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6"/>
  </p:notesMasterIdLst>
  <p:handoutMasterIdLst>
    <p:handoutMasterId r:id="rId37"/>
  </p:handoutMasterIdLst>
  <p:sldIdLst>
    <p:sldId id="445" r:id="rId3"/>
    <p:sldId id="374" r:id="rId4"/>
    <p:sldId id="555" r:id="rId5"/>
    <p:sldId id="545" r:id="rId6"/>
    <p:sldId id="580" r:id="rId7"/>
    <p:sldId id="556" r:id="rId8"/>
    <p:sldId id="448" r:id="rId9"/>
    <p:sldId id="508" r:id="rId10"/>
    <p:sldId id="594" r:id="rId11"/>
    <p:sldId id="586" r:id="rId12"/>
    <p:sldId id="588" r:id="rId13"/>
    <p:sldId id="589" r:id="rId14"/>
    <p:sldId id="590" r:id="rId15"/>
    <p:sldId id="591" r:id="rId16"/>
    <p:sldId id="592" r:id="rId17"/>
    <p:sldId id="593" r:id="rId18"/>
    <p:sldId id="587" r:id="rId19"/>
    <p:sldId id="559" r:id="rId20"/>
    <p:sldId id="560" r:id="rId21"/>
    <p:sldId id="561" r:id="rId22"/>
    <p:sldId id="562" r:id="rId23"/>
    <p:sldId id="563" r:id="rId24"/>
    <p:sldId id="564" r:id="rId25"/>
    <p:sldId id="565" r:id="rId26"/>
    <p:sldId id="566" r:id="rId27"/>
    <p:sldId id="567" r:id="rId28"/>
    <p:sldId id="568" r:id="rId29"/>
    <p:sldId id="595" r:id="rId30"/>
    <p:sldId id="569" r:id="rId31"/>
    <p:sldId id="570" r:id="rId32"/>
    <p:sldId id="571" r:id="rId33"/>
    <p:sldId id="596" r:id="rId34"/>
    <p:sldId id="557" r:id="rId35"/>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0000"/>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89277" autoAdjust="0"/>
  </p:normalViewPr>
  <p:slideViewPr>
    <p:cSldViewPr>
      <p:cViewPr varScale="1">
        <p:scale>
          <a:sx n="100" d="100"/>
          <a:sy n="100" d="100"/>
        </p:scale>
        <p:origin x="11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35642FBE-7F6A-444B-B73C-9634E55F4779}" type="slidenum">
              <a:rPr lang="en-US"/>
              <a:pPr>
                <a:defRPr/>
              </a:pPr>
              <a:t>‹Nº›</a:t>
            </a:fld>
            <a:endParaRPr lang="en-US"/>
          </a:p>
        </p:txBody>
      </p:sp>
    </p:spTree>
    <p:extLst>
      <p:ext uri="{BB962C8B-B14F-4D97-AF65-F5344CB8AC3E}">
        <p14:creationId xmlns:p14="http://schemas.microsoft.com/office/powerpoint/2010/main" val="3963811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4508C1EB-14B5-4A6E-B5B7-752CA61F249F}" type="slidenum">
              <a:rPr lang="en-US"/>
              <a:pPr>
                <a:defRPr/>
              </a:pPr>
              <a:t>‹Nº›</a:t>
            </a:fld>
            <a:endParaRPr lang="en-US"/>
          </a:p>
        </p:txBody>
      </p:sp>
    </p:spTree>
    <p:extLst>
      <p:ext uri="{BB962C8B-B14F-4D97-AF65-F5344CB8AC3E}">
        <p14:creationId xmlns:p14="http://schemas.microsoft.com/office/powerpoint/2010/main" val="2438708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html.conclase.net/w3c/html401-es/type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37786E-49A6-4B38-B67D-4DA3600503B9}" type="slidenum">
              <a:rPr lang="en-US"/>
              <a:pPr>
                <a:defRPr/>
              </a:pPr>
              <a:t>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016605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12</a:t>
            </a:fld>
            <a:endParaRPr lang="en-US"/>
          </a:p>
        </p:txBody>
      </p:sp>
    </p:spTree>
    <p:extLst>
      <p:ext uri="{BB962C8B-B14F-4D97-AF65-F5344CB8AC3E}">
        <p14:creationId xmlns:p14="http://schemas.microsoft.com/office/powerpoint/2010/main" val="283015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13</a:t>
            </a:fld>
            <a:endParaRPr lang="en-US"/>
          </a:p>
        </p:txBody>
      </p:sp>
    </p:spTree>
    <p:extLst>
      <p:ext uri="{BB962C8B-B14F-4D97-AF65-F5344CB8AC3E}">
        <p14:creationId xmlns:p14="http://schemas.microsoft.com/office/powerpoint/2010/main" val="185787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14</a:t>
            </a:fld>
            <a:endParaRPr lang="en-US"/>
          </a:p>
        </p:txBody>
      </p:sp>
    </p:spTree>
    <p:extLst>
      <p:ext uri="{BB962C8B-B14F-4D97-AF65-F5344CB8AC3E}">
        <p14:creationId xmlns:p14="http://schemas.microsoft.com/office/powerpoint/2010/main" val="265707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15</a:t>
            </a:fld>
            <a:endParaRPr lang="en-US"/>
          </a:p>
        </p:txBody>
      </p:sp>
    </p:spTree>
    <p:extLst>
      <p:ext uri="{BB962C8B-B14F-4D97-AF65-F5344CB8AC3E}">
        <p14:creationId xmlns:p14="http://schemas.microsoft.com/office/powerpoint/2010/main" val="2165847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dirty="0" smtClean="0"/>
              <a:t>* Elementos nuevos de HTML 5</a:t>
            </a:r>
            <a:endParaRPr lang="es-AR" dirty="0" smtClean="0"/>
          </a:p>
          <a:p>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16</a:t>
            </a:fld>
            <a:endParaRPr lang="en-US"/>
          </a:p>
        </p:txBody>
      </p:sp>
    </p:spTree>
    <p:extLst>
      <p:ext uri="{BB962C8B-B14F-4D97-AF65-F5344CB8AC3E}">
        <p14:creationId xmlns:p14="http://schemas.microsoft.com/office/powerpoint/2010/main" val="187480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17</a:t>
            </a:fld>
            <a:endParaRPr lang="en-US"/>
          </a:p>
        </p:txBody>
      </p:sp>
    </p:spTree>
    <p:extLst>
      <p:ext uri="{BB962C8B-B14F-4D97-AF65-F5344CB8AC3E}">
        <p14:creationId xmlns:p14="http://schemas.microsoft.com/office/powerpoint/2010/main" val="65164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1E42AC-A966-4C2D-BC70-30D7F0F2A698}" type="slidenum">
              <a:rPr lang="en-US"/>
              <a:pPr>
                <a:defRPr/>
              </a:pPr>
              <a:t>18</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039869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19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extLst>
      <p:ext uri="{BB962C8B-B14F-4D97-AF65-F5344CB8AC3E}">
        <p14:creationId xmlns:p14="http://schemas.microsoft.com/office/powerpoint/2010/main" val="846948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E6D78A-DEDE-4BDA-978E-AF08632C4D9E}"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456407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630C0C1-B1DA-4839-B16B-A20EB76A2C73}" type="slidenum">
              <a:rPr lang="en-US"/>
              <a:pPr>
                <a:defRPr/>
              </a:pPr>
              <a:t>21</a:t>
            </a:fld>
            <a:endParaRPr lang="en-US"/>
          </a:p>
        </p:txBody>
      </p:sp>
      <p:sp>
        <p:nvSpPr>
          <p:cNvPr id="60419"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77500" lnSpcReduction="20000"/>
          </a:bodyPr>
          <a:lstStyle/>
          <a:p>
            <a:pPr>
              <a:defRPr/>
            </a:pPr>
            <a:r>
              <a:rPr lang="es-AR" i="1" dirty="0" smtClean="0"/>
              <a:t>Definiciones de atributos</a:t>
            </a:r>
            <a:endParaRPr lang="es-AR" dirty="0" smtClean="0"/>
          </a:p>
          <a:p>
            <a:pPr>
              <a:defRPr/>
            </a:pPr>
            <a:r>
              <a:rPr lang="es-AR" dirty="0" err="1" smtClean="0"/>
              <a:t>type</a:t>
            </a:r>
            <a:r>
              <a:rPr lang="es-AR" dirty="0" smtClean="0"/>
              <a:t> = text|password|checkbox|radio|submit|reset|file|hidden|image|button Este atributo especifica el </a:t>
            </a:r>
            <a:r>
              <a:rPr lang="es-AR" dirty="0" smtClean="0">
                <a:hlinkClick r:id="" action="ppaction://noaction"/>
              </a:rPr>
              <a:t>tipo de control</a:t>
            </a:r>
            <a:r>
              <a:rPr lang="es-AR" dirty="0" smtClean="0"/>
              <a:t> a crear. El valor por defecto para este atributo es "</a:t>
            </a:r>
            <a:r>
              <a:rPr lang="es-AR" dirty="0" err="1" smtClean="0"/>
              <a:t>text</a:t>
            </a:r>
            <a:r>
              <a:rPr lang="es-AR" dirty="0" smtClean="0"/>
              <a:t>". </a:t>
            </a:r>
          </a:p>
          <a:p>
            <a:pPr>
              <a:defRPr/>
            </a:pPr>
            <a:r>
              <a:rPr lang="es-AR" dirty="0" err="1" smtClean="0"/>
              <a:t>name</a:t>
            </a:r>
            <a:r>
              <a:rPr lang="es-AR" dirty="0" smtClean="0"/>
              <a:t> = Este atributo asigna el </a:t>
            </a:r>
            <a:r>
              <a:rPr lang="es-AR" dirty="0" smtClean="0">
                <a:hlinkClick r:id="" action="ppaction://noaction"/>
              </a:rPr>
              <a:t>nombre de control</a:t>
            </a:r>
            <a:r>
              <a:rPr lang="es-AR" dirty="0" smtClean="0"/>
              <a:t>. </a:t>
            </a:r>
          </a:p>
          <a:p>
            <a:pPr>
              <a:defRPr/>
            </a:pPr>
            <a:r>
              <a:rPr lang="es-AR" dirty="0" err="1" smtClean="0"/>
              <a:t>value</a:t>
            </a:r>
            <a:r>
              <a:rPr lang="es-AR" dirty="0" smtClean="0"/>
              <a:t> = Este atributo especifica el </a:t>
            </a:r>
            <a:r>
              <a:rPr lang="es-AR" dirty="0" smtClean="0">
                <a:hlinkClick r:id="" action="ppaction://noaction"/>
              </a:rPr>
              <a:t>valor inicial</a:t>
            </a:r>
            <a:r>
              <a:rPr lang="es-AR" dirty="0" smtClean="0"/>
              <a:t> del control. Es opcional excepto cuando el atributo </a:t>
            </a:r>
            <a:r>
              <a:rPr lang="es-AR" dirty="0" err="1" smtClean="0">
                <a:hlinkClick r:id="rId3"/>
              </a:rPr>
              <a:t>type</a:t>
            </a:r>
            <a:r>
              <a:rPr lang="es-AR" dirty="0" smtClean="0"/>
              <a:t> tenga el valor "radio" o "</a:t>
            </a:r>
            <a:r>
              <a:rPr lang="es-AR" dirty="0" err="1" smtClean="0"/>
              <a:t>checkbox</a:t>
            </a:r>
            <a:r>
              <a:rPr lang="es-AR" dirty="0" smtClean="0"/>
              <a:t>". </a:t>
            </a:r>
          </a:p>
          <a:p>
            <a:pPr>
              <a:defRPr/>
            </a:pPr>
            <a:r>
              <a:rPr lang="es-AR" dirty="0" err="1" smtClean="0"/>
              <a:t>size</a:t>
            </a:r>
            <a:r>
              <a:rPr lang="es-AR" dirty="0" smtClean="0"/>
              <a:t> = Este atributo le dice al agente de usuario la anchura inicial del control. La anchura viene dada en </a:t>
            </a:r>
            <a:r>
              <a:rPr lang="es-AR" dirty="0" smtClean="0">
                <a:hlinkClick r:id="rId4"/>
              </a:rPr>
              <a:t>píxeles</a:t>
            </a:r>
            <a:r>
              <a:rPr lang="es-AR" dirty="0" smtClean="0"/>
              <a:t> excepto cuando el atributo </a:t>
            </a:r>
            <a:r>
              <a:rPr lang="es-AR" dirty="0" err="1" smtClean="0">
                <a:hlinkClick r:id="rId3"/>
              </a:rPr>
              <a:t>type</a:t>
            </a:r>
            <a:r>
              <a:rPr lang="es-AR" dirty="0" smtClean="0"/>
              <a:t> tenga el valor "</a:t>
            </a:r>
            <a:r>
              <a:rPr lang="es-AR" dirty="0" err="1" smtClean="0"/>
              <a:t>text</a:t>
            </a:r>
            <a:r>
              <a:rPr lang="es-AR" dirty="0" smtClean="0"/>
              <a:t>" o "</a:t>
            </a:r>
            <a:r>
              <a:rPr lang="es-AR" dirty="0" err="1" smtClean="0"/>
              <a:t>password</a:t>
            </a:r>
            <a:r>
              <a:rPr lang="es-AR" dirty="0" smtClean="0"/>
              <a:t>". En estos casos, el valor se refiere al número (entero) de caracteres. </a:t>
            </a:r>
          </a:p>
          <a:p>
            <a:pPr>
              <a:defRPr/>
            </a:pPr>
            <a:r>
              <a:rPr lang="es-AR" dirty="0" err="1" smtClean="0"/>
              <a:t>maxlength</a:t>
            </a:r>
            <a:r>
              <a:rPr lang="es-AR" dirty="0" smtClean="0"/>
              <a:t> = Cuando el atributo </a:t>
            </a:r>
            <a:r>
              <a:rPr lang="es-AR" dirty="0" err="1" smtClean="0">
                <a:hlinkClick r:id="rId3"/>
              </a:rPr>
              <a:t>type</a:t>
            </a:r>
            <a:r>
              <a:rPr lang="es-AR" dirty="0" smtClean="0"/>
              <a:t> tiene el valor "</a:t>
            </a:r>
            <a:r>
              <a:rPr lang="es-AR" dirty="0" err="1" smtClean="0"/>
              <a:t>text</a:t>
            </a:r>
            <a:r>
              <a:rPr lang="es-AR" dirty="0" smtClean="0"/>
              <a:t>" o "</a:t>
            </a:r>
            <a:r>
              <a:rPr lang="es-AR" dirty="0" err="1" smtClean="0"/>
              <a:t>password</a:t>
            </a:r>
            <a:r>
              <a:rPr lang="es-AR" dirty="0" smtClean="0"/>
              <a:t>", este atributo especifica el número máximo de caracteres que puede introducir el usuario. Este número puede exceder del especificado por </a:t>
            </a:r>
            <a:r>
              <a:rPr lang="es-AR" dirty="0" err="1" smtClean="0">
                <a:hlinkClick r:id="rId3"/>
              </a:rPr>
              <a:t>size</a:t>
            </a:r>
            <a:r>
              <a:rPr lang="es-AR" dirty="0" smtClean="0"/>
              <a:t>, en cuyo caso el agente de usuario debería ofrecer un mecanismo de desplazamiento. El valor por defecto para este atributo es un número ilimitado. </a:t>
            </a:r>
          </a:p>
          <a:p>
            <a:pPr>
              <a:defRPr/>
            </a:pPr>
            <a:r>
              <a:rPr lang="es-AR" dirty="0" err="1" smtClean="0"/>
              <a:t>checked</a:t>
            </a:r>
            <a:r>
              <a:rPr lang="es-AR" dirty="0" smtClean="0"/>
              <a:t> Cuando el atributo </a:t>
            </a:r>
            <a:r>
              <a:rPr lang="es-AR" dirty="0" err="1" smtClean="0">
                <a:hlinkClick r:id="rId3"/>
              </a:rPr>
              <a:t>type</a:t>
            </a:r>
            <a:r>
              <a:rPr lang="es-AR" dirty="0" smtClean="0"/>
              <a:t> tiene el valor "radio" o "</a:t>
            </a:r>
            <a:r>
              <a:rPr lang="es-AR" dirty="0" err="1" smtClean="0"/>
              <a:t>checkbox</a:t>
            </a:r>
            <a:r>
              <a:rPr lang="es-AR" dirty="0" smtClean="0"/>
              <a:t>", este atributo booleano especifica que el botón está marcado ("</a:t>
            </a:r>
            <a:r>
              <a:rPr lang="es-AR" dirty="0" err="1" smtClean="0"/>
              <a:t>on</a:t>
            </a:r>
            <a:r>
              <a:rPr lang="es-AR" dirty="0" smtClean="0"/>
              <a:t>"). Los agentes de usuario no deben tener en cuenta este atributo para otros tipos de control. </a:t>
            </a:r>
          </a:p>
          <a:p>
            <a:pPr>
              <a:defRPr/>
            </a:pPr>
            <a:r>
              <a:rPr lang="es-AR" dirty="0" err="1" smtClean="0"/>
              <a:t>src</a:t>
            </a:r>
            <a:r>
              <a:rPr lang="es-AR" dirty="0" smtClean="0"/>
              <a:t> = Cuando el atributo </a:t>
            </a:r>
            <a:r>
              <a:rPr lang="es-AR" dirty="0" err="1" smtClean="0">
                <a:hlinkClick r:id="rId3"/>
              </a:rPr>
              <a:t>type</a:t>
            </a:r>
            <a:r>
              <a:rPr lang="es-AR" dirty="0" smtClean="0"/>
              <a:t> tiene el valor "</a:t>
            </a:r>
            <a:r>
              <a:rPr lang="es-AR" dirty="0" err="1" smtClean="0"/>
              <a:t>image</a:t>
            </a:r>
            <a:r>
              <a:rPr lang="es-AR" dirty="0" smtClean="0"/>
              <a:t>", este atributo especifica la localización de la imagen que debe usarse para decorar el botón gráfico de envío. </a:t>
            </a:r>
          </a:p>
          <a:p>
            <a:pPr>
              <a:defRPr/>
            </a:pPr>
            <a:endParaRPr lang="es-ES" dirty="0" smtClean="0"/>
          </a:p>
          <a:p>
            <a:pPr>
              <a:defRPr/>
            </a:pPr>
            <a:endParaRPr lang="es-ES" dirty="0" smtClean="0"/>
          </a:p>
          <a:p>
            <a:pPr>
              <a:defRPr/>
            </a:pPr>
            <a:r>
              <a:rPr lang="es-ES" dirty="0" smtClean="0"/>
              <a:t>Para mas información visitar http://html.conclase.net/w3c/html401-es/interact/forms.html</a:t>
            </a:r>
          </a:p>
          <a:p>
            <a:pPr>
              <a:defRPr/>
            </a:pPr>
            <a:endParaRPr lang="es-AR" dirty="0"/>
          </a:p>
        </p:txBody>
      </p:sp>
    </p:spTree>
    <p:extLst>
      <p:ext uri="{BB962C8B-B14F-4D97-AF65-F5344CB8AC3E}">
        <p14:creationId xmlns:p14="http://schemas.microsoft.com/office/powerpoint/2010/main" val="58687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FAAFD9-00D7-443C-91AC-EB1772482F78}" type="slidenum">
              <a:rPr lang="en-US"/>
              <a:pPr>
                <a:defRPr/>
              </a:pPr>
              <a:t>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28066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41EA3DC-F3F2-4DCB-92AE-04B934620E40}" type="slidenum">
              <a:rPr lang="en-US"/>
              <a:pPr>
                <a:defRPr/>
              </a:pPr>
              <a:t>22</a:t>
            </a:fld>
            <a:endParaRPr lang="en-US"/>
          </a:p>
        </p:txBody>
      </p:sp>
      <p:sp>
        <p:nvSpPr>
          <p:cNvPr id="6144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602840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EC13B8A-F720-4F32-8AB5-AA40D57A3583}" type="slidenum">
              <a:rPr lang="en-US"/>
              <a:pPr>
                <a:defRPr/>
              </a:pPr>
              <a:t>23</a:t>
            </a:fld>
            <a:endParaRPr lang="en-US"/>
          </a:p>
        </p:txBody>
      </p:sp>
      <p:sp>
        <p:nvSpPr>
          <p:cNvPr id="6246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17794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4C766D8-F3C7-4194-9D40-47D9056977B5}" type="slidenum">
              <a:rPr lang="en-US"/>
              <a:pPr>
                <a:defRPr/>
              </a:pPr>
              <a:t>24</a:t>
            </a:fld>
            <a:endParaRPr lang="en-US"/>
          </a:p>
        </p:txBody>
      </p:sp>
      <p:sp>
        <p:nvSpPr>
          <p:cNvPr id="6349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78039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DE9E172-333F-4865-8BDF-85856D7B1B0F}" type="slidenum">
              <a:rPr lang="en-US"/>
              <a:pPr>
                <a:defRPr/>
              </a:pPr>
              <a:t>25</a:t>
            </a:fld>
            <a:endParaRPr lang="en-US"/>
          </a:p>
        </p:txBody>
      </p:sp>
      <p:sp>
        <p:nvSpPr>
          <p:cNvPr id="6451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4109409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A69C5595-984D-40B4-9E0D-DDA092D3DDB0}" type="slidenum">
              <a:rPr lang="en-US"/>
              <a:pPr>
                <a:defRPr/>
              </a:pPr>
              <a:t>26</a:t>
            </a:fld>
            <a:endParaRPr lang="en-US"/>
          </a:p>
        </p:txBody>
      </p:sp>
      <p:sp>
        <p:nvSpPr>
          <p:cNvPr id="6553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778849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7001C75D-1854-4034-8D99-46FB70A55968}" type="slidenum">
              <a:rPr lang="en-US"/>
              <a:pPr>
                <a:defRPr/>
              </a:pPr>
              <a:t>27</a:t>
            </a:fld>
            <a:endParaRPr lang="en-US"/>
          </a:p>
        </p:txBody>
      </p:sp>
      <p:sp>
        <p:nvSpPr>
          <p:cNvPr id="6656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815185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0E6B6746-904D-4E8D-A4EE-5709FFF82EAA}" type="slidenum">
              <a:rPr lang="en-US"/>
              <a:pPr>
                <a:defRPr/>
              </a:pPr>
              <a:t>29</a:t>
            </a:fld>
            <a:endParaRPr lang="en-US"/>
          </a:p>
        </p:txBody>
      </p:sp>
      <p:sp>
        <p:nvSpPr>
          <p:cNvPr id="6758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844750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30</a:t>
            </a:fld>
            <a:endParaRPr lang="en-US"/>
          </a:p>
        </p:txBody>
      </p:sp>
      <p:sp>
        <p:nvSpPr>
          <p:cNvPr id="6861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887599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2333BFA-A066-4AE2-AF58-29D53BADE0CA}" type="slidenum">
              <a:rPr lang="en-US"/>
              <a:pPr>
                <a:defRPr/>
              </a:pPr>
              <a:t>31</a:t>
            </a:fld>
            <a:endParaRPr lang="en-US"/>
          </a:p>
        </p:txBody>
      </p:sp>
      <p:sp>
        <p:nvSpPr>
          <p:cNvPr id="69635"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168698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8D43954C-850C-42CA-87A1-4A0A3529E7C6}" type="slidenum">
              <a:rPr lang="en-US"/>
              <a:pPr>
                <a:defRPr/>
              </a:pPr>
              <a:t>32</a:t>
            </a:fld>
            <a:endParaRPr lang="en-US"/>
          </a:p>
        </p:txBody>
      </p:sp>
      <p:sp>
        <p:nvSpPr>
          <p:cNvPr id="68611"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55802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5B16B5-39F3-43BE-956F-CA8620255C41}" type="slidenum">
              <a:rPr lang="en-US"/>
              <a:pPr>
                <a:defRPr/>
              </a:pPr>
              <a:t>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29591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extLst>
      <p:ext uri="{BB962C8B-B14F-4D97-AF65-F5344CB8AC3E}">
        <p14:creationId xmlns:p14="http://schemas.microsoft.com/office/powerpoint/2010/main" val="135813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697E10-9915-43DD-BAE8-5DCECF50E26E}" type="slidenum">
              <a:rPr lang="en-US"/>
              <a:pPr>
                <a:defRPr/>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lvl="1" eaLnBrk="1" hangingPunct="1"/>
            <a:endParaRPr lang="es-AR" smtClean="0"/>
          </a:p>
        </p:txBody>
      </p:sp>
    </p:spTree>
    <p:extLst>
      <p:ext uri="{BB962C8B-B14F-4D97-AF65-F5344CB8AC3E}">
        <p14:creationId xmlns:p14="http://schemas.microsoft.com/office/powerpoint/2010/main" val="261254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BBC793-A1BC-41BE-AD0E-00E204359CDC}" type="slidenum">
              <a:rPr lang="en-US"/>
              <a:pPr>
                <a:defRPr/>
              </a:pPr>
              <a:t>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51953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7AB83-2DF6-4EC6-8C62-63F5DDF54CFD}" type="slidenum">
              <a:rPr lang="en-US"/>
              <a:pPr>
                <a:defRPr/>
              </a:pPr>
              <a:t>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s-ES_tradnl" dirty="0" smtClean="0"/>
              <a:t>W3C recomienda nombrar las etiquetas usando </a:t>
            </a:r>
            <a:r>
              <a:rPr lang="es-ES_tradnl" dirty="0" err="1" smtClean="0"/>
              <a:t>lowercase</a:t>
            </a:r>
            <a:r>
              <a:rPr lang="es-ES_tradnl" dirty="0" smtClean="0"/>
              <a:t>, encerrar los valores de los atributos de las etiquetas con comillas</a:t>
            </a:r>
            <a:r>
              <a:rPr lang="es-ES_tradnl" baseline="0" dirty="0" smtClean="0"/>
              <a:t> (simples o dobles) y demanda </a:t>
            </a:r>
            <a:r>
              <a:rPr lang="es-ES_tradnl" baseline="0" dirty="0" err="1" smtClean="0"/>
              <a:t>lowercase</a:t>
            </a:r>
            <a:r>
              <a:rPr lang="es-ES_tradnl" baseline="0" dirty="0" smtClean="0"/>
              <a:t> y comillas para documentos mas estrictos como XHTML.</a:t>
            </a:r>
          </a:p>
          <a:p>
            <a:pPr eaLnBrk="1" hangingPunct="1"/>
            <a:endParaRPr lang="es-ES_tradnl" baseline="0" dirty="0" smtClean="0"/>
          </a:p>
          <a:p>
            <a:pPr eaLnBrk="1" hangingPunct="1"/>
            <a:r>
              <a:rPr lang="es-ES_tradnl" baseline="0" dirty="0" smtClean="0"/>
              <a:t>LISTADO COMPLETO DE ATRIBUTOS: https://www.w3schools.com/tags/ref_attributes.asp</a:t>
            </a:r>
          </a:p>
          <a:p>
            <a:pPr eaLnBrk="1" hangingPunct="1"/>
            <a:endParaRPr lang="es-ES_tradnl" baseline="0" dirty="0" smtClean="0"/>
          </a:p>
        </p:txBody>
      </p:sp>
    </p:spTree>
    <p:extLst>
      <p:ext uri="{BB962C8B-B14F-4D97-AF65-F5344CB8AC3E}">
        <p14:creationId xmlns:p14="http://schemas.microsoft.com/office/powerpoint/2010/main" val="329709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18F4D6FA-1893-406B-8CAC-AB9E99C7F5FA}" type="slidenum">
              <a:rPr lang="en-US"/>
              <a:pPr>
                <a:defRPr/>
              </a:pPr>
              <a:t>8</a:t>
            </a:fld>
            <a:endParaRPr lang="en-US"/>
          </a:p>
        </p:txBody>
      </p:sp>
      <p:sp>
        <p:nvSpPr>
          <p:cNvPr id="51203" name="Rectangle 2"/>
          <p:cNvSpPr>
            <a:spLocks noGrp="1" noRot="1" noChangeAspect="1" noChangeArrowheads="1" noTextEdit="1"/>
          </p:cNvSpPr>
          <p:nvPr>
            <p:ph type="sldImg"/>
          </p:nvPr>
        </p:nvSpPr>
        <p:spPr>
          <a:ln/>
        </p:spPr>
      </p:sp>
      <p:sp>
        <p:nvSpPr>
          <p:cNvPr id="4" name="3 Marcador de notas"/>
          <p:cNvSpPr>
            <a:spLocks noGrp="1"/>
          </p:cNvSpPr>
          <p:nvPr>
            <p:ph type="body" idx="1"/>
          </p:nvPr>
        </p:nvSpPr>
        <p:spPr/>
        <p:txBody>
          <a:bodyPr>
            <a:normAutofit fontScale="92500" lnSpcReduction="20000"/>
          </a:bodyPr>
          <a:lstStyle/>
          <a:p>
            <a:pPr>
              <a:defRPr/>
            </a:pPr>
            <a:r>
              <a:rPr lang="es-AR" dirty="0" smtClean="0"/>
              <a:t>Tres son los </a:t>
            </a:r>
            <a:r>
              <a:rPr lang="es-AR" dirty="0" err="1" smtClean="0"/>
              <a:t>tags</a:t>
            </a:r>
            <a:r>
              <a:rPr lang="es-AR" dirty="0" smtClean="0"/>
              <a:t> que describen la estructura general de un documento y dan una información sencilla sobre él. Estas </a:t>
            </a:r>
            <a:r>
              <a:rPr lang="es-AR" dirty="0" err="1" smtClean="0"/>
              <a:t>tags</a:t>
            </a:r>
            <a:r>
              <a:rPr lang="es-AR" dirty="0" smtClean="0"/>
              <a:t> no afectan a la apariencia del documento y solo interpretan y filtran los archivos HTML.</a:t>
            </a:r>
          </a:p>
          <a:p>
            <a:pPr>
              <a:defRPr/>
            </a:pPr>
            <a:endParaRPr lang="es-ES_tradnl" dirty="0" smtClean="0"/>
          </a:p>
          <a:p>
            <a:pPr>
              <a:defRPr/>
            </a:pPr>
            <a:r>
              <a:rPr lang="es-ES_tradnl" dirty="0" smtClean="0"/>
              <a:t>&lt;!DOCTYPE </a:t>
            </a:r>
            <a:r>
              <a:rPr lang="es-ES_tradnl" dirty="0" err="1" smtClean="0"/>
              <a:t>html</a:t>
            </a:r>
            <a:r>
              <a:rPr lang="es-ES_tradnl" dirty="0" smtClean="0"/>
              <a:t>&gt;:</a:t>
            </a:r>
            <a:r>
              <a:rPr lang="es-ES_tradnl" baseline="0" dirty="0" smtClean="0"/>
              <a:t> </a:t>
            </a:r>
            <a:r>
              <a:rPr lang="es-AR" dirty="0" smtClean="0"/>
              <a:t>no es una etiqueta, esto es una instrucción para el navegador que declara la versión de </a:t>
            </a:r>
            <a:r>
              <a:rPr lang="es-AR" dirty="0" err="1" smtClean="0"/>
              <a:t>html</a:t>
            </a:r>
            <a:r>
              <a:rPr lang="es-AR" dirty="0" smtClean="0"/>
              <a:t> que se está usando.</a:t>
            </a:r>
          </a:p>
          <a:p>
            <a:pPr>
              <a:defRPr/>
            </a:pPr>
            <a:endParaRPr lang="es-AR" dirty="0" smtClean="0"/>
          </a:p>
          <a:p>
            <a:pPr>
              <a:defRPr/>
            </a:pPr>
            <a:r>
              <a:rPr lang="es-AR" dirty="0" smtClean="0"/>
              <a:t>&lt;HTML&gt;: Limitan el documento e indica que se encuentra escrito en este lenguaje.</a:t>
            </a:r>
            <a:br>
              <a:rPr lang="es-AR" dirty="0" smtClean="0"/>
            </a:br>
            <a:endParaRPr lang="es-AR" dirty="0" smtClean="0"/>
          </a:p>
          <a:p>
            <a:pPr>
              <a:defRPr/>
            </a:pPr>
            <a:r>
              <a:rPr lang="es-AR" dirty="0" smtClean="0"/>
              <a:t>&lt;HEAD&gt;: Especifica el prólogo del resto del archivo. Son pocas las </a:t>
            </a:r>
            <a:r>
              <a:rPr lang="es-AR" dirty="0" err="1" smtClean="0"/>
              <a:t>tags</a:t>
            </a:r>
            <a:r>
              <a:rPr lang="es-AR" dirty="0" smtClean="0"/>
              <a:t> que van dentro de ella, destacando la del titulo &lt;TITLE&gt; que será utilizado por los marcadores del navegador e identificará el contenido de la página. Solo puede haber un título por documento, preferiblemente corto aunque significativo, y no caben otras </a:t>
            </a:r>
            <a:r>
              <a:rPr lang="es-AR" dirty="0" err="1" smtClean="0"/>
              <a:t>tags</a:t>
            </a:r>
            <a:r>
              <a:rPr lang="es-AR" dirty="0" smtClean="0"/>
              <a:t> dentro de él. En head no hay que colocar nada del texto del documento.</a:t>
            </a:r>
            <a:br>
              <a:rPr lang="es-AR" dirty="0" smtClean="0"/>
            </a:br>
            <a:endParaRPr lang="es-AR" dirty="0" smtClean="0"/>
          </a:p>
          <a:p>
            <a:pPr>
              <a:defRPr/>
            </a:pPr>
            <a:r>
              <a:rPr lang="es-AR" dirty="0" smtClean="0"/>
              <a:t>&lt;BODY&gt;: Encierra el resto del documento, el contenido. </a:t>
            </a:r>
          </a:p>
          <a:p>
            <a:pPr>
              <a:defRPr/>
            </a:pPr>
            <a:endParaRPr lang="es-AR" dirty="0"/>
          </a:p>
        </p:txBody>
      </p:sp>
    </p:spTree>
    <p:extLst>
      <p:ext uri="{BB962C8B-B14F-4D97-AF65-F5344CB8AC3E}">
        <p14:creationId xmlns:p14="http://schemas.microsoft.com/office/powerpoint/2010/main" val="243259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 Elementos nuevos de HTML 5</a:t>
            </a:r>
            <a:endParaRPr lang="es-AR" dirty="0"/>
          </a:p>
        </p:txBody>
      </p:sp>
      <p:sp>
        <p:nvSpPr>
          <p:cNvPr id="4" name="3 Marcador de número de diapositiva"/>
          <p:cNvSpPr>
            <a:spLocks noGrp="1"/>
          </p:cNvSpPr>
          <p:nvPr>
            <p:ph type="sldNum" sz="quarter" idx="10"/>
          </p:nvPr>
        </p:nvSpPr>
        <p:spPr/>
        <p:txBody>
          <a:bodyPr/>
          <a:lstStyle/>
          <a:p>
            <a:pPr>
              <a:defRPr/>
            </a:pPr>
            <a:fld id="{4508C1EB-14B5-4A6E-B5B7-752CA61F249F}" type="slidenum">
              <a:rPr lang="en-US" smtClean="0"/>
              <a:pPr>
                <a:defRPr/>
              </a:pPr>
              <a:t>11</a:t>
            </a:fld>
            <a:endParaRPr lang="en-US"/>
          </a:p>
        </p:txBody>
      </p:sp>
    </p:spTree>
    <p:extLst>
      <p:ext uri="{BB962C8B-B14F-4D97-AF65-F5344CB8AC3E}">
        <p14:creationId xmlns:p14="http://schemas.microsoft.com/office/powerpoint/2010/main" val="165063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310968"/>
            <a:ext cx="8697913" cy="1421928"/>
          </a:xfrm>
        </p:spPr>
        <p:txBody>
          <a:bodyPr/>
          <a:lstStyle/>
          <a:p>
            <a:pPr algn="ctr" eaLnBrk="1" hangingPunct="1">
              <a:defRPr/>
            </a:pPr>
            <a:r>
              <a:rPr lang="es-AR" dirty="0" smtClean="0"/>
              <a:t>Maximiliano </a:t>
            </a:r>
            <a:r>
              <a:rPr lang="es-AR" dirty="0" err="1" smtClean="0"/>
              <a:t>Neiner</a:t>
            </a:r>
            <a:r>
              <a:rPr lang="es-AR" dirty="0" smtClean="0"/>
              <a:t/>
            </a:r>
            <a:br>
              <a:rPr lang="es-AR" dirty="0" smtClean="0"/>
            </a:br>
            <a:r>
              <a:rPr lang="es-AR" dirty="0" smtClean="0"/>
              <a:t>Christian Baus</a:t>
            </a:r>
            <a:endParaRPr lang="es-AR" dirty="0" smtClean="0"/>
          </a:p>
        </p:txBody>
      </p:sp>
      <p:sp>
        <p:nvSpPr>
          <p:cNvPr id="960516" name="Rectangle 4"/>
          <p:cNvSpPr>
            <a:spLocks noChangeArrowheads="1"/>
          </p:cNvSpPr>
          <p:nvPr/>
        </p:nvSpPr>
        <p:spPr bwMode="auto">
          <a:xfrm>
            <a:off x="328613" y="357188"/>
            <a:ext cx="8588375" cy="2751137"/>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a:t>
            </a:r>
            <a:r>
              <a:rPr lang="es-AR" sz="4800" dirty="0">
                <a:solidFill>
                  <a:schemeClr val="tx2"/>
                </a:solidFill>
                <a:effectLst>
                  <a:outerShdw blurRad="38100" dist="38100" dir="2700000" algn="tl">
                    <a:srgbClr val="000000"/>
                  </a:outerShdw>
                </a:effectLst>
                <a:latin typeface="Franklin Gothic Medium" pitchFamily="34" charset="0"/>
              </a:rPr>
              <a:t>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HTML 5</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Elementos Básicos</a:t>
            </a:r>
            <a:endParaRPr lang="es-AR" dirty="0"/>
          </a:p>
        </p:txBody>
      </p:sp>
      <p:graphicFrame>
        <p:nvGraphicFramePr>
          <p:cNvPr id="4" name="3 Marcador de contenido"/>
          <p:cNvGraphicFramePr>
            <a:graphicFrameLocks noGrp="1"/>
          </p:cNvGraphicFramePr>
          <p:nvPr>
            <p:ph idx="1"/>
          </p:nvPr>
        </p:nvGraphicFramePr>
        <p:xfrm>
          <a:off x="381000" y="1416050"/>
          <a:ext cx="8388350" cy="39776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doctype</a:t>
                      </a:r>
                      <a:r>
                        <a:rPr lang="es-ES_tradnl" dirty="0" smtClean="0"/>
                        <a:t>&gt;</a:t>
                      </a:r>
                      <a:endParaRPr lang="es-AR" dirty="0"/>
                    </a:p>
                  </a:txBody>
                  <a:tcPr/>
                </a:tc>
                <a:tc>
                  <a:txBody>
                    <a:bodyPr/>
                    <a:lstStyle/>
                    <a:p>
                      <a:r>
                        <a:rPr lang="es-ES_tradnl" dirty="0" smtClean="0"/>
                        <a:t>Define el tipo del documento.</a:t>
                      </a:r>
                      <a:endParaRPr lang="es-AR" dirty="0"/>
                    </a:p>
                  </a:txBody>
                  <a:tcPr/>
                </a:tc>
              </a:tr>
              <a:tr h="370840">
                <a:tc>
                  <a:txBody>
                    <a:bodyPr/>
                    <a:lstStyle/>
                    <a:p>
                      <a:r>
                        <a:rPr lang="es-ES_tradnl" dirty="0" smtClean="0"/>
                        <a:t>&lt;</a:t>
                      </a:r>
                      <a:r>
                        <a:rPr lang="es-ES_tradnl" dirty="0" err="1" smtClean="0"/>
                        <a:t>html</a:t>
                      </a:r>
                      <a:r>
                        <a:rPr lang="es-ES_tradnl" dirty="0" smtClean="0"/>
                        <a:t>&gt;</a:t>
                      </a:r>
                      <a:endParaRPr lang="es-AR" dirty="0"/>
                    </a:p>
                  </a:txBody>
                  <a:tcPr/>
                </a:tc>
                <a:tc>
                  <a:txBody>
                    <a:bodyPr/>
                    <a:lstStyle/>
                    <a:p>
                      <a:r>
                        <a:rPr lang="es-ES_tradnl" dirty="0" smtClean="0"/>
                        <a:t>Define el inicio</a:t>
                      </a:r>
                      <a:r>
                        <a:rPr lang="es-ES_tradnl" baseline="0" dirty="0" smtClean="0"/>
                        <a:t> de</a:t>
                      </a:r>
                      <a:r>
                        <a:rPr lang="es-ES_tradnl" dirty="0" smtClean="0"/>
                        <a:t> un documento HTML.</a:t>
                      </a:r>
                      <a:endParaRPr lang="es-AR" dirty="0"/>
                    </a:p>
                  </a:txBody>
                  <a:tcPr/>
                </a:tc>
              </a:tr>
              <a:tr h="370840">
                <a:tc>
                  <a:txBody>
                    <a:bodyPr/>
                    <a:lstStyle/>
                    <a:p>
                      <a:r>
                        <a:rPr lang="es-ES_tradnl" dirty="0" smtClean="0"/>
                        <a:t>&lt;</a:t>
                      </a:r>
                      <a:r>
                        <a:rPr lang="es-ES_tradnl" dirty="0" err="1" smtClean="0"/>
                        <a:t>title</a:t>
                      </a:r>
                      <a:r>
                        <a:rPr lang="es-ES_tradnl" dirty="0" smtClean="0"/>
                        <a:t>&gt;</a:t>
                      </a:r>
                      <a:endParaRPr lang="es-AR" dirty="0"/>
                    </a:p>
                  </a:txBody>
                  <a:tcPr/>
                </a:tc>
                <a:tc>
                  <a:txBody>
                    <a:bodyPr/>
                    <a:lstStyle/>
                    <a:p>
                      <a:r>
                        <a:rPr lang="es-ES_tradnl" dirty="0" smtClean="0"/>
                        <a:t>Define un titulo para el documento.</a:t>
                      </a:r>
                      <a:endParaRPr lang="es-AR" dirty="0"/>
                    </a:p>
                  </a:txBody>
                  <a:tcPr/>
                </a:tc>
              </a:tr>
              <a:tr h="370840">
                <a:tc>
                  <a:txBody>
                    <a:bodyPr/>
                    <a:lstStyle/>
                    <a:p>
                      <a:r>
                        <a:rPr lang="es-ES_tradnl" dirty="0" smtClean="0"/>
                        <a:t>&lt;</a:t>
                      </a:r>
                      <a:r>
                        <a:rPr lang="es-ES_tradnl" dirty="0" err="1" smtClean="0"/>
                        <a:t>body</a:t>
                      </a:r>
                      <a:r>
                        <a:rPr lang="es-ES_tradnl" dirty="0" smtClean="0"/>
                        <a:t>&gt;</a:t>
                      </a:r>
                      <a:endParaRPr lang="es-AR" dirty="0"/>
                    </a:p>
                  </a:txBody>
                  <a:tcPr/>
                </a:tc>
                <a:tc>
                  <a:txBody>
                    <a:bodyPr/>
                    <a:lstStyle/>
                    <a:p>
                      <a:r>
                        <a:rPr lang="es-ES_tradnl" dirty="0" smtClean="0"/>
                        <a:t>Define el cuerpo del documento.</a:t>
                      </a:r>
                      <a:endParaRPr lang="es-AR" dirty="0"/>
                    </a:p>
                  </a:txBody>
                  <a:tcPr/>
                </a:tc>
              </a:tr>
              <a:tr h="370840">
                <a:tc>
                  <a:txBody>
                    <a:bodyPr/>
                    <a:lstStyle/>
                    <a:p>
                      <a:r>
                        <a:rPr lang="es-ES_tradnl" dirty="0" smtClean="0"/>
                        <a:t>&lt;h1&gt;</a:t>
                      </a:r>
                      <a:r>
                        <a:rPr lang="es-ES_tradnl" baseline="0" dirty="0" smtClean="0"/>
                        <a:t> al &lt;h6&gt;</a:t>
                      </a:r>
                      <a:endParaRPr lang="es-AR" dirty="0"/>
                    </a:p>
                  </a:txBody>
                  <a:tcPr/>
                </a:tc>
                <a:tc>
                  <a:txBody>
                    <a:bodyPr/>
                    <a:lstStyle/>
                    <a:p>
                      <a:r>
                        <a:rPr lang="es-ES_tradnl" dirty="0" smtClean="0"/>
                        <a:t>Define encabezados HTML.</a:t>
                      </a:r>
                      <a:endParaRPr lang="es-AR" dirty="0"/>
                    </a:p>
                  </a:txBody>
                  <a:tcPr/>
                </a:tc>
              </a:tr>
              <a:tr h="370840">
                <a:tc>
                  <a:txBody>
                    <a:bodyPr/>
                    <a:lstStyle/>
                    <a:p>
                      <a:r>
                        <a:rPr lang="es-ES_tradnl" dirty="0" smtClean="0"/>
                        <a:t>&lt;p&gt;</a:t>
                      </a:r>
                      <a:endParaRPr lang="es-AR" dirty="0"/>
                    </a:p>
                  </a:txBody>
                  <a:tcPr/>
                </a:tc>
                <a:tc>
                  <a:txBody>
                    <a:bodyPr/>
                    <a:lstStyle/>
                    <a:p>
                      <a:r>
                        <a:rPr lang="es-ES_tradnl" dirty="0" smtClean="0"/>
                        <a:t>Define un párrafo.</a:t>
                      </a:r>
                      <a:endParaRPr lang="es-AR" dirty="0"/>
                    </a:p>
                  </a:txBody>
                  <a:tcPr/>
                </a:tc>
              </a:tr>
              <a:tr h="370840">
                <a:tc>
                  <a:txBody>
                    <a:bodyPr/>
                    <a:lstStyle/>
                    <a:p>
                      <a:r>
                        <a:rPr lang="es-ES_tradnl" dirty="0" smtClean="0"/>
                        <a:t>&lt;</a:t>
                      </a:r>
                      <a:r>
                        <a:rPr lang="es-ES_tradnl" dirty="0" err="1" smtClean="0"/>
                        <a:t>br</a:t>
                      </a:r>
                      <a:r>
                        <a:rPr lang="es-ES_tradnl" dirty="0" smtClean="0"/>
                        <a:t>&gt;</a:t>
                      </a:r>
                      <a:endParaRPr lang="es-AR" dirty="0"/>
                    </a:p>
                  </a:txBody>
                  <a:tcPr/>
                </a:tc>
                <a:tc>
                  <a:txBody>
                    <a:bodyPr/>
                    <a:lstStyle/>
                    <a:p>
                      <a:r>
                        <a:rPr lang="es-ES_tradnl" dirty="0" smtClean="0"/>
                        <a:t>Inserta un salto de línea.</a:t>
                      </a:r>
                      <a:endParaRPr lang="es-AR" dirty="0"/>
                    </a:p>
                  </a:txBody>
                  <a:tcPr/>
                </a:tc>
              </a:tr>
              <a:tr h="370840">
                <a:tc>
                  <a:txBody>
                    <a:bodyPr/>
                    <a:lstStyle/>
                    <a:p>
                      <a:r>
                        <a:rPr lang="es-ES_tradnl" dirty="0" smtClean="0"/>
                        <a:t>&lt;</a:t>
                      </a:r>
                      <a:r>
                        <a:rPr lang="es-ES_tradnl" dirty="0" err="1" smtClean="0"/>
                        <a:t>hr</a:t>
                      </a:r>
                      <a:r>
                        <a:rPr lang="es-ES_tradnl" dirty="0" smtClean="0"/>
                        <a:t>&gt;</a:t>
                      </a:r>
                      <a:endParaRPr lang="es-AR" dirty="0"/>
                    </a:p>
                  </a:txBody>
                  <a:tcPr/>
                </a:tc>
                <a:tc>
                  <a:txBody>
                    <a:bodyPr/>
                    <a:lstStyle/>
                    <a:p>
                      <a:r>
                        <a:rPr lang="es-ES_tradnl" dirty="0" smtClean="0"/>
                        <a:t>Define un cambio temático en el contenido (línea horizontal).</a:t>
                      </a:r>
                      <a:endParaRPr lang="es-AR" dirty="0"/>
                    </a:p>
                  </a:txBody>
                  <a:tcPr/>
                </a:tc>
              </a:tr>
              <a:tr h="370840">
                <a:tc>
                  <a:txBody>
                    <a:bodyPr/>
                    <a:lstStyle/>
                    <a:p>
                      <a:r>
                        <a:rPr lang="es-ES_tradnl" dirty="0" smtClean="0"/>
                        <a:t>&lt;!--   --&gt;</a:t>
                      </a:r>
                      <a:endParaRPr lang="es-AR" dirty="0"/>
                    </a:p>
                  </a:txBody>
                  <a:tcPr/>
                </a:tc>
                <a:tc>
                  <a:txBody>
                    <a:bodyPr/>
                    <a:lstStyle/>
                    <a:p>
                      <a:r>
                        <a:rPr lang="es-ES_tradnl" dirty="0" smtClean="0"/>
                        <a:t>Define un comentario.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Imágenes</a:t>
            </a:r>
            <a:endParaRPr lang="es-AR" dirty="0"/>
          </a:p>
        </p:txBody>
      </p:sp>
      <p:graphicFrame>
        <p:nvGraphicFramePr>
          <p:cNvPr id="4" name="3 Marcador de contenido"/>
          <p:cNvGraphicFramePr>
            <a:graphicFrameLocks noGrp="1"/>
          </p:cNvGraphicFramePr>
          <p:nvPr>
            <p:ph idx="1"/>
          </p:nvPr>
        </p:nvGraphicFramePr>
        <p:xfrm>
          <a:off x="381000" y="1416050"/>
          <a:ext cx="8388350" cy="29667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img</a:t>
                      </a:r>
                      <a:r>
                        <a:rPr lang="es-ES_tradnl" dirty="0" smtClean="0"/>
                        <a:t>&gt;</a:t>
                      </a:r>
                      <a:endParaRPr lang="es-AR" dirty="0"/>
                    </a:p>
                  </a:txBody>
                  <a:tcPr/>
                </a:tc>
                <a:tc>
                  <a:txBody>
                    <a:bodyPr/>
                    <a:lstStyle/>
                    <a:p>
                      <a:r>
                        <a:rPr lang="es-ES_tradnl" dirty="0" smtClean="0"/>
                        <a:t>Define una imagen.</a:t>
                      </a:r>
                      <a:endParaRPr lang="es-AR" dirty="0"/>
                    </a:p>
                  </a:txBody>
                  <a:tcPr/>
                </a:tc>
              </a:tr>
              <a:tr h="370840">
                <a:tc>
                  <a:txBody>
                    <a:bodyPr/>
                    <a:lstStyle/>
                    <a:p>
                      <a:r>
                        <a:rPr lang="es-ES_tradnl" dirty="0" smtClean="0"/>
                        <a:t>&lt;</a:t>
                      </a:r>
                      <a:r>
                        <a:rPr lang="es-ES_tradnl" dirty="0" err="1" smtClean="0"/>
                        <a:t>map</a:t>
                      </a:r>
                      <a:r>
                        <a:rPr lang="es-ES_tradnl" dirty="0" smtClean="0"/>
                        <a:t>&gt;</a:t>
                      </a:r>
                      <a:endParaRPr lang="es-AR" dirty="0"/>
                    </a:p>
                  </a:txBody>
                  <a:tcPr/>
                </a:tc>
                <a:tc>
                  <a:txBody>
                    <a:bodyPr/>
                    <a:lstStyle/>
                    <a:p>
                      <a:r>
                        <a:rPr lang="es-ES_tradnl" dirty="0" smtClean="0"/>
                        <a:t>Define una imagen de  mapa.</a:t>
                      </a:r>
                      <a:endParaRPr lang="es-AR" dirty="0"/>
                    </a:p>
                  </a:txBody>
                  <a:tcPr/>
                </a:tc>
              </a:tr>
              <a:tr h="370840">
                <a:tc>
                  <a:txBody>
                    <a:bodyPr/>
                    <a:lstStyle/>
                    <a:p>
                      <a:r>
                        <a:rPr lang="es-ES_tradnl" dirty="0" smtClean="0"/>
                        <a:t>&lt;</a:t>
                      </a:r>
                      <a:r>
                        <a:rPr lang="es-ES_tradnl" dirty="0" err="1" smtClean="0"/>
                        <a:t>area</a:t>
                      </a:r>
                      <a:r>
                        <a:rPr lang="es-ES_tradnl" dirty="0" smtClean="0"/>
                        <a:t>&gt;</a:t>
                      </a:r>
                      <a:endParaRPr lang="es-AR" dirty="0"/>
                    </a:p>
                  </a:txBody>
                  <a:tcPr/>
                </a:tc>
                <a:tc>
                  <a:txBody>
                    <a:bodyPr/>
                    <a:lstStyle/>
                    <a:p>
                      <a:r>
                        <a:rPr lang="es-ES_tradnl" dirty="0" smtClean="0"/>
                        <a:t>Define un área dentro de una</a:t>
                      </a:r>
                      <a:r>
                        <a:rPr lang="es-ES_tradnl" baseline="0" dirty="0" smtClean="0"/>
                        <a:t> imagen de mapa.</a:t>
                      </a:r>
                      <a:endParaRPr lang="es-AR" dirty="0"/>
                    </a:p>
                  </a:txBody>
                  <a:tcPr/>
                </a:tc>
              </a:tr>
              <a:tr h="370840">
                <a:tc>
                  <a:txBody>
                    <a:bodyPr/>
                    <a:lstStyle/>
                    <a:p>
                      <a:r>
                        <a:rPr lang="es-ES_tradnl" dirty="0" smtClean="0"/>
                        <a:t>&lt;</a:t>
                      </a:r>
                      <a:r>
                        <a:rPr lang="es-ES_tradnl" dirty="0" err="1" smtClean="0"/>
                        <a:t>canvas</a:t>
                      </a:r>
                      <a:r>
                        <a:rPr lang="es-ES_tradnl" dirty="0" smtClean="0"/>
                        <a:t>&gt; *</a:t>
                      </a:r>
                      <a:endParaRPr lang="es-AR" dirty="0"/>
                    </a:p>
                  </a:txBody>
                  <a:tcPr/>
                </a:tc>
                <a:tc>
                  <a:txBody>
                    <a:bodyPr/>
                    <a:lstStyle/>
                    <a:p>
                      <a:r>
                        <a:rPr lang="es-ES_tradnl" dirty="0" smtClean="0"/>
                        <a:t>Usado para dibujar</a:t>
                      </a:r>
                      <a:r>
                        <a:rPr lang="es-ES_tradnl" baseline="0" dirty="0" smtClean="0"/>
                        <a:t> gráficos  vía scripting.</a:t>
                      </a:r>
                      <a:endParaRPr lang="es-AR" dirty="0"/>
                    </a:p>
                  </a:txBody>
                  <a:tcPr/>
                </a:tc>
              </a:tr>
              <a:tr h="370840">
                <a:tc>
                  <a:txBody>
                    <a:bodyPr/>
                    <a:lstStyle/>
                    <a:p>
                      <a:r>
                        <a:rPr lang="es-ES_tradnl" dirty="0" smtClean="0"/>
                        <a:t>&lt;</a:t>
                      </a:r>
                      <a:r>
                        <a:rPr lang="es-ES_tradnl" dirty="0" err="1" smtClean="0"/>
                        <a:t>figcaption</a:t>
                      </a:r>
                      <a:r>
                        <a:rPr lang="es-ES_tradnl" dirty="0" smtClean="0"/>
                        <a:t>&gt; *</a:t>
                      </a:r>
                      <a:endParaRPr lang="es-AR" dirty="0"/>
                    </a:p>
                  </a:txBody>
                  <a:tcPr/>
                </a:tc>
                <a:tc>
                  <a:txBody>
                    <a:bodyPr/>
                    <a:lstStyle/>
                    <a:p>
                      <a:r>
                        <a:rPr lang="es-ES_tradnl" dirty="0" smtClean="0"/>
                        <a:t>Define un título para un elemento &lt;figure&gt;.</a:t>
                      </a:r>
                      <a:endParaRPr lang="es-AR" dirty="0"/>
                    </a:p>
                  </a:txBody>
                  <a:tcPr/>
                </a:tc>
              </a:tr>
              <a:tr h="370840">
                <a:tc>
                  <a:txBody>
                    <a:bodyPr/>
                    <a:lstStyle/>
                    <a:p>
                      <a:r>
                        <a:rPr lang="es-ES_tradnl" dirty="0" smtClean="0"/>
                        <a:t>&lt;figure&gt; *</a:t>
                      </a:r>
                      <a:endParaRPr lang="es-AR" dirty="0"/>
                    </a:p>
                  </a:txBody>
                  <a:tcPr/>
                </a:tc>
                <a:tc>
                  <a:txBody>
                    <a:bodyPr/>
                    <a:lstStyle/>
                    <a:p>
                      <a:r>
                        <a:rPr lang="es-ES_tradnl" dirty="0" smtClean="0"/>
                        <a:t>Define  contenidos para</a:t>
                      </a:r>
                      <a:r>
                        <a:rPr lang="es-ES_tradnl" baseline="0" dirty="0" smtClean="0"/>
                        <a:t> imágenes.</a:t>
                      </a:r>
                      <a:endParaRPr lang="es-AR" dirty="0"/>
                    </a:p>
                  </a:txBody>
                  <a:tcPr/>
                </a:tc>
              </a:tr>
              <a:tr h="370840">
                <a:tc>
                  <a:txBody>
                    <a:bodyPr/>
                    <a:lstStyle/>
                    <a:p>
                      <a:r>
                        <a:rPr lang="es-ES_tradnl" dirty="0" smtClean="0"/>
                        <a:t>&lt;</a:t>
                      </a:r>
                      <a:r>
                        <a:rPr lang="es-ES_tradnl" dirty="0" err="1" smtClean="0"/>
                        <a:t>picture</a:t>
                      </a:r>
                      <a:r>
                        <a:rPr lang="es-ES_tradnl" dirty="0" smtClean="0"/>
                        <a:t>&gt;*</a:t>
                      </a:r>
                      <a:endParaRPr lang="es-AR" dirty="0"/>
                    </a:p>
                  </a:txBody>
                  <a:tcPr/>
                </a:tc>
                <a:tc>
                  <a:txBody>
                    <a:bodyPr/>
                    <a:lstStyle/>
                    <a:p>
                      <a:r>
                        <a:rPr lang="es-ES_tradnl" dirty="0" smtClean="0"/>
                        <a:t>Define un contenedor de  múltiples  imágenes.</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Links</a:t>
            </a:r>
            <a:endParaRPr lang="es-AR" dirty="0"/>
          </a:p>
        </p:txBody>
      </p:sp>
      <p:graphicFrame>
        <p:nvGraphicFramePr>
          <p:cNvPr id="4" name="3 Marcador de contenido"/>
          <p:cNvGraphicFramePr>
            <a:graphicFrameLocks noGrp="1"/>
          </p:cNvGraphicFramePr>
          <p:nvPr>
            <p:ph idx="1"/>
          </p:nvPr>
        </p:nvGraphicFramePr>
        <p:xfrm>
          <a:off x="381000" y="1416050"/>
          <a:ext cx="8388350" cy="14833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&lt;a&gt;</a:t>
                      </a:r>
                      <a:endParaRPr lang="es-AR" dirty="0"/>
                    </a:p>
                  </a:txBody>
                  <a:tcPr/>
                </a:tc>
                <a:tc>
                  <a:txBody>
                    <a:bodyPr/>
                    <a:lstStyle/>
                    <a:p>
                      <a:r>
                        <a:rPr lang="es-AR" dirty="0" smtClean="0"/>
                        <a:t>Define un hipervínculo o enlace.</a:t>
                      </a:r>
                      <a:endParaRPr lang="es-AR" dirty="0"/>
                    </a:p>
                  </a:txBody>
                  <a:tcPr/>
                </a:tc>
              </a:tr>
              <a:tr h="370840">
                <a:tc>
                  <a:txBody>
                    <a:bodyPr/>
                    <a:lstStyle/>
                    <a:p>
                      <a:r>
                        <a:rPr lang="es-AR" dirty="0" smtClean="0"/>
                        <a:t>&lt;link&gt;</a:t>
                      </a:r>
                      <a:endParaRPr lang="es-AR" dirty="0"/>
                    </a:p>
                  </a:txBody>
                  <a:tcPr/>
                </a:tc>
                <a:tc>
                  <a:txBody>
                    <a:bodyPr/>
                    <a:lstStyle/>
                    <a:p>
                      <a:r>
                        <a:rPr lang="es-AR" dirty="0" smtClean="0"/>
                        <a:t>Define</a:t>
                      </a:r>
                      <a:r>
                        <a:rPr lang="es-AR" baseline="0" dirty="0" smtClean="0"/>
                        <a:t> la relación entre un documento y un recurso externo.</a:t>
                      </a:r>
                      <a:endParaRPr lang="es-AR" dirty="0"/>
                    </a:p>
                  </a:txBody>
                  <a:tcPr/>
                </a:tc>
              </a:tr>
              <a:tr h="370840">
                <a:tc>
                  <a:txBody>
                    <a:bodyPr/>
                    <a:lstStyle/>
                    <a:p>
                      <a:r>
                        <a:rPr lang="es-AR" dirty="0" smtClean="0"/>
                        <a:t>&lt;</a:t>
                      </a:r>
                      <a:r>
                        <a:rPr lang="es-AR" dirty="0" err="1" smtClean="0"/>
                        <a:t>nav</a:t>
                      </a:r>
                      <a:r>
                        <a:rPr lang="es-AR" dirty="0" smtClean="0"/>
                        <a:t>&gt;</a:t>
                      </a:r>
                      <a:r>
                        <a:rPr lang="es-AR" baseline="0" dirty="0" smtClean="0"/>
                        <a:t> *</a:t>
                      </a:r>
                      <a:endParaRPr lang="es-AR" dirty="0"/>
                    </a:p>
                  </a:txBody>
                  <a:tcPr/>
                </a:tc>
                <a:tc>
                  <a:txBody>
                    <a:bodyPr/>
                    <a:lstStyle/>
                    <a:p>
                      <a:r>
                        <a:rPr lang="es-AR" dirty="0" smtClean="0"/>
                        <a:t>Define un enlace de navegación.</a:t>
                      </a:r>
                      <a:endParaRPr lang="es-AR" dirty="0"/>
                    </a:p>
                  </a:txBody>
                  <a:tcPr/>
                </a:tc>
              </a:tr>
            </a:tbl>
          </a:graphicData>
        </a:graphic>
      </p:graphicFrame>
      <p:sp>
        <p:nvSpPr>
          <p:cNvPr id="5" name="1 Título"/>
          <p:cNvSpPr txBox="1">
            <a:spLocks/>
          </p:cNvSpPr>
          <p:nvPr/>
        </p:nvSpPr>
        <p:spPr bwMode="auto">
          <a:xfrm>
            <a:off x="355351" y="332618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Audio / Video</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465920"/>
          <a:ext cx="8388350" cy="212344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&lt;audio&gt; *</a:t>
                      </a:r>
                      <a:endParaRPr lang="es-AR" dirty="0"/>
                    </a:p>
                  </a:txBody>
                  <a:tcPr/>
                </a:tc>
                <a:tc>
                  <a:txBody>
                    <a:bodyPr/>
                    <a:lstStyle/>
                    <a:p>
                      <a:r>
                        <a:rPr lang="es-AR" dirty="0" smtClean="0"/>
                        <a:t>Define un contenido</a:t>
                      </a:r>
                      <a:r>
                        <a:rPr lang="es-AR" baseline="0" dirty="0" smtClean="0"/>
                        <a:t> de audio</a:t>
                      </a:r>
                      <a:r>
                        <a:rPr lang="es-AR" dirty="0" smtClean="0"/>
                        <a:t>.</a:t>
                      </a:r>
                      <a:endParaRPr lang="es-AR" dirty="0"/>
                    </a:p>
                  </a:txBody>
                  <a:tcPr/>
                </a:tc>
              </a:tr>
              <a:tr h="370840">
                <a:tc>
                  <a:txBody>
                    <a:bodyPr/>
                    <a:lstStyle/>
                    <a:p>
                      <a:r>
                        <a:rPr lang="es-AR" dirty="0" smtClean="0"/>
                        <a:t>&lt;video&gt; *</a:t>
                      </a:r>
                      <a:endParaRPr lang="es-AR" dirty="0"/>
                    </a:p>
                  </a:txBody>
                  <a:tcPr/>
                </a:tc>
                <a:tc>
                  <a:txBody>
                    <a:bodyPr/>
                    <a:lstStyle/>
                    <a:p>
                      <a:r>
                        <a:rPr lang="es-AR" dirty="0" smtClean="0"/>
                        <a:t>Define</a:t>
                      </a:r>
                      <a:r>
                        <a:rPr lang="es-AR" baseline="0" dirty="0" smtClean="0"/>
                        <a:t> un video o película.</a:t>
                      </a:r>
                      <a:endParaRPr lang="es-AR" dirty="0"/>
                    </a:p>
                  </a:txBody>
                  <a:tcPr/>
                </a:tc>
              </a:tr>
              <a:tr h="370840">
                <a:tc>
                  <a:txBody>
                    <a:bodyPr/>
                    <a:lstStyle/>
                    <a:p>
                      <a:r>
                        <a:rPr lang="es-AR" dirty="0" smtClean="0"/>
                        <a:t>&lt;</a:t>
                      </a:r>
                      <a:r>
                        <a:rPr lang="es-AR" dirty="0" err="1" smtClean="0"/>
                        <a:t>source</a:t>
                      </a:r>
                      <a:r>
                        <a:rPr lang="es-AR" dirty="0" smtClean="0"/>
                        <a:t>&gt;</a:t>
                      </a:r>
                      <a:r>
                        <a:rPr lang="es-AR" baseline="0" dirty="0" smtClean="0"/>
                        <a:t> *</a:t>
                      </a:r>
                      <a:endParaRPr lang="es-AR" dirty="0"/>
                    </a:p>
                  </a:txBody>
                  <a:tcPr/>
                </a:tc>
                <a:tc>
                  <a:txBody>
                    <a:bodyPr/>
                    <a:lstStyle/>
                    <a:p>
                      <a:r>
                        <a:rPr lang="es-AR" dirty="0" smtClean="0"/>
                        <a:t>Define recursos para elementos</a:t>
                      </a:r>
                      <a:r>
                        <a:rPr lang="es-AR" baseline="0" dirty="0" smtClean="0"/>
                        <a:t> &lt;video&gt;, &lt;audio&gt; y &lt;</a:t>
                      </a:r>
                      <a:r>
                        <a:rPr lang="es-AR" baseline="0" dirty="0" err="1" smtClean="0"/>
                        <a:t>picture</a:t>
                      </a:r>
                      <a:r>
                        <a:rPr lang="es-AR" baseline="0" dirty="0" smtClean="0"/>
                        <a:t>&gt;</a:t>
                      </a:r>
                      <a:r>
                        <a:rPr lang="es-AR" dirty="0" smtClean="0"/>
                        <a:t>.</a:t>
                      </a:r>
                      <a:endParaRPr lang="es-AR" dirty="0"/>
                    </a:p>
                  </a:txBody>
                  <a:tcPr/>
                </a:tc>
              </a:tr>
              <a:tr h="370840">
                <a:tc>
                  <a:txBody>
                    <a:bodyPr/>
                    <a:lstStyle/>
                    <a:p>
                      <a:r>
                        <a:rPr lang="es-AR" dirty="0" smtClean="0"/>
                        <a:t>&lt;</a:t>
                      </a:r>
                      <a:r>
                        <a:rPr lang="es-AR" dirty="0" err="1" smtClean="0"/>
                        <a:t>track</a:t>
                      </a:r>
                      <a:r>
                        <a:rPr lang="es-AR" dirty="0" smtClean="0"/>
                        <a:t>&gt; *</a:t>
                      </a:r>
                      <a:endParaRPr lang="es-AR" dirty="0"/>
                    </a:p>
                  </a:txBody>
                  <a:tcPr/>
                </a:tc>
                <a:tc>
                  <a:txBody>
                    <a:bodyPr/>
                    <a:lstStyle/>
                    <a:p>
                      <a:r>
                        <a:rPr lang="es-AR" dirty="0" smtClean="0"/>
                        <a:t>Define pistas de texto para elementos &lt;video&gt; y &lt;audio&gt;.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Listas</a:t>
            </a:r>
            <a:endParaRPr lang="es-AR" dirty="0"/>
          </a:p>
        </p:txBody>
      </p:sp>
      <p:graphicFrame>
        <p:nvGraphicFramePr>
          <p:cNvPr id="4" name="3 Marcador de contenido"/>
          <p:cNvGraphicFramePr>
            <a:graphicFrameLocks noGrp="1"/>
          </p:cNvGraphicFramePr>
          <p:nvPr>
            <p:ph idx="1"/>
          </p:nvPr>
        </p:nvGraphicFramePr>
        <p:xfrm>
          <a:off x="381000" y="1416050"/>
          <a:ext cx="8388350" cy="32359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ul</a:t>
                      </a:r>
                      <a:r>
                        <a:rPr lang="es-ES_tradnl" dirty="0" smtClean="0"/>
                        <a:t>&gt;</a:t>
                      </a:r>
                      <a:endParaRPr lang="es-AR" dirty="0"/>
                    </a:p>
                  </a:txBody>
                  <a:tcPr/>
                </a:tc>
                <a:tc>
                  <a:txBody>
                    <a:bodyPr/>
                    <a:lstStyle/>
                    <a:p>
                      <a:r>
                        <a:rPr lang="es-ES_tradnl" dirty="0" smtClean="0"/>
                        <a:t>Define una lista desordenada.</a:t>
                      </a:r>
                      <a:endParaRPr lang="es-AR" dirty="0"/>
                    </a:p>
                  </a:txBody>
                  <a:tcPr/>
                </a:tc>
              </a:tr>
              <a:tr h="370840">
                <a:tc>
                  <a:txBody>
                    <a:bodyPr/>
                    <a:lstStyle/>
                    <a:p>
                      <a:r>
                        <a:rPr lang="es-ES_tradnl" dirty="0" smtClean="0"/>
                        <a:t>&lt;</a:t>
                      </a:r>
                      <a:r>
                        <a:rPr lang="es-ES_tradnl" dirty="0" err="1" smtClean="0"/>
                        <a:t>ol</a:t>
                      </a:r>
                      <a:r>
                        <a:rPr lang="es-ES_tradnl" dirty="0" smtClean="0"/>
                        <a:t>&gt;</a:t>
                      </a:r>
                      <a:endParaRPr lang="es-AR" dirty="0"/>
                    </a:p>
                  </a:txBody>
                  <a:tcPr/>
                </a:tc>
                <a:tc>
                  <a:txBody>
                    <a:bodyPr/>
                    <a:lstStyle/>
                    <a:p>
                      <a:r>
                        <a:rPr lang="es-ES_tradnl" dirty="0" smtClean="0"/>
                        <a:t>Define una lista ordenada.</a:t>
                      </a:r>
                      <a:endParaRPr lang="es-AR" dirty="0"/>
                    </a:p>
                  </a:txBody>
                  <a:tcPr/>
                </a:tc>
              </a:tr>
              <a:tr h="370840">
                <a:tc>
                  <a:txBody>
                    <a:bodyPr/>
                    <a:lstStyle/>
                    <a:p>
                      <a:r>
                        <a:rPr lang="es-ES_tradnl" dirty="0" smtClean="0"/>
                        <a:t>&lt;</a:t>
                      </a:r>
                      <a:r>
                        <a:rPr lang="es-ES_tradnl" dirty="0" err="1" smtClean="0"/>
                        <a:t>li</a:t>
                      </a:r>
                      <a:r>
                        <a:rPr lang="es-ES_tradnl" dirty="0" smtClean="0"/>
                        <a:t>&gt;</a:t>
                      </a:r>
                      <a:endParaRPr lang="es-AR" dirty="0"/>
                    </a:p>
                  </a:txBody>
                  <a:tcPr/>
                </a:tc>
                <a:tc>
                  <a:txBody>
                    <a:bodyPr/>
                    <a:lstStyle/>
                    <a:p>
                      <a:r>
                        <a:rPr lang="es-ES_tradnl" dirty="0" smtClean="0"/>
                        <a:t>Define un ítem de una lista.</a:t>
                      </a:r>
                      <a:endParaRPr lang="es-AR" dirty="0"/>
                    </a:p>
                  </a:txBody>
                  <a:tcPr/>
                </a:tc>
              </a:tr>
              <a:tr h="370840">
                <a:tc>
                  <a:txBody>
                    <a:bodyPr/>
                    <a:lstStyle/>
                    <a:p>
                      <a:r>
                        <a:rPr lang="es-ES_tradnl" dirty="0" smtClean="0"/>
                        <a:t>&lt;dl&gt;</a:t>
                      </a:r>
                      <a:endParaRPr lang="es-AR" dirty="0"/>
                    </a:p>
                  </a:txBody>
                  <a:tcPr/>
                </a:tc>
                <a:tc>
                  <a:txBody>
                    <a:bodyPr/>
                    <a:lstStyle/>
                    <a:p>
                      <a:r>
                        <a:rPr lang="es-ES_tradnl" dirty="0" smtClean="0"/>
                        <a:t>Define una lista de descripción</a:t>
                      </a:r>
                      <a:r>
                        <a:rPr lang="es-ES_tradnl" baseline="0" dirty="0" smtClean="0"/>
                        <a:t>.</a:t>
                      </a:r>
                      <a:endParaRPr lang="es-AR" dirty="0"/>
                    </a:p>
                  </a:txBody>
                  <a:tcPr/>
                </a:tc>
              </a:tr>
              <a:tr h="370840">
                <a:tc>
                  <a:txBody>
                    <a:bodyPr/>
                    <a:lstStyle/>
                    <a:p>
                      <a:r>
                        <a:rPr lang="es-ES_tradnl" dirty="0" smtClean="0"/>
                        <a:t>&lt;</a:t>
                      </a:r>
                      <a:r>
                        <a:rPr lang="es-ES_tradnl" dirty="0" err="1" smtClean="0"/>
                        <a:t>dd</a:t>
                      </a:r>
                      <a:r>
                        <a:rPr lang="es-ES_tradnl" dirty="0" smtClean="0"/>
                        <a:t>&gt;</a:t>
                      </a:r>
                      <a:endParaRPr lang="es-AR" dirty="0"/>
                    </a:p>
                  </a:txBody>
                  <a:tcPr/>
                </a:tc>
                <a:tc>
                  <a:txBody>
                    <a:bodyPr/>
                    <a:lstStyle/>
                    <a:p>
                      <a:r>
                        <a:rPr lang="es-ES_tradnl" dirty="0" smtClean="0"/>
                        <a:t>Define una descripción</a:t>
                      </a:r>
                      <a:r>
                        <a:rPr lang="es-ES_tradnl" baseline="0" dirty="0" smtClean="0"/>
                        <a:t> de un termino en una lista &lt;dl&gt;</a:t>
                      </a:r>
                      <a:r>
                        <a:rPr lang="es-ES_tradnl" dirty="0" smtClean="0"/>
                        <a:t>.</a:t>
                      </a:r>
                      <a:endParaRPr lang="es-AR" dirty="0"/>
                    </a:p>
                  </a:txBody>
                  <a:tcPr/>
                </a:tc>
              </a:tr>
              <a:tr h="370840">
                <a:tc>
                  <a:txBody>
                    <a:bodyPr/>
                    <a:lstStyle/>
                    <a:p>
                      <a:r>
                        <a:rPr lang="es-ES_tradnl" dirty="0" smtClean="0"/>
                        <a:t>&lt;</a:t>
                      </a:r>
                      <a:r>
                        <a:rPr lang="es-ES_tradnl" dirty="0" err="1" smtClean="0"/>
                        <a:t>menu</a:t>
                      </a:r>
                      <a:r>
                        <a:rPr lang="es-ES_tradnl" dirty="0" smtClean="0"/>
                        <a:t>&gt;</a:t>
                      </a:r>
                      <a:endParaRPr lang="es-AR" dirty="0"/>
                    </a:p>
                  </a:txBody>
                  <a:tcPr/>
                </a:tc>
                <a:tc>
                  <a:txBody>
                    <a:bodyPr/>
                    <a:lstStyle/>
                    <a:p>
                      <a:r>
                        <a:rPr lang="es-ES_tradnl" dirty="0" smtClean="0"/>
                        <a:t>Define  un</a:t>
                      </a:r>
                      <a:r>
                        <a:rPr lang="es-ES_tradnl" baseline="0" dirty="0" smtClean="0"/>
                        <a:t> ítem de un comando de </a:t>
                      </a:r>
                      <a:r>
                        <a:rPr lang="es-ES_tradnl" dirty="0" smtClean="0"/>
                        <a:t>lista/menú</a:t>
                      </a:r>
                      <a:r>
                        <a:rPr lang="es-ES_tradnl" baseline="0" dirty="0" smtClean="0"/>
                        <a:t>.</a:t>
                      </a:r>
                      <a:endParaRPr lang="es-AR" dirty="0"/>
                    </a:p>
                  </a:txBody>
                  <a:tcPr/>
                </a:tc>
              </a:tr>
              <a:tr h="370840">
                <a:tc>
                  <a:txBody>
                    <a:bodyPr/>
                    <a:lstStyle/>
                    <a:p>
                      <a:r>
                        <a:rPr lang="es-ES_tradnl" dirty="0" smtClean="0"/>
                        <a:t>&lt;</a:t>
                      </a:r>
                      <a:r>
                        <a:rPr lang="es-ES_tradnl" dirty="0" err="1" smtClean="0"/>
                        <a:t>menuitem</a:t>
                      </a:r>
                      <a:r>
                        <a:rPr lang="es-ES_tradnl" dirty="0" smtClean="0"/>
                        <a:t>&gt;*</a:t>
                      </a:r>
                      <a:endParaRPr lang="es-AR" dirty="0"/>
                    </a:p>
                  </a:txBody>
                  <a:tcPr/>
                </a:tc>
                <a:tc>
                  <a:txBody>
                    <a:bodyPr/>
                    <a:lstStyle/>
                    <a:p>
                      <a:r>
                        <a:rPr lang="es-ES_tradnl" dirty="0" smtClean="0"/>
                        <a:t>Define un ítem</a:t>
                      </a:r>
                      <a:r>
                        <a:rPr lang="es-ES_tradnl" baseline="0" dirty="0" smtClean="0"/>
                        <a:t> de </a:t>
                      </a:r>
                      <a:r>
                        <a:rPr lang="es-ES_tradnl" dirty="0" smtClean="0"/>
                        <a:t>comando/menú que el usuario puede invocar desde un menú</a:t>
                      </a:r>
                      <a:r>
                        <a:rPr lang="es-ES_tradnl" baseline="0" dirty="0" smtClean="0"/>
                        <a:t> ‘</a:t>
                      </a:r>
                      <a:r>
                        <a:rPr lang="es-ES_tradnl" baseline="0" dirty="0" err="1" smtClean="0"/>
                        <a:t>popup</a:t>
                      </a:r>
                      <a:r>
                        <a:rPr lang="es-ES_tradnl" baseline="0" dirty="0" smtClean="0"/>
                        <a:t>’</a:t>
                      </a:r>
                      <a:r>
                        <a:rPr lang="es-ES_tradnl"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Tablas</a:t>
            </a:r>
            <a:endParaRPr lang="es-AR" dirty="0"/>
          </a:p>
        </p:txBody>
      </p:sp>
      <p:graphicFrame>
        <p:nvGraphicFramePr>
          <p:cNvPr id="4" name="3 Marcador de contenido"/>
          <p:cNvGraphicFramePr>
            <a:graphicFrameLocks noGrp="1"/>
          </p:cNvGraphicFramePr>
          <p:nvPr>
            <p:ph idx="1"/>
          </p:nvPr>
        </p:nvGraphicFramePr>
        <p:xfrm>
          <a:off x="381000" y="1416050"/>
          <a:ext cx="8388350" cy="33375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table</a:t>
                      </a:r>
                      <a:r>
                        <a:rPr lang="es-ES_tradnl" dirty="0" smtClean="0"/>
                        <a:t>&gt;</a:t>
                      </a:r>
                      <a:endParaRPr lang="es-AR" dirty="0"/>
                    </a:p>
                  </a:txBody>
                  <a:tcPr/>
                </a:tc>
                <a:tc>
                  <a:txBody>
                    <a:bodyPr/>
                    <a:lstStyle/>
                    <a:p>
                      <a:r>
                        <a:rPr lang="es-ES_tradnl" dirty="0" smtClean="0"/>
                        <a:t>Define una tabla.</a:t>
                      </a:r>
                      <a:endParaRPr lang="es-AR" dirty="0"/>
                    </a:p>
                  </a:txBody>
                  <a:tcPr/>
                </a:tc>
              </a:tr>
              <a:tr h="370840">
                <a:tc>
                  <a:txBody>
                    <a:bodyPr/>
                    <a:lstStyle/>
                    <a:p>
                      <a:r>
                        <a:rPr lang="es-ES_tradnl" dirty="0" smtClean="0"/>
                        <a:t>&lt;</a:t>
                      </a:r>
                      <a:r>
                        <a:rPr lang="es-ES_tradnl" dirty="0" err="1" smtClean="0"/>
                        <a:t>caption</a:t>
                      </a:r>
                      <a:r>
                        <a:rPr lang="es-ES_tradnl" dirty="0" smtClean="0"/>
                        <a:t>&gt;</a:t>
                      </a:r>
                      <a:endParaRPr lang="es-AR" dirty="0"/>
                    </a:p>
                  </a:txBody>
                  <a:tcPr/>
                </a:tc>
                <a:tc>
                  <a:txBody>
                    <a:bodyPr/>
                    <a:lstStyle/>
                    <a:p>
                      <a:r>
                        <a:rPr lang="es-ES_tradnl" dirty="0" smtClean="0"/>
                        <a:t>Define el título de la tabla.</a:t>
                      </a:r>
                      <a:endParaRPr lang="es-AR" dirty="0"/>
                    </a:p>
                  </a:txBody>
                  <a:tcPr/>
                </a:tc>
              </a:tr>
              <a:tr h="370840">
                <a:tc>
                  <a:txBody>
                    <a:bodyPr/>
                    <a:lstStyle/>
                    <a:p>
                      <a:r>
                        <a:rPr lang="es-ES_tradnl" dirty="0" smtClean="0"/>
                        <a:t>&lt;</a:t>
                      </a:r>
                      <a:r>
                        <a:rPr lang="es-ES_tradnl" dirty="0" err="1" smtClean="0"/>
                        <a:t>th</a:t>
                      </a:r>
                      <a:r>
                        <a:rPr lang="es-ES_tradnl" dirty="0" smtClean="0"/>
                        <a:t>&gt;</a:t>
                      </a:r>
                      <a:endParaRPr lang="es-AR" dirty="0"/>
                    </a:p>
                  </a:txBody>
                  <a:tcPr/>
                </a:tc>
                <a:tc>
                  <a:txBody>
                    <a:bodyPr/>
                    <a:lstStyle/>
                    <a:p>
                      <a:r>
                        <a:rPr lang="es-ES_tradnl" dirty="0" smtClean="0"/>
                        <a:t>Define una celda cabecera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tr</a:t>
                      </a:r>
                      <a:r>
                        <a:rPr lang="es-ES_tradnl" dirty="0" smtClean="0"/>
                        <a:t>&gt;</a:t>
                      </a:r>
                      <a:endParaRPr lang="es-AR" dirty="0"/>
                    </a:p>
                  </a:txBody>
                  <a:tcPr/>
                </a:tc>
                <a:tc>
                  <a:txBody>
                    <a:bodyPr/>
                    <a:lstStyle/>
                    <a:p>
                      <a:r>
                        <a:rPr lang="es-ES_tradnl" dirty="0" smtClean="0"/>
                        <a:t>Define una fila en la tabla</a:t>
                      </a:r>
                      <a:r>
                        <a:rPr lang="es-ES_tradnl" baseline="0" dirty="0" smtClean="0"/>
                        <a:t>.</a:t>
                      </a:r>
                      <a:endParaRPr lang="es-AR" dirty="0"/>
                    </a:p>
                  </a:txBody>
                  <a:tcPr/>
                </a:tc>
              </a:tr>
              <a:tr h="370840">
                <a:tc>
                  <a:txBody>
                    <a:bodyPr/>
                    <a:lstStyle/>
                    <a:p>
                      <a:r>
                        <a:rPr lang="es-ES_tradnl" dirty="0" smtClean="0"/>
                        <a:t>&lt;</a:t>
                      </a:r>
                      <a:r>
                        <a:rPr lang="es-ES_tradnl" dirty="0" err="1" smtClean="0"/>
                        <a:t>td</a:t>
                      </a:r>
                      <a:r>
                        <a:rPr lang="es-ES_tradnl" dirty="0" smtClean="0"/>
                        <a:t>&gt;</a:t>
                      </a:r>
                      <a:endParaRPr lang="es-AR" dirty="0"/>
                    </a:p>
                  </a:txBody>
                  <a:tcPr/>
                </a:tc>
                <a:tc>
                  <a:txBody>
                    <a:bodyPr/>
                    <a:lstStyle/>
                    <a:p>
                      <a:r>
                        <a:rPr lang="es-ES_tradnl" dirty="0" smtClean="0"/>
                        <a:t>Define una celda</a:t>
                      </a:r>
                      <a:r>
                        <a:rPr lang="es-ES_tradnl" baseline="0" dirty="0" smtClean="0"/>
                        <a:t> en la fila de la tabla</a:t>
                      </a:r>
                      <a:r>
                        <a:rPr lang="es-ES_tradnl" dirty="0" smtClean="0"/>
                        <a:t>.</a:t>
                      </a:r>
                      <a:endParaRPr lang="es-AR" dirty="0"/>
                    </a:p>
                  </a:txBody>
                  <a:tcPr/>
                </a:tc>
              </a:tr>
              <a:tr h="370840">
                <a:tc>
                  <a:txBody>
                    <a:bodyPr/>
                    <a:lstStyle/>
                    <a:p>
                      <a:r>
                        <a:rPr lang="es-ES_tradnl" dirty="0" smtClean="0"/>
                        <a:t>&lt;</a:t>
                      </a:r>
                      <a:r>
                        <a:rPr lang="es-ES_tradnl" dirty="0" err="1" smtClean="0"/>
                        <a:t>thead</a:t>
                      </a:r>
                      <a:r>
                        <a:rPr lang="es-ES_tradnl" dirty="0" smtClean="0"/>
                        <a:t>&gt;</a:t>
                      </a:r>
                      <a:endParaRPr lang="es-AR" dirty="0"/>
                    </a:p>
                  </a:txBody>
                  <a:tcPr/>
                </a:tc>
                <a:tc>
                  <a:txBody>
                    <a:bodyPr/>
                    <a:lstStyle/>
                    <a:p>
                      <a:r>
                        <a:rPr lang="es-ES_tradnl" dirty="0" smtClean="0"/>
                        <a:t>Agrupa las celdas</a:t>
                      </a:r>
                      <a:r>
                        <a:rPr lang="es-ES_tradnl" baseline="0" dirty="0" smtClean="0"/>
                        <a:t> &lt;</a:t>
                      </a:r>
                      <a:r>
                        <a:rPr lang="es-ES_tradnl" baseline="0" dirty="0" err="1" smtClean="0"/>
                        <a:t>th</a:t>
                      </a:r>
                      <a:r>
                        <a:rPr lang="es-ES_tradnl" baseline="0" dirty="0" smtClean="0"/>
                        <a:t>&gt; de la tabla.</a:t>
                      </a:r>
                      <a:endParaRPr lang="es-AR" dirty="0"/>
                    </a:p>
                  </a:txBody>
                  <a:tcPr/>
                </a:tc>
              </a:tr>
              <a:tr h="370840">
                <a:tc>
                  <a:txBody>
                    <a:bodyPr/>
                    <a:lstStyle/>
                    <a:p>
                      <a:r>
                        <a:rPr lang="es-ES_tradnl" dirty="0" smtClean="0"/>
                        <a:t>&lt;</a:t>
                      </a:r>
                      <a:r>
                        <a:rPr lang="es-ES_tradnl" dirty="0" err="1" smtClean="0"/>
                        <a:t>tbody</a:t>
                      </a:r>
                      <a:r>
                        <a:rPr lang="es-ES_tradnl" dirty="0" smtClean="0"/>
                        <a:t>&gt;</a:t>
                      </a:r>
                      <a:endParaRPr lang="es-AR" dirty="0"/>
                    </a:p>
                  </a:txBody>
                  <a:tcPr/>
                </a:tc>
                <a:tc>
                  <a:txBody>
                    <a:bodyPr/>
                    <a:lstStyle/>
                    <a:p>
                      <a:r>
                        <a:rPr lang="es-ES_tradnl" dirty="0" smtClean="0"/>
                        <a:t>Agrupa</a:t>
                      </a:r>
                      <a:r>
                        <a:rPr lang="es-ES_tradnl" baseline="0" dirty="0" smtClean="0"/>
                        <a:t> el contenido del cuerpo en la tabla</a:t>
                      </a:r>
                      <a:r>
                        <a:rPr lang="es-ES_tradnl" dirty="0" smtClean="0"/>
                        <a:t>.</a:t>
                      </a:r>
                      <a:endParaRPr lang="es-AR" dirty="0"/>
                    </a:p>
                  </a:txBody>
                  <a:tcPr/>
                </a:tc>
              </a:tr>
              <a:tr h="370840">
                <a:tc>
                  <a:txBody>
                    <a:bodyPr/>
                    <a:lstStyle/>
                    <a:p>
                      <a:r>
                        <a:rPr lang="es-AR" dirty="0" smtClean="0"/>
                        <a:t>&lt;</a:t>
                      </a:r>
                      <a:r>
                        <a:rPr lang="es-AR" dirty="0" err="1" smtClean="0"/>
                        <a:t>tfoot</a:t>
                      </a:r>
                      <a:r>
                        <a:rPr lang="es-AR" dirty="0" smtClean="0"/>
                        <a:t>&gt;</a:t>
                      </a:r>
                      <a:endParaRPr lang="es-AR" dirty="0"/>
                    </a:p>
                  </a:txBody>
                  <a:tcPr/>
                </a:tc>
                <a:tc>
                  <a:txBody>
                    <a:bodyPr/>
                    <a:lstStyle/>
                    <a:p>
                      <a:r>
                        <a:rPr lang="es-AR" dirty="0" smtClean="0"/>
                        <a:t>Agrupa el contenido del pie de la tabla.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Estilos y Semánticas</a:t>
            </a:r>
            <a:endParaRPr lang="es-AR" dirty="0"/>
          </a:p>
        </p:txBody>
      </p:sp>
      <p:graphicFrame>
        <p:nvGraphicFramePr>
          <p:cNvPr id="4" name="3 Marcador de contenido"/>
          <p:cNvGraphicFramePr>
            <a:graphicFrameLocks noGrp="1"/>
          </p:cNvGraphicFramePr>
          <p:nvPr>
            <p:ph idx="1"/>
          </p:nvPr>
        </p:nvGraphicFramePr>
        <p:xfrm>
          <a:off x="381000" y="1416050"/>
          <a:ext cx="8388350" cy="519176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styles</a:t>
                      </a:r>
                      <a:r>
                        <a:rPr lang="es-ES_tradnl" dirty="0" smtClean="0"/>
                        <a:t>&gt;</a:t>
                      </a:r>
                      <a:endParaRPr lang="es-AR" dirty="0"/>
                    </a:p>
                  </a:txBody>
                  <a:tcPr/>
                </a:tc>
                <a:tc>
                  <a:txBody>
                    <a:bodyPr/>
                    <a:lstStyle/>
                    <a:p>
                      <a:r>
                        <a:rPr lang="es-ES_tradnl" dirty="0" smtClean="0"/>
                        <a:t>Define estilos para un</a:t>
                      </a:r>
                      <a:r>
                        <a:rPr lang="es-ES_tradnl" baseline="0" dirty="0" smtClean="0"/>
                        <a:t> documento</a:t>
                      </a:r>
                      <a:r>
                        <a:rPr lang="es-ES_tradnl" dirty="0" smtClean="0"/>
                        <a:t>.</a:t>
                      </a:r>
                      <a:endParaRPr lang="es-AR" dirty="0"/>
                    </a:p>
                  </a:txBody>
                  <a:tcPr/>
                </a:tc>
              </a:tr>
              <a:tr h="370840">
                <a:tc>
                  <a:txBody>
                    <a:bodyPr/>
                    <a:lstStyle/>
                    <a:p>
                      <a:r>
                        <a:rPr lang="es-ES_tradnl" dirty="0" smtClean="0"/>
                        <a:t>&lt;</a:t>
                      </a:r>
                      <a:r>
                        <a:rPr lang="es-ES_tradnl" dirty="0" err="1" smtClean="0"/>
                        <a:t>div</a:t>
                      </a:r>
                      <a:r>
                        <a:rPr lang="es-ES_tradnl" dirty="0" smtClean="0"/>
                        <a:t>&gt;</a:t>
                      </a:r>
                      <a:endParaRPr lang="es-AR" dirty="0"/>
                    </a:p>
                  </a:txBody>
                  <a:tcPr/>
                </a:tc>
                <a:tc>
                  <a:txBody>
                    <a:bodyPr/>
                    <a:lstStyle/>
                    <a:p>
                      <a:r>
                        <a:rPr lang="es-ES_tradnl" dirty="0" smtClean="0"/>
                        <a:t>Define una sección (contenedora)</a:t>
                      </a:r>
                      <a:r>
                        <a:rPr lang="es-ES_tradnl" baseline="0" dirty="0" smtClean="0"/>
                        <a:t> en un documento</a:t>
                      </a:r>
                      <a:r>
                        <a:rPr lang="es-ES_tradnl" dirty="0" smtClean="0"/>
                        <a:t>.</a:t>
                      </a:r>
                      <a:endParaRPr lang="es-AR" dirty="0"/>
                    </a:p>
                  </a:txBody>
                  <a:tcPr/>
                </a:tc>
              </a:tr>
              <a:tr h="370840">
                <a:tc>
                  <a:txBody>
                    <a:bodyPr/>
                    <a:lstStyle/>
                    <a:p>
                      <a:r>
                        <a:rPr lang="es-ES_tradnl" dirty="0" smtClean="0"/>
                        <a:t>&lt;</a:t>
                      </a:r>
                      <a:r>
                        <a:rPr lang="es-ES_tradnl" dirty="0" err="1" smtClean="0"/>
                        <a:t>span</a:t>
                      </a:r>
                      <a:r>
                        <a:rPr lang="es-ES_tradnl" dirty="0" smtClean="0"/>
                        <a:t>&gt;</a:t>
                      </a:r>
                      <a:endParaRPr lang="es-AR" dirty="0"/>
                    </a:p>
                  </a:txBody>
                  <a:tcPr/>
                </a:tc>
                <a:tc>
                  <a:txBody>
                    <a:bodyPr/>
                    <a:lstStyle/>
                    <a:p>
                      <a:r>
                        <a:rPr lang="es-ES_tradnl" dirty="0" smtClean="0"/>
                        <a:t>Define una</a:t>
                      </a:r>
                      <a:r>
                        <a:rPr lang="es-ES_tradnl" baseline="0" dirty="0" smtClean="0"/>
                        <a:t> sección (in-line) en un documento</a:t>
                      </a:r>
                      <a:r>
                        <a:rPr lang="es-ES_tradnl" dirty="0" smtClean="0"/>
                        <a:t>.</a:t>
                      </a:r>
                      <a:endParaRPr lang="es-AR" dirty="0"/>
                    </a:p>
                  </a:txBody>
                  <a:tcPr/>
                </a:tc>
              </a:tr>
              <a:tr h="370840">
                <a:tc>
                  <a:txBody>
                    <a:bodyPr/>
                    <a:lstStyle/>
                    <a:p>
                      <a:r>
                        <a:rPr lang="es-ES_tradnl" dirty="0" smtClean="0"/>
                        <a:t>&lt;</a:t>
                      </a:r>
                      <a:r>
                        <a:rPr lang="es-ES_tradnl" dirty="0" err="1" smtClean="0"/>
                        <a:t>header</a:t>
                      </a:r>
                      <a:r>
                        <a:rPr lang="es-ES_tradnl" dirty="0" smtClean="0"/>
                        <a:t>&gt; *</a:t>
                      </a:r>
                      <a:endParaRPr lang="es-AR" dirty="0"/>
                    </a:p>
                  </a:txBody>
                  <a:tcPr/>
                </a:tc>
                <a:tc>
                  <a:txBody>
                    <a:bodyPr/>
                    <a:lstStyle/>
                    <a:p>
                      <a:r>
                        <a:rPr lang="es-ES_tradnl" dirty="0" smtClean="0"/>
                        <a:t>Define el encabezado para un documento o sección</a:t>
                      </a:r>
                      <a:r>
                        <a:rPr lang="es-ES_tradnl" baseline="0" dirty="0" smtClean="0"/>
                        <a:t>.</a:t>
                      </a:r>
                      <a:endParaRPr lang="es-AR" dirty="0"/>
                    </a:p>
                  </a:txBody>
                  <a:tcPr/>
                </a:tc>
              </a:tr>
              <a:tr h="370840">
                <a:tc>
                  <a:txBody>
                    <a:bodyPr/>
                    <a:lstStyle/>
                    <a:p>
                      <a:r>
                        <a:rPr lang="es-ES_tradnl" dirty="0" smtClean="0"/>
                        <a:t>&lt;</a:t>
                      </a:r>
                      <a:r>
                        <a:rPr lang="es-ES_tradnl" dirty="0" err="1" smtClean="0"/>
                        <a:t>footer</a:t>
                      </a:r>
                      <a:r>
                        <a:rPr lang="es-ES_tradnl" dirty="0" smtClean="0"/>
                        <a:t>&gt; *</a:t>
                      </a:r>
                      <a:endParaRPr lang="es-AR" dirty="0"/>
                    </a:p>
                  </a:txBody>
                  <a:tcPr/>
                </a:tc>
                <a:tc>
                  <a:txBody>
                    <a:bodyPr/>
                    <a:lstStyle/>
                    <a:p>
                      <a:r>
                        <a:rPr lang="es-ES_tradnl" dirty="0" smtClean="0"/>
                        <a:t>Define el pie para un documento o sección.</a:t>
                      </a:r>
                      <a:endParaRPr lang="es-AR" dirty="0"/>
                    </a:p>
                  </a:txBody>
                  <a:tcPr/>
                </a:tc>
              </a:tr>
              <a:tr h="370840">
                <a:tc>
                  <a:txBody>
                    <a:bodyPr/>
                    <a:lstStyle/>
                    <a:p>
                      <a:r>
                        <a:rPr lang="es-ES_tradnl" dirty="0" smtClean="0"/>
                        <a:t>&lt;</a:t>
                      </a:r>
                      <a:r>
                        <a:rPr lang="es-ES_tradnl" dirty="0" err="1" smtClean="0"/>
                        <a:t>main</a:t>
                      </a:r>
                      <a:r>
                        <a:rPr lang="es-ES_tradnl" dirty="0" smtClean="0"/>
                        <a:t>&gt; *</a:t>
                      </a:r>
                      <a:endParaRPr lang="es-AR" dirty="0"/>
                    </a:p>
                  </a:txBody>
                  <a:tcPr/>
                </a:tc>
                <a:tc>
                  <a:txBody>
                    <a:bodyPr/>
                    <a:lstStyle/>
                    <a:p>
                      <a:r>
                        <a:rPr lang="es-ES_tradnl" dirty="0" smtClean="0"/>
                        <a:t>Especifica el contenido</a:t>
                      </a:r>
                      <a:r>
                        <a:rPr lang="es-ES_tradnl" baseline="0" dirty="0" smtClean="0"/>
                        <a:t> principal de un documento.</a:t>
                      </a:r>
                      <a:endParaRPr lang="es-AR" dirty="0"/>
                    </a:p>
                  </a:txBody>
                  <a:tcPr/>
                </a:tc>
              </a:tr>
              <a:tr h="370840">
                <a:tc>
                  <a:txBody>
                    <a:bodyPr/>
                    <a:lstStyle/>
                    <a:p>
                      <a:r>
                        <a:rPr lang="es-ES_tradnl" dirty="0" smtClean="0"/>
                        <a:t>&lt;</a:t>
                      </a:r>
                      <a:r>
                        <a:rPr lang="es-ES_tradnl" dirty="0" err="1" smtClean="0"/>
                        <a:t>section</a:t>
                      </a:r>
                      <a:r>
                        <a:rPr lang="es-ES_tradnl" dirty="0" smtClean="0"/>
                        <a:t>&gt; *</a:t>
                      </a:r>
                      <a:endParaRPr lang="es-AR" dirty="0"/>
                    </a:p>
                  </a:txBody>
                  <a:tcPr/>
                </a:tc>
                <a:tc>
                  <a:txBody>
                    <a:bodyPr/>
                    <a:lstStyle/>
                    <a:p>
                      <a:r>
                        <a:rPr lang="es-ES_tradnl" dirty="0" smtClean="0"/>
                        <a:t>Define una sección en un documento.</a:t>
                      </a:r>
                      <a:endParaRPr lang="es-AR" dirty="0"/>
                    </a:p>
                  </a:txBody>
                  <a:tcPr/>
                </a:tc>
              </a:tr>
              <a:tr h="370840">
                <a:tc>
                  <a:txBody>
                    <a:bodyPr/>
                    <a:lstStyle/>
                    <a:p>
                      <a:r>
                        <a:rPr lang="es-AR" dirty="0" smtClean="0"/>
                        <a:t>&lt;</a:t>
                      </a:r>
                      <a:r>
                        <a:rPr lang="es-AR" dirty="0" err="1" smtClean="0"/>
                        <a:t>article</a:t>
                      </a:r>
                      <a:r>
                        <a:rPr lang="es-AR" dirty="0" smtClean="0"/>
                        <a:t>&gt; *</a:t>
                      </a:r>
                      <a:endParaRPr lang="es-AR" dirty="0"/>
                    </a:p>
                  </a:txBody>
                  <a:tcPr/>
                </a:tc>
                <a:tc>
                  <a:txBody>
                    <a:bodyPr/>
                    <a:lstStyle/>
                    <a:p>
                      <a:r>
                        <a:rPr lang="es-AR" dirty="0" smtClean="0"/>
                        <a:t>Define</a:t>
                      </a:r>
                      <a:r>
                        <a:rPr lang="es-AR" baseline="0" dirty="0" smtClean="0"/>
                        <a:t> un artículo</a:t>
                      </a:r>
                      <a:r>
                        <a:rPr lang="es-AR" dirty="0" smtClean="0"/>
                        <a:t>.</a:t>
                      </a:r>
                      <a:endParaRPr lang="es-AR" dirty="0"/>
                    </a:p>
                  </a:txBody>
                  <a:tcPr/>
                </a:tc>
              </a:tr>
              <a:tr h="370840">
                <a:tc>
                  <a:txBody>
                    <a:bodyPr/>
                    <a:lstStyle/>
                    <a:p>
                      <a:r>
                        <a:rPr lang="es-AR" dirty="0" smtClean="0"/>
                        <a:t>&lt;</a:t>
                      </a:r>
                      <a:r>
                        <a:rPr lang="es-AR" dirty="0" err="1" smtClean="0"/>
                        <a:t>aside</a:t>
                      </a:r>
                      <a:r>
                        <a:rPr lang="es-AR" dirty="0" smtClean="0"/>
                        <a:t>&gt;</a:t>
                      </a:r>
                      <a:r>
                        <a:rPr lang="es-AR" baseline="0" dirty="0" smtClean="0"/>
                        <a:t> *</a:t>
                      </a:r>
                      <a:endParaRPr lang="es-AR" dirty="0"/>
                    </a:p>
                  </a:txBody>
                  <a:tcPr/>
                </a:tc>
                <a:tc>
                  <a:txBody>
                    <a:bodyPr/>
                    <a:lstStyle/>
                    <a:p>
                      <a:r>
                        <a:rPr lang="es-AR" dirty="0" smtClean="0"/>
                        <a:t>Define contenido ‘de lado’ de una página</a:t>
                      </a:r>
                      <a:r>
                        <a:rPr lang="es-AR" baseline="0" dirty="0" smtClean="0"/>
                        <a:t> contenedora.</a:t>
                      </a:r>
                      <a:endParaRPr lang="es-AR" dirty="0"/>
                    </a:p>
                  </a:txBody>
                  <a:tcPr/>
                </a:tc>
              </a:tr>
              <a:tr h="370840">
                <a:tc>
                  <a:txBody>
                    <a:bodyPr/>
                    <a:lstStyle/>
                    <a:p>
                      <a:r>
                        <a:rPr lang="es-AR" dirty="0" smtClean="0"/>
                        <a:t>&lt;</a:t>
                      </a:r>
                      <a:r>
                        <a:rPr lang="es-AR" dirty="0" err="1" smtClean="0"/>
                        <a:t>details</a:t>
                      </a:r>
                      <a:r>
                        <a:rPr lang="es-AR" dirty="0" smtClean="0"/>
                        <a:t>&gt;</a:t>
                      </a:r>
                      <a:r>
                        <a:rPr lang="es-AR" baseline="0" dirty="0" smtClean="0"/>
                        <a:t> *</a:t>
                      </a:r>
                      <a:endParaRPr lang="es-AR" dirty="0"/>
                    </a:p>
                  </a:txBody>
                  <a:tcPr/>
                </a:tc>
                <a:tc>
                  <a:txBody>
                    <a:bodyPr/>
                    <a:lstStyle/>
                    <a:p>
                      <a:r>
                        <a:rPr lang="es-AR" dirty="0" smtClean="0"/>
                        <a:t>Define detalles que el</a:t>
                      </a:r>
                      <a:r>
                        <a:rPr lang="es-AR" baseline="0" dirty="0" smtClean="0"/>
                        <a:t> usuario puede ver u ocultar.</a:t>
                      </a:r>
                      <a:endParaRPr lang="es-AR" dirty="0"/>
                    </a:p>
                  </a:txBody>
                  <a:tcPr/>
                </a:tc>
              </a:tr>
              <a:tr h="370840">
                <a:tc>
                  <a:txBody>
                    <a:bodyPr/>
                    <a:lstStyle/>
                    <a:p>
                      <a:r>
                        <a:rPr lang="es-AR" dirty="0" smtClean="0"/>
                        <a:t>&lt;</a:t>
                      </a:r>
                      <a:r>
                        <a:rPr lang="es-AR" dirty="0" err="1" smtClean="0"/>
                        <a:t>dialog</a:t>
                      </a:r>
                      <a:r>
                        <a:rPr lang="es-AR" dirty="0" smtClean="0"/>
                        <a:t>&gt;</a:t>
                      </a:r>
                      <a:r>
                        <a:rPr lang="es-AR" baseline="0" dirty="0" smtClean="0"/>
                        <a:t> *</a:t>
                      </a:r>
                      <a:endParaRPr lang="es-AR" dirty="0"/>
                    </a:p>
                  </a:txBody>
                  <a:tcPr/>
                </a:tc>
                <a:tc>
                  <a:txBody>
                    <a:bodyPr/>
                    <a:lstStyle/>
                    <a:p>
                      <a:r>
                        <a:rPr lang="es-AR" dirty="0" smtClean="0"/>
                        <a:t>Define una</a:t>
                      </a:r>
                      <a:r>
                        <a:rPr lang="es-AR" baseline="0" dirty="0" smtClean="0"/>
                        <a:t> ventana o caja de dialogo.</a:t>
                      </a:r>
                      <a:endParaRPr lang="es-AR" dirty="0"/>
                    </a:p>
                  </a:txBody>
                  <a:tcPr/>
                </a:tc>
              </a:tr>
              <a:tr h="370840">
                <a:tc>
                  <a:txBody>
                    <a:bodyPr/>
                    <a:lstStyle/>
                    <a:p>
                      <a:r>
                        <a:rPr lang="es-AR" dirty="0" smtClean="0"/>
                        <a:t>&lt;</a:t>
                      </a:r>
                      <a:r>
                        <a:rPr lang="es-AR" dirty="0" err="1" smtClean="0"/>
                        <a:t>summary</a:t>
                      </a:r>
                      <a:r>
                        <a:rPr lang="es-AR" dirty="0" smtClean="0"/>
                        <a:t>&gt;</a:t>
                      </a:r>
                      <a:r>
                        <a:rPr lang="es-AR" baseline="0" dirty="0" smtClean="0"/>
                        <a:t> *</a:t>
                      </a:r>
                      <a:endParaRPr lang="es-AR" dirty="0"/>
                    </a:p>
                  </a:txBody>
                  <a:tcPr/>
                </a:tc>
                <a:tc>
                  <a:txBody>
                    <a:bodyPr/>
                    <a:lstStyle/>
                    <a:p>
                      <a:r>
                        <a:rPr lang="es-AR" dirty="0" smtClean="0"/>
                        <a:t>Define un encabezado visible para un elemento &lt;</a:t>
                      </a:r>
                      <a:r>
                        <a:rPr lang="es-AR" dirty="0" err="1" smtClean="0"/>
                        <a:t>details</a:t>
                      </a:r>
                      <a:r>
                        <a:rPr lang="es-AR" dirty="0" smtClean="0"/>
                        <a:t>&gt;.</a:t>
                      </a:r>
                      <a:endParaRPr lang="es-AR" dirty="0"/>
                    </a:p>
                  </a:txBody>
                  <a:tcPr/>
                </a:tc>
              </a:tr>
              <a:tr h="370840">
                <a:tc>
                  <a:txBody>
                    <a:bodyPr/>
                    <a:lstStyle/>
                    <a:p>
                      <a:r>
                        <a:rPr lang="es-AR" dirty="0" smtClean="0"/>
                        <a:t>&lt;data&gt; *</a:t>
                      </a:r>
                      <a:endParaRPr lang="es-AR" dirty="0"/>
                    </a:p>
                  </a:txBody>
                  <a:tcPr/>
                </a:tc>
                <a:tc>
                  <a:txBody>
                    <a:bodyPr/>
                    <a:lstStyle/>
                    <a:p>
                      <a:r>
                        <a:rPr lang="es-AR" dirty="0" smtClean="0"/>
                        <a:t>Vincula</a:t>
                      </a:r>
                      <a:r>
                        <a:rPr lang="es-AR" baseline="0" dirty="0" smtClean="0"/>
                        <a:t> el contenido con un valor legible por la máquina.</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Meta Datos</a:t>
            </a:r>
            <a:endParaRPr lang="es-AR" dirty="0"/>
          </a:p>
        </p:txBody>
      </p:sp>
      <p:graphicFrame>
        <p:nvGraphicFramePr>
          <p:cNvPr id="4" name="3 Marcador de contenido"/>
          <p:cNvGraphicFramePr>
            <a:graphicFrameLocks noGrp="1"/>
          </p:cNvGraphicFramePr>
          <p:nvPr>
            <p:ph idx="1"/>
          </p:nvPr>
        </p:nvGraphicFramePr>
        <p:xfrm>
          <a:off x="381000" y="1416050"/>
          <a:ext cx="8388350" cy="111252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&lt;head&gt;</a:t>
                      </a:r>
                      <a:endParaRPr lang="es-AR" dirty="0"/>
                    </a:p>
                  </a:txBody>
                  <a:tcPr/>
                </a:tc>
                <a:tc>
                  <a:txBody>
                    <a:bodyPr/>
                    <a:lstStyle/>
                    <a:p>
                      <a:r>
                        <a:rPr lang="es-AR" dirty="0" smtClean="0"/>
                        <a:t>Define información</a:t>
                      </a:r>
                      <a:r>
                        <a:rPr lang="es-AR" baseline="0" dirty="0" smtClean="0"/>
                        <a:t> acerca del documento</a:t>
                      </a:r>
                      <a:r>
                        <a:rPr lang="es-AR" dirty="0" smtClean="0"/>
                        <a:t>.</a:t>
                      </a:r>
                      <a:endParaRPr lang="es-AR" dirty="0"/>
                    </a:p>
                  </a:txBody>
                  <a:tcPr/>
                </a:tc>
              </a:tr>
              <a:tr h="370840">
                <a:tc>
                  <a:txBody>
                    <a:bodyPr/>
                    <a:lstStyle/>
                    <a:p>
                      <a:r>
                        <a:rPr lang="es-AR" dirty="0" smtClean="0"/>
                        <a:t>&lt;meta&gt;</a:t>
                      </a:r>
                      <a:endParaRPr lang="es-AR" dirty="0"/>
                    </a:p>
                  </a:txBody>
                  <a:tcPr/>
                </a:tc>
                <a:tc>
                  <a:txBody>
                    <a:bodyPr/>
                    <a:lstStyle/>
                    <a:p>
                      <a:r>
                        <a:rPr lang="es-AR" dirty="0" smtClean="0"/>
                        <a:t>Define</a:t>
                      </a:r>
                      <a:r>
                        <a:rPr lang="es-AR" baseline="0" dirty="0" smtClean="0"/>
                        <a:t> metadatos para documentos HTML.</a:t>
                      </a:r>
                      <a:endParaRPr lang="es-AR" dirty="0"/>
                    </a:p>
                  </a:txBody>
                  <a:tcPr/>
                </a:tc>
              </a:tr>
            </a:tbl>
          </a:graphicData>
        </a:graphic>
      </p:graphicFrame>
      <p:sp>
        <p:nvSpPr>
          <p:cNvPr id="5" name="1 Título"/>
          <p:cNvSpPr txBox="1">
            <a:spLocks/>
          </p:cNvSpPr>
          <p:nvPr/>
        </p:nvSpPr>
        <p:spPr bwMode="auto">
          <a:xfrm>
            <a:off x="355351" y="2966144"/>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s-AR"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Programación</a:t>
            </a:r>
            <a:endParaRPr kumimoji="0" lang="es-AR" sz="4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6" name="3 Marcador de contenido"/>
          <p:cNvGraphicFramePr>
            <a:graphicFrameLocks/>
          </p:cNvGraphicFramePr>
          <p:nvPr/>
        </p:nvGraphicFramePr>
        <p:xfrm>
          <a:off x="395536" y="4149080"/>
          <a:ext cx="8388350" cy="185420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AR" dirty="0" smtClean="0"/>
                        <a:t>Etiquetas</a:t>
                      </a:r>
                      <a:endParaRPr lang="es-AR" dirty="0"/>
                    </a:p>
                  </a:txBody>
                  <a:tcPr/>
                </a:tc>
                <a:tc>
                  <a:txBody>
                    <a:bodyPr/>
                    <a:lstStyle/>
                    <a:p>
                      <a:r>
                        <a:rPr lang="es-AR" dirty="0" smtClean="0"/>
                        <a:t>Descripción</a:t>
                      </a:r>
                      <a:endParaRPr lang="es-AR" dirty="0"/>
                    </a:p>
                  </a:txBody>
                  <a:tcPr/>
                </a:tc>
              </a:tr>
              <a:tr h="370840">
                <a:tc>
                  <a:txBody>
                    <a:bodyPr/>
                    <a:lstStyle/>
                    <a:p>
                      <a:r>
                        <a:rPr lang="es-AR" dirty="0" smtClean="0"/>
                        <a:t>&lt;script&gt;</a:t>
                      </a:r>
                      <a:endParaRPr lang="es-AR" dirty="0"/>
                    </a:p>
                  </a:txBody>
                  <a:tcPr/>
                </a:tc>
                <a:tc>
                  <a:txBody>
                    <a:bodyPr/>
                    <a:lstStyle/>
                    <a:p>
                      <a:r>
                        <a:rPr lang="es-AR" dirty="0" smtClean="0"/>
                        <a:t>Define código del lado del cliente.</a:t>
                      </a:r>
                      <a:endParaRPr lang="es-AR" dirty="0"/>
                    </a:p>
                  </a:txBody>
                  <a:tcPr/>
                </a:tc>
              </a:tr>
              <a:tr h="370840">
                <a:tc>
                  <a:txBody>
                    <a:bodyPr/>
                    <a:lstStyle/>
                    <a:p>
                      <a:r>
                        <a:rPr lang="es-AR" dirty="0" smtClean="0"/>
                        <a:t>&lt;</a:t>
                      </a:r>
                      <a:r>
                        <a:rPr lang="es-AR" dirty="0" err="1" smtClean="0"/>
                        <a:t>embed</a:t>
                      </a:r>
                      <a:r>
                        <a:rPr lang="es-AR" dirty="0" smtClean="0"/>
                        <a:t>&gt; *</a:t>
                      </a:r>
                      <a:endParaRPr lang="es-AR" dirty="0"/>
                    </a:p>
                  </a:txBody>
                  <a:tcPr/>
                </a:tc>
                <a:tc>
                  <a:txBody>
                    <a:bodyPr/>
                    <a:lstStyle/>
                    <a:p>
                      <a:r>
                        <a:rPr lang="es-AR" dirty="0" smtClean="0"/>
                        <a:t>Define</a:t>
                      </a:r>
                      <a:r>
                        <a:rPr lang="es-AR" baseline="0" dirty="0" smtClean="0"/>
                        <a:t> un contenedor para una aplicación externa no HTML.</a:t>
                      </a:r>
                      <a:endParaRPr lang="es-AR" dirty="0"/>
                    </a:p>
                  </a:txBody>
                  <a:tcPr/>
                </a:tc>
              </a:tr>
              <a:tr h="370840">
                <a:tc>
                  <a:txBody>
                    <a:bodyPr/>
                    <a:lstStyle/>
                    <a:p>
                      <a:r>
                        <a:rPr lang="es-AR" dirty="0" smtClean="0"/>
                        <a:t>&lt;</a:t>
                      </a:r>
                      <a:r>
                        <a:rPr lang="es-AR" dirty="0" err="1" smtClean="0"/>
                        <a:t>object</a:t>
                      </a:r>
                      <a:r>
                        <a:rPr lang="es-AR" dirty="0" smtClean="0"/>
                        <a:t>&gt;</a:t>
                      </a:r>
                      <a:endParaRPr lang="es-AR" dirty="0"/>
                    </a:p>
                  </a:txBody>
                  <a:tcPr/>
                </a:tc>
                <a:tc>
                  <a:txBody>
                    <a:bodyPr/>
                    <a:lstStyle/>
                    <a:p>
                      <a:r>
                        <a:rPr lang="es-AR" dirty="0" smtClean="0"/>
                        <a:t>Define</a:t>
                      </a:r>
                      <a:r>
                        <a:rPr lang="es-AR" baseline="0" dirty="0" smtClean="0"/>
                        <a:t> un objeto embebido</a:t>
                      </a:r>
                      <a:r>
                        <a:rPr lang="es-AR" dirty="0" smtClean="0"/>
                        <a:t>.</a:t>
                      </a:r>
                      <a:endParaRPr lang="es-AR" dirty="0"/>
                    </a:p>
                  </a:txBody>
                  <a:tcPr/>
                </a:tc>
              </a:tr>
              <a:tr h="370840">
                <a:tc>
                  <a:txBody>
                    <a:bodyPr/>
                    <a:lstStyle/>
                    <a:p>
                      <a:r>
                        <a:rPr lang="es-AR" dirty="0" smtClean="0"/>
                        <a:t>&lt;</a:t>
                      </a:r>
                      <a:r>
                        <a:rPr lang="es-AR" dirty="0" err="1" smtClean="0"/>
                        <a:t>param</a:t>
                      </a:r>
                      <a:r>
                        <a:rPr lang="es-AR" dirty="0" smtClean="0"/>
                        <a:t>&gt;</a:t>
                      </a:r>
                      <a:endParaRPr lang="es-AR" dirty="0"/>
                    </a:p>
                  </a:txBody>
                  <a:tcPr/>
                </a:tc>
                <a:tc>
                  <a:txBody>
                    <a:bodyPr/>
                    <a:lstStyle/>
                    <a:p>
                      <a:r>
                        <a:rPr lang="es-AR" dirty="0" smtClean="0"/>
                        <a:t>Define un parámetro para</a:t>
                      </a:r>
                      <a:r>
                        <a:rPr lang="es-AR" baseline="0" dirty="0" smtClean="0"/>
                        <a:t> un objeto</a:t>
                      </a:r>
                      <a:r>
                        <a:rPr lang="es-AR" dirty="0" smtClean="0"/>
                        <a:t>.</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Formularios e Inputs</a:t>
            </a:r>
            <a:endParaRPr lang="es-AR" dirty="0"/>
          </a:p>
        </p:txBody>
      </p:sp>
      <p:graphicFrame>
        <p:nvGraphicFramePr>
          <p:cNvPr id="4" name="3 Marcador de contenido"/>
          <p:cNvGraphicFramePr>
            <a:graphicFrameLocks noGrp="1"/>
          </p:cNvGraphicFramePr>
          <p:nvPr>
            <p:ph idx="1"/>
          </p:nvPr>
        </p:nvGraphicFramePr>
        <p:xfrm>
          <a:off x="381000" y="1416050"/>
          <a:ext cx="8388350" cy="4450080"/>
        </p:xfrm>
        <a:graphic>
          <a:graphicData uri="http://schemas.openxmlformats.org/drawingml/2006/table">
            <a:tbl>
              <a:tblPr firstRow="1" bandRow="1">
                <a:tableStyleId>{93296810-A885-4BE3-A3E7-6D5BEEA58F35}</a:tableStyleId>
              </a:tblPr>
              <a:tblGrid>
                <a:gridCol w="2246784"/>
                <a:gridCol w="6141566"/>
              </a:tblGrid>
              <a:tr h="370840">
                <a:tc>
                  <a:txBody>
                    <a:bodyPr/>
                    <a:lstStyle/>
                    <a:p>
                      <a:r>
                        <a:rPr lang="es-ES_tradnl" dirty="0" smtClean="0"/>
                        <a:t>Etiquetas</a:t>
                      </a:r>
                      <a:endParaRPr lang="es-AR" dirty="0"/>
                    </a:p>
                  </a:txBody>
                  <a:tcPr/>
                </a:tc>
                <a:tc>
                  <a:txBody>
                    <a:bodyPr/>
                    <a:lstStyle/>
                    <a:p>
                      <a:r>
                        <a:rPr lang="es-ES_tradnl" dirty="0" smtClean="0"/>
                        <a:t>Descripción</a:t>
                      </a:r>
                      <a:endParaRPr lang="es-AR" dirty="0"/>
                    </a:p>
                  </a:txBody>
                  <a:tcPr/>
                </a:tc>
              </a:tr>
              <a:tr h="370840">
                <a:tc>
                  <a:txBody>
                    <a:bodyPr/>
                    <a:lstStyle/>
                    <a:p>
                      <a:r>
                        <a:rPr lang="es-ES_tradnl" dirty="0" smtClean="0"/>
                        <a:t>&lt;</a:t>
                      </a:r>
                      <a:r>
                        <a:rPr lang="es-ES_tradnl" dirty="0" err="1" smtClean="0"/>
                        <a:t>form</a:t>
                      </a:r>
                      <a:r>
                        <a:rPr lang="es-ES_tradnl" dirty="0" smtClean="0"/>
                        <a:t>&gt;</a:t>
                      </a:r>
                      <a:endParaRPr lang="es-AR" dirty="0"/>
                    </a:p>
                  </a:txBody>
                  <a:tcPr/>
                </a:tc>
                <a:tc>
                  <a:txBody>
                    <a:bodyPr/>
                    <a:lstStyle/>
                    <a:p>
                      <a:r>
                        <a:rPr lang="es-ES_tradnl" dirty="0" smtClean="0"/>
                        <a:t>Define un formulario HTML </a:t>
                      </a:r>
                      <a:r>
                        <a:rPr lang="es-ES_tradnl" baseline="0" dirty="0" smtClean="0"/>
                        <a:t>para entradas de usuario.</a:t>
                      </a:r>
                      <a:endParaRPr lang="es-AR" dirty="0"/>
                    </a:p>
                  </a:txBody>
                  <a:tcPr/>
                </a:tc>
              </a:tr>
              <a:tr h="370840">
                <a:tc>
                  <a:txBody>
                    <a:bodyPr/>
                    <a:lstStyle/>
                    <a:p>
                      <a:r>
                        <a:rPr lang="es-ES_tradnl" dirty="0" smtClean="0"/>
                        <a:t>&lt;input&gt;</a:t>
                      </a:r>
                      <a:endParaRPr lang="es-AR" dirty="0"/>
                    </a:p>
                  </a:txBody>
                  <a:tcPr/>
                </a:tc>
                <a:tc>
                  <a:txBody>
                    <a:bodyPr/>
                    <a:lstStyle/>
                    <a:p>
                      <a:r>
                        <a:rPr lang="es-ES_tradnl" dirty="0" smtClean="0"/>
                        <a:t>Define un control</a:t>
                      </a:r>
                      <a:r>
                        <a:rPr lang="es-ES_tradnl" baseline="0" dirty="0" smtClean="0"/>
                        <a:t> de entrada.</a:t>
                      </a:r>
                      <a:endParaRPr lang="es-AR" dirty="0"/>
                    </a:p>
                  </a:txBody>
                  <a:tcPr/>
                </a:tc>
              </a:tr>
              <a:tr h="370840">
                <a:tc>
                  <a:txBody>
                    <a:bodyPr/>
                    <a:lstStyle/>
                    <a:p>
                      <a:r>
                        <a:rPr lang="es-ES_tradnl" dirty="0" smtClean="0"/>
                        <a:t>&lt;</a:t>
                      </a:r>
                      <a:r>
                        <a:rPr lang="es-ES_tradnl" dirty="0" err="1" smtClean="0"/>
                        <a:t>textarea</a:t>
                      </a:r>
                      <a:r>
                        <a:rPr lang="es-ES_tradnl" dirty="0" smtClean="0"/>
                        <a:t>&gt;</a:t>
                      </a:r>
                      <a:endParaRPr lang="es-AR" dirty="0"/>
                    </a:p>
                  </a:txBody>
                  <a:tcPr/>
                </a:tc>
                <a:tc>
                  <a:txBody>
                    <a:bodyPr/>
                    <a:lstStyle/>
                    <a:p>
                      <a:r>
                        <a:rPr lang="es-ES_tradnl" dirty="0" smtClean="0"/>
                        <a:t>Define un control de entrada </a:t>
                      </a:r>
                      <a:r>
                        <a:rPr lang="es-ES_tradnl" dirty="0" err="1" smtClean="0"/>
                        <a:t>multilínea</a:t>
                      </a:r>
                      <a:r>
                        <a:rPr lang="es-ES_tradnl" dirty="0" smtClean="0"/>
                        <a:t>.</a:t>
                      </a:r>
                      <a:endParaRPr lang="es-AR" dirty="0"/>
                    </a:p>
                  </a:txBody>
                  <a:tcPr/>
                </a:tc>
              </a:tr>
              <a:tr h="370840">
                <a:tc>
                  <a:txBody>
                    <a:bodyPr/>
                    <a:lstStyle/>
                    <a:p>
                      <a:r>
                        <a:rPr lang="es-ES_tradnl" dirty="0" smtClean="0"/>
                        <a:t>&lt;</a:t>
                      </a:r>
                      <a:r>
                        <a:rPr lang="es-ES_tradnl" dirty="0" err="1" smtClean="0"/>
                        <a:t>button</a:t>
                      </a:r>
                      <a:r>
                        <a:rPr lang="es-ES_tradnl" dirty="0" smtClean="0"/>
                        <a:t>&gt;</a:t>
                      </a:r>
                      <a:endParaRPr lang="es-AR" dirty="0"/>
                    </a:p>
                  </a:txBody>
                  <a:tcPr/>
                </a:tc>
                <a:tc>
                  <a:txBody>
                    <a:bodyPr/>
                    <a:lstStyle/>
                    <a:p>
                      <a:r>
                        <a:rPr lang="es-ES_tradnl" dirty="0" smtClean="0"/>
                        <a:t>Define un botón ‘</a:t>
                      </a:r>
                      <a:r>
                        <a:rPr lang="es-ES_tradnl" dirty="0" err="1" smtClean="0"/>
                        <a:t>clicleable</a:t>
                      </a:r>
                      <a:r>
                        <a:rPr lang="es-ES_tradnl" dirty="0" smtClean="0"/>
                        <a:t>’.</a:t>
                      </a:r>
                      <a:endParaRPr lang="es-AR" dirty="0"/>
                    </a:p>
                  </a:txBody>
                  <a:tcPr/>
                </a:tc>
              </a:tr>
              <a:tr h="370840">
                <a:tc>
                  <a:txBody>
                    <a:bodyPr/>
                    <a:lstStyle/>
                    <a:p>
                      <a:r>
                        <a:rPr lang="es-ES_tradnl" dirty="0" smtClean="0"/>
                        <a:t>&lt;</a:t>
                      </a:r>
                      <a:r>
                        <a:rPr lang="es-ES_tradnl" dirty="0" err="1" smtClean="0"/>
                        <a:t>select</a:t>
                      </a:r>
                      <a:r>
                        <a:rPr lang="es-ES_tradnl" dirty="0" smtClean="0"/>
                        <a:t>&gt;</a:t>
                      </a:r>
                      <a:endParaRPr lang="es-AR" dirty="0"/>
                    </a:p>
                  </a:txBody>
                  <a:tcPr/>
                </a:tc>
                <a:tc>
                  <a:txBody>
                    <a:bodyPr/>
                    <a:lstStyle/>
                    <a:p>
                      <a:r>
                        <a:rPr lang="es-ES_tradnl" dirty="0" smtClean="0"/>
                        <a:t>Define una</a:t>
                      </a:r>
                      <a:r>
                        <a:rPr lang="es-ES_tradnl" baseline="0" dirty="0" smtClean="0"/>
                        <a:t> lista desplegable (combo box).</a:t>
                      </a:r>
                      <a:endParaRPr lang="es-AR" dirty="0"/>
                    </a:p>
                  </a:txBody>
                  <a:tcPr/>
                </a:tc>
              </a:tr>
              <a:tr h="370840">
                <a:tc>
                  <a:txBody>
                    <a:bodyPr/>
                    <a:lstStyle/>
                    <a:p>
                      <a:r>
                        <a:rPr lang="es-ES_tradnl" dirty="0" smtClean="0"/>
                        <a:t>&lt;</a:t>
                      </a:r>
                      <a:r>
                        <a:rPr lang="es-ES_tradnl" dirty="0" err="1" smtClean="0"/>
                        <a:t>optgroup</a:t>
                      </a:r>
                      <a:r>
                        <a:rPr lang="es-ES_tradnl" dirty="0" smtClean="0"/>
                        <a:t>&gt;</a:t>
                      </a:r>
                      <a:endParaRPr lang="es-AR" dirty="0"/>
                    </a:p>
                  </a:txBody>
                  <a:tcPr/>
                </a:tc>
                <a:tc>
                  <a:txBody>
                    <a:bodyPr/>
                    <a:lstStyle/>
                    <a:p>
                      <a:r>
                        <a:rPr lang="es-ES_tradnl" dirty="0" smtClean="0"/>
                        <a:t>Define un grupo de opciones</a:t>
                      </a:r>
                      <a:r>
                        <a:rPr lang="es-ES_tradnl" baseline="0" dirty="0" smtClean="0"/>
                        <a:t> para una lista desplegable.</a:t>
                      </a:r>
                      <a:endParaRPr lang="es-AR" dirty="0"/>
                    </a:p>
                  </a:txBody>
                  <a:tcPr/>
                </a:tc>
              </a:tr>
              <a:tr h="370840">
                <a:tc>
                  <a:txBody>
                    <a:bodyPr/>
                    <a:lstStyle/>
                    <a:p>
                      <a:r>
                        <a:rPr lang="es-ES_tradnl" dirty="0" smtClean="0"/>
                        <a:t>&lt;</a:t>
                      </a:r>
                      <a:r>
                        <a:rPr lang="es-ES_tradnl" dirty="0" err="1" smtClean="0"/>
                        <a:t>option</a:t>
                      </a:r>
                      <a:r>
                        <a:rPr lang="es-ES_tradnl" dirty="0" smtClean="0"/>
                        <a:t>&gt;</a:t>
                      </a:r>
                      <a:endParaRPr lang="es-AR" dirty="0"/>
                    </a:p>
                  </a:txBody>
                  <a:tcPr/>
                </a:tc>
                <a:tc>
                  <a:txBody>
                    <a:bodyPr/>
                    <a:lstStyle/>
                    <a:p>
                      <a:r>
                        <a:rPr lang="es-ES_tradnl" dirty="0" smtClean="0"/>
                        <a:t>Define una opción para una lista</a:t>
                      </a:r>
                      <a:r>
                        <a:rPr lang="es-ES_tradnl" baseline="0" dirty="0" smtClean="0"/>
                        <a:t> desplegable.</a:t>
                      </a:r>
                    </a:p>
                  </a:txBody>
                  <a:tcPr/>
                </a:tc>
              </a:tr>
              <a:tr h="370840">
                <a:tc>
                  <a:txBody>
                    <a:bodyPr/>
                    <a:lstStyle/>
                    <a:p>
                      <a:r>
                        <a:rPr lang="es-ES_tradnl" dirty="0" smtClean="0"/>
                        <a:t>&lt;</a:t>
                      </a:r>
                      <a:r>
                        <a:rPr lang="es-ES_tradnl" dirty="0" err="1" smtClean="0"/>
                        <a:t>label</a:t>
                      </a:r>
                      <a:r>
                        <a:rPr lang="es-ES_tradnl" dirty="0" smtClean="0"/>
                        <a:t>&gt;</a:t>
                      </a:r>
                      <a:endParaRPr lang="es-AR" dirty="0"/>
                    </a:p>
                  </a:txBody>
                  <a:tcPr/>
                </a:tc>
                <a:tc>
                  <a:txBody>
                    <a:bodyPr/>
                    <a:lstStyle/>
                    <a:p>
                      <a:r>
                        <a:rPr lang="es-ES_tradnl" dirty="0" smtClean="0"/>
                        <a:t>Define una etiqueta</a:t>
                      </a:r>
                      <a:r>
                        <a:rPr lang="es-ES_tradnl" baseline="0" dirty="0" smtClean="0"/>
                        <a:t> para los controles &lt;input&gt;.</a:t>
                      </a:r>
                      <a:endParaRPr lang="es-AR" dirty="0"/>
                    </a:p>
                  </a:txBody>
                  <a:tcPr/>
                </a:tc>
              </a:tr>
              <a:tr h="370840">
                <a:tc>
                  <a:txBody>
                    <a:bodyPr/>
                    <a:lstStyle/>
                    <a:p>
                      <a:r>
                        <a:rPr lang="es-ES_tradnl" dirty="0" smtClean="0"/>
                        <a:t>&lt;</a:t>
                      </a:r>
                      <a:r>
                        <a:rPr lang="es-ES_tradnl" dirty="0" err="1" smtClean="0"/>
                        <a:t>datalist</a:t>
                      </a:r>
                      <a:r>
                        <a:rPr lang="es-ES_tradnl" dirty="0" smtClean="0"/>
                        <a:t>&gt; *</a:t>
                      </a:r>
                      <a:endParaRPr lang="es-AR" dirty="0"/>
                    </a:p>
                  </a:txBody>
                  <a:tcPr/>
                </a:tc>
                <a:tc>
                  <a:txBody>
                    <a:bodyPr/>
                    <a:lstStyle/>
                    <a:p>
                      <a:r>
                        <a:rPr lang="es-ES_tradnl" dirty="0" smtClean="0"/>
                        <a:t>Especifica una lista de opciones</a:t>
                      </a:r>
                      <a:r>
                        <a:rPr lang="es-ES_tradnl" baseline="0" dirty="0" smtClean="0"/>
                        <a:t> predefinidas para inputs.</a:t>
                      </a:r>
                      <a:endParaRPr lang="es-AR" dirty="0"/>
                    </a:p>
                  </a:txBody>
                  <a:tcPr/>
                </a:tc>
              </a:tr>
              <a:tr h="370840">
                <a:tc>
                  <a:txBody>
                    <a:bodyPr/>
                    <a:lstStyle/>
                    <a:p>
                      <a:r>
                        <a:rPr lang="es-ES_tradnl" dirty="0" smtClean="0"/>
                        <a:t>&lt;</a:t>
                      </a:r>
                      <a:r>
                        <a:rPr lang="es-ES_tradnl" dirty="0" err="1" smtClean="0"/>
                        <a:t>keygen</a:t>
                      </a:r>
                      <a:r>
                        <a:rPr lang="es-ES_tradnl" dirty="0" smtClean="0"/>
                        <a:t>&gt;</a:t>
                      </a:r>
                      <a:r>
                        <a:rPr lang="es-ES_tradnl" baseline="0" dirty="0" smtClean="0"/>
                        <a:t> *</a:t>
                      </a:r>
                      <a:endParaRPr lang="es-AR" dirty="0"/>
                    </a:p>
                  </a:txBody>
                  <a:tcPr/>
                </a:tc>
                <a:tc>
                  <a:txBody>
                    <a:bodyPr/>
                    <a:lstStyle/>
                    <a:p>
                      <a:r>
                        <a:rPr lang="es-ES_tradnl" dirty="0" smtClean="0"/>
                        <a:t>Define un campo generador de</a:t>
                      </a:r>
                      <a:r>
                        <a:rPr lang="es-ES_tradnl" baseline="0" dirty="0" smtClean="0"/>
                        <a:t>  clave (para &lt;</a:t>
                      </a:r>
                      <a:r>
                        <a:rPr lang="es-ES_tradnl" baseline="0" dirty="0" err="1" smtClean="0"/>
                        <a:t>form</a:t>
                      </a:r>
                      <a:r>
                        <a:rPr lang="es-ES_tradnl" baseline="0" dirty="0" smtClean="0"/>
                        <a:t>&gt;).</a:t>
                      </a:r>
                      <a:endParaRPr lang="es-AR" dirty="0"/>
                    </a:p>
                  </a:txBody>
                  <a:tcPr/>
                </a:tc>
              </a:tr>
              <a:tr h="370840">
                <a:tc>
                  <a:txBody>
                    <a:bodyPr/>
                    <a:lstStyle/>
                    <a:p>
                      <a:r>
                        <a:rPr lang="es-ES_tradnl" dirty="0" smtClean="0"/>
                        <a:t>&lt;output&gt;</a:t>
                      </a:r>
                      <a:r>
                        <a:rPr lang="es-ES_tradnl" baseline="0" dirty="0" smtClean="0"/>
                        <a:t> *</a:t>
                      </a:r>
                      <a:endParaRPr lang="es-AR" dirty="0"/>
                    </a:p>
                  </a:txBody>
                  <a:tcPr/>
                </a:tc>
                <a:tc>
                  <a:txBody>
                    <a:bodyPr/>
                    <a:lstStyle/>
                    <a:p>
                      <a:r>
                        <a:rPr lang="es-ES_tradnl" dirty="0" smtClean="0"/>
                        <a:t>Define</a:t>
                      </a:r>
                      <a:r>
                        <a:rPr lang="es-ES_tradnl" baseline="0" dirty="0" smtClean="0"/>
                        <a:t> el resultado de un cálculo.</a:t>
                      </a:r>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b="0" dirty="0" smtClean="0">
                <a:solidFill>
                  <a:schemeClr val="accent1"/>
                </a:solidFill>
                <a:effectLst>
                  <a:outerShdw blurRad="38100" dist="38100" dir="2700000" algn="tl">
                    <a:srgbClr val="000000"/>
                  </a:outerShdw>
                </a:effectLst>
                <a:latin typeface="Franklin Gothic Medium" pitchFamily="34" charset="0"/>
              </a:rPr>
              <a:t>Formularios</a:t>
            </a:r>
            <a:endParaRPr lang="es-AR"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a:solidFill>
                  <a:schemeClr val="tx2"/>
                </a:solidFill>
                <a:effectLst>
                  <a:outerShdw blurRad="38100" dist="38100" dir="2700000" algn="tl">
                    <a:srgbClr val="000000"/>
                  </a:outerShdw>
                </a:effectLst>
                <a:latin typeface="+mj-lt"/>
              </a:rPr>
              <a:t>Formularios</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3"/>
            <a:ext cx="8769350" cy="2436812"/>
          </a:xfrm>
          <a:prstGeom prst="rect">
            <a:avLst/>
          </a:prstGeom>
          <a:noFill/>
          <a:ln w="9525">
            <a:noFill/>
            <a:miter lim="800000"/>
            <a:headEnd/>
            <a:tailEnd/>
          </a:ln>
          <a:effectLst/>
        </p:spPr>
        <p:txBody>
          <a:bodyPr>
            <a:spAutoFit/>
          </a:bodyPr>
          <a:lstStyle/>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Los formularios permiten, desde dentro de una aplicación Web, solicitar información al visitante. </a:t>
            </a:r>
          </a:p>
          <a:p>
            <a:pPr marL="558800" indent="-558800">
              <a:lnSpc>
                <a:spcPct val="110000"/>
              </a:lnSpc>
              <a:spcAft>
                <a:spcPct val="10000"/>
              </a:spcAft>
              <a:buClr>
                <a:schemeClr val="tx2"/>
              </a:buClr>
              <a:buSzPct val="75000"/>
              <a:buFontTx/>
              <a:buBlip>
                <a:blip r:embed="rId3"/>
              </a:buBlip>
              <a:defRPr/>
            </a:pPr>
            <a:endParaRPr lang="es-AR" sz="2200" b="0" dirty="0">
              <a:effectLst>
                <a:outerShdw blurRad="38100" dist="38100" dir="2700000" algn="tl">
                  <a:srgbClr val="000000">
                    <a:alpha val="43137"/>
                  </a:srgbClr>
                </a:outerShdw>
              </a:effectLst>
              <a:latin typeface="+mn-lt"/>
            </a:endParaRPr>
          </a:p>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Estos formularios estarán compuestos por tantos campos como informaciones deseamos obtener.</a:t>
            </a:r>
          </a:p>
        </p:txBody>
      </p:sp>
      <p:sp>
        <p:nvSpPr>
          <p:cNvPr id="68" name="Rectangle 5"/>
          <p:cNvSpPr>
            <a:spLocks noChangeArrowheads="1"/>
          </p:cNvSpPr>
          <p:nvPr/>
        </p:nvSpPr>
        <p:spPr bwMode="auto">
          <a:xfrm>
            <a:off x="557213" y="4143375"/>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form </a:t>
            </a:r>
            <a:r>
              <a:rPr lang="en-US" sz="2200" dirty="0">
                <a:solidFill>
                  <a:srgbClr val="FF0000"/>
                </a:solidFill>
                <a:latin typeface="Arial Narrow" pitchFamily="34" charset="0"/>
                <a:ea typeface="Times New Roman" pitchFamily="18" charset="0"/>
                <a:cs typeface="Courier New" pitchFamily="49" charset="0"/>
              </a:rPr>
              <a:t>method</a:t>
            </a:r>
            <a:r>
              <a:rPr lang="en-US" sz="2200" dirty="0">
                <a:solidFill>
                  <a:srgbClr val="0000FF"/>
                </a:solidFill>
                <a:latin typeface="Arial Narrow" pitchFamily="34" charset="0"/>
                <a:ea typeface="Times New Roman" pitchFamily="18" charset="0"/>
                <a:cs typeface="Courier New" pitchFamily="49" charset="0"/>
              </a:rPr>
              <a:t>=“[GET|POST]” </a:t>
            </a:r>
            <a:r>
              <a:rPr lang="en-US" sz="2200" dirty="0">
                <a:solidFill>
                  <a:srgbClr val="FF0000"/>
                </a:solidFill>
                <a:latin typeface="Arial Narrow" pitchFamily="34" charset="0"/>
                <a:ea typeface="Times New Roman" pitchFamily="18" charset="0"/>
                <a:cs typeface="Courier New" pitchFamily="49" charset="0"/>
              </a:rPr>
              <a:t>action</a:t>
            </a:r>
            <a:r>
              <a:rPr lang="en-US" sz="2200" dirty="0">
                <a:solidFill>
                  <a:srgbClr val="0000FF"/>
                </a:solidFill>
                <a:latin typeface="Arial Narrow" pitchFamily="34" charset="0"/>
                <a:ea typeface="Times New Roman" pitchFamily="18" charset="0"/>
                <a:cs typeface="Courier New" pitchFamily="49" charset="0"/>
              </a:rPr>
              <a:t>=“URL”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&gt; </a:t>
            </a:r>
          </a:p>
          <a:p>
            <a:pPr>
              <a:defRPr/>
            </a:pPr>
            <a:r>
              <a:rPr lang="en-US" sz="2200" dirty="0">
                <a:solidFill>
                  <a:schemeClr val="accent2">
                    <a:lumMod val="75000"/>
                  </a:schemeClr>
                </a:solidFill>
                <a:latin typeface="Arial Narrow" pitchFamily="34" charset="0"/>
              </a:rPr>
              <a:t>	</a:t>
            </a:r>
            <a:r>
              <a:rPr lang="es-AR" sz="2200" dirty="0">
                <a:solidFill>
                  <a:schemeClr val="bg2"/>
                </a:solidFill>
                <a:latin typeface="Arial Narrow" pitchFamily="34" charset="0"/>
              </a:rPr>
              <a:t>Contenido del formulario</a:t>
            </a:r>
          </a:p>
          <a:p>
            <a:pPr>
              <a:defRPr/>
            </a:pPr>
            <a:r>
              <a:rPr lang="en-US" sz="2200" dirty="0">
                <a:solidFill>
                  <a:srgbClr val="0000FF"/>
                </a:solidFill>
                <a:latin typeface="Arial Narrow" pitchFamily="34" charset="0"/>
              </a:rPr>
              <a:t>&lt;/</a:t>
            </a:r>
            <a:r>
              <a:rPr lang="en-US" sz="2200" dirty="0">
                <a:solidFill>
                  <a:srgbClr val="800000"/>
                </a:solidFill>
                <a:latin typeface="Arial Narrow" pitchFamily="34" charset="0"/>
              </a:rPr>
              <a:t>form</a:t>
            </a:r>
            <a:r>
              <a:rPr lang="en-US" sz="2200" dirty="0">
                <a:solidFill>
                  <a:srgbClr val="0000FF"/>
                </a:solidFill>
                <a:latin typeface="Arial Narrow" pitchFamily="34"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535531"/>
          </a:xfrm>
        </p:spPr>
        <p:txBody>
          <a:bodyPr/>
          <a:lstStyle/>
          <a:p>
            <a:pPr eaLnBrk="1" hangingPunct="1">
              <a:defRPr/>
            </a:pPr>
            <a:r>
              <a:rPr lang="es-AR" dirty="0" smtClean="0"/>
              <a:t>Introducción a HTML 5</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b="0" dirty="0">
                <a:solidFill>
                  <a:schemeClr val="accent1"/>
                </a:solidFill>
                <a:effectLst>
                  <a:outerShdw blurRad="38100" dist="38100" dir="2700000" algn="tl">
                    <a:srgbClr val="000000"/>
                  </a:outerShdw>
                </a:effectLst>
                <a:latin typeface="Franklin Gothic Medium" pitchFamily="34" charset="0"/>
              </a:rPr>
              <a:t>Controles de Entrada de </a:t>
            </a:r>
            <a:r>
              <a:rPr lang="es-AR" b="0" dirty="0" smtClean="0">
                <a:solidFill>
                  <a:schemeClr val="accent1"/>
                </a:solidFill>
                <a:effectLst>
                  <a:outerShdw blurRad="38100" dist="38100" dir="2700000" algn="tl">
                    <a:srgbClr val="000000"/>
                  </a:outerShdw>
                </a:effectLst>
                <a:latin typeface="Franklin Gothic Medium" pitchFamily="34" charset="0"/>
              </a:rPr>
              <a:t>Datos</a:t>
            </a:r>
            <a:endParaRPr lang="es-AR"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smtClean="0"/>
              <a:t>&lt;input&gt;</a:t>
            </a:r>
          </a:p>
        </p:txBody>
      </p:sp>
      <p:sp>
        <p:nvSpPr>
          <p:cNvPr id="1095683" name="Rectangle 3"/>
          <p:cNvSpPr>
            <a:spLocks noGrp="1" noChangeArrowheads="1"/>
          </p:cNvSpPr>
          <p:nvPr>
            <p:ph type="body" idx="1"/>
          </p:nvPr>
        </p:nvSpPr>
        <p:spPr>
          <a:xfrm>
            <a:off x="374650" y="1230313"/>
            <a:ext cx="8769350" cy="3022600"/>
          </a:xfrm>
        </p:spPr>
        <p:txBody>
          <a:bodyPr/>
          <a:lstStyle/>
          <a:p>
            <a:pPr eaLnBrk="1" hangingPunct="1">
              <a:lnSpc>
                <a:spcPct val="110000"/>
              </a:lnSpc>
              <a:spcBef>
                <a:spcPct val="0"/>
              </a:spcBef>
              <a:spcAft>
                <a:spcPct val="10000"/>
              </a:spcAft>
              <a:defRPr/>
            </a:pPr>
            <a:r>
              <a:rPr lang="es-ES" sz="2800" dirty="0" smtClean="0"/>
              <a:t>El </a:t>
            </a:r>
            <a:r>
              <a:rPr lang="es-ES" sz="2800" dirty="0" err="1" smtClean="0"/>
              <a:t>tag</a:t>
            </a:r>
            <a:r>
              <a:rPr lang="es-ES" sz="2800" dirty="0" smtClean="0"/>
              <a:t> &lt;input&gt; es el segundo </a:t>
            </a:r>
            <a:r>
              <a:rPr lang="es-ES" sz="2800" dirty="0" err="1" smtClean="0"/>
              <a:t>tag</a:t>
            </a:r>
            <a:r>
              <a:rPr lang="es-ES" sz="2800" dirty="0" smtClean="0"/>
              <a:t> más utilizado en formularios.</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Es un </a:t>
            </a:r>
            <a:r>
              <a:rPr lang="es-ES" sz="2800" dirty="0" err="1" smtClean="0"/>
              <a:t>tag</a:t>
            </a:r>
            <a:r>
              <a:rPr lang="es-ES" sz="2800" dirty="0" smtClean="0"/>
              <a:t> multifunción, ya que de acuerdo al valor del atributo </a:t>
            </a:r>
            <a:r>
              <a:rPr lang="es-ES" sz="2800" b="1" i="1" dirty="0" err="1" smtClean="0"/>
              <a:t>type</a:t>
            </a:r>
            <a:r>
              <a:rPr lang="es-ES" sz="2800" dirty="0" smtClean="0"/>
              <a:t>, se podrán definir: </a:t>
            </a:r>
            <a:r>
              <a:rPr lang="es-ES" sz="2800" dirty="0" err="1" smtClean="0"/>
              <a:t>textbox</a:t>
            </a:r>
            <a:r>
              <a:rPr lang="es-ES" sz="2800" dirty="0" smtClean="0"/>
              <a:t>, </a:t>
            </a:r>
            <a:r>
              <a:rPr lang="es-ES" sz="2800" dirty="0" err="1" smtClean="0"/>
              <a:t>password</a:t>
            </a:r>
            <a:r>
              <a:rPr lang="es-ES" sz="2800" dirty="0" smtClean="0"/>
              <a:t>, </a:t>
            </a:r>
            <a:r>
              <a:rPr lang="es-ES" sz="2800" dirty="0" err="1" smtClean="0"/>
              <a:t>checkbox</a:t>
            </a:r>
            <a:r>
              <a:rPr lang="es-ES" sz="2800" dirty="0" smtClean="0"/>
              <a:t>, </a:t>
            </a:r>
            <a:r>
              <a:rPr lang="es-ES" sz="2800" dirty="0" err="1" smtClean="0"/>
              <a:t>radiobutton</a:t>
            </a:r>
            <a:r>
              <a:rPr lang="es-ES" sz="2800" dirty="0" smtClean="0"/>
              <a:t>, etc.</a:t>
            </a:r>
          </a:p>
        </p:txBody>
      </p:sp>
      <p:sp>
        <p:nvSpPr>
          <p:cNvPr id="4" name="Rectangle 5"/>
          <p:cNvSpPr>
            <a:spLocks noChangeArrowheads="1"/>
          </p:cNvSpPr>
          <p:nvPr/>
        </p:nvSpPr>
        <p:spPr bwMode="auto">
          <a:xfrm>
            <a:off x="557213" y="4500563"/>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=“[TEXT|PASSWORD|CHECKBOX|RADIO|SUBMIT|</a:t>
            </a:r>
          </a:p>
          <a:p>
            <a:pPr>
              <a:defRPr/>
            </a:pPr>
            <a:r>
              <a:rPr lang="en-US" sz="2200" dirty="0">
                <a:solidFill>
                  <a:srgbClr val="0000FF"/>
                </a:solidFill>
                <a:latin typeface="Arial Narrow" pitchFamily="34" charset="0"/>
                <a:ea typeface="Times New Roman" pitchFamily="18" charset="0"/>
                <a:cs typeface="Courier New" pitchFamily="49" charset="0"/>
              </a:rPr>
              <a:t>		RESET|FILE|HIDDEN|IMAGE|BUTTON]”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nombre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a:t>
            </a:r>
            <a:endParaRPr lang="es-AR" sz="2800" dirty="0" smtClean="0"/>
          </a:p>
        </p:txBody>
      </p:sp>
      <p:sp>
        <p:nvSpPr>
          <p:cNvPr id="1097731" name="Rectangle 3"/>
          <p:cNvSpPr>
            <a:spLocks noGrp="1" noChangeArrowheads="1"/>
          </p:cNvSpPr>
          <p:nvPr>
            <p:ph type="body" idx="1"/>
          </p:nvPr>
        </p:nvSpPr>
        <p:spPr>
          <a:xfrm>
            <a:off x="374650" y="1271588"/>
            <a:ext cx="8769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text</a:t>
            </a:r>
            <a:r>
              <a:rPr lang="es-AR" sz="2800" dirty="0" smtClean="0"/>
              <a:t>.</a:t>
            </a:r>
          </a:p>
        </p:txBody>
      </p:sp>
      <p:sp>
        <p:nvSpPr>
          <p:cNvPr id="4" name="Rectangle 5"/>
          <p:cNvSpPr>
            <a:spLocks noChangeArrowheads="1"/>
          </p:cNvSpPr>
          <p:nvPr/>
        </p:nvSpPr>
        <p:spPr bwMode="auto">
          <a:xfrm>
            <a:off x="557213" y="2071688"/>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txtDni</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=“8”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214688"/>
            <a:ext cx="8393112" cy="750887"/>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Caja de Clave de Acceso</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4286250"/>
            <a:ext cx="8769350" cy="1082675"/>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password</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Los caracteres escritos se reemplazan por </a:t>
            </a:r>
            <a:r>
              <a:rPr lang="es-ES" sz="2800" i="1" kern="0" dirty="0">
                <a:effectLst>
                  <a:outerShdw blurRad="38100" dist="38100" dir="2700000" algn="tl">
                    <a:srgbClr val="000000"/>
                  </a:outerShdw>
                </a:effectLst>
                <a:latin typeface="+mn-lt"/>
              </a:rPr>
              <a:t>*</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=“password”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=“35”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txtClave</a:t>
            </a:r>
            <a:r>
              <a:rPr lang="en-US" sz="2200" dirty="0">
                <a:solidFill>
                  <a:srgbClr val="0000FF"/>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maxlength</a:t>
            </a:r>
            <a:r>
              <a:rPr lang="en-US" sz="2200" dirty="0">
                <a:solidFill>
                  <a:srgbClr val="0000FF"/>
                </a:solidFill>
                <a:latin typeface="Arial Narrow" pitchFamily="34" charset="0"/>
                <a:ea typeface="Times New Roman" pitchFamily="18" charset="0"/>
                <a:cs typeface="Courier New" pitchFamily="49" charset="0"/>
              </a:rPr>
              <a:t>=“6”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Casilla de Verificación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checkbox</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una o varias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una casilla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=“chkOp1”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=“0”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=“chkOp2”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=“checkbox”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=“chkOp3”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Botón de Opción</a:t>
            </a:r>
            <a:endParaRPr lang="es-AR" sz="2800" dirty="0" smtClean="0"/>
          </a:p>
        </p:txBody>
      </p:sp>
      <p:sp>
        <p:nvSpPr>
          <p:cNvPr id="1097731" name="Rectangle 3"/>
          <p:cNvSpPr>
            <a:spLocks noGrp="1" noChangeArrowheads="1"/>
          </p:cNvSpPr>
          <p:nvPr>
            <p:ph type="body" idx="1"/>
          </p:nvPr>
        </p:nvSpPr>
        <p:spPr>
          <a:xfrm>
            <a:off x="374650" y="1271588"/>
            <a:ext cx="8769350" cy="3668712"/>
          </a:xfrm>
        </p:spPr>
        <p:txBody>
          <a:bodyPr/>
          <a:lstStyle/>
          <a:p>
            <a:pPr eaLnBrk="1" hangingPunct="1">
              <a:spcBef>
                <a:spcPct val="0"/>
              </a:spcBef>
              <a:spcAft>
                <a:spcPct val="50000"/>
              </a:spcAft>
              <a:defRPr/>
            </a:pPr>
            <a:r>
              <a:rPr lang="es-AR" sz="2800" dirty="0" smtClean="0"/>
              <a:t>Es un control de entrada de tipo </a:t>
            </a:r>
            <a:r>
              <a:rPr lang="es-AR" sz="2800" b="1" i="1" dirty="0" smtClean="0"/>
              <a:t>radio</a:t>
            </a:r>
            <a:r>
              <a:rPr lang="es-AR" sz="2800" dirty="0" smtClean="0"/>
              <a:t>.</a:t>
            </a:r>
          </a:p>
          <a:p>
            <a:pPr eaLnBrk="1" hangingPunct="1">
              <a:spcBef>
                <a:spcPct val="0"/>
              </a:spcBef>
              <a:spcAft>
                <a:spcPct val="50000"/>
              </a:spcAft>
              <a:defRPr/>
            </a:pPr>
            <a:r>
              <a:rPr lang="es-ES" sz="2800" dirty="0" smtClean="0"/>
              <a:t>Presenta dos estados: seleccionado o no seleccionado.</a:t>
            </a:r>
          </a:p>
          <a:p>
            <a:pPr eaLnBrk="1" hangingPunct="1">
              <a:spcBef>
                <a:spcPct val="0"/>
              </a:spcBef>
              <a:spcAft>
                <a:spcPct val="50000"/>
              </a:spcAft>
              <a:defRPr/>
            </a:pPr>
            <a:r>
              <a:rPr lang="es-ES" sz="2800" dirty="0" smtClean="0"/>
              <a:t>Se pueden seleccionar sólo una de un grupo.</a:t>
            </a:r>
          </a:p>
          <a:p>
            <a:pPr eaLnBrk="1" hangingPunct="1">
              <a:spcBef>
                <a:spcPct val="0"/>
              </a:spcBef>
              <a:spcAft>
                <a:spcPct val="50000"/>
              </a:spcAft>
              <a:defRPr/>
            </a:pPr>
            <a:r>
              <a:rPr lang="es-ES" sz="2800" dirty="0" smtClean="0"/>
              <a:t>Se debe especificar el atributo </a:t>
            </a:r>
            <a:r>
              <a:rPr lang="es-ES" sz="2800" b="1" i="1" dirty="0" err="1" smtClean="0"/>
              <a:t>name</a:t>
            </a:r>
            <a:r>
              <a:rPr lang="es-ES" sz="2800" dirty="0" smtClean="0"/>
              <a:t>.</a:t>
            </a:r>
          </a:p>
          <a:p>
            <a:pPr eaLnBrk="1" hangingPunct="1">
              <a:spcBef>
                <a:spcPct val="0"/>
              </a:spcBef>
              <a:spcAft>
                <a:spcPct val="50000"/>
              </a:spcAft>
              <a:defRPr/>
            </a:pPr>
            <a:r>
              <a:rPr lang="es-ES" sz="2800" dirty="0" smtClean="0"/>
              <a:t>El atributo </a:t>
            </a:r>
            <a:r>
              <a:rPr lang="es-ES" sz="2800" b="1" i="1" dirty="0" err="1" smtClean="0"/>
              <a:t>checked</a:t>
            </a:r>
            <a:r>
              <a:rPr lang="es-ES" sz="2800" dirty="0" smtClean="0"/>
              <a:t> permite inicializar el estado de un botón de opción a seleccionado.</a:t>
            </a:r>
            <a:endParaRPr lang="es-AR" sz="2800" dirty="0" smtClean="0"/>
          </a:p>
        </p:txBody>
      </p:sp>
      <p:sp>
        <p:nvSpPr>
          <p:cNvPr id="4" name="Rectangle 5"/>
          <p:cNvSpPr>
            <a:spLocks noChangeArrowheads="1"/>
          </p:cNvSpPr>
          <p:nvPr/>
        </p:nvSpPr>
        <p:spPr bwMode="auto">
          <a:xfrm>
            <a:off x="500063" y="5214938"/>
            <a:ext cx="8358187" cy="1143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dni</a:t>
            </a:r>
            <a:r>
              <a:rPr lang="en-US" sz="2200" dirty="0">
                <a:solidFill>
                  <a:srgbClr val="0000FF"/>
                </a:solidFill>
                <a:latin typeface="Arial Narrow" pitchFamily="34" charset="0"/>
                <a:ea typeface="Times New Roman" pitchFamily="18" charset="0"/>
                <a:cs typeface="Courier New" pitchFamily="49" charset="0"/>
              </a:rPr>
              <a:t>” checked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=“Li” /&gt;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=“radio”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rdoTipo</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=“pass”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Parámetros Ocultos</a:t>
            </a:r>
            <a:endParaRPr lang="es-AR" sz="2800" dirty="0" smtClean="0"/>
          </a:p>
        </p:txBody>
      </p:sp>
      <p:sp>
        <p:nvSpPr>
          <p:cNvPr id="1097731" name="Rectangle 3"/>
          <p:cNvSpPr>
            <a:spLocks noGrp="1" noChangeArrowheads="1"/>
          </p:cNvSpPr>
          <p:nvPr>
            <p:ph type="body" idx="1"/>
          </p:nvPr>
        </p:nvSpPr>
        <p:spPr>
          <a:xfrm>
            <a:off x="374650" y="1271588"/>
            <a:ext cx="8769350" cy="3065462"/>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hidden</a:t>
            </a:r>
            <a:r>
              <a:rPr lang="es-AR" sz="2800" dirty="0" smtClean="0"/>
              <a:t>.</a:t>
            </a:r>
          </a:p>
          <a:p>
            <a:pPr eaLnBrk="1" hangingPunct="1">
              <a:spcBef>
                <a:spcPct val="0"/>
              </a:spcBef>
              <a:spcAft>
                <a:spcPct val="50000"/>
              </a:spcAft>
              <a:defRPr/>
            </a:pPr>
            <a:r>
              <a:rPr lang="es-ES" sz="2800" dirty="0" smtClean="0"/>
              <a:t>En este caso no se muestra ningún campo de entrada.</a:t>
            </a:r>
          </a:p>
          <a:p>
            <a:pPr eaLnBrk="1" hangingPunct="1">
              <a:spcBef>
                <a:spcPct val="0"/>
              </a:spcBef>
              <a:spcAft>
                <a:spcPct val="50000"/>
              </a:spcAft>
              <a:defRPr/>
            </a:pPr>
            <a:r>
              <a:rPr lang="es-ES" sz="2800" dirty="0" smtClean="0"/>
              <a:t>Sin embargo el par</a:t>
            </a:r>
            <a:r>
              <a:rPr lang="es-ES" sz="2800" b="1" i="1" dirty="0" smtClean="0"/>
              <a:t> variable – valor </a:t>
            </a:r>
            <a:r>
              <a:rPr lang="es-ES" sz="2800" dirty="0" smtClean="0"/>
              <a:t>es enviado junto con el formulario.</a:t>
            </a:r>
          </a:p>
          <a:p>
            <a:pPr eaLnBrk="1" hangingPunct="1">
              <a:spcBef>
                <a:spcPct val="0"/>
              </a:spcBef>
              <a:spcAft>
                <a:spcPct val="50000"/>
              </a:spcAft>
              <a:defRPr/>
            </a:pPr>
            <a:r>
              <a:rPr lang="es-ES" sz="2800" dirty="0" smtClean="0"/>
              <a:t>Estos controles no ocupan lugar en la página.</a:t>
            </a:r>
          </a:p>
        </p:txBody>
      </p:sp>
      <p:sp>
        <p:nvSpPr>
          <p:cNvPr id="4" name="Rectangle 5"/>
          <p:cNvSpPr>
            <a:spLocks noChangeArrowheads="1"/>
          </p:cNvSpPr>
          <p:nvPr/>
        </p:nvSpPr>
        <p:spPr bwMode="auto">
          <a:xfrm>
            <a:off x="571500" y="4929188"/>
            <a:ext cx="821531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=“hidden”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=“variable”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=“valor” /&gt;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Enviar Datos</a:t>
            </a:r>
            <a:endParaRPr lang="es-AR" sz="2800" dirty="0" smtClean="0"/>
          </a:p>
        </p:txBody>
      </p:sp>
      <p:sp>
        <p:nvSpPr>
          <p:cNvPr id="1097731" name="Rectangle 3"/>
          <p:cNvSpPr>
            <a:spLocks noGrp="1" noChangeArrowheads="1"/>
          </p:cNvSpPr>
          <p:nvPr>
            <p:ph type="body" idx="1"/>
          </p:nvPr>
        </p:nvSpPr>
        <p:spPr>
          <a:xfrm>
            <a:off x="374650" y="1271588"/>
            <a:ext cx="8388350" cy="479425"/>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submit</a:t>
            </a:r>
            <a:r>
              <a:rPr lang="es-AR" sz="2800" dirty="0" smtClean="0"/>
              <a:t>.</a:t>
            </a:r>
          </a:p>
        </p:txBody>
      </p:sp>
      <p:sp>
        <p:nvSpPr>
          <p:cNvPr id="4" name="Rectangle 5"/>
          <p:cNvSpPr>
            <a:spLocks noChangeArrowheads="1"/>
          </p:cNvSpPr>
          <p:nvPr/>
        </p:nvSpPr>
        <p:spPr bwMode="auto">
          <a:xfrm>
            <a:off x="557213" y="192881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=“submit”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Enviar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2"/>
          <p:cNvSpPr txBox="1">
            <a:spLocks noChangeArrowheads="1"/>
          </p:cNvSpPr>
          <p:nvPr/>
        </p:nvSpPr>
        <p:spPr bwMode="auto">
          <a:xfrm>
            <a:off x="357188" y="3000375"/>
            <a:ext cx="8393112" cy="750888"/>
          </a:xfrm>
          <a:prstGeom prst="rect">
            <a:avLst/>
          </a:prstGeom>
          <a:noFill/>
          <a:ln w="9525">
            <a:noFill/>
            <a:miter lim="800000"/>
            <a:headEnd/>
            <a:tailEnd/>
          </a:ln>
          <a:effectLst/>
        </p:spPr>
        <p:txBody>
          <a:bodyPr>
            <a:spAutoFit/>
          </a:bodyPr>
          <a:lstStyle/>
          <a:p>
            <a:pPr>
              <a:lnSpc>
                <a:spcPct val="90000"/>
              </a:lnSpc>
              <a:defRPr/>
            </a:pPr>
            <a:r>
              <a:rPr lang="es-AR" sz="4800" b="0" kern="0" dirty="0">
                <a:solidFill>
                  <a:schemeClr val="tx2"/>
                </a:solidFill>
                <a:effectLst>
                  <a:outerShdw blurRad="38100" dist="38100" dir="2700000" algn="tl">
                    <a:srgbClr val="000000"/>
                  </a:outerShdw>
                </a:effectLst>
                <a:latin typeface="+mj-lt"/>
                <a:ea typeface="+mj-ea"/>
                <a:cs typeface="+mj-cs"/>
              </a:rPr>
              <a:t>Borrar Datos</a:t>
            </a:r>
            <a:endParaRPr lang="es-AR" sz="2800" b="0" kern="0" dirty="0">
              <a:solidFill>
                <a:schemeClr val="tx2"/>
              </a:solidFill>
              <a:effectLst>
                <a:outerShdw blurRad="38100" dist="38100" dir="2700000" algn="tl">
                  <a:srgbClr val="000000"/>
                </a:outerShdw>
              </a:effectLst>
              <a:latin typeface="+mj-lt"/>
              <a:ea typeface="+mj-ea"/>
              <a:cs typeface="+mj-cs"/>
            </a:endParaRPr>
          </a:p>
        </p:txBody>
      </p:sp>
      <p:sp>
        <p:nvSpPr>
          <p:cNvPr id="6" name="Rectangle 3"/>
          <p:cNvSpPr txBox="1">
            <a:spLocks noChangeArrowheads="1"/>
          </p:cNvSpPr>
          <p:nvPr/>
        </p:nvSpPr>
        <p:spPr bwMode="auto">
          <a:xfrm>
            <a:off x="374650" y="3929063"/>
            <a:ext cx="8769350" cy="1471612"/>
          </a:xfrm>
          <a:prstGeom prst="rect">
            <a:avLst/>
          </a:prstGeom>
          <a:noFill/>
          <a:ln w="9525">
            <a:noFill/>
            <a:miter lim="800000"/>
            <a:headEnd/>
            <a:tailEnd/>
          </a:ln>
          <a:effectLst/>
        </p:spPr>
        <p:txBody>
          <a:bodyPr>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Es un control de entrada de tipo </a:t>
            </a:r>
            <a:r>
              <a:rPr lang="es-AR" sz="2800" i="1" kern="0" dirty="0" err="1">
                <a:effectLst>
                  <a:outerShdw blurRad="38100" dist="38100" dir="2700000" algn="tl">
                    <a:srgbClr val="000000"/>
                  </a:outerShdw>
                </a:effectLst>
                <a:latin typeface="+mn-lt"/>
              </a:rPr>
              <a:t>reset</a:t>
            </a:r>
            <a:r>
              <a:rPr lang="es-AR" sz="2800" b="0" kern="0" dirty="0">
                <a:effectLst>
                  <a:outerShdw blurRad="38100" dist="38100" dir="2700000" algn="tl">
                    <a:srgbClr val="000000"/>
                  </a:outerShdw>
                </a:effectLst>
                <a:latin typeface="+mn-lt"/>
              </a:rPr>
              <a:t>.</a:t>
            </a: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Restablece los valores iniciales de los controles dentro de un formulario.</a:t>
            </a:r>
            <a:endParaRPr lang="es-AR" sz="2800" i="1" kern="0" dirty="0">
              <a:effectLst>
                <a:outerShdw blurRad="38100" dist="38100" dir="2700000" algn="tl">
                  <a:srgbClr val="000000"/>
                </a:outerShdw>
              </a:effectLst>
              <a:latin typeface="+mn-lt"/>
            </a:endParaRPr>
          </a:p>
        </p:txBody>
      </p:sp>
      <p:sp>
        <p:nvSpPr>
          <p:cNvPr id="7" name="Rectangle 5"/>
          <p:cNvSpPr>
            <a:spLocks noChangeArrowheads="1"/>
          </p:cNvSpPr>
          <p:nvPr/>
        </p:nvSpPr>
        <p:spPr bwMode="auto">
          <a:xfrm>
            <a:off x="557213" y="5643563"/>
            <a:ext cx="8229600"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=“reset”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Borrar</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0000FF"/>
                </a:solidFill>
                <a:latin typeface="Arial Narrow" pitchFamily="34" charset="0"/>
                <a:ea typeface="Times New Roman" pitchFamily="18" charset="0"/>
                <a:cs typeface="Courier New" pitchFamily="49" charset="0"/>
              </a:rPr>
              <a:t>Datos</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Imágenes</a:t>
            </a:r>
            <a:endParaRPr lang="es-AR" sz="2800" dirty="0" smtClean="0"/>
          </a:p>
        </p:txBody>
      </p:sp>
      <p:sp>
        <p:nvSpPr>
          <p:cNvPr id="1097731" name="Rectangle 3"/>
          <p:cNvSpPr>
            <a:spLocks noGrp="1" noChangeArrowheads="1"/>
          </p:cNvSpPr>
          <p:nvPr>
            <p:ph type="body" idx="1"/>
          </p:nvPr>
        </p:nvSpPr>
        <p:spPr>
          <a:xfrm>
            <a:off x="374650" y="1271588"/>
            <a:ext cx="8769350" cy="3022600"/>
          </a:xfrm>
        </p:spPr>
        <p:txBody>
          <a:bodyPr/>
          <a:lstStyle/>
          <a:p>
            <a:pPr eaLnBrk="1" hangingPunct="1">
              <a:spcBef>
                <a:spcPct val="0"/>
              </a:spcBef>
              <a:spcAft>
                <a:spcPct val="50000"/>
              </a:spcAft>
              <a:defRPr/>
            </a:pPr>
            <a:r>
              <a:rPr lang="es-AR" sz="2800" dirty="0" smtClean="0"/>
              <a:t>Es un control de entrada de tipo </a:t>
            </a:r>
            <a:r>
              <a:rPr lang="es-AR" sz="2800" b="1" i="1" dirty="0" err="1" smtClean="0"/>
              <a:t>image</a:t>
            </a:r>
            <a:r>
              <a:rPr lang="es-AR" sz="2800" dirty="0" smtClean="0"/>
              <a:t>.</a:t>
            </a:r>
          </a:p>
          <a:p>
            <a:pPr eaLnBrk="1" hangingPunct="1">
              <a:spcBef>
                <a:spcPct val="0"/>
              </a:spcBef>
              <a:spcAft>
                <a:spcPct val="50000"/>
              </a:spcAft>
              <a:defRPr/>
            </a:pPr>
            <a:endParaRPr lang="es-AR" sz="2200" dirty="0" smtClean="0"/>
          </a:p>
          <a:p>
            <a:pPr eaLnBrk="1" hangingPunct="1">
              <a:spcBef>
                <a:spcPct val="0"/>
              </a:spcBef>
              <a:spcAft>
                <a:spcPct val="50000"/>
              </a:spcAft>
              <a:defRPr/>
            </a:pPr>
            <a:r>
              <a:rPr lang="es-ES" sz="2800" dirty="0" smtClean="0"/>
              <a:t>Su finalidad es análoga al botón </a:t>
            </a:r>
            <a:r>
              <a:rPr lang="es-ES" sz="2800" b="1" i="1" dirty="0" err="1" smtClean="0"/>
              <a:t>submit</a:t>
            </a:r>
            <a:r>
              <a:rPr lang="es-ES" sz="2800" dirty="0" smtClean="0"/>
              <a:t>.</a:t>
            </a:r>
          </a:p>
          <a:p>
            <a:pPr eaLnBrk="1" hangingPunct="1">
              <a:spcBef>
                <a:spcPct val="0"/>
              </a:spcBef>
              <a:spcAft>
                <a:spcPct val="50000"/>
              </a:spcAft>
              <a:defRPr/>
            </a:pPr>
            <a:endParaRPr lang="es-ES" sz="2200" dirty="0" smtClean="0"/>
          </a:p>
          <a:p>
            <a:pPr eaLnBrk="1" hangingPunct="1">
              <a:spcBef>
                <a:spcPct val="0"/>
              </a:spcBef>
              <a:spcAft>
                <a:spcPct val="50000"/>
              </a:spcAft>
              <a:defRPr/>
            </a:pPr>
            <a:r>
              <a:rPr lang="es-ES" sz="2800" dirty="0" smtClean="0"/>
              <a:t>En este caso, los datos del formulario se envían al hacer clic sobre la imagen (.</a:t>
            </a:r>
            <a:r>
              <a:rPr lang="es-ES" sz="2800" dirty="0" err="1" smtClean="0"/>
              <a:t>gif</a:t>
            </a:r>
            <a:r>
              <a:rPr lang="es-ES" sz="2800" dirty="0" smtClean="0"/>
              <a:t> o .</a:t>
            </a:r>
            <a:r>
              <a:rPr lang="es-ES" sz="2800" dirty="0" err="1" smtClean="0"/>
              <a:t>jpg</a:t>
            </a:r>
            <a:r>
              <a:rPr lang="es-ES" sz="2800" dirty="0" smtClean="0"/>
              <a:t>)</a:t>
            </a:r>
          </a:p>
        </p:txBody>
      </p:sp>
      <p:sp>
        <p:nvSpPr>
          <p:cNvPr id="4" name="Rectangle 5"/>
          <p:cNvSpPr>
            <a:spLocks noChangeArrowheads="1"/>
          </p:cNvSpPr>
          <p:nvPr/>
        </p:nvSpPr>
        <p:spPr bwMode="auto">
          <a:xfrm>
            <a:off x="428625" y="4786313"/>
            <a:ext cx="8501063" cy="78581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input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=“image” </a:t>
            </a:r>
            <a:r>
              <a:rPr lang="en-US" sz="2200" dirty="0" err="1">
                <a:solidFill>
                  <a:srgbClr val="FF0000"/>
                </a:solidFill>
                <a:latin typeface="Arial Narrow" pitchFamily="34" charset="0"/>
                <a:ea typeface="Times New Roman" pitchFamily="18" charset="0"/>
                <a:cs typeface="Courier New" pitchFamily="49" charset="0"/>
              </a:rPr>
              <a:t>src</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Imagenes</a:t>
            </a:r>
            <a:r>
              <a:rPr lang="en-US" sz="2200" dirty="0">
                <a:solidFill>
                  <a:srgbClr val="0000FF"/>
                </a:solidFill>
                <a:latin typeface="Arial Narrow" pitchFamily="34" charset="0"/>
                <a:ea typeface="Times New Roman" pitchFamily="18" charset="0"/>
                <a:cs typeface="Courier New" pitchFamily="49" charset="0"/>
              </a:rPr>
              <a:t>/miImagen.jpg”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Nuevos </a:t>
            </a:r>
            <a:r>
              <a:rPr lang="es-AR" dirty="0" err="1" smtClean="0"/>
              <a:t>Types</a:t>
            </a:r>
            <a:r>
              <a:rPr lang="es-AR" dirty="0" smtClean="0"/>
              <a:t> &amp; </a:t>
            </a:r>
            <a:r>
              <a:rPr lang="es-AR" dirty="0" err="1" smtClean="0"/>
              <a:t>Attributes</a:t>
            </a:r>
            <a:endParaRPr lang="es-AR" dirty="0"/>
          </a:p>
        </p:txBody>
      </p:sp>
      <p:graphicFrame>
        <p:nvGraphicFramePr>
          <p:cNvPr id="4" name="3 Marcador de contenido"/>
          <p:cNvGraphicFramePr>
            <a:graphicFrameLocks noGrp="1"/>
          </p:cNvGraphicFramePr>
          <p:nvPr>
            <p:ph idx="1"/>
          </p:nvPr>
        </p:nvGraphicFramePr>
        <p:xfrm>
          <a:off x="381000" y="1416050"/>
          <a:ext cx="8388350" cy="4820920"/>
        </p:xfrm>
        <a:graphic>
          <a:graphicData uri="http://schemas.openxmlformats.org/drawingml/2006/table">
            <a:tbl>
              <a:tblPr firstRow="1" bandRow="1">
                <a:tableStyleId>{93296810-A885-4BE3-A3E7-6D5BEEA58F35}</a:tableStyleId>
              </a:tblPr>
              <a:tblGrid>
                <a:gridCol w="4194175"/>
                <a:gridCol w="4194175"/>
              </a:tblGrid>
              <a:tr h="370840">
                <a:tc>
                  <a:txBody>
                    <a:bodyPr/>
                    <a:lstStyle/>
                    <a:p>
                      <a:r>
                        <a:rPr lang="es-AR" dirty="0" smtClean="0"/>
                        <a:t>Input </a:t>
                      </a:r>
                      <a:r>
                        <a:rPr lang="es-AR" dirty="0" err="1" smtClean="0"/>
                        <a:t>Types</a:t>
                      </a:r>
                      <a:endParaRPr lang="es-AR" dirty="0"/>
                    </a:p>
                  </a:txBody>
                  <a:tcPr/>
                </a:tc>
                <a:tc>
                  <a:txBody>
                    <a:bodyPr/>
                    <a:lstStyle/>
                    <a:p>
                      <a:r>
                        <a:rPr lang="es-AR" dirty="0" smtClean="0"/>
                        <a:t>Input </a:t>
                      </a:r>
                      <a:r>
                        <a:rPr lang="es-AR" dirty="0" err="1" smtClean="0"/>
                        <a:t>Attributes</a:t>
                      </a:r>
                      <a:endParaRPr lang="es-AR" dirty="0"/>
                    </a:p>
                  </a:txBody>
                  <a:tcPr/>
                </a:tc>
              </a:tr>
              <a:tr h="370840">
                <a:tc>
                  <a:txBody>
                    <a:bodyPr/>
                    <a:lstStyle/>
                    <a:p>
                      <a:r>
                        <a:rPr lang="es-AR" dirty="0" smtClean="0"/>
                        <a:t>color</a:t>
                      </a:r>
                      <a:endParaRPr lang="es-AR" dirty="0"/>
                    </a:p>
                  </a:txBody>
                  <a:tcPr/>
                </a:tc>
                <a:tc>
                  <a:txBody>
                    <a:bodyPr/>
                    <a:lstStyle/>
                    <a:p>
                      <a:r>
                        <a:rPr lang="es-AR" dirty="0" smtClean="0"/>
                        <a:t>autocomplete</a:t>
                      </a:r>
                      <a:endParaRPr lang="es-AR" dirty="0"/>
                    </a:p>
                  </a:txBody>
                  <a:tcPr/>
                </a:tc>
              </a:tr>
              <a:tr h="370840">
                <a:tc>
                  <a:txBody>
                    <a:bodyPr/>
                    <a:lstStyle/>
                    <a:p>
                      <a:r>
                        <a:rPr lang="es-AR" dirty="0" smtClean="0"/>
                        <a:t>date</a:t>
                      </a:r>
                      <a:endParaRPr lang="es-AR" dirty="0"/>
                    </a:p>
                  </a:txBody>
                  <a:tcPr/>
                </a:tc>
                <a:tc>
                  <a:txBody>
                    <a:bodyPr/>
                    <a:lstStyle/>
                    <a:p>
                      <a:r>
                        <a:rPr lang="es-AR" dirty="0" smtClean="0"/>
                        <a:t>autofocus</a:t>
                      </a:r>
                      <a:endParaRPr lang="es-AR" dirty="0"/>
                    </a:p>
                  </a:txBody>
                  <a:tcPr/>
                </a:tc>
              </a:tr>
              <a:tr h="370840">
                <a:tc>
                  <a:txBody>
                    <a:bodyPr/>
                    <a:lstStyle/>
                    <a:p>
                      <a:r>
                        <a:rPr lang="es-AR" dirty="0" err="1" smtClean="0"/>
                        <a:t>datetime</a:t>
                      </a:r>
                      <a:endParaRPr lang="es-AR" dirty="0"/>
                    </a:p>
                  </a:txBody>
                  <a:tcPr/>
                </a:tc>
                <a:tc>
                  <a:txBody>
                    <a:bodyPr/>
                    <a:lstStyle/>
                    <a:p>
                      <a:r>
                        <a:rPr lang="es-AR" dirty="0" err="1" smtClean="0"/>
                        <a:t>form</a:t>
                      </a:r>
                      <a:endParaRPr lang="es-AR" dirty="0"/>
                    </a:p>
                  </a:txBody>
                  <a:tcPr/>
                </a:tc>
              </a:tr>
              <a:tr h="370840">
                <a:tc>
                  <a:txBody>
                    <a:bodyPr/>
                    <a:lstStyle/>
                    <a:p>
                      <a:r>
                        <a:rPr lang="es-AR" dirty="0" smtClean="0"/>
                        <a:t>email</a:t>
                      </a:r>
                      <a:endParaRPr lang="es-AR" dirty="0"/>
                    </a:p>
                  </a:txBody>
                  <a:tcPr/>
                </a:tc>
                <a:tc>
                  <a:txBody>
                    <a:bodyPr/>
                    <a:lstStyle/>
                    <a:p>
                      <a:r>
                        <a:rPr lang="es-AR" dirty="0" err="1" smtClean="0"/>
                        <a:t>height</a:t>
                      </a:r>
                      <a:r>
                        <a:rPr lang="es-AR" dirty="0" smtClean="0"/>
                        <a:t> /</a:t>
                      </a:r>
                      <a:r>
                        <a:rPr lang="es-AR" baseline="0" dirty="0" smtClean="0"/>
                        <a:t> </a:t>
                      </a:r>
                      <a:r>
                        <a:rPr lang="es-AR" baseline="0" dirty="0" err="1" smtClean="0"/>
                        <a:t>width</a:t>
                      </a:r>
                      <a:endParaRPr lang="es-AR" dirty="0"/>
                    </a:p>
                  </a:txBody>
                  <a:tcPr/>
                </a:tc>
              </a:tr>
              <a:tr h="370840">
                <a:tc>
                  <a:txBody>
                    <a:bodyPr/>
                    <a:lstStyle/>
                    <a:p>
                      <a:r>
                        <a:rPr lang="es-AR" dirty="0" err="1" smtClean="0"/>
                        <a:t>month</a:t>
                      </a:r>
                      <a:endParaRPr lang="es-AR" dirty="0"/>
                    </a:p>
                  </a:txBody>
                  <a:tcPr/>
                </a:tc>
                <a:tc>
                  <a:txBody>
                    <a:bodyPr/>
                    <a:lstStyle/>
                    <a:p>
                      <a:r>
                        <a:rPr lang="es-AR" dirty="0" err="1" smtClean="0"/>
                        <a:t>list</a:t>
                      </a:r>
                      <a:endParaRPr lang="es-AR" dirty="0"/>
                    </a:p>
                  </a:txBody>
                  <a:tcPr/>
                </a:tc>
              </a:tr>
              <a:tr h="370840">
                <a:tc>
                  <a:txBody>
                    <a:bodyPr/>
                    <a:lstStyle/>
                    <a:p>
                      <a:r>
                        <a:rPr lang="es-AR" dirty="0" err="1" smtClean="0"/>
                        <a:t>number</a:t>
                      </a:r>
                      <a:endParaRPr lang="es-AR" dirty="0"/>
                    </a:p>
                  </a:txBody>
                  <a:tcPr/>
                </a:tc>
                <a:tc>
                  <a:txBody>
                    <a:bodyPr/>
                    <a:lstStyle/>
                    <a:p>
                      <a:r>
                        <a:rPr lang="es-AR" dirty="0" smtClean="0"/>
                        <a:t>min</a:t>
                      </a:r>
                      <a:r>
                        <a:rPr lang="es-AR" baseline="0" dirty="0" smtClean="0"/>
                        <a:t> / </a:t>
                      </a:r>
                      <a:r>
                        <a:rPr lang="es-AR" baseline="0" dirty="0" err="1" smtClean="0"/>
                        <a:t>max</a:t>
                      </a:r>
                      <a:endParaRPr lang="es-AR" dirty="0"/>
                    </a:p>
                  </a:txBody>
                  <a:tcPr/>
                </a:tc>
              </a:tr>
              <a:tr h="370840">
                <a:tc>
                  <a:txBody>
                    <a:bodyPr/>
                    <a:lstStyle/>
                    <a:p>
                      <a:r>
                        <a:rPr lang="es-AR" dirty="0" err="1" smtClean="0"/>
                        <a:t>range</a:t>
                      </a:r>
                      <a:endParaRPr lang="es-AR" dirty="0"/>
                    </a:p>
                  </a:txBody>
                  <a:tcPr/>
                </a:tc>
                <a:tc>
                  <a:txBody>
                    <a:bodyPr/>
                    <a:lstStyle/>
                    <a:p>
                      <a:r>
                        <a:rPr lang="es-AR" dirty="0" err="1" smtClean="0"/>
                        <a:t>multiple</a:t>
                      </a:r>
                      <a:endParaRPr lang="es-AR" dirty="0"/>
                    </a:p>
                  </a:txBody>
                  <a:tcPr/>
                </a:tc>
              </a:tr>
              <a:tr h="370840">
                <a:tc>
                  <a:txBody>
                    <a:bodyPr/>
                    <a:lstStyle/>
                    <a:p>
                      <a:r>
                        <a:rPr lang="es-AR" dirty="0" err="1" smtClean="0"/>
                        <a:t>search</a:t>
                      </a:r>
                      <a:endParaRPr lang="es-AR" dirty="0"/>
                    </a:p>
                  </a:txBody>
                  <a:tcPr/>
                </a:tc>
                <a:tc>
                  <a:txBody>
                    <a:bodyPr/>
                    <a:lstStyle/>
                    <a:p>
                      <a:r>
                        <a:rPr lang="es-AR" dirty="0" err="1" smtClean="0"/>
                        <a:t>pattern</a:t>
                      </a:r>
                      <a:r>
                        <a:rPr lang="es-AR" baseline="0" dirty="0" smtClean="0"/>
                        <a:t> (expresiones regulares)</a:t>
                      </a:r>
                      <a:endParaRPr lang="es-AR" dirty="0"/>
                    </a:p>
                  </a:txBody>
                  <a:tcPr/>
                </a:tc>
              </a:tr>
              <a:tr h="370840">
                <a:tc>
                  <a:txBody>
                    <a:bodyPr/>
                    <a:lstStyle/>
                    <a:p>
                      <a:r>
                        <a:rPr lang="es-AR" dirty="0" err="1" smtClean="0"/>
                        <a:t>tel</a:t>
                      </a:r>
                      <a:endParaRPr lang="es-AR" dirty="0"/>
                    </a:p>
                  </a:txBody>
                  <a:tcPr/>
                </a:tc>
                <a:tc>
                  <a:txBody>
                    <a:bodyPr/>
                    <a:lstStyle/>
                    <a:p>
                      <a:r>
                        <a:rPr lang="es-AR" dirty="0" err="1" smtClean="0"/>
                        <a:t>placeholder</a:t>
                      </a:r>
                      <a:endParaRPr lang="es-AR" dirty="0"/>
                    </a:p>
                  </a:txBody>
                  <a:tcPr/>
                </a:tc>
              </a:tr>
              <a:tr h="370840">
                <a:tc>
                  <a:txBody>
                    <a:bodyPr/>
                    <a:lstStyle/>
                    <a:p>
                      <a:r>
                        <a:rPr lang="es-AR" dirty="0" smtClean="0"/>
                        <a:t>time</a:t>
                      </a:r>
                      <a:endParaRPr lang="es-AR" dirty="0"/>
                    </a:p>
                  </a:txBody>
                  <a:tcPr/>
                </a:tc>
                <a:tc>
                  <a:txBody>
                    <a:bodyPr/>
                    <a:lstStyle/>
                    <a:p>
                      <a:r>
                        <a:rPr lang="es-AR" dirty="0" err="1" smtClean="0"/>
                        <a:t>required</a:t>
                      </a:r>
                      <a:endParaRPr lang="es-AR" dirty="0"/>
                    </a:p>
                  </a:txBody>
                  <a:tcPr/>
                </a:tc>
              </a:tr>
              <a:tr h="370840">
                <a:tc>
                  <a:txBody>
                    <a:bodyPr/>
                    <a:lstStyle/>
                    <a:p>
                      <a:r>
                        <a:rPr lang="es-AR" dirty="0" err="1" smtClean="0"/>
                        <a:t>url</a:t>
                      </a:r>
                      <a:endParaRPr lang="es-AR" dirty="0"/>
                    </a:p>
                  </a:txBody>
                  <a:tcPr/>
                </a:tc>
                <a:tc>
                  <a:txBody>
                    <a:bodyPr/>
                    <a:lstStyle/>
                    <a:p>
                      <a:r>
                        <a:rPr lang="es-AR" dirty="0" err="1" smtClean="0"/>
                        <a:t>step</a:t>
                      </a:r>
                      <a:endParaRPr lang="es-AR" dirty="0"/>
                    </a:p>
                  </a:txBody>
                  <a:tcPr/>
                </a:tc>
              </a:tr>
              <a:tr h="370840">
                <a:tc>
                  <a:txBody>
                    <a:bodyPr/>
                    <a:lstStyle/>
                    <a:p>
                      <a:r>
                        <a:rPr lang="es-AR" dirty="0" err="1" smtClean="0"/>
                        <a:t>week</a:t>
                      </a:r>
                      <a:endParaRPr lang="es-AR" dirty="0"/>
                    </a:p>
                  </a:txBody>
                  <a:tcPr/>
                </a:tc>
                <a:tc>
                  <a:txBody>
                    <a:bodyPr/>
                    <a:lstStyle/>
                    <a:p>
                      <a:endParaRPr lang="es-AR"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Caja de Texto </a:t>
            </a:r>
            <a:r>
              <a:rPr lang="es-AR" dirty="0" err="1" smtClean="0"/>
              <a:t>Multilínea</a:t>
            </a:r>
            <a:endParaRPr lang="es-AR" sz="2800" dirty="0" smtClean="0"/>
          </a:p>
        </p:txBody>
      </p:sp>
      <p:sp>
        <p:nvSpPr>
          <p:cNvPr id="1097731" name="Rectangle 3"/>
          <p:cNvSpPr>
            <a:spLocks noGrp="1" noChangeArrowheads="1"/>
          </p:cNvSpPr>
          <p:nvPr>
            <p:ph type="body" idx="1"/>
          </p:nvPr>
        </p:nvSpPr>
        <p:spPr>
          <a:xfrm>
            <a:off x="374650" y="1262063"/>
            <a:ext cx="8769350" cy="3238500"/>
          </a:xfrm>
        </p:spPr>
        <p:txBody>
          <a:bodyPr/>
          <a:lstStyle/>
          <a:p>
            <a:pPr eaLnBrk="1" hangingPunct="1">
              <a:spcBef>
                <a:spcPct val="0"/>
              </a:spcBef>
              <a:spcAft>
                <a:spcPct val="50000"/>
              </a:spcAft>
              <a:defRPr/>
            </a:pPr>
            <a:r>
              <a:rPr lang="es-AR" sz="2800" dirty="0" smtClean="0"/>
              <a:t>El atributo </a:t>
            </a:r>
            <a:r>
              <a:rPr lang="es-AR" sz="2800" b="1" i="1" dirty="0" err="1" smtClean="0"/>
              <a:t>rows</a:t>
            </a:r>
            <a:r>
              <a:rPr lang="es-AR" sz="2800" b="1" i="1" dirty="0" smtClean="0"/>
              <a:t> </a:t>
            </a:r>
            <a:r>
              <a:rPr lang="es-AR" sz="2800" dirty="0" smtClean="0"/>
              <a:t>especifica el número de filas que se visualizará en el área de texto.</a:t>
            </a:r>
          </a:p>
          <a:p>
            <a:pPr eaLnBrk="1" hangingPunct="1">
              <a:spcBef>
                <a:spcPct val="0"/>
              </a:spcBef>
              <a:spcAft>
                <a:spcPct val="50000"/>
              </a:spcAft>
              <a:defRPr/>
            </a:pPr>
            <a:r>
              <a:rPr lang="es-ES" sz="2800" dirty="0" smtClean="0"/>
              <a:t>Mientras que el atributo </a:t>
            </a:r>
            <a:r>
              <a:rPr lang="es-ES" sz="2800" b="1" i="1" dirty="0" err="1" smtClean="0"/>
              <a:t>cols</a:t>
            </a:r>
            <a:r>
              <a:rPr lang="es-ES" sz="2800" b="1" i="1" dirty="0" smtClean="0"/>
              <a:t> </a:t>
            </a:r>
            <a:r>
              <a:rPr lang="es-ES" sz="2800" dirty="0" smtClean="0"/>
              <a:t>indica la cantidad de caracteres por fila.</a:t>
            </a:r>
          </a:p>
          <a:p>
            <a:pPr eaLnBrk="1" hangingPunct="1">
              <a:spcBef>
                <a:spcPct val="0"/>
              </a:spcBef>
              <a:spcAft>
                <a:spcPct val="50000"/>
              </a:spcAft>
              <a:defRPr/>
            </a:pPr>
            <a:r>
              <a:rPr lang="es-ES" sz="2800" dirty="0" smtClean="0"/>
              <a:t>El atributo </a:t>
            </a:r>
            <a:r>
              <a:rPr lang="es-ES" sz="2800" b="1" i="1" dirty="0" err="1" smtClean="0"/>
              <a:t>wrap</a:t>
            </a:r>
            <a:r>
              <a:rPr lang="es-ES" sz="2800" dirty="0" smtClean="0"/>
              <a:t> indica que se saltará automáticamente a la línea siguiente cuando se complete la línea en la que se escribe.</a:t>
            </a:r>
          </a:p>
        </p:txBody>
      </p:sp>
      <p:sp>
        <p:nvSpPr>
          <p:cNvPr id="4" name="Rectangle 5"/>
          <p:cNvSpPr>
            <a:spLocks noChangeArrowheads="1"/>
          </p:cNvSpPr>
          <p:nvPr/>
        </p:nvSpPr>
        <p:spPr bwMode="auto">
          <a:xfrm>
            <a:off x="428625" y="5000625"/>
            <a:ext cx="8501063" cy="10715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800000"/>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mensaje</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rows</a:t>
            </a:r>
            <a:r>
              <a:rPr lang="en-US" sz="2200" dirty="0">
                <a:solidFill>
                  <a:srgbClr val="0000FF"/>
                </a:solidFill>
                <a:latin typeface="Arial Narrow" pitchFamily="34" charset="0"/>
                <a:ea typeface="Times New Roman" pitchFamily="18" charset="0"/>
                <a:cs typeface="Courier New" pitchFamily="49" charset="0"/>
              </a:rPr>
              <a:t>=“5” </a:t>
            </a:r>
            <a:r>
              <a:rPr lang="en-US" sz="2200" dirty="0">
                <a:solidFill>
                  <a:srgbClr val="FF0000"/>
                </a:solidFill>
                <a:latin typeface="Arial Narrow" pitchFamily="34" charset="0"/>
                <a:ea typeface="Times New Roman" pitchFamily="18" charset="0"/>
                <a:cs typeface="Courier New" pitchFamily="49" charset="0"/>
              </a:rPr>
              <a:t>cols</a:t>
            </a:r>
            <a:r>
              <a:rPr lang="en-US" sz="2200" dirty="0">
                <a:solidFill>
                  <a:srgbClr val="0000FF"/>
                </a:solidFill>
                <a:latin typeface="Arial Narrow" pitchFamily="34" charset="0"/>
                <a:ea typeface="Times New Roman" pitchFamily="18" charset="0"/>
                <a:cs typeface="Courier New" pitchFamily="49" charset="0"/>
              </a:rPr>
              <a:t>=“20” </a:t>
            </a:r>
            <a:r>
              <a:rPr lang="en-US" sz="2200" dirty="0">
                <a:solidFill>
                  <a:srgbClr val="FF0000"/>
                </a:solidFill>
                <a:latin typeface="Arial Narrow" pitchFamily="34" charset="0"/>
                <a:ea typeface="Times New Roman" pitchFamily="18" charset="0"/>
                <a:cs typeface="Courier New" pitchFamily="49" charset="0"/>
              </a:rPr>
              <a:t>wrap</a:t>
            </a:r>
            <a:r>
              <a:rPr lang="en-US" sz="2200" dirty="0">
                <a:solidFill>
                  <a:srgbClr val="0000FF"/>
                </a:solidFill>
                <a:latin typeface="Arial Narrow" pitchFamily="34" charset="0"/>
                <a:ea typeface="Times New Roman" pitchFamily="18" charset="0"/>
                <a:cs typeface="Courier New" pitchFamily="49" charset="0"/>
              </a:rPr>
              <a:t> &gt;</a:t>
            </a:r>
          </a:p>
          <a:p>
            <a:pPr>
              <a:defRPr/>
            </a:pP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textarea</a:t>
            </a:r>
            <a:r>
              <a:rPr lang="en-US" sz="2200" dirty="0">
                <a:solidFill>
                  <a:srgbClr val="0000FF"/>
                </a:solidFill>
                <a:latin typeface="Arial Narrow" pitchFamily="34" charset="0"/>
                <a:ea typeface="Times New Roman" pitchFamily="18" charset="0"/>
                <a:cs typeface="Courier New" pitchFamily="49" charset="0"/>
              </a:rPr>
              <a:t> &gt; </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p>
          <a:p>
            <a:pPr marL="977900" lvl="1" indent="-417513">
              <a:lnSpc>
                <a:spcPct val="90000"/>
              </a:lnSpc>
              <a:spcBef>
                <a:spcPct val="25000"/>
              </a:spcBef>
              <a:buClr>
                <a:schemeClr val="tx2"/>
              </a:buClr>
              <a:buSzPct val="60000"/>
              <a:buFont typeface="Wingdings" pitchFamily="2" charset="2"/>
              <a:buChar char="l"/>
              <a:defRPr/>
            </a:pPr>
            <a:r>
              <a:rPr lang="es-ES" b="0" dirty="0" smtClean="0">
                <a:solidFill>
                  <a:schemeClr val="accent1"/>
                </a:solidFill>
                <a:effectLst>
                  <a:outerShdw blurRad="38100" dist="38100" dir="2700000" algn="tl">
                    <a:srgbClr val="000000"/>
                  </a:outerShdw>
                </a:effectLst>
                <a:latin typeface="Franklin Gothic Medium" pitchFamily="34" charset="0"/>
              </a:rPr>
              <a:t>¿</a:t>
            </a:r>
            <a:r>
              <a:rPr lang="es-ES" b="0" dirty="0">
                <a:solidFill>
                  <a:schemeClr val="accent1"/>
                </a:solidFill>
                <a:effectLst>
                  <a:outerShdw blurRad="38100" dist="38100" dir="2700000" algn="tl">
                    <a:srgbClr val="000000"/>
                  </a:outerShdw>
                </a:effectLst>
                <a:latin typeface="Franklin Gothic Medium" pitchFamily="34" charset="0"/>
              </a:rPr>
              <a:t>Qué es </a:t>
            </a:r>
            <a:r>
              <a:rPr lang="es-ES" b="0" dirty="0" smtClean="0">
                <a:solidFill>
                  <a:schemeClr val="accent1"/>
                </a:solidFill>
                <a:effectLst>
                  <a:outerShdw blurRad="38100" dist="38100" dir="2700000" algn="tl">
                    <a:srgbClr val="000000"/>
                  </a:outerShdw>
                </a:effectLst>
                <a:latin typeface="Franklin Gothic Medium" pitchFamily="34" charset="0"/>
              </a:rPr>
              <a:t>HTML / HTML 5?</a:t>
            </a:r>
            <a:endParaRPr lang="es-ES" b="0" dirty="0">
              <a:solidFill>
                <a:schemeClr val="accent1"/>
              </a:solidFill>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Listas Desplegables</a:t>
            </a:r>
            <a:endParaRPr lang="es-AR" sz="2800" dirty="0" smtClean="0"/>
          </a:p>
        </p:txBody>
      </p:sp>
      <p:sp>
        <p:nvSpPr>
          <p:cNvPr id="1097731" name="Rectangle 3"/>
          <p:cNvSpPr>
            <a:spLocks noGrp="1" noChangeArrowheads="1"/>
          </p:cNvSpPr>
          <p:nvPr>
            <p:ph type="body" idx="1"/>
          </p:nvPr>
        </p:nvSpPr>
        <p:spPr>
          <a:xfrm>
            <a:off x="374650" y="1271588"/>
            <a:ext cx="8769350" cy="3841750"/>
          </a:xfrm>
        </p:spPr>
        <p:txBody>
          <a:bodyPr/>
          <a:lstStyle/>
          <a:p>
            <a:pPr eaLnBrk="1" hangingPunct="1">
              <a:spcBef>
                <a:spcPct val="0"/>
              </a:spcBef>
              <a:spcAft>
                <a:spcPct val="50000"/>
              </a:spcAft>
              <a:defRPr/>
            </a:pPr>
            <a:r>
              <a:rPr lang="es-AR" sz="2800" dirty="0" smtClean="0"/>
              <a:t>La etiqueta que permite crear un control de este  tipo es </a:t>
            </a:r>
            <a:r>
              <a:rPr lang="es-AR" sz="2800" b="1" i="1" dirty="0" smtClean="0"/>
              <a:t>&lt;</a:t>
            </a:r>
            <a:r>
              <a:rPr lang="es-AR" sz="2800" b="1" i="1" dirty="0" err="1" smtClean="0"/>
              <a:t>select</a:t>
            </a:r>
            <a:r>
              <a:rPr lang="es-AR" sz="2800" b="1" i="1" dirty="0" smtClean="0"/>
              <a: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Si se omite, toma el valor del texto.</a:t>
            </a:r>
          </a:p>
          <a:p>
            <a:pPr eaLnBrk="1" hangingPunct="1">
              <a:spcBef>
                <a:spcPct val="0"/>
              </a:spcBef>
              <a:spcAft>
                <a:spcPct val="50000"/>
              </a:spcAft>
              <a:defRPr/>
            </a:pPr>
            <a:r>
              <a:rPr lang="es-ES" sz="2800" dirty="0" smtClean="0"/>
              <a:t>El atributo </a:t>
            </a:r>
            <a:r>
              <a:rPr lang="es-ES" sz="2800" b="1" i="1" dirty="0" err="1" smtClean="0"/>
              <a:t>size</a:t>
            </a:r>
            <a:r>
              <a:rPr lang="es-ES" sz="2800" dirty="0" smtClean="0"/>
              <a:t> indica la cantidad de opciones que se visualizarán en la lista.</a:t>
            </a:r>
          </a:p>
        </p:txBody>
      </p:sp>
      <p:sp>
        <p:nvSpPr>
          <p:cNvPr id="4" name="Rectangle 5"/>
          <p:cNvSpPr>
            <a:spLocks noChangeArrowheads="1"/>
          </p:cNvSpPr>
          <p:nvPr/>
        </p:nvSpPr>
        <p:spPr bwMode="auto">
          <a:xfrm>
            <a:off x="428625" y="5143500"/>
            <a:ext cx="8501063" cy="142875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size</a:t>
            </a:r>
            <a:r>
              <a:rPr lang="en-US" sz="2200" dirty="0">
                <a:solidFill>
                  <a:srgbClr val="0000FF"/>
                </a:solidFill>
                <a:latin typeface="Arial Narrow" pitchFamily="34" charset="0"/>
                <a:ea typeface="Times New Roman" pitchFamily="18" charset="0"/>
                <a:cs typeface="Courier New" pitchFamily="49" charset="0"/>
              </a:rPr>
              <a:t>=“2”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selected </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smtClean="0"/>
              <a:t>Opciones Agrupadas</a:t>
            </a:r>
            <a:endParaRPr lang="es-AR" sz="2800" dirty="0" smtClean="0"/>
          </a:p>
        </p:txBody>
      </p:sp>
      <p:sp>
        <p:nvSpPr>
          <p:cNvPr id="1097731" name="Rectangle 3"/>
          <p:cNvSpPr>
            <a:spLocks noGrp="1" noChangeArrowheads="1"/>
          </p:cNvSpPr>
          <p:nvPr>
            <p:ph type="body" idx="1"/>
          </p:nvPr>
        </p:nvSpPr>
        <p:spPr>
          <a:xfrm>
            <a:off x="374650" y="1271588"/>
            <a:ext cx="8769350" cy="2074862"/>
          </a:xfrm>
        </p:spPr>
        <p:txBody>
          <a:bodyPr/>
          <a:lstStyle/>
          <a:p>
            <a:pPr eaLnBrk="1" hangingPunct="1">
              <a:spcBef>
                <a:spcPct val="0"/>
              </a:spcBef>
              <a:spcAft>
                <a:spcPct val="50000"/>
              </a:spcAft>
              <a:defRPr/>
            </a:pPr>
            <a:r>
              <a:rPr lang="es-AR" sz="2800" dirty="0" smtClean="0"/>
              <a:t>La etiqueta utilizada es </a:t>
            </a:r>
            <a:r>
              <a:rPr lang="es-AR" sz="2800" b="1" i="1" dirty="0" smtClean="0"/>
              <a:t>&lt;</a:t>
            </a:r>
            <a:r>
              <a:rPr lang="es-AR" sz="2800" b="1" i="1" dirty="0" err="1" smtClean="0"/>
              <a:t>optgroup</a:t>
            </a:r>
            <a:r>
              <a:rPr lang="es-AR" sz="2800" b="1" i="1" dirty="0" smtClean="0"/>
              <a:t>&gt;</a:t>
            </a:r>
            <a:r>
              <a:rPr lang="es-AR" sz="2800" dirty="0" smtClean="0"/>
              <a:t>.</a:t>
            </a:r>
          </a:p>
          <a:p>
            <a:pPr eaLnBrk="1" hangingPunct="1">
              <a:spcBef>
                <a:spcPct val="0"/>
              </a:spcBef>
              <a:spcAft>
                <a:spcPct val="50000"/>
              </a:spcAft>
              <a:defRPr/>
            </a:pPr>
            <a:r>
              <a:rPr lang="es-ES" sz="2800" dirty="0" smtClean="0"/>
              <a:t>Se utilizan como submenúes.</a:t>
            </a:r>
          </a:p>
          <a:p>
            <a:pPr eaLnBrk="1" hangingPunct="1">
              <a:spcBef>
                <a:spcPct val="0"/>
              </a:spcBef>
              <a:spcAft>
                <a:spcPct val="50000"/>
              </a:spcAft>
              <a:defRPr/>
            </a:pPr>
            <a:r>
              <a:rPr lang="es-ES" sz="2800" dirty="0" smtClean="0"/>
              <a:t>Cada grupo quedará identificado con el atributo </a:t>
            </a:r>
            <a:r>
              <a:rPr lang="es-ES" sz="2800" b="1" i="1" dirty="0" err="1" smtClean="0"/>
              <a:t>label</a:t>
            </a:r>
            <a:r>
              <a:rPr lang="es-ES" sz="2800" dirty="0" smtClean="0"/>
              <a:t>.</a:t>
            </a:r>
          </a:p>
        </p:txBody>
      </p:sp>
      <p:sp>
        <p:nvSpPr>
          <p:cNvPr id="4" name="Rectangle 5"/>
          <p:cNvSpPr>
            <a:spLocks noChangeArrowheads="1"/>
          </p:cNvSpPr>
          <p:nvPr/>
        </p:nvSpPr>
        <p:spPr bwMode="auto">
          <a:xfrm>
            <a:off x="428625" y="3357563"/>
            <a:ext cx="8501063" cy="34290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cboLista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1”&gt;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=“1”&gt;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1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=“2”&gt;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2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label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Grupo</a:t>
            </a:r>
            <a:r>
              <a:rPr lang="en-US" sz="2200" dirty="0">
                <a:solidFill>
                  <a:srgbClr val="0000FF"/>
                </a:solidFill>
                <a:latin typeface="Arial Narrow" pitchFamily="34" charset="0"/>
                <a:ea typeface="Times New Roman" pitchFamily="18" charset="0"/>
                <a:cs typeface="Courier New" pitchFamily="49" charset="0"/>
              </a:rPr>
              <a:t> 2”&gt;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=“3”&gt;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3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a:solidFill>
                  <a:srgbClr val="0000FF"/>
                </a:solidFill>
                <a:latin typeface="Arial Narrow" pitchFamily="34" charset="0"/>
                <a:ea typeface="Times New Roman" pitchFamily="18" charset="0"/>
                <a:cs typeface="Courier New" pitchFamily="49" charset="0"/>
              </a:rPr>
              <a:t>=“4”&gt; </a:t>
            </a:r>
            <a:r>
              <a:rPr lang="en-US" sz="2200" dirty="0" err="1">
                <a:solidFill>
                  <a:schemeClr val="bg2"/>
                </a:solidFill>
                <a:latin typeface="Arial Narrow" pitchFamily="34" charset="0"/>
                <a:ea typeface="Times New Roman" pitchFamily="18" charset="0"/>
                <a:cs typeface="Courier New" pitchFamily="49" charset="0"/>
              </a:rPr>
              <a:t>Opción</a:t>
            </a:r>
            <a:r>
              <a:rPr lang="en-US" sz="2200" dirty="0">
                <a:solidFill>
                  <a:schemeClr val="bg2"/>
                </a:solidFill>
                <a:latin typeface="Arial Narrow" pitchFamily="34" charset="0"/>
                <a:ea typeface="Times New Roman" pitchFamily="18" charset="0"/>
                <a:cs typeface="Courier New" pitchFamily="49" charset="0"/>
              </a:rPr>
              <a:t> 4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err="1">
                <a:solidFill>
                  <a:srgbClr val="800000"/>
                </a:solidFill>
                <a:latin typeface="Arial Narrow" pitchFamily="34" charset="0"/>
                <a:ea typeface="Times New Roman" pitchFamily="18" charset="0"/>
                <a:cs typeface="Courier New" pitchFamily="49" charset="0"/>
              </a:rPr>
              <a:t>optgroup</a:t>
            </a:r>
            <a:r>
              <a:rPr lang="en-US" sz="2200" dirty="0">
                <a:solidFill>
                  <a:srgbClr val="0000FF"/>
                </a:solidFill>
                <a:latin typeface="Arial Narrow" pitchFamily="34" charset="0"/>
                <a:ea typeface="Times New Roman" pitchFamily="18" charset="0"/>
                <a:cs typeface="Courier New" pitchFamily="49" charset="0"/>
              </a:rPr>
              <a:t>&gt;</a:t>
            </a:r>
            <a:r>
              <a:rPr lang="en-US" sz="2200" dirty="0">
                <a:solidFill>
                  <a:schemeClr val="accent2">
                    <a:lumMod val="75000"/>
                  </a:schemeClr>
                </a:solidFill>
                <a:latin typeface="Arial Narrow" pitchFamily="34" charset="0"/>
                <a:ea typeface="Times New Roman" pitchFamily="18" charset="0"/>
                <a:cs typeface="Courier New" pitchFamily="49" charset="0"/>
              </a:rPr>
              <a:t>	</a:t>
            </a: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select</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eaLnBrk="1" hangingPunct="1">
              <a:defRPr/>
            </a:pPr>
            <a:r>
              <a:rPr lang="es-AR" dirty="0" err="1" smtClean="0"/>
              <a:t>Datalist</a:t>
            </a:r>
            <a:r>
              <a:rPr lang="es-AR" dirty="0" smtClean="0"/>
              <a:t> (HTML 5)</a:t>
            </a:r>
            <a:endParaRPr lang="es-AR" sz="2800" dirty="0" smtClean="0"/>
          </a:p>
        </p:txBody>
      </p:sp>
      <p:sp>
        <p:nvSpPr>
          <p:cNvPr id="1097731" name="Rectangle 3"/>
          <p:cNvSpPr>
            <a:spLocks noGrp="1" noChangeArrowheads="1"/>
          </p:cNvSpPr>
          <p:nvPr>
            <p:ph type="body" idx="1"/>
          </p:nvPr>
        </p:nvSpPr>
        <p:spPr>
          <a:xfrm>
            <a:off x="374650" y="1271588"/>
            <a:ext cx="8769350" cy="3453253"/>
          </a:xfrm>
        </p:spPr>
        <p:txBody>
          <a:bodyPr/>
          <a:lstStyle/>
          <a:p>
            <a:pPr eaLnBrk="1" hangingPunct="1">
              <a:spcBef>
                <a:spcPct val="0"/>
              </a:spcBef>
              <a:spcAft>
                <a:spcPct val="50000"/>
              </a:spcAft>
              <a:defRPr/>
            </a:pPr>
            <a:r>
              <a:rPr lang="es-AR" sz="2800" dirty="0" smtClean="0"/>
              <a:t>La etiqueta </a:t>
            </a:r>
            <a:r>
              <a:rPr lang="es-AR" sz="2800" b="1" i="1" dirty="0" smtClean="0"/>
              <a:t>&lt;</a:t>
            </a:r>
            <a:r>
              <a:rPr lang="es-AR" sz="2800" b="1" i="1" dirty="0" err="1" smtClean="0"/>
              <a:t>datalist</a:t>
            </a:r>
            <a:r>
              <a:rPr lang="es-AR" sz="2800" b="1" i="1" dirty="0" smtClean="0"/>
              <a:t>&gt;</a:t>
            </a:r>
            <a:r>
              <a:rPr lang="es-AR" sz="2800" dirty="0" smtClean="0"/>
              <a:t> especifica una lista pre definida de opciones para un </a:t>
            </a:r>
            <a:r>
              <a:rPr lang="es-AR" sz="2800" b="1" i="1" dirty="0" smtClean="0"/>
              <a:t>&lt;input&gt;</a:t>
            </a:r>
            <a:r>
              <a:rPr lang="es-AR" sz="2800" dirty="0" smtClean="0"/>
              <a:t>.</a:t>
            </a:r>
          </a:p>
          <a:p>
            <a:pPr eaLnBrk="1" hangingPunct="1">
              <a:spcBef>
                <a:spcPct val="0"/>
              </a:spcBef>
              <a:spcAft>
                <a:spcPct val="50000"/>
              </a:spcAft>
              <a:defRPr/>
            </a:pPr>
            <a:r>
              <a:rPr lang="es-ES" sz="2800" dirty="0" smtClean="0"/>
              <a:t>Las opciones se especifican con el </a:t>
            </a:r>
            <a:r>
              <a:rPr lang="es-ES" sz="2800" dirty="0" err="1" smtClean="0"/>
              <a:t>tag</a:t>
            </a:r>
            <a:r>
              <a:rPr lang="es-ES" sz="2800" dirty="0" smtClean="0"/>
              <a:t> </a:t>
            </a:r>
            <a:r>
              <a:rPr lang="es-ES" sz="2800" b="1" i="1" dirty="0" smtClean="0"/>
              <a:t>&lt;</a:t>
            </a:r>
            <a:r>
              <a:rPr lang="es-ES" sz="2800" b="1" i="1" dirty="0" err="1" smtClean="0"/>
              <a:t>option</a:t>
            </a:r>
            <a:r>
              <a:rPr lang="es-ES" sz="2800" b="1" i="1" dirty="0" smtClean="0"/>
              <a:t>&gt;</a:t>
            </a:r>
            <a:r>
              <a:rPr lang="es-ES" sz="2800" dirty="0" smtClean="0"/>
              <a:t>.</a:t>
            </a:r>
          </a:p>
          <a:p>
            <a:pPr eaLnBrk="1" hangingPunct="1">
              <a:spcBef>
                <a:spcPct val="0"/>
              </a:spcBef>
              <a:spcAft>
                <a:spcPct val="50000"/>
              </a:spcAft>
              <a:defRPr/>
            </a:pPr>
            <a:r>
              <a:rPr lang="es-ES" sz="2800" dirty="0" smtClean="0"/>
              <a:t>El atributo </a:t>
            </a:r>
            <a:r>
              <a:rPr lang="es-ES" sz="2800" b="1" i="1" dirty="0" err="1" smtClean="0"/>
              <a:t>value</a:t>
            </a:r>
            <a:r>
              <a:rPr lang="es-ES" sz="2800" dirty="0" smtClean="0"/>
              <a:t> indica el valor asociado con la opción especificada. </a:t>
            </a:r>
          </a:p>
          <a:p>
            <a:pPr eaLnBrk="1" hangingPunct="1">
              <a:spcBef>
                <a:spcPct val="0"/>
              </a:spcBef>
              <a:spcAft>
                <a:spcPct val="50000"/>
              </a:spcAft>
              <a:defRPr/>
            </a:pPr>
            <a:r>
              <a:rPr lang="es-ES" sz="2800" dirty="0" smtClean="0"/>
              <a:t>El atributo </a:t>
            </a:r>
            <a:r>
              <a:rPr lang="es-ES" sz="2800" b="1" i="1" dirty="0" err="1" smtClean="0"/>
              <a:t>list</a:t>
            </a:r>
            <a:r>
              <a:rPr lang="es-ES" sz="2800" dirty="0" smtClean="0"/>
              <a:t> del </a:t>
            </a:r>
            <a:r>
              <a:rPr lang="es-ES" sz="2800" b="1" i="1" dirty="0" smtClean="0"/>
              <a:t>&lt;input&gt; </a:t>
            </a:r>
            <a:r>
              <a:rPr lang="es-ES" sz="2800" dirty="0" smtClean="0"/>
              <a:t>debe referir al atributo </a:t>
            </a:r>
            <a:r>
              <a:rPr lang="es-ES" sz="2800" b="1" i="1" dirty="0" smtClean="0"/>
              <a:t>id</a:t>
            </a:r>
            <a:r>
              <a:rPr lang="es-ES" sz="2800" dirty="0" smtClean="0"/>
              <a:t> del </a:t>
            </a:r>
            <a:r>
              <a:rPr lang="es-ES" sz="2800" b="1" i="1" dirty="0" smtClean="0"/>
              <a:t>&lt;</a:t>
            </a:r>
            <a:r>
              <a:rPr lang="es-ES" sz="2800" b="1" i="1" dirty="0" err="1" smtClean="0"/>
              <a:t>datalist</a:t>
            </a:r>
            <a:r>
              <a:rPr lang="es-ES" sz="2800" b="1" i="1" dirty="0" smtClean="0"/>
              <a:t>&gt;</a:t>
            </a:r>
            <a:r>
              <a:rPr lang="es-ES" sz="2800" dirty="0" smtClean="0"/>
              <a:t>.</a:t>
            </a:r>
          </a:p>
        </p:txBody>
      </p:sp>
      <p:sp>
        <p:nvSpPr>
          <p:cNvPr id="4" name="Rectangle 5"/>
          <p:cNvSpPr>
            <a:spLocks noChangeArrowheads="1"/>
          </p:cNvSpPr>
          <p:nvPr/>
        </p:nvSpPr>
        <p:spPr bwMode="auto">
          <a:xfrm>
            <a:off x="428625" y="4653136"/>
            <a:ext cx="8501063" cy="1919114"/>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200" dirty="0" smtClean="0">
              <a:solidFill>
                <a:srgbClr val="0000FF"/>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smtClean="0">
                <a:solidFill>
                  <a:srgbClr val="800000"/>
                </a:solidFill>
                <a:latin typeface="Arial Narrow" pitchFamily="34" charset="0"/>
                <a:ea typeface="Times New Roman" pitchFamily="18" charset="0"/>
                <a:cs typeface="Courier New" pitchFamily="49" charset="0"/>
              </a:rPr>
              <a:t>input </a:t>
            </a:r>
            <a:r>
              <a:rPr lang="en-US" sz="2200" dirty="0" smtClean="0">
                <a:solidFill>
                  <a:srgbClr val="FF0000"/>
                </a:solidFill>
                <a:latin typeface="Arial Narrow" pitchFamily="34" charset="0"/>
                <a:ea typeface="Times New Roman" pitchFamily="18" charset="0"/>
                <a:cs typeface="Courier New" pitchFamily="49" charset="0"/>
              </a:rPr>
              <a:t>list</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smtClean="0">
                <a:solidFill>
                  <a:srgbClr val="0000FF"/>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placeholder</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Elija</a:t>
            </a:r>
            <a:r>
              <a:rPr lang="en-US" sz="2200" dirty="0" smtClean="0">
                <a:solidFill>
                  <a:srgbClr val="0000FF"/>
                </a:solidFill>
                <a:latin typeface="Arial Narrow" pitchFamily="34" charset="0"/>
                <a:ea typeface="Times New Roman" pitchFamily="18" charset="0"/>
                <a:cs typeface="Courier New" pitchFamily="49" charset="0"/>
              </a:rPr>
              <a:t> un </a:t>
            </a:r>
            <a:r>
              <a:rPr lang="en-US" sz="2200" dirty="0" err="1" smtClean="0">
                <a:solidFill>
                  <a:srgbClr val="0000FF"/>
                </a:solidFill>
                <a:latin typeface="Arial Narrow" pitchFamily="34" charset="0"/>
                <a:ea typeface="Times New Roman" pitchFamily="18" charset="0"/>
                <a:cs typeface="Courier New" pitchFamily="49" charset="0"/>
              </a:rPr>
              <a:t>destino</a:t>
            </a:r>
            <a:r>
              <a:rPr lang="en-US" sz="2200" smtClean="0">
                <a:solidFill>
                  <a:srgbClr val="0000FF"/>
                </a:solidFill>
                <a:latin typeface="Arial Narrow" pitchFamily="34" charset="0"/>
                <a:ea typeface="Times New Roman" pitchFamily="18" charset="0"/>
                <a:cs typeface="Courier New" pitchFamily="49" charset="0"/>
              </a:rPr>
              <a:t>”  /&gt;</a:t>
            </a:r>
            <a:endParaRPr lang="en-US" sz="2200" dirty="0">
              <a:solidFill>
                <a:schemeClr val="accent2">
                  <a:lumMod val="75000"/>
                </a:schemeClr>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800000"/>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id</a:t>
            </a:r>
            <a:r>
              <a:rPr lang="en-US" sz="2200" dirty="0" smtClean="0">
                <a:solidFill>
                  <a:srgbClr val="0000FF"/>
                </a:solidFill>
                <a:latin typeface="Arial Narrow" pitchFamily="34" charset="0"/>
                <a:ea typeface="Times New Roman" pitchFamily="18" charset="0"/>
                <a:cs typeface="Courier New" pitchFamily="49" charset="0"/>
              </a:rPr>
              <a:t>=“</a:t>
            </a:r>
            <a:r>
              <a:rPr lang="en-US" sz="2200" dirty="0" err="1" smtClean="0">
                <a:solidFill>
                  <a:srgbClr val="0000FF"/>
                </a:solidFill>
                <a:latin typeface="Arial Narrow" pitchFamily="34" charset="0"/>
                <a:ea typeface="Times New Roman" pitchFamily="18" charset="0"/>
                <a:cs typeface="Courier New" pitchFamily="49" charset="0"/>
              </a:rPr>
              <a:t>dlLista</a:t>
            </a:r>
            <a:r>
              <a:rPr lang="en-US" sz="2200" dirty="0">
                <a:solidFill>
                  <a:srgbClr val="0000FF"/>
                </a:solidFill>
                <a:latin typeface="Arial Narrow" pitchFamily="34" charset="0"/>
                <a:ea typeface="Times New Roman" pitchFamily="18" charset="0"/>
                <a:cs typeface="Courier New" pitchFamily="49" charset="0"/>
              </a:rPr>
              <a:t>” &gt;</a:t>
            </a: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=“Cuba”&gt;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option</a:t>
            </a:r>
            <a:r>
              <a:rPr lang="en-US" sz="2200" dirty="0">
                <a:solidFill>
                  <a:schemeClr val="accent2">
                    <a:lumMod val="75000"/>
                  </a:schemeClr>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value</a:t>
            </a:r>
            <a:r>
              <a:rPr lang="en-US" sz="2200" dirty="0" smtClean="0">
                <a:solidFill>
                  <a:srgbClr val="0000FF"/>
                </a:solidFill>
                <a:latin typeface="Arial Narrow" pitchFamily="34" charset="0"/>
                <a:ea typeface="Times New Roman" pitchFamily="18" charset="0"/>
                <a:cs typeface="Courier New" pitchFamily="49" charset="0"/>
              </a:rPr>
              <a:t>=“Mexico”</a:t>
            </a:r>
            <a:r>
              <a:rPr lang="en-US" sz="2200" dirty="0" smtClean="0">
                <a:solidFill>
                  <a:schemeClr val="accent2">
                    <a:lumMod val="75000"/>
                  </a:schemeClr>
                </a:solidFill>
                <a:latin typeface="Arial Narrow" pitchFamily="34" charset="0"/>
                <a:ea typeface="Times New Roman" pitchFamily="18" charset="0"/>
                <a:cs typeface="Courier New" pitchFamily="49" charset="0"/>
              </a:rPr>
              <a:t> </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chemeClr val="bg2"/>
              </a:solidFill>
              <a:latin typeface="Arial Narrow" pitchFamily="34" charset="0"/>
              <a:ea typeface="Times New Roman" pitchFamily="18" charset="0"/>
              <a:cs typeface="Courier New" pitchFamily="49" charset="0"/>
            </a:endParaRPr>
          </a:p>
          <a:p>
            <a:pPr>
              <a:defRPr/>
            </a:pPr>
            <a:r>
              <a:rPr lang="en-US" sz="2200" dirty="0" smtClean="0">
                <a:solidFill>
                  <a:srgbClr val="0000FF"/>
                </a:solidFill>
                <a:latin typeface="Arial Narrow" pitchFamily="34" charset="0"/>
                <a:ea typeface="Times New Roman" pitchFamily="18" charset="0"/>
                <a:cs typeface="Courier New" pitchFamily="49" charset="0"/>
              </a:rPr>
              <a:t>&lt;/</a:t>
            </a:r>
            <a:r>
              <a:rPr lang="en-US" sz="2200" dirty="0" err="1" smtClean="0">
                <a:solidFill>
                  <a:srgbClr val="800000"/>
                </a:solidFill>
                <a:latin typeface="Arial Narrow" pitchFamily="34" charset="0"/>
                <a:ea typeface="Times New Roman" pitchFamily="18" charset="0"/>
                <a:cs typeface="Courier New" pitchFamily="49" charset="0"/>
              </a:rPr>
              <a:t>datalist</a:t>
            </a:r>
            <a:r>
              <a:rPr lang="en-US" sz="2200" dirty="0" smtClean="0">
                <a:solidFill>
                  <a:srgbClr val="0000FF"/>
                </a:solidFill>
                <a:latin typeface="Arial Narrow" pitchFamily="34" charset="0"/>
                <a:ea typeface="Times New Roman" pitchFamily="18" charset="0"/>
                <a:cs typeface="Courier New" pitchFamily="49" charset="0"/>
              </a:rPr>
              <a:t>&gt;</a:t>
            </a:r>
            <a:endParaRPr lang="en-US" sz="2200" dirty="0">
              <a:solidFill>
                <a:srgbClr val="0000FF"/>
              </a:solidFill>
              <a:latin typeface="Arial Narrow" pitchFamily="34"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41987"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a:solidFill>
                  <a:schemeClr val="tx2"/>
                </a:solidFill>
                <a:effectLst>
                  <a:outerShdw blurRad="38100" dist="38100" dir="2700000" algn="tl">
                    <a:srgbClr val="000000"/>
                  </a:outerShdw>
                </a:effectLst>
                <a:latin typeface="+mj-lt"/>
              </a:rPr>
              <a:t>HTML</a:t>
            </a:r>
            <a:r>
              <a:rPr lang="es-ES" sz="4800" dirty="0">
                <a:solidFill>
                  <a:schemeClr val="tx2"/>
                </a:solidFill>
                <a:effectLst>
                  <a:outerShdw blurRad="38100" dist="38100" dir="2700000" algn="tl">
                    <a:srgbClr val="000000"/>
                  </a:outerShdw>
                </a:effectLst>
                <a:latin typeface="+mj-lt"/>
              </a:rPr>
              <a:t> </a:t>
            </a:r>
            <a:r>
              <a:rPr lang="es-ES" b="0" dirty="0">
                <a:solidFill>
                  <a:schemeClr val="tx2"/>
                </a:solidFill>
                <a:effectLst>
                  <a:outerShdw blurRad="38100" dist="38100" dir="2700000" algn="tl">
                    <a:srgbClr val="000000"/>
                  </a:outerShdw>
                </a:effectLst>
                <a:latin typeface="+mj-lt"/>
              </a:rPr>
              <a:t>(</a:t>
            </a:r>
            <a:r>
              <a:rPr lang="es-ES" b="0" dirty="0" err="1">
                <a:solidFill>
                  <a:schemeClr val="tx2"/>
                </a:solidFill>
                <a:effectLst>
                  <a:outerShdw blurRad="38100" dist="38100" dir="2700000" algn="tl">
                    <a:srgbClr val="000000"/>
                  </a:outerShdw>
                </a:effectLst>
                <a:latin typeface="+mj-lt"/>
              </a:rPr>
              <a:t>Hyper</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Text</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Markup</a:t>
            </a:r>
            <a:r>
              <a:rPr lang="es-ES" b="0" dirty="0">
                <a:solidFill>
                  <a:schemeClr val="tx2"/>
                </a:solidFill>
                <a:effectLst>
                  <a:outerShdw blurRad="38100" dist="38100" dir="2700000" algn="tl">
                    <a:srgbClr val="000000"/>
                  </a:outerShdw>
                </a:effectLst>
                <a:latin typeface="+mj-lt"/>
              </a:rPr>
              <a:t> </a:t>
            </a:r>
            <a:r>
              <a:rPr lang="es-ES" b="0" dirty="0" err="1">
                <a:solidFill>
                  <a:schemeClr val="tx2"/>
                </a:solidFill>
                <a:effectLst>
                  <a:outerShdw blurRad="38100" dist="38100" dir="2700000" algn="tl">
                    <a:srgbClr val="000000"/>
                  </a:outerShdw>
                </a:effectLst>
                <a:latin typeface="+mj-lt"/>
              </a:rPr>
              <a:t>Language</a:t>
            </a:r>
            <a:r>
              <a:rPr lang="es-ES" b="0" dirty="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60546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Es un lenguaje utilizado para desarrollar páginas Web.</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HTML utiliza una serie de etiquetas (</a:t>
            </a:r>
            <a:r>
              <a:rPr lang="es-AR" sz="2800" b="0" kern="0" dirty="0" err="1">
                <a:effectLst>
                  <a:outerShdw blurRad="38100" dist="38100" dir="2700000" algn="tl">
                    <a:srgbClr val="000000"/>
                  </a:outerShdw>
                </a:effectLst>
                <a:latin typeface="+mn-lt"/>
              </a:rPr>
              <a:t>tags</a:t>
            </a:r>
            <a:r>
              <a:rPr lang="es-AR" sz="2800" b="0" kern="0" dirty="0">
                <a:effectLst>
                  <a:outerShdw blurRad="38100" dist="38100" dir="2700000" algn="tl">
                    <a:srgbClr val="000000"/>
                  </a:outerShdw>
                </a:effectLst>
                <a:latin typeface="+mn-lt"/>
              </a:rPr>
              <a:t>) intercaladas en un documento de texto sin formato.</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a:effectLst>
                  <a:outerShdw blurRad="38100" dist="38100" dir="2700000" algn="tl">
                    <a:srgbClr val="000000"/>
                  </a:outerShdw>
                </a:effectLst>
                <a:latin typeface="+mn-lt"/>
              </a:rPr>
              <a:t>Dichas etiquetas serán interpretadas por los navegadores (browsers) encargados </a:t>
            </a:r>
            <a:r>
              <a:rPr lang="es-AR" sz="2800" b="0" kern="0" dirty="0" smtClean="0">
                <a:effectLst>
                  <a:outerShdw blurRad="38100" dist="38100" dir="2700000" algn="tl">
                    <a:srgbClr val="000000"/>
                  </a:outerShdw>
                </a:effectLst>
                <a:latin typeface="+mn-lt"/>
              </a:rPr>
              <a:t>de visualizar </a:t>
            </a:r>
            <a:r>
              <a:rPr lang="es-AR" sz="2800" b="0" kern="0" dirty="0">
                <a:effectLst>
                  <a:outerShdw blurRad="38100" dist="38100" dir="2700000" algn="tl">
                    <a:srgbClr val="000000"/>
                  </a:outerShdw>
                </a:effectLst>
                <a:latin typeface="+mn-lt"/>
              </a:rPr>
              <a:t>la página Web con el fin de establecer un formato. </a:t>
            </a: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Se pueden crear en cualquier editor de texto.</a:t>
            </a: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Su extensión puede ser </a:t>
            </a:r>
            <a:r>
              <a:rPr lang="es-ES" sz="2800" b="0" kern="0" dirty="0" err="1">
                <a:effectLst>
                  <a:outerShdw blurRad="38100" dist="38100" dir="2700000" algn="tl">
                    <a:srgbClr val="000000"/>
                  </a:outerShdw>
                </a:effectLst>
                <a:latin typeface="+mn-lt"/>
              </a:rPr>
              <a:t>htm</a:t>
            </a:r>
            <a:r>
              <a:rPr lang="es-ES" sz="2800" b="0" kern="0" dirty="0">
                <a:effectLst>
                  <a:outerShdw blurRad="38100" dist="38100" dir="2700000" algn="tl">
                    <a:srgbClr val="000000"/>
                  </a:outerShdw>
                </a:effectLst>
                <a:latin typeface="+mn-lt"/>
              </a:rPr>
              <a:t> o </a:t>
            </a:r>
            <a:r>
              <a:rPr lang="es-ES" sz="2800" b="0" kern="0" dirty="0" err="1">
                <a:effectLst>
                  <a:outerShdw blurRad="38100" dist="38100" dir="2700000" algn="tl">
                    <a:srgbClr val="000000"/>
                  </a:outerShdw>
                </a:effectLst>
                <a:latin typeface="+mn-lt"/>
              </a:rPr>
              <a:t>html</a:t>
            </a:r>
            <a:r>
              <a:rPr lang="es-ES" sz="2800" b="0" kern="0" dirty="0">
                <a:effectLst>
                  <a:outerShdw blurRad="38100" dist="38100" dir="2700000" algn="tl">
                    <a:srgbClr val="000000"/>
                  </a:outerShdw>
                </a:effectLst>
                <a:latin typeface="+mn-lt"/>
              </a:rPr>
              <a:t>.</a:t>
            </a:r>
            <a:endParaRPr lang="es-AR" sz="28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HTML 5</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252538"/>
            <a:ext cx="8759825" cy="50106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Evolución de HTML (estandarizado por la W3C).</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Fusiona: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err="1" smtClean="0">
                <a:effectLst>
                  <a:outerShdw blurRad="38100" dist="38100" dir="2700000" algn="tl">
                    <a:srgbClr val="000000"/>
                  </a:outerShdw>
                </a:effectLst>
                <a:latin typeface="+mn-lt"/>
              </a:rPr>
              <a:t>JavaScript</a:t>
            </a:r>
            <a:r>
              <a:rPr lang="es-AR" sz="2800" b="0" kern="0" dirty="0" smtClean="0">
                <a:effectLst>
                  <a:outerShdw blurRad="38100" dist="38100" dir="2700000" algn="tl">
                    <a:srgbClr val="000000"/>
                  </a:outerShdw>
                </a:effectLst>
                <a:latin typeface="+mn-lt"/>
              </a:rPr>
              <a:t> (como lenguaje de programación). </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HTML (como modelo semántico).</a:t>
            </a:r>
          </a:p>
          <a:p>
            <a:pPr marL="1016000" lvl="1"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CSS 3 (como lenguaje de estilos).</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AR" sz="2800" b="0" kern="0" dirty="0" smtClean="0">
                <a:effectLst>
                  <a:outerShdw blurRad="38100" dist="38100" dir="2700000" algn="tl">
                    <a:srgbClr val="000000"/>
                  </a:outerShdw>
                </a:effectLst>
                <a:latin typeface="+mn-lt"/>
              </a:rPr>
              <a:t>Introduce nuevas etiquetas (</a:t>
            </a:r>
            <a:r>
              <a:rPr lang="es-AR" sz="2800" b="0" kern="0" dirty="0" err="1" smtClean="0">
                <a:effectLst>
                  <a:outerShdw blurRad="38100" dist="38100" dir="2700000" algn="tl">
                    <a:srgbClr val="000000"/>
                  </a:outerShdw>
                </a:effectLst>
                <a:latin typeface="+mn-lt"/>
              </a:rPr>
              <a:t>tags</a:t>
            </a:r>
            <a:r>
              <a:rPr lang="es-AR" sz="2800" b="0" kern="0" dirty="0" smtClean="0">
                <a:effectLst>
                  <a:outerShdw blurRad="38100" dist="38100" dir="2700000" algn="tl">
                    <a:srgbClr val="000000"/>
                  </a:outerShdw>
                </a:effectLst>
                <a:latin typeface="+mn-lt"/>
              </a:rPr>
              <a:t>). </a:t>
            </a:r>
            <a:endParaRPr lang="es-AR"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AR" sz="22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kern="0" dirty="0" smtClean="0">
                <a:effectLst>
                  <a:outerShdw blurRad="38100" dist="38100" dir="2700000" algn="tl">
                    <a:srgbClr val="000000"/>
                  </a:outerShdw>
                </a:effectLst>
                <a:latin typeface="+mn-lt"/>
              </a:rPr>
              <a:t>Simplifica la construcción de páginas Web.</a:t>
            </a:r>
            <a:endParaRPr lang="es-ES" sz="2800" b="0" kern="0" dirty="0">
              <a:effectLst>
                <a:outerShdw blurRad="38100" dist="38100" dir="2700000" algn="tl">
                  <a:srgbClr val="000000"/>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200" b="0" kern="0" dirty="0">
              <a:effectLst>
                <a:outerShdw blurRad="38100" dist="38100" dir="2700000" algn="tl">
                  <a:srgbClr val="000000"/>
                </a:outerShdw>
              </a:effectLst>
              <a:latin typeface="+mn-lt"/>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 name="Rectangle 3"/>
          <p:cNvSpPr txBox="1">
            <a:spLocks noChangeArrowheads="1"/>
          </p:cNvSpPr>
          <p:nvPr/>
        </p:nvSpPr>
        <p:spPr bwMode="auto">
          <a:xfrm>
            <a:off x="384175" y="1487488"/>
            <a:ext cx="8410575" cy="264380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3600" b="0" dirty="0">
                <a:effectLst>
                  <a:outerShdw blurRad="38100" dist="38100" dir="2700000" algn="tl">
                    <a:srgbClr val="000000"/>
                  </a:outerShdw>
                </a:effectLst>
                <a:latin typeface="Franklin Gothic Medium" pitchFamily="34" charset="0"/>
              </a:rPr>
              <a:t>Introducción a </a:t>
            </a:r>
            <a:r>
              <a:rPr lang="es-AR" sz="3600" b="0" dirty="0" smtClean="0">
                <a:effectLst>
                  <a:outerShdw blurRad="38100" dist="38100" dir="2700000" algn="tl">
                    <a:srgbClr val="000000"/>
                  </a:outerShdw>
                </a:effectLst>
                <a:latin typeface="Franklin Gothic Medium" pitchFamily="34" charset="0"/>
              </a:rPr>
              <a:t>HTML 5</a:t>
            </a:r>
            <a:endParaRPr lang="es-AR" sz="36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sz="2800" b="0" dirty="0">
                <a:effectLst>
                  <a:outerShdw blurRad="38100" dist="38100" dir="2700000" algn="tl">
                    <a:srgbClr val="000000"/>
                  </a:outerShdw>
                </a:effectLst>
                <a:latin typeface="Franklin Gothic Medium" pitchFamily="34" charset="0"/>
              </a:rPr>
              <a:t>¿Qué es </a:t>
            </a:r>
            <a:r>
              <a:rPr lang="es-ES" sz="2800" b="0" dirty="0" smtClean="0">
                <a:effectLst>
                  <a:outerShdw blurRad="38100" dist="38100" dir="2700000" algn="tl">
                    <a:srgbClr val="000000"/>
                  </a:outerShdw>
                </a:effectLst>
                <a:latin typeface="Franklin Gothic Medium" pitchFamily="34" charset="0"/>
              </a:rPr>
              <a:t>HTML / HTML 5?</a:t>
            </a:r>
            <a:endParaRPr lang="es-ES"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ES" b="0" dirty="0">
                <a:solidFill>
                  <a:schemeClr val="accent1"/>
                </a:solidFill>
                <a:effectLst>
                  <a:outerShdw blurRad="38100" dist="38100" dir="2700000" algn="tl">
                    <a:srgbClr val="000000"/>
                  </a:outerShdw>
                </a:effectLst>
                <a:latin typeface="Franklin Gothic Medium" pitchFamily="34" charset="0"/>
              </a:rPr>
              <a:t>Estructura Básica</a:t>
            </a:r>
          </a:p>
          <a:p>
            <a:pPr marL="977900" lvl="1" indent="-417513">
              <a:lnSpc>
                <a:spcPct val="90000"/>
              </a:lnSpc>
              <a:spcBef>
                <a:spcPct val="25000"/>
              </a:spcBef>
              <a:buClr>
                <a:schemeClr val="tx2"/>
              </a:buClr>
              <a:buSzPct val="60000"/>
              <a:buFont typeface="Wingdings" pitchFamily="2" charset="2"/>
              <a:buChar char="l"/>
              <a:defRPr/>
            </a:pPr>
            <a:r>
              <a:rPr lang="es-AR" sz="2800" b="0" dirty="0" smtClean="0">
                <a:effectLst>
                  <a:outerShdw blurRad="38100" dist="38100" dir="2700000" algn="tl">
                    <a:srgbClr val="000000"/>
                  </a:outerShdw>
                </a:effectLst>
                <a:latin typeface="Franklin Gothic Medium" pitchFamily="34" charset="0"/>
              </a:rPr>
              <a:t>Formularios</a:t>
            </a:r>
            <a:endParaRPr lang="es-AR" sz="2800" b="0" dirty="0">
              <a:effectLst>
                <a:outerShdw blurRad="38100" dist="38100" dir="2700000" algn="tl">
                  <a:srgbClr val="000000"/>
                </a:outerShdw>
              </a:effectLst>
              <a:latin typeface="Franklin Gothic Medium" pitchFamily="34" charset="0"/>
            </a:endParaRPr>
          </a:p>
          <a:p>
            <a:pPr marL="977900" lvl="1" indent="-417513">
              <a:lnSpc>
                <a:spcPct val="90000"/>
              </a:lnSpc>
              <a:spcBef>
                <a:spcPct val="25000"/>
              </a:spcBef>
              <a:buClr>
                <a:schemeClr val="tx2"/>
              </a:buClr>
              <a:buSzPct val="60000"/>
              <a:buFont typeface="Wingdings" pitchFamily="2" charset="2"/>
              <a:buChar char="l"/>
              <a:defRPr/>
            </a:pPr>
            <a:r>
              <a:rPr lang="es-AR" sz="2800" b="0" dirty="0">
                <a:effectLst>
                  <a:outerShdw blurRad="38100" dist="38100" dir="2700000" algn="tl">
                    <a:srgbClr val="000000"/>
                  </a:outerShdw>
                </a:effectLst>
                <a:latin typeface="Franklin Gothic Medium" pitchFamily="34" charset="0"/>
              </a:rPr>
              <a:t>Controles de Entrada de </a:t>
            </a:r>
            <a:r>
              <a:rPr lang="es-AR" sz="2800" b="0" dirty="0" smtClean="0">
                <a:effectLst>
                  <a:outerShdw blurRad="38100" dist="38100" dir="2700000" algn="tl">
                    <a:srgbClr val="000000"/>
                  </a:outerShdw>
                </a:effectLst>
                <a:latin typeface="Franklin Gothic Medium" pitchFamily="34" charset="0"/>
              </a:rPr>
              <a:t>Datos</a:t>
            </a:r>
            <a:endParaRPr lang="es-AR" sz="3600" b="0" dirty="0">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eaLnBrk="1" hangingPunct="1">
              <a:defRPr/>
            </a:pPr>
            <a:r>
              <a:rPr lang="es-AR" dirty="0" smtClean="0"/>
              <a:t>Etiquetas </a:t>
            </a:r>
            <a:r>
              <a:rPr lang="es-AR" sz="3200" dirty="0" smtClean="0"/>
              <a:t>(</a:t>
            </a:r>
            <a:r>
              <a:rPr lang="es-AR" sz="3200" dirty="0" err="1" smtClean="0"/>
              <a:t>Tags</a:t>
            </a:r>
            <a:r>
              <a:rPr lang="es-AR" sz="3200" dirty="0" smtClean="0"/>
              <a:t>)</a:t>
            </a:r>
          </a:p>
        </p:txBody>
      </p:sp>
      <p:sp>
        <p:nvSpPr>
          <p:cNvPr id="968707" name="Rectangle 3"/>
          <p:cNvSpPr>
            <a:spLocks noGrp="1" noChangeArrowheads="1"/>
          </p:cNvSpPr>
          <p:nvPr>
            <p:ph type="body" idx="1"/>
          </p:nvPr>
        </p:nvSpPr>
        <p:spPr>
          <a:xfrm>
            <a:off x="384175" y="1487488"/>
            <a:ext cx="8759825" cy="3629025"/>
          </a:xfrm>
        </p:spPr>
        <p:txBody>
          <a:bodyPr/>
          <a:lstStyle/>
          <a:p>
            <a:pPr eaLnBrk="1" hangingPunct="1">
              <a:defRPr/>
            </a:pPr>
            <a:r>
              <a:rPr lang="es-ES" sz="2800" dirty="0" smtClean="0"/>
              <a:t>Las etiquetas le indican al navegador cómo tienen que mostrar el texto y las imágenes.</a:t>
            </a:r>
          </a:p>
          <a:p>
            <a:pPr eaLnBrk="1" hangingPunct="1">
              <a:defRPr/>
            </a:pPr>
            <a:endParaRPr lang="es-ES" sz="2200" dirty="0" smtClean="0"/>
          </a:p>
          <a:p>
            <a:pPr eaLnBrk="1" hangingPunct="1">
              <a:defRPr/>
            </a:pPr>
            <a:r>
              <a:rPr lang="es-ES" sz="2800" dirty="0" smtClean="0"/>
              <a:t>Se escriben entre los símbolos </a:t>
            </a:r>
            <a:r>
              <a:rPr lang="es-ES" sz="2800" b="1" dirty="0" smtClean="0"/>
              <a:t>&lt;</a:t>
            </a:r>
            <a:r>
              <a:rPr lang="es-ES" sz="2800" dirty="0" smtClean="0"/>
              <a:t> y </a:t>
            </a:r>
            <a:r>
              <a:rPr lang="es-ES" sz="2800" b="1" dirty="0" smtClean="0"/>
              <a:t>&gt;</a:t>
            </a:r>
            <a:r>
              <a:rPr lang="es-ES" sz="2800" dirty="0" smtClean="0"/>
              <a:t>.</a:t>
            </a:r>
          </a:p>
          <a:p>
            <a:pPr eaLnBrk="1" hangingPunct="1">
              <a:defRPr/>
            </a:pPr>
            <a:endParaRPr lang="es-ES" sz="2200" dirty="0" smtClean="0"/>
          </a:p>
          <a:p>
            <a:pPr eaLnBrk="1" hangingPunct="1">
              <a:defRPr/>
            </a:pPr>
            <a:r>
              <a:rPr lang="es-ES" sz="2800" dirty="0" smtClean="0"/>
              <a:t>Suelen tener </a:t>
            </a:r>
            <a:r>
              <a:rPr lang="es-ES" sz="2800" dirty="0" err="1" smtClean="0"/>
              <a:t>tags</a:t>
            </a:r>
            <a:r>
              <a:rPr lang="es-ES" sz="2800" dirty="0" smtClean="0"/>
              <a:t> de apertura y </a:t>
            </a:r>
            <a:r>
              <a:rPr lang="es-ES" sz="2800" dirty="0" err="1" smtClean="0"/>
              <a:t>tags</a:t>
            </a:r>
            <a:r>
              <a:rPr lang="es-ES" sz="2800" dirty="0" smtClean="0"/>
              <a:t> de cierre.</a:t>
            </a:r>
          </a:p>
          <a:p>
            <a:pPr eaLnBrk="1" hangingPunct="1">
              <a:defRPr/>
            </a:pPr>
            <a:endParaRPr lang="es-ES" sz="2200" dirty="0" smtClean="0"/>
          </a:p>
          <a:p>
            <a:pPr eaLnBrk="1" hangingPunct="1">
              <a:defRPr/>
            </a:pPr>
            <a:r>
              <a:rPr lang="es-ES" sz="2800" dirty="0" smtClean="0"/>
              <a:t>La estructura de los </a:t>
            </a:r>
            <a:r>
              <a:rPr lang="es-ES" sz="2800" dirty="0" err="1" smtClean="0"/>
              <a:t>tags</a:t>
            </a:r>
            <a:r>
              <a:rPr lang="es-ES" sz="2800" dirty="0" smtClean="0"/>
              <a:t> es la siguiente:</a:t>
            </a:r>
            <a:endParaRPr lang="es-AR" sz="2800" dirty="0" smtClean="0"/>
          </a:p>
        </p:txBody>
      </p:sp>
      <p:sp>
        <p:nvSpPr>
          <p:cNvPr id="4" name="Rectangle 5"/>
          <p:cNvSpPr>
            <a:spLocks noChangeArrowheads="1"/>
          </p:cNvSpPr>
          <p:nvPr/>
        </p:nvSpPr>
        <p:spPr bwMode="auto">
          <a:xfrm>
            <a:off x="457200" y="5472113"/>
            <a:ext cx="8229600" cy="8858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&lt;</a:t>
            </a:r>
            <a:r>
              <a:rPr lang="en-US" sz="2000" dirty="0" err="1">
                <a:solidFill>
                  <a:srgbClr val="800000"/>
                </a:solidFill>
                <a:latin typeface="Courier New" pitchFamily="49" charset="0"/>
                <a:ea typeface="Times New Roman" pitchFamily="18" charset="0"/>
                <a:cs typeface="Courier New" pitchFamily="49" charset="0"/>
              </a:rPr>
              <a:t>nombreEtiqueta</a:t>
            </a:r>
            <a:r>
              <a:rPr lang="en-US" sz="2000" dirty="0">
                <a:solidFill>
                  <a:srgbClr val="800000"/>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atributo</a:t>
            </a:r>
            <a:r>
              <a:rPr lang="en-US" sz="2000" dirty="0">
                <a:solidFill>
                  <a:srgbClr val="0000FF"/>
                </a:solidFill>
                <a:latin typeface="Courier New" pitchFamily="49" charset="0"/>
                <a:ea typeface="Times New Roman" pitchFamily="18" charset="0"/>
                <a:cs typeface="Courier New" pitchFamily="49" charset="0"/>
              </a:rPr>
              <a:t>=“valor” </a:t>
            </a:r>
            <a:r>
              <a:rPr lang="en-US" sz="2000" dirty="0">
                <a:solidFill>
                  <a:schemeClr val="accent2">
                    <a:lumMod val="75000"/>
                  </a:schemeClr>
                </a:solidFill>
                <a:latin typeface="Courier New" pitchFamily="49" charset="0"/>
                <a:ea typeface="Times New Roman" pitchFamily="18" charset="0"/>
                <a:cs typeface="Courier New" pitchFamily="49" charset="0"/>
              </a:rPr>
              <a:t>&gt; </a:t>
            </a:r>
            <a:r>
              <a:rPr lang="en-US" sz="2000" dirty="0">
                <a:solidFill>
                  <a:schemeClr val="accent2">
                    <a:lumMod val="75000"/>
                  </a:schemeClr>
                </a:solidFill>
                <a:latin typeface="Courier New" pitchFamily="49" charset="0"/>
              </a:rPr>
              <a:t>&lt;/</a:t>
            </a:r>
            <a:r>
              <a:rPr lang="en-US" sz="2000" dirty="0" err="1">
                <a:solidFill>
                  <a:srgbClr val="800000"/>
                </a:solidFill>
                <a:latin typeface="Courier New" pitchFamily="49" charset="0"/>
              </a:rPr>
              <a:t>nombreEtiqueta</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304800" y="228600"/>
            <a:ext cx="8393113" cy="750888"/>
          </a:xfrm>
        </p:spPr>
        <p:txBody>
          <a:bodyPr/>
          <a:lstStyle/>
          <a:p>
            <a:pPr eaLnBrk="1" hangingPunct="1">
              <a:defRPr/>
            </a:pPr>
            <a:r>
              <a:rPr lang="en-US" dirty="0" err="1" smtClean="0"/>
              <a:t>Documento</a:t>
            </a:r>
            <a:r>
              <a:rPr lang="en-US" dirty="0" smtClean="0"/>
              <a:t> HTML 5</a:t>
            </a:r>
          </a:p>
        </p:txBody>
      </p:sp>
      <p:sp>
        <p:nvSpPr>
          <p:cNvPr id="1095683" name="Rectangle 3"/>
          <p:cNvSpPr>
            <a:spLocks noGrp="1" noChangeArrowheads="1"/>
          </p:cNvSpPr>
          <p:nvPr>
            <p:ph type="body" idx="1"/>
          </p:nvPr>
        </p:nvSpPr>
        <p:spPr>
          <a:xfrm>
            <a:off x="374650" y="1230313"/>
            <a:ext cx="8769350" cy="3460750"/>
          </a:xfrm>
        </p:spPr>
        <p:txBody>
          <a:bodyPr/>
          <a:lstStyle/>
          <a:p>
            <a:pPr eaLnBrk="1" hangingPunct="1">
              <a:lnSpc>
                <a:spcPct val="110000"/>
              </a:lnSpc>
              <a:spcBef>
                <a:spcPct val="0"/>
              </a:spcBef>
              <a:spcAft>
                <a:spcPct val="10000"/>
              </a:spcAft>
              <a:defRPr/>
            </a:pPr>
            <a:r>
              <a:rPr lang="es-ES" sz="2800" dirty="0" smtClean="0"/>
              <a:t>Todas las etiquetas de una página Web se colocan dentro del </a:t>
            </a:r>
            <a:r>
              <a:rPr lang="es-ES" sz="2800" dirty="0" err="1" smtClean="0"/>
              <a:t>tag</a:t>
            </a:r>
            <a:r>
              <a:rPr lang="es-ES" sz="2800" dirty="0" smtClean="0"/>
              <a:t> </a:t>
            </a:r>
            <a:r>
              <a:rPr lang="es-ES" sz="2800" b="1" i="1" dirty="0" err="1" smtClean="0"/>
              <a:t>html</a:t>
            </a:r>
            <a:r>
              <a:rPr lang="es-ES" sz="2800" dirty="0" smtClean="0"/>
              <a:t> . </a:t>
            </a:r>
          </a:p>
          <a:p>
            <a:pPr eaLnBrk="1" hangingPunct="1">
              <a:lnSpc>
                <a:spcPct val="110000"/>
              </a:lnSpc>
              <a:spcBef>
                <a:spcPct val="0"/>
              </a:spcBef>
              <a:spcAft>
                <a:spcPct val="10000"/>
              </a:spcAft>
              <a:defRPr/>
            </a:pPr>
            <a:endParaRPr lang="es-ES" sz="2200" dirty="0" smtClean="0"/>
          </a:p>
          <a:p>
            <a:pPr eaLnBrk="1" hangingPunct="1">
              <a:lnSpc>
                <a:spcPct val="110000"/>
              </a:lnSpc>
              <a:spcBef>
                <a:spcPct val="0"/>
              </a:spcBef>
              <a:spcAft>
                <a:spcPct val="10000"/>
              </a:spcAft>
              <a:defRPr/>
            </a:pPr>
            <a:r>
              <a:rPr lang="es-ES" sz="2800" dirty="0" smtClean="0"/>
              <a:t>La cual define dos secciones:</a:t>
            </a:r>
          </a:p>
          <a:p>
            <a:pPr lvl="1" eaLnBrk="1" hangingPunct="1">
              <a:lnSpc>
                <a:spcPct val="110000"/>
              </a:lnSpc>
              <a:spcBef>
                <a:spcPct val="0"/>
              </a:spcBef>
              <a:spcAft>
                <a:spcPct val="10000"/>
              </a:spcAft>
              <a:defRPr/>
            </a:pPr>
            <a:r>
              <a:rPr lang="es-ES" sz="2400" dirty="0" smtClean="0"/>
              <a:t>Head (cabecera)</a:t>
            </a:r>
          </a:p>
          <a:p>
            <a:pPr lvl="1" eaLnBrk="1" hangingPunct="1">
              <a:lnSpc>
                <a:spcPct val="110000"/>
              </a:lnSpc>
              <a:spcBef>
                <a:spcPct val="0"/>
              </a:spcBef>
              <a:spcAft>
                <a:spcPct val="10000"/>
              </a:spcAft>
              <a:defRPr/>
            </a:pPr>
            <a:r>
              <a:rPr lang="es-ES" sz="2400" dirty="0" err="1" smtClean="0"/>
              <a:t>Body</a:t>
            </a:r>
            <a:r>
              <a:rPr lang="es-ES" sz="2400" dirty="0" smtClean="0"/>
              <a:t> (cuerpo)</a:t>
            </a:r>
          </a:p>
          <a:p>
            <a:pPr eaLnBrk="1" hangingPunct="1">
              <a:lnSpc>
                <a:spcPct val="110000"/>
              </a:lnSpc>
              <a:spcBef>
                <a:spcPct val="0"/>
              </a:spcBef>
              <a:spcAft>
                <a:spcPct val="10000"/>
              </a:spcAft>
              <a:defRPr/>
            </a:pPr>
            <a:endParaRPr lang="es-AR" sz="2700" dirty="0" smtClean="0"/>
          </a:p>
        </p:txBody>
      </p:sp>
      <p:sp>
        <p:nvSpPr>
          <p:cNvPr id="5" name="Rectangle 5"/>
          <p:cNvSpPr>
            <a:spLocks noChangeArrowheads="1"/>
          </p:cNvSpPr>
          <p:nvPr/>
        </p:nvSpPr>
        <p:spPr bwMode="auto">
          <a:xfrm>
            <a:off x="500063" y="4048125"/>
            <a:ext cx="8229600" cy="271462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20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20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html</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smtClean="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meta </a:t>
            </a:r>
            <a:r>
              <a:rPr lang="en-US" sz="2000" dirty="0" err="1" smtClean="0">
                <a:solidFill>
                  <a:srgbClr val="FF0000"/>
                </a:solidFill>
                <a:latin typeface="Courier New" pitchFamily="49" charset="0"/>
                <a:ea typeface="Times New Roman" pitchFamily="18" charset="0"/>
                <a:cs typeface="Courier New" pitchFamily="49" charset="0"/>
              </a:rPr>
              <a:t>charset</a:t>
            </a:r>
            <a:r>
              <a:rPr lang="en-US" sz="2000" dirty="0" smtClean="0">
                <a:solidFill>
                  <a:srgbClr val="0000FF"/>
                </a:solidFill>
                <a:latin typeface="Courier New" pitchFamily="49" charset="0"/>
                <a:ea typeface="Times New Roman" pitchFamily="18" charset="0"/>
                <a:cs typeface="Courier New" pitchFamily="49" charset="0"/>
              </a:rPr>
              <a:t>=“utf-8”</a:t>
            </a:r>
            <a:r>
              <a:rPr lang="en-US" sz="2000" dirty="0" smtClean="0">
                <a:solidFill>
                  <a:srgbClr val="800000"/>
                </a:solidFill>
                <a:latin typeface="Courier New" pitchFamily="49" charset="0"/>
                <a:ea typeface="Times New Roman" pitchFamily="18" charset="0"/>
                <a:cs typeface="Courier New" pitchFamily="49" charset="0"/>
              </a:rPr>
              <a:t> /</a:t>
            </a:r>
            <a:r>
              <a:rPr lang="en-US" sz="2000" dirty="0" smtClean="0">
                <a:solidFill>
                  <a:schemeClr val="accent2">
                    <a:lumMod val="75000"/>
                  </a:schemeClr>
                </a:solidFill>
                <a:latin typeface="Courier New" pitchFamily="49" charset="0"/>
                <a:ea typeface="Times New Roman" pitchFamily="18" charset="0"/>
                <a:cs typeface="Courier New" pitchFamily="49" charset="0"/>
              </a:rPr>
              <a:t>&gt;</a:t>
            </a: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title</a:t>
            </a:r>
            <a:r>
              <a:rPr lang="en-US" sz="2000" dirty="0" smtClean="0">
                <a:solidFill>
                  <a:schemeClr val="accent2">
                    <a:lumMod val="75000"/>
                  </a:schemeClr>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title</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dirty="0">
                <a:solidFill>
                  <a:schemeClr val="accent2">
                    <a:lumMod val="75000"/>
                  </a:schemeClr>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head</a:t>
            </a:r>
            <a:r>
              <a:rPr lang="en-US" sz="20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000" b="0" dirty="0">
                <a:solidFill>
                  <a:schemeClr val="bg2"/>
                </a:solidFill>
                <a:effectLst>
                  <a:outerShdw blurRad="38100" dist="38100" dir="2700000" algn="tl">
                    <a:srgbClr val="C0C0C0"/>
                  </a:outerShdw>
                </a:effectLst>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bg2"/>
                </a:solidFill>
                <a:latin typeface="Courier New" pitchFamily="49" charset="0"/>
              </a:rPr>
              <a:t>	</a:t>
            </a: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body</a:t>
            </a:r>
            <a:r>
              <a:rPr lang="en-US" sz="2000" dirty="0">
                <a:solidFill>
                  <a:schemeClr val="accent2">
                    <a:lumMod val="75000"/>
                  </a:schemeClr>
                </a:solidFill>
                <a:latin typeface="Courier New" pitchFamily="49" charset="0"/>
              </a:rPr>
              <a:t>&gt;</a:t>
            </a:r>
          </a:p>
          <a:p>
            <a:pPr>
              <a:defRPr/>
            </a:pPr>
            <a:r>
              <a:rPr lang="en-US" sz="2000" dirty="0">
                <a:solidFill>
                  <a:schemeClr val="accent2">
                    <a:lumMod val="75000"/>
                  </a:schemeClr>
                </a:solidFill>
                <a:latin typeface="Courier New" pitchFamily="49" charset="0"/>
              </a:rPr>
              <a:t>&lt;/</a:t>
            </a:r>
            <a:r>
              <a:rPr lang="en-US" sz="2000" dirty="0">
                <a:solidFill>
                  <a:srgbClr val="800000"/>
                </a:solidFill>
                <a:latin typeface="Courier New" pitchFamily="49" charset="0"/>
              </a:rPr>
              <a:t>html</a:t>
            </a:r>
            <a:r>
              <a:rPr lang="en-US" sz="2000" dirty="0">
                <a:solidFill>
                  <a:schemeClr val="accent2">
                    <a:lumMod val="75000"/>
                  </a:schemeClr>
                </a:solidFill>
                <a:latin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Novedades de HTML 5</a:t>
            </a:r>
            <a:endParaRPr lang="es-AR" dirty="0"/>
          </a:p>
        </p:txBody>
      </p:sp>
      <p:sp>
        <p:nvSpPr>
          <p:cNvPr id="3" name="2 Marcador de contenido"/>
          <p:cNvSpPr>
            <a:spLocks noGrp="1"/>
          </p:cNvSpPr>
          <p:nvPr>
            <p:ph idx="1"/>
          </p:nvPr>
        </p:nvSpPr>
        <p:spPr>
          <a:xfrm>
            <a:off x="381000" y="1416050"/>
            <a:ext cx="8388350" cy="5278368"/>
          </a:xfrm>
        </p:spPr>
        <p:txBody>
          <a:bodyPr/>
          <a:lstStyle/>
          <a:p>
            <a:r>
              <a:rPr lang="es-AR" dirty="0" smtClean="0"/>
              <a:t>Nuevos elementos semánticos:</a:t>
            </a:r>
          </a:p>
          <a:p>
            <a:pPr lvl="1"/>
            <a:r>
              <a:rPr lang="es-AR" dirty="0" smtClean="0"/>
              <a:t>&lt;</a:t>
            </a:r>
            <a:r>
              <a:rPr lang="es-AR" dirty="0" err="1" smtClean="0"/>
              <a:t>header</a:t>
            </a:r>
            <a:r>
              <a:rPr lang="es-AR" dirty="0" smtClean="0"/>
              <a:t>&gt;, &lt;</a:t>
            </a:r>
            <a:r>
              <a:rPr lang="es-AR" dirty="0" err="1" smtClean="0"/>
              <a:t>footer</a:t>
            </a:r>
            <a:r>
              <a:rPr lang="es-AR" dirty="0" smtClean="0"/>
              <a:t>&gt;, &lt;</a:t>
            </a:r>
            <a:r>
              <a:rPr lang="es-AR" dirty="0" err="1" smtClean="0"/>
              <a:t>article</a:t>
            </a:r>
            <a:r>
              <a:rPr lang="es-AR" dirty="0" smtClean="0"/>
              <a:t>&gt; y &lt;</a:t>
            </a:r>
            <a:r>
              <a:rPr lang="es-AR" dirty="0" err="1" smtClean="0"/>
              <a:t>section</a:t>
            </a:r>
            <a:r>
              <a:rPr lang="es-AR" dirty="0" smtClean="0"/>
              <a:t>&gt;.</a:t>
            </a:r>
          </a:p>
          <a:p>
            <a:r>
              <a:rPr lang="es-AR" dirty="0" smtClean="0"/>
              <a:t>Nuevos atributos:</a:t>
            </a:r>
          </a:p>
          <a:p>
            <a:pPr lvl="1"/>
            <a:r>
              <a:rPr lang="es-AR" dirty="0" err="1" smtClean="0"/>
              <a:t>number</a:t>
            </a:r>
            <a:r>
              <a:rPr lang="es-AR" dirty="0" smtClean="0"/>
              <a:t>, date, time, </a:t>
            </a:r>
            <a:r>
              <a:rPr lang="es-AR" dirty="0" err="1" smtClean="0"/>
              <a:t>range</a:t>
            </a:r>
            <a:r>
              <a:rPr lang="es-AR" dirty="0" smtClean="0"/>
              <a:t>, etc.</a:t>
            </a:r>
          </a:p>
          <a:p>
            <a:r>
              <a:rPr lang="es-AR" dirty="0" smtClean="0"/>
              <a:t>Nuevos elementos gráficos:</a:t>
            </a:r>
          </a:p>
          <a:p>
            <a:pPr lvl="1"/>
            <a:r>
              <a:rPr lang="es-AR" dirty="0" smtClean="0"/>
              <a:t>&lt;</a:t>
            </a:r>
            <a:r>
              <a:rPr lang="es-AR" dirty="0" err="1" smtClean="0"/>
              <a:t>canvas</a:t>
            </a:r>
            <a:r>
              <a:rPr lang="es-AR" dirty="0" smtClean="0"/>
              <a:t>&gt; y &lt;</a:t>
            </a:r>
            <a:r>
              <a:rPr lang="es-AR" dirty="0" err="1" smtClean="0"/>
              <a:t>svg</a:t>
            </a:r>
            <a:r>
              <a:rPr lang="es-AR" dirty="0" smtClean="0"/>
              <a:t>&gt;.</a:t>
            </a:r>
          </a:p>
          <a:p>
            <a:r>
              <a:rPr lang="es-AR" dirty="0" smtClean="0"/>
              <a:t>Nuevos elementos multimedia:</a:t>
            </a:r>
          </a:p>
          <a:p>
            <a:pPr lvl="1"/>
            <a:r>
              <a:rPr lang="es-AR" dirty="0" smtClean="0"/>
              <a:t>&lt;audio&gt; y &lt;video&gt;.</a:t>
            </a:r>
          </a:p>
          <a:p>
            <a:r>
              <a:rPr lang="es-AR" dirty="0" smtClean="0"/>
              <a:t>Nuevas </a:t>
            </a:r>
            <a:r>
              <a:rPr lang="es-AR" dirty="0" err="1" smtClean="0"/>
              <a:t>API’s</a:t>
            </a:r>
            <a:endParaRPr lang="es-AR" dirty="0" smtClean="0"/>
          </a:p>
          <a:p>
            <a:pPr lvl="1"/>
            <a:r>
              <a:rPr lang="es-AR" dirty="0" err="1" smtClean="0"/>
              <a:t>geolocalización</a:t>
            </a:r>
            <a:r>
              <a:rPr lang="es-AR" dirty="0" smtClean="0"/>
              <a:t>, </a:t>
            </a:r>
            <a:r>
              <a:rPr lang="es-AR" dirty="0" err="1" smtClean="0"/>
              <a:t>drag</a:t>
            </a:r>
            <a:r>
              <a:rPr lang="es-AR" dirty="0" smtClean="0"/>
              <a:t> &amp; </a:t>
            </a:r>
            <a:r>
              <a:rPr lang="es-AR" dirty="0" err="1" smtClean="0"/>
              <a:t>drop</a:t>
            </a:r>
            <a:r>
              <a:rPr lang="es-AR" dirty="0" smtClean="0"/>
              <a:t>, local </a:t>
            </a:r>
            <a:r>
              <a:rPr lang="es-AR" dirty="0" err="1" smtClean="0"/>
              <a:t>storage</a:t>
            </a:r>
            <a:r>
              <a:rPr lang="es-AR" dirty="0" smtClean="0"/>
              <a:t>, etc.</a:t>
            </a:r>
            <a:endParaRPr lang="es-AR"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4025</TotalTime>
  <Words>2874</Words>
  <Application>Microsoft Office PowerPoint</Application>
  <PresentationFormat>Presentación en pantalla (4:3)</PresentationFormat>
  <Paragraphs>479</Paragraphs>
  <Slides>33</Slides>
  <Notes>29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33</vt:i4>
      </vt:variant>
    </vt:vector>
  </HeadingPairs>
  <TitlesOfParts>
    <vt:vector size="42" baseType="lpstr">
      <vt:lpstr>Arial</vt:lpstr>
      <vt:lpstr>Arial Narrow</vt:lpstr>
      <vt:lpstr>Courier New</vt:lpstr>
      <vt:lpstr>Franklin Gothic Book</vt:lpstr>
      <vt:lpstr>Franklin Gothic Medium</vt:lpstr>
      <vt:lpstr>Times New Roman</vt:lpstr>
      <vt:lpstr>Wingdings</vt:lpstr>
      <vt:lpstr>Clase05_ASP.NET-2009</vt:lpstr>
      <vt:lpstr>2_VS_NET Launch Template</vt:lpstr>
      <vt:lpstr>Maximiliano Neiner Christian Baus</vt:lpstr>
      <vt:lpstr>Temas a Tratar</vt:lpstr>
      <vt:lpstr>Temas a Tratar</vt:lpstr>
      <vt:lpstr>Presentación de PowerPoint</vt:lpstr>
      <vt:lpstr>Presentación de PowerPoint</vt:lpstr>
      <vt:lpstr>Temas a Tratar</vt:lpstr>
      <vt:lpstr>Etiquetas (Tags)</vt:lpstr>
      <vt:lpstr>Documento HTML 5</vt:lpstr>
      <vt:lpstr>Novedades de HTML 5</vt:lpstr>
      <vt:lpstr>Elementos Básicos</vt:lpstr>
      <vt:lpstr>Imágenes</vt:lpstr>
      <vt:lpstr>Links</vt:lpstr>
      <vt:lpstr>Listas</vt:lpstr>
      <vt:lpstr>Tablas</vt:lpstr>
      <vt:lpstr>Estilos y Semánticas</vt:lpstr>
      <vt:lpstr>Meta Datos</vt:lpstr>
      <vt:lpstr>Formularios e Inputs</vt:lpstr>
      <vt:lpstr>Temas a Tratar</vt:lpstr>
      <vt:lpstr>Presentación de PowerPoint</vt:lpstr>
      <vt:lpstr>Temas a Tratar</vt:lpstr>
      <vt:lpstr>&lt;input&gt;</vt:lpstr>
      <vt:lpstr>Caja de Texto</vt:lpstr>
      <vt:lpstr>Casilla de Verificación</vt:lpstr>
      <vt:lpstr>Botón de Opción</vt:lpstr>
      <vt:lpstr>Parámetros Ocultos</vt:lpstr>
      <vt:lpstr>Enviar Datos</vt:lpstr>
      <vt:lpstr>Imágenes</vt:lpstr>
      <vt:lpstr>Nuevos Types &amp; Attributes</vt:lpstr>
      <vt:lpstr>Caja de Texto Multilínea</vt:lpstr>
      <vt:lpstr>Listas Desplegables</vt:lpstr>
      <vt:lpstr>Opciones Agrupadas</vt:lpstr>
      <vt:lpstr>Datalist (HTML 5)</vt:lpstr>
      <vt:lpstr>Ejercitación</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HTML 5</dc:subject>
  <dc:creator>Neiner, Maximiliano</dc:creator>
  <cp:lastModifiedBy>Christian Baus</cp:lastModifiedBy>
  <cp:revision>168</cp:revision>
  <dcterms:created xsi:type="dcterms:W3CDTF">2009-07-23T13:58:14Z</dcterms:created>
  <dcterms:modified xsi:type="dcterms:W3CDTF">2017-09-05T19:48:30Z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