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29" r:id="rId6"/>
    <p:sldId id="336" r:id="rId7"/>
    <p:sldId id="345" r:id="rId8"/>
    <p:sldId id="339" r:id="rId9"/>
    <p:sldId id="341" r:id="rId10"/>
    <p:sldId id="330" r:id="rId11"/>
    <p:sldId id="348" r:id="rId12"/>
    <p:sldId id="350" r:id="rId13"/>
    <p:sldId id="346" r:id="rId14"/>
    <p:sldId id="347" r:id="rId15"/>
    <p:sldId id="332" r:id="rId16"/>
  </p:sldIdLst>
  <p:sldSz cx="9906000" cy="6858000" type="A4"/>
  <p:notesSz cx="7104063" cy="10234613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CC66"/>
    <a:srgbClr val="969696"/>
    <a:srgbClr val="FF0000"/>
    <a:srgbClr val="008000"/>
    <a:srgbClr val="00808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3" autoAdjust="0"/>
    <p:restoredTop sz="92585" autoAdjust="0"/>
  </p:normalViewPr>
  <p:slideViewPr>
    <p:cSldViewPr snapToGrid="0">
      <p:cViewPr varScale="1">
        <p:scale>
          <a:sx n="104" d="100"/>
          <a:sy n="104" d="100"/>
        </p:scale>
        <p:origin x="1169" y="5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s\Downloads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Irradiância solar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Irradiância solar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Sheet1!$B$5:$B$245</c:f>
              <c:numCache>
                <c:formatCode>General</c:formatCode>
                <c:ptCount val="2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</c:numCache>
            </c:numRef>
          </c:cat>
          <c:val>
            <c:numRef>
              <c:f>Sheet1!$C$5:$C$245</c:f>
              <c:numCache>
                <c:formatCode>General</c:formatCode>
                <c:ptCount val="2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1.54133313343602E-2</c:v>
                </c:pt>
                <c:pt idx="70">
                  <c:v>6.1558297024311703E-2</c:v>
                </c:pt>
                <c:pt idx="71">
                  <c:v>0.13815039801161799</c:v>
                </c:pt>
                <c:pt idx="72">
                  <c:v>0.24471741852423201</c:v>
                </c:pt>
                <c:pt idx="73">
                  <c:v>0.38060233744356597</c:v>
                </c:pt>
                <c:pt idx="74">
                  <c:v>0.54496737905816195</c:v>
                </c:pt>
                <c:pt idx="75">
                  <c:v>0.736799178229539</c:v>
                </c:pt>
                <c:pt idx="76">
                  <c:v>0.95491502812526396</c:v>
                </c:pt>
                <c:pt idx="77">
                  <c:v>1.1979701719998499</c:v>
                </c:pt>
                <c:pt idx="78">
                  <c:v>1.46446609406726</c:v>
                </c:pt>
                <c:pt idx="79">
                  <c:v>1.7527597583490799</c:v>
                </c:pt>
                <c:pt idx="80">
                  <c:v>2.0610737385376399</c:v>
                </c:pt>
                <c:pt idx="81">
                  <c:v>2.38750717642026</c:v>
                </c:pt>
                <c:pt idx="82">
                  <c:v>2.7300475013022698</c:v>
                </c:pt>
                <c:pt idx="83">
                  <c:v>3.0865828381745501</c:v>
                </c:pt>
                <c:pt idx="84">
                  <c:v>3.4549150281252601</c:v>
                </c:pt>
                <c:pt idx="85">
                  <c:v>3.8327731807204799</c:v>
                </c:pt>
                <c:pt idx="86">
                  <c:v>4.2178276747988503</c:v>
                </c:pt>
                <c:pt idx="87">
                  <c:v>4.6077045213607803</c:v>
                </c:pt>
                <c:pt idx="88">
                  <c:v>5</c:v>
                </c:pt>
                <c:pt idx="89">
                  <c:v>5.3922954786392197</c:v>
                </c:pt>
                <c:pt idx="90">
                  <c:v>5.7821723252011603</c:v>
                </c:pt>
                <c:pt idx="91">
                  <c:v>6.1672268192795299</c:v>
                </c:pt>
                <c:pt idx="92">
                  <c:v>6.5450849718747399</c:v>
                </c:pt>
                <c:pt idx="93">
                  <c:v>6.9134171618254499</c:v>
                </c:pt>
                <c:pt idx="94">
                  <c:v>7.26995249869774</c:v>
                </c:pt>
                <c:pt idx="95">
                  <c:v>7.6124928235797498</c:v>
                </c:pt>
                <c:pt idx="96">
                  <c:v>7.9389262614623703</c:v>
                </c:pt>
                <c:pt idx="97">
                  <c:v>8.2472402416509194</c:v>
                </c:pt>
                <c:pt idx="98">
                  <c:v>8.5355339059327395</c:v>
                </c:pt>
                <c:pt idx="99">
                  <c:v>8.8020298280001601</c:v>
                </c:pt>
                <c:pt idx="100">
                  <c:v>9.0450849718747399</c:v>
                </c:pt>
                <c:pt idx="101">
                  <c:v>9.2632008217704591</c:v>
                </c:pt>
                <c:pt idx="102">
                  <c:v>9.4550326209418394</c:v>
                </c:pt>
                <c:pt idx="103">
                  <c:v>9.6193976625564304</c:v>
                </c:pt>
                <c:pt idx="104">
                  <c:v>9.75528258147577</c:v>
                </c:pt>
                <c:pt idx="105">
                  <c:v>9.8618496019883803</c:v>
                </c:pt>
                <c:pt idx="106">
                  <c:v>9.9384417029756893</c:v>
                </c:pt>
                <c:pt idx="107">
                  <c:v>9.9845866686656404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10</c:v>
                </c:pt>
                <c:pt idx="155">
                  <c:v>10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9.9726094768413702</c:v>
                </c:pt>
                <c:pt idx="170">
                  <c:v>9.8907380036690302</c:v>
                </c:pt>
                <c:pt idx="171">
                  <c:v>9.75528258147577</c:v>
                </c:pt>
                <c:pt idx="172">
                  <c:v>9.5677272882130104</c:v>
                </c:pt>
                <c:pt idx="173">
                  <c:v>9.3301270189221999</c:v>
                </c:pt>
                <c:pt idx="174">
                  <c:v>9.0450849718747293</c:v>
                </c:pt>
                <c:pt idx="175">
                  <c:v>8.7157241273869701</c:v>
                </c:pt>
                <c:pt idx="176">
                  <c:v>8.3456530317942903</c:v>
                </c:pt>
                <c:pt idx="177">
                  <c:v>7.9389262614623703</c:v>
                </c:pt>
                <c:pt idx="178">
                  <c:v>7.5</c:v>
                </c:pt>
                <c:pt idx="179">
                  <c:v>7.0336832153789901</c:v>
                </c:pt>
                <c:pt idx="180">
                  <c:v>6.5450849718747399</c:v>
                </c:pt>
                <c:pt idx="181">
                  <c:v>6.0395584540887901</c:v>
                </c:pt>
                <c:pt idx="182">
                  <c:v>5.5226423163382696</c:v>
                </c:pt>
                <c:pt idx="183">
                  <c:v>5</c:v>
                </c:pt>
                <c:pt idx="184">
                  <c:v>4.4773576836617304</c:v>
                </c:pt>
                <c:pt idx="185">
                  <c:v>3.9604415459112099</c:v>
                </c:pt>
                <c:pt idx="186">
                  <c:v>3.4549150281252601</c:v>
                </c:pt>
                <c:pt idx="187">
                  <c:v>2.9663167846210099</c:v>
                </c:pt>
                <c:pt idx="188">
                  <c:v>2.5</c:v>
                </c:pt>
                <c:pt idx="189">
                  <c:v>2.0610737385376301</c:v>
                </c:pt>
                <c:pt idx="190">
                  <c:v>1.6543469682057099</c:v>
                </c:pt>
                <c:pt idx="191">
                  <c:v>1.2842758726130299</c:v>
                </c:pt>
                <c:pt idx="192">
                  <c:v>0.95491502812526796</c:v>
                </c:pt>
                <c:pt idx="193">
                  <c:v>0.66987298107780702</c:v>
                </c:pt>
                <c:pt idx="194">
                  <c:v>0.432272711786992</c:v>
                </c:pt>
                <c:pt idx="195">
                  <c:v>0.24471741852423301</c:v>
                </c:pt>
                <c:pt idx="196">
                  <c:v>0.109261996330971</c:v>
                </c:pt>
                <c:pt idx="197">
                  <c:v>2.7390523158634099E-2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75-47B7-AF41-E0A2138B3117}"/>
            </c:ext>
          </c:extLst>
        </c:ser>
        <c:ser>
          <c:idx val="1"/>
          <c:order val="1"/>
          <c:tx>
            <c:v>Potência absorvida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Sheet1!$B$5:$B$245</c:f>
              <c:numCache>
                <c:formatCode>General</c:formatCode>
                <c:ptCount val="2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</c:numCache>
            </c:numRef>
          </c:cat>
          <c:val>
            <c:numRef>
              <c:f>Sheet1!$D$5:$D$245</c:f>
              <c:numCache>
                <c:formatCode>General</c:formatCode>
                <c:ptCount val="2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1.54133313343602E-2</c:v>
                </c:pt>
                <c:pt idx="70">
                  <c:v>6.1558297024311703E-2</c:v>
                </c:pt>
                <c:pt idx="71">
                  <c:v>0.13815039801161799</c:v>
                </c:pt>
                <c:pt idx="72">
                  <c:v>0.24471741852423201</c:v>
                </c:pt>
                <c:pt idx="73">
                  <c:v>0.38060233744356597</c:v>
                </c:pt>
                <c:pt idx="74">
                  <c:v>0.54496737905816195</c:v>
                </c:pt>
                <c:pt idx="75">
                  <c:v>0.736799178229539</c:v>
                </c:pt>
                <c:pt idx="76">
                  <c:v>0.95491502812526396</c:v>
                </c:pt>
                <c:pt idx="77">
                  <c:v>1.1979701719998499</c:v>
                </c:pt>
                <c:pt idx="78">
                  <c:v>1.46446609406726</c:v>
                </c:pt>
                <c:pt idx="79">
                  <c:v>1.7527597583490799</c:v>
                </c:pt>
                <c:pt idx="80">
                  <c:v>2.0610737385376399</c:v>
                </c:pt>
                <c:pt idx="81">
                  <c:v>2.38750717642026</c:v>
                </c:pt>
                <c:pt idx="82">
                  <c:v>2.7300475013022698</c:v>
                </c:pt>
                <c:pt idx="83">
                  <c:v>2.8</c:v>
                </c:pt>
                <c:pt idx="84">
                  <c:v>2.8</c:v>
                </c:pt>
                <c:pt idx="85">
                  <c:v>2.8</c:v>
                </c:pt>
                <c:pt idx="86">
                  <c:v>2.8</c:v>
                </c:pt>
                <c:pt idx="87">
                  <c:v>2.8</c:v>
                </c:pt>
                <c:pt idx="88">
                  <c:v>2.8</c:v>
                </c:pt>
                <c:pt idx="89">
                  <c:v>2.8</c:v>
                </c:pt>
                <c:pt idx="90">
                  <c:v>2.8</c:v>
                </c:pt>
                <c:pt idx="91">
                  <c:v>2.8</c:v>
                </c:pt>
                <c:pt idx="92">
                  <c:v>2.8</c:v>
                </c:pt>
                <c:pt idx="93">
                  <c:v>2.8</c:v>
                </c:pt>
                <c:pt idx="94">
                  <c:v>2.8</c:v>
                </c:pt>
                <c:pt idx="95">
                  <c:v>2.8</c:v>
                </c:pt>
                <c:pt idx="96">
                  <c:v>2.8</c:v>
                </c:pt>
                <c:pt idx="97">
                  <c:v>2.8</c:v>
                </c:pt>
                <c:pt idx="98">
                  <c:v>2.8</c:v>
                </c:pt>
                <c:pt idx="99">
                  <c:v>2.8</c:v>
                </c:pt>
                <c:pt idx="100">
                  <c:v>2.8</c:v>
                </c:pt>
                <c:pt idx="101">
                  <c:v>2.8</c:v>
                </c:pt>
                <c:pt idx="102">
                  <c:v>2.8</c:v>
                </c:pt>
                <c:pt idx="103">
                  <c:v>2.8</c:v>
                </c:pt>
                <c:pt idx="104">
                  <c:v>2.8</c:v>
                </c:pt>
                <c:pt idx="105">
                  <c:v>2.8</c:v>
                </c:pt>
                <c:pt idx="106">
                  <c:v>2.8</c:v>
                </c:pt>
                <c:pt idx="107">
                  <c:v>2.8</c:v>
                </c:pt>
                <c:pt idx="108">
                  <c:v>2.8</c:v>
                </c:pt>
                <c:pt idx="109">
                  <c:v>2.8</c:v>
                </c:pt>
                <c:pt idx="110">
                  <c:v>2.8</c:v>
                </c:pt>
                <c:pt idx="111">
                  <c:v>2.8</c:v>
                </c:pt>
                <c:pt idx="112">
                  <c:v>2.8</c:v>
                </c:pt>
                <c:pt idx="113">
                  <c:v>2.8</c:v>
                </c:pt>
                <c:pt idx="114">
                  <c:v>2.8</c:v>
                </c:pt>
                <c:pt idx="115">
                  <c:v>2.8</c:v>
                </c:pt>
                <c:pt idx="116">
                  <c:v>2.8</c:v>
                </c:pt>
                <c:pt idx="117">
                  <c:v>2.8</c:v>
                </c:pt>
                <c:pt idx="118">
                  <c:v>2.8</c:v>
                </c:pt>
                <c:pt idx="119">
                  <c:v>2.8</c:v>
                </c:pt>
                <c:pt idx="120">
                  <c:v>2.8</c:v>
                </c:pt>
                <c:pt idx="121">
                  <c:v>2.8</c:v>
                </c:pt>
                <c:pt idx="122">
                  <c:v>2.8</c:v>
                </c:pt>
                <c:pt idx="123">
                  <c:v>2.8</c:v>
                </c:pt>
                <c:pt idx="124">
                  <c:v>2.8</c:v>
                </c:pt>
                <c:pt idx="125">
                  <c:v>2.8</c:v>
                </c:pt>
                <c:pt idx="126">
                  <c:v>2.8</c:v>
                </c:pt>
                <c:pt idx="127">
                  <c:v>2.8</c:v>
                </c:pt>
                <c:pt idx="128">
                  <c:v>2.8</c:v>
                </c:pt>
                <c:pt idx="129">
                  <c:v>2.8</c:v>
                </c:pt>
                <c:pt idx="130">
                  <c:v>2.8</c:v>
                </c:pt>
                <c:pt idx="131">
                  <c:v>2.8</c:v>
                </c:pt>
                <c:pt idx="132">
                  <c:v>2.8</c:v>
                </c:pt>
                <c:pt idx="133">
                  <c:v>2.8</c:v>
                </c:pt>
                <c:pt idx="134">
                  <c:v>2.8</c:v>
                </c:pt>
                <c:pt idx="135">
                  <c:v>2.8</c:v>
                </c:pt>
                <c:pt idx="136">
                  <c:v>2.8</c:v>
                </c:pt>
                <c:pt idx="137">
                  <c:v>2.8</c:v>
                </c:pt>
                <c:pt idx="138">
                  <c:v>2.8</c:v>
                </c:pt>
                <c:pt idx="139">
                  <c:v>2.8</c:v>
                </c:pt>
                <c:pt idx="140">
                  <c:v>2.8</c:v>
                </c:pt>
                <c:pt idx="141">
                  <c:v>2.8</c:v>
                </c:pt>
                <c:pt idx="142">
                  <c:v>2.8</c:v>
                </c:pt>
                <c:pt idx="143">
                  <c:v>2.8</c:v>
                </c:pt>
                <c:pt idx="144">
                  <c:v>2.8</c:v>
                </c:pt>
                <c:pt idx="145">
                  <c:v>2.8</c:v>
                </c:pt>
                <c:pt idx="146">
                  <c:v>2.8</c:v>
                </c:pt>
                <c:pt idx="147">
                  <c:v>2.8</c:v>
                </c:pt>
                <c:pt idx="148">
                  <c:v>2.8</c:v>
                </c:pt>
                <c:pt idx="149">
                  <c:v>2.8</c:v>
                </c:pt>
                <c:pt idx="150">
                  <c:v>2.8</c:v>
                </c:pt>
                <c:pt idx="151">
                  <c:v>2.8</c:v>
                </c:pt>
                <c:pt idx="152">
                  <c:v>2.8</c:v>
                </c:pt>
                <c:pt idx="153">
                  <c:v>2.8</c:v>
                </c:pt>
                <c:pt idx="154">
                  <c:v>2.8</c:v>
                </c:pt>
                <c:pt idx="155">
                  <c:v>2.8</c:v>
                </c:pt>
                <c:pt idx="156">
                  <c:v>2.8</c:v>
                </c:pt>
                <c:pt idx="157">
                  <c:v>2.8</c:v>
                </c:pt>
                <c:pt idx="158">
                  <c:v>2.8</c:v>
                </c:pt>
                <c:pt idx="159">
                  <c:v>2.8</c:v>
                </c:pt>
                <c:pt idx="160">
                  <c:v>2.8</c:v>
                </c:pt>
                <c:pt idx="161">
                  <c:v>2.8</c:v>
                </c:pt>
                <c:pt idx="162">
                  <c:v>2.8</c:v>
                </c:pt>
                <c:pt idx="163">
                  <c:v>2.8</c:v>
                </c:pt>
                <c:pt idx="164">
                  <c:v>2.8</c:v>
                </c:pt>
                <c:pt idx="165">
                  <c:v>2.8</c:v>
                </c:pt>
                <c:pt idx="166">
                  <c:v>2.8</c:v>
                </c:pt>
                <c:pt idx="167">
                  <c:v>2.8</c:v>
                </c:pt>
                <c:pt idx="168">
                  <c:v>2.8</c:v>
                </c:pt>
                <c:pt idx="169">
                  <c:v>2.8</c:v>
                </c:pt>
                <c:pt idx="170">
                  <c:v>2.8</c:v>
                </c:pt>
                <c:pt idx="171">
                  <c:v>2.8</c:v>
                </c:pt>
                <c:pt idx="172">
                  <c:v>2.8</c:v>
                </c:pt>
                <c:pt idx="173">
                  <c:v>2.8</c:v>
                </c:pt>
                <c:pt idx="174">
                  <c:v>2.8</c:v>
                </c:pt>
                <c:pt idx="175">
                  <c:v>2.8</c:v>
                </c:pt>
                <c:pt idx="176">
                  <c:v>2.8</c:v>
                </c:pt>
                <c:pt idx="177">
                  <c:v>2.8</c:v>
                </c:pt>
                <c:pt idx="178">
                  <c:v>2.8</c:v>
                </c:pt>
                <c:pt idx="179">
                  <c:v>2.8</c:v>
                </c:pt>
                <c:pt idx="180">
                  <c:v>2.8</c:v>
                </c:pt>
                <c:pt idx="181">
                  <c:v>2.8</c:v>
                </c:pt>
                <c:pt idx="182">
                  <c:v>2.8</c:v>
                </c:pt>
                <c:pt idx="183">
                  <c:v>2.8</c:v>
                </c:pt>
                <c:pt idx="184">
                  <c:v>2.8</c:v>
                </c:pt>
                <c:pt idx="185">
                  <c:v>2.8</c:v>
                </c:pt>
                <c:pt idx="186">
                  <c:v>2.8</c:v>
                </c:pt>
                <c:pt idx="187">
                  <c:v>2.8</c:v>
                </c:pt>
                <c:pt idx="188">
                  <c:v>2.5</c:v>
                </c:pt>
                <c:pt idx="189">
                  <c:v>2.0610737385376301</c:v>
                </c:pt>
                <c:pt idx="190">
                  <c:v>1.6543469682057099</c:v>
                </c:pt>
                <c:pt idx="191">
                  <c:v>1.2842758726130299</c:v>
                </c:pt>
                <c:pt idx="192">
                  <c:v>0.95491502812526796</c:v>
                </c:pt>
                <c:pt idx="193">
                  <c:v>0.66987298107780702</c:v>
                </c:pt>
                <c:pt idx="194">
                  <c:v>0.432272711786992</c:v>
                </c:pt>
                <c:pt idx="195">
                  <c:v>0.24471741852423301</c:v>
                </c:pt>
                <c:pt idx="196">
                  <c:v>0.109261996330971</c:v>
                </c:pt>
                <c:pt idx="197">
                  <c:v>2.7390523158634099E-2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75-47B7-AF41-E0A2138B3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0200032"/>
        <c:axId val="1429982256"/>
      </c:lineChart>
      <c:catAx>
        <c:axId val="129020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Tempo (horas)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982256"/>
        <c:crosses val="autoZero"/>
        <c:auto val="1"/>
        <c:lblAlgn val="ctr"/>
        <c:lblOffset val="100"/>
        <c:tickLblSkip val="40"/>
        <c:noMultiLvlLbl val="0"/>
      </c:catAx>
      <c:valAx>
        <c:axId val="142998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Irradiância solar </a:t>
                </a:r>
                <a:r>
                  <a:rPr lang="en-GB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(kWh/m²)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0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F59697A-EAA5-0F71-C68A-375406AD39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t" anchorCtr="0" compatLnSpc="1">
            <a:prstTxWarp prst="textNoShape">
              <a:avLst/>
            </a:prstTxWarp>
          </a:bodyPr>
          <a:lstStyle>
            <a:lvl1pPr defTabSz="9469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4EB1DEA-E5E6-60D3-8C4C-A68B49B8B4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t" anchorCtr="0" compatLnSpc="1">
            <a:prstTxWarp prst="textNoShape">
              <a:avLst/>
            </a:prstTxWarp>
          </a:bodyPr>
          <a:lstStyle>
            <a:lvl1pPr algn="r" defTabSz="9469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F231EA16-1A10-EC74-1A07-7E2ED96AB7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b" anchorCtr="0" compatLnSpc="1">
            <a:prstTxWarp prst="textNoShape">
              <a:avLst/>
            </a:prstTxWarp>
          </a:bodyPr>
          <a:lstStyle>
            <a:lvl1pPr defTabSz="9469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3F1CD743-36F6-8C9C-7F80-45FE0B6D09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5025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15F3A0-B875-46D6-876E-3407DC2AC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AD94531-52BF-6B03-A2D2-4AE02FBF44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t" anchorCtr="0" compatLnSpc="1">
            <a:prstTxWarp prst="textNoShape">
              <a:avLst/>
            </a:prstTxWarp>
          </a:bodyPr>
          <a:lstStyle>
            <a:lvl1pPr defTabSz="9469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952E3DD-ADFF-48BF-87E7-451819C662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t" anchorCtr="0" compatLnSpc="1">
            <a:prstTxWarp prst="textNoShape">
              <a:avLst/>
            </a:prstTxWarp>
          </a:bodyPr>
          <a:lstStyle>
            <a:lvl1pPr algn="r" defTabSz="9469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C8A5627-4356-0A63-FFEF-E364F3D8AE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376363" y="455613"/>
            <a:ext cx="9864726" cy="6831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BFD288A2-BAAF-6033-772A-03698C3D09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7396163"/>
            <a:ext cx="5211763" cy="2070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97753DE-5817-877F-C3A9-895990FDA3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b" anchorCtr="0" compatLnSpc="1">
            <a:prstTxWarp prst="textNoShape">
              <a:avLst/>
            </a:prstTxWarp>
          </a:bodyPr>
          <a:lstStyle>
            <a:lvl1pPr defTabSz="9469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AABD1D16-A6C1-E923-4FD8-57BF507F5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5025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668" tIns="47334" rIns="94668" bIns="47334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D64E41-CC5F-4E06-91A5-9C62996157A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8A68A598-2F51-B999-5222-42AFE9263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8086725"/>
            <a:ext cx="471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/>
          <a:lstStyle/>
          <a:p>
            <a:endParaRPr lang="pt-PT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073914B6-53C9-31EE-330A-D59AF93D6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8642350"/>
            <a:ext cx="471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/>
          <a:lstStyle/>
          <a:p>
            <a:endParaRPr lang="pt-PT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02659685-C512-A7D4-AAD3-9450E608D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9193213"/>
            <a:ext cx="471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/>
          <a:lstStyle/>
          <a:p>
            <a:endParaRPr lang="pt-PT"/>
          </a:p>
        </p:txBody>
      </p:sp>
      <p:sp>
        <p:nvSpPr>
          <p:cNvPr id="3083" name="Line 11">
            <a:extLst>
              <a:ext uri="{FF2B5EF4-FFF2-40B4-BE49-F238E27FC236}">
                <a16:creationId xmlns:a16="http://schemas.microsoft.com/office/drawing/2014/main" id="{66626396-FBC8-EB8F-AB03-C61A51DCA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9745663"/>
            <a:ext cx="471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/>
          <a:lstStyle/>
          <a:p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0A9E5E0-C871-DCA3-7A3F-9FC9C464B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59E2AEE-A8FF-2969-DF8D-5D11F4301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12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0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ED82080-2BC1-57F4-26C5-9F5432D62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24BA8F6-1910-56A8-6FF2-B5A0987BF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7F8599-C82E-D75C-8B90-5B6664898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0B072A-9A77-9E3A-09F7-8E2B77674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42B42CA7-AD4B-C291-DDAF-2881B7E9E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BCB8B238-3862-3E60-A916-048EAC496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0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61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43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E671DAA-A282-C128-9533-1E9F82A6D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52DF32A-E164-DFF7-408F-975C95E8D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80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08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3A277EB-AB0D-16E6-8A85-420674AE3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F3B845B-D892-9AED-6491-1882A21F8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99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36455B-827E-E4F6-A975-E75651D7E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13/12/2022</a:t>
            </a:r>
            <a:endParaRPr lang="pt-P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FF5941-3D27-60C8-0114-ABB2B5A4B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Sistemas de Controlo de Potência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6C6E5C-F114-8F4B-153F-48C10CD19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9DB7-11F2-4806-93DF-6E452FD0EEE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542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0E4229A5-DC3D-2AF4-CA26-67AC59DA1A8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-15875" y="6597650"/>
            <a:ext cx="9850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052513"/>
            <a:ext cx="9477375" cy="5256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2DF7-1782-4BA7-C9F6-8343BAB01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13/12/2022</a:t>
            </a:r>
            <a:endParaRPr lang="pt-P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21982-43DE-309A-F91A-96127533B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Sistemas de Controlo de Potência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31F68-AB5E-E13B-68CC-6270A46B7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62A78-DA49-4EFA-9DB3-7CBF5F56B48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722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FC8028E-C4FA-99BA-2680-BCBC2F6F2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0963"/>
            <a:ext cx="93726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4" rIns="91426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38160E-1437-537C-00AC-EF8512C31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52513"/>
            <a:ext cx="94773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003454-9D5B-303C-EA57-A60D53DC81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597650"/>
            <a:ext cx="2062163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13/12/2022</a:t>
            </a:r>
            <a:endParaRPr lang="pt-PT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8BF724-47A6-9497-6EF1-23BA46F5F4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588" y="6597650"/>
            <a:ext cx="336708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pt-PT" altLang="en-US"/>
              <a:t>Sistemas de Controlo de Potência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254087-BCDC-55EE-9CF8-1E1BB17CC5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8050" y="6597650"/>
            <a:ext cx="2501900" cy="188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D0B437CB-7C6B-440F-B944-A5BE878A3A5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8" descr="logotipo_novo">
            <a:extLst>
              <a:ext uri="{FF2B5EF4-FFF2-40B4-BE49-F238E27FC236}">
                <a16:creationId xmlns:a16="http://schemas.microsoft.com/office/drawing/2014/main" id="{B0137AF3-3611-1860-2BEF-5B317DAF1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8"/>
            <a:ext cx="91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>
            <a:extLst>
              <a:ext uri="{FF2B5EF4-FFF2-40B4-BE49-F238E27FC236}">
                <a16:creationId xmlns:a16="http://schemas.microsoft.com/office/drawing/2014/main" id="{384A9F33-4689-7627-0EDC-DE58ACD998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313" y="765175"/>
            <a:ext cx="8828087" cy="8413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panose="020B0604020202020204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730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3333FF"/>
          </a:solidFill>
          <a:latin typeface="+mn-lt"/>
          <a:ea typeface="+mn-ea"/>
          <a:cs typeface="+mn-cs"/>
        </a:defRPr>
      </a:lvl2pPr>
      <a:lvl3pPr marL="1074738" indent="-176213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rgbClr val="00CC66"/>
          </a:solidFill>
          <a:latin typeface="+mn-lt"/>
          <a:ea typeface="+mn-ea"/>
          <a:cs typeface="+mn-cs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30188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7E245D4B-90A6-382E-07A4-36A11CA695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2675" y="1063625"/>
            <a:ext cx="5256213" cy="504825"/>
          </a:xfrm>
        </p:spPr>
        <p:txBody>
          <a:bodyPr anchor="ctr"/>
          <a:lstStyle/>
          <a:p>
            <a:r>
              <a:rPr lang="en-US" altLang="en-US" sz="2000">
                <a:solidFill>
                  <a:schemeClr val="tx1"/>
                </a:solidFill>
              </a:rPr>
              <a:t>Sistemas de Controlo de Potência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A94E070C-E79C-CC03-D24D-64779F87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" y="1997895"/>
            <a:ext cx="9505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pt-PT" sz="2000">
                <a:solidFill>
                  <a:srgbClr val="3333FF"/>
                </a:solidFill>
              </a:rPr>
              <a:t>Desenvolvimento de um controlador para um conjunto Motor Brushless DC + Bomba alimentado por um Painel Fotovoltaico</a:t>
            </a:r>
            <a:endParaRPr lang="pt-PT" sz="2800">
              <a:solidFill>
                <a:srgbClr val="3333FF"/>
              </a:solidFill>
            </a:endParaRPr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D35AABC4-5CCF-53A0-F8DD-F5B8B115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188913"/>
            <a:ext cx="87852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6" tIns="45714" rIns="91426" bIns="45714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6088" indent="-2730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898525" indent="-176213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36713" indent="365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 indent="-2301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indent="-2301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indent="-2301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indent="-2301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indent="-2301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200"/>
              <a:t>Mestrado em Engenharia Eletrotécnica e de Computadores</a:t>
            </a:r>
          </a:p>
          <a:p>
            <a:pPr algn="ctr">
              <a:buFontTx/>
              <a:buNone/>
            </a:pPr>
            <a:r>
              <a:rPr lang="en-US" altLang="en-US" sz="1400"/>
              <a:t>Ramo de Automação</a:t>
            </a:r>
          </a:p>
        </p:txBody>
      </p:sp>
      <p:sp>
        <p:nvSpPr>
          <p:cNvPr id="5125" name="Rectangle 9">
            <a:extLst>
              <a:ext uri="{FF2B5EF4-FFF2-40B4-BE49-F238E27FC236}">
                <a16:creationId xmlns:a16="http://schemas.microsoft.com/office/drawing/2014/main" id="{3F53F6B7-0BF8-EB27-0308-423F393C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4" y="2982232"/>
            <a:ext cx="4392613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000"/>
              <a:t>Guilherme Coelho – up202006885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000"/>
              <a:t>Lucas Freitas – up202006938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000"/>
              <a:t>David Barbosa – up202008529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GB" altLang="en-US" sz="2000"/>
          </a:p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000" err="1"/>
              <a:t>Turma</a:t>
            </a:r>
            <a:r>
              <a:rPr lang="en-GB" altLang="en-US" sz="2000"/>
              <a:t> 5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000"/>
              <a:t>Professor: Rui Esteves Araújo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en-US" sz="800" dirty="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solidFill>
                  <a:srgbClr val="3333FF"/>
                </a:solidFill>
              </a:rPr>
              <a:t>Análise de resultados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61E0244-B613-A9EC-1F51-0F606A1D7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121" y="1001485"/>
            <a:ext cx="9595757" cy="5470071"/>
          </a:xfrm>
        </p:spPr>
        <p:txBody>
          <a:bodyPr/>
          <a:lstStyle/>
          <a:p>
            <a:pPr marL="0" indent="0">
              <a:buNone/>
            </a:pPr>
            <a:r>
              <a:rPr lang="pt-PT" altLang="en-US" dirty="0">
                <a:cs typeface="Arial"/>
              </a:rPr>
              <a:t>Para a carga máxima com uma altura de 20 m obtemos :</a:t>
            </a:r>
          </a:p>
          <a:p>
            <a:pPr marL="0" indent="0">
              <a:buNone/>
            </a:pPr>
            <a:endParaRPr lang="pt-PT" altLang="en-US" dirty="0">
              <a:cs typeface="Arial"/>
            </a:endParaRPr>
          </a:p>
          <a:p>
            <a:pPr marL="0" indent="0">
              <a:buNone/>
            </a:pPr>
            <a:endParaRPr lang="pt-PT" altLang="en-US" dirty="0">
              <a:cs typeface="Arial"/>
            </a:endParaRPr>
          </a:p>
          <a:p>
            <a:pPr marL="0" indent="0">
              <a:buNone/>
            </a:pPr>
            <a:endParaRPr lang="pt-PT" altLang="en-US" dirty="0">
              <a:cs typeface="Arial"/>
            </a:endParaRPr>
          </a:p>
          <a:p>
            <a:pPr marL="0" indent="0">
              <a:buNone/>
            </a:pPr>
            <a:endParaRPr lang="pt-PT" altLang="en-US" dirty="0">
              <a:cs typeface="Arial"/>
            </a:endParaRPr>
          </a:p>
          <a:p>
            <a:pPr marL="0" indent="0">
              <a:buNone/>
            </a:pPr>
            <a:endParaRPr lang="pt-PT" altLang="en-US" dirty="0">
              <a:cs typeface="Arial"/>
            </a:endParaRPr>
          </a:p>
          <a:p>
            <a:pPr marL="0" indent="0">
              <a:buNone/>
            </a:pPr>
            <a:endParaRPr lang="pt-PT" dirty="0">
              <a:cs typeface="Arial"/>
            </a:endParaRPr>
          </a:p>
          <a:p>
            <a:pPr marL="0" indent="0">
              <a:buNone/>
            </a:pPr>
            <a:endParaRPr lang="pt-PT" dirty="0">
              <a:cs typeface="Arial"/>
            </a:endParaRPr>
          </a:p>
          <a:p>
            <a:pPr marL="0" indent="0">
              <a:buNone/>
            </a:pPr>
            <a:endParaRPr lang="pt-PT" dirty="0">
              <a:cs typeface="Arial"/>
            </a:endParaRPr>
          </a:p>
          <a:p>
            <a:pPr marL="0" indent="0">
              <a:buNone/>
            </a:pPr>
            <a:endParaRPr lang="pt-PT" altLang="en-US" dirty="0"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13/12/2023</a:t>
            </a:r>
            <a:endParaRPr lang="pt-PT" altLang="en-US"/>
          </a:p>
        </p:txBody>
      </p:sp>
      <p:pic>
        <p:nvPicPr>
          <p:cNvPr id="5" name="Imagem 4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00A22974-80E1-48BC-B842-B74DB0F6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75" y="1417101"/>
            <a:ext cx="8092651" cy="23566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FFC132-5C10-DCF4-A090-7B8DCE5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2" y="3946071"/>
            <a:ext cx="8015560" cy="24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8FC4E-4372-054A-62F0-C8AB064FC80A}"/>
              </a:ext>
            </a:extLst>
          </p:cNvPr>
          <p:cNvSpPr txBox="1"/>
          <p:nvPr/>
        </p:nvSpPr>
        <p:spPr>
          <a:xfrm>
            <a:off x="976992" y="3736520"/>
            <a:ext cx="795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6 – Velocidade de rotação do motor dada uma velocidade de referência usando </a:t>
            </a:r>
            <a:r>
              <a:rPr lang="pt-PT" sz="1200" dirty="0" err="1"/>
              <a:t>Head</a:t>
            </a:r>
            <a:r>
              <a:rPr lang="pt-PT" sz="1200" dirty="0"/>
              <a:t> = 20m.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A1362-F680-C34C-72FC-1B9D0293C9DC}"/>
              </a:ext>
            </a:extLst>
          </p:cNvPr>
          <p:cNvSpPr txBox="1"/>
          <p:nvPr/>
        </p:nvSpPr>
        <p:spPr>
          <a:xfrm>
            <a:off x="976991" y="6301596"/>
            <a:ext cx="795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7 – Valor do torque durante a experiência acima.</a:t>
            </a:r>
          </a:p>
        </p:txBody>
      </p:sp>
    </p:spTree>
    <p:extLst>
      <p:ext uri="{BB962C8B-B14F-4D97-AF65-F5344CB8AC3E}">
        <p14:creationId xmlns:p14="http://schemas.microsoft.com/office/powerpoint/2010/main" val="397732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 dirty="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en-US" sz="8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solidFill>
                  <a:srgbClr val="3333FF"/>
                </a:solidFill>
              </a:rPr>
              <a:t>Análise de resultados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61E0244-B613-A9EC-1F51-0F606A1D7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121" y="1001485"/>
            <a:ext cx="9595757" cy="5470071"/>
          </a:xfrm>
        </p:spPr>
        <p:txBody>
          <a:bodyPr/>
          <a:lstStyle/>
          <a:p>
            <a:pPr marL="0" indent="0">
              <a:buNone/>
            </a:pPr>
            <a:r>
              <a:rPr lang="pt-PT" altLang="en-US" dirty="0">
                <a:cs typeface="Arial"/>
              </a:rPr>
              <a:t>Para a carga mínima com uma altura de 10m obtemos: </a:t>
            </a:r>
            <a:endParaRPr lang="pt-PT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13/12/2023</a:t>
            </a:r>
            <a:endParaRPr lang="pt-PT" altLang="en-US"/>
          </a:p>
        </p:txBody>
      </p:sp>
      <p:pic>
        <p:nvPicPr>
          <p:cNvPr id="4" name="Imagem 3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6FE28791-65B9-9C4F-4BBE-588165F2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5" y="3841497"/>
            <a:ext cx="8166773" cy="2416885"/>
          </a:xfrm>
          <a:prstGeom prst="rect">
            <a:avLst/>
          </a:prstGeom>
        </p:spPr>
      </p:pic>
      <p:pic>
        <p:nvPicPr>
          <p:cNvPr id="5" name="Imagem 4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id="{29036AC3-D06D-0666-E30C-42BF3F6E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22" y="1361947"/>
            <a:ext cx="8142356" cy="2374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0FD75-598D-F9FC-4A86-FD83BBA4C482}"/>
              </a:ext>
            </a:extLst>
          </p:cNvPr>
          <p:cNvSpPr txBox="1"/>
          <p:nvPr/>
        </p:nvSpPr>
        <p:spPr>
          <a:xfrm>
            <a:off x="976992" y="3682853"/>
            <a:ext cx="795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8 – Velocidade de rotação do motor dada uma velocidade de referência usando </a:t>
            </a:r>
            <a:r>
              <a:rPr lang="pt-PT" sz="1200" dirty="0" err="1"/>
              <a:t>Head</a:t>
            </a:r>
            <a:r>
              <a:rPr lang="pt-PT" sz="1200" dirty="0"/>
              <a:t> = 10m.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78A71-91D3-B3B3-5869-9F4EF4D74B9A}"/>
              </a:ext>
            </a:extLst>
          </p:cNvPr>
          <p:cNvSpPr txBox="1"/>
          <p:nvPr/>
        </p:nvSpPr>
        <p:spPr>
          <a:xfrm>
            <a:off x="1201963" y="6245976"/>
            <a:ext cx="795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9 – Valor do torque durante a experiência acima.</a:t>
            </a:r>
          </a:p>
        </p:txBody>
      </p:sp>
    </p:spTree>
    <p:extLst>
      <p:ext uri="{BB962C8B-B14F-4D97-AF65-F5344CB8AC3E}">
        <p14:creationId xmlns:p14="http://schemas.microsoft.com/office/powerpoint/2010/main" val="108334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4E6AFF2C-510A-79A9-E5DC-BB16F946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839F95A0-ACE1-4A68-58DC-6DB1BD0B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E805BC-CFFA-46E2-983C-C0ECCA58BB38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en-US" sz="8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78AACF6-CBB1-104D-9468-E8D85B86D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solidFill>
                  <a:srgbClr val="3333FF"/>
                </a:solidFill>
              </a:rPr>
              <a:t>Conclusões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1D0D631-ACF5-C162-CFDB-7B6A21305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981075"/>
            <a:ext cx="9477375" cy="5616575"/>
          </a:xfrm>
        </p:spPr>
        <p:txBody>
          <a:bodyPr/>
          <a:lstStyle/>
          <a:p>
            <a:pPr marL="273050" indent="-273050"/>
            <a:endParaRPr lang="pt-PT" altLang="en-US" dirty="0"/>
          </a:p>
          <a:p>
            <a:pPr marL="273050" indent="-273050"/>
            <a:endParaRPr lang="pt-PT" altLang="en-US" dirty="0">
              <a:cs typeface="Arial"/>
            </a:endParaRPr>
          </a:p>
          <a:p>
            <a:pPr marL="273050" indent="-273050"/>
            <a:endParaRPr lang="pt-PT" altLang="en-US" dirty="0">
              <a:cs typeface="Arial"/>
            </a:endParaRPr>
          </a:p>
          <a:p>
            <a:pPr marL="273050" indent="-273050"/>
            <a:endParaRPr lang="pt-PT" altLang="en-US" dirty="0"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03747-290F-543E-BEA8-A996C13FCC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885A0-4B4A-4125-444F-DCB2F677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84" y="1295088"/>
            <a:ext cx="7078832" cy="4549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527DD-EDEE-2610-B652-FE1FFEF13797}"/>
              </a:ext>
            </a:extLst>
          </p:cNvPr>
          <p:cNvSpPr txBox="1"/>
          <p:nvPr/>
        </p:nvSpPr>
        <p:spPr>
          <a:xfrm>
            <a:off x="976994" y="5661725"/>
            <a:ext cx="795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10 – Implementação final do conjunto ponte inversora e motor.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BD75B5B3-5C3C-91AE-903E-4D99F588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37404A6D-6D9C-E9F4-55B2-D6EC129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E091C-98F5-4C45-8A8A-D62A501FD1CC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en-US" sz="8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221EE8B-6CAE-BB37-10BF-45395C0CB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solidFill>
                  <a:srgbClr val="3333FF"/>
                </a:solidFill>
              </a:rPr>
              <a:t>Índice</a:t>
            </a:r>
            <a:r>
              <a:rPr lang="en-US" altLang="en-US"/>
              <a:t> </a:t>
            </a:r>
            <a:endParaRPr lang="pt-PT" altLang="en-US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18A19506-4776-BB0B-FA9F-7B3DF0E25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982663"/>
            <a:ext cx="9577387" cy="4822825"/>
          </a:xfrm>
        </p:spPr>
        <p:txBody>
          <a:bodyPr/>
          <a:lstStyle/>
          <a:p>
            <a:pPr>
              <a:defRPr/>
            </a:pPr>
            <a:endParaRPr lang="pt-PT" altLang="en-US" dirty="0"/>
          </a:p>
          <a:p>
            <a:pPr>
              <a:defRPr/>
            </a:pPr>
            <a:endParaRPr lang="pt-PT" altLang="en-US" dirty="0"/>
          </a:p>
          <a:p>
            <a:pPr>
              <a:defRPr/>
            </a:pPr>
            <a:r>
              <a:rPr lang="pt-PT" altLang="en-US" dirty="0"/>
              <a:t>Objetivos do trabalho</a:t>
            </a:r>
          </a:p>
          <a:p>
            <a:pPr>
              <a:defRPr/>
            </a:pPr>
            <a:r>
              <a:rPr lang="pt-PT" altLang="en-US" dirty="0"/>
              <a:t>Motor BLDC</a:t>
            </a:r>
            <a:endParaRPr lang="pt-PT" altLang="en-US" dirty="0">
              <a:cs typeface="Arial"/>
            </a:endParaRPr>
          </a:p>
          <a:p>
            <a:pPr>
              <a:defRPr/>
            </a:pPr>
            <a:r>
              <a:rPr lang="pt-PT" altLang="en-US" dirty="0"/>
              <a:t>Cálculo da carga</a:t>
            </a:r>
          </a:p>
          <a:p>
            <a:pPr>
              <a:defRPr/>
            </a:pPr>
            <a:r>
              <a:rPr lang="pt-PT" altLang="en-US" dirty="0"/>
              <a:t>Alimentação do Motor</a:t>
            </a:r>
          </a:p>
          <a:p>
            <a:pPr>
              <a:defRPr/>
            </a:pPr>
            <a:r>
              <a:rPr lang="pt-PT" altLang="en-US" dirty="0"/>
              <a:t>Análise dos resultados </a:t>
            </a:r>
          </a:p>
          <a:p>
            <a:pPr>
              <a:defRPr/>
            </a:pPr>
            <a:r>
              <a:rPr lang="pt-PT" altLang="en-US" dirty="0"/>
              <a:t>Conclusões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753B7-CCA1-CE53-1294-5D8EE684A5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0338EA8D-9577-BFA8-6452-1BA622F3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1DC49F11-8574-7B60-9D71-69155CFD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75724-D74A-43C0-8A53-3AAF7C438AF7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en-US" sz="8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B4CDFB4-4B56-CDF0-E9A6-CAF54213B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solidFill>
                  <a:srgbClr val="3333FF"/>
                </a:solidFill>
              </a:rPr>
              <a:t>Objetivos do trabalho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03E696A-367C-3140-D741-9A0EB1A6B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981075"/>
            <a:ext cx="9477375" cy="5616575"/>
          </a:xfrm>
        </p:spPr>
        <p:txBody>
          <a:bodyPr/>
          <a:lstStyle/>
          <a:p>
            <a:pPr marL="273050" indent="-273050"/>
            <a:r>
              <a:rPr lang="pt-PT" altLang="en-US" dirty="0">
                <a:cs typeface="Arial"/>
              </a:rPr>
              <a:t>O objetivo deste trabalho é dimensionar um sistema capaz de levantar água (30m^3) deste 10 até 20 metros de altura com um painel fotovoltaico e um motor </a:t>
            </a:r>
            <a:r>
              <a:rPr lang="pt-PT" altLang="en-US" dirty="0" err="1">
                <a:cs typeface="Arial"/>
              </a:rPr>
              <a:t>brushless</a:t>
            </a:r>
            <a:r>
              <a:rPr lang="pt-PT" altLang="en-US" dirty="0">
                <a:cs typeface="Arial"/>
              </a:rPr>
              <a:t> DC. Para isto é necessário:</a:t>
            </a:r>
          </a:p>
          <a:p>
            <a:pPr marL="273050" indent="-273050"/>
            <a:endParaRPr lang="pt-PT" altLang="en-US" dirty="0">
              <a:cs typeface="Arial"/>
            </a:endParaRPr>
          </a:p>
          <a:p>
            <a:pPr marL="725488" lvl="1"/>
            <a:r>
              <a:rPr lang="pt-PT" altLang="en-US" dirty="0">
                <a:cs typeface="Arial"/>
              </a:rPr>
              <a:t>Estudo do funcionamento de um motor </a:t>
            </a:r>
            <a:r>
              <a:rPr lang="pt-PT" altLang="en-US" dirty="0" err="1">
                <a:cs typeface="Arial"/>
              </a:rPr>
              <a:t>brushless</a:t>
            </a:r>
            <a:r>
              <a:rPr lang="pt-PT" altLang="en-US" dirty="0">
                <a:cs typeface="Arial"/>
              </a:rPr>
              <a:t> DC e implementação.</a:t>
            </a:r>
            <a:endParaRPr lang="pt-PT" altLang="en-US" dirty="0"/>
          </a:p>
          <a:p>
            <a:pPr marL="725488" lvl="1"/>
            <a:endParaRPr lang="pt-PT" altLang="en-US" dirty="0"/>
          </a:p>
          <a:p>
            <a:pPr marL="725488" lvl="1"/>
            <a:r>
              <a:rPr lang="pt-PT" altLang="en-US" dirty="0"/>
              <a:t>Dimensionamento da carga e realimentação.</a:t>
            </a:r>
          </a:p>
          <a:p>
            <a:pPr marL="725488" lvl="1"/>
            <a:endParaRPr lang="pt-PT" altLang="en-US" dirty="0"/>
          </a:p>
          <a:p>
            <a:pPr marL="725488" lvl="1"/>
            <a:r>
              <a:rPr lang="pt-PT" altLang="en-US" dirty="0"/>
              <a:t>Implementação dos painéis fotovoltaicos e conversão DC-DC.</a:t>
            </a:r>
          </a:p>
          <a:p>
            <a:pPr marL="725488" lvl="1"/>
            <a:endParaRPr lang="pt-PT" altLang="en-US" dirty="0"/>
          </a:p>
          <a:p>
            <a:pPr marL="725488" lvl="1"/>
            <a:r>
              <a:rPr lang="pt-PT" altLang="en-US" dirty="0"/>
              <a:t>Interpretar os resultados e tirar conclusões.</a:t>
            </a:r>
          </a:p>
          <a:p>
            <a:pPr marL="273050" indent="-273050"/>
            <a:endParaRPr lang="pt-PT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A9125-6601-09F5-B144-648AEDE33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33522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en-US" sz="8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 </a:t>
            </a:r>
            <a:r>
              <a:rPr lang="pt-PT" altLang="en-US">
                <a:solidFill>
                  <a:srgbClr val="3333FF"/>
                </a:solidFill>
              </a:rPr>
              <a:t>Motor BLDC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13/12/2023</a:t>
            </a:r>
            <a:endParaRPr lang="pt-PT" alt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A10E88-43D6-C429-203D-55F43BEF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cs typeface="Arial"/>
              </a:rPr>
              <a:t>Um motor </a:t>
            </a:r>
            <a:r>
              <a:rPr lang="pt-PT" dirty="0" err="1">
                <a:cs typeface="Arial"/>
              </a:rPr>
              <a:t>Brushless</a:t>
            </a:r>
            <a:r>
              <a:rPr lang="pt-PT" dirty="0">
                <a:cs typeface="Arial"/>
              </a:rPr>
              <a:t> DC é uma inovação avançada na tecnologia de motores elétricos. Estes são os principais aspetos que distinguem este motor de um motor tradicional:</a:t>
            </a:r>
          </a:p>
          <a:p>
            <a:endParaRPr lang="pt-PT" dirty="0">
              <a:solidFill>
                <a:srgbClr val="000000"/>
              </a:solidFill>
              <a:cs typeface="Arial"/>
            </a:endParaRPr>
          </a:p>
          <a:p>
            <a:pPr marL="725170" lvl="1"/>
            <a:r>
              <a:rPr lang="pt-PT" dirty="0">
                <a:cs typeface="Arial"/>
              </a:rPr>
              <a:t>Uso de um controlador eletrónico para gerir a corrente elétrica.</a:t>
            </a:r>
          </a:p>
          <a:p>
            <a:pPr marL="725170" lvl="1"/>
            <a:endParaRPr lang="pt-PT" dirty="0">
              <a:cs typeface="Arial"/>
            </a:endParaRPr>
          </a:p>
          <a:p>
            <a:pPr marL="725170" lvl="1"/>
            <a:r>
              <a:rPr lang="pt-PT" dirty="0">
                <a:cs typeface="Arial"/>
              </a:rPr>
              <a:t>Uso de sensores de posição do rotor.</a:t>
            </a:r>
          </a:p>
          <a:p>
            <a:pPr marL="725170" lvl="1"/>
            <a:endParaRPr lang="pt-PT" dirty="0">
              <a:cs typeface="Arial"/>
            </a:endParaRPr>
          </a:p>
          <a:p>
            <a:pPr marL="725170" lvl="1"/>
            <a:r>
              <a:rPr lang="pt-PT" dirty="0">
                <a:cs typeface="Arial"/>
              </a:rPr>
              <a:t>Maior durabilidade e menor ruído.</a:t>
            </a:r>
          </a:p>
          <a:p>
            <a:pPr marL="725170" lvl="1"/>
            <a:endParaRPr lang="pt-PT" dirty="0">
              <a:cs typeface="Arial"/>
            </a:endParaRPr>
          </a:p>
          <a:p>
            <a:pPr marL="725170" lvl="1"/>
            <a:endParaRPr lang="pt-PT" dirty="0">
              <a:cs typeface="Arial"/>
            </a:endParaRPr>
          </a:p>
          <a:p>
            <a:pPr marL="725170" lvl="1"/>
            <a:endParaRPr lang="pt-PT" dirty="0">
              <a:cs typeface="Arial"/>
            </a:endParaRPr>
          </a:p>
          <a:p>
            <a:endParaRPr lang="pt-PT" dirty="0">
              <a:cs typeface="Arial"/>
            </a:endParaRPr>
          </a:p>
          <a:p>
            <a:endParaRPr lang="pt-P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0327D8-06C7-E922-8315-2D1CF90C6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9" t="2205" r="1235" b="4780"/>
          <a:stretch/>
        </p:blipFill>
        <p:spPr>
          <a:xfrm>
            <a:off x="3581400" y="2265041"/>
            <a:ext cx="6091841" cy="2225175"/>
          </a:xfrm>
          <a:prstGeom prst="rect">
            <a:avLst/>
          </a:prstGeom>
        </p:spPr>
      </p:pic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en-US" sz="8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rgbClr val="3333FF"/>
                </a:solidFill>
              </a:rPr>
              <a:t>Controlo do motor BLDC </a:t>
            </a:r>
            <a:endParaRPr lang="pt-PT" altLang="en-US" dirty="0">
              <a:solidFill>
                <a:srgbClr val="3333FF"/>
              </a:solidFill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DBCE3-EAC0-B57B-8A73-DDC34A53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4" y="1052513"/>
            <a:ext cx="3367086" cy="5256807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PT" altLang="en-US" dirty="0">
                <a:cs typeface="Arial"/>
              </a:rPr>
              <a:t>Parâmetros do motor:</a:t>
            </a:r>
            <a:endParaRPr lang="pt-PT" dirty="0"/>
          </a:p>
          <a:p>
            <a:pPr marL="725170" lvl="1">
              <a:buFont typeface="Courier New"/>
              <a:buChar char="o"/>
            </a:pPr>
            <a:r>
              <a:rPr lang="pt-PT" altLang="en-US" dirty="0">
                <a:solidFill>
                  <a:srgbClr val="000000"/>
                </a:solidFill>
                <a:cs typeface="Arial"/>
              </a:rPr>
              <a:t>2 polos</a:t>
            </a:r>
          </a:p>
          <a:p>
            <a:pPr marL="725170" lvl="1">
              <a:buFont typeface="Courier New"/>
              <a:buChar char="o"/>
            </a:pPr>
            <a:r>
              <a:rPr lang="pt-PT" altLang="en-US" dirty="0">
                <a:solidFill>
                  <a:srgbClr val="000000"/>
                </a:solidFill>
                <a:cs typeface="Arial"/>
              </a:rPr>
              <a:t>500 VDC </a:t>
            </a:r>
          </a:p>
          <a:p>
            <a:pPr marL="725170" lvl="1">
              <a:buFont typeface="Courier New"/>
              <a:buChar char="o"/>
            </a:pPr>
            <a:r>
              <a:rPr lang="pt-PT" altLang="en-US" dirty="0">
                <a:solidFill>
                  <a:srgbClr val="000000"/>
                </a:solidFill>
                <a:cs typeface="Arial"/>
              </a:rPr>
              <a:t>3000 RPM</a:t>
            </a:r>
          </a:p>
          <a:p>
            <a:pPr marL="725170" lvl="1">
              <a:buFont typeface="Courier New"/>
              <a:buChar char="o"/>
            </a:pPr>
            <a:endParaRPr lang="pt-PT" altLang="en-US" dirty="0">
              <a:solidFill>
                <a:srgbClr val="000000"/>
              </a:solidFill>
              <a:cs typeface="Arial"/>
            </a:endParaRPr>
          </a:p>
          <a:p>
            <a:pPr marL="725170" lvl="1">
              <a:buFont typeface="Courier New"/>
              <a:buChar char="o"/>
            </a:pPr>
            <a:endParaRPr lang="pt-PT" altLang="en-US" dirty="0">
              <a:solidFill>
                <a:srgbClr val="000000"/>
              </a:solidFill>
              <a:cs typeface="Arial"/>
            </a:endParaRPr>
          </a:p>
          <a:p>
            <a:pPr marL="273050">
              <a:buFont typeface="Arial"/>
              <a:buChar char="•"/>
            </a:pPr>
            <a:r>
              <a:rPr lang="pt-PT" dirty="0">
                <a:solidFill>
                  <a:srgbClr val="000000"/>
                </a:solidFill>
                <a:cs typeface="Arial"/>
              </a:rPr>
              <a:t>Controlo do motor </a:t>
            </a: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Conversor DC-DC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Feedback de velocidade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Controlo de posição</a:t>
            </a:r>
          </a:p>
          <a:p>
            <a:pPr marL="452120" lvl="1" indent="0">
              <a:buNone/>
            </a:pPr>
            <a:endParaRPr lang="pt-PT" altLang="en-US" dirty="0">
              <a:solidFill>
                <a:srgbClr val="000000"/>
              </a:solidFill>
              <a:cs typeface="Arial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83369-B82F-5D91-B808-57272F22F906}"/>
              </a:ext>
            </a:extLst>
          </p:cNvPr>
          <p:cNvSpPr txBox="1"/>
          <p:nvPr/>
        </p:nvSpPr>
        <p:spPr>
          <a:xfrm>
            <a:off x="3581399" y="4556589"/>
            <a:ext cx="6091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/>
              <a:t>Figura 1 – Esquema do controle do motor. </a:t>
            </a:r>
          </a:p>
        </p:txBody>
      </p:sp>
    </p:spTree>
    <p:extLst>
      <p:ext uri="{BB962C8B-B14F-4D97-AF65-F5344CB8AC3E}">
        <p14:creationId xmlns:p14="http://schemas.microsoft.com/office/powerpoint/2010/main" val="22413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AECD332C-8AE7-D537-CA56-B40373B4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02800978-3DC0-733D-9C09-0063BD3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0832B3-AC78-48FF-B43A-98810FBEFB03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en-US" sz="8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C3411C4-CD5F-28E7-D314-381460C3B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rgbClr val="3333FF"/>
                </a:solidFill>
              </a:rPr>
              <a:t>Cálculo da carga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4550649-874D-E0E3-2923-7E9C01A4B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977446"/>
            <a:ext cx="9477375" cy="5616575"/>
          </a:xfrm>
        </p:spPr>
        <p:txBody>
          <a:bodyPr/>
          <a:lstStyle/>
          <a:p>
            <a:pPr marL="273050" indent="-273050"/>
            <a:r>
              <a:rPr lang="pt-PT" altLang="en-US" dirty="0"/>
              <a:t>Para determinar a carga média que vai ser aplicada ao motor recorremos ao livro Bombas e instalações hidráulicas, obtendo assim a equação (2). </a:t>
            </a:r>
          </a:p>
          <a:p>
            <a:pPr marL="273050" indent="-273050"/>
            <a:endParaRPr lang="pt-PT" altLang="en-US" dirty="0"/>
          </a:p>
          <a:p>
            <a:pPr marL="273050" indent="-273050"/>
            <a:endParaRPr lang="pt-PT" altLang="en-US" dirty="0"/>
          </a:p>
          <a:p>
            <a:pPr marL="273050" indent="-273050"/>
            <a:endParaRPr lang="pt-PT" altLang="en-US" dirty="0"/>
          </a:p>
          <a:p>
            <a:pPr marL="795020" lvl="1" indent="-342900">
              <a:buFont typeface="Courier New" panose="02070309020205020404" pitchFamily="49" charset="0"/>
              <a:buChar char="o"/>
            </a:pPr>
            <a:endParaRPr lang="pt-PT" altLang="en-US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8AD1C-81CA-CFE7-BF37-4FB246AC3A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D92614-B1C6-4B88-0A5F-05BA2ABE5716}"/>
                  </a:ext>
                </a:extLst>
              </p:cNvPr>
              <p:cNvSpPr txBox="1"/>
              <p:nvPr/>
            </p:nvSpPr>
            <p:spPr>
              <a:xfrm>
                <a:off x="-14288" y="3501774"/>
                <a:ext cx="9906000" cy="484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𝑇𝑜𝑟𝑞𝑢𝑒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𝑊𝑎𝑡𝑒𝑟𝐷𝑒𝑛𝑠𝑖𝑡𝑦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𝑢𝑚𝑝𝑃𝑒𝑟𝑓𝑜𝑟𝑚𝑎𝑛𝑐𝑒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𝑜𝑡𝑜𝑟𝑆𝑝𝑒𝑒𝑑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𝑅𝑎𝑑𝑆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 (2)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D92614-B1C6-4B88-0A5F-05BA2ABE5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8" y="3501774"/>
                <a:ext cx="9906000" cy="484428"/>
              </a:xfrm>
              <a:prstGeom prst="rect">
                <a:avLst/>
              </a:prstGeom>
              <a:blipFill>
                <a:blip r:embed="rId3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16B48B-3115-15AF-D8AC-8A60F90583EB}"/>
                  </a:ext>
                </a:extLst>
              </p:cNvPr>
              <p:cNvSpPr txBox="1"/>
              <p:nvPr/>
            </p:nvSpPr>
            <p:spPr>
              <a:xfrm>
                <a:off x="0" y="4217300"/>
                <a:ext cx="9906000" cy="571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𝑇𝑜𝑟𝑞𝑢𝑒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3.4722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997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20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9.81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0.8 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314.16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=0.270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16B48B-3115-15AF-D8AC-8A60F9058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7300"/>
                <a:ext cx="9906000" cy="57169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3025337E-900B-CB13-93CE-B89D49B2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401" y="1905747"/>
            <a:ext cx="5610402" cy="3190986"/>
          </a:xfrm>
          <a:prstGeom prst="rect">
            <a:avLst/>
          </a:prstGeom>
        </p:spPr>
      </p:pic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en-US" sz="8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solidFill>
                  <a:srgbClr val="3333FF"/>
                </a:solidFill>
              </a:rPr>
              <a:t>Sistema de alimentação do motor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61E0244-B613-A9EC-1F51-0F606A1D7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981075"/>
            <a:ext cx="9477375" cy="5616575"/>
          </a:xfrm>
        </p:spPr>
        <p:txBody>
          <a:bodyPr/>
          <a:lstStyle/>
          <a:p>
            <a:pPr marL="273050" indent="-273050"/>
            <a:r>
              <a:rPr lang="pt-PT" altLang="en-US" dirty="0">
                <a:cs typeface="Arial"/>
              </a:rPr>
              <a:t>Painel Fotovoltaico</a:t>
            </a:r>
            <a:endParaRPr lang="pt-PT" dirty="0"/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Irradiância 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4 kWh / m³ / dia</a:t>
            </a:r>
            <a:endParaRPr lang="pt-PT" dirty="0">
              <a:solidFill>
                <a:srgbClr val="000000"/>
              </a:solidFill>
              <a:cs typeface="Arial"/>
            </a:endParaRP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Área de 15 m2</a:t>
            </a: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Eficiência 15 % </a:t>
            </a: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300 V de output</a:t>
            </a: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2.8 kW output máximo</a:t>
            </a:r>
          </a:p>
          <a:p>
            <a:pPr marL="725170" lvl="1">
              <a:buFont typeface="Courier New,monospace"/>
              <a:buChar char="o"/>
            </a:pPr>
            <a:endParaRPr lang="pt-PT" dirty="0">
              <a:solidFill>
                <a:srgbClr val="000000"/>
              </a:solidFill>
              <a:cs typeface="Arial"/>
            </a:endParaRPr>
          </a:p>
          <a:p>
            <a:pPr marL="725170" lvl="1">
              <a:buFont typeface="Courier New,monospace"/>
              <a:buChar char="o"/>
            </a:pPr>
            <a:endParaRPr lang="pt-PT" dirty="0">
              <a:solidFill>
                <a:srgbClr val="000000"/>
              </a:solidFill>
              <a:cs typeface="Arial"/>
            </a:endParaRPr>
          </a:p>
          <a:p>
            <a:pPr marL="273050"/>
            <a:r>
              <a:rPr lang="pt-PT" dirty="0">
                <a:solidFill>
                  <a:srgbClr val="000000"/>
                </a:solidFill>
                <a:cs typeface="Arial"/>
              </a:rPr>
              <a:t>Conversor DC-DC</a:t>
            </a: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300V para 500V</a:t>
            </a: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L = 2.8 </a:t>
            </a:r>
            <a:r>
              <a:rPr lang="pt-PT" dirty="0" err="1">
                <a:solidFill>
                  <a:srgbClr val="000000"/>
                </a:solidFill>
                <a:cs typeface="Arial"/>
              </a:rPr>
              <a:t>mH</a:t>
            </a:r>
            <a:endParaRPr lang="pt-PT" dirty="0">
              <a:solidFill>
                <a:srgbClr val="000000"/>
              </a:solidFill>
              <a:cs typeface="Arial"/>
            </a:endParaRPr>
          </a:p>
          <a:p>
            <a:pPr marL="725170" lvl="1">
              <a:buFont typeface="Courier New,monospace"/>
              <a:buChar char="o"/>
            </a:pPr>
            <a:r>
              <a:rPr lang="pt-PT" dirty="0">
                <a:solidFill>
                  <a:srgbClr val="000000"/>
                </a:solidFill>
                <a:cs typeface="Arial"/>
              </a:rPr>
              <a:t>C = 12 </a:t>
            </a:r>
            <a:r>
              <a:rPr lang="pt-PT" dirty="0" err="1">
                <a:solidFill>
                  <a:srgbClr val="000000"/>
                </a:solidFill>
                <a:cs typeface="Arial"/>
              </a:rPr>
              <a:t>uF</a:t>
            </a:r>
            <a:endParaRPr lang="pt-PT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A7BCD-45C3-4CAA-5631-2646B184DE5F}"/>
              </a:ext>
            </a:extLst>
          </p:cNvPr>
          <p:cNvSpPr txBox="1"/>
          <p:nvPr/>
        </p:nvSpPr>
        <p:spPr>
          <a:xfrm>
            <a:off x="4065401" y="5035620"/>
            <a:ext cx="561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2 – Esquema do sistema de alimentação do motor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en-US" sz="8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solidFill>
                  <a:srgbClr val="3333FF"/>
                </a:solidFill>
              </a:rPr>
              <a:t>Sistema de alimentação do motor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7F99A83-DBF9-4F03-9A74-ACA5EE2A2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254384"/>
              </p:ext>
            </p:extLst>
          </p:nvPr>
        </p:nvGraphicFramePr>
        <p:xfrm>
          <a:off x="900793" y="1122189"/>
          <a:ext cx="8104414" cy="4613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EF7B47-33C0-88C4-8149-78C6A4AE5BF5}"/>
              </a:ext>
            </a:extLst>
          </p:cNvPr>
          <p:cNvSpPr txBox="1"/>
          <p:nvPr/>
        </p:nvSpPr>
        <p:spPr>
          <a:xfrm>
            <a:off x="2147799" y="5751231"/>
            <a:ext cx="561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3 – Obtenção da Potência absorvida</a:t>
            </a:r>
          </a:p>
        </p:txBody>
      </p:sp>
    </p:spTree>
    <p:extLst>
      <p:ext uri="{BB962C8B-B14F-4D97-AF65-F5344CB8AC3E}">
        <p14:creationId xmlns:p14="http://schemas.microsoft.com/office/powerpoint/2010/main" val="22812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CF7B48ED-58F7-FE1D-3BEF-CAA60036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800"/>
              <a:t>Sistemas de Controlo de Potência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4978CFB-6F10-EC08-2E0B-EDD7ED6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00CC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30D4D-49BF-4F8B-988B-1992812E2AED}" type="slidenum">
              <a:rPr lang="pt-PT" altLang="en-US" sz="8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en-US" sz="800" dirty="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EC1D2-7BEE-937C-37AF-9702F7F0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rgbClr val="3333FF"/>
                </a:solidFill>
              </a:rPr>
              <a:t>Sistema de alimentação do motor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B10DA-1109-6626-D954-2AFE16E62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13/12/2023</a:t>
            </a:r>
            <a:endParaRPr lang="pt-PT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51A2B-C5CC-3CB0-9D23-25F64247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9" y="877661"/>
            <a:ext cx="8956902" cy="2659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60319-E8FF-DA55-7119-98CEDA40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803" y="3789362"/>
            <a:ext cx="5724394" cy="2406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A6B43E-6D8E-C860-05C6-C4C08C0F18FF}"/>
              </a:ext>
            </a:extLst>
          </p:cNvPr>
          <p:cNvSpPr txBox="1"/>
          <p:nvPr/>
        </p:nvSpPr>
        <p:spPr>
          <a:xfrm>
            <a:off x="2147799" y="3450079"/>
            <a:ext cx="561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4 – Implementação do conversor 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54783-F03D-6251-F9E6-6593D630A984}"/>
              </a:ext>
            </a:extLst>
          </p:cNvPr>
          <p:cNvSpPr txBox="1"/>
          <p:nvPr/>
        </p:nvSpPr>
        <p:spPr>
          <a:xfrm>
            <a:off x="2147799" y="6204300"/>
            <a:ext cx="561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5 – Gerador do sinal de controlo</a:t>
            </a:r>
          </a:p>
        </p:txBody>
      </p:sp>
    </p:spTree>
    <p:extLst>
      <p:ext uri="{BB962C8B-B14F-4D97-AF65-F5344CB8AC3E}">
        <p14:creationId xmlns:p14="http://schemas.microsoft.com/office/powerpoint/2010/main" val="7435856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11" ma:contentTypeDescription="Criar um novo documento." ma:contentTypeScope="" ma:versionID="c0c4623910dcfedb1bff60ff1ec77ef3">
  <xsd:schema xmlns:xsd="http://www.w3.org/2001/XMLSchema" xmlns:xs="http://www.w3.org/2001/XMLSchema" xmlns:p="http://schemas.microsoft.com/office/2006/metadata/properties" xmlns:ns3="a47fcd35-67e3-4b66-9352-8d0db098ec50" xmlns:ns4="5fe18de1-d450-4451-9866-bfbfa6fafbf7" targetNamespace="http://schemas.microsoft.com/office/2006/metadata/properties" ma:root="true" ma:fieldsID="67fc0dccdcf82cd4f8464412531b3f9d" ns3:_="" ns4:_="">
    <xsd:import namespace="a47fcd35-67e3-4b66-9352-8d0db098ec50"/>
    <xsd:import namespace="5fe18de1-d450-4451-9866-bfbfa6faf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18de1-d450-4451-9866-bfbfa6faf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7fcd35-67e3-4b66-9352-8d0db098ec50" xsi:nil="true"/>
  </documentManagement>
</p:properties>
</file>

<file path=customXml/itemProps1.xml><?xml version="1.0" encoding="utf-8"?>
<ds:datastoreItem xmlns:ds="http://schemas.openxmlformats.org/officeDocument/2006/customXml" ds:itemID="{733B7D95-909D-45FC-925B-8BF6F66D0D50}">
  <ds:schemaRefs>
    <ds:schemaRef ds:uri="5fe18de1-d450-4451-9866-bfbfa6fafbf7"/>
    <ds:schemaRef ds:uri="a47fcd35-67e3-4b66-9352-8d0db098e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19446F-7E2E-464A-97B0-75BEB17A1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BFD28C-9059-4183-87B2-6851F8E28F18}">
  <ds:schemaRefs>
    <ds:schemaRef ds:uri="5fe18de1-d450-4451-9866-bfbfa6fafbf7"/>
    <ds:schemaRef ds:uri="a47fcd35-67e3-4b66-9352-8d0db098ec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548</Words>
  <Application>Microsoft Office PowerPoint</Application>
  <PresentationFormat>A4 Paper (210x297 mm)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New,monospace</vt:lpstr>
      <vt:lpstr>Arial</vt:lpstr>
      <vt:lpstr>Cambria Math</vt:lpstr>
      <vt:lpstr>Courier New</vt:lpstr>
      <vt:lpstr>Times New Roman</vt:lpstr>
      <vt:lpstr>Default Design</vt:lpstr>
      <vt:lpstr>Sistemas de Controlo de Potência</vt:lpstr>
      <vt:lpstr>Índice </vt:lpstr>
      <vt:lpstr>Objetivos do trabalho</vt:lpstr>
      <vt:lpstr> Motor BLDC </vt:lpstr>
      <vt:lpstr>Controlo do motor BLDC </vt:lpstr>
      <vt:lpstr>Cálculo da carga</vt:lpstr>
      <vt:lpstr>Sistema de alimentação do motor</vt:lpstr>
      <vt:lpstr>Sistema de alimentação do motor</vt:lpstr>
      <vt:lpstr>Sistema de alimentação do motor</vt:lpstr>
      <vt:lpstr>Análise de resultados</vt:lpstr>
      <vt:lpstr>Análise de resultados</vt:lpstr>
      <vt:lpstr>Conclusões</vt:lpstr>
    </vt:vector>
  </TitlesOfParts>
  <Company>FEUP-DEEC-ISR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</dc:title>
  <dc:creator>Pina Martins</dc:creator>
  <cp:lastModifiedBy>lucas freitas</cp:lastModifiedBy>
  <cp:revision>4</cp:revision>
  <cp:lastPrinted>2018-09-13T07:47:33Z</cp:lastPrinted>
  <dcterms:created xsi:type="dcterms:W3CDTF">1999-03-30T07:48:19Z</dcterms:created>
  <dcterms:modified xsi:type="dcterms:W3CDTF">2023-12-12T11:45:35Z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