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formato do texto 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AF6E03A9-9BAC-429A-81E2-C2F341D35E57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texto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0B5BAE09-AFFA-4215-82B8-98947FD1080D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99240" y="4735440"/>
            <a:ext cx="3179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34343"/>
                </a:solidFill>
                <a:latin typeface="Nunito"/>
                <a:ea typeface="Nunito"/>
              </a:rPr>
              <a:t>UFOP - Universidade Federal de Ouro Preto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24160" y="1624320"/>
            <a:ext cx="7911000" cy="21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ANÁLISE DE DADOS DE EVASÃO DE ALUNOS POR UNIDADE ACADÊMICA</a:t>
            </a:r>
            <a:endParaRPr b="0" lang="pt-BR" sz="4200" spc="-1" strike="noStrike">
              <a:latin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524160" y="4686480"/>
            <a:ext cx="33631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434343"/>
                </a:solidFill>
                <a:latin typeface="Montserrat"/>
                <a:ea typeface="Montserrat"/>
              </a:rPr>
              <a:t>BCC325 - Inteligência Artificial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524160" y="3748320"/>
            <a:ext cx="51717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NA UNIVERSIDADE FEDERAL DE OURO PRETO – MG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434343"/>
                </a:solidFill>
                <a:latin typeface="Montserrat"/>
                <a:ea typeface="Montserrat"/>
              </a:rPr>
              <a:t>Lucas Gomes e Vitor Hugo</a:t>
            </a:r>
            <a:endParaRPr b="0" lang="pt-BR" sz="1400" spc="-1" strike="noStrike">
              <a:latin typeface="Arial"/>
            </a:endParaRPr>
          </a:p>
        </p:txBody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26;p22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676440" y="384840"/>
            <a:ext cx="693972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 DA VALIDAÇÃO CRUZADA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6440" y="1161720"/>
            <a:ext cx="7301160" cy="36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 validação cruzada foi realizada para avaliar o desempenho do modelo e reduzir a chance de overfitting. O modelo apresentou um desvio padrão de cerca de 0.33, e um mean MSE de 21.43 e isso sugere que o modelo tem um desempenho consistente em diferentes conjuntos de dados de treinamento e teste, porém com um erro relativamente alto.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420440" y="4638600"/>
            <a:ext cx="3363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34;p23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76440" y="384840"/>
            <a:ext cx="69397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 DA RANDOM FOREST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161720"/>
            <a:ext cx="7495920" cy="36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Usamos a Random Forest para calcular a importância das características (no caso, o desempenho) na previsão da taxa de evasão. O valor de importância 1 sugere que o desempenho é a única característica usada para fazer previsões.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Criamos essa implementação para fins educativos, de forma que, se obtivermos dados mais detalhados no futuro, não precisaremos recriar o código.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420440" y="4638600"/>
            <a:ext cx="3363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42;p24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676440" y="3848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LIMITAÇÕES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41960" y="1460520"/>
            <a:ext cx="7659720" cy="15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É importante considerar que a taxa de evasão pode ser influenciada por uma variedade de fatores que não estão sendo considerados neste modelo, como características individuais dos alunos, características dos cursos, fatores socioeconômicos e outras variáveis não presentes nas características que usamos.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49;p25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676440" y="1562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CONCLUSÃO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76440" y="878400"/>
            <a:ext cx="765972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O primeiro grupo representado por unidades acadêmicas que possuem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baixa evasão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 e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um baixo desempenho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como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farmácia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exatas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 e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biológicas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pode estar ligado a dificuldade que os alunos enfrentam na complexidade das disciplinas, no entanto estão comprometidos a superar essas dificuldades.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O segundo grupo representado por unidades acadêmicas que possuem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baixa evasão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 e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moderado a alto desempenho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como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nutrição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humanas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ciências sociais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filosofia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pode estar ligado a um ambiente propício ao engajamento dos alunos, o excelente desempenho sugere uma alta interação entre os colegas e professores.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O terceiro grupo representado por unidades acadêmicas que possuem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alta evasão 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e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moderado a alto desempenho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como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Direito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Medicina 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e </a:t>
            </a:r>
            <a:r>
              <a:rPr b="1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Minas</a:t>
            </a:r>
            <a:r>
              <a:rPr b="0" lang="pt-BR" sz="1500" spc="-1" strike="noStrike">
                <a:solidFill>
                  <a:srgbClr val="303030"/>
                </a:solidFill>
                <a:latin typeface="Open Sans"/>
                <a:ea typeface="Open Sans"/>
              </a:rPr>
              <a:t>, pode estar ligado a cursos altamente exigentes e a alta taxa de evasão pode ser resultado da pressão acadêmica e emocional.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3;p14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676440" y="3848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INTRODUÇÃO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6440" y="1441800"/>
            <a:ext cx="7659720" cy="29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 </a:t>
            </a:r>
            <a:r>
              <a:rPr b="1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análise de dados de evasão de alunos</a:t>
            </a: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 é uma questão crítica para as instituições de ensino superior, principalmente em federais, onde pode ter um impacto significativo não apenas na qualidade da educação oferecida, mas também nos recursos financeiros e na reputação da instituição.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Em nosso projeto, realizamos uma análise exploratória de dados e implementamos técnicas de pré-processamento, clusterização e regressão para compreender a relação entre desempenho acadêmico e evasão de alunos.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70;p15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76440" y="3848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OBJETIVO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76440" y="1441800"/>
            <a:ext cx="7659720" cy="18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O objetivo deste estudo é </a:t>
            </a:r>
            <a:r>
              <a:rPr b="1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analisar os dados de taxas de evasão de alunos por unidade acadêmica</a:t>
            </a: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, empregando uma abordagem de aprendizado não supervisionado através de clustering, seguida da construção de modelos de regressão para prever as taxas de evasão futuras. Ao final do trabalho implementamos o Random Forest para o caso de existir uma base de dados maior do que a implementada. 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77;p16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676440" y="3848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METODOLOGIA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76440" y="1441800"/>
            <a:ext cx="7659720" cy="32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Os dados foram obtidos através do Portal de Dados Abertos da UFOP e foram utilizados 104 dados de alunos evadidos dos cursos de graduação presencial e à distância, e 1.823 dados de disciplinas oferecidas pelos departamentos no período 2021.2. Os passos incluem: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Coleta e pré-processamento de dados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Análise de Clustering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Análise Descritiva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Modelo de Regressão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Avaliação e Validação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AutoNum type="arabicPeriod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Análise de Resultados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84;p17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76440" y="603720"/>
            <a:ext cx="7659720" cy="40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Unidades acadêmicas analisadas: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Centro de Educação Aberta e a Distância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Direito, Turismo e Museologia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Farmácia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Medicina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Minas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Escola de Nutrição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Instituto de Ciências Exatas e Aplicadas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Instituto de Ciências Exatas e Biológicas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Instituto de Ciências Humanas e Sociais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Instituto de Ciências Sociais Aplicadas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Instituto de Filosofia, Artes e Cultura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Reitoria ( Curso de educação física )</a:t>
            </a:r>
            <a:endParaRPr b="0" lang="pt-BR" sz="1600" spc="-1" strike="noStrike">
              <a:latin typeface="Arial"/>
            </a:endParaRPr>
          </a:p>
          <a:p>
            <a:pPr marL="457200" indent="-329760" algn="just">
              <a:lnSpc>
                <a:spcPct val="115000"/>
              </a:lnSpc>
              <a:buClr>
                <a:srgbClr val="303030"/>
              </a:buClr>
              <a:buFont typeface="Open Sans"/>
              <a:buChar char="●"/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Unidade Curso Sequencial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0;p18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676440" y="384840"/>
            <a:ext cx="693972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9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 DA CLUSTERIZAÇÃO</a:t>
            </a:r>
            <a:endParaRPr b="0" lang="pt-BR" sz="2900" spc="-1" strike="noStrike">
              <a:latin typeface="Arial"/>
            </a:endParaRPr>
          </a:p>
        </p:txBody>
      </p:sp>
      <p:pic>
        <p:nvPicPr>
          <p:cNvPr id="96" name="Google Shape;92;p18" descr=""/>
          <p:cNvPicPr/>
          <p:nvPr/>
        </p:nvPicPr>
        <p:blipFill>
          <a:blip r:embed="rId2"/>
          <a:stretch/>
        </p:blipFill>
        <p:spPr>
          <a:xfrm>
            <a:off x="3845160" y="1016280"/>
            <a:ext cx="4513680" cy="36219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271800" y="1016280"/>
            <a:ext cx="3404160" cy="22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440154"/>
                </a:solidFill>
                <a:latin typeface="Open Sans"/>
                <a:ea typeface="Open Sans"/>
              </a:rPr>
              <a:t>Roxo - cluster 0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: Baixa a moderada evasão, baixo a moderado desempenho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21918c"/>
                </a:solidFill>
                <a:latin typeface="Open Sans"/>
                <a:ea typeface="Open Sans"/>
              </a:rPr>
              <a:t>Verde - cluster 1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: Baixa Evasão, moderado a alto desempenho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de725"/>
                </a:solidFill>
                <a:latin typeface="Open Sans"/>
                <a:ea typeface="Open Sans"/>
              </a:rPr>
              <a:t>Amarelo - cluster 2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: Alta Evasão, moderado a alto desempenho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420440" y="4638600"/>
            <a:ext cx="33631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303030"/>
                </a:solidFill>
                <a:latin typeface="Montserrat"/>
                <a:ea typeface="Montserrat"/>
              </a:rPr>
              <a:t>Gráfico 1: Resultado da clusterização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rot="16200000">
            <a:off x="-1539720" y="2160360"/>
            <a:ext cx="41194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RESULTADOS</a:t>
            </a:r>
            <a:endParaRPr b="0" lang="pt-BR" sz="42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986760" y="232560"/>
          <a:ext cx="7329960" cy="50400"/>
        </p:xfrm>
        <a:graphic>
          <a:graphicData uri="http://schemas.openxmlformats.org/drawingml/2006/table">
            <a:tbl>
              <a:tblPr/>
              <a:tblGrid>
                <a:gridCol w="3223800"/>
                <a:gridCol w="1983960"/>
                <a:gridCol w="2122200"/>
              </a:tblGrid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UNIDADE ACADÊMICA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TOTAL EVASÃO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DESEMPENHO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Escola de Farmácia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2,3893240983249800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43,663319167195100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Instituto de Ciências Exatas e Aplicadas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4,6470588235294100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37,543336128927900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Instituto de Ciências Exatas  e Biológicas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3,5861895161290300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40,89058422783730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Table 3"/>
          <p:cNvGraphicFramePr/>
          <p:nvPr/>
        </p:nvGraphicFramePr>
        <p:xfrm>
          <a:off x="986760" y="1604520"/>
          <a:ext cx="7329960" cy="841680"/>
        </p:xfrm>
        <a:graphic>
          <a:graphicData uri="http://schemas.openxmlformats.org/drawingml/2006/table">
            <a:tbl>
              <a:tblPr/>
              <a:tblGrid>
                <a:gridCol w="3223800"/>
                <a:gridCol w="1983960"/>
                <a:gridCol w="2122200"/>
              </a:tblGrid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UNIDADE ACADÊMICA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 EVASÃO</a:t>
                      </a: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DESEMPENHO</a:t>
                      </a: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Centro de Educação Aberta e a Distância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2,7157894736842100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79,901586539622260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Escola de Nutrição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1,5393248731282400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86,458800276692120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Instituto de Ciências Humanas e Sociais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2,6019127316198400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78,725478225495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Instituto de Ciências Sociais Aplicadas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2,759656652360510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79,359163539596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Instituto de Filosofia, Artes e Cultura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2,8205574912891900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83,6744501242855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986760" y="3592800"/>
          <a:ext cx="7329960" cy="50400"/>
        </p:xfrm>
        <a:graphic>
          <a:graphicData uri="http://schemas.openxmlformats.org/drawingml/2006/table">
            <a:tbl>
              <a:tblPr/>
              <a:tblGrid>
                <a:gridCol w="3223800"/>
                <a:gridCol w="1983960"/>
                <a:gridCol w="2122200"/>
              </a:tblGrid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UNIDADE ACADÊMICA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 EVASÃO</a:t>
                      </a: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DESEMPENHO</a:t>
                      </a:r>
                      <a:r>
                        <a:rPr b="1" lang="pt-BR" sz="11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 (%)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Escola de Direito, Turismo e Museologia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10,790633608815400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78,05205510584950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Escola de Medicina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8,8534032492112300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90,4340855668183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4480"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Escola de Minas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11,677469535908700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77,56709177240970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CustomShape 5"/>
          <p:cNvSpPr/>
          <p:nvPr/>
        </p:nvSpPr>
        <p:spPr>
          <a:xfrm rot="17673000">
            <a:off x="8010720" y="637920"/>
            <a:ext cx="1213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303030"/>
                </a:solidFill>
                <a:latin typeface="Montserrat"/>
                <a:ea typeface="Montserrat"/>
              </a:rPr>
              <a:t>Cluster 0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rot="17673000">
            <a:off x="8100000" y="2345040"/>
            <a:ext cx="1213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303030"/>
                </a:solidFill>
                <a:latin typeface="Montserrat"/>
                <a:ea typeface="Montserrat"/>
              </a:rPr>
              <a:t>Cluster 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 rot="17673000">
            <a:off x="8100000" y="4025160"/>
            <a:ext cx="1213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303030"/>
                </a:solidFill>
                <a:latin typeface="Montserrat"/>
                <a:ea typeface="Montserrat"/>
              </a:rPr>
              <a:t>Cluster 2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10;p20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676440" y="384840"/>
            <a:ext cx="59148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RESULTADOS</a:t>
            </a:r>
            <a:endParaRPr b="0" lang="pt-BR" sz="4200" spc="-1" strike="noStrike">
              <a:latin typeface="Arial"/>
            </a:endParaRPr>
          </a:p>
        </p:txBody>
      </p:sp>
      <p:pic>
        <p:nvPicPr>
          <p:cNvPr id="108" name="Google Shape;112;p20" descr=""/>
          <p:cNvPicPr/>
          <p:nvPr/>
        </p:nvPicPr>
        <p:blipFill>
          <a:blip r:embed="rId2"/>
          <a:stretch/>
        </p:blipFill>
        <p:spPr>
          <a:xfrm>
            <a:off x="452880" y="1099440"/>
            <a:ext cx="8138160" cy="360108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1831320" y="4648680"/>
            <a:ext cx="5380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303030"/>
                </a:solidFill>
                <a:latin typeface="Montserrat"/>
                <a:ea typeface="Montserrat"/>
              </a:rPr>
              <a:t>Gráfico 2: Porcentagem total de evasão por unidade acadêmica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8;p21" descr=""/>
          <p:cNvPicPr/>
          <p:nvPr/>
        </p:nvPicPr>
        <p:blipFill>
          <a:blip r:embed="rId1"/>
          <a:srcRect l="0" t="0" r="83159" b="0"/>
          <a:stretch/>
        </p:blipFill>
        <p:spPr>
          <a:xfrm>
            <a:off x="8435520" y="232560"/>
            <a:ext cx="491760" cy="109512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676440" y="384840"/>
            <a:ext cx="693972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2900" spc="-1" strike="noStrike">
                <a:solidFill>
                  <a:srgbClr val="962038"/>
                </a:solidFill>
                <a:latin typeface="Montserrat"/>
                <a:ea typeface="Montserrat"/>
              </a:rPr>
              <a:t>RESULTADO DA REGRESSÃO</a:t>
            </a:r>
            <a:endParaRPr b="0" lang="pt-BR" sz="29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6440" y="1068120"/>
            <a:ext cx="7277040" cy="36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303030"/>
                </a:solidFill>
                <a:latin typeface="Open Sans"/>
                <a:ea typeface="Open Sans"/>
              </a:rPr>
              <a:t>O Mean Squared Error (MSR) , calculado como 20.9, representa o erro médio quadrado das previsões do modelo em relação aos valores reais da taxa de evasão. Interpretamos esse valor de erro como ruim a moderado e significa que o modelo não se ajustou muito bem aos dados, indicando que as previsões não estão muito perto das reais.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420440" y="4638600"/>
            <a:ext cx="3363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2023-08-14T08:30:50Z</dcterms:modified>
  <cp:revision>2</cp:revision>
  <dc:subject/>
  <dc:title/>
</cp:coreProperties>
</file>