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332" r:id="rId3"/>
    <p:sldId id="302" r:id="rId4"/>
    <p:sldId id="310" r:id="rId5"/>
    <p:sldId id="349" r:id="rId6"/>
    <p:sldId id="350" r:id="rId7"/>
    <p:sldId id="352" r:id="rId8"/>
    <p:sldId id="353" r:id="rId9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71" d="100"/>
          <a:sy n="71" d="100"/>
        </p:scale>
        <p:origin x="456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12/03/2025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8885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 dirty="0">
                <a:solidFill>
                  <a:srgbClr val="005696"/>
                </a:solidFill>
                <a:latin typeface="Arial"/>
                <a:ea typeface="DejaVu Sans"/>
              </a:rPr>
              <a:t>Prof.: Miguel Matiolla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645840"/>
            <a:ext cx="8353425" cy="4619625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106640" y="514800"/>
            <a:ext cx="73378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6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Modelagem</a:t>
            </a:r>
            <a:endParaRPr lang="pt-BR" sz="6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818148" y="5260240"/>
            <a:ext cx="1031515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Modelagem – Aula 22</a:t>
            </a:r>
          </a:p>
          <a:p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597841248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36914" y="232036"/>
            <a:ext cx="10049070" cy="1144800"/>
          </a:xfrm>
        </p:spPr>
        <p:txBody>
          <a:bodyPr>
            <a:normAutofit fontScale="90000"/>
          </a:bodyPr>
          <a:lstStyle/>
          <a:p>
            <a:pPr algn="l"/>
            <a:br>
              <a:rPr lang="pt-BR" dirty="0"/>
            </a:br>
            <a:r>
              <a:rPr lang="pt-BR" dirty="0"/>
              <a:t>CRIAR O BANCO DE DADOS RELACIONAL DO PROJETO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Escola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1373" y="1968341"/>
            <a:ext cx="11748654" cy="408016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sz="1600" dirty="0"/>
              <a:t>1. A Universidade é organizada por cursos. Cada curso possui um nome, um identificador, turno e área de conhecimento.</a:t>
            </a:r>
          </a:p>
          <a:p>
            <a:pPr marL="0" indent="0">
              <a:buNone/>
            </a:pPr>
            <a:r>
              <a:rPr lang="pt-BR" sz="1600" dirty="0"/>
              <a:t>2.Deseja-se salvar a data em que o aluno fez sua matrícula no curso. Cada aluno pode estar matriculado em um único curso.</a:t>
            </a:r>
          </a:p>
          <a:p>
            <a:pPr marL="0" indent="0">
              <a:buNone/>
            </a:pPr>
            <a:r>
              <a:rPr lang="pt-BR" sz="1600" dirty="0"/>
              <a:t>3. Um aluno é caracterizado por nome, número de matrícula, data de nascimento, gênero, rua, CEP, bairro e cidade.</a:t>
            </a:r>
          </a:p>
          <a:p>
            <a:pPr marL="0" indent="0">
              <a:buNone/>
            </a:pPr>
            <a:r>
              <a:rPr lang="pt-BR" sz="1600" dirty="0"/>
              <a:t>5. Cada aluno cursa um determinado número de disciplinas. Uma disciplina é caracterizada por um código e uma descrição.</a:t>
            </a:r>
          </a:p>
          <a:p>
            <a:pPr marL="0" indent="0">
              <a:buNone/>
            </a:pPr>
            <a:r>
              <a:rPr lang="pt-BR" sz="1600" dirty="0"/>
              <a:t>6. Cada disciplina ocupa uma única sala em um único local</a:t>
            </a:r>
          </a:p>
          <a:p>
            <a:pPr marL="0" indent="0">
              <a:buNone/>
            </a:pPr>
            <a:r>
              <a:rPr lang="pt-BR" sz="1600" dirty="0"/>
              <a:t>7. Uma sala é caracterizada por um código, um nome e uma localização.</a:t>
            </a:r>
          </a:p>
          <a:p>
            <a:pPr marL="0" indent="0">
              <a:buNone/>
            </a:pPr>
            <a:r>
              <a:rPr lang="pt-BR" sz="1600" dirty="0"/>
              <a:t>8. A universidade é formada por um corpo docente, onde cada professor pode lecionar em uma ou mais disciplinas e cada uma destas pode ser lecionada por vários professores.</a:t>
            </a:r>
          </a:p>
          <a:p>
            <a:pPr marL="0" indent="0">
              <a:buNone/>
            </a:pPr>
            <a:r>
              <a:rPr lang="pt-BR" sz="1600" dirty="0"/>
              <a:t>9. Um professor possui por um código, um nome, um endereço e pode ter vários telefones.</a:t>
            </a:r>
          </a:p>
          <a:p>
            <a:pPr marL="0" indent="0">
              <a:buNone/>
            </a:pPr>
            <a:r>
              <a:rPr lang="pt-BR" sz="1600" dirty="0"/>
              <a:t>10.Cada professor pode possuir dependentes, os quais são caracterizados por código, nome, data de nascimento e grau de parentesco.</a:t>
            </a:r>
          </a:p>
          <a:p>
            <a:pPr marL="0" indent="0">
              <a:buNone/>
            </a:pPr>
            <a:endParaRPr lang="pt-BR" sz="1600" dirty="0"/>
          </a:p>
        </p:txBody>
      </p:sp>
    </p:spTree>
    <p:extLst>
      <p:ext uri="{BB962C8B-B14F-4D97-AF65-F5344CB8AC3E}">
        <p14:creationId xmlns:p14="http://schemas.microsoft.com/office/powerpoint/2010/main" val="465643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6650302" cy="1144800"/>
          </a:xfrm>
        </p:spPr>
        <p:txBody>
          <a:bodyPr>
            <a:normAutofit fontScale="90000"/>
          </a:bodyPr>
          <a:lstStyle/>
          <a:p>
            <a:pPr algn="ctr"/>
            <a:br>
              <a:rPr lang="pt-BR" dirty="0"/>
            </a:br>
            <a:r>
              <a:rPr lang="pt-BR" dirty="0"/>
              <a:t> </a:t>
            </a:r>
            <a:r>
              <a:rPr lang="pt-BR" b="1" spc="-1" dirty="0">
                <a:solidFill>
                  <a:srgbClr val="005696"/>
                </a:solidFill>
                <a:latin typeface="Calibri Light"/>
              </a:rPr>
              <a:t>Escola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D546E5C4-96B0-4F3C-99E5-BCB5988345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3" name="Imagem 2">
            <a:extLst>
              <a:ext uri="{FF2B5EF4-FFF2-40B4-BE49-F238E27FC236}">
                <a16:creationId xmlns:a16="http://schemas.microsoft.com/office/drawing/2014/main" id="{DE70C0E1-F256-41A8-BDFE-1F7E61F65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815" y="1497679"/>
            <a:ext cx="8588385" cy="502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7994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ESCOLA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sz="2800" dirty="0"/>
              <a:t>1° PARTE DO PROJETO - CRIAÇÃO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PROJETAR O DIAGRAMA, MODIFICANDO OS CAMPOS E ATRIBUTOS</a:t>
            </a:r>
          </a:p>
          <a:p>
            <a:pPr>
              <a:buClr>
                <a:srgbClr val="C00000"/>
              </a:buClr>
            </a:pPr>
            <a:r>
              <a:rPr lang="es-ES" dirty="0"/>
              <a:t>CRIAR O BANCO DE DADOS RELACIONAL;</a:t>
            </a:r>
          </a:p>
          <a:p>
            <a:pPr>
              <a:buClr>
                <a:srgbClr val="C00000"/>
              </a:buClr>
            </a:pPr>
            <a:r>
              <a:rPr lang="es-ES" dirty="0"/>
              <a:t>CRIAR AS TABELAS;</a:t>
            </a:r>
          </a:p>
          <a:p>
            <a:pPr>
              <a:buClr>
                <a:srgbClr val="C00000"/>
              </a:buClr>
            </a:pPr>
            <a:r>
              <a:rPr lang="es-ES" dirty="0"/>
              <a:t>DEFINIR OS ATRIBUTOS DE CADA TABELA E TIPAGEM;</a:t>
            </a:r>
          </a:p>
          <a:p>
            <a:pPr>
              <a:buClr>
                <a:srgbClr val="C00000"/>
              </a:buClr>
            </a:pPr>
            <a:r>
              <a:rPr lang="es-ES" dirty="0"/>
              <a:t>DEFINIR CHAVE PRIMÁRIA DE CADA TABELA E AS CHAVES ESTRANGEIRAS;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 err="1">
                <a:solidFill>
                  <a:srgbClr val="FF0000"/>
                </a:solidFill>
              </a:rPr>
              <a:t>Obs</a:t>
            </a:r>
            <a:r>
              <a:rPr lang="es-ES" dirty="0">
                <a:solidFill>
                  <a:srgbClr val="FF0000"/>
                </a:solidFill>
              </a:rPr>
              <a:t>: registrar todos os comandos utilizados </a:t>
            </a:r>
            <a:r>
              <a:rPr lang="es-ES" dirty="0" err="1">
                <a:solidFill>
                  <a:srgbClr val="FF0000"/>
                </a:solidFill>
              </a:rPr>
              <a:t>na</a:t>
            </a:r>
            <a:r>
              <a:rPr lang="es-ES" dirty="0">
                <a:solidFill>
                  <a:srgbClr val="FF0000"/>
                </a:solidFill>
              </a:rPr>
              <a:t> </a:t>
            </a:r>
            <a:r>
              <a:rPr lang="es-ES" dirty="0" err="1">
                <a:solidFill>
                  <a:srgbClr val="FF0000"/>
                </a:solidFill>
              </a:rPr>
              <a:t>atividade</a:t>
            </a:r>
            <a:r>
              <a:rPr lang="es-ES" dirty="0">
                <a:solidFill>
                  <a:srgbClr val="FF0000"/>
                </a:solidFill>
              </a:rPr>
              <a:t> </a:t>
            </a:r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639103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ESCOLA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dirty="0"/>
              <a:t>2</a:t>
            </a:r>
            <a:r>
              <a:rPr lang="es-ES" sz="2800" dirty="0"/>
              <a:t>° PARTE DO PROJETO – INSERÇÃO DE DADOS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INSERIR 5 DADOS COMPLETOS EM CADA TABELA DO BANCO;</a:t>
            </a:r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82794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ESCOLA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dirty="0"/>
              <a:t>3</a:t>
            </a:r>
            <a:r>
              <a:rPr lang="es-ES" sz="2800"/>
              <a:t>° </a:t>
            </a:r>
            <a:r>
              <a:rPr lang="es-ES" sz="2800" dirty="0"/>
              <a:t>PARTE DO PROJETO – SELECIONAR OS DADOS NAS TABELAS QUE TEM RELAÇÃO EM OUTRAS TABELAS </a:t>
            </a:r>
          </a:p>
          <a:p>
            <a:pPr marL="0" indent="0">
              <a:buClr>
                <a:srgbClr val="C00000"/>
              </a:buClr>
              <a:buNone/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 err="1"/>
              <a:t>Não</a:t>
            </a:r>
            <a:r>
              <a:rPr lang="es-ES" dirty="0"/>
              <a:t> mostrar ID das </a:t>
            </a:r>
            <a:r>
              <a:rPr lang="es-ES" dirty="0" err="1"/>
              <a:t>tabelas</a:t>
            </a:r>
            <a:r>
              <a:rPr lang="es-ES" dirty="0"/>
              <a:t>;</a:t>
            </a:r>
          </a:p>
          <a:p>
            <a:pPr>
              <a:buClr>
                <a:srgbClr val="C00000"/>
              </a:buClr>
            </a:pPr>
            <a:r>
              <a:rPr lang="es-ES" dirty="0"/>
              <a:t>Modificar o </a:t>
            </a:r>
            <a:r>
              <a:rPr lang="es-ES" dirty="0" err="1"/>
              <a:t>nome</a:t>
            </a:r>
            <a:r>
              <a:rPr lang="es-ES" dirty="0"/>
              <a:t> dos campos, para </a:t>
            </a:r>
            <a:r>
              <a:rPr lang="es-ES" dirty="0" err="1"/>
              <a:t>melhorar</a:t>
            </a:r>
            <a:r>
              <a:rPr lang="es-ES" dirty="0"/>
              <a:t> a </a:t>
            </a:r>
            <a:r>
              <a:rPr lang="es-ES" dirty="0" err="1"/>
              <a:t>visualização</a:t>
            </a:r>
            <a:r>
              <a:rPr lang="es-ES" dirty="0"/>
              <a:t> do </a:t>
            </a:r>
            <a:r>
              <a:rPr lang="es-ES" dirty="0" err="1"/>
              <a:t>usuário</a:t>
            </a:r>
            <a:r>
              <a:rPr lang="es-ES" dirty="0"/>
              <a:t>;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22056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870244" y="287455"/>
            <a:ext cx="7889576" cy="1144800"/>
          </a:xfrm>
        </p:spPr>
        <p:txBody>
          <a:bodyPr>
            <a:normAutofit/>
          </a:bodyPr>
          <a:lstStyle/>
          <a:p>
            <a:pPr algn="ctr"/>
            <a:r>
              <a:rPr lang="pt-BR" sz="6700" b="1" spc="-1" dirty="0">
                <a:solidFill>
                  <a:srgbClr val="005696"/>
                </a:solidFill>
                <a:latin typeface="Calibri Light"/>
                <a:cs typeface="+mn-cs"/>
              </a:rPr>
              <a:t>PROJETO ESCOLA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56009" y="1895466"/>
            <a:ext cx="11679382" cy="3977280"/>
          </a:xfrm>
        </p:spPr>
        <p:txBody>
          <a:bodyPr>
            <a:normAutofit lnSpcReduction="10000"/>
          </a:bodyPr>
          <a:lstStyle/>
          <a:p>
            <a:pPr marL="0" indent="0" algn="ctr">
              <a:buClr>
                <a:srgbClr val="C00000"/>
              </a:buClr>
              <a:buNone/>
            </a:pPr>
            <a:r>
              <a:rPr lang="es-ES" dirty="0"/>
              <a:t>REGRAS DA ATIVIDADE</a:t>
            </a:r>
          </a:p>
          <a:p>
            <a:pPr marL="0" indent="0" algn="ctr">
              <a:buClr>
                <a:srgbClr val="C00000"/>
              </a:buClr>
              <a:buNone/>
            </a:pPr>
            <a:endParaRPr lang="es-ES" dirty="0"/>
          </a:p>
          <a:p>
            <a:pPr>
              <a:buClr>
                <a:srgbClr val="C00000"/>
              </a:buClr>
            </a:pPr>
            <a:r>
              <a:rPr lang="es-ES" dirty="0"/>
              <a:t>A ATIVIDADE DEVE SER REALIZADA EM MODO </a:t>
            </a:r>
            <a:r>
              <a:rPr lang="es-ES" dirty="0">
                <a:solidFill>
                  <a:srgbClr val="FF0000"/>
                </a:solidFill>
              </a:rPr>
              <a:t>CÓDIGO</a:t>
            </a:r>
            <a:r>
              <a:rPr lang="es-ES" dirty="0"/>
              <a:t> (NÃO UTILIZAR A INTERFACE); </a:t>
            </a:r>
          </a:p>
          <a:p>
            <a:pPr>
              <a:buClr>
                <a:srgbClr val="C00000"/>
              </a:buClr>
            </a:pPr>
            <a:r>
              <a:rPr lang="es-ES" dirty="0"/>
              <a:t>SALVAR OS CÓDIGOS UTILIZADOS EM UM BLOCO DE NOTAS OU WORD;</a:t>
            </a:r>
          </a:p>
          <a:p>
            <a:pPr>
              <a:buClr>
                <a:srgbClr val="C00000"/>
              </a:buClr>
            </a:pPr>
            <a:r>
              <a:rPr lang="es-ES" dirty="0"/>
              <a:t>PODE CONSULTAR OS MATERIAIS DISPONIBILIZADOS EM AULA;</a:t>
            </a:r>
          </a:p>
          <a:p>
            <a:pPr>
              <a:buClr>
                <a:srgbClr val="C00000"/>
              </a:buClr>
            </a:pPr>
            <a:r>
              <a:rPr lang="es-ES" dirty="0"/>
              <a:t>A ATIVIDADE PODE SER REALIZADA EM INDIVIDUAL;</a:t>
            </a:r>
          </a:p>
          <a:p>
            <a:pPr>
              <a:buClr>
                <a:srgbClr val="C00000"/>
              </a:buClr>
            </a:pPr>
            <a:r>
              <a:rPr lang="es-ES" dirty="0"/>
              <a:t>CHAMAR PROFESSOR APÓS FINALIZAR ATIVIDADE.</a:t>
            </a:r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 marL="0" indent="0">
              <a:buClr>
                <a:srgbClr val="C00000"/>
              </a:buClr>
              <a:buNone/>
            </a:pPr>
            <a:endParaRPr lang="es-ES" sz="2800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es-ES" dirty="0"/>
          </a:p>
          <a:p>
            <a:pPr>
              <a:buClr>
                <a:srgbClr val="C0000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33881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993</TotalTime>
  <Words>396</Words>
  <Application>Microsoft Office PowerPoint</Application>
  <PresentationFormat>Widescreen</PresentationFormat>
  <Paragraphs>51</Paragraphs>
  <Slides>7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7</vt:i4>
      </vt:variant>
    </vt:vector>
  </HeadingPairs>
  <TitlesOfParts>
    <vt:vector size="13" baseType="lpstr">
      <vt:lpstr>Arial</vt:lpstr>
      <vt:lpstr>Calibri Light</vt:lpstr>
      <vt:lpstr>Symbol</vt:lpstr>
      <vt:lpstr>Wingdings</vt:lpstr>
      <vt:lpstr>Office Theme</vt:lpstr>
      <vt:lpstr>Office Theme</vt:lpstr>
      <vt:lpstr>Apresentação do PowerPoint</vt:lpstr>
      <vt:lpstr> CRIAR O BANCO DE DADOS RELACIONAL DO PROJETO Escola</vt:lpstr>
      <vt:lpstr>  Escola</vt:lpstr>
      <vt:lpstr>PROJETO ESCOLA</vt:lpstr>
      <vt:lpstr>PROJETO ESCOLA</vt:lpstr>
      <vt:lpstr>PROJETO ESCOLA</vt:lpstr>
      <vt:lpstr>PROJETO ESCOLA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MIGUEL ANGELO MATIOLLA</cp:lastModifiedBy>
  <cp:revision>124</cp:revision>
  <dcterms:created xsi:type="dcterms:W3CDTF">2019-04-01T17:03:04Z</dcterms:created>
  <dcterms:modified xsi:type="dcterms:W3CDTF">2025-03-12T19:29:41Z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