
<file path=[Content_Types].xml><?xml version="1.0" encoding="utf-8"?>
<Types xmlns="http://schemas.openxmlformats.org/package/2006/content-types">
  <Default Extension="emf" ContentType="image/x-emf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8"/>
  </p:notesMasterIdLst>
  <p:sldIdLst>
    <p:sldId id="304" r:id="rId3"/>
    <p:sldId id="262" r:id="rId4"/>
    <p:sldId id="263" r:id="rId5"/>
    <p:sldId id="264" r:id="rId6"/>
    <p:sldId id="265" r:id="rId7"/>
    <p:sldId id="266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8" r:id="rId30"/>
    <p:sldId id="289" r:id="rId31"/>
    <p:sldId id="290" r:id="rId32"/>
    <p:sldId id="291" r:id="rId33"/>
    <p:sldId id="292" r:id="rId34"/>
    <p:sldId id="293" r:id="rId35"/>
    <p:sldId id="294" r:id="rId36"/>
    <p:sldId id="295" r:id="rId37"/>
    <p:sldId id="296" r:id="rId38"/>
    <p:sldId id="297" r:id="rId39"/>
    <p:sldId id="298" r:id="rId40"/>
    <p:sldId id="299" r:id="rId41"/>
    <p:sldId id="300" r:id="rId42"/>
    <p:sldId id="307" r:id="rId43"/>
    <p:sldId id="308" r:id="rId44"/>
    <p:sldId id="311" r:id="rId45"/>
    <p:sldId id="309" r:id="rId46"/>
    <p:sldId id="310" r:id="rId47"/>
  </p:sldIdLst>
  <p:sldSz cx="12192000" cy="6858000"/>
  <p:notesSz cx="7559675" cy="106918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viewProps" Target="view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6.xml"/><Relationship Id="rId51" Type="http://schemas.openxmlformats.org/officeDocument/2006/relationships/theme" Target="theme/theme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281488" y="0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928556-689E-48E2-A990-5138BACABFD0}" type="datetimeFigureOut">
              <a:rPr lang="pt-BR" smtClean="0"/>
              <a:t>12/12/2024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573088" y="1336675"/>
            <a:ext cx="6413500" cy="36083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55650" y="5145088"/>
            <a:ext cx="6048375" cy="42100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281488" y="10155238"/>
            <a:ext cx="3276600" cy="5365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CC73B63-F1F1-42BD-8568-7BB8F5E1860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87977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4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4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5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59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1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2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3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6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0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1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7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78" name="PlaceHolder 7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B1B96290-B648-4A37-820E-93D934F85DBF}" type="datetimeFigureOut">
              <a:rPr lang="pt-BR" smtClean="0"/>
              <a:pPr/>
              <a:t>12/12/2024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fld id="{A12F969B-143C-47B9-905D-C6D7254BA94D}" type="slidenum">
              <a:rPr lang="pt-BR" smtClean="0"/>
              <a:pPr/>
              <a:t>‹nº›</a:t>
            </a:fld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469128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endParaRPr lang="pt-BR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pt-BR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2.wmf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080" cy="1144440"/>
          </a:xfrm>
          <a:prstGeom prst="rect">
            <a:avLst/>
          </a:prstGeom>
        </p:spPr>
        <p:txBody>
          <a:bodyPr lIns="0" tIns="0" rIns="0" bIns="0" anchor="ctr"/>
          <a:lstStyle/>
          <a:p>
            <a:r>
              <a:rPr lang="pt-BR" sz="18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080" cy="397692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18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18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m 6"/>
          <p:cNvPicPr/>
          <p:nvPr/>
        </p:nvPicPr>
        <p:blipFill>
          <a:blip r:embed="rId15"/>
          <a:stretch/>
        </p:blipFill>
        <p:spPr>
          <a:xfrm>
            <a:off x="0" y="0"/>
            <a:ext cx="1412280" cy="911880"/>
          </a:xfrm>
          <a:prstGeom prst="rect">
            <a:avLst/>
          </a:prstGeom>
          <a:ln>
            <a:noFill/>
          </a:ln>
        </p:spPr>
      </p:pic>
      <p:sp>
        <p:nvSpPr>
          <p:cNvPr id="39" name="CustomShape 1"/>
          <p:cNvSpPr/>
          <p:nvPr/>
        </p:nvSpPr>
        <p:spPr>
          <a:xfrm>
            <a:off x="9435960" y="6265080"/>
            <a:ext cx="2754720" cy="3387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90000"/>
              </a:lnSpc>
            </a:pPr>
            <a:r>
              <a:rPr lang="pt-BR" sz="1600" b="1" strike="noStrike" spc="-1" dirty="0">
                <a:solidFill>
                  <a:srgbClr val="005696"/>
                </a:solidFill>
                <a:latin typeface="Arial"/>
                <a:ea typeface="DejaVu Sans"/>
              </a:rPr>
              <a:t>Prof.: Miguel Matiolla</a:t>
            </a:r>
            <a:endParaRPr lang="pt-BR" sz="1600" b="0" strike="noStrike" spc="-1" dirty="0">
              <a:latin typeface="Arial"/>
            </a:endParaRPr>
          </a:p>
        </p:txBody>
      </p:sp>
      <p:pic>
        <p:nvPicPr>
          <p:cNvPr id="40" name="Imagem 8"/>
          <p:cNvPicPr/>
          <p:nvPr/>
        </p:nvPicPr>
        <p:blipFill>
          <a:blip r:embed="rId16"/>
          <a:stretch/>
        </p:blipFill>
        <p:spPr>
          <a:xfrm>
            <a:off x="10269000" y="5393160"/>
            <a:ext cx="1303200" cy="761040"/>
          </a:xfrm>
          <a:prstGeom prst="rect">
            <a:avLst/>
          </a:prstGeom>
          <a:ln>
            <a:noFill/>
          </a:ln>
        </p:spPr>
      </p:pic>
      <p:sp>
        <p:nvSpPr>
          <p:cNvPr id="41" name="PlaceHolder 2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/>
          <a:lstStyle/>
          <a:p>
            <a:pPr algn="ctr"/>
            <a:r>
              <a:rPr lang="pt-BR" sz="4400" b="0" strike="noStrike" spc="-1">
                <a:latin typeface="Arial"/>
              </a:rPr>
              <a:t>Clique para editar o formato do texto do título</a:t>
            </a:r>
          </a:p>
        </p:txBody>
      </p:sp>
      <p:sp>
        <p:nvSpPr>
          <p:cNvPr id="42" name="PlaceHolder 3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3200" b="0" strike="noStrike" spc="-1">
                <a:latin typeface="Arial"/>
              </a:rPr>
              <a:t>Clique para editar o formato do texto da estrutura de tópicos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800" b="0" strike="noStrike" spc="-1">
                <a:latin typeface="Arial"/>
              </a:rPr>
              <a:t>2.º nível da estrutura de tópicos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400" b="0" strike="noStrike" spc="-1">
                <a:latin typeface="Arial"/>
              </a:rPr>
              <a:t>3.º nível da estrutura de tópicos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pt-BR" sz="2000" b="0" strike="noStrike" spc="-1">
                <a:latin typeface="Arial"/>
              </a:rPr>
              <a:t>4.º nível da estrutura de tópicos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5.º nível da estrutura de tópicos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6.º nível da estrutura de tópicos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pt-BR" sz="2000" b="0" strike="noStrike" spc="-1">
                <a:latin typeface="Arial"/>
              </a:rPr>
              <a:t>7.º nível da estrutura de tópicos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5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5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5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5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5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5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5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5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emf"/><Relationship Id="rId1" Type="http://schemas.openxmlformats.org/officeDocument/2006/relationships/slideLayout" Target="../slideLayouts/slideLayout2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5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emf"/><Relationship Id="rId1" Type="http://schemas.openxmlformats.org/officeDocument/2006/relationships/slideLayout" Target="../slideLayouts/slideLayout25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5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5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3304" y="645840"/>
            <a:ext cx="8353425" cy="4619625"/>
          </a:xfrm>
          <a:prstGeom prst="rect">
            <a:avLst/>
          </a:prstGeom>
        </p:spPr>
      </p:pic>
      <p:sp>
        <p:nvSpPr>
          <p:cNvPr id="80" name="CustomShape 2"/>
          <p:cNvSpPr/>
          <p:nvPr/>
        </p:nvSpPr>
        <p:spPr>
          <a:xfrm>
            <a:off x="2872440" y="5980320"/>
            <a:ext cx="6191640" cy="7189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 algn="ctr">
              <a:lnSpc>
                <a:spcPct val="100000"/>
              </a:lnSpc>
              <a:spcBef>
                <a:spcPts val="799"/>
              </a:spcBef>
            </a:pPr>
            <a:r>
              <a:rPr lang="pt-BR" sz="4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Prof.: </a:t>
            </a:r>
            <a:r>
              <a:rPr lang="pt-BR" sz="4000" b="1" spc="-1" dirty="0">
                <a:solidFill>
                  <a:srgbClr val="005696"/>
                </a:solidFill>
                <a:latin typeface="Calibri Light"/>
                <a:ea typeface="DejaVu Sans"/>
              </a:rPr>
              <a:t>Miguel Matiolla</a:t>
            </a:r>
            <a:endParaRPr lang="pt-BR" sz="4000" b="0" strike="noStrike" spc="-1" dirty="0">
              <a:latin typeface="Arial"/>
            </a:endParaRPr>
          </a:p>
        </p:txBody>
      </p:sp>
      <p:sp>
        <p:nvSpPr>
          <p:cNvPr id="82" name="CustomShape 3"/>
          <p:cNvSpPr/>
          <p:nvPr/>
        </p:nvSpPr>
        <p:spPr>
          <a:xfrm>
            <a:off x="1106640" y="514800"/>
            <a:ext cx="7337880" cy="100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/>
          <a:lstStyle/>
          <a:p>
            <a:pPr>
              <a:lnSpc>
                <a:spcPct val="100000"/>
              </a:lnSpc>
            </a:pPr>
            <a:r>
              <a:rPr lang="pt-BR" sz="6000" b="1" strike="noStrike" spc="-1" dirty="0">
                <a:solidFill>
                  <a:srgbClr val="005696"/>
                </a:solidFill>
                <a:latin typeface="Calibri Light"/>
                <a:ea typeface="DejaVu Sans"/>
              </a:rPr>
              <a:t>Modelagem</a:t>
            </a:r>
            <a:endParaRPr lang="pt-BR" sz="6000" b="0" strike="noStrike" spc="-1" dirty="0">
              <a:latin typeface="Arial"/>
            </a:endParaRPr>
          </a:p>
        </p:txBody>
      </p:sp>
      <p:pic>
        <p:nvPicPr>
          <p:cNvPr id="83" name="Imagem 3"/>
          <p:cNvPicPr/>
          <p:nvPr/>
        </p:nvPicPr>
        <p:blipFill>
          <a:blip r:embed="rId3"/>
          <a:stretch/>
        </p:blipFill>
        <p:spPr>
          <a:xfrm>
            <a:off x="9316440" y="144000"/>
            <a:ext cx="2578680" cy="1505880"/>
          </a:xfrm>
          <a:prstGeom prst="rect">
            <a:avLst/>
          </a:prstGeom>
          <a:ln>
            <a:noFill/>
          </a:ln>
        </p:spPr>
      </p:pic>
      <p:sp>
        <p:nvSpPr>
          <p:cNvPr id="8" name="Subtítulo 2"/>
          <p:cNvSpPr txBox="1">
            <a:spLocks/>
          </p:cNvSpPr>
          <p:nvPr/>
        </p:nvSpPr>
        <p:spPr>
          <a:xfrm>
            <a:off x="2779881" y="5260240"/>
            <a:ext cx="6192688" cy="72008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spcBef>
                <a:spcPct val="20000"/>
              </a:spcBef>
              <a:buSzPct val="45000"/>
              <a:buFont typeface="Wingdings" pitchFamily="2" charset="2"/>
              <a:buNone/>
              <a:defRPr sz="3200" b="1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1pPr>
            <a:lvl2pPr marL="457200" indent="0" algn="ctr" defTabSz="914400" rtl="0" eaLnBrk="1" latinLnBrk="0" hangingPunct="1">
              <a:spcBef>
                <a:spcPct val="20000"/>
              </a:spcBef>
              <a:buSzPct val="60000"/>
              <a:buFontTx/>
              <a:buNone/>
              <a:defRPr sz="28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2pPr>
            <a:lvl3pPr marL="914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3pPr>
            <a:lvl4pPr marL="1371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4pPr>
            <a:lvl5pPr marL="18288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 pitchFamily="34" charset="0"/>
                <a:ea typeface="+mn-ea"/>
                <a:cs typeface="Arial" pitchFamily="34" charset="0"/>
              </a:defRPr>
            </a:lvl5pPr>
            <a:lvl6pPr marL="22860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ct val="20000"/>
              </a:spcBef>
              <a:buFont typeface="Arial" pitchFamily="34" charset="0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4400" dirty="0">
                <a:solidFill>
                  <a:srgbClr val="0070C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ea typeface="+mj-ea"/>
              </a:rPr>
              <a:t>Modelagem - </a:t>
            </a:r>
            <a:r>
              <a:rPr lang="pt-BR" sz="4400" spc="-1">
                <a:solidFill>
                  <a:srgbClr val="005696"/>
                </a:solidFill>
                <a:latin typeface="Calibri Light"/>
              </a:rPr>
              <a:t>Aula</a:t>
            </a:r>
            <a:r>
              <a:rPr lang="pt-BR" sz="4400"/>
              <a:t> </a:t>
            </a:r>
            <a:r>
              <a:rPr lang="pt-BR" sz="4400" spc="-1" dirty="0">
                <a:solidFill>
                  <a:srgbClr val="005696"/>
                </a:solidFill>
                <a:latin typeface="Calibri Light"/>
              </a:rPr>
              <a:t>4</a:t>
            </a:r>
            <a:endParaRPr lang="pt-BR" sz="4400" dirty="0">
              <a:solidFill>
                <a:srgbClr val="0070C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097230935"/>
      </p:ext>
    </p:extLst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4857" y="315164"/>
            <a:ext cx="655332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Atributo Composto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4857" y="1628801"/>
            <a:ext cx="8396403" cy="4702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63999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2729226" y="273600"/>
            <a:ext cx="5749756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844430"/>
            <a:ext cx="10972440" cy="2482571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Atributos Multivalorados</a:t>
            </a:r>
          </a:p>
          <a:p>
            <a:pPr>
              <a:buClr>
                <a:srgbClr val="00B0F0"/>
              </a:buClr>
            </a:pP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Podem assumir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diversos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/>
              <a:t>valores;</a:t>
            </a:r>
          </a:p>
          <a:p>
            <a:pPr>
              <a:buClr>
                <a:srgbClr val="00B0F0"/>
              </a:buClr>
            </a:pPr>
            <a:r>
              <a:rPr lang="pt-BR" dirty="0"/>
              <a:t>O atributo Telefone pode assumir diversos valores;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4370" y="4753031"/>
            <a:ext cx="4461689" cy="14676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6302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16062" y="301309"/>
            <a:ext cx="7606265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Atributo Multivalorado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564" y="1988841"/>
            <a:ext cx="8343894" cy="4163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55672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85335" y="370582"/>
            <a:ext cx="670572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061720"/>
            <a:ext cx="10972440" cy="2953625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Atributos Derivado</a:t>
            </a:r>
          </a:p>
          <a:p>
            <a:pPr>
              <a:buClr>
                <a:srgbClr val="00B0F0"/>
              </a:buClr>
            </a:pP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Alguns atributos podem ter uma </a:t>
            </a:r>
            <a:r>
              <a:rPr lang="pt-BR" sz="4000" dirty="0">
                <a:solidFill>
                  <a:srgbClr val="0070C0"/>
                </a:solidFill>
              </a:rPr>
              <a:t>relação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entre si. </a:t>
            </a:r>
          </a:p>
          <a:p>
            <a:pPr>
              <a:buClr>
                <a:srgbClr val="00B0F0"/>
              </a:buClr>
            </a:pPr>
            <a:r>
              <a:rPr lang="pt-BR" dirty="0"/>
              <a:t>Para uma pessoa em particular, podemos determinar o valor atual de 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idade</a:t>
            </a:r>
            <a:r>
              <a:rPr lang="pt-BR" dirty="0"/>
              <a:t> através do atributo </a:t>
            </a:r>
            <a:r>
              <a:rPr lang="pt-BR" sz="4000" dirty="0">
                <a:solidFill>
                  <a:srgbClr val="7030A0"/>
                </a:solidFill>
              </a:rPr>
              <a:t>data-nascimento</a:t>
            </a:r>
            <a:r>
              <a:rPr lang="pt-BR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8350729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5805175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604520"/>
            <a:ext cx="10972440" cy="3424680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Atributos Derivado</a:t>
            </a:r>
          </a:p>
          <a:p>
            <a:pPr>
              <a:buClr>
                <a:srgbClr val="00B0F0"/>
              </a:buClr>
            </a:pPr>
            <a:endParaRPr lang="pt-BR" dirty="0"/>
          </a:p>
          <a:p>
            <a:pPr>
              <a:buClr>
                <a:srgbClr val="00B0F0"/>
              </a:buClr>
            </a:pPr>
            <a:r>
              <a:rPr lang="pt-BR" dirty="0"/>
              <a:t>Um atributo 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número-empregados</a:t>
            </a:r>
            <a:r>
              <a:rPr lang="pt-BR" dirty="0"/>
              <a:t> de uma entidade </a:t>
            </a:r>
            <a:r>
              <a:rPr lang="pt-BR" sz="4000" dirty="0">
                <a:solidFill>
                  <a:srgbClr val="0070C0"/>
                </a:solidFill>
              </a:rPr>
              <a:t>departamento</a:t>
            </a:r>
            <a:r>
              <a:rPr lang="pt-BR" dirty="0"/>
              <a:t> pode ser derivado através da </a:t>
            </a:r>
            <a:r>
              <a:rPr lang="pt-BR" sz="4000" dirty="0">
                <a:solidFill>
                  <a:srgbClr val="00B050"/>
                </a:solidFill>
              </a:rPr>
              <a:t>contagem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de número de empregados que trabalham para um departamento.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3103070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3662" y="356728"/>
            <a:ext cx="6761138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Atributo Derivado</a:t>
            </a:r>
          </a:p>
        </p:txBody>
      </p:sp>
      <p:pic>
        <p:nvPicPr>
          <p:cNvPr id="7" name="Imagem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8077" y="1628801"/>
            <a:ext cx="9062060" cy="46334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66137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644" y="505300"/>
            <a:ext cx="5860593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881801"/>
            <a:ext cx="10972440" cy="2676535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Atributos-Chave</a:t>
            </a:r>
          </a:p>
          <a:p>
            <a:pPr>
              <a:buClr>
                <a:srgbClr val="00B0F0"/>
              </a:buClr>
            </a:pPr>
            <a:endParaRPr lang="pt-BR" dirty="0"/>
          </a:p>
          <a:p>
            <a:pPr lvl="1">
              <a:buClr>
                <a:srgbClr val="00B0F0"/>
              </a:buClr>
            </a:pPr>
            <a:r>
              <a:rPr lang="pt-BR" dirty="0"/>
              <a:t>Atributo cujos valores são </a:t>
            </a:r>
            <a:r>
              <a:rPr lang="pt-BR" sz="4000" dirty="0">
                <a:solidFill>
                  <a:srgbClr val="00B0F0"/>
                </a:solidFill>
              </a:rPr>
              <a:t>distintos</a:t>
            </a:r>
            <a:r>
              <a:rPr lang="pt-BR" dirty="0">
                <a:solidFill>
                  <a:srgbClr val="00B0F0"/>
                </a:solidFill>
              </a:rPr>
              <a:t> </a:t>
            </a:r>
            <a:r>
              <a:rPr lang="pt-BR" dirty="0"/>
              <a:t>para cada entidade em um conjunto de entidades.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Ex: O CPF de um funcionário.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2759" y="5021738"/>
            <a:ext cx="5181645" cy="158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065028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5456" y="1523434"/>
            <a:ext cx="8796908" cy="45564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605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262" y="342873"/>
            <a:ext cx="6678011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26412" y="2036053"/>
            <a:ext cx="11138575" cy="2840748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sz="3000" dirty="0"/>
              <a:t>É uma </a:t>
            </a:r>
            <a:r>
              <a:rPr lang="pt-BR" sz="4000" dirty="0">
                <a:solidFill>
                  <a:srgbClr val="00B050"/>
                </a:solidFill>
              </a:rPr>
              <a:t>associação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entre </a:t>
            </a:r>
            <a:r>
              <a:rPr lang="pt-BR" sz="4000" dirty="0">
                <a:solidFill>
                  <a:srgbClr val="C00000"/>
                </a:solidFill>
              </a:rPr>
              <a:t>uma</a:t>
            </a:r>
            <a:r>
              <a:rPr lang="pt-BR" sz="3000" dirty="0">
                <a:solidFill>
                  <a:srgbClr val="C00000"/>
                </a:solidFill>
              </a:rPr>
              <a:t> </a:t>
            </a:r>
            <a:r>
              <a:rPr lang="pt-BR" sz="3000" dirty="0"/>
              <a:t>ou 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várias</a:t>
            </a:r>
            <a:r>
              <a:rPr lang="pt-BR" sz="3000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sz="3000" dirty="0"/>
              <a:t>entidades.</a:t>
            </a:r>
          </a:p>
          <a:p>
            <a:pPr>
              <a:buClr>
                <a:srgbClr val="00B0F0"/>
              </a:buClr>
            </a:pPr>
            <a:r>
              <a:rPr lang="pt-BR" sz="3000" dirty="0"/>
              <a:t>Representa o que acontece no mundo </a:t>
            </a:r>
            <a:r>
              <a:rPr lang="pt-BR" sz="4000" dirty="0">
                <a:solidFill>
                  <a:srgbClr val="FFC000"/>
                </a:solidFill>
              </a:rPr>
              <a:t>real</a:t>
            </a:r>
            <a:r>
              <a:rPr lang="pt-BR" sz="3000" dirty="0"/>
              <a:t>.</a:t>
            </a:r>
          </a:p>
          <a:p>
            <a:pPr>
              <a:buClr>
                <a:srgbClr val="00B0F0"/>
              </a:buClr>
            </a:pPr>
            <a:r>
              <a:rPr lang="pt-BR" sz="3000" dirty="0"/>
              <a:t>A </a:t>
            </a:r>
            <a:r>
              <a:rPr lang="pt-BR" sz="4000" dirty="0">
                <a:solidFill>
                  <a:srgbClr val="7030A0"/>
                </a:solidFill>
              </a:rPr>
              <a:t>função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que uma entidade desempenha em um relacionamento é chamada </a:t>
            </a:r>
            <a:r>
              <a:rPr lang="pt-BR" sz="4000" dirty="0">
                <a:solidFill>
                  <a:srgbClr val="0070C0"/>
                </a:solidFill>
              </a:rPr>
              <a:t>papel</a:t>
            </a:r>
            <a:r>
              <a:rPr lang="pt-BR" sz="3000" dirty="0"/>
              <a:t>.</a:t>
            </a:r>
          </a:p>
          <a:p>
            <a:pPr marL="0" indent="0">
              <a:buClr>
                <a:srgbClr val="00B0F0"/>
              </a:buClr>
              <a:buNone/>
            </a:pPr>
            <a:endParaRPr lang="pt-BR" sz="3000" dirty="0"/>
          </a:p>
        </p:txBody>
      </p:sp>
    </p:spTree>
    <p:extLst>
      <p:ext uri="{BB962C8B-B14F-4D97-AF65-F5344CB8AC3E}">
        <p14:creationId xmlns:p14="http://schemas.microsoft.com/office/powerpoint/2010/main" val="365123582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0534" y="426000"/>
            <a:ext cx="7689393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84788" y="2168238"/>
            <a:ext cx="11360847" cy="1156853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Ao definir as entidades </a:t>
            </a:r>
            <a:r>
              <a:rPr lang="pt-BR" sz="4000" dirty="0">
                <a:solidFill>
                  <a:srgbClr val="7030A0"/>
                </a:solidFill>
              </a:rPr>
              <a:t>componentes</a:t>
            </a:r>
            <a:r>
              <a:rPr lang="pt-BR" dirty="0">
                <a:solidFill>
                  <a:srgbClr val="7030A0"/>
                </a:solidFill>
              </a:rPr>
              <a:t> </a:t>
            </a:r>
            <a:r>
              <a:rPr lang="pt-BR" dirty="0"/>
              <a:t>de um diagrama entidade relacionamento, nota-se vários relacionamentos implícitos entre elas.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9436" y="4074929"/>
            <a:ext cx="5133126" cy="1832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466253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7398447" cy="1144800"/>
          </a:xfrm>
        </p:spPr>
        <p:txBody>
          <a:bodyPr/>
          <a:lstStyle/>
          <a:p>
            <a:pPr algn="ctr"/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Objetivos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498643" y="1992447"/>
            <a:ext cx="10972440" cy="1582025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Apresentar a Modelagem Conceitual;</a:t>
            </a:r>
          </a:p>
          <a:p>
            <a:pPr>
              <a:buClr>
                <a:srgbClr val="00B0F0"/>
              </a:buClr>
            </a:pPr>
            <a:r>
              <a:rPr lang="pt-BR" dirty="0"/>
              <a:t>Aprender a construir um modelo relacional utilizando o Diagrama de Entidade-Relacionamento.</a:t>
            </a:r>
          </a:p>
        </p:txBody>
      </p:sp>
    </p:spTree>
    <p:extLst>
      <p:ext uri="{BB962C8B-B14F-4D97-AF65-F5344CB8AC3E}">
        <p14:creationId xmlns:p14="http://schemas.microsoft.com/office/powerpoint/2010/main" val="9511819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35953" y="412146"/>
            <a:ext cx="6608738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Relacionamento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085" y="2060848"/>
            <a:ext cx="9517392" cy="37303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245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91371" y="384437"/>
            <a:ext cx="6761138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Relacionamento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5164" y="1844824"/>
            <a:ext cx="7006249" cy="4705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49985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00426" y="370582"/>
            <a:ext cx="8229720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Grau de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1372" y="2063761"/>
            <a:ext cx="11748655" cy="3103984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Corresponde ao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/>
              <a:t>de diferentes entidades que dele participam.</a:t>
            </a:r>
          </a:p>
          <a:p>
            <a:pPr>
              <a:buClr>
                <a:srgbClr val="00B0F0"/>
              </a:buClr>
            </a:pPr>
            <a:r>
              <a:rPr lang="pt-BR" dirty="0"/>
              <a:t>Relacionamento </a:t>
            </a:r>
            <a:r>
              <a:rPr lang="pt-BR" sz="4400" dirty="0">
                <a:solidFill>
                  <a:srgbClr val="0070C0"/>
                </a:solidFill>
              </a:rPr>
              <a:t>unário</a:t>
            </a:r>
            <a:r>
              <a:rPr lang="pt-BR" dirty="0"/>
              <a:t>: 1 entidade.</a:t>
            </a:r>
          </a:p>
          <a:p>
            <a:pPr>
              <a:buClr>
                <a:srgbClr val="00B0F0"/>
              </a:buClr>
            </a:pPr>
            <a:r>
              <a:rPr lang="pt-BR" dirty="0"/>
              <a:t>Relacionamento </a:t>
            </a:r>
            <a:r>
              <a:rPr lang="pt-BR" sz="4400" dirty="0">
                <a:solidFill>
                  <a:srgbClr val="7030A0"/>
                </a:solidFill>
              </a:rPr>
              <a:t>binário</a:t>
            </a:r>
            <a:r>
              <a:rPr lang="pt-BR" dirty="0"/>
              <a:t>: 2 entidades.</a:t>
            </a:r>
          </a:p>
          <a:p>
            <a:pPr>
              <a:buClr>
                <a:srgbClr val="00B0F0"/>
              </a:buClr>
            </a:pPr>
            <a:r>
              <a:rPr lang="pt-BR" dirty="0"/>
              <a:t>Relacionamento </a:t>
            </a:r>
            <a:r>
              <a:rPr lang="pt-BR" sz="4400" dirty="0">
                <a:solidFill>
                  <a:srgbClr val="00B050"/>
                </a:solidFill>
              </a:rPr>
              <a:t>ternário</a:t>
            </a:r>
            <a:r>
              <a:rPr lang="pt-BR" dirty="0"/>
              <a:t>: 3 entidades.</a:t>
            </a:r>
          </a:p>
        </p:txBody>
      </p:sp>
    </p:spTree>
    <p:extLst>
      <p:ext uri="{BB962C8B-B14F-4D97-AF65-F5344CB8AC3E}">
        <p14:creationId xmlns:p14="http://schemas.microsoft.com/office/powerpoint/2010/main" val="1464942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714202"/>
          </a:xfrm>
        </p:spPr>
        <p:txBody>
          <a:bodyPr>
            <a:norm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Grau de Relacionamento  Exemplo Recursivo/Unário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947" y="2742279"/>
            <a:ext cx="9912711" cy="2827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79793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3710" y="1988841"/>
            <a:ext cx="6663604" cy="4857272"/>
          </a:xfrm>
          <a:prstGeom prst="rect">
            <a:avLst/>
          </a:prstGeom>
        </p:spPr>
      </p:pic>
      <p:sp>
        <p:nvSpPr>
          <p:cNvPr id="6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714202"/>
          </a:xfrm>
        </p:spPr>
        <p:txBody>
          <a:bodyPr>
            <a:norm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Grau de Relacionamento  Exemplo Recursivo/Unário</a:t>
            </a:r>
          </a:p>
        </p:txBody>
      </p:sp>
    </p:spTree>
    <p:extLst>
      <p:ext uri="{BB962C8B-B14F-4D97-AF65-F5344CB8AC3E}">
        <p14:creationId xmlns:p14="http://schemas.microsoft.com/office/powerpoint/2010/main" val="68039408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642194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Grau de Relacionamento  Exemplo Binário</a:t>
            </a:r>
          </a:p>
        </p:txBody>
      </p:sp>
      <p:pic>
        <p:nvPicPr>
          <p:cNvPr id="6" name="Imagem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146" y="2476305"/>
            <a:ext cx="10428604" cy="2940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17823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8044" y="2105146"/>
            <a:ext cx="9832756" cy="3976999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642194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Grau de Relacionamento  Exemplo Ternário</a:t>
            </a:r>
          </a:p>
        </p:txBody>
      </p:sp>
    </p:spTree>
    <p:extLst>
      <p:ext uri="{BB962C8B-B14F-4D97-AF65-F5344CB8AC3E}">
        <p14:creationId xmlns:p14="http://schemas.microsoft.com/office/powerpoint/2010/main" val="370902547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37310" y="440892"/>
            <a:ext cx="11333018" cy="1498178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Propriedades de um Relacionamento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62000" y="3030488"/>
            <a:ext cx="10820400" cy="1680057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São representados da mesma </a:t>
            </a:r>
            <a:r>
              <a:rPr lang="pt-BR" sz="4000" dirty="0">
                <a:solidFill>
                  <a:srgbClr val="0070C0"/>
                </a:solidFill>
              </a:rPr>
              <a:t>forma</a:t>
            </a:r>
            <a:r>
              <a:rPr lang="pt-BR" dirty="0">
                <a:solidFill>
                  <a:srgbClr val="0070C0"/>
                </a:solidFill>
              </a:rPr>
              <a:t> </a:t>
            </a:r>
            <a:r>
              <a:rPr lang="pt-BR" dirty="0"/>
              <a:t>que nas entidades.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Ex: O numero de horas que um funcionário trabalha em um projeto.</a:t>
            </a:r>
          </a:p>
        </p:txBody>
      </p:sp>
    </p:spTree>
    <p:extLst>
      <p:ext uri="{BB962C8B-B14F-4D97-AF65-F5344CB8AC3E}">
        <p14:creationId xmlns:p14="http://schemas.microsoft.com/office/powerpoint/2010/main" val="354506796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163662" y="370582"/>
            <a:ext cx="6470193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3988" y="2060847"/>
            <a:ext cx="9666813" cy="38550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34068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02208" y="301309"/>
            <a:ext cx="6955102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2255683"/>
            <a:ext cx="10972440" cy="2731953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sz="3000" dirty="0"/>
              <a:t>Expressa o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número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de entidades às quais </a:t>
            </a:r>
            <a:r>
              <a:rPr lang="pt-BR" sz="4000" dirty="0">
                <a:solidFill>
                  <a:srgbClr val="C00000"/>
                </a:solidFill>
              </a:rPr>
              <a:t>outra</a:t>
            </a:r>
            <a:r>
              <a:rPr lang="pt-BR" sz="3000" dirty="0">
                <a:solidFill>
                  <a:srgbClr val="C00000"/>
                </a:solidFill>
              </a:rPr>
              <a:t> </a:t>
            </a:r>
            <a:r>
              <a:rPr lang="pt-BR" sz="3000" dirty="0"/>
              <a:t>entidade pode estar </a:t>
            </a:r>
            <a:r>
              <a:rPr lang="pt-BR" sz="4000" dirty="0">
                <a:solidFill>
                  <a:srgbClr val="00B050"/>
                </a:solidFill>
              </a:rPr>
              <a:t>associada</a:t>
            </a:r>
            <a:r>
              <a:rPr lang="pt-BR" sz="3000" dirty="0">
                <a:solidFill>
                  <a:srgbClr val="00B050"/>
                </a:solidFill>
              </a:rPr>
              <a:t> </a:t>
            </a:r>
            <a:r>
              <a:rPr lang="pt-BR" sz="3000" dirty="0"/>
              <a:t>via um conjunto de relacionamentos.</a:t>
            </a:r>
          </a:p>
          <a:p>
            <a:pPr>
              <a:buClr>
                <a:srgbClr val="00B0F0"/>
              </a:buClr>
            </a:pPr>
            <a:r>
              <a:rPr lang="pt-BR" sz="3000" dirty="0"/>
              <a:t>Determina o número de </a:t>
            </a:r>
            <a:r>
              <a:rPr lang="pt-BR" sz="4000" dirty="0">
                <a:solidFill>
                  <a:srgbClr val="0070C0"/>
                </a:solidFill>
              </a:rPr>
              <a:t>relacionamentos</a:t>
            </a:r>
            <a:r>
              <a:rPr lang="pt-BR" sz="3000" dirty="0">
                <a:solidFill>
                  <a:srgbClr val="0070C0"/>
                </a:solidFill>
              </a:rPr>
              <a:t> </a:t>
            </a:r>
            <a:r>
              <a:rPr lang="pt-BR" sz="3000" dirty="0"/>
              <a:t>dos quais uma entidade pode </a:t>
            </a:r>
            <a:r>
              <a:rPr lang="pt-BR" sz="4000" dirty="0">
                <a:solidFill>
                  <a:srgbClr val="7030A0"/>
                </a:solidFill>
              </a:rPr>
              <a:t>participar</a:t>
            </a:r>
            <a:r>
              <a:rPr lang="pt-BR" sz="3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72583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rot="809912">
            <a:off x="5941005" y="1477768"/>
            <a:ext cx="5824100" cy="3472585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5819029" cy="1144800"/>
          </a:xfrm>
        </p:spPr>
        <p:txBody>
          <a:bodyPr/>
          <a:lstStyle/>
          <a:p>
            <a:pPr algn="r"/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Anteriormente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221673" y="2541050"/>
            <a:ext cx="5525228" cy="304107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Modelo Conceitual</a:t>
            </a:r>
          </a:p>
          <a:p>
            <a:pPr>
              <a:buClr>
                <a:srgbClr val="00B0F0"/>
              </a:buClr>
            </a:pPr>
            <a:endParaRPr lang="pt-BR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Como a grande maioria dos usuários percebem os dados;</a:t>
            </a:r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endParaRPr lang="pt-BR" dirty="0"/>
          </a:p>
          <a:p>
            <a:pPr lvl="1">
              <a:buClr>
                <a:srgbClr val="00B0F0"/>
              </a:buClr>
              <a:buFont typeface="Wingdings" panose="05000000000000000000" pitchFamily="2" charset="2"/>
              <a:buChar char="§"/>
            </a:pPr>
            <a:r>
              <a:rPr lang="pt-BR" dirty="0"/>
              <a:t>Independente da abordagem do banco de dados;</a:t>
            </a:r>
          </a:p>
        </p:txBody>
      </p:sp>
    </p:spTree>
    <p:extLst>
      <p:ext uri="{BB962C8B-B14F-4D97-AF65-F5344CB8AC3E}">
        <p14:creationId xmlns:p14="http://schemas.microsoft.com/office/powerpoint/2010/main" val="19271439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88353" y="315164"/>
            <a:ext cx="5417247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09480" y="1849583"/>
            <a:ext cx="10488011" cy="258387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sz="3000" dirty="0" err="1"/>
              <a:t>Ex</a:t>
            </a:r>
            <a:r>
              <a:rPr lang="pt-BR" sz="3000" dirty="0"/>
              <a:t>: O relacionamento do tipo </a:t>
            </a:r>
            <a:r>
              <a:rPr lang="pt-BR" sz="4000" dirty="0">
                <a:solidFill>
                  <a:srgbClr val="00B050"/>
                </a:solidFill>
              </a:rPr>
              <a:t>TRABALHA NO</a:t>
            </a:r>
            <a:r>
              <a:rPr lang="pt-BR" sz="3000" dirty="0"/>
              <a:t>, possui cardinalidade </a:t>
            </a:r>
            <a:r>
              <a:rPr lang="pt-BR" sz="4000" dirty="0">
                <a:solidFill>
                  <a:srgbClr val="C00000"/>
                </a:solidFill>
              </a:rPr>
              <a:t>N:1</a:t>
            </a:r>
            <a:r>
              <a:rPr lang="pt-BR" sz="3000" dirty="0"/>
              <a:t>. Significa que </a:t>
            </a:r>
            <a:r>
              <a:rPr lang="pt-BR" sz="4000" dirty="0">
                <a:solidFill>
                  <a:srgbClr val="0070C0"/>
                </a:solidFill>
              </a:rPr>
              <a:t>1</a:t>
            </a:r>
            <a:r>
              <a:rPr lang="pt-BR" sz="3000" dirty="0"/>
              <a:t> departamento emprega </a:t>
            </a:r>
            <a:r>
              <a:rPr lang="pt-BR" sz="4000" dirty="0">
                <a:solidFill>
                  <a:srgbClr val="7030A0"/>
                </a:solidFill>
              </a:rPr>
              <a:t>vários</a:t>
            </a:r>
            <a:r>
              <a:rPr lang="pt-BR" sz="3000" dirty="0">
                <a:solidFill>
                  <a:srgbClr val="7030A0"/>
                </a:solidFill>
              </a:rPr>
              <a:t> </a:t>
            </a:r>
            <a:r>
              <a:rPr lang="pt-BR" sz="3000" dirty="0"/>
              <a:t>funcionários, mas</a:t>
            </a:r>
            <a:r>
              <a:rPr lang="pt-BR" sz="4000" dirty="0">
                <a:solidFill>
                  <a:srgbClr val="C00000"/>
                </a:solidFill>
              </a:rPr>
              <a:t> </a:t>
            </a:r>
            <a:r>
              <a:rPr lang="pt-BR" sz="4000" dirty="0">
                <a:solidFill>
                  <a:srgbClr val="00B0F0"/>
                </a:solidFill>
              </a:rPr>
              <a:t>um</a:t>
            </a:r>
            <a:r>
              <a:rPr lang="pt-BR" sz="3000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sz="3000" dirty="0"/>
              <a:t>funcionário </a:t>
            </a:r>
            <a:r>
              <a:rPr lang="pt-BR" sz="4000" dirty="0">
                <a:solidFill>
                  <a:srgbClr val="C00000"/>
                </a:solidFill>
              </a:rPr>
              <a:t>pode</a:t>
            </a:r>
            <a:r>
              <a:rPr lang="pt-BR" sz="3000" dirty="0"/>
              <a:t> trabalhar em um </a:t>
            </a:r>
            <a:r>
              <a:rPr lang="pt-BR" sz="4000" dirty="0">
                <a:solidFill>
                  <a:srgbClr val="FFC000"/>
                </a:solidFill>
              </a:rPr>
              <a:t>único</a:t>
            </a:r>
            <a:r>
              <a:rPr lang="pt-BR" sz="3000" dirty="0">
                <a:solidFill>
                  <a:srgbClr val="FFC000"/>
                </a:solidFill>
              </a:rPr>
              <a:t> </a:t>
            </a:r>
            <a:r>
              <a:rPr lang="pt-BR" sz="3000" dirty="0"/>
              <a:t>departamento.</a:t>
            </a:r>
          </a:p>
        </p:txBody>
      </p:sp>
    </p:spTree>
    <p:extLst>
      <p:ext uri="{BB962C8B-B14F-4D97-AF65-F5344CB8AC3E}">
        <p14:creationId xmlns:p14="http://schemas.microsoft.com/office/powerpoint/2010/main" val="287377838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84678" y="266550"/>
            <a:ext cx="8950156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 Um para 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94155" y="2184018"/>
            <a:ext cx="4186808" cy="1903074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Uma entidade em </a:t>
            </a:r>
            <a:r>
              <a:rPr lang="pt-BR" dirty="0">
                <a:solidFill>
                  <a:srgbClr val="FF0000"/>
                </a:solidFill>
              </a:rPr>
              <a:t>A</a:t>
            </a:r>
            <a:r>
              <a:rPr lang="pt-BR" dirty="0"/>
              <a:t> está associada no máximo a uma entidade em </a:t>
            </a:r>
            <a:r>
              <a:rPr lang="pt-BR" dirty="0">
                <a:solidFill>
                  <a:srgbClr val="FF0000"/>
                </a:solidFill>
              </a:rPr>
              <a:t>B</a:t>
            </a:r>
            <a:r>
              <a:rPr lang="pt-BR" dirty="0"/>
              <a:t>, e vice-versa. 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28049" y="1411350"/>
            <a:ext cx="3506785" cy="4257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695048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26689" y="329018"/>
            <a:ext cx="9056586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 Um para Um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6689" y="1988839"/>
            <a:ext cx="8339377" cy="41210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588832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200" y="274638"/>
            <a:ext cx="8229600" cy="1786210"/>
          </a:xfrm>
        </p:spPr>
        <p:txBody>
          <a:bodyPr>
            <a:norm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 Um para Um Exemplo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4409" y="4335413"/>
            <a:ext cx="8773814" cy="1483495"/>
          </a:xfrm>
          <a:prstGeom prst="rect">
            <a:avLst/>
          </a:prstGeom>
        </p:spPr>
      </p:pic>
      <p:pic>
        <p:nvPicPr>
          <p:cNvPr id="5" name="Imagem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2928" y="2357198"/>
            <a:ext cx="8795734" cy="182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395012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73939" y="413183"/>
            <a:ext cx="9989127" cy="1642194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 Um para Muitos /</a:t>
            </a:r>
            <a:b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</a:br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 Muitos para Um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268503" y="2816168"/>
            <a:ext cx="5494005" cy="1825106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 </a:t>
            </a:r>
            <a:r>
              <a:rPr lang="pt-BR" dirty="0">
                <a:solidFill>
                  <a:srgbClr val="FF0000"/>
                </a:solidFill>
              </a:rPr>
              <a:t>A</a:t>
            </a:r>
            <a:r>
              <a:rPr lang="pt-BR" dirty="0"/>
              <a:t> está associada a várias entidades de </a:t>
            </a:r>
            <a:r>
              <a:rPr lang="pt-BR" dirty="0">
                <a:solidFill>
                  <a:srgbClr val="FF0000"/>
                </a:solidFill>
              </a:rPr>
              <a:t>B</a:t>
            </a:r>
            <a:r>
              <a:rPr lang="pt-BR" dirty="0"/>
              <a:t>. Já uma entidade de </a:t>
            </a:r>
            <a:r>
              <a:rPr lang="pt-BR" dirty="0">
                <a:solidFill>
                  <a:srgbClr val="FF0000"/>
                </a:solidFill>
              </a:rPr>
              <a:t>B</a:t>
            </a:r>
            <a:r>
              <a:rPr lang="pt-BR" dirty="0"/>
              <a:t> está associada no máximo a uma entidade em </a:t>
            </a:r>
            <a:r>
              <a:rPr lang="pt-BR" dirty="0">
                <a:solidFill>
                  <a:srgbClr val="FF0000"/>
                </a:solidFill>
              </a:rPr>
              <a:t>A</a:t>
            </a:r>
            <a:r>
              <a:rPr lang="pt-BR" dirty="0"/>
              <a:t>.</a:t>
            </a:r>
          </a:p>
          <a:p>
            <a:pPr marL="0" indent="0">
              <a:buClr>
                <a:srgbClr val="00B0F0"/>
              </a:buClr>
              <a:buNone/>
            </a:pPr>
            <a:endParaRPr lang="pt-BR" dirty="0"/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2182341"/>
            <a:ext cx="3240360" cy="3897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97742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537855" y="274638"/>
            <a:ext cx="10127671" cy="1549573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 Um para Muitos / Muitos para Um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7855" y="1824211"/>
            <a:ext cx="7725326" cy="4542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08344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981199" y="274638"/>
            <a:ext cx="9573491" cy="1642194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 Um para Muitos Exemplo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0166" y="2789313"/>
            <a:ext cx="9261544" cy="2045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81067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330036" y="274638"/>
            <a:ext cx="10252364" cy="1426170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 Muitos para Muitos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62041" y="2705512"/>
            <a:ext cx="5004953" cy="2129725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Uma entidade em </a:t>
            </a:r>
            <a:r>
              <a:rPr lang="pt-BR" dirty="0">
                <a:solidFill>
                  <a:srgbClr val="FF0000"/>
                </a:solidFill>
              </a:rPr>
              <a:t>A</a:t>
            </a:r>
            <a:r>
              <a:rPr lang="pt-BR" dirty="0"/>
              <a:t> está associada a várias entidades em </a:t>
            </a:r>
            <a:r>
              <a:rPr lang="pt-BR" dirty="0">
                <a:solidFill>
                  <a:srgbClr val="FF0000"/>
                </a:solidFill>
              </a:rPr>
              <a:t>B</a:t>
            </a:r>
            <a:r>
              <a:rPr lang="pt-BR" dirty="0"/>
              <a:t>; e uma entidade em </a:t>
            </a:r>
            <a:r>
              <a:rPr lang="pt-BR" dirty="0">
                <a:solidFill>
                  <a:srgbClr val="FF0000"/>
                </a:solidFill>
              </a:rPr>
              <a:t>B</a:t>
            </a:r>
            <a:r>
              <a:rPr lang="pt-BR" dirty="0"/>
              <a:t> está associada a várias entidades em </a:t>
            </a:r>
            <a:r>
              <a:rPr lang="pt-BR" dirty="0">
                <a:solidFill>
                  <a:srgbClr val="FF0000"/>
                </a:solidFill>
              </a:rPr>
              <a:t>A</a:t>
            </a:r>
            <a:r>
              <a:rPr lang="pt-BR" dirty="0"/>
              <a:t>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7768" y="1700808"/>
            <a:ext cx="3178696" cy="371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28866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011382" y="343911"/>
            <a:ext cx="10598727" cy="1498178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 Muitos para Muitos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35382" y="2060849"/>
            <a:ext cx="6661774" cy="4435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8625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53636" y="347536"/>
            <a:ext cx="10507547" cy="1642194"/>
          </a:xfrm>
        </p:spPr>
        <p:txBody>
          <a:bodyPr>
            <a:noAutofit/>
          </a:bodyPr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Cardinalidade Muitos para Muitos Exemplo</a:t>
            </a:r>
          </a:p>
        </p:txBody>
      </p:sp>
      <p:pic>
        <p:nvPicPr>
          <p:cNvPr id="3" name="Imagem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636" y="4005063"/>
            <a:ext cx="9226097" cy="1703009"/>
          </a:xfrm>
          <a:prstGeom prst="rect">
            <a:avLst/>
          </a:prstGeom>
        </p:spPr>
      </p:pic>
      <p:pic>
        <p:nvPicPr>
          <p:cNvPr id="4" name="Imagem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4635" y="2108044"/>
            <a:ext cx="9633636" cy="16603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2608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19560" y="398291"/>
            <a:ext cx="8464767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Diagrama Conceitual – E-R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25222" y="2473927"/>
            <a:ext cx="11236156" cy="2084218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sz="3000" dirty="0"/>
              <a:t>Diagrama de Entidade-Relacionamento(E-R)</a:t>
            </a:r>
          </a:p>
          <a:p>
            <a:pPr marL="0" indent="0">
              <a:buClr>
                <a:srgbClr val="00B0F0"/>
              </a:buClr>
              <a:buNone/>
            </a:pPr>
            <a:endParaRPr lang="pt-BR" sz="3000" dirty="0"/>
          </a:p>
          <a:p>
            <a:pPr lvl="1">
              <a:buClr>
                <a:srgbClr val="00B0F0"/>
              </a:buClr>
            </a:pPr>
            <a:r>
              <a:rPr lang="pt-BR" dirty="0"/>
              <a:t>PeterChen-1976:constitui-se numa forma gráfica de Modelagem Conceitual;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Técnica mais difundida de modelagem conceitual;</a:t>
            </a:r>
          </a:p>
          <a:p>
            <a:pPr>
              <a:buClr>
                <a:srgbClr val="00B0F0"/>
              </a:buClr>
            </a:pP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0965751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sz="1900" dirty="0"/>
              <a:t>1 - Crie uma entidade com o nome motorista, e outra com o nome veículo.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2 - A entidade motorista deve possuir os seguintes atributos, nome do motorista, categoria da carteira de motorista, número da carteira de motorista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3 - A entidade veículo deve possuir os seguintes atributos, nome do veículo, marca, modelo, placa, ano de fabricação.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4 - Determinar o atributo chave de cada entidade.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5 - Determinar o relacionamento entre as entidades e o tipo(unário, binário ou ternário).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6 - Determinar a cardinalidade entre as entidades.</a:t>
            </a:r>
          </a:p>
        </p:txBody>
      </p:sp>
    </p:spTree>
    <p:extLst>
      <p:ext uri="{BB962C8B-B14F-4D97-AF65-F5344CB8AC3E}">
        <p14:creationId xmlns:p14="http://schemas.microsoft.com/office/powerpoint/2010/main" val="27452659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8BCD25E-05E5-45F2-91DF-CEE52DDD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</a:t>
            </a:r>
            <a:r>
              <a:rPr lang="pt-BR" dirty="0" err="1"/>
              <a:t>Brmodelo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677B9F-E5F1-4176-A150-3B275FC3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04" y="2493823"/>
            <a:ext cx="8597865" cy="27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048612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sz="1900" dirty="0"/>
              <a:t>Outra forma de solicitar as informações: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 e seus veículos.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do motorista, categoria da carteira do motorista, número da carteira do motorista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nome do veículo, marca, modelo, placa, ano de fabricação.</a:t>
            </a:r>
          </a:p>
        </p:txBody>
      </p:sp>
    </p:spTree>
    <p:extLst>
      <p:ext uri="{BB962C8B-B14F-4D97-AF65-F5344CB8AC3E}">
        <p14:creationId xmlns:p14="http://schemas.microsoft.com/office/powerpoint/2010/main" val="133126993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38BCD25E-05E5-45F2-91DF-CEE52DDDB1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Software </a:t>
            </a:r>
            <a:r>
              <a:rPr lang="pt-BR" dirty="0" err="1"/>
              <a:t>Brmodelo</a:t>
            </a:r>
            <a:endParaRPr lang="pt-BR" dirty="0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DA677B9F-E5F1-4176-A150-3B275FC3DE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2604" y="2493823"/>
            <a:ext cx="8597865" cy="27596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1646936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32510" y="1946563"/>
            <a:ext cx="11720945" cy="3816927"/>
          </a:xfrm>
        </p:spPr>
        <p:txBody>
          <a:bodyPr>
            <a:noAutofit/>
          </a:bodyPr>
          <a:lstStyle/>
          <a:p>
            <a:pPr>
              <a:buClr>
                <a:srgbClr val="00B0F0"/>
              </a:buClr>
            </a:pPr>
            <a:r>
              <a:rPr lang="pt-BR" sz="1900" dirty="0"/>
              <a:t>1 – Uma empresa do seguimento de transportes (</a:t>
            </a:r>
            <a:r>
              <a:rPr lang="pt-BR" sz="1900" dirty="0" err="1"/>
              <a:t>TchêUber</a:t>
            </a:r>
            <a:r>
              <a:rPr lang="pt-BR" sz="1900" dirty="0"/>
              <a:t>), necessita de um sistema, para registro de seus  motoristas, seus veículos, mecânicos e solicitações de serviços mecânicos.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2 – Os dados necessários do motorista são: nome do motorista, categoria da carteira do motorista, número da carteira do motorista e número do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3 – Os dados necessários dos veículos são: nome do veículo, marca, modelo, placa, ano de fabricação.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4 – Os dados necessários do mecânico são: nome, CPF e celular.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5 – O motorista pode solicitar serviço mecânico quando necessário.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6 – O serviço, deve registrar o número da ordem de serviço, data da solicitação, nome do veículo, nome do motorista, placa do veículo e descrição do problema.</a:t>
            </a:r>
          </a:p>
          <a:p>
            <a:pPr>
              <a:buClr>
                <a:srgbClr val="00B0F0"/>
              </a:buClr>
            </a:pPr>
            <a:r>
              <a:rPr lang="pt-BR" sz="1900" dirty="0"/>
              <a:t>Utilizar o software </a:t>
            </a:r>
            <a:r>
              <a:rPr lang="pt-BR" sz="1900" dirty="0" err="1"/>
              <a:t>BRmodelo</a:t>
            </a:r>
            <a:endParaRPr lang="pt-BR" sz="1900" dirty="0"/>
          </a:p>
        </p:txBody>
      </p:sp>
    </p:spTree>
    <p:extLst>
      <p:ext uri="{BB962C8B-B14F-4D97-AF65-F5344CB8AC3E}">
        <p14:creationId xmlns:p14="http://schemas.microsoft.com/office/powerpoint/2010/main" val="301351759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59407" y="329019"/>
            <a:ext cx="8409829" cy="1144800"/>
          </a:xfrm>
        </p:spPr>
        <p:txBody>
          <a:bodyPr>
            <a:normAutofit fontScale="90000"/>
          </a:bodyPr>
          <a:lstStyle/>
          <a:p>
            <a:r>
              <a:rPr lang="pt-BR" sz="3600" b="1" spc="-1" dirty="0">
                <a:solidFill>
                  <a:srgbClr val="005696"/>
                </a:solidFill>
                <a:latin typeface="Calibri Light"/>
                <a:cs typeface="+mn-cs"/>
              </a:rPr>
              <a:t>Hora da atividade :)</a:t>
            </a:r>
            <a:br>
              <a:rPr lang="pt-BR" dirty="0"/>
            </a:br>
            <a:r>
              <a:rPr lang="pt-BR" dirty="0"/>
              <a:t>         </a:t>
            </a:r>
            <a:r>
              <a:rPr lang="pt-BR" sz="67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Empresa </a:t>
            </a:r>
            <a:r>
              <a:rPr lang="pt-BR" sz="6700" b="1" spc="-1" dirty="0" err="1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TchêUber</a:t>
            </a:r>
            <a:endParaRPr lang="pt-BR" sz="6700" b="1" spc="-1" dirty="0">
              <a:solidFill>
                <a:srgbClr val="005696"/>
              </a:solidFill>
              <a:latin typeface="Calibri Light"/>
              <a:ea typeface="DejaVu Sans"/>
              <a:cs typeface="+mn-cs"/>
            </a:endParaRP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5C997E0-C553-49AF-8C57-56BD06E2BE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dirty="0"/>
          </a:p>
        </p:txBody>
      </p:sp>
      <p:pic>
        <p:nvPicPr>
          <p:cNvPr id="7" name="Imagem 6">
            <a:extLst>
              <a:ext uri="{FF2B5EF4-FFF2-40B4-BE49-F238E27FC236}">
                <a16:creationId xmlns:a16="http://schemas.microsoft.com/office/drawing/2014/main" id="{FC50D352-87F5-48D9-9AE9-AC6E66C18D5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2168" y="1756290"/>
            <a:ext cx="6335009" cy="4772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2534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6539465" cy="1144800"/>
          </a:xfrm>
        </p:spPr>
        <p:txBody>
          <a:bodyPr/>
          <a:lstStyle/>
          <a:p>
            <a:pPr algn="ctr"/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734291" y="1707216"/>
            <a:ext cx="8229600" cy="4024745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Entidades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Representa um </a:t>
            </a:r>
            <a:r>
              <a:rPr lang="pt-BR" sz="4000" dirty="0">
                <a:solidFill>
                  <a:srgbClr val="00B050"/>
                </a:solidFill>
              </a:rPr>
              <a:t>objeto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do mundo real;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Possui existência própria e </a:t>
            </a:r>
            <a:r>
              <a:rPr lang="pt-BR" sz="4000" dirty="0">
                <a:solidFill>
                  <a:schemeClr val="accent2">
                    <a:lumMod val="75000"/>
                  </a:schemeClr>
                </a:solidFill>
              </a:rPr>
              <a:t>características</a:t>
            </a:r>
            <a:r>
              <a:rPr lang="pt-BR" dirty="0">
                <a:solidFill>
                  <a:schemeClr val="accent2">
                    <a:lumMod val="75000"/>
                  </a:schemeClr>
                </a:solidFill>
              </a:rPr>
              <a:t> </a:t>
            </a:r>
            <a:r>
              <a:rPr lang="pt-BR" dirty="0"/>
              <a:t>que desejamos armazenar;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Pode ser um </a:t>
            </a:r>
            <a:r>
              <a:rPr lang="pt-BR" sz="4000" dirty="0">
                <a:solidFill>
                  <a:srgbClr val="FFC000"/>
                </a:solidFill>
              </a:rPr>
              <a:t>concreto</a:t>
            </a:r>
            <a:r>
              <a:rPr lang="pt-BR" dirty="0"/>
              <a:t>;</a:t>
            </a:r>
          </a:p>
          <a:p>
            <a:pPr lvl="2">
              <a:buClr>
                <a:srgbClr val="00B0F0"/>
              </a:buClr>
            </a:pPr>
            <a:r>
              <a:rPr lang="pt-BR" dirty="0"/>
              <a:t>Ex.:(pessoa, carro, livro, </a:t>
            </a:r>
            <a:r>
              <a:rPr lang="pt-BR" dirty="0" err="1"/>
              <a:t>etc</a:t>
            </a:r>
            <a:r>
              <a:rPr lang="pt-BR" dirty="0"/>
              <a:t>).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Pode ser </a:t>
            </a: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abstrato</a:t>
            </a:r>
            <a:r>
              <a:rPr lang="pt-BR" dirty="0"/>
              <a:t>;</a:t>
            </a:r>
          </a:p>
          <a:p>
            <a:pPr lvl="2">
              <a:buClr>
                <a:srgbClr val="00B0F0"/>
              </a:buClr>
            </a:pPr>
            <a:r>
              <a:rPr lang="pt-BR" dirty="0"/>
              <a:t>Ex:(departamento, projeto, curso).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34408" y="3719589"/>
            <a:ext cx="3156873" cy="913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023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5528084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695877" y="2313338"/>
            <a:ext cx="9601320" cy="1974272"/>
          </a:xfrm>
        </p:spPr>
        <p:txBody>
          <a:bodyPr>
            <a:normAutofit/>
          </a:bodyPr>
          <a:lstStyle/>
          <a:p>
            <a:pPr>
              <a:buClr>
                <a:srgbClr val="00B0F0"/>
              </a:buClr>
            </a:pPr>
            <a:r>
              <a:rPr lang="pt-BR" dirty="0"/>
              <a:t>Atributos</a:t>
            </a:r>
          </a:p>
          <a:p>
            <a:pPr lvl="1">
              <a:buClr>
                <a:srgbClr val="00B0F0"/>
              </a:buClr>
            </a:pPr>
            <a:r>
              <a:rPr lang="pt-BR" sz="4000" dirty="0">
                <a:solidFill>
                  <a:schemeClr val="accent6">
                    <a:lumMod val="75000"/>
                  </a:schemeClr>
                </a:solidFill>
              </a:rPr>
              <a:t>Características</a:t>
            </a:r>
            <a:r>
              <a:rPr lang="pt-BR" dirty="0">
                <a:solidFill>
                  <a:schemeClr val="accent6">
                    <a:lumMod val="75000"/>
                  </a:schemeClr>
                </a:solidFill>
              </a:rPr>
              <a:t> </a:t>
            </a:r>
            <a:r>
              <a:rPr lang="pt-BR" dirty="0"/>
              <a:t>do objeto que desejamos armazenar.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Cada atributo de uma entidade possui um </a:t>
            </a:r>
            <a:r>
              <a:rPr lang="pt-BR" sz="4000" dirty="0">
                <a:solidFill>
                  <a:srgbClr val="00B050"/>
                </a:solidFill>
              </a:rPr>
              <a:t>nome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específico.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87888" y="4431165"/>
            <a:ext cx="3852014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201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5846738" cy="1144800"/>
          </a:xfrm>
        </p:spPr>
        <p:txBody>
          <a:bodyPr/>
          <a:lstStyle/>
          <a:p>
            <a:pPr algn="ctr"/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23592" y="2132856"/>
            <a:ext cx="7616482" cy="28083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5244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454607" y="287455"/>
            <a:ext cx="6179247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Atributo Simples</a:t>
            </a:r>
          </a:p>
        </p:txBody>
      </p:sp>
      <p:pic>
        <p:nvPicPr>
          <p:cNvPr id="4" name="Imagem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5641" y="1916832"/>
            <a:ext cx="7120655" cy="3960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63016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60643" y="315164"/>
            <a:ext cx="4960047" cy="1144800"/>
          </a:xfrm>
        </p:spPr>
        <p:txBody>
          <a:bodyPr/>
          <a:lstStyle/>
          <a:p>
            <a:r>
              <a:rPr lang="pt-BR" sz="6000" b="1" spc="-1" dirty="0">
                <a:solidFill>
                  <a:srgbClr val="005696"/>
                </a:solidFill>
                <a:latin typeface="Calibri Light"/>
                <a:ea typeface="DejaVu Sans"/>
                <a:cs typeface="+mn-cs"/>
              </a:rPr>
              <a:t>Modelo E-R</a:t>
            </a:r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45128" y="2223656"/>
            <a:ext cx="9125450" cy="2514600"/>
          </a:xfrm>
        </p:spPr>
        <p:txBody>
          <a:bodyPr/>
          <a:lstStyle/>
          <a:p>
            <a:pPr>
              <a:buClr>
                <a:srgbClr val="00B0F0"/>
              </a:buClr>
            </a:pPr>
            <a:r>
              <a:rPr lang="pt-BR" dirty="0"/>
              <a:t>Atributos Compostos</a:t>
            </a:r>
          </a:p>
          <a:p>
            <a:pPr>
              <a:buClr>
                <a:srgbClr val="00B0F0"/>
              </a:buClr>
            </a:pPr>
            <a:endParaRPr lang="pt-BR" dirty="0"/>
          </a:p>
          <a:p>
            <a:pPr lvl="1">
              <a:buClr>
                <a:srgbClr val="00B0F0"/>
              </a:buClr>
            </a:pPr>
            <a:r>
              <a:rPr lang="pt-BR" dirty="0"/>
              <a:t>Podem ser </a:t>
            </a:r>
            <a:r>
              <a:rPr lang="pt-BR" sz="4000" dirty="0">
                <a:solidFill>
                  <a:srgbClr val="00B050"/>
                </a:solidFill>
              </a:rPr>
              <a:t>divididos</a:t>
            </a:r>
            <a:r>
              <a:rPr lang="pt-BR" dirty="0">
                <a:solidFill>
                  <a:srgbClr val="00B050"/>
                </a:solidFill>
              </a:rPr>
              <a:t> </a:t>
            </a:r>
            <a:r>
              <a:rPr lang="pt-BR" dirty="0"/>
              <a:t>em várias partes;</a:t>
            </a:r>
          </a:p>
          <a:p>
            <a:pPr lvl="1">
              <a:buClr>
                <a:srgbClr val="00B0F0"/>
              </a:buClr>
            </a:pPr>
            <a:r>
              <a:rPr lang="pt-BR" dirty="0"/>
              <a:t>Ex: Endereço pode ser subdividido em Rua, Numero e Bairro.</a:t>
            </a:r>
          </a:p>
        </p:txBody>
      </p:sp>
    </p:spTree>
    <p:extLst>
      <p:ext uri="{BB962C8B-B14F-4D97-AF65-F5344CB8AC3E}">
        <p14:creationId xmlns:p14="http://schemas.microsoft.com/office/powerpoint/2010/main" val="4252152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00000"/>
      </a:dk2>
      <a:lt2>
        <a:srgbClr val="000000"/>
      </a:lt2>
      <a:accent1>
        <a:srgbClr val="000000"/>
      </a:accent1>
      <a:accent2>
        <a:srgbClr val="000000"/>
      </a:accent2>
      <a:accent3>
        <a:srgbClr val="000000"/>
      </a:accent3>
      <a:accent4>
        <a:srgbClr val="000000"/>
      </a:accent4>
      <a:accent5>
        <a:srgbClr val="000000"/>
      </a:accent5>
      <a:accent6>
        <a:srgbClr val="000000"/>
      </a:accent6>
      <a:hlink>
        <a:srgbClr val="000000"/>
      </a:hlink>
      <a:folHlink>
        <a:srgbClr val="00000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904</TotalTime>
  <Words>986</Words>
  <Application>Microsoft Office PowerPoint</Application>
  <PresentationFormat>Widescreen</PresentationFormat>
  <Paragraphs>122</Paragraphs>
  <Slides>45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45</vt:i4>
      </vt:variant>
    </vt:vector>
  </HeadingPairs>
  <TitlesOfParts>
    <vt:vector size="52" baseType="lpstr">
      <vt:lpstr>Arial</vt:lpstr>
      <vt:lpstr>Calibri</vt:lpstr>
      <vt:lpstr>Calibri Light</vt:lpstr>
      <vt:lpstr>Symbol</vt:lpstr>
      <vt:lpstr>Wingdings</vt:lpstr>
      <vt:lpstr>Office Theme</vt:lpstr>
      <vt:lpstr>Office Theme</vt:lpstr>
      <vt:lpstr>Apresentação do PowerPoint</vt:lpstr>
      <vt:lpstr>Objetivos</vt:lpstr>
      <vt:lpstr>Anteriormente</vt:lpstr>
      <vt:lpstr>Diagrama Conceitual – E-R</vt:lpstr>
      <vt:lpstr>Modelo E-R</vt:lpstr>
      <vt:lpstr>Modelo E-R</vt:lpstr>
      <vt:lpstr>Modelo E-R</vt:lpstr>
      <vt:lpstr>Atributo Simples</vt:lpstr>
      <vt:lpstr>Modelo E-R</vt:lpstr>
      <vt:lpstr>Atributo Composto</vt:lpstr>
      <vt:lpstr>Modelo E-R</vt:lpstr>
      <vt:lpstr>Atributo Multivalorado </vt:lpstr>
      <vt:lpstr>Modelo E-R</vt:lpstr>
      <vt:lpstr>Modelo E-R</vt:lpstr>
      <vt:lpstr>Atributo Derivado</vt:lpstr>
      <vt:lpstr>Modelo E-R</vt:lpstr>
      <vt:lpstr>Modelo E-R</vt:lpstr>
      <vt:lpstr>Relacionamento</vt:lpstr>
      <vt:lpstr>Relacionamento</vt:lpstr>
      <vt:lpstr>Relacionamento</vt:lpstr>
      <vt:lpstr>Relacionamento</vt:lpstr>
      <vt:lpstr>Grau de Relacionamento</vt:lpstr>
      <vt:lpstr>Grau de Relacionamento  Exemplo Recursivo/Unário</vt:lpstr>
      <vt:lpstr>Grau de Relacionamento  Exemplo Recursivo/Unário</vt:lpstr>
      <vt:lpstr>Grau de Relacionamento  Exemplo Binário</vt:lpstr>
      <vt:lpstr>Grau de Relacionamento  Exemplo Ternário</vt:lpstr>
      <vt:lpstr>Propriedades de um Relacionamento</vt:lpstr>
      <vt:lpstr>Modelo E-R</vt:lpstr>
      <vt:lpstr>Cardinalidade</vt:lpstr>
      <vt:lpstr>Cardinalidade</vt:lpstr>
      <vt:lpstr>Cardinalidade Um para Um</vt:lpstr>
      <vt:lpstr>Cardinalidade Um para Um</vt:lpstr>
      <vt:lpstr>Cardinalidade Um para Um Exemplo</vt:lpstr>
      <vt:lpstr>Cardinalidade Um para Muitos /  Muitos para Um</vt:lpstr>
      <vt:lpstr>Cardinalidade Um para Muitos / Muitos para Um</vt:lpstr>
      <vt:lpstr>Cardinalidade Um para Muitos Exemplo</vt:lpstr>
      <vt:lpstr>Cardinalidade Muitos para Muitos</vt:lpstr>
      <vt:lpstr>Cardinalidade Muitos para Muitos</vt:lpstr>
      <vt:lpstr>Cardinalidade Muitos para Muitos Exemplo</vt:lpstr>
      <vt:lpstr>Hora da atividade :)          Empresa TchêUber</vt:lpstr>
      <vt:lpstr>Hora da atividade :)          Empresa TchêUber</vt:lpstr>
      <vt:lpstr>Hora da atividade :)          Empresa TchêUber</vt:lpstr>
      <vt:lpstr>Hora da atividade :)          Empresa TchêUber</vt:lpstr>
      <vt:lpstr>Hora da atividade :)          Empresa TchêUber</vt:lpstr>
      <vt:lpstr>Hora da atividade :)          Empresa TchêUber</vt:lpstr>
    </vt:vector>
  </TitlesOfParts>
  <Company>PUCRS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Aula 1</dc:title>
  <dc:subject/>
  <dc:creator>consulta3d</dc:creator>
  <dc:description/>
  <cp:lastModifiedBy>Miguel Angelo Matiolla</cp:lastModifiedBy>
  <cp:revision>54</cp:revision>
  <dcterms:created xsi:type="dcterms:W3CDTF">2019-04-01T17:03:04Z</dcterms:created>
  <dcterms:modified xsi:type="dcterms:W3CDTF">2024-12-12T12:57:47Z</dcterms:modified>
  <dc:language>pt-BR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PUCRS</vt:lpwstr>
  </property>
  <property fmtid="{D5CDD505-2E9C-101B-9397-08002B2CF9AE}" pid="4" name="HiddenSlides">
    <vt:i4>0</vt:i4>
  </property>
  <property fmtid="{D5CDD505-2E9C-101B-9397-08002B2CF9AE}" pid="5" name="HyperlinksChanged">
    <vt:bool>false</vt:bool>
  </property>
  <property fmtid="{D5CDD505-2E9C-101B-9397-08002B2CF9AE}" pid="6" name="LinksUpToDate">
    <vt:bool>false</vt:bool>
  </property>
  <property fmtid="{D5CDD505-2E9C-101B-9397-08002B2CF9AE}" pid="7" name="MMClips">
    <vt:i4>0</vt:i4>
  </property>
  <property fmtid="{D5CDD505-2E9C-101B-9397-08002B2CF9AE}" pid="8" name="Notes">
    <vt:i4>0</vt:i4>
  </property>
  <property fmtid="{D5CDD505-2E9C-101B-9397-08002B2CF9AE}" pid="9" name="PresentationFormat">
    <vt:lpwstr>Widescreen</vt:lpwstr>
  </property>
  <property fmtid="{D5CDD505-2E9C-101B-9397-08002B2CF9AE}" pid="10" name="ScaleCrop">
    <vt:bool>false</vt:bool>
  </property>
  <property fmtid="{D5CDD505-2E9C-101B-9397-08002B2CF9AE}" pid="11" name="ShareDoc">
    <vt:bool>false</vt:bool>
  </property>
  <property fmtid="{D5CDD505-2E9C-101B-9397-08002B2CF9AE}" pid="12" name="Slides">
    <vt:i4>43</vt:i4>
  </property>
</Properties>
</file>