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46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E733B-F181-4D5E-A34B-6B94C0D9B06C}" v="14" dt="2023-08-27T07:57:38.439"/>
    <p1510:client id="{A7A2879A-92A5-4176-87A8-47999D42C38B}" v="18" dt="2023-08-23T06:38:27.724"/>
    <p1510:client id="{B2953ADC-806F-4534-8C00-F550C07BD7B9}" v="4" dt="2023-08-23T22:36:4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>
        <p:scale>
          <a:sx n="110" d="100"/>
          <a:sy n="110" d="100"/>
        </p:scale>
        <p:origin x="6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8DF36-F010-B141-A8D9-9A43953DBBA9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6C7C-1B82-6D46-B5BD-D75AFCA7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7BFA2-2C34-481A-B61D-AA3E47BD59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88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59A-6928-4F7F-D7FC-3EC54F25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8138-974F-B78B-D137-3FD055EE1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EFB3-F3FE-C2D1-32C3-A54FDAB7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ADBB-93F3-7353-0E51-A2AB6193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398B-FD15-A86A-425A-EF039B3B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1CC1-4CC2-0A24-2214-846597EC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6AF33-73B4-3EBE-F0EF-FF2E50538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E51F-0DB1-1A80-AD3F-F01C346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4DC0-F149-4CD2-B4A2-C3C9E7AE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6D6E-338B-EBFE-B678-1E8729B5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FD89E-5539-3594-7ABC-C19A5C6C1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8C45-0072-BEC0-20B8-E9F9808BB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2406-C3E5-2F5F-91C6-EAD063EF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BBA2-21FE-240A-B799-F5F05C37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342DF-C303-D614-42CC-AC9B475F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0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DA50-840C-0C48-C6C2-19DB2561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8234-4797-7F58-57A5-058D947C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063F-B826-D8E9-E476-19B909B5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D725-8D79-5B7D-A8A4-5A48A9CD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3F7B-7BDA-C6F1-7362-AF211E0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5B25-599D-5898-2DCB-5C8908E5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EA81F-91BC-9C45-65C0-B0F0B135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EEA1-586D-1205-F0C9-C7A7CD21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1374-5180-D7A4-ADB0-F74ADDED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A896-2B87-1504-F75C-0EB5C199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C9C9-5155-D715-FC87-1D5441DE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54C0-4FA9-FFF4-380A-8A75E43BC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BDFB8-6662-45CE-7BF7-9870F234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5141-C8DD-898B-02FE-F117A551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C61B7-DEED-B7B7-28D6-9AC65104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206B7-C670-3EBF-A80D-0D449D1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AA95-3F73-E577-4CAE-9FCF8D2A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8F553-9820-A8BE-FDD1-A2FFA745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34C67-F190-AB81-8905-822B5FC56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6C0DC-CBAB-E99B-0AC9-5AA6D5F56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AE200-C54C-F761-5368-3D4B1E2A1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8580C-2190-9A5C-F712-DAC2B9FF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B6D9E-1133-49A1-E823-4C169666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D63A5-B090-5439-CEF3-58879BE3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8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393A-110B-EE13-F097-BC93E543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7D877-58CD-9A5F-D840-53C8312C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3A4CC-3BF3-C312-26B9-01CECB1D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4F432-4ADF-CBEF-5C56-9E5934B9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96447-3490-69CD-A80B-AED857A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F0422-23AB-419D-094C-9ADC4D4F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B7AF9-BA20-5808-4F5F-FDF814CB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7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27A4-F7A3-52D9-DF1B-9CE6B471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4D63-137C-A8F3-BAF4-494DDB3B6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E9652-11A3-80A6-3C0E-1A0F9C59E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913B-ECCE-0E2E-075A-7E185452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24DE7-691B-7646-6C01-A714A6D0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78DA9-61F4-5089-C75F-67E2B6C3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37DB-96C7-65BB-3C43-BE8AB161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3408A-491E-58C0-99E5-4F7D20E0E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1842C-6613-5E9A-E761-355894117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78B22-4A97-E268-2D69-27628D03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22335-0048-8CE4-6EFD-D7FD6C97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589F4-1DA5-EEDF-EA73-E3201223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6537B-A008-4AB1-5059-13A57A09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D925B-D397-B09E-2D16-56E90B19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092A-567E-CF60-0FD6-B4068825B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52A8-7C79-9440-930D-1683F46A7E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CEFC-31E4-6A60-A91A-6BC04B0A9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6785-D0F5-F782-7770-9A678912A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BA8D-C2B5-D247-86DD-8200AD9F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08332BB-C181-4094-95C6-545DBB64EE50}"/>
              </a:ext>
            </a:extLst>
          </p:cNvPr>
          <p:cNvSpPr/>
          <p:nvPr/>
        </p:nvSpPr>
        <p:spPr>
          <a:xfrm>
            <a:off x="96777" y="2210307"/>
            <a:ext cx="5933130" cy="20884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sz="900">
              <a:solidFill>
                <a:schemeClr val="tx2"/>
              </a:solidFill>
            </a:endParaRPr>
          </a:p>
          <a:p>
            <a:endParaRPr lang="en-AU" sz="900">
              <a:solidFill>
                <a:schemeClr val="tx2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9649" y="1947208"/>
            <a:ext cx="5933130" cy="316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Design Process Update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CC6AF6-CE94-40A2-92EB-85379AFD2AF3}"/>
              </a:ext>
            </a:extLst>
          </p:cNvPr>
          <p:cNvSpPr txBox="1"/>
          <p:nvPr/>
        </p:nvSpPr>
        <p:spPr>
          <a:xfrm>
            <a:off x="225841" y="2601561"/>
            <a:ext cx="2802163" cy="12772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Ideation &amp; initial sketching for whiteboard calendar template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Conducted preliminary user interviews about calendar needs, habits, preferences, workflows, etc.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Ideation &amp; sketches for screen display based on initial user research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B16054-960A-4AAB-A7F1-F3DD573F2909}"/>
              </a:ext>
            </a:extLst>
          </p:cNvPr>
          <p:cNvCxnSpPr>
            <a:cxnSpLocks/>
          </p:cNvCxnSpPr>
          <p:nvPr/>
        </p:nvCxnSpPr>
        <p:spPr>
          <a:xfrm>
            <a:off x="3178631" y="2533890"/>
            <a:ext cx="2339264" cy="1107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116006" y="473353"/>
            <a:ext cx="1347665" cy="29590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Team Name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117315" y="797576"/>
            <a:ext cx="1353977" cy="28980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Project Name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117315" y="1118545"/>
            <a:ext cx="1353977" cy="29590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Current Milestone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16070" y="1451977"/>
            <a:ext cx="1347601" cy="29590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Current Week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2C08D8E-854B-43E1-B0FE-576F61963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33" y="1119550"/>
            <a:ext cx="4536000" cy="2897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>
                <a:alpha val="20000"/>
              </a:srgbClr>
            </a:solidFill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>
              <a:lnSpc>
                <a:spcPct val="98000"/>
              </a:lnSpc>
              <a:defRPr/>
            </a:pPr>
            <a:r>
              <a:rPr lang="en-US" sz="1200" kern="0" dirty="0">
                <a:solidFill>
                  <a:schemeClr val="tx2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Minimum viable data capture 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53E2F14-DAD9-4DC8-91A4-97082AC2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33" y="1445897"/>
            <a:ext cx="4536000" cy="3266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>
                <a:alpha val="20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8000"/>
              </a:lnSpc>
              <a:defRPr/>
            </a:pPr>
            <a:r>
              <a:rPr lang="en-US" sz="1200" kern="0" dirty="0">
                <a:solidFill>
                  <a:schemeClr val="tx2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6 and 7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87CA156-799C-4C11-A9E3-86C6754C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32" y="807390"/>
            <a:ext cx="4536000" cy="2799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>
                <a:alpha val="20000"/>
              </a:srgbClr>
            </a:solidFill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>
              <a:lnSpc>
                <a:spcPct val="98000"/>
              </a:lnSpc>
              <a:defRPr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Ambient Interfaces: The Social Family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87CA156-799C-4C11-A9E3-86C6754C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86" y="476319"/>
            <a:ext cx="4536000" cy="2898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>
                <a:alpha val="20000"/>
              </a:srgbClr>
            </a:solidFill>
            <a:miter lim="800000"/>
            <a:headEnd/>
            <a:tailEnd/>
          </a:ln>
        </p:spPr>
        <p:txBody>
          <a:bodyPr lIns="91440" tIns="45720" rIns="91440" bIns="45720" anchor="ctr"/>
          <a:lstStyle/>
          <a:p>
            <a:pPr>
              <a:lnSpc>
                <a:spcPct val="98000"/>
              </a:lnSpc>
              <a:defRPr/>
            </a:pPr>
            <a:r>
              <a:rPr lang="en-US" sz="1200" kern="0" dirty="0">
                <a:solidFill>
                  <a:schemeClr val="tx2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\lambda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7BDAB0-BD1F-41A1-AA90-09E0D2C40827}"/>
              </a:ext>
            </a:extLst>
          </p:cNvPr>
          <p:cNvSpPr txBox="1"/>
          <p:nvPr/>
        </p:nvSpPr>
        <p:spPr>
          <a:xfrm>
            <a:off x="3288402" y="2265607"/>
            <a:ext cx="1705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solidFill>
                  <a:schemeClr val="tx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Activities Planned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159500" y="494101"/>
            <a:ext cx="5869629" cy="324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Status Overview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D334EF-C907-4D8F-8A5B-A777AD17BD87}"/>
              </a:ext>
            </a:extLst>
          </p:cNvPr>
          <p:cNvCxnSpPr>
            <a:cxnSpLocks/>
          </p:cNvCxnSpPr>
          <p:nvPr/>
        </p:nvCxnSpPr>
        <p:spPr>
          <a:xfrm>
            <a:off x="256720" y="2515384"/>
            <a:ext cx="2339264" cy="1107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4056EFE-40C1-4E29-B04D-9419415ED438}"/>
              </a:ext>
            </a:extLst>
          </p:cNvPr>
          <p:cNvSpPr txBox="1"/>
          <p:nvPr/>
        </p:nvSpPr>
        <p:spPr>
          <a:xfrm>
            <a:off x="173991" y="2274811"/>
            <a:ext cx="232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solidFill>
                  <a:schemeClr val="tx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Key Activities &amp; Achievements</a:t>
            </a:r>
          </a:p>
        </p:txBody>
      </p:sp>
      <p:sp>
        <p:nvSpPr>
          <p:cNvPr id="82" name="Rounded Rectangle 103">
            <a:extLst>
              <a:ext uri="{FF2B5EF4-FFF2-40B4-BE49-F238E27FC236}">
                <a16:creationId xmlns:a16="http://schemas.microsoft.com/office/drawing/2014/main" id="{64A4C59C-8054-4C7C-B95A-9936C220A87F}"/>
              </a:ext>
            </a:extLst>
          </p:cNvPr>
          <p:cNvSpPr/>
          <p:nvPr/>
        </p:nvSpPr>
        <p:spPr>
          <a:xfrm>
            <a:off x="96179" y="76815"/>
            <a:ext cx="11967025" cy="317908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+mj-lt"/>
              </a:rPr>
              <a:t>PROJECT STATUS REPORT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CC6AF6-CE94-40A2-92EB-85379AFD2AF3}"/>
              </a:ext>
            </a:extLst>
          </p:cNvPr>
          <p:cNvSpPr txBox="1"/>
          <p:nvPr/>
        </p:nvSpPr>
        <p:spPr>
          <a:xfrm>
            <a:off x="3157068" y="2589603"/>
            <a:ext cx="2597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Conduct testing with whiteboard calendar designs to gauge user flows &amp; resolve best options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Finalise screen display prototype sketches based on feedback from other sub-teams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Conduct additional user interviews about calendar needs, habits, etc. as well as location perceptions</a:t>
            </a:r>
          </a:p>
          <a:p>
            <a:endParaRPr lang="en-US" sz="1100" dirty="0">
              <a:solidFill>
                <a:schemeClr val="tx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3B0BAA-D7EC-4F95-816C-B4490B5BD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9626"/>
              </p:ext>
            </p:extLst>
          </p:nvPr>
        </p:nvGraphicFramePr>
        <p:xfrm>
          <a:off x="6195179" y="2588935"/>
          <a:ext cx="5885864" cy="1792349"/>
        </p:xfrm>
        <a:graphic>
          <a:graphicData uri="http://schemas.openxmlformats.org/drawingml/2006/table">
            <a:tbl>
              <a:tblPr firstRow="1" firstCol="1" bandRow="1"/>
              <a:tblGrid>
                <a:gridCol w="3030567">
                  <a:extLst>
                    <a:ext uri="{9D8B030D-6E8A-4147-A177-3AD203B41FA5}">
                      <a16:colId xmlns:a16="http://schemas.microsoft.com/office/drawing/2014/main" val="259472996"/>
                    </a:ext>
                  </a:extLst>
                </a:gridCol>
                <a:gridCol w="1016523">
                  <a:extLst>
                    <a:ext uri="{9D8B030D-6E8A-4147-A177-3AD203B41FA5}">
                      <a16:colId xmlns:a16="http://schemas.microsoft.com/office/drawing/2014/main" val="1294564314"/>
                    </a:ext>
                  </a:extLst>
                </a:gridCol>
                <a:gridCol w="845520">
                  <a:extLst>
                    <a:ext uri="{9D8B030D-6E8A-4147-A177-3AD203B41FA5}">
                      <a16:colId xmlns:a16="http://schemas.microsoft.com/office/drawing/2014/main" val="2219636925"/>
                    </a:ext>
                  </a:extLst>
                </a:gridCol>
                <a:gridCol w="993254">
                  <a:extLst>
                    <a:ext uri="{9D8B030D-6E8A-4147-A177-3AD203B41FA5}">
                      <a16:colId xmlns:a16="http://schemas.microsoft.com/office/drawing/2014/main" val="1216742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100" b="0" i="0" kern="120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Minimum viable data capture</a:t>
                      </a: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US" sz="1100" b="0" i="0" kern="120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10/9/23</a:t>
                      </a:r>
                      <a:endParaRPr lang="en-AU" sz="1100" b="0" i="0" kern="1200" dirty="0">
                        <a:solidFill>
                          <a:schemeClr val="tx2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269875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457200" algn="l"/>
                        </a:tabLst>
                        <a:defRPr/>
                      </a:pPr>
                      <a:r>
                        <a:rPr lang="en-US" sz="1100" b="0" i="0" kern="120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  <a:endParaRPr lang="en-AU" b="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70119"/>
                  </a:ext>
                </a:extLst>
              </a:tr>
              <a:tr h="244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marR="0" lvl="0" indent="-26987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457200" algn="l"/>
                        </a:tabLst>
                        <a:defRPr/>
                      </a:pPr>
                      <a:r>
                        <a:rPr lang="en-US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Minimum viable backend ecosystem</a:t>
                      </a: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AU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24/9/23</a:t>
                      </a: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AU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17/9/23</a:t>
                      </a: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269875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457200" algn="l"/>
                        </a:tabLst>
                        <a:defRPr/>
                      </a:pPr>
                      <a:r>
                        <a:rPr lang="en-AU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88909"/>
                  </a:ext>
                </a:extLst>
              </a:tr>
              <a:tr h="3361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marR="0" lvl="0" indent="-26987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457200" algn="l"/>
                        </a:tabLst>
                        <a:defRPr/>
                      </a:pPr>
                      <a:r>
                        <a:rPr lang="en-US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Minimum viable physical prototype</a:t>
                      </a: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US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17/9/23</a:t>
                      </a:r>
                      <a:endParaRPr lang="en-AU" sz="1100" b="0" i="0" dirty="0">
                        <a:solidFill>
                          <a:schemeClr val="tx2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marR="0" lvl="0" indent="-269875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457200" algn="l"/>
                        </a:tabLst>
                        <a:defRPr/>
                      </a:pPr>
                      <a:r>
                        <a:rPr lang="en-AU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24/9/23</a:t>
                      </a: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US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  <a:endParaRPr lang="en-AU" sz="1100" b="0" i="0" dirty="0">
                        <a:solidFill>
                          <a:schemeClr val="tx2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112319"/>
                  </a:ext>
                </a:extLst>
              </a:tr>
              <a:tr h="2928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indent="-269875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US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Minimum viable software ecosystem</a:t>
                      </a: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US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8/10/23</a:t>
                      </a:r>
                      <a:endParaRPr lang="en-AU" sz="1100" b="0" i="0" dirty="0">
                        <a:solidFill>
                          <a:schemeClr val="tx2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AU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AU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99043"/>
                  </a:ext>
                </a:extLst>
              </a:tr>
              <a:tr h="2442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marR="0" lvl="0" indent="-26987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457200" algn="l"/>
                        </a:tabLst>
                        <a:defRPr/>
                      </a:pPr>
                      <a:r>
                        <a:rPr lang="en-US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Minimum viable product ecosystem</a:t>
                      </a:r>
                      <a:endParaRPr lang="en-AU" sz="1100" b="0" i="0" dirty="0">
                        <a:solidFill>
                          <a:schemeClr val="tx2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US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15/10/23</a:t>
                      </a:r>
                      <a:endParaRPr lang="en-AU" sz="1100" b="0" i="0" dirty="0">
                        <a:solidFill>
                          <a:schemeClr val="tx2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AU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AU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71036"/>
                  </a:ext>
                </a:extLst>
              </a:tr>
              <a:tr h="244258">
                <a:tc>
                  <a:txBody>
                    <a:bodyPr/>
                    <a:lstStyle/>
                    <a:p>
                      <a:pPr marL="269875" marR="0" lvl="0" indent="-269875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  <a:tab pos="457200" algn="l"/>
                        </a:tabLst>
                        <a:defRPr/>
                      </a:pPr>
                      <a:r>
                        <a:rPr lang="en-US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Product, documentation &amp; auxiliaries</a:t>
                      </a:r>
                      <a:endParaRPr lang="en-AU" sz="1100" b="0" i="0" dirty="0">
                        <a:solidFill>
                          <a:schemeClr val="tx2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7785" marR="57785" marT="57785" marB="57785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US" sz="1100" b="0" i="0" dirty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18/10/23</a:t>
                      </a:r>
                      <a:endParaRPr lang="en-AU" sz="1100" b="0" i="0" dirty="0">
                        <a:solidFill>
                          <a:schemeClr val="tx2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AU" sz="1100" b="0" i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9875" algn="l"/>
                          <a:tab pos="457200" algn="l"/>
                        </a:tabLst>
                      </a:pPr>
                      <a:r>
                        <a:rPr lang="en-AU" sz="1100" b="0" i="0">
                          <a:solidFill>
                            <a:schemeClr val="tx2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</a:p>
                  </a:txBody>
                  <a:tcPr marL="57785" marR="57785" marT="57785" marB="5778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78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426781"/>
                  </a:ext>
                </a:extLst>
              </a:tr>
            </a:tbl>
          </a:graphicData>
        </a:graphic>
      </p:graphicFrame>
      <p:sp>
        <p:nvSpPr>
          <p:cNvPr id="97" name="Rounded Rectangle 85">
            <a:extLst>
              <a:ext uri="{FF2B5EF4-FFF2-40B4-BE49-F238E27FC236}">
                <a16:creationId xmlns:a16="http://schemas.microsoft.com/office/drawing/2014/main" id="{390192AD-CD99-4B90-95B7-C98F54AE1633}"/>
              </a:ext>
            </a:extLst>
          </p:cNvPr>
          <p:cNvSpPr/>
          <p:nvPr/>
        </p:nvSpPr>
        <p:spPr>
          <a:xfrm>
            <a:off x="6158971" y="2230193"/>
            <a:ext cx="5878192" cy="35798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/>
          </a:p>
        </p:txBody>
      </p:sp>
      <p:sp>
        <p:nvSpPr>
          <p:cNvPr id="98" name="Rounded Rectangle 85">
            <a:extLst>
              <a:ext uri="{FF2B5EF4-FFF2-40B4-BE49-F238E27FC236}">
                <a16:creationId xmlns:a16="http://schemas.microsoft.com/office/drawing/2014/main" id="{B1D37B32-C705-4CAB-8777-C0ED173912F1}"/>
              </a:ext>
            </a:extLst>
          </p:cNvPr>
          <p:cNvSpPr/>
          <p:nvPr/>
        </p:nvSpPr>
        <p:spPr>
          <a:xfrm>
            <a:off x="9213873" y="2245320"/>
            <a:ext cx="977459" cy="34285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Estimated     Finish</a:t>
            </a:r>
          </a:p>
        </p:txBody>
      </p:sp>
      <p:sp>
        <p:nvSpPr>
          <p:cNvPr id="99" name="Rounded Rectangle 85">
            <a:extLst>
              <a:ext uri="{FF2B5EF4-FFF2-40B4-BE49-F238E27FC236}">
                <a16:creationId xmlns:a16="http://schemas.microsoft.com/office/drawing/2014/main" id="{D46F580C-52AD-4F85-BCAE-B29BBEF004DC}"/>
              </a:ext>
            </a:extLst>
          </p:cNvPr>
          <p:cNvSpPr/>
          <p:nvPr/>
        </p:nvSpPr>
        <p:spPr>
          <a:xfrm>
            <a:off x="10117309" y="2236164"/>
            <a:ext cx="1024478" cy="34285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Revised Finish</a:t>
            </a:r>
          </a:p>
        </p:txBody>
      </p:sp>
      <p:sp>
        <p:nvSpPr>
          <p:cNvPr id="102" name="Rounded Rectangle 85">
            <a:extLst>
              <a:ext uri="{FF2B5EF4-FFF2-40B4-BE49-F238E27FC236}">
                <a16:creationId xmlns:a16="http://schemas.microsoft.com/office/drawing/2014/main" id="{911D5439-D490-4092-86D1-028D53A29051}"/>
              </a:ext>
            </a:extLst>
          </p:cNvPr>
          <p:cNvSpPr/>
          <p:nvPr/>
        </p:nvSpPr>
        <p:spPr>
          <a:xfrm>
            <a:off x="11115661" y="2235677"/>
            <a:ext cx="921417" cy="3579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Actual Finish</a:t>
            </a:r>
          </a:p>
        </p:txBody>
      </p:sp>
      <p:sp>
        <p:nvSpPr>
          <p:cNvPr id="9" name="AutoShape 2" descr="Image preview">
            <a:extLst>
              <a:ext uri="{FF2B5EF4-FFF2-40B4-BE49-F238E27FC236}">
                <a16:creationId xmlns:a16="http://schemas.microsoft.com/office/drawing/2014/main" id="{45F45F85-FD70-4601-BD9A-428F6303E0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0379" y="14109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3" name="Rounded Rectangle 85">
            <a:extLst>
              <a:ext uri="{FF2B5EF4-FFF2-40B4-BE49-F238E27FC236}">
                <a16:creationId xmlns:a16="http://schemas.microsoft.com/office/drawing/2014/main" id="{34DBF3C5-6D96-4558-AE4B-4ED19ABD565C}"/>
              </a:ext>
            </a:extLst>
          </p:cNvPr>
          <p:cNvSpPr/>
          <p:nvPr/>
        </p:nvSpPr>
        <p:spPr>
          <a:xfrm>
            <a:off x="7036072" y="2235356"/>
            <a:ext cx="1526194" cy="316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Key Milestones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2816F-D7C5-A3E8-A5A3-8BF218F1EEA0}"/>
              </a:ext>
            </a:extLst>
          </p:cNvPr>
          <p:cNvSpPr/>
          <p:nvPr/>
        </p:nvSpPr>
        <p:spPr>
          <a:xfrm>
            <a:off x="96777" y="4666124"/>
            <a:ext cx="5933130" cy="20884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sz="900">
              <a:solidFill>
                <a:schemeClr val="tx2"/>
              </a:solidFill>
            </a:endParaRPr>
          </a:p>
          <a:p>
            <a:endParaRPr lang="en-AU" sz="900">
              <a:solidFill>
                <a:schemeClr val="tx2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A609575-5E8C-989A-397B-E07820CE8681}"/>
              </a:ext>
            </a:extLst>
          </p:cNvPr>
          <p:cNvSpPr/>
          <p:nvPr/>
        </p:nvSpPr>
        <p:spPr>
          <a:xfrm>
            <a:off x="109649" y="4403025"/>
            <a:ext cx="5933130" cy="316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Development Process Update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A9AAE8-48E4-1AAD-EE2D-DDC244E8A792}"/>
              </a:ext>
            </a:extLst>
          </p:cNvPr>
          <p:cNvCxnSpPr>
            <a:cxnSpLocks/>
          </p:cNvCxnSpPr>
          <p:nvPr/>
        </p:nvCxnSpPr>
        <p:spPr>
          <a:xfrm>
            <a:off x="3178631" y="4989707"/>
            <a:ext cx="2339264" cy="1107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377B62-C52E-ABC5-75DE-76662ACC9FB3}"/>
              </a:ext>
            </a:extLst>
          </p:cNvPr>
          <p:cNvSpPr txBox="1"/>
          <p:nvPr/>
        </p:nvSpPr>
        <p:spPr>
          <a:xfrm>
            <a:off x="3288402" y="4721424"/>
            <a:ext cx="1705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tx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Activities Planned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0CDA56-ABF3-97FC-7AD4-9DC2372C8CF8}"/>
              </a:ext>
            </a:extLst>
          </p:cNvPr>
          <p:cNvCxnSpPr>
            <a:cxnSpLocks/>
          </p:cNvCxnSpPr>
          <p:nvPr/>
        </p:nvCxnSpPr>
        <p:spPr>
          <a:xfrm>
            <a:off x="256720" y="4971201"/>
            <a:ext cx="2339264" cy="1107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8457BE-0EA9-FE7A-9778-16A26923FDF0}"/>
              </a:ext>
            </a:extLst>
          </p:cNvPr>
          <p:cNvSpPr txBox="1"/>
          <p:nvPr/>
        </p:nvSpPr>
        <p:spPr>
          <a:xfrm>
            <a:off x="173991" y="4730628"/>
            <a:ext cx="232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solidFill>
                  <a:schemeClr val="tx2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Key Activities &amp; Achievements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86E4BC-C7A4-7615-E9DA-BC9E14F0AD68}"/>
              </a:ext>
            </a:extLst>
          </p:cNvPr>
          <p:cNvGrpSpPr/>
          <p:nvPr/>
        </p:nvGrpSpPr>
        <p:grpSpPr>
          <a:xfrm>
            <a:off x="6159500" y="821178"/>
            <a:ext cx="5869629" cy="1195941"/>
            <a:chOff x="6159500" y="821178"/>
            <a:chExt cx="6090480" cy="128351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F89782E-48F1-42F3-BFA9-040002BF580C}"/>
                </a:ext>
              </a:extLst>
            </p:cNvPr>
            <p:cNvSpPr/>
            <p:nvPr/>
          </p:nvSpPr>
          <p:spPr>
            <a:xfrm>
              <a:off x="6159500" y="821178"/>
              <a:ext cx="1459427" cy="127819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Block Arc 64">
              <a:extLst>
                <a:ext uri="{FF2B5EF4-FFF2-40B4-BE49-F238E27FC236}">
                  <a16:creationId xmlns:a16="http://schemas.microsoft.com/office/drawing/2014/main" id="{0B338010-6EF9-4CBC-9093-EA6AE86EFFC6}"/>
                </a:ext>
              </a:extLst>
            </p:cNvPr>
            <p:cNvSpPr/>
            <p:nvPr/>
          </p:nvSpPr>
          <p:spPr>
            <a:xfrm>
              <a:off x="6502985" y="984239"/>
              <a:ext cx="742311" cy="741126"/>
            </a:xfrm>
            <a:prstGeom prst="blockArc">
              <a:avLst/>
            </a:prstGeom>
            <a:gradFill>
              <a:gsLst>
                <a:gs pos="65000">
                  <a:srgbClr val="FFC000"/>
                </a:gs>
                <a:gs pos="82000">
                  <a:srgbClr val="FF0000"/>
                </a:gs>
                <a:gs pos="27000">
                  <a:srgbClr val="00B050"/>
                </a:gs>
                <a:gs pos="33000">
                  <a:srgbClr val="FFC000"/>
                </a:gs>
              </a:gsLst>
              <a:lin ang="10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E2A0FB-62FB-4F30-B04D-926AD9B12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927" y="1106877"/>
              <a:ext cx="174127" cy="336828"/>
            </a:xfrm>
            <a:prstGeom prst="line">
              <a:avLst/>
            </a:prstGeom>
            <a:ln w="349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A341A33-7A7E-4D90-8AD2-41A6724BE5C1}"/>
                </a:ext>
              </a:extLst>
            </p:cNvPr>
            <p:cNvSpPr txBox="1"/>
            <p:nvPr/>
          </p:nvSpPr>
          <p:spPr>
            <a:xfrm>
              <a:off x="6346285" y="1630009"/>
              <a:ext cx="987683" cy="2807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Schedule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F34A72A-7962-464F-A7DD-78B002B275B8}"/>
                </a:ext>
              </a:extLst>
            </p:cNvPr>
            <p:cNvSpPr/>
            <p:nvPr/>
          </p:nvSpPr>
          <p:spPr>
            <a:xfrm>
              <a:off x="7685527" y="826495"/>
              <a:ext cx="1459427" cy="127819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Block Arc 88">
              <a:extLst>
                <a:ext uri="{FF2B5EF4-FFF2-40B4-BE49-F238E27FC236}">
                  <a16:creationId xmlns:a16="http://schemas.microsoft.com/office/drawing/2014/main" id="{FC3E354D-5D9E-4993-806F-44BA28B07228}"/>
                </a:ext>
              </a:extLst>
            </p:cNvPr>
            <p:cNvSpPr/>
            <p:nvPr/>
          </p:nvSpPr>
          <p:spPr>
            <a:xfrm>
              <a:off x="8049577" y="1003349"/>
              <a:ext cx="742311" cy="718095"/>
            </a:xfrm>
            <a:prstGeom prst="blockArc">
              <a:avLst/>
            </a:prstGeom>
            <a:gradFill>
              <a:gsLst>
                <a:gs pos="65000">
                  <a:srgbClr val="FFC000"/>
                </a:gs>
                <a:gs pos="82000">
                  <a:srgbClr val="FF0000"/>
                </a:gs>
                <a:gs pos="27000">
                  <a:srgbClr val="00B050"/>
                </a:gs>
                <a:gs pos="33000">
                  <a:srgbClr val="FFC000"/>
                </a:gs>
              </a:gsLst>
              <a:lin ang="10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23D9C02-43CE-4AF1-9018-EDA887F8E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7617" y="1213830"/>
              <a:ext cx="280160" cy="246004"/>
            </a:xfrm>
            <a:prstGeom prst="line">
              <a:avLst/>
            </a:prstGeom>
            <a:ln w="349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E11955D-563C-44F0-9D41-E815EB396BC2}"/>
                </a:ext>
              </a:extLst>
            </p:cNvPr>
            <p:cNvSpPr txBox="1"/>
            <p:nvPr/>
          </p:nvSpPr>
          <p:spPr>
            <a:xfrm>
              <a:off x="7913443" y="1626088"/>
              <a:ext cx="987683" cy="2807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Scope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2E823B-56E6-4598-B796-EF464A753E5D}"/>
                </a:ext>
              </a:extLst>
            </p:cNvPr>
            <p:cNvSpPr/>
            <p:nvPr/>
          </p:nvSpPr>
          <p:spPr>
            <a:xfrm>
              <a:off x="9236073" y="821923"/>
              <a:ext cx="1459427" cy="127819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Block Arc 92">
              <a:extLst>
                <a:ext uri="{FF2B5EF4-FFF2-40B4-BE49-F238E27FC236}">
                  <a16:creationId xmlns:a16="http://schemas.microsoft.com/office/drawing/2014/main" id="{1C35D159-E629-485A-928B-1597F95A7FD0}"/>
                </a:ext>
              </a:extLst>
            </p:cNvPr>
            <p:cNvSpPr/>
            <p:nvPr/>
          </p:nvSpPr>
          <p:spPr>
            <a:xfrm>
              <a:off x="9600124" y="1008015"/>
              <a:ext cx="742311" cy="718095"/>
            </a:xfrm>
            <a:prstGeom prst="blockArc">
              <a:avLst/>
            </a:prstGeom>
            <a:gradFill>
              <a:gsLst>
                <a:gs pos="65000">
                  <a:srgbClr val="FFC000"/>
                </a:gs>
                <a:gs pos="82000">
                  <a:srgbClr val="FF0000"/>
                </a:gs>
                <a:gs pos="27000">
                  <a:srgbClr val="00B050"/>
                </a:gs>
                <a:gs pos="33000">
                  <a:srgbClr val="FFC000"/>
                </a:gs>
              </a:gsLst>
              <a:lin ang="10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AC0D66B-E61A-40D2-B33F-7A6F7F3C060E}"/>
                </a:ext>
              </a:extLst>
            </p:cNvPr>
            <p:cNvCxnSpPr>
              <a:cxnSpLocks/>
            </p:cNvCxnSpPr>
            <p:nvPr/>
          </p:nvCxnSpPr>
          <p:spPr>
            <a:xfrm>
              <a:off x="9974676" y="1128166"/>
              <a:ext cx="0" cy="403489"/>
            </a:xfrm>
            <a:prstGeom prst="line">
              <a:avLst/>
            </a:prstGeom>
            <a:ln w="349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C02C0B-B3D6-43BD-AEC6-88A2BE770576}"/>
                </a:ext>
              </a:extLst>
            </p:cNvPr>
            <p:cNvSpPr txBox="1"/>
            <p:nvPr/>
          </p:nvSpPr>
          <p:spPr>
            <a:xfrm>
              <a:off x="9443424" y="1630754"/>
              <a:ext cx="987683" cy="2807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Quality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06613A-0E4B-C946-8B87-7FD9D9AE878F}"/>
                </a:ext>
              </a:extLst>
            </p:cNvPr>
            <p:cNvSpPr/>
            <p:nvPr/>
          </p:nvSpPr>
          <p:spPr>
            <a:xfrm>
              <a:off x="10790553" y="821923"/>
              <a:ext cx="1459427" cy="127819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63D4AECD-9A05-BEED-855B-0E13F82F5CF0}"/>
                </a:ext>
              </a:extLst>
            </p:cNvPr>
            <p:cNvSpPr/>
            <p:nvPr/>
          </p:nvSpPr>
          <p:spPr>
            <a:xfrm>
              <a:off x="11154604" y="1008015"/>
              <a:ext cx="742311" cy="718095"/>
            </a:xfrm>
            <a:prstGeom prst="blockArc">
              <a:avLst/>
            </a:prstGeom>
            <a:gradFill>
              <a:gsLst>
                <a:gs pos="65000">
                  <a:srgbClr val="FFC000"/>
                </a:gs>
                <a:gs pos="82000">
                  <a:srgbClr val="FF0000"/>
                </a:gs>
                <a:gs pos="27000">
                  <a:srgbClr val="00B050"/>
                </a:gs>
                <a:gs pos="33000">
                  <a:srgbClr val="FFC000"/>
                </a:gs>
              </a:gsLst>
              <a:lin ang="10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E211FC-2A91-F867-1D41-04605314931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11491745" y="1228038"/>
              <a:ext cx="352848" cy="276876"/>
            </a:xfrm>
            <a:prstGeom prst="line">
              <a:avLst/>
            </a:prstGeom>
            <a:ln w="349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0039C0-7E32-330C-FE86-B9C7C6786C4D}"/>
                </a:ext>
              </a:extLst>
            </p:cNvPr>
            <p:cNvSpPr txBox="1"/>
            <p:nvPr/>
          </p:nvSpPr>
          <p:spPr>
            <a:xfrm>
              <a:off x="10997904" y="1504915"/>
              <a:ext cx="987683" cy="4624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Team Dynamics</a:t>
              </a:r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26C7262-8659-169A-3683-D7B65968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90822"/>
              </p:ext>
            </p:extLst>
          </p:nvPr>
        </p:nvGraphicFramePr>
        <p:xfrm>
          <a:off x="6183639" y="5648806"/>
          <a:ext cx="5897404" cy="10922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600">
                  <a:extLst>
                    <a:ext uri="{9D8B030D-6E8A-4147-A177-3AD203B41FA5}">
                      <a16:colId xmlns:a16="http://schemas.microsoft.com/office/drawing/2014/main" val="2305305580"/>
                    </a:ext>
                  </a:extLst>
                </a:gridCol>
                <a:gridCol w="2787749">
                  <a:extLst>
                    <a:ext uri="{9D8B030D-6E8A-4147-A177-3AD203B41FA5}">
                      <a16:colId xmlns:a16="http://schemas.microsoft.com/office/drawing/2014/main" val="3587161749"/>
                    </a:ext>
                  </a:extLst>
                </a:gridCol>
                <a:gridCol w="1815353">
                  <a:extLst>
                    <a:ext uri="{9D8B030D-6E8A-4147-A177-3AD203B41FA5}">
                      <a16:colId xmlns:a16="http://schemas.microsoft.com/office/drawing/2014/main" val="2363752443"/>
                    </a:ext>
                  </a:extLst>
                </a:gridCol>
                <a:gridCol w="610702">
                  <a:extLst>
                    <a:ext uri="{9D8B030D-6E8A-4147-A177-3AD203B41FA5}">
                      <a16:colId xmlns:a16="http://schemas.microsoft.com/office/drawing/2014/main" val="2633869881"/>
                    </a:ext>
                  </a:extLst>
                </a:gridCol>
              </a:tblGrid>
              <a:tr h="207592"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latin typeface="Söhne Kräftig" panose="020B06030302020D0203" pitchFamily="34" charset="0"/>
                        </a:rPr>
                        <a:t>Risk #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>
                          <a:latin typeface="Söhne Kräftig" panose="020B06030302020D0203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Söhne Kräftig" panose="020B06030302020D0203" pitchFamily="34" charset="0"/>
                        </a:rPr>
                        <a:t>Action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Söhne Kräftig" panose="020B06030302020D0203" pitchFamily="34" charset="0"/>
                        </a:rPr>
                        <a:t>Level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7819"/>
                  </a:ext>
                </a:extLst>
              </a:tr>
              <a:tr h="220566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chemeClr val="tx2"/>
                          </a:solidFill>
                          <a:latin typeface="Söhne Leicht" panose="020B0303030202060203" pitchFamily="34" charset="0"/>
                        </a:rPr>
                        <a:t>1</a:t>
                      </a:r>
                      <a:endParaRPr lang="en-AU" sz="1100" b="0">
                        <a:solidFill>
                          <a:schemeClr val="tx2"/>
                        </a:solidFill>
                        <a:latin typeface="Söhne Leicht" panose="020B0303030202060203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Söhne Leicht" panose="020B0303030202060203" pitchFamily="34" charset="0"/>
                        </a:rPr>
                        <a:t>Camera trigger pathway unclear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/>
                          </a:solidFill>
                          <a:latin typeface="Söhne Leicht" panose="020B0303030202060203" pitchFamily="34" charset="0"/>
                        </a:rPr>
                        <a:t>Alex &amp; Ali investigate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342733"/>
                  </a:ext>
                </a:extLst>
              </a:tr>
              <a:tr h="220566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chemeClr val="tx2"/>
                          </a:solidFill>
                          <a:latin typeface="Söhne Leicht" panose="020B0303030202060203" pitchFamily="34" charset="0"/>
                        </a:rPr>
                        <a:t>2</a:t>
                      </a:r>
                      <a:endParaRPr lang="en-AU" sz="1100" b="0">
                        <a:solidFill>
                          <a:schemeClr val="tx2"/>
                        </a:solidFill>
                        <a:latin typeface="Söhne Leicht" panose="020B0303030202060203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/>
                          </a:solidFill>
                          <a:latin typeface="Söhne Leicht" panose="020B0303030202060203" pitchFamily="34" charset="0"/>
                        </a:rPr>
                        <a:t>Data privacy &amp; security of DB microservice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/>
                          </a:solidFill>
                          <a:latin typeface="Söhne Leicht" panose="020B0303030202060203" pitchFamily="34" charset="0"/>
                        </a:rPr>
                        <a:t>Lucas &amp; David investigate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91176"/>
                  </a:ext>
                </a:extLst>
              </a:tr>
              <a:tr h="330286">
                <a:tc>
                  <a:txBody>
                    <a:bodyPr/>
                    <a:lstStyle/>
                    <a:p>
                      <a:pPr algn="just"/>
                      <a:r>
                        <a:rPr lang="en-US" sz="1100" b="0">
                          <a:solidFill>
                            <a:schemeClr val="tx2"/>
                          </a:solidFill>
                          <a:latin typeface="Söhne Leicht" panose="020B0303030202060203" pitchFamily="34" charset="0"/>
                        </a:rPr>
                        <a:t>3</a:t>
                      </a:r>
                      <a:endParaRPr lang="en-AU" sz="1100" b="0">
                        <a:solidFill>
                          <a:schemeClr val="tx2"/>
                        </a:solidFill>
                        <a:latin typeface="Söhne Leicht" panose="020B0303030202060203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/>
                          </a:solidFill>
                          <a:latin typeface="Söhne Leicht" panose="020B0303030202060203" pitchFamily="34" charset="0"/>
                        </a:rPr>
                        <a:t>Differing front end stack familiarities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dirty="0">
                          <a:solidFill>
                            <a:schemeClr val="tx2"/>
                          </a:solidFill>
                          <a:latin typeface="Söhne Leicht" panose="020B0303030202060203" pitchFamily="34" charset="0"/>
                        </a:rPr>
                        <a:t>Maya &amp; Ali discuss &amp; resolve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86127"/>
                  </a:ext>
                </a:extLst>
              </a:tr>
            </a:tbl>
          </a:graphicData>
        </a:graphic>
      </p:graphicFrame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D49A281-4529-0FB8-DD3B-EF5E3D036CB1}"/>
              </a:ext>
            </a:extLst>
          </p:cNvPr>
          <p:cNvSpPr/>
          <p:nvPr/>
        </p:nvSpPr>
        <p:spPr>
          <a:xfrm>
            <a:off x="6195179" y="5340071"/>
            <a:ext cx="5932800" cy="30873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Key Risks and Issues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F3FAFB-558D-BE01-8F88-69D26E8B76F6}"/>
              </a:ext>
            </a:extLst>
          </p:cNvPr>
          <p:cNvSpPr/>
          <p:nvPr/>
        </p:nvSpPr>
        <p:spPr>
          <a:xfrm>
            <a:off x="11704574" y="6487590"/>
            <a:ext cx="147682" cy="1402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  <a:highlight>
                <a:srgbClr val="33CC33"/>
              </a:highligh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289BEC-90EA-3F41-048A-C072C269F21C}"/>
              </a:ext>
            </a:extLst>
          </p:cNvPr>
          <p:cNvSpPr/>
          <p:nvPr/>
        </p:nvSpPr>
        <p:spPr>
          <a:xfrm>
            <a:off x="11705882" y="5946910"/>
            <a:ext cx="146374" cy="1402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  <a:highlight>
                <a:srgbClr val="33CC33"/>
              </a:highligh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11B72A-157F-3ADF-3C27-2627F81965D5}"/>
              </a:ext>
            </a:extLst>
          </p:cNvPr>
          <p:cNvSpPr/>
          <p:nvPr/>
        </p:nvSpPr>
        <p:spPr>
          <a:xfrm>
            <a:off x="11704574" y="6220620"/>
            <a:ext cx="147682" cy="140225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  <a:highlight>
                <a:srgbClr val="33CC33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1CA423-FF8D-8263-2D98-00A01AD94E7D}"/>
              </a:ext>
            </a:extLst>
          </p:cNvPr>
          <p:cNvSpPr txBox="1"/>
          <p:nvPr/>
        </p:nvSpPr>
        <p:spPr>
          <a:xfrm>
            <a:off x="225841" y="5059596"/>
            <a:ext cx="2741785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Implemented &amp; tested basic version of database and microservice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Implemented core logic for input data capture processing in Python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Developed satisfactory physical prototype to begin planning for physical construction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Preliminary design of system component comms./architecture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CE1FE0-6E30-2661-4BEE-A7F8EC20C327}"/>
              </a:ext>
            </a:extLst>
          </p:cNvPr>
          <p:cNvSpPr txBox="1"/>
          <p:nvPr/>
        </p:nvSpPr>
        <p:spPr>
          <a:xfrm>
            <a:off x="3157068" y="5047638"/>
            <a:ext cx="2597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Confirm incoming &amp; outgoing JSON format and processing to be performed by database</a:t>
            </a:r>
            <a:endParaRPr lang="en-US" sz="1100" dirty="0">
              <a:solidFill>
                <a:schemeClr val="tx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Finalise planned approach for input data capture logic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Plan React web app structure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Finalise physical specs &amp; source remaining equipment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Continue revising architecture</a:t>
            </a:r>
          </a:p>
          <a:p>
            <a:endParaRPr lang="en-US" sz="1100" dirty="0">
              <a:solidFill>
                <a:schemeClr val="tx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7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d6ed9b-c473-4692-bf50-5db40736d180">
      <Terms xmlns="http://schemas.microsoft.com/office/infopath/2007/PartnerControls"/>
    </lcf76f155ced4ddcb4097134ff3c332f>
    <TaxCatchAll xmlns="2b7c27a7-b131-4ef6-b660-f2fa2db9dc0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DDBDFDC708D34393F7D91BA3EC2D26" ma:contentTypeVersion="12" ma:contentTypeDescription="Create a new document." ma:contentTypeScope="" ma:versionID="a74d89f86b457c480b9591ca7d9daffc">
  <xsd:schema xmlns:xsd="http://www.w3.org/2001/XMLSchema" xmlns:xs="http://www.w3.org/2001/XMLSchema" xmlns:p="http://schemas.microsoft.com/office/2006/metadata/properties" xmlns:ns2="50d6ed9b-c473-4692-bf50-5db40736d180" xmlns:ns3="2b7c27a7-b131-4ef6-b660-f2fa2db9dc0f" targetNamespace="http://schemas.microsoft.com/office/2006/metadata/properties" ma:root="true" ma:fieldsID="031e4b0e01a754964559bb6a521ff1c3" ns2:_="" ns3:_="">
    <xsd:import namespace="50d6ed9b-c473-4692-bf50-5db40736d180"/>
    <xsd:import namespace="2b7c27a7-b131-4ef6-b660-f2fa2db9dc0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6ed9b-c473-4692-bf50-5db40736d18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8babe79-dfb6-408c-aa7a-07abcf6abb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7c27a7-b131-4ef6-b660-f2fa2db9dc0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78195a0-f942-44a2-aa0d-57fea2297e06}" ma:internalName="TaxCatchAll" ma:showField="CatchAllData" ma:web="2b7c27a7-b131-4ef6-b660-f2fa2db9dc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E1DD8D-1556-4A5F-834A-A0239E72A723}">
  <ds:schemaRefs>
    <ds:schemaRef ds:uri="http://schemas.microsoft.com/office/2006/metadata/properties"/>
    <ds:schemaRef ds:uri="http://schemas.microsoft.com/office/infopath/2007/PartnerControls"/>
    <ds:schemaRef ds:uri="50d6ed9b-c473-4692-bf50-5db40736d180"/>
    <ds:schemaRef ds:uri="2b7c27a7-b131-4ef6-b660-f2fa2db9dc0f"/>
  </ds:schemaRefs>
</ds:datastoreItem>
</file>

<file path=customXml/itemProps2.xml><?xml version="1.0" encoding="utf-8"?>
<ds:datastoreItem xmlns:ds="http://schemas.openxmlformats.org/officeDocument/2006/customXml" ds:itemID="{5BDDC7B3-435A-430D-BD6B-9B1F36E99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d6ed9b-c473-4692-bf50-5db40736d180"/>
    <ds:schemaRef ds:uri="2b7c27a7-b131-4ef6-b660-f2fa2db9dc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4EB722-46FA-4E92-93F2-75F7405F58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296</Words>
  <Application>Microsoft Macintosh PowerPoint</Application>
  <PresentationFormat>Widescreen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Helvetica Neue</vt:lpstr>
      <vt:lpstr>Helvetica Neue Condensed</vt:lpstr>
      <vt:lpstr>Söhne Kräftig</vt:lpstr>
      <vt:lpstr>Söhne Leicht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Rostislav Gusev</dc:creator>
  <cp:lastModifiedBy>Ali Laherty</cp:lastModifiedBy>
  <cp:revision>14</cp:revision>
  <dcterms:created xsi:type="dcterms:W3CDTF">2023-08-22T08:35:02Z</dcterms:created>
  <dcterms:modified xsi:type="dcterms:W3CDTF">2023-09-05T12:30:24Z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2023-08-22T08:35:23Z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166c1078-90c7-47fe-a0c0-307557b06038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0x010100A9DDBDFDC708D34393F7D91BA3EC2D26</vt:lpwstr>
  </property>
</Properties>
</file>