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53BC8-A03B-8E4A-938F-6F536B24FA1A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CFA9D-86F9-3F4D-B3C9-87C28302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14B4-F5C0-2849-8A65-C967C4BEF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EF302-70E7-CB45-A5EE-2D17A5539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1D3B-E825-E843-8A43-4872C8A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9D3-4712-9044-A317-1436D601F6E6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27AC-8108-B141-846E-7E91E0C6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3FD0-F8C6-3044-83F2-E6C09911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DFB6-E31B-1946-9490-DC2645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7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D4C2-4428-534F-BC9A-71864563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F8269-3541-124A-99C0-0C672F7C9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A603-5A27-EC48-B91D-AB8F6EA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9D3-4712-9044-A317-1436D601F6E6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83D7E-6159-EB4B-BB25-B88B483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97C6-9F40-104D-A412-333FE02B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DFB6-E31B-1946-9490-DC2645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6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2398D-BD30-4B46-A49B-2DFFE52C1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1E383-356F-8448-8C7B-9A88EF49F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23380-1EA1-464A-86F3-5DDC3386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9D3-4712-9044-A317-1436D601F6E6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D3B3-12C9-6C4E-A560-C3E317F6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04F5-D63A-0D4E-A568-87CD58A1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DFB6-E31B-1946-9490-DC2645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8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4264-623F-D749-A661-44430ED7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F0C4-5565-CA49-B949-6F0FB1F7E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A2067-F57F-6E49-9E8F-9B6029BC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9D3-4712-9044-A317-1436D601F6E6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54E1-10B7-6343-9D67-E0252003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50D9-7593-F745-8F9C-A6C5F306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DFB6-E31B-1946-9490-DC2645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7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1531-0C7E-F545-86D1-CDAA64E9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45681-FA97-4D41-92A5-94EEE7D8E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6090F-0381-D144-81F8-479F4D40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9D3-4712-9044-A317-1436D601F6E6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D17F4-A9A7-DF4F-9312-B76BFF7E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DEADB-D9CC-BD40-A083-BE1217BB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DFB6-E31B-1946-9490-DC2645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2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DD8F-3A90-B740-AB3A-B0241A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4989-B3B9-774C-89CA-50EA764CF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9D1DE-5E6C-3B44-A2BF-77E6B982E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1FC1-D0BA-084B-AD6C-5CFEFEBD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9D3-4712-9044-A317-1436D601F6E6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3F34E-028F-534B-A575-02651CE5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81347-F5DC-114D-8C13-4697BEB0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DFB6-E31B-1946-9490-DC2645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D0CF-6311-8947-80A5-CABA3F63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601AF-35CA-0546-964C-96392BD07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9FAC6-65D7-034E-A895-CE49D4C08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0C308-23C7-5848-8334-67733A3B1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D74D4-F727-8B47-8B57-55FC747ED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1E8BB-C471-4948-AB95-E4610881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9D3-4712-9044-A317-1436D601F6E6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564DB-8E3D-4A4A-BE11-BC5FA717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A2A22-949C-4E4B-B13B-B8A6E468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DFB6-E31B-1946-9490-DC2645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E0AE-EFE2-2248-9878-64CC9809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BEB7D-1D8F-9741-9399-B1E973EB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9D3-4712-9044-A317-1436D601F6E6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19A4A-A792-B64D-867A-8D28664D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99B92-0B50-264E-994C-C8704C2E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DFB6-E31B-1946-9490-DC2645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6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B7FBE-1F7F-214F-B4EC-589F4A5D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9D3-4712-9044-A317-1436D601F6E6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06AE7-2AA2-934C-9135-00F21518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F8754-4362-AD4D-AD61-82CD92DD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DFB6-E31B-1946-9490-DC2645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9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58B8-E33A-3044-BA60-8974A12F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7BE8-0A8F-8142-8AD8-2AE725E0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76BC8-B1EB-7D4E-80AD-4245B089D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D4F17-B439-474C-A5FD-5496AC08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9D3-4712-9044-A317-1436D601F6E6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9C4A-7F95-7C4C-8B90-37A12B0E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B5DE3-8835-BB47-AAE5-4543865C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DFB6-E31B-1946-9490-DC2645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7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EDBF-5DB3-2F4A-BCFB-02D3BA86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693D3-FC91-0246-8383-8BAC00827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4FB1B-B104-574B-96E3-0F7E26767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98A42-1B65-374D-8F05-283FB81F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9D3-4712-9044-A317-1436D601F6E6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86DEB-F46D-ED4C-9879-057F6BAC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8F19C-EAAF-0D4D-B18E-4857B55E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DFB6-E31B-1946-9490-DC2645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0C569-C66B-7840-9D93-32870CD1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C438D-16E1-614F-8BDA-BDBB8C11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A255-B03B-2F45-9B99-98E4D8EF9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E9D3-4712-9044-A317-1436D601F6E6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895C-2F44-B442-A76B-2EFE06D49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0AD49-8BFB-9F4B-8071-FC79AE660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DFB6-E31B-1946-9490-DC2645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5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6C6FA-1415-2C47-BA8E-5B1EAE8A9DC4}"/>
              </a:ext>
            </a:extLst>
          </p:cNvPr>
          <p:cNvSpPr txBox="1"/>
          <p:nvPr/>
        </p:nvSpPr>
        <p:spPr>
          <a:xfrm>
            <a:off x="1458930" y="1263720"/>
            <a:ext cx="98845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AutoNum type="romanUcPeriod"/>
            </a:pPr>
            <a:r>
              <a:rPr lang="en-US" sz="4000" dirty="0">
                <a:solidFill>
                  <a:schemeClr val="bg1"/>
                </a:solidFill>
              </a:rPr>
              <a:t>Use Case Background &amp; Task</a:t>
            </a:r>
          </a:p>
          <a:p>
            <a:pPr marL="857250" indent="-857250">
              <a:buAutoNum type="romanUcPeriod"/>
            </a:pPr>
            <a:r>
              <a:rPr lang="en-US" sz="4000" dirty="0">
                <a:solidFill>
                  <a:schemeClr val="bg1"/>
                </a:solidFill>
              </a:rPr>
              <a:t>Methods Approached</a:t>
            </a:r>
          </a:p>
          <a:p>
            <a:pPr marL="857250" indent="-857250">
              <a:buAutoNum type="romanUcPeriod"/>
            </a:pPr>
            <a:r>
              <a:rPr lang="en-US" sz="4000" dirty="0">
                <a:solidFill>
                  <a:schemeClr val="bg1"/>
                </a:solidFill>
              </a:rPr>
              <a:t>Insight &amp; Findings</a:t>
            </a:r>
          </a:p>
          <a:p>
            <a:pPr marL="857250" indent="-857250">
              <a:buAutoNum type="romanUcPeriod"/>
            </a:pPr>
            <a:r>
              <a:rPr lang="en-US" sz="4000" dirty="0">
                <a:solidFill>
                  <a:schemeClr val="bg1"/>
                </a:solidFill>
              </a:rPr>
              <a:t>AWS Usage (Architecture)</a:t>
            </a:r>
          </a:p>
          <a:p>
            <a:pPr marL="857250" indent="-857250">
              <a:buAutoNum type="romanUcPeriod"/>
            </a:pP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1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0C53-3375-C44D-862C-21A9B36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Conclusion on 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84F1-F083-0F48-BC0F-481DE351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9" y="1825625"/>
            <a:ext cx="11677134" cy="2746375"/>
          </a:xfrm>
        </p:spPr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Decision Tree Model and Linear Regression Models are inefficient to use.</a:t>
            </a:r>
          </a:p>
          <a:p>
            <a:r>
              <a:rPr lang="en-AU" b="1" dirty="0">
                <a:solidFill>
                  <a:schemeClr val="bg1"/>
                </a:solidFill>
              </a:rPr>
              <a:t>There are 2 recommendations at this stage: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Revisit Analysis Model to tweak X-axis and Y-axis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Apply other scientific models for further analysis</a:t>
            </a:r>
          </a:p>
          <a:p>
            <a:pPr lvl="2"/>
            <a:r>
              <a:rPr lang="en-AU" b="1" dirty="0">
                <a:solidFill>
                  <a:schemeClr val="bg1"/>
                </a:solidFill>
              </a:rPr>
              <a:t>** Running parallelly can be cost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2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8689-1CB6-A449-BD8E-C95A4508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AWS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E74B5-649D-E94B-B9B8-45D51266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582" y="1309816"/>
            <a:ext cx="9165622" cy="543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8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9D61-D302-534B-A561-8883C70C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49363-A5BF-5149-916A-C4E26032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38" y="2914607"/>
            <a:ext cx="10515600" cy="181961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A Dataset containing 3 months’ transactions for 100 hypothetical customers.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Gather Data Insight &amp; Analysis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Build a Regression Model &amp; Decision-Tree Model for a Predictive Analysis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Measure its Models’ Accuracy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64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C6B8-7B13-6B42-A896-81B340DA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Methods Approached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A3615-9541-DC40-ADEE-D5F436D7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I.   Data Discovery &amp; Data Cleansing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II.  Gain Data Insights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III. Correlation Heatmap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IV. Linear Regression vs Decision-Tree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(Build &gt; Train &gt; Test)</a:t>
            </a:r>
          </a:p>
        </p:txBody>
      </p:sp>
    </p:spTree>
    <p:extLst>
      <p:ext uri="{BB962C8B-B14F-4D97-AF65-F5344CB8AC3E}">
        <p14:creationId xmlns:p14="http://schemas.microsoft.com/office/powerpoint/2010/main" val="42766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876C-E38D-764B-9FD6-4CEE2625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Discovery &amp; Data Cleansing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0495E-B0B0-F443-8FDC-743A94F5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0" y="1532237"/>
            <a:ext cx="6714181" cy="5139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5A3167-B53C-104C-8194-A4D2A39C58F8}"/>
              </a:ext>
            </a:extLst>
          </p:cNvPr>
          <p:cNvSpPr txBox="1"/>
          <p:nvPr/>
        </p:nvSpPr>
        <p:spPr>
          <a:xfrm>
            <a:off x="7757086" y="2041654"/>
            <a:ext cx="3880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Eliminate unnecessary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Gather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Encounter Key Columns / Metrics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3A3867-5FBA-1148-BAAF-7CAB51FB0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14" y="3893016"/>
            <a:ext cx="3799967" cy="27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0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A30D-1F18-3848-BF31-A2C7E9C5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3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Insights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B91470-6541-EC44-92A6-056A06CB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1" y="2601975"/>
            <a:ext cx="3107713" cy="24903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3A13D1-6FBC-994A-95D5-1859E0C6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" y="5210570"/>
            <a:ext cx="4660161" cy="16474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8CA21A3-FC73-3143-BC37-382C300E9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774" y="1320208"/>
            <a:ext cx="8109287" cy="30517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75E06B6-3B7D-6F45-9EB1-C66BE932E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328" y="4431115"/>
            <a:ext cx="5703825" cy="23568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6FF6079-0675-6546-AA91-B7AD79DBD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39" y="1167410"/>
            <a:ext cx="3540382" cy="13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3442-6136-1148-8C8C-25BE668C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7CAC-C430-D34F-A691-4FC18018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16" y="1690688"/>
            <a:ext cx="8293443" cy="37833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All records occurred in August 2018 - October 2018</a:t>
            </a:r>
          </a:p>
          <a:p>
            <a:r>
              <a:rPr lang="en-US" dirty="0">
                <a:solidFill>
                  <a:schemeClr val="bg1"/>
                </a:solidFill>
              </a:rPr>
              <a:t> Majority of Age Population is between 20 - 40</a:t>
            </a:r>
          </a:p>
          <a:p>
            <a:r>
              <a:rPr lang="en-US" dirty="0">
                <a:solidFill>
                  <a:schemeClr val="bg1"/>
                </a:solidFill>
              </a:rPr>
              <a:t> More transactions during week &gt; weekends</a:t>
            </a:r>
          </a:p>
          <a:p>
            <a:r>
              <a:rPr lang="en-US" dirty="0">
                <a:solidFill>
                  <a:schemeClr val="bg1"/>
                </a:solidFill>
              </a:rPr>
              <a:t> More transaction amounts during week &gt; weekends</a:t>
            </a:r>
          </a:p>
          <a:p>
            <a:r>
              <a:rPr lang="en-US" dirty="0">
                <a:solidFill>
                  <a:schemeClr val="bg1"/>
                </a:solidFill>
              </a:rPr>
              <a:t> Male/Female ratio was similar (52% M, 48% F)</a:t>
            </a:r>
          </a:p>
          <a:p>
            <a:r>
              <a:rPr lang="en-US" dirty="0">
                <a:solidFill>
                  <a:schemeClr val="bg1"/>
                </a:solidFill>
              </a:rPr>
              <a:t> Majority Transactions from NSW, VIC, QLD</a:t>
            </a:r>
          </a:p>
          <a:p>
            <a:r>
              <a:rPr lang="en-US" dirty="0">
                <a:solidFill>
                  <a:schemeClr val="bg1"/>
                </a:solidFill>
              </a:rPr>
              <a:t> 7.33% Transactions is Customers’ Salary Payment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4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310D-6199-384B-96B4-37488266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Correlation 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D7A7A-53C7-EE4D-AE30-AFF3709E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884"/>
            <a:ext cx="7139139" cy="5667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B62D5-F756-804B-9C3E-01B3E9D3C4CC}"/>
              </a:ext>
            </a:extLst>
          </p:cNvPr>
          <p:cNvSpPr txBox="1"/>
          <p:nvPr/>
        </p:nvSpPr>
        <p:spPr>
          <a:xfrm>
            <a:off x="7282836" y="2690336"/>
            <a:ext cx="49091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Between: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Annual Salary and Max. Transaction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Annual Salary and Average Transaction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Age and Minimum Transaction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Avg. Trans. Amount &amp; Min. Trans. Amount</a:t>
            </a:r>
          </a:p>
        </p:txBody>
      </p:sp>
    </p:spTree>
    <p:extLst>
      <p:ext uri="{BB962C8B-B14F-4D97-AF65-F5344CB8AC3E}">
        <p14:creationId xmlns:p14="http://schemas.microsoft.com/office/powerpoint/2010/main" val="17688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CE1E-C34B-D342-8A33-0FCE3682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C87E6-6035-E641-906E-56749744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33" y="1554206"/>
            <a:ext cx="5232400" cy="3403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F500D7-E184-2644-AC42-011746FB3C36}"/>
              </a:ext>
            </a:extLst>
          </p:cNvPr>
          <p:cNvSpPr/>
          <p:nvPr/>
        </p:nvSpPr>
        <p:spPr>
          <a:xfrm>
            <a:off x="8478450" y="4103464"/>
            <a:ext cx="35635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First Run</a:t>
            </a:r>
          </a:p>
          <a:p>
            <a:r>
              <a:rPr lang="en-AU" dirty="0">
                <a:solidFill>
                  <a:schemeClr val="bg1"/>
                </a:solidFill>
              </a:rPr>
              <a:t>MAE: 12453.730866882699 </a:t>
            </a:r>
          </a:p>
          <a:p>
            <a:r>
              <a:rPr lang="en-AU" dirty="0">
                <a:solidFill>
                  <a:schemeClr val="bg1"/>
                </a:solidFill>
              </a:rPr>
              <a:t>MSE: 356618843.919129 </a:t>
            </a:r>
          </a:p>
          <a:p>
            <a:r>
              <a:rPr lang="en-AU" dirty="0">
                <a:solidFill>
                  <a:schemeClr val="bg1"/>
                </a:solidFill>
              </a:rPr>
              <a:t>RMSE: 18884.35447451485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88E4-C1DD-E649-A0A8-012508F1D759}"/>
              </a:ext>
            </a:extLst>
          </p:cNvPr>
          <p:cNvSpPr/>
          <p:nvPr/>
        </p:nvSpPr>
        <p:spPr>
          <a:xfrm>
            <a:off x="8478450" y="5505542"/>
            <a:ext cx="35635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Second Run</a:t>
            </a:r>
          </a:p>
          <a:p>
            <a:r>
              <a:rPr lang="en-AU" dirty="0">
                <a:solidFill>
                  <a:schemeClr val="bg1"/>
                </a:solidFill>
              </a:rPr>
              <a:t>MAE: 12453.730866882699 </a:t>
            </a:r>
          </a:p>
          <a:p>
            <a:r>
              <a:rPr lang="en-AU" dirty="0">
                <a:solidFill>
                  <a:schemeClr val="bg1"/>
                </a:solidFill>
              </a:rPr>
              <a:t>MSE: 356618843.919129 </a:t>
            </a:r>
          </a:p>
          <a:p>
            <a:r>
              <a:rPr lang="en-AU" dirty="0">
                <a:solidFill>
                  <a:schemeClr val="bg1"/>
                </a:solidFill>
              </a:rPr>
              <a:t>RMSE: 18884.35447451485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25DE8-A1D8-1745-8F9F-375BB8ADE89C}"/>
              </a:ext>
            </a:extLst>
          </p:cNvPr>
          <p:cNvSpPr/>
          <p:nvPr/>
        </p:nvSpPr>
        <p:spPr>
          <a:xfrm>
            <a:off x="7400324" y="1397806"/>
            <a:ext cx="48486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X: Age, Min. Trans, Max. Trans</a:t>
            </a:r>
          </a:p>
          <a:p>
            <a:r>
              <a:rPr lang="en-AU" dirty="0">
                <a:solidFill>
                  <a:schemeClr val="bg1"/>
                </a:solidFill>
              </a:rPr>
              <a:t>Y: Annual Salary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Y = mx + b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Coefficient Result for X:</a:t>
            </a:r>
          </a:p>
          <a:p>
            <a:r>
              <a:rPr lang="en-AU" dirty="0">
                <a:solidFill>
                  <a:schemeClr val="bg1"/>
                </a:solidFill>
              </a:rPr>
              <a:t>108.09822091 146.37188442 11.22568182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6D6AC-B69F-BB49-BCE8-9FDAF1062D61}"/>
              </a:ext>
            </a:extLst>
          </p:cNvPr>
          <p:cNvSpPr/>
          <p:nvPr/>
        </p:nvSpPr>
        <p:spPr>
          <a:xfrm>
            <a:off x="613033" y="5477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Coefficient of Determination was around 0.36 while RMSE exceeded over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concludes how Linear Regression Model is inefficient to 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0C7C42-0E67-E043-B079-D97AA0654EB5}"/>
              </a:ext>
            </a:extLst>
          </p:cNvPr>
          <p:cNvSpPr/>
          <p:nvPr/>
        </p:nvSpPr>
        <p:spPr>
          <a:xfrm>
            <a:off x="7400324" y="3569974"/>
            <a:ext cx="2681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Coefficient Determination:</a:t>
            </a:r>
          </a:p>
          <a:p>
            <a:r>
              <a:rPr lang="en-AU" dirty="0">
                <a:solidFill>
                  <a:schemeClr val="bg1"/>
                </a:solidFill>
              </a:rPr>
              <a:t>0.36360553632088377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4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9CCF-63FC-C24A-B83B-9ACE9069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Decision-Tree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393F2-EBB6-3649-946B-FF090DBFF871}"/>
              </a:ext>
            </a:extLst>
          </p:cNvPr>
          <p:cNvSpPr/>
          <p:nvPr/>
        </p:nvSpPr>
        <p:spPr>
          <a:xfrm>
            <a:off x="8359346" y="3842952"/>
            <a:ext cx="29944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MAE:  16458.262715105266 </a:t>
            </a:r>
          </a:p>
          <a:p>
            <a:r>
              <a:rPr lang="en-AU" dirty="0">
                <a:solidFill>
                  <a:schemeClr val="bg1"/>
                </a:solidFill>
              </a:rPr>
              <a:t>MSE:   476533563.2350582 </a:t>
            </a:r>
          </a:p>
          <a:p>
            <a:r>
              <a:rPr lang="en-AU" dirty="0">
                <a:solidFill>
                  <a:schemeClr val="bg1"/>
                </a:solidFill>
              </a:rPr>
              <a:t>RMSE: 21829.64871991893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b="1" i="0" dirty="0">
                <a:solidFill>
                  <a:srgbClr val="FFFFFF"/>
                </a:solidFill>
                <a:effectLst/>
                <a:latin typeface="Amazon Ember"/>
              </a:rPr>
              <a:t>RMSE results is still 20000, close to the Linear Regression Model.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CF553C-D52A-2148-BEC1-E8DF913E2D6F}"/>
              </a:ext>
            </a:extLst>
          </p:cNvPr>
          <p:cNvSpPr/>
          <p:nvPr/>
        </p:nvSpPr>
        <p:spPr>
          <a:xfrm>
            <a:off x="8207335" y="2150924"/>
            <a:ext cx="373429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Coefficient Determination:</a:t>
            </a:r>
          </a:p>
          <a:p>
            <a:r>
              <a:rPr lang="en-AU" dirty="0">
                <a:solidFill>
                  <a:schemeClr val="bg1"/>
                </a:solidFill>
              </a:rPr>
              <a:t>      0.8102756001809144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b="1" dirty="0">
                <a:solidFill>
                  <a:schemeClr val="bg1"/>
                </a:solidFill>
              </a:rPr>
              <a:t>Indicates the relationship with y-axis </a:t>
            </a:r>
          </a:p>
          <a:p>
            <a:r>
              <a:rPr lang="en-AU" b="1" dirty="0">
                <a:solidFill>
                  <a:schemeClr val="bg1"/>
                </a:solidFill>
              </a:rPr>
              <a:t>      (Annual Salary)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F0CC90-21D6-2941-B158-708083F59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70" y="1556952"/>
            <a:ext cx="69865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370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Amazon Ember</vt:lpstr>
      <vt:lpstr>Arial</vt:lpstr>
      <vt:lpstr>Calibri</vt:lpstr>
      <vt:lpstr>Calibri Light</vt:lpstr>
      <vt:lpstr>Office Theme</vt:lpstr>
      <vt:lpstr>PowerPoint Presentation</vt:lpstr>
      <vt:lpstr>Use Case</vt:lpstr>
      <vt:lpstr>Methods Approached</vt:lpstr>
      <vt:lpstr>Data Discovery &amp; Data Cleansing</vt:lpstr>
      <vt:lpstr>Data Insights</vt:lpstr>
      <vt:lpstr>Initial Findings</vt:lpstr>
      <vt:lpstr>Correlation Heatmap</vt:lpstr>
      <vt:lpstr>Linear Regression</vt:lpstr>
      <vt:lpstr>Decision-Tree</vt:lpstr>
      <vt:lpstr>Conclusion on Predictive Analysis</vt:lpstr>
      <vt:lpstr>AWS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Huh</dc:creator>
  <cp:lastModifiedBy>Lucas Huh</cp:lastModifiedBy>
  <cp:revision>12</cp:revision>
  <dcterms:created xsi:type="dcterms:W3CDTF">2021-03-07T04:45:50Z</dcterms:created>
  <dcterms:modified xsi:type="dcterms:W3CDTF">2021-03-07T05:50:33Z</dcterms:modified>
</cp:coreProperties>
</file>