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2" r:id="rId4"/>
    <p:sldId id="258" r:id="rId5"/>
    <p:sldId id="268" r:id="rId6"/>
    <p:sldId id="260"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55" autoAdjust="0"/>
  </p:normalViewPr>
  <p:slideViewPr>
    <p:cSldViewPr snapToGrid="0">
      <p:cViewPr varScale="1">
        <p:scale>
          <a:sx n="74" d="100"/>
          <a:sy n="74" d="100"/>
        </p:scale>
        <p:origin x="104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75A72-581E-449D-8EEC-7DABE12E0F73}" type="datetimeFigureOut">
              <a:rPr lang="nl-NL" smtClean="0"/>
              <a:t>11-5-2022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F4355-FD7B-47DF-9F6E-A24A6E876E4C}" type="slidenum">
              <a:rPr lang="nl-NL" smtClean="0"/>
              <a:t>‹#›</a:t>
            </a:fld>
            <a:endParaRPr lang="nl-NL"/>
          </a:p>
        </p:txBody>
      </p:sp>
    </p:spTree>
    <p:extLst>
      <p:ext uri="{BB962C8B-B14F-4D97-AF65-F5344CB8AC3E}">
        <p14:creationId xmlns:p14="http://schemas.microsoft.com/office/powerpoint/2010/main" val="269035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Hi </a:t>
            </a:r>
            <a:r>
              <a:rPr lang="nl-NL" dirty="0" err="1"/>
              <a:t>everyone</a:t>
            </a:r>
            <a:r>
              <a:rPr lang="nl-NL" dirty="0"/>
              <a:t>, Just like last time, </a:t>
            </a:r>
            <a:r>
              <a:rPr lang="nl-NL" dirty="0" err="1"/>
              <a:t>we’re</a:t>
            </a:r>
            <a:r>
              <a:rPr lang="nl-NL" dirty="0"/>
              <a:t> </a:t>
            </a:r>
            <a:r>
              <a:rPr lang="nl-NL" dirty="0" err="1"/>
              <a:t>Lubatome</a:t>
            </a:r>
            <a:r>
              <a:rPr lang="nl-NL" dirty="0"/>
              <a:t> </a:t>
            </a:r>
            <a:r>
              <a:rPr lang="nl-NL" dirty="0" err="1"/>
              <a:t>and</a:t>
            </a:r>
            <a:r>
              <a:rPr lang="nl-NL" dirty="0"/>
              <a:t> </a:t>
            </a:r>
            <a:r>
              <a:rPr lang="nl-NL" dirty="0" err="1"/>
              <a:t>we’re</a:t>
            </a:r>
            <a:r>
              <a:rPr lang="nl-NL" dirty="0"/>
              <a:t> </a:t>
            </a:r>
            <a:r>
              <a:rPr lang="nl-NL" dirty="0" err="1"/>
              <a:t>gonna</a:t>
            </a:r>
            <a:r>
              <a:rPr lang="nl-NL" dirty="0"/>
              <a:t> show </a:t>
            </a:r>
            <a:r>
              <a:rPr lang="nl-NL" dirty="0" err="1"/>
              <a:t>you</a:t>
            </a:r>
            <a:r>
              <a:rPr lang="nl-NL" dirty="0"/>
              <a:t> </a:t>
            </a:r>
            <a:r>
              <a:rPr lang="nl-NL" dirty="0" err="1"/>
              <a:t>and</a:t>
            </a:r>
            <a:r>
              <a:rPr lang="nl-NL" dirty="0"/>
              <a:t> talk </a:t>
            </a:r>
            <a:r>
              <a:rPr lang="nl-NL" dirty="0" err="1"/>
              <a:t>about</a:t>
            </a:r>
            <a:r>
              <a:rPr lang="nl-NL" dirty="0"/>
              <a:t> </a:t>
            </a:r>
            <a:r>
              <a:rPr lang="nl-NL" dirty="0" err="1"/>
              <a:t>our</a:t>
            </a:r>
            <a:r>
              <a:rPr lang="nl-NL" dirty="0"/>
              <a:t> </a:t>
            </a:r>
            <a:r>
              <a:rPr lang="nl-NL" dirty="0" err="1"/>
              <a:t>progress</a:t>
            </a:r>
            <a:r>
              <a:rPr lang="nl-NL" dirty="0"/>
              <a:t> </a:t>
            </a:r>
            <a:r>
              <a:rPr lang="nl-NL" dirty="0" err="1"/>
              <a:t>to</a:t>
            </a:r>
            <a:r>
              <a:rPr lang="nl-NL" dirty="0"/>
              <a:t> </a:t>
            </a:r>
            <a:r>
              <a:rPr lang="nl-NL" dirty="0" err="1"/>
              <a:t>the</a:t>
            </a:r>
            <a:r>
              <a:rPr lang="nl-NL" dirty="0"/>
              <a:t> solution </a:t>
            </a:r>
            <a:r>
              <a:rPr lang="nl-NL" dirty="0" err="1"/>
              <a:t>to</a:t>
            </a:r>
            <a:r>
              <a:rPr lang="nl-NL" dirty="0"/>
              <a:t> </a:t>
            </a:r>
            <a:r>
              <a:rPr lang="nl-NL" dirty="0" err="1"/>
              <a:t>the</a:t>
            </a:r>
            <a:r>
              <a:rPr lang="nl-NL" dirty="0"/>
              <a:t> </a:t>
            </a:r>
            <a:r>
              <a:rPr lang="nl-NL" dirty="0" err="1"/>
              <a:t>mediabazaar</a:t>
            </a:r>
            <a:r>
              <a:rPr lang="nl-NL" dirty="0"/>
              <a:t> </a:t>
            </a:r>
            <a:r>
              <a:rPr lang="nl-NL" dirty="0" err="1"/>
              <a:t>problem</a:t>
            </a:r>
            <a:endParaRPr lang="nl-NL" dirty="0"/>
          </a:p>
        </p:txBody>
      </p:sp>
      <p:sp>
        <p:nvSpPr>
          <p:cNvPr id="4" name="Slide Number Placeholder 3"/>
          <p:cNvSpPr>
            <a:spLocks noGrp="1"/>
          </p:cNvSpPr>
          <p:nvPr>
            <p:ph type="sldNum" sz="quarter" idx="5"/>
          </p:nvPr>
        </p:nvSpPr>
        <p:spPr/>
        <p:txBody>
          <a:bodyPr/>
          <a:lstStyle/>
          <a:p>
            <a:fld id="{FC1F4355-FD7B-47DF-9F6E-A24A6E876E4C}" type="slidenum">
              <a:rPr lang="nl-NL" smtClean="0"/>
              <a:t>1</a:t>
            </a:fld>
            <a:endParaRPr lang="nl-NL"/>
          </a:p>
        </p:txBody>
      </p:sp>
    </p:spTree>
    <p:extLst>
      <p:ext uri="{BB962C8B-B14F-4D97-AF65-F5344CB8AC3E}">
        <p14:creationId xmlns:p14="http://schemas.microsoft.com/office/powerpoint/2010/main" val="134183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During</a:t>
            </a:r>
            <a:r>
              <a:rPr lang="nl-NL" dirty="0"/>
              <a:t> </a:t>
            </a:r>
            <a:r>
              <a:rPr lang="nl-NL" dirty="0" err="1"/>
              <a:t>the</a:t>
            </a:r>
            <a:r>
              <a:rPr lang="nl-NL" dirty="0"/>
              <a:t> project we made </a:t>
            </a:r>
            <a:r>
              <a:rPr lang="nl-NL" dirty="0" err="1"/>
              <a:t>some</a:t>
            </a:r>
            <a:r>
              <a:rPr lang="nl-NL" dirty="0"/>
              <a:t> </a:t>
            </a:r>
            <a:r>
              <a:rPr lang="nl-NL" dirty="0" err="1"/>
              <a:t>decisions</a:t>
            </a:r>
            <a:r>
              <a:rPr lang="nl-NL" dirty="0"/>
              <a:t> </a:t>
            </a:r>
            <a:r>
              <a:rPr lang="nl-NL" dirty="0" err="1"/>
              <a:t>that</a:t>
            </a:r>
            <a:r>
              <a:rPr lang="nl-NL" dirty="0"/>
              <a:t> had </a:t>
            </a:r>
            <a:r>
              <a:rPr lang="nl-NL" dirty="0" err="1"/>
              <a:t>quite</a:t>
            </a:r>
            <a:r>
              <a:rPr lang="nl-NL" dirty="0"/>
              <a:t> </a:t>
            </a:r>
            <a:r>
              <a:rPr lang="nl-NL" dirty="0" err="1"/>
              <a:t>the</a:t>
            </a:r>
            <a:r>
              <a:rPr lang="nl-NL" dirty="0"/>
              <a:t> </a:t>
            </a:r>
            <a:r>
              <a:rPr lang="nl-NL" dirty="0" err="1"/>
              <a:t>influence</a:t>
            </a:r>
            <a:r>
              <a:rPr lang="nl-NL" dirty="0"/>
              <a:t> on </a:t>
            </a:r>
            <a:r>
              <a:rPr lang="nl-NL" dirty="0" err="1"/>
              <a:t>the</a:t>
            </a:r>
            <a:r>
              <a:rPr lang="nl-NL" dirty="0"/>
              <a:t> </a:t>
            </a:r>
            <a:r>
              <a:rPr lang="nl-NL" dirty="0" err="1"/>
              <a:t>final</a:t>
            </a:r>
            <a:r>
              <a:rPr lang="nl-NL" dirty="0"/>
              <a:t> </a:t>
            </a:r>
            <a:r>
              <a:rPr lang="nl-NL" dirty="0" err="1"/>
              <a:t>result</a:t>
            </a:r>
            <a:r>
              <a:rPr lang="nl-NL" dirty="0"/>
              <a:t>. </a:t>
            </a:r>
            <a:r>
              <a:rPr lang="en-US" b="0" i="0" dirty="0">
                <a:solidFill>
                  <a:srgbClr val="DCDDDE"/>
                </a:solidFill>
                <a:effectLst/>
                <a:latin typeface="Whitney"/>
              </a:rPr>
              <a:t>During the project, we had some discussions about the UI, and we decided to try and make it as </a:t>
            </a:r>
            <a:r>
              <a:rPr lang="en-US" b="0" i="0" dirty="0" err="1">
                <a:solidFill>
                  <a:srgbClr val="DCDDDE"/>
                </a:solidFill>
                <a:effectLst/>
                <a:latin typeface="Whitney"/>
              </a:rPr>
              <a:t>userfriendly</a:t>
            </a:r>
            <a:r>
              <a:rPr lang="en-US" b="0" i="0" dirty="0">
                <a:solidFill>
                  <a:srgbClr val="DCDDDE"/>
                </a:solidFill>
                <a:effectLst/>
                <a:latin typeface="Whitney"/>
              </a:rPr>
              <a:t> as we possibly could, this was mostly for the scheduling since it could be a bit confusing. Out of the feedback we got on our last presentation, we learned that we should really keep in mind the clients wishes as they decide what we’re going to do. We </a:t>
            </a:r>
            <a:r>
              <a:rPr lang="en-US" b="0" i="0" dirty="0" err="1">
                <a:solidFill>
                  <a:srgbClr val="DCDDDE"/>
                </a:solidFill>
                <a:effectLst/>
                <a:latin typeface="Whitney"/>
              </a:rPr>
              <a:t>kinda</a:t>
            </a:r>
            <a:r>
              <a:rPr lang="en-US" b="0" i="0" dirty="0">
                <a:solidFill>
                  <a:srgbClr val="DCDDDE"/>
                </a:solidFill>
                <a:effectLst/>
                <a:latin typeface="Whitney"/>
              </a:rPr>
              <a:t> learned this the hard way, because we did a lot of work that eventually wasn’t needed. And we could have spent this time on other things.</a:t>
            </a:r>
          </a:p>
        </p:txBody>
      </p:sp>
      <p:sp>
        <p:nvSpPr>
          <p:cNvPr id="4" name="Slide Number Placeholder 3"/>
          <p:cNvSpPr>
            <a:spLocks noGrp="1"/>
          </p:cNvSpPr>
          <p:nvPr>
            <p:ph type="sldNum" sz="quarter" idx="5"/>
          </p:nvPr>
        </p:nvSpPr>
        <p:spPr/>
        <p:txBody>
          <a:bodyPr/>
          <a:lstStyle/>
          <a:p>
            <a:fld id="{FC1F4355-FD7B-47DF-9F6E-A24A6E876E4C}" type="slidenum">
              <a:rPr lang="nl-NL" smtClean="0"/>
              <a:t>2</a:t>
            </a:fld>
            <a:endParaRPr lang="nl-NL"/>
          </a:p>
        </p:txBody>
      </p:sp>
    </p:spTree>
    <p:extLst>
      <p:ext uri="{BB962C8B-B14F-4D97-AF65-F5344CB8AC3E}">
        <p14:creationId xmlns:p14="http://schemas.microsoft.com/office/powerpoint/2010/main" val="360981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Who</a:t>
            </a:r>
            <a:r>
              <a:rPr lang="nl-NL" dirty="0"/>
              <a:t> </a:t>
            </a:r>
            <a:r>
              <a:rPr lang="nl-NL" dirty="0" err="1"/>
              <a:t>did</a:t>
            </a:r>
            <a:r>
              <a:rPr lang="nl-NL" dirty="0"/>
              <a:t> </a:t>
            </a:r>
            <a:r>
              <a:rPr lang="nl-NL" dirty="0" err="1"/>
              <a:t>what</a:t>
            </a:r>
            <a:r>
              <a:rPr lang="nl-NL" dirty="0"/>
              <a:t>?</a:t>
            </a:r>
          </a:p>
        </p:txBody>
      </p:sp>
      <p:sp>
        <p:nvSpPr>
          <p:cNvPr id="4" name="Slide Number Placeholder 3"/>
          <p:cNvSpPr>
            <a:spLocks noGrp="1"/>
          </p:cNvSpPr>
          <p:nvPr>
            <p:ph type="sldNum" sz="quarter" idx="5"/>
          </p:nvPr>
        </p:nvSpPr>
        <p:spPr/>
        <p:txBody>
          <a:bodyPr/>
          <a:lstStyle/>
          <a:p>
            <a:fld id="{FC1F4355-FD7B-47DF-9F6E-A24A6E876E4C}" type="slidenum">
              <a:rPr lang="nl-NL" smtClean="0"/>
              <a:t>3</a:t>
            </a:fld>
            <a:endParaRPr lang="nl-NL"/>
          </a:p>
        </p:txBody>
      </p:sp>
    </p:spTree>
    <p:extLst>
      <p:ext uri="{BB962C8B-B14F-4D97-AF65-F5344CB8AC3E}">
        <p14:creationId xmlns:p14="http://schemas.microsoft.com/office/powerpoint/2010/main" val="239565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We’ll</a:t>
            </a:r>
            <a:r>
              <a:rPr lang="nl-NL" dirty="0"/>
              <a:t> </a:t>
            </a:r>
            <a:r>
              <a:rPr lang="nl-NL" dirty="0" err="1"/>
              <a:t>now</a:t>
            </a:r>
            <a:r>
              <a:rPr lang="nl-NL" dirty="0"/>
              <a:t> show </a:t>
            </a:r>
            <a:r>
              <a:rPr lang="nl-NL" dirty="0" err="1"/>
              <a:t>you</a:t>
            </a:r>
            <a:r>
              <a:rPr lang="nl-NL" dirty="0"/>
              <a:t> a </a:t>
            </a:r>
            <a:r>
              <a:rPr lang="nl-NL" dirty="0" err="1"/>
              <a:t>quick</a:t>
            </a:r>
            <a:r>
              <a:rPr lang="nl-NL" dirty="0"/>
              <a:t> demo </a:t>
            </a:r>
            <a:r>
              <a:rPr lang="nl-NL" dirty="0" err="1"/>
              <a:t>showing</a:t>
            </a:r>
            <a:r>
              <a:rPr lang="nl-NL" dirty="0"/>
              <a:t> </a:t>
            </a:r>
            <a:r>
              <a:rPr lang="nl-NL" dirty="0" err="1"/>
              <a:t>the</a:t>
            </a:r>
            <a:r>
              <a:rPr lang="nl-NL" dirty="0"/>
              <a:t> new </a:t>
            </a:r>
            <a:r>
              <a:rPr lang="nl-NL" dirty="0" err="1"/>
              <a:t>functions</a:t>
            </a:r>
            <a:r>
              <a:rPr lang="nl-NL" dirty="0"/>
              <a:t> of </a:t>
            </a:r>
            <a:r>
              <a:rPr lang="nl-NL" dirty="0" err="1"/>
              <a:t>our</a:t>
            </a:r>
            <a:r>
              <a:rPr lang="nl-NL" dirty="0"/>
              <a:t> </a:t>
            </a:r>
            <a:r>
              <a:rPr lang="nl-NL" dirty="0" err="1"/>
              <a:t>application</a:t>
            </a:r>
            <a:endParaRPr lang="nl-NL" dirty="0"/>
          </a:p>
        </p:txBody>
      </p:sp>
      <p:sp>
        <p:nvSpPr>
          <p:cNvPr id="4" name="Slide Number Placeholder 3"/>
          <p:cNvSpPr>
            <a:spLocks noGrp="1"/>
          </p:cNvSpPr>
          <p:nvPr>
            <p:ph type="sldNum" sz="quarter" idx="5"/>
          </p:nvPr>
        </p:nvSpPr>
        <p:spPr/>
        <p:txBody>
          <a:bodyPr/>
          <a:lstStyle/>
          <a:p>
            <a:fld id="{FC1F4355-FD7B-47DF-9F6E-A24A6E876E4C}" type="slidenum">
              <a:rPr lang="nl-NL" smtClean="0"/>
              <a:t>4</a:t>
            </a:fld>
            <a:endParaRPr lang="nl-NL"/>
          </a:p>
        </p:txBody>
      </p:sp>
    </p:spTree>
    <p:extLst>
      <p:ext uri="{BB962C8B-B14F-4D97-AF65-F5344CB8AC3E}">
        <p14:creationId xmlns:p14="http://schemas.microsoft.com/office/powerpoint/2010/main" val="330357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p:txBody>
      </p:sp>
      <p:sp>
        <p:nvSpPr>
          <p:cNvPr id="4" name="Slide Number Placeholder 3"/>
          <p:cNvSpPr>
            <a:spLocks noGrp="1"/>
          </p:cNvSpPr>
          <p:nvPr>
            <p:ph type="sldNum" sz="quarter" idx="5"/>
          </p:nvPr>
        </p:nvSpPr>
        <p:spPr/>
        <p:txBody>
          <a:bodyPr/>
          <a:lstStyle/>
          <a:p>
            <a:fld id="{FC1F4355-FD7B-47DF-9F6E-A24A6E876E4C}" type="slidenum">
              <a:rPr lang="nl-NL" smtClean="0"/>
              <a:t>5</a:t>
            </a:fld>
            <a:endParaRPr lang="nl-NL"/>
          </a:p>
        </p:txBody>
      </p:sp>
    </p:spTree>
    <p:extLst>
      <p:ext uri="{BB962C8B-B14F-4D97-AF65-F5344CB8AC3E}">
        <p14:creationId xmlns:p14="http://schemas.microsoft.com/office/powerpoint/2010/main" val="351089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listening. </a:t>
            </a:r>
            <a:r>
              <a:rPr lang="en-US" dirty="0" err="1"/>
              <a:t>Thats</a:t>
            </a:r>
            <a:r>
              <a:rPr lang="en-US" dirty="0"/>
              <a:t> it for the presentation, now there's time for some questions.</a:t>
            </a:r>
            <a:endParaRPr lang="nl-NL" dirty="0"/>
          </a:p>
        </p:txBody>
      </p:sp>
      <p:sp>
        <p:nvSpPr>
          <p:cNvPr id="4" name="Slide Number Placeholder 3"/>
          <p:cNvSpPr>
            <a:spLocks noGrp="1"/>
          </p:cNvSpPr>
          <p:nvPr>
            <p:ph type="sldNum" sz="quarter" idx="5"/>
          </p:nvPr>
        </p:nvSpPr>
        <p:spPr/>
        <p:txBody>
          <a:bodyPr/>
          <a:lstStyle/>
          <a:p>
            <a:fld id="{FC1F4355-FD7B-47DF-9F6E-A24A6E876E4C}" type="slidenum">
              <a:rPr lang="nl-NL" smtClean="0"/>
              <a:t>6</a:t>
            </a:fld>
            <a:endParaRPr lang="nl-NL"/>
          </a:p>
        </p:txBody>
      </p:sp>
    </p:spTree>
    <p:extLst>
      <p:ext uri="{BB962C8B-B14F-4D97-AF65-F5344CB8AC3E}">
        <p14:creationId xmlns:p14="http://schemas.microsoft.com/office/powerpoint/2010/main" val="5326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F879-02CC-4E00-9896-A5623E9D0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9523A458-2122-4413-BAFC-D0EFAB451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91FD8EF4-B469-4868-AC27-60A4104E0C23}"/>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A751A894-64EA-4B46-9522-418717F6B3B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40B5E9-8F78-4FE3-982E-7A3C63896D04}"/>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411146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7EF5-20CE-47F3-A753-4A72767046E4}"/>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6E85FF4-B7A7-480E-83A6-AD0654533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E0D9F3C-04F8-4E1E-9047-348A86FB148A}"/>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08F16352-BD0E-4C8F-8467-83FAE530F2A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5F7A164-CC98-4E63-9575-6D3DC036A7E1}"/>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246320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2EFDC-4171-4372-A366-8E5DC641EA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2D62D52-55F7-4928-A4F8-F9DB25B39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CD947B1-DC79-4FAC-BF77-49EB90777A94}"/>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0B78EF65-EDBD-4C4F-84DB-D464CE0EB47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8E0C91F-CC43-41FD-B5C7-E16F1E01AE2B}"/>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84658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2D43-4283-49AD-BC64-DA1D5934FEF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0D20BBD-4605-4829-A15B-32713DAC8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87D5B01-2DC8-4319-8354-2A57248E22CE}"/>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162D08AE-3B2F-4FBF-A987-D8039EA87CB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260C98A-F106-48DB-9EBA-4EDAC0149E44}"/>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07115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A693-BAEB-4030-8B30-00FB957AB7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AF830AA-AF1F-4B2D-B3E8-ED9AFD6A7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E8454-2658-45B3-949F-D9BE82382FE4}"/>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90671A94-3F50-4468-948A-F6C9C714BD0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DCA2576-9C14-4E28-9333-27FCDD9C3152}"/>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123641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E50C-C711-41AE-9A64-B516D88D959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5EE955E-0AF9-4AB7-BED5-1D4DBC32E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2CE0B1E-E6BE-4C6D-B463-3AF7438D0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0CCAEFC-6E32-4D37-8B37-1243FF0EE612}"/>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6" name="Footer Placeholder 5">
            <a:extLst>
              <a:ext uri="{FF2B5EF4-FFF2-40B4-BE49-F238E27FC236}">
                <a16:creationId xmlns:a16="http://schemas.microsoft.com/office/drawing/2014/main" id="{9042CBAA-DFA2-4B5A-B3D2-44F64CFAF47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85F4D69-CE84-4408-98E7-B368511017C2}"/>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5968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EE7B-A007-4ED4-A4F9-D49F129AEE9D}"/>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E22AAD2-B4F2-413B-BC50-DA3419F1D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33740-599E-4373-A158-A10ACABE9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DE3C31C-E0F1-4853-BDF7-7A1D5E050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94B27-CA63-4DE0-86DA-77B85032C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42BAF2F-642D-493C-9FAB-7E3EDEED876B}"/>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8" name="Footer Placeholder 7">
            <a:extLst>
              <a:ext uri="{FF2B5EF4-FFF2-40B4-BE49-F238E27FC236}">
                <a16:creationId xmlns:a16="http://schemas.microsoft.com/office/drawing/2014/main" id="{9264D9B1-3D9C-41DE-99AF-ACB61011E9DF}"/>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7FF3C3E-FCEF-45A3-BAB8-5C36EB918226}"/>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6946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5127-D47E-4D12-B63E-F566B6297F9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75EF7E4-D63A-47B5-8927-69D17EAA421C}"/>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4" name="Footer Placeholder 3">
            <a:extLst>
              <a:ext uri="{FF2B5EF4-FFF2-40B4-BE49-F238E27FC236}">
                <a16:creationId xmlns:a16="http://schemas.microsoft.com/office/drawing/2014/main" id="{8F37A938-3A55-447F-B592-03FD0E7CE85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CD1A6A27-495D-45E9-8065-26CCD942C3AC}"/>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108247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90C57-DE37-4DA9-8738-02AF76383910}"/>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3" name="Footer Placeholder 2">
            <a:extLst>
              <a:ext uri="{FF2B5EF4-FFF2-40B4-BE49-F238E27FC236}">
                <a16:creationId xmlns:a16="http://schemas.microsoft.com/office/drawing/2014/main" id="{5AD5EC00-5EDE-45DE-A0BC-89F15287EC4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495F3473-E48E-4091-8230-E5E91DA9CDB7}"/>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252466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6A6E-4743-4EF2-948E-07D8E4DF9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1F5202E6-6784-4A0F-966B-19209901F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96E6C8F-05A3-48F1-ADB5-DF128FBBF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8492A-EB32-4132-838F-18F1951F98F8}"/>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6" name="Footer Placeholder 5">
            <a:extLst>
              <a:ext uri="{FF2B5EF4-FFF2-40B4-BE49-F238E27FC236}">
                <a16:creationId xmlns:a16="http://schemas.microsoft.com/office/drawing/2014/main" id="{EF7F5014-E27F-4796-911E-66FF4D29C7F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F3183046-3556-4B61-9FF5-950752226C9E}"/>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80205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B9DA-0A0F-4264-89E8-8795B0415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6D66ED85-43F4-42AC-A95F-B6D031EBE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AF5D8AE-3213-4D57-8951-0C1BC3E37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8FF4-9FA0-4961-90BB-BE0DF3218E13}"/>
              </a:ext>
            </a:extLst>
          </p:cNvPr>
          <p:cNvSpPr>
            <a:spLocks noGrp="1"/>
          </p:cNvSpPr>
          <p:nvPr>
            <p:ph type="dt" sz="half" idx="10"/>
          </p:nvPr>
        </p:nvSpPr>
        <p:spPr/>
        <p:txBody>
          <a:bodyPr/>
          <a:lstStyle/>
          <a:p>
            <a:fld id="{A34F56BB-CF92-4D11-AA3A-8F7223D229F2}" type="datetimeFigureOut">
              <a:rPr lang="nl-NL" smtClean="0"/>
              <a:t>11-5-2022</a:t>
            </a:fld>
            <a:endParaRPr lang="nl-NL"/>
          </a:p>
        </p:txBody>
      </p:sp>
      <p:sp>
        <p:nvSpPr>
          <p:cNvPr id="6" name="Footer Placeholder 5">
            <a:extLst>
              <a:ext uri="{FF2B5EF4-FFF2-40B4-BE49-F238E27FC236}">
                <a16:creationId xmlns:a16="http://schemas.microsoft.com/office/drawing/2014/main" id="{31279033-751E-432E-8C35-F9BA07AFBDA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374CEB4-5ABA-4CCF-BC4D-6DF196BEBECE}"/>
              </a:ext>
            </a:extLst>
          </p:cNvPr>
          <p:cNvSpPr>
            <a:spLocks noGrp="1"/>
          </p:cNvSpPr>
          <p:nvPr>
            <p:ph type="sldNum" sz="quarter" idx="12"/>
          </p:nvPr>
        </p:nvSpPr>
        <p:spPr/>
        <p:txBody>
          <a:bodyPr/>
          <a:lstStyle/>
          <a:p>
            <a:fld id="{9333A197-833E-4F69-A444-5E2C99F86699}" type="slidenum">
              <a:rPr lang="nl-NL" smtClean="0"/>
              <a:t>‹#›</a:t>
            </a:fld>
            <a:endParaRPr lang="nl-NL"/>
          </a:p>
        </p:txBody>
      </p:sp>
    </p:spTree>
    <p:extLst>
      <p:ext uri="{BB962C8B-B14F-4D97-AF65-F5344CB8AC3E}">
        <p14:creationId xmlns:p14="http://schemas.microsoft.com/office/powerpoint/2010/main" val="320876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84CCF-9041-46B0-A4D5-1101E2237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458D849-6BF2-4AA2-B6BC-6509BCA7F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B9CBFAE-5894-4F48-9A62-AD2DF6376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F56BB-CF92-4D11-AA3A-8F7223D229F2}" type="datetimeFigureOut">
              <a:rPr lang="nl-NL" smtClean="0"/>
              <a:t>11-5-2022</a:t>
            </a:fld>
            <a:endParaRPr lang="nl-NL"/>
          </a:p>
        </p:txBody>
      </p:sp>
      <p:sp>
        <p:nvSpPr>
          <p:cNvPr id="5" name="Footer Placeholder 4">
            <a:extLst>
              <a:ext uri="{FF2B5EF4-FFF2-40B4-BE49-F238E27FC236}">
                <a16:creationId xmlns:a16="http://schemas.microsoft.com/office/drawing/2014/main" id="{CEC4AB11-C31D-405D-A5CC-E721EA07C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D8F1E73-6395-4D14-8207-FF9CE6A6B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3A197-833E-4F69-A444-5E2C99F86699}" type="slidenum">
              <a:rPr lang="nl-NL" smtClean="0"/>
              <a:t>‹#›</a:t>
            </a:fld>
            <a:endParaRPr lang="nl-NL"/>
          </a:p>
        </p:txBody>
      </p:sp>
    </p:spTree>
    <p:extLst>
      <p:ext uri="{BB962C8B-B14F-4D97-AF65-F5344CB8AC3E}">
        <p14:creationId xmlns:p14="http://schemas.microsoft.com/office/powerpoint/2010/main" val="48796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65F8B494-C1B1-4ED4-8C9A-89BDC594AB34}"/>
              </a:ext>
            </a:extLst>
          </p:cNvPr>
          <p:cNvPicPr>
            <a:picLocks noChangeAspect="1"/>
          </p:cNvPicPr>
          <p:nvPr/>
        </p:nvPicPr>
        <p:blipFill rotWithShape="1">
          <a:blip r:embed="rId3">
            <a:extLst>
              <a:ext uri="{28A0092B-C50C-407E-A947-70E740481C1C}">
                <a14:useLocalDpi xmlns:a14="http://schemas.microsoft.com/office/drawing/2010/main" val="0"/>
              </a:ext>
            </a:extLst>
          </a:blip>
          <a:srcRect t="6536" r="-2" b="3189"/>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7" name="Picture 6" descr="Logo, company name&#10;&#10;Description automatically generated">
            <a:extLst>
              <a:ext uri="{FF2B5EF4-FFF2-40B4-BE49-F238E27FC236}">
                <a16:creationId xmlns:a16="http://schemas.microsoft.com/office/drawing/2014/main" id="{066389DE-4165-4D5A-836A-6203F6C64F50}"/>
              </a:ext>
            </a:extLst>
          </p:cNvPr>
          <p:cNvPicPr>
            <a:picLocks noChangeAspect="1"/>
          </p:cNvPicPr>
          <p:nvPr/>
        </p:nvPicPr>
        <p:blipFill rotWithShape="1">
          <a:blip r:embed="rId4">
            <a:extLst>
              <a:ext uri="{28A0092B-C50C-407E-A947-70E740481C1C}">
                <a14:useLocalDpi xmlns:a14="http://schemas.microsoft.com/office/drawing/2010/main" val="0"/>
              </a:ext>
            </a:extLst>
          </a:blip>
          <a:srcRect t="11036" r="-2"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C32928-850F-4C51-8F7C-D173F340EB8C}"/>
              </a:ext>
            </a:extLst>
          </p:cNvPr>
          <p:cNvSpPr>
            <a:spLocks noGrp="1"/>
          </p:cNvSpPr>
          <p:nvPr>
            <p:ph type="ctrTitle"/>
          </p:nvPr>
        </p:nvSpPr>
        <p:spPr>
          <a:xfrm>
            <a:off x="438912" y="1524659"/>
            <a:ext cx="5019074" cy="2774088"/>
          </a:xfrm>
        </p:spPr>
        <p:txBody>
          <a:bodyPr>
            <a:normAutofit/>
          </a:bodyPr>
          <a:lstStyle/>
          <a:p>
            <a:pPr algn="l"/>
            <a:r>
              <a:rPr lang="nl-NL" sz="5400" dirty="0"/>
              <a:t>The solution </a:t>
            </a:r>
            <a:r>
              <a:rPr lang="nl-NL" sz="5400" dirty="0" err="1"/>
              <a:t>to</a:t>
            </a:r>
            <a:r>
              <a:rPr lang="nl-NL" sz="5400" dirty="0"/>
              <a:t> </a:t>
            </a:r>
            <a:r>
              <a:rPr lang="nl-NL" sz="5400" dirty="0" err="1"/>
              <a:t>the</a:t>
            </a:r>
            <a:r>
              <a:rPr lang="nl-NL" sz="5400" dirty="0"/>
              <a:t> MediaBazaar </a:t>
            </a:r>
            <a:r>
              <a:rPr lang="nl-NL" sz="5400" dirty="0" err="1"/>
              <a:t>problem</a:t>
            </a:r>
            <a:endParaRPr lang="nl-NL" sz="5400" dirty="0"/>
          </a:p>
        </p:txBody>
      </p:sp>
      <p:sp>
        <p:nvSpPr>
          <p:cNvPr id="3" name="Subtitle 2">
            <a:extLst>
              <a:ext uri="{FF2B5EF4-FFF2-40B4-BE49-F238E27FC236}">
                <a16:creationId xmlns:a16="http://schemas.microsoft.com/office/drawing/2014/main" id="{E70ED6AA-7DC2-45F7-9679-595B71BA864C}"/>
              </a:ext>
            </a:extLst>
          </p:cNvPr>
          <p:cNvSpPr>
            <a:spLocks noGrp="1"/>
          </p:cNvSpPr>
          <p:nvPr>
            <p:ph type="subTitle" idx="1"/>
          </p:nvPr>
        </p:nvSpPr>
        <p:spPr>
          <a:xfrm>
            <a:off x="438912" y="4687367"/>
            <a:ext cx="4917948" cy="1335024"/>
          </a:xfrm>
        </p:spPr>
        <p:txBody>
          <a:bodyPr>
            <a:normAutofit/>
          </a:bodyPr>
          <a:lstStyle/>
          <a:p>
            <a:pPr algn="l"/>
            <a:r>
              <a:rPr lang="nl-NL" sz="2800" dirty="0" err="1"/>
              <a:t>Progress</a:t>
            </a:r>
            <a:r>
              <a:rPr lang="nl-NL" sz="2800" dirty="0"/>
              <a:t> report</a:t>
            </a:r>
          </a:p>
          <a:p>
            <a:pPr algn="l"/>
            <a:r>
              <a:rPr lang="nl-NL" sz="2800" dirty="0" err="1"/>
              <a:t>By</a:t>
            </a:r>
            <a:r>
              <a:rPr lang="nl-NL" sz="2800" dirty="0"/>
              <a:t> </a:t>
            </a:r>
            <a:r>
              <a:rPr lang="nl-NL" sz="2800" dirty="0" err="1"/>
              <a:t>Lubatome</a:t>
            </a:r>
            <a:endParaRPr lang="nl-NL" sz="2800" dirty="0"/>
          </a:p>
        </p:txBody>
      </p:sp>
      <p:sp>
        <p:nvSpPr>
          <p:cNvPr id="18" name="Rectangle 17">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20" name="Rectangle 19">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34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1D7DC-DF2B-4337-96A6-68B847F7F3F0}"/>
              </a:ext>
            </a:extLst>
          </p:cNvPr>
          <p:cNvSpPr>
            <a:spLocks noGrp="1"/>
          </p:cNvSpPr>
          <p:nvPr>
            <p:ph type="title"/>
          </p:nvPr>
        </p:nvSpPr>
        <p:spPr>
          <a:xfrm>
            <a:off x="799909" y="2888748"/>
            <a:ext cx="4573475" cy="1461504"/>
          </a:xfrm>
        </p:spPr>
        <p:txBody>
          <a:bodyPr vert="horz" lIns="91440" tIns="45720" rIns="91440" bIns="45720" rtlCol="0" anchor="t">
            <a:normAutofit/>
          </a:bodyPr>
          <a:lstStyle/>
          <a:p>
            <a:r>
              <a:rPr lang="en-US" sz="4800" kern="1200" dirty="0">
                <a:solidFill>
                  <a:schemeClr val="bg1"/>
                </a:solidFill>
                <a:latin typeface="+mj-lt"/>
                <a:ea typeface="+mj-ea"/>
                <a:cs typeface="+mj-cs"/>
              </a:rPr>
              <a:t>During the project</a:t>
            </a:r>
          </a:p>
        </p:txBody>
      </p:sp>
      <p:sp>
        <p:nvSpPr>
          <p:cNvPr id="3" name="Content Placeholder 2">
            <a:extLst>
              <a:ext uri="{FF2B5EF4-FFF2-40B4-BE49-F238E27FC236}">
                <a16:creationId xmlns:a16="http://schemas.microsoft.com/office/drawing/2014/main" id="{4C24724B-DCCF-408C-91F0-6BAB705D8477}"/>
              </a:ext>
            </a:extLst>
          </p:cNvPr>
          <p:cNvSpPr>
            <a:spLocks noGrp="1"/>
          </p:cNvSpPr>
          <p:nvPr>
            <p:ph idx="1"/>
          </p:nvPr>
        </p:nvSpPr>
        <p:spPr>
          <a:xfrm>
            <a:off x="799909" y="4803227"/>
            <a:ext cx="4662678" cy="357416"/>
          </a:xfrm>
        </p:spPr>
        <p:txBody>
          <a:bodyPr vert="horz" lIns="91440" tIns="45720" rIns="91440" bIns="45720" rtlCol="0" anchor="b">
            <a:normAutofit lnSpcReduction="10000"/>
          </a:bodyPr>
          <a:lstStyle/>
          <a:p>
            <a:pPr marL="0" indent="0">
              <a:buNone/>
            </a:pPr>
            <a:r>
              <a:rPr lang="en-US" sz="2000" kern="1200" dirty="0">
                <a:solidFill>
                  <a:schemeClr val="bg1"/>
                </a:solidFill>
                <a:latin typeface="+mn-lt"/>
                <a:ea typeface="+mn-ea"/>
                <a:cs typeface="+mn-cs"/>
              </a:rPr>
              <a:t>Decisions</a:t>
            </a:r>
          </a:p>
        </p:txBody>
      </p:sp>
      <p:sp>
        <p:nvSpPr>
          <p:cNvPr id="21" name="Freeform: Shape 2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Meeting">
            <a:extLst>
              <a:ext uri="{FF2B5EF4-FFF2-40B4-BE49-F238E27FC236}">
                <a16:creationId xmlns:a16="http://schemas.microsoft.com/office/drawing/2014/main" id="{9C3F5D10-A100-5E81-8C8C-86D55C34CB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46542666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2D78D-F655-4463-8DC5-B4C7A4CC4A9F}"/>
              </a:ext>
            </a:extLst>
          </p:cNvPr>
          <p:cNvSpPr>
            <a:spLocks noGrp="1"/>
          </p:cNvSpPr>
          <p:nvPr>
            <p:ph type="title"/>
          </p:nvPr>
        </p:nvSpPr>
        <p:spPr>
          <a:xfrm>
            <a:off x="838200" y="1748452"/>
            <a:ext cx="4974771" cy="3587786"/>
          </a:xfrm>
        </p:spPr>
        <p:txBody>
          <a:bodyPr>
            <a:normAutofit/>
          </a:bodyPr>
          <a:lstStyle/>
          <a:p>
            <a:pPr algn="ctr"/>
            <a:r>
              <a:rPr lang="nl-NL">
                <a:solidFill>
                  <a:schemeClr val="bg1"/>
                </a:solidFill>
              </a:rPr>
              <a:t>Work division</a:t>
            </a:r>
          </a:p>
        </p:txBody>
      </p:sp>
      <p:grpSp>
        <p:nvGrpSpPr>
          <p:cNvPr id="5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54" name="Freeform: Shape 5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5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6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31" name="Freeform: Shape 6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2" name="Freeform: Shape 6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3" name="Freeform: Shape 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4" name="Freeform: Shape 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7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6" name="Freeform: Shape 7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7" name="Freeform: Shape 7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7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7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8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1" name="Freeform: Shape 8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8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3" name="Freeform: Shape 8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4" name="Freeform: Shape 8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8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8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8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3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33" name="Freeform: Shape 23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2" name="Content Placeholder 2">
            <a:extLst>
              <a:ext uri="{FF2B5EF4-FFF2-40B4-BE49-F238E27FC236}">
                <a16:creationId xmlns:a16="http://schemas.microsoft.com/office/drawing/2014/main" id="{702EB006-9E03-4698-8F8D-BA0FFA70A564}"/>
              </a:ext>
            </a:extLst>
          </p:cNvPr>
          <p:cNvSpPr>
            <a:spLocks noGrp="1"/>
          </p:cNvSpPr>
          <p:nvPr>
            <p:ph idx="1"/>
          </p:nvPr>
        </p:nvSpPr>
        <p:spPr>
          <a:xfrm>
            <a:off x="6477270" y="1130846"/>
            <a:ext cx="4974771" cy="4351338"/>
          </a:xfrm>
        </p:spPr>
        <p:txBody>
          <a:bodyPr>
            <a:normAutofit/>
          </a:bodyPr>
          <a:lstStyle/>
          <a:p>
            <a:r>
              <a:rPr lang="nl-NL" dirty="0" err="1">
                <a:solidFill>
                  <a:schemeClr val="bg1"/>
                </a:solidFill>
              </a:rPr>
              <a:t>Metodi</a:t>
            </a:r>
            <a:r>
              <a:rPr lang="nl-NL" dirty="0">
                <a:solidFill>
                  <a:schemeClr val="bg1"/>
                </a:solidFill>
              </a:rPr>
              <a:t>: Schedule (</a:t>
            </a:r>
            <a:r>
              <a:rPr lang="nl-NL" dirty="0" err="1">
                <a:solidFill>
                  <a:schemeClr val="bg1"/>
                </a:solidFill>
              </a:rPr>
              <a:t>back-office</a:t>
            </a:r>
            <a:r>
              <a:rPr lang="nl-NL" dirty="0">
                <a:solidFill>
                  <a:schemeClr val="bg1"/>
                </a:solidFill>
              </a:rPr>
              <a:t>)</a:t>
            </a:r>
          </a:p>
          <a:p>
            <a:r>
              <a:rPr lang="nl-NL" dirty="0">
                <a:solidFill>
                  <a:schemeClr val="bg1"/>
                </a:solidFill>
              </a:rPr>
              <a:t>Bart: website, </a:t>
            </a:r>
            <a:r>
              <a:rPr lang="nl-NL" dirty="0" err="1">
                <a:solidFill>
                  <a:schemeClr val="bg1"/>
                </a:solidFill>
              </a:rPr>
              <a:t>schedule</a:t>
            </a:r>
            <a:r>
              <a:rPr lang="nl-NL" dirty="0">
                <a:solidFill>
                  <a:schemeClr val="bg1"/>
                </a:solidFill>
              </a:rPr>
              <a:t>(front-office)</a:t>
            </a:r>
          </a:p>
          <a:p>
            <a:r>
              <a:rPr lang="nl-NL" dirty="0">
                <a:solidFill>
                  <a:schemeClr val="bg1"/>
                </a:solidFill>
              </a:rPr>
              <a:t>Lucas: website, personal information, </a:t>
            </a:r>
            <a:r>
              <a:rPr lang="nl-NL" dirty="0" err="1">
                <a:solidFill>
                  <a:schemeClr val="bg1"/>
                </a:solidFill>
              </a:rPr>
              <a:t>documentation</a:t>
            </a:r>
            <a:endParaRPr lang="nl-NL" dirty="0">
              <a:solidFill>
                <a:schemeClr val="bg1"/>
              </a:solidFill>
            </a:endParaRPr>
          </a:p>
          <a:p>
            <a:r>
              <a:rPr lang="nl-NL" dirty="0">
                <a:solidFill>
                  <a:schemeClr val="bg1"/>
                </a:solidFill>
              </a:rPr>
              <a:t>Alex: </a:t>
            </a:r>
            <a:r>
              <a:rPr lang="nl-NL" dirty="0" err="1">
                <a:solidFill>
                  <a:schemeClr val="bg1"/>
                </a:solidFill>
              </a:rPr>
              <a:t>cashier</a:t>
            </a:r>
            <a:r>
              <a:rPr lang="nl-NL" dirty="0">
                <a:solidFill>
                  <a:schemeClr val="bg1"/>
                </a:solidFill>
              </a:rPr>
              <a:t> system, </a:t>
            </a:r>
            <a:r>
              <a:rPr lang="nl-NL" dirty="0" err="1">
                <a:solidFill>
                  <a:schemeClr val="bg1"/>
                </a:solidFill>
              </a:rPr>
              <a:t>helping</a:t>
            </a:r>
            <a:r>
              <a:rPr lang="nl-NL" dirty="0">
                <a:solidFill>
                  <a:schemeClr val="bg1"/>
                </a:solidFill>
              </a:rPr>
              <a:t> out</a:t>
            </a:r>
          </a:p>
          <a:p>
            <a:r>
              <a:rPr lang="nl-NL" dirty="0">
                <a:solidFill>
                  <a:schemeClr val="bg1"/>
                </a:solidFill>
              </a:rPr>
              <a:t>Tom: </a:t>
            </a:r>
            <a:r>
              <a:rPr lang="nl-NL" dirty="0" err="1">
                <a:solidFill>
                  <a:schemeClr val="bg1"/>
                </a:solidFill>
              </a:rPr>
              <a:t>restocking</a:t>
            </a:r>
            <a:r>
              <a:rPr lang="nl-NL" dirty="0">
                <a:solidFill>
                  <a:schemeClr val="bg1"/>
                </a:solidFill>
              </a:rPr>
              <a:t> system, </a:t>
            </a:r>
            <a:r>
              <a:rPr lang="nl-NL" dirty="0" err="1">
                <a:solidFill>
                  <a:schemeClr val="bg1"/>
                </a:solidFill>
              </a:rPr>
              <a:t>products</a:t>
            </a:r>
            <a:r>
              <a:rPr lang="nl-NL" dirty="0">
                <a:solidFill>
                  <a:schemeClr val="bg1"/>
                </a:solidFill>
              </a:rPr>
              <a:t>, </a:t>
            </a:r>
            <a:r>
              <a:rPr lang="nl-NL" dirty="0" err="1">
                <a:solidFill>
                  <a:schemeClr val="bg1"/>
                </a:solidFill>
              </a:rPr>
              <a:t>documentation</a:t>
            </a:r>
            <a:endParaRPr lang="nl-NL" dirty="0">
              <a:solidFill>
                <a:schemeClr val="bg1"/>
              </a:solidFill>
            </a:endParaRPr>
          </a:p>
        </p:txBody>
      </p:sp>
    </p:spTree>
    <p:extLst>
      <p:ext uri="{BB962C8B-B14F-4D97-AF65-F5344CB8AC3E}">
        <p14:creationId xmlns:p14="http://schemas.microsoft.com/office/powerpoint/2010/main" val="170931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 company name&#10;&#10;Description automatically generated">
            <a:extLst>
              <a:ext uri="{FF2B5EF4-FFF2-40B4-BE49-F238E27FC236}">
                <a16:creationId xmlns:a16="http://schemas.microsoft.com/office/drawing/2014/main" id="{CDAC98CC-B5FC-4280-863C-CA5CC1A0D0F5}"/>
              </a:ext>
            </a:extLst>
          </p:cNvPr>
          <p:cNvPicPr>
            <a:picLocks noChangeAspect="1"/>
          </p:cNvPicPr>
          <p:nvPr/>
        </p:nvPicPr>
        <p:blipFill rotWithShape="1">
          <a:blip r:embed="rId3">
            <a:extLst>
              <a:ext uri="{28A0092B-C50C-407E-A947-70E740481C1C}">
                <a14:useLocalDpi xmlns:a14="http://schemas.microsoft.com/office/drawing/2010/main" val="0"/>
              </a:ext>
            </a:extLst>
          </a:blip>
          <a:srcRect l="4" r="9330" b="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70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049223C-95F8-438E-916C-C5A0C40BE66F}"/>
              </a:ext>
            </a:extLst>
          </p:cNvPr>
          <p:cNvSpPr>
            <a:spLocks noGrp="1"/>
          </p:cNvSpPr>
          <p:nvPr>
            <p:ph type="title"/>
          </p:nvPr>
        </p:nvSpPr>
        <p:spPr>
          <a:xfrm>
            <a:off x="1734344" y="167081"/>
            <a:ext cx="8673427" cy="1048945"/>
          </a:xfrm>
        </p:spPr>
        <p:txBody>
          <a:bodyPr>
            <a:normAutofit/>
          </a:bodyPr>
          <a:lstStyle/>
          <a:p>
            <a:pPr algn="ctr"/>
            <a:r>
              <a:rPr lang="nl-NL" sz="4000" dirty="0" err="1"/>
              <a:t>Reflection</a:t>
            </a:r>
            <a:endParaRPr lang="nl-NL" sz="4000" dirty="0"/>
          </a:p>
        </p:txBody>
      </p:sp>
      <p:graphicFrame>
        <p:nvGraphicFramePr>
          <p:cNvPr id="4" name="Table 4">
            <a:extLst>
              <a:ext uri="{FF2B5EF4-FFF2-40B4-BE49-F238E27FC236}">
                <a16:creationId xmlns:a16="http://schemas.microsoft.com/office/drawing/2014/main" id="{24051E06-D673-4902-A48C-FBDBB4B6A8A6}"/>
              </a:ext>
            </a:extLst>
          </p:cNvPr>
          <p:cNvGraphicFramePr>
            <a:graphicFrameLocks noGrp="1"/>
          </p:cNvGraphicFramePr>
          <p:nvPr>
            <p:ph idx="1"/>
            <p:extLst>
              <p:ext uri="{D42A27DB-BD31-4B8C-83A1-F6EECF244321}">
                <p14:modId xmlns:p14="http://schemas.microsoft.com/office/powerpoint/2010/main" val="1333036799"/>
              </p:ext>
            </p:extLst>
          </p:nvPr>
        </p:nvGraphicFramePr>
        <p:xfrm>
          <a:off x="1254940" y="1110033"/>
          <a:ext cx="9672596" cy="6303801"/>
        </p:xfrm>
        <a:graphic>
          <a:graphicData uri="http://schemas.openxmlformats.org/drawingml/2006/table">
            <a:tbl>
              <a:tblPr firstRow="1" bandRow="1">
                <a:tableStyleId>{638B1855-1B75-4FBE-930C-398BA8C253C6}</a:tableStyleId>
              </a:tblPr>
              <a:tblGrid>
                <a:gridCol w="1410438">
                  <a:extLst>
                    <a:ext uri="{9D8B030D-6E8A-4147-A177-3AD203B41FA5}">
                      <a16:colId xmlns:a16="http://schemas.microsoft.com/office/drawing/2014/main" val="601733275"/>
                    </a:ext>
                  </a:extLst>
                </a:gridCol>
                <a:gridCol w="3826797">
                  <a:extLst>
                    <a:ext uri="{9D8B030D-6E8A-4147-A177-3AD203B41FA5}">
                      <a16:colId xmlns:a16="http://schemas.microsoft.com/office/drawing/2014/main" val="1779179556"/>
                    </a:ext>
                  </a:extLst>
                </a:gridCol>
                <a:gridCol w="4435361">
                  <a:extLst>
                    <a:ext uri="{9D8B030D-6E8A-4147-A177-3AD203B41FA5}">
                      <a16:colId xmlns:a16="http://schemas.microsoft.com/office/drawing/2014/main" val="351266361"/>
                    </a:ext>
                  </a:extLst>
                </a:gridCol>
              </a:tblGrid>
              <a:tr h="1105832">
                <a:tc>
                  <a:txBody>
                    <a:bodyPr/>
                    <a:lstStyle/>
                    <a:p>
                      <a:endParaRPr lang="nl-NL" sz="2500" dirty="0"/>
                    </a:p>
                  </a:txBody>
                  <a:tcPr marL="128872" marR="128872" marT="64436" marB="64436"/>
                </a:tc>
                <a:tc>
                  <a:txBody>
                    <a:bodyPr/>
                    <a:lstStyle/>
                    <a:p>
                      <a:r>
                        <a:rPr lang="nl-NL" sz="2500" b="0" dirty="0" err="1"/>
                        <a:t>What</a:t>
                      </a:r>
                      <a:r>
                        <a:rPr lang="nl-NL" sz="2500" b="0" dirty="0"/>
                        <a:t> went well?</a:t>
                      </a:r>
                    </a:p>
                  </a:txBody>
                  <a:tcPr marL="128872" marR="128872" marT="64436" marB="64436"/>
                </a:tc>
                <a:tc>
                  <a:txBody>
                    <a:bodyPr/>
                    <a:lstStyle/>
                    <a:p>
                      <a:r>
                        <a:rPr lang="nl-NL" sz="2500"/>
                        <a:t>What could have gone better?</a:t>
                      </a:r>
                    </a:p>
                  </a:txBody>
                  <a:tcPr marL="128872" marR="128872" marT="64436" marB="64436"/>
                </a:tc>
                <a:extLst>
                  <a:ext uri="{0D108BD9-81ED-4DB2-BD59-A6C34878D82A}">
                    <a16:rowId xmlns:a16="http://schemas.microsoft.com/office/drawing/2014/main" val="2308957133"/>
                  </a:ext>
                </a:extLst>
              </a:tr>
              <a:tr h="1243952">
                <a:tc>
                  <a:txBody>
                    <a:bodyPr/>
                    <a:lstStyle/>
                    <a:p>
                      <a:r>
                        <a:rPr lang="nl-NL" sz="2500"/>
                        <a:t>Alex</a:t>
                      </a:r>
                    </a:p>
                  </a:txBody>
                  <a:tcPr marL="128872" marR="128872" marT="64436" marB="64436"/>
                </a:tc>
                <a:tc>
                  <a:txBody>
                    <a:bodyPr/>
                    <a:lstStyle/>
                    <a:p>
                      <a:r>
                        <a:rPr lang="en-GB" sz="2500" b="0" i="0" kern="1200" dirty="0">
                          <a:solidFill>
                            <a:schemeClr val="lt1"/>
                          </a:solidFill>
                          <a:effectLst/>
                          <a:latin typeface="+mn-lt"/>
                          <a:ea typeface="+mn-ea"/>
                          <a:cs typeface="+mn-cs"/>
                        </a:rPr>
                        <a:t>Communication and programming skills really improved</a:t>
                      </a:r>
                      <a:endParaRPr lang="nl-NL" sz="2500" dirty="0"/>
                    </a:p>
                  </a:txBody>
                  <a:tcPr marL="128872" marR="128872" marT="64436" marB="64436"/>
                </a:tc>
                <a:tc>
                  <a:txBody>
                    <a:bodyPr/>
                    <a:lstStyle/>
                    <a:p>
                      <a:pPr rtl="0" fontAlgn="base"/>
                      <a:r>
                        <a:rPr lang="en-GB" sz="2500" b="0" kern="1200" dirty="0">
                          <a:solidFill>
                            <a:schemeClr val="lt1"/>
                          </a:solidFill>
                          <a:effectLst/>
                          <a:latin typeface="+mn-lt"/>
                          <a:ea typeface="+mn-ea"/>
                          <a:cs typeface="+mn-cs"/>
                        </a:rPr>
                        <a:t>Task division could be better</a:t>
                      </a:r>
                    </a:p>
                    <a:p>
                      <a:pPr fontAlgn="base"/>
                      <a:r>
                        <a:rPr lang="en-GB" sz="2500" b="0" i="0" kern="1200" dirty="0">
                          <a:solidFill>
                            <a:schemeClr val="lt1"/>
                          </a:solidFill>
                          <a:effectLst/>
                          <a:latin typeface="+mn-lt"/>
                          <a:ea typeface="+mn-ea"/>
                          <a:cs typeface="+mn-cs"/>
                        </a:rPr>
                        <a:t>Message.</a:t>
                      </a:r>
                    </a:p>
                  </a:txBody>
                  <a:tcPr marL="128872" marR="128872" marT="64436" marB="64436"/>
                </a:tc>
                <a:extLst>
                  <a:ext uri="{0D108BD9-81ED-4DB2-BD59-A6C34878D82A}">
                    <a16:rowId xmlns:a16="http://schemas.microsoft.com/office/drawing/2014/main" val="3842817179"/>
                  </a:ext>
                </a:extLst>
              </a:tr>
              <a:tr h="871316">
                <a:tc>
                  <a:txBody>
                    <a:bodyPr/>
                    <a:lstStyle/>
                    <a:p>
                      <a:r>
                        <a:rPr lang="nl-NL" sz="2500"/>
                        <a:t>Bart</a:t>
                      </a:r>
                    </a:p>
                  </a:txBody>
                  <a:tcPr marL="128872" marR="128872" marT="64436" marB="64436"/>
                </a:tc>
                <a:tc>
                  <a:txBody>
                    <a:bodyPr/>
                    <a:lstStyle/>
                    <a:p>
                      <a:r>
                        <a:rPr lang="nl-NL" sz="2500" dirty="0"/>
                        <a:t>Communication, </a:t>
                      </a:r>
                      <a:r>
                        <a:rPr lang="nl-NL" sz="2500" dirty="0" err="1"/>
                        <a:t>helping</a:t>
                      </a:r>
                      <a:r>
                        <a:rPr lang="nl-NL" sz="2500" dirty="0"/>
                        <a:t> out</a:t>
                      </a:r>
                    </a:p>
                  </a:txBody>
                  <a:tcPr marL="128872" marR="128872" marT="64436" marB="64436"/>
                </a:tc>
                <a:tc>
                  <a:txBody>
                    <a:bodyPr/>
                    <a:lstStyle/>
                    <a:p>
                      <a:r>
                        <a:rPr lang="nl-NL" sz="2500" dirty="0" err="1"/>
                        <a:t>Task</a:t>
                      </a:r>
                      <a:r>
                        <a:rPr lang="nl-NL" sz="2500" dirty="0"/>
                        <a:t> </a:t>
                      </a:r>
                      <a:r>
                        <a:rPr lang="nl-NL" sz="2500" dirty="0" err="1"/>
                        <a:t>division</a:t>
                      </a:r>
                      <a:endParaRPr lang="nl-NL" sz="2500" dirty="0"/>
                    </a:p>
                  </a:txBody>
                  <a:tcPr marL="128872" marR="128872" marT="64436" marB="64436"/>
                </a:tc>
                <a:extLst>
                  <a:ext uri="{0D108BD9-81ED-4DB2-BD59-A6C34878D82A}">
                    <a16:rowId xmlns:a16="http://schemas.microsoft.com/office/drawing/2014/main" val="2988885436"/>
                  </a:ext>
                </a:extLst>
              </a:tr>
              <a:tr h="657521">
                <a:tc>
                  <a:txBody>
                    <a:bodyPr/>
                    <a:lstStyle/>
                    <a:p>
                      <a:r>
                        <a:rPr lang="nl-NL" sz="2500"/>
                        <a:t>Lucas</a:t>
                      </a:r>
                    </a:p>
                  </a:txBody>
                  <a:tcPr marL="128872" marR="128872" marT="64436" marB="64436"/>
                </a:tc>
                <a:tc>
                  <a:txBody>
                    <a:bodyPr/>
                    <a:lstStyle/>
                    <a:p>
                      <a:r>
                        <a:rPr lang="nl-NL" sz="2500" dirty="0"/>
                        <a:t>Communication, teamwork</a:t>
                      </a:r>
                    </a:p>
                  </a:txBody>
                  <a:tcPr marL="128872" marR="128872" marT="64436" marB="64436"/>
                </a:tc>
                <a:tc>
                  <a:txBody>
                    <a:bodyPr/>
                    <a:lstStyle/>
                    <a:p>
                      <a:r>
                        <a:rPr lang="nl-NL" sz="2500" dirty="0"/>
                        <a:t>Workflow</a:t>
                      </a:r>
                    </a:p>
                  </a:txBody>
                  <a:tcPr marL="128872" marR="128872" marT="64436" marB="64436"/>
                </a:tc>
                <a:extLst>
                  <a:ext uri="{0D108BD9-81ED-4DB2-BD59-A6C34878D82A}">
                    <a16:rowId xmlns:a16="http://schemas.microsoft.com/office/drawing/2014/main" val="2242243569"/>
                  </a:ext>
                </a:extLst>
              </a:tr>
              <a:tr h="657521">
                <a:tc>
                  <a:txBody>
                    <a:bodyPr/>
                    <a:lstStyle/>
                    <a:p>
                      <a:r>
                        <a:rPr lang="nl-NL" sz="2500"/>
                        <a:t>Metodi</a:t>
                      </a:r>
                    </a:p>
                  </a:txBody>
                  <a:tcPr marL="128872" marR="128872" marT="64436" marB="64436"/>
                </a:tc>
                <a:tc>
                  <a:txBody>
                    <a:bodyPr/>
                    <a:lstStyle/>
                    <a:p>
                      <a:r>
                        <a:rPr lang="en-GB" sz="2500" b="0" i="0" kern="1200" dirty="0">
                          <a:solidFill>
                            <a:schemeClr val="lt1"/>
                          </a:solidFill>
                          <a:effectLst/>
                          <a:latin typeface="+mn-lt"/>
                          <a:ea typeface="+mn-ea"/>
                          <a:cs typeface="+mn-cs"/>
                        </a:rPr>
                        <a:t>Communication with the client, interesting </a:t>
                      </a:r>
                      <a:r>
                        <a:rPr lang="en-GB" sz="2500" b="0" i="0" kern="1200" dirty="0" err="1">
                          <a:solidFill>
                            <a:schemeClr val="lt1"/>
                          </a:solidFill>
                          <a:effectLst/>
                          <a:latin typeface="+mn-lt"/>
                          <a:ea typeface="+mn-ea"/>
                          <a:cs typeface="+mn-cs"/>
                        </a:rPr>
                        <a:t>challanges</a:t>
                      </a:r>
                      <a:endParaRPr lang="nl-NL" sz="2500" dirty="0"/>
                    </a:p>
                  </a:txBody>
                  <a:tcPr marL="128872" marR="128872" marT="64436" marB="64436"/>
                </a:tc>
                <a:tc>
                  <a:txBody>
                    <a:bodyPr/>
                    <a:lstStyle/>
                    <a:p>
                      <a:r>
                        <a:rPr lang="en-GB" sz="2500" b="0" i="0" kern="1200" dirty="0">
                          <a:solidFill>
                            <a:schemeClr val="lt1"/>
                          </a:solidFill>
                          <a:effectLst/>
                          <a:latin typeface="+mn-lt"/>
                          <a:ea typeface="+mn-ea"/>
                          <a:cs typeface="+mn-cs"/>
                        </a:rPr>
                        <a:t>Group work </a:t>
                      </a:r>
                      <a:r>
                        <a:rPr lang="en-GB" sz="2500" b="0" i="0" kern="1200" dirty="0" err="1">
                          <a:solidFill>
                            <a:schemeClr val="lt1"/>
                          </a:solidFill>
                          <a:effectLst/>
                          <a:latin typeface="+mn-lt"/>
                          <a:ea typeface="+mn-ea"/>
                          <a:cs typeface="+mn-cs"/>
                        </a:rPr>
                        <a:t>checkup</a:t>
                      </a:r>
                      <a:endParaRPr lang="nl-NL" sz="2500" dirty="0"/>
                    </a:p>
                  </a:txBody>
                  <a:tcPr marL="128872" marR="128872" marT="64436" marB="64436"/>
                </a:tc>
                <a:extLst>
                  <a:ext uri="{0D108BD9-81ED-4DB2-BD59-A6C34878D82A}">
                    <a16:rowId xmlns:a16="http://schemas.microsoft.com/office/drawing/2014/main" val="1266179530"/>
                  </a:ext>
                </a:extLst>
              </a:tr>
              <a:tr h="1105832">
                <a:tc>
                  <a:txBody>
                    <a:bodyPr/>
                    <a:lstStyle/>
                    <a:p>
                      <a:r>
                        <a:rPr lang="nl-NL" sz="2500"/>
                        <a:t>Tom</a:t>
                      </a:r>
                    </a:p>
                  </a:txBody>
                  <a:tcPr marL="128872" marR="128872" marT="64436" marB="64436"/>
                </a:tc>
                <a:tc>
                  <a:txBody>
                    <a:bodyPr/>
                    <a:lstStyle/>
                    <a:p>
                      <a:r>
                        <a:rPr lang="nl-NL" sz="2500" dirty="0" err="1"/>
                        <a:t>Bigger</a:t>
                      </a:r>
                      <a:r>
                        <a:rPr lang="nl-NL" sz="2500" dirty="0"/>
                        <a:t> </a:t>
                      </a:r>
                      <a:r>
                        <a:rPr lang="nl-NL" sz="2500" dirty="0" err="1"/>
                        <a:t>scale</a:t>
                      </a:r>
                      <a:r>
                        <a:rPr lang="nl-NL" sz="2500" dirty="0"/>
                        <a:t>, efficiency, </a:t>
                      </a:r>
                      <a:r>
                        <a:rPr lang="nl-NL" sz="2500" dirty="0" err="1"/>
                        <a:t>communication</a:t>
                      </a:r>
                      <a:endParaRPr lang="nl-NL" sz="2500" dirty="0"/>
                    </a:p>
                  </a:txBody>
                  <a:tcPr marL="128872" marR="128872" marT="64436" marB="64436"/>
                </a:tc>
                <a:tc>
                  <a:txBody>
                    <a:bodyPr/>
                    <a:lstStyle/>
                    <a:p>
                      <a:r>
                        <a:rPr lang="nl-NL" sz="2500" dirty="0"/>
                        <a:t>Communication </a:t>
                      </a:r>
                      <a:r>
                        <a:rPr lang="en-US" sz="2500" noProof="0" dirty="0"/>
                        <a:t>towards the </a:t>
                      </a:r>
                      <a:r>
                        <a:rPr lang="nl-NL" sz="2500" dirty="0"/>
                        <a:t>client</a:t>
                      </a:r>
                    </a:p>
                  </a:txBody>
                  <a:tcPr marL="128872" marR="128872" marT="64436" marB="64436"/>
                </a:tc>
                <a:extLst>
                  <a:ext uri="{0D108BD9-81ED-4DB2-BD59-A6C34878D82A}">
                    <a16:rowId xmlns:a16="http://schemas.microsoft.com/office/drawing/2014/main" val="4016090806"/>
                  </a:ext>
                </a:extLst>
              </a:tr>
            </a:tbl>
          </a:graphicData>
        </a:graphic>
      </p:graphicFrame>
    </p:spTree>
    <p:extLst>
      <p:ext uri="{BB962C8B-B14F-4D97-AF65-F5344CB8AC3E}">
        <p14:creationId xmlns:p14="http://schemas.microsoft.com/office/powerpoint/2010/main" val="245862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0"/>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3375"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7967"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783A2A-8F76-4717-9E4B-A7191299443E}"/>
              </a:ext>
            </a:extLst>
          </p:cNvPr>
          <p:cNvSpPr>
            <a:spLocks noGrp="1"/>
          </p:cNvSpPr>
          <p:nvPr>
            <p:ph type="title"/>
          </p:nvPr>
        </p:nvSpPr>
        <p:spPr>
          <a:xfrm>
            <a:off x="6789743" y="2442411"/>
            <a:ext cx="4996329" cy="2024404"/>
          </a:xfrm>
        </p:spPr>
        <p:txBody>
          <a:bodyPr vert="horz" lIns="91440" tIns="45720" rIns="91440" bIns="45720" rtlCol="0" anchor="b">
            <a:normAutofit/>
          </a:bodyPr>
          <a:lstStyle/>
          <a:p>
            <a:pPr algn="ctr"/>
            <a:r>
              <a:rPr lang="en-US" sz="6000" kern="1200">
                <a:solidFill>
                  <a:srgbClr val="FFFFFF"/>
                </a:solidFill>
                <a:latin typeface="+mj-lt"/>
                <a:ea typeface="+mj-ea"/>
                <a:cs typeface="+mj-cs"/>
              </a:rPr>
              <a:t>Questions?</a:t>
            </a:r>
          </a:p>
        </p:txBody>
      </p:sp>
      <p:pic>
        <p:nvPicPr>
          <p:cNvPr id="4" name="Picture 3" descr="Logo, company name&#10;&#10;Description automatically generated">
            <a:extLst>
              <a:ext uri="{FF2B5EF4-FFF2-40B4-BE49-F238E27FC236}">
                <a16:creationId xmlns:a16="http://schemas.microsoft.com/office/drawing/2014/main" id="{88BD5EB5-82BC-469C-8444-72132F20AF34}"/>
              </a:ext>
            </a:extLst>
          </p:cNvPr>
          <p:cNvPicPr>
            <a:picLocks noChangeAspect="1"/>
          </p:cNvPicPr>
          <p:nvPr/>
        </p:nvPicPr>
        <p:blipFill rotWithShape="1">
          <a:blip r:embed="rId3">
            <a:extLst>
              <a:ext uri="{28A0092B-C50C-407E-A947-70E740481C1C}">
                <a14:useLocalDpi xmlns:a14="http://schemas.microsoft.com/office/drawing/2010/main" val="0"/>
              </a:ext>
            </a:extLst>
          </a:blip>
          <a:srcRect t="9584"/>
          <a:stretch/>
        </p:blipFill>
        <p:spPr>
          <a:xfrm>
            <a:off x="979868" y="10"/>
            <a:ext cx="6069184" cy="2839773"/>
          </a:xfrm>
          <a:custGeom>
            <a:avLst/>
            <a:gdLst/>
            <a:ahLst/>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p:spPr>
      </p:pic>
      <p:pic>
        <p:nvPicPr>
          <p:cNvPr id="10" name="Picture 9" descr="Logo, company name&#10;&#10;Description automatically generated">
            <a:extLst>
              <a:ext uri="{FF2B5EF4-FFF2-40B4-BE49-F238E27FC236}">
                <a16:creationId xmlns:a16="http://schemas.microsoft.com/office/drawing/2014/main" id="{09CD2443-66FA-4ACD-8204-FFC9B68EFB14}"/>
              </a:ext>
            </a:extLst>
          </p:cNvPr>
          <p:cNvPicPr>
            <a:picLocks noChangeAspect="1"/>
          </p:cNvPicPr>
          <p:nvPr/>
        </p:nvPicPr>
        <p:blipFill rotWithShape="1">
          <a:blip r:embed="rId4">
            <a:extLst>
              <a:ext uri="{28A0092B-C50C-407E-A947-70E740481C1C}">
                <a14:useLocalDpi xmlns:a14="http://schemas.microsoft.com/office/drawing/2010/main" val="0"/>
              </a:ext>
            </a:extLst>
          </a:blip>
          <a:srcRect l="11175" r="20499"/>
          <a:stretch/>
        </p:blipFill>
        <p:spPr>
          <a:xfrm>
            <a:off x="3" y="3124786"/>
            <a:ext cx="5001415" cy="373321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p:spPr>
      </p:pic>
    </p:spTree>
    <p:extLst>
      <p:ext uri="{BB962C8B-B14F-4D97-AF65-F5344CB8AC3E}">
        <p14:creationId xmlns:p14="http://schemas.microsoft.com/office/powerpoint/2010/main" val="55866667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305</Words>
  <Application>Microsoft Office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Calibri Light</vt:lpstr>
      <vt:lpstr>Whitney</vt:lpstr>
      <vt:lpstr>Office Theme</vt:lpstr>
      <vt:lpstr>The solution to the MediaBazaar problem</vt:lpstr>
      <vt:lpstr>During the project</vt:lpstr>
      <vt:lpstr>Work division</vt:lpstr>
      <vt:lpstr>PowerPoint Presentation</vt:lpstr>
      <vt:lpstr>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solution to the MediaBazaar problem</dc:title>
  <dc:creator>Tom Strijbos</dc:creator>
  <cp:lastModifiedBy>Lucas Jacobs</cp:lastModifiedBy>
  <cp:revision>14</cp:revision>
  <dcterms:created xsi:type="dcterms:W3CDTF">2022-03-22T08:53:16Z</dcterms:created>
  <dcterms:modified xsi:type="dcterms:W3CDTF">2022-05-11T20:33:17Z</dcterms:modified>
</cp:coreProperties>
</file>