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04.155.85.98/ics/integration/flowsvc/soap/PROPOSENEWACTFOR_SOAP/v01/?wsdl" TargetMode="External"/><Relationship Id="rId5" Type="http://schemas.openxmlformats.org/officeDocument/2006/relationships/hyperlink" Target="https://artist-enricher-api-lucasjellema.apaas.em2.oraclecloud.com/artists/get?artist=madonna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04.155.85.98/ics/integration/flowsvc/soap/PROPOSENEWACTFOR_SOAP/v01/?wsdl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artist-enricher-api-lucasjellema.apaas.em2.oraclecloud.com/artists/get?artist=madonna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The Conference Cloud Connection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Team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Realize</a:t>
            </a:r>
            <a:r>
              <a:rPr lang="nl-NL" dirty="0" smtClean="0"/>
              <a:t> a conference support system </a:t>
            </a:r>
            <a:r>
              <a:rPr lang="nl-NL" dirty="0" smtClean="0"/>
              <a:t>on </a:t>
            </a:r>
            <a:r>
              <a:rPr lang="nl-NL" dirty="0" smtClean="0"/>
              <a:t>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meaningful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306896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5797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36219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42166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63466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36510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7263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526161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419788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36119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ACCS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4272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527462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6" name="Cube 15"/>
          <p:cNvSpPr/>
          <p:nvPr/>
        </p:nvSpPr>
        <p:spPr>
          <a:xfrm>
            <a:off x="7802939" y="4608392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APIM </a:t>
            </a:r>
            <a:r>
              <a:rPr lang="nl-NL" sz="1600" dirty="0" smtClean="0"/>
              <a:t>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continents</a:t>
            </a:r>
            <a:r>
              <a:rPr lang="nl-NL" dirty="0" smtClean="0"/>
              <a:t>,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 smtClean="0"/>
          </a:p>
          <a:p>
            <a:pPr lvl="1"/>
            <a:r>
              <a:rPr lang="nl-NL" dirty="0" smtClean="0"/>
              <a:t>Conferences are </a:t>
            </a:r>
            <a:r>
              <a:rPr lang="nl-NL" dirty="0" err="1" smtClean="0"/>
              <a:t>everywhere</a:t>
            </a:r>
            <a:endParaRPr lang="en-US" dirty="0"/>
          </a:p>
        </p:txBody>
      </p:sp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17032"/>
            <a:ext cx="1368152" cy="202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.licdn.com/mpr/mpr/shrinknp_200_200/AAEAAQAAAAAAAAXtAAAAJDllNzNkZjYzLTk3NDMtNGMxNi05ZGVjLWE2MzQzM2RmNTcy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avatars0.githubusercontent.com/u/6585466?v=3&amp;s=4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93096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2.bp.blogspot.com/-Q-aTXTqVt-U/UmIwHYB6bVI/AAAAAAAAAIU/SNMsqIy1xSc/s1600/IMG_11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64175"/>
            <a:ext cx="1849212" cy="246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780" y="476672"/>
            <a:ext cx="702404" cy="5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392029" y="145424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44208" y="2672916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84368" y="306896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5148064" y="4623101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77465" y="555920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7380312" y="2816932"/>
            <a:ext cx="144016" cy="864096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2392029" y="350100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61" name="Rounded Rectangle 60">
            <a:hlinkClick r:id="rId5"/>
          </p:cNvPr>
          <p:cNvSpPr/>
          <p:nvPr/>
        </p:nvSpPr>
        <p:spPr>
          <a:xfrm>
            <a:off x="3377465" y="4623101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7970308" y="231586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>
            <a:stCxn id="8" idx="3"/>
            <a:endCxn id="64" idx="1"/>
          </p:cNvCxnSpPr>
          <p:nvPr/>
        </p:nvCxnSpPr>
        <p:spPr>
          <a:xfrm flipV="1">
            <a:off x="7596336" y="2567891"/>
            <a:ext cx="373972" cy="357053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611560" y="208449"/>
            <a:ext cx="1909994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Barcode Scanners, Room Sensors,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</a:t>
            </a:r>
            <a:r>
              <a:rPr lang="nl-NL" sz="1200" dirty="0" err="1" smtClean="0"/>
              <a:t>Happiness</a:t>
            </a:r>
            <a:r>
              <a:rPr lang="nl-NL" sz="1200" dirty="0" smtClean="0"/>
              <a:t> Detectors 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1942423" y="428572"/>
            <a:ext cx="649804" cy="14015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hlinkClick r:id="rId6"/>
          </p:cNvPr>
          <p:cNvSpPr/>
          <p:nvPr/>
        </p:nvSpPr>
        <p:spPr>
          <a:xfrm>
            <a:off x="5148064" y="371703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41" name="Rounded Rectangle 40">
            <a:hlinkClick r:id="rId6"/>
          </p:cNvPr>
          <p:cNvSpPr/>
          <p:nvPr/>
        </p:nvSpPr>
        <p:spPr>
          <a:xfrm>
            <a:off x="1021750" y="4623101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</a:t>
            </a:r>
            <a:r>
              <a:rPr lang="nl-NL" dirty="0" smtClean="0"/>
              <a:t>CS</a:t>
            </a:r>
            <a:endParaRPr lang="en-US" dirty="0"/>
          </a:p>
        </p:txBody>
      </p:sp>
      <p:pic>
        <p:nvPicPr>
          <p:cNvPr id="2050" name="Picture 2" descr="https://upload.wikimedia.org/wikipedia/en/thumb/e/ec/Gmail_Logo.svg/1280px-Gmail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8662"/>
            <a:ext cx="702404" cy="5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hlinkClick r:id="rId5"/>
          </p:cNvPr>
          <p:cNvSpPr/>
          <p:nvPr/>
        </p:nvSpPr>
        <p:spPr>
          <a:xfrm>
            <a:off x="3377465" y="236854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3285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 daily habits of successful mobile app entrepreneur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94" y="2348880"/>
            <a:ext cx="1659478" cy="87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8" descr="https://community.oracle.com/community/image/3085/2.png?a=32427"/>
          <p:cNvSpPr>
            <a:spLocks noChangeAspect="1" noChangeArrowheads="1"/>
          </p:cNvSpPr>
          <p:nvPr/>
        </p:nvSpPr>
        <p:spPr bwMode="auto">
          <a:xfrm>
            <a:off x="307975" y="-1309688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s://pbs.twimg.com/profile_images/1705003665/jdevLogo_128_norma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38" y="42930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5148064" y="6237312"/>
            <a:ext cx="135931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 CS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1679575" y="6237312"/>
            <a:ext cx="135931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Compute</a:t>
            </a:r>
            <a:r>
              <a:rPr lang="nl-NL" dirty="0" smtClean="0"/>
              <a:t> CS</a:t>
            </a:r>
            <a:endParaRPr lang="en-US" dirty="0"/>
          </a:p>
        </p:txBody>
      </p:sp>
      <p:cxnSp>
        <p:nvCxnSpPr>
          <p:cNvPr id="38" name="Elbow Connector 37"/>
          <p:cNvCxnSpPr/>
          <p:nvPr/>
        </p:nvCxnSpPr>
        <p:spPr>
          <a:xfrm>
            <a:off x="4529593" y="2492896"/>
            <a:ext cx="618471" cy="1348488"/>
          </a:xfrm>
          <a:prstGeom prst="bentConnector3">
            <a:avLst>
              <a:gd name="adj1" fmla="val 73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8" idx="1"/>
          </p:cNvCxnSpPr>
          <p:nvPr/>
        </p:nvCxnSpPr>
        <p:spPr>
          <a:xfrm rot="5400000" flipH="1" flipV="1">
            <a:off x="5832140" y="3104964"/>
            <a:ext cx="792088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0" idx="3"/>
          </p:cNvCxnSpPr>
          <p:nvPr/>
        </p:nvCxnSpPr>
        <p:spPr>
          <a:xfrm rot="5400000">
            <a:off x="6120172" y="3356991"/>
            <a:ext cx="792089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>
            <a:off x="5457464" y="4350086"/>
            <a:ext cx="395665" cy="1503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1" idx="2"/>
            <a:endCxn id="12" idx="3"/>
          </p:cNvCxnSpPr>
          <p:nvPr/>
        </p:nvCxnSpPr>
        <p:spPr>
          <a:xfrm rot="5400000">
            <a:off x="4784823" y="4871928"/>
            <a:ext cx="684076" cy="1194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9" idx="2"/>
            <a:endCxn id="61" idx="1"/>
          </p:cNvCxnSpPr>
          <p:nvPr/>
        </p:nvCxnSpPr>
        <p:spPr>
          <a:xfrm rot="16200000" flipH="1">
            <a:off x="2737747" y="4235410"/>
            <a:ext cx="870065" cy="409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11" idx="1"/>
          </p:cNvCxnSpPr>
          <p:nvPr/>
        </p:nvCxnSpPr>
        <p:spPr>
          <a:xfrm>
            <a:off x="3563888" y="3969060"/>
            <a:ext cx="1584176" cy="906069"/>
          </a:xfrm>
          <a:prstGeom prst="bentConnector3">
            <a:avLst>
              <a:gd name="adj1" fmla="val 802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H="1">
            <a:off x="3570238" y="5283873"/>
            <a:ext cx="432048" cy="131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2"/>
            <a:endCxn id="59" idx="0"/>
          </p:cNvCxnSpPr>
          <p:nvPr/>
        </p:nvCxnSpPr>
        <p:spPr>
          <a:xfrm rot="16200000" flipH="1">
            <a:off x="4335548" y="4745138"/>
            <a:ext cx="1110155" cy="1874192"/>
          </a:xfrm>
          <a:prstGeom prst="bentConnector3">
            <a:avLst>
              <a:gd name="adj1" fmla="val 184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12" idx="1"/>
          </p:cNvCxnSpPr>
          <p:nvPr/>
        </p:nvCxnSpPr>
        <p:spPr>
          <a:xfrm>
            <a:off x="2173878" y="4875129"/>
            <a:ext cx="1203587" cy="9361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2988349" y="3592155"/>
            <a:ext cx="1756850" cy="3177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1"/>
            <a:endCxn id="39" idx="0"/>
          </p:cNvCxnSpPr>
          <p:nvPr/>
        </p:nvCxnSpPr>
        <p:spPr>
          <a:xfrm rot="10800000" flipV="1">
            <a:off x="2968093" y="2620572"/>
            <a:ext cx="409372" cy="8804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39" idx="1"/>
          </p:cNvCxnSpPr>
          <p:nvPr/>
        </p:nvCxnSpPr>
        <p:spPr>
          <a:xfrm>
            <a:off x="1547664" y="3226358"/>
            <a:ext cx="844365" cy="526678"/>
          </a:xfrm>
          <a:prstGeom prst="bentConnector3">
            <a:avLst>
              <a:gd name="adj1" fmla="val -6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2050" idx="2"/>
          </p:cNvCxnSpPr>
          <p:nvPr/>
        </p:nvCxnSpPr>
        <p:spPr>
          <a:xfrm rot="16200000" flipV="1">
            <a:off x="3861404" y="1998322"/>
            <a:ext cx="2636492" cy="800927"/>
          </a:xfrm>
          <a:prstGeom prst="bentConnector3">
            <a:avLst>
              <a:gd name="adj1" fmla="val 895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0" idx="0"/>
            <a:endCxn id="1026" idx="2"/>
          </p:cNvCxnSpPr>
          <p:nvPr/>
        </p:nvCxnSpPr>
        <p:spPr>
          <a:xfrm rot="5400000" flipH="1" flipV="1">
            <a:off x="4466136" y="2306186"/>
            <a:ext cx="2668838" cy="1528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052" idx="0"/>
            <a:endCxn id="6" idx="1"/>
          </p:cNvCxnSpPr>
          <p:nvPr/>
        </p:nvCxnSpPr>
        <p:spPr>
          <a:xfrm rot="5400000" flipH="1" flipV="1">
            <a:off x="1813476" y="1770327"/>
            <a:ext cx="642610" cy="5144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190" y="2606970"/>
            <a:ext cx="792088" cy="33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Beacons</a:t>
            </a:r>
            <a:endParaRPr lang="en-US" sz="1200" dirty="0"/>
          </a:p>
        </p:txBody>
      </p:sp>
      <p:sp>
        <p:nvSpPr>
          <p:cNvPr id="112" name="Left Arrow 111"/>
          <p:cNvSpPr/>
          <p:nvPr/>
        </p:nvSpPr>
        <p:spPr>
          <a:xfrm>
            <a:off x="795278" y="2708920"/>
            <a:ext cx="226472" cy="208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/>
          <p:cNvCxnSpPr>
            <a:stCxn id="6" idx="3"/>
          </p:cNvCxnSpPr>
          <p:nvPr/>
        </p:nvCxnSpPr>
        <p:spPr>
          <a:xfrm>
            <a:off x="3544157" y="1706270"/>
            <a:ext cx="1819930" cy="2010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loud 119"/>
          <p:cNvSpPr/>
          <p:nvPr/>
        </p:nvSpPr>
        <p:spPr>
          <a:xfrm>
            <a:off x="7524328" y="4422094"/>
            <a:ext cx="1411122" cy="8397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Conference Partners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11" idx="3"/>
            <a:endCxn id="120" idx="2"/>
          </p:cNvCxnSpPr>
          <p:nvPr/>
        </p:nvCxnSpPr>
        <p:spPr>
          <a:xfrm flipV="1">
            <a:off x="6300192" y="4841966"/>
            <a:ext cx="1228513" cy="33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loud 129"/>
          <p:cNvSpPr/>
          <p:nvPr/>
        </p:nvSpPr>
        <p:spPr>
          <a:xfrm>
            <a:off x="6444208" y="397305"/>
            <a:ext cx="1411122" cy="8397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SaaS Financial System</a:t>
            </a:r>
            <a:endParaRPr lang="en-US" sz="1400" dirty="0"/>
          </a:p>
        </p:txBody>
      </p:sp>
      <p:cxnSp>
        <p:nvCxnSpPr>
          <p:cNvPr id="1025" name="Elbow Connector 1024"/>
          <p:cNvCxnSpPr/>
          <p:nvPr/>
        </p:nvCxnSpPr>
        <p:spPr>
          <a:xfrm rot="5400000" flipH="1" flipV="1">
            <a:off x="5355045" y="1763774"/>
            <a:ext cx="2480877" cy="1425641"/>
          </a:xfrm>
          <a:prstGeom prst="bentConnector3">
            <a:avLst>
              <a:gd name="adj1" fmla="val 479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>
            <a:endCxn id="60" idx="3"/>
          </p:cNvCxnSpPr>
          <p:nvPr/>
        </p:nvCxnSpPr>
        <p:spPr>
          <a:xfrm rot="10800000" flipV="1">
            <a:off x="3038890" y="6063260"/>
            <a:ext cx="914641" cy="426079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endCxn id="60" idx="0"/>
          </p:cNvCxnSpPr>
          <p:nvPr/>
        </p:nvCxnSpPr>
        <p:spPr>
          <a:xfrm rot="16200000" flipH="1">
            <a:off x="1426620" y="5304700"/>
            <a:ext cx="1103806" cy="761418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hlinkClick r:id="rId4"/>
          </p:cNvPr>
          <p:cNvSpPr/>
          <p:nvPr/>
        </p:nvSpPr>
        <p:spPr>
          <a:xfrm>
            <a:off x="3875210" y="3287144"/>
            <a:ext cx="984822" cy="3123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API CS</a:t>
            </a:r>
            <a:endParaRPr lang="en-US" dirty="0"/>
          </a:p>
        </p:txBody>
      </p:sp>
      <p:cxnSp>
        <p:nvCxnSpPr>
          <p:cNvPr id="1038" name="Straight Arrow Connector 1037"/>
          <p:cNvCxnSpPr>
            <a:stCxn id="142" idx="2"/>
          </p:cNvCxnSpPr>
          <p:nvPr/>
        </p:nvCxnSpPr>
        <p:spPr>
          <a:xfrm flipH="1">
            <a:off x="4211960" y="3599525"/>
            <a:ext cx="155661" cy="10299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142" idx="2"/>
          </p:cNvCxnSpPr>
          <p:nvPr/>
        </p:nvCxnSpPr>
        <p:spPr>
          <a:xfrm>
            <a:off x="4367621" y="3599525"/>
            <a:ext cx="924459" cy="10235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142" idx="2"/>
          </p:cNvCxnSpPr>
          <p:nvPr/>
        </p:nvCxnSpPr>
        <p:spPr>
          <a:xfrm>
            <a:off x="4367621" y="3599525"/>
            <a:ext cx="762767" cy="3695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>
            <a:endCxn id="142" idx="0"/>
          </p:cNvCxnSpPr>
          <p:nvPr/>
        </p:nvCxnSpPr>
        <p:spPr>
          <a:xfrm>
            <a:off x="4289790" y="2872599"/>
            <a:ext cx="77831" cy="41454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>
            <a:endCxn id="142" idx="1"/>
          </p:cNvCxnSpPr>
          <p:nvPr/>
        </p:nvCxnSpPr>
        <p:spPr>
          <a:xfrm flipV="1">
            <a:off x="3563888" y="3443335"/>
            <a:ext cx="311322" cy="1561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>
            <a:off x="4529593" y="5000476"/>
            <a:ext cx="61847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61" grpId="0" animBg="1"/>
      <p:bldP spid="64" grpId="0" animBg="1"/>
      <p:bldP spid="68" grpId="0" animBg="1"/>
      <p:bldP spid="10" grpId="0" animBg="1"/>
      <p:bldP spid="41" grpId="0" animBg="1"/>
      <p:bldP spid="48" grpId="0" animBg="1"/>
      <p:bldP spid="59" grpId="0" animBg="1"/>
      <p:bldP spid="60" grpId="0" animBg="1"/>
      <p:bldP spid="117" grpId="0" animBg="1"/>
      <p:bldP spid="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96" y="950395"/>
            <a:ext cx="702404" cy="5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392029" y="145424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44208" y="2672916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84368" y="306896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5148064" y="4623101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77465" y="555920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7380312" y="2816932"/>
            <a:ext cx="144016" cy="864096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2392029" y="350100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61" name="Rounded Rectangle 60">
            <a:hlinkClick r:id="rId5"/>
          </p:cNvPr>
          <p:cNvSpPr/>
          <p:nvPr/>
        </p:nvSpPr>
        <p:spPr>
          <a:xfrm>
            <a:off x="3377465" y="4623101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7970308" y="231586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>
            <a:stCxn id="8" idx="3"/>
            <a:endCxn id="64" idx="1"/>
          </p:cNvCxnSpPr>
          <p:nvPr/>
        </p:nvCxnSpPr>
        <p:spPr>
          <a:xfrm flipV="1">
            <a:off x="7596336" y="2567891"/>
            <a:ext cx="373972" cy="357053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611560" y="208449"/>
            <a:ext cx="1909994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Barcode Scanners, Room Sensors,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</a:t>
            </a:r>
            <a:r>
              <a:rPr lang="nl-NL" sz="1200" dirty="0" err="1" smtClean="0"/>
              <a:t>Happiness</a:t>
            </a:r>
            <a:r>
              <a:rPr lang="nl-NL" sz="1200" dirty="0" smtClean="0"/>
              <a:t> Detectors 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1942423" y="428572"/>
            <a:ext cx="649804" cy="14015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hlinkClick r:id="rId6"/>
          </p:cNvPr>
          <p:cNvSpPr/>
          <p:nvPr/>
        </p:nvSpPr>
        <p:spPr>
          <a:xfrm>
            <a:off x="5148064" y="371703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41" name="Rounded Rectangle 40">
            <a:hlinkClick r:id="rId6"/>
          </p:cNvPr>
          <p:cNvSpPr/>
          <p:nvPr/>
        </p:nvSpPr>
        <p:spPr>
          <a:xfrm>
            <a:off x="1021750" y="4623101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</a:t>
            </a:r>
            <a:r>
              <a:rPr lang="nl-NL" dirty="0" smtClean="0"/>
              <a:t>CS</a:t>
            </a:r>
            <a:endParaRPr lang="en-US" dirty="0"/>
          </a:p>
        </p:txBody>
      </p:sp>
      <p:pic>
        <p:nvPicPr>
          <p:cNvPr id="2050" name="Picture 2" descr="https://upload.wikimedia.org/wikipedia/en/thumb/e/ec/Gmail_Logo.svg/1280px-Gmail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8662"/>
            <a:ext cx="702404" cy="5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hlinkClick r:id="rId5"/>
          </p:cNvPr>
          <p:cNvSpPr/>
          <p:nvPr/>
        </p:nvSpPr>
        <p:spPr>
          <a:xfrm>
            <a:off x="3377465" y="236854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3285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 daily habits of successful mobile app entrepreneur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94" y="2348880"/>
            <a:ext cx="1659478" cy="87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8" descr="https://community.oracle.com/community/image/3085/2.png?a=32427"/>
          <p:cNvSpPr>
            <a:spLocks noChangeAspect="1" noChangeArrowheads="1"/>
          </p:cNvSpPr>
          <p:nvPr/>
        </p:nvSpPr>
        <p:spPr bwMode="auto">
          <a:xfrm>
            <a:off x="307975" y="-1309688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s://pbs.twimg.com/profile_images/1705003665/jdevLogo_128_norma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38" y="42930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5148064" y="6237312"/>
            <a:ext cx="135931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 CS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1679575" y="6237312"/>
            <a:ext cx="1359314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Compute</a:t>
            </a:r>
            <a:r>
              <a:rPr lang="nl-NL" dirty="0" smtClean="0"/>
              <a:t> CS</a:t>
            </a:r>
            <a:endParaRPr lang="en-US" dirty="0"/>
          </a:p>
        </p:txBody>
      </p:sp>
      <p:cxnSp>
        <p:nvCxnSpPr>
          <p:cNvPr id="38" name="Elbow Connector 37"/>
          <p:cNvCxnSpPr/>
          <p:nvPr/>
        </p:nvCxnSpPr>
        <p:spPr>
          <a:xfrm>
            <a:off x="4529593" y="2492896"/>
            <a:ext cx="618471" cy="1348488"/>
          </a:xfrm>
          <a:prstGeom prst="bentConnector3">
            <a:avLst>
              <a:gd name="adj1" fmla="val 73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8" idx="1"/>
          </p:cNvCxnSpPr>
          <p:nvPr/>
        </p:nvCxnSpPr>
        <p:spPr>
          <a:xfrm rot="5400000" flipH="1" flipV="1">
            <a:off x="5832140" y="3104964"/>
            <a:ext cx="792088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0" idx="3"/>
          </p:cNvCxnSpPr>
          <p:nvPr/>
        </p:nvCxnSpPr>
        <p:spPr>
          <a:xfrm rot="5400000">
            <a:off x="6120172" y="3356991"/>
            <a:ext cx="792089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>
            <a:off x="5457464" y="4350086"/>
            <a:ext cx="395665" cy="1503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1" idx="2"/>
            <a:endCxn id="12" idx="3"/>
          </p:cNvCxnSpPr>
          <p:nvPr/>
        </p:nvCxnSpPr>
        <p:spPr>
          <a:xfrm rot="5400000">
            <a:off x="4784823" y="4871928"/>
            <a:ext cx="684076" cy="1194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9" idx="2"/>
            <a:endCxn id="61" idx="1"/>
          </p:cNvCxnSpPr>
          <p:nvPr/>
        </p:nvCxnSpPr>
        <p:spPr>
          <a:xfrm rot="16200000" flipH="1">
            <a:off x="2737747" y="4235410"/>
            <a:ext cx="870065" cy="409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11" idx="1"/>
          </p:cNvCxnSpPr>
          <p:nvPr/>
        </p:nvCxnSpPr>
        <p:spPr>
          <a:xfrm>
            <a:off x="3563888" y="3969060"/>
            <a:ext cx="1584176" cy="906069"/>
          </a:xfrm>
          <a:prstGeom prst="bentConnector3">
            <a:avLst>
              <a:gd name="adj1" fmla="val 802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H="1">
            <a:off x="3570238" y="5283873"/>
            <a:ext cx="432048" cy="131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2"/>
            <a:endCxn id="59" idx="0"/>
          </p:cNvCxnSpPr>
          <p:nvPr/>
        </p:nvCxnSpPr>
        <p:spPr>
          <a:xfrm rot="16200000" flipH="1">
            <a:off x="4335548" y="4745138"/>
            <a:ext cx="1110155" cy="1874192"/>
          </a:xfrm>
          <a:prstGeom prst="bentConnector3">
            <a:avLst>
              <a:gd name="adj1" fmla="val 184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12" idx="1"/>
          </p:cNvCxnSpPr>
          <p:nvPr/>
        </p:nvCxnSpPr>
        <p:spPr>
          <a:xfrm>
            <a:off x="2173878" y="4875129"/>
            <a:ext cx="1203587" cy="9361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2988349" y="3592155"/>
            <a:ext cx="1756850" cy="3177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1"/>
            <a:endCxn id="39" idx="0"/>
          </p:cNvCxnSpPr>
          <p:nvPr/>
        </p:nvCxnSpPr>
        <p:spPr>
          <a:xfrm rot="10800000" flipV="1">
            <a:off x="2968093" y="2620572"/>
            <a:ext cx="409372" cy="8804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39" idx="1"/>
          </p:cNvCxnSpPr>
          <p:nvPr/>
        </p:nvCxnSpPr>
        <p:spPr>
          <a:xfrm>
            <a:off x="1547664" y="3226358"/>
            <a:ext cx="844365" cy="526678"/>
          </a:xfrm>
          <a:prstGeom prst="bentConnector3">
            <a:avLst>
              <a:gd name="adj1" fmla="val -6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2050" idx="2"/>
          </p:cNvCxnSpPr>
          <p:nvPr/>
        </p:nvCxnSpPr>
        <p:spPr>
          <a:xfrm rot="16200000" flipV="1">
            <a:off x="3861404" y="1998322"/>
            <a:ext cx="2636492" cy="800927"/>
          </a:xfrm>
          <a:prstGeom prst="bentConnector3">
            <a:avLst>
              <a:gd name="adj1" fmla="val 895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0" idx="0"/>
            <a:endCxn id="1026" idx="2"/>
          </p:cNvCxnSpPr>
          <p:nvPr/>
        </p:nvCxnSpPr>
        <p:spPr>
          <a:xfrm rot="5400000" flipH="1" flipV="1">
            <a:off x="4767756" y="2478290"/>
            <a:ext cx="2195115" cy="282370"/>
          </a:xfrm>
          <a:prstGeom prst="bentConnector3">
            <a:avLst>
              <a:gd name="adj1" fmla="val 60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052" idx="0"/>
            <a:endCxn id="6" idx="1"/>
          </p:cNvCxnSpPr>
          <p:nvPr/>
        </p:nvCxnSpPr>
        <p:spPr>
          <a:xfrm rot="5400000" flipH="1" flipV="1">
            <a:off x="1813476" y="1770327"/>
            <a:ext cx="642610" cy="5144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190" y="2606970"/>
            <a:ext cx="792088" cy="33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Beacons</a:t>
            </a:r>
            <a:endParaRPr lang="en-US" sz="1200" dirty="0"/>
          </a:p>
        </p:txBody>
      </p:sp>
      <p:sp>
        <p:nvSpPr>
          <p:cNvPr id="112" name="Left Arrow 111"/>
          <p:cNvSpPr/>
          <p:nvPr/>
        </p:nvSpPr>
        <p:spPr>
          <a:xfrm>
            <a:off x="795278" y="2708920"/>
            <a:ext cx="226472" cy="2084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/>
          <p:cNvCxnSpPr>
            <a:stCxn id="6" idx="3"/>
          </p:cNvCxnSpPr>
          <p:nvPr/>
        </p:nvCxnSpPr>
        <p:spPr>
          <a:xfrm>
            <a:off x="3544157" y="1706270"/>
            <a:ext cx="1819930" cy="2010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loud 119"/>
          <p:cNvSpPr/>
          <p:nvPr/>
        </p:nvSpPr>
        <p:spPr>
          <a:xfrm>
            <a:off x="7524328" y="4422094"/>
            <a:ext cx="1411122" cy="8397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Conference Partners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11" idx="3"/>
            <a:endCxn id="120" idx="2"/>
          </p:cNvCxnSpPr>
          <p:nvPr/>
        </p:nvCxnSpPr>
        <p:spPr>
          <a:xfrm flipV="1">
            <a:off x="6300192" y="4841966"/>
            <a:ext cx="1228513" cy="33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loud 129"/>
          <p:cNvSpPr/>
          <p:nvPr/>
        </p:nvSpPr>
        <p:spPr>
          <a:xfrm>
            <a:off x="6444208" y="397305"/>
            <a:ext cx="1411122" cy="8397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SaaS Financial System</a:t>
            </a:r>
            <a:endParaRPr lang="en-US" sz="1400" dirty="0"/>
          </a:p>
        </p:txBody>
      </p:sp>
      <p:cxnSp>
        <p:nvCxnSpPr>
          <p:cNvPr id="1025" name="Elbow Connector 1024"/>
          <p:cNvCxnSpPr/>
          <p:nvPr/>
        </p:nvCxnSpPr>
        <p:spPr>
          <a:xfrm rot="5400000" flipH="1" flipV="1">
            <a:off x="5355045" y="1763774"/>
            <a:ext cx="2480877" cy="1425641"/>
          </a:xfrm>
          <a:prstGeom prst="bentConnector3">
            <a:avLst>
              <a:gd name="adj1" fmla="val 479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>
            <a:endCxn id="60" idx="3"/>
          </p:cNvCxnSpPr>
          <p:nvPr/>
        </p:nvCxnSpPr>
        <p:spPr>
          <a:xfrm rot="10800000" flipV="1">
            <a:off x="3038890" y="6063260"/>
            <a:ext cx="914641" cy="426079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endCxn id="60" idx="0"/>
          </p:cNvCxnSpPr>
          <p:nvPr/>
        </p:nvCxnSpPr>
        <p:spPr>
          <a:xfrm rot="16200000" flipH="1">
            <a:off x="1426620" y="5304700"/>
            <a:ext cx="1103806" cy="761418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hlinkClick r:id="rId4"/>
          </p:cNvPr>
          <p:cNvSpPr/>
          <p:nvPr/>
        </p:nvSpPr>
        <p:spPr>
          <a:xfrm>
            <a:off x="3875210" y="3287144"/>
            <a:ext cx="984822" cy="3123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API CS</a:t>
            </a:r>
            <a:endParaRPr lang="en-US" dirty="0"/>
          </a:p>
        </p:txBody>
      </p:sp>
      <p:cxnSp>
        <p:nvCxnSpPr>
          <p:cNvPr id="1038" name="Straight Arrow Connector 1037"/>
          <p:cNvCxnSpPr>
            <a:stCxn id="142" idx="2"/>
          </p:cNvCxnSpPr>
          <p:nvPr/>
        </p:nvCxnSpPr>
        <p:spPr>
          <a:xfrm flipH="1">
            <a:off x="4211960" y="3599525"/>
            <a:ext cx="155661" cy="10299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142" idx="2"/>
          </p:cNvCxnSpPr>
          <p:nvPr/>
        </p:nvCxnSpPr>
        <p:spPr>
          <a:xfrm>
            <a:off x="4367621" y="3599525"/>
            <a:ext cx="924459" cy="10235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142" idx="2"/>
          </p:cNvCxnSpPr>
          <p:nvPr/>
        </p:nvCxnSpPr>
        <p:spPr>
          <a:xfrm>
            <a:off x="4367621" y="3599525"/>
            <a:ext cx="762767" cy="3695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>
            <a:endCxn id="142" idx="0"/>
          </p:cNvCxnSpPr>
          <p:nvPr/>
        </p:nvCxnSpPr>
        <p:spPr>
          <a:xfrm>
            <a:off x="4289790" y="2872599"/>
            <a:ext cx="77831" cy="41454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>
            <a:endCxn id="142" idx="1"/>
          </p:cNvCxnSpPr>
          <p:nvPr/>
        </p:nvCxnSpPr>
        <p:spPr>
          <a:xfrm flipV="1">
            <a:off x="3563888" y="3443335"/>
            <a:ext cx="311322" cy="1561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7472954" y="1237050"/>
            <a:ext cx="1462496" cy="952010"/>
          </a:xfrm>
          <a:prstGeom prst="wedgeRectCallout">
            <a:avLst>
              <a:gd name="adj1" fmla="val -50486"/>
              <a:gd name="adj2" fmla="val 1093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Judge </a:t>
            </a:r>
            <a:r>
              <a:rPr lang="nl-NL" sz="1200" dirty="0" err="1" smtClean="0"/>
              <a:t>Session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gather</a:t>
            </a:r>
            <a:r>
              <a:rPr lang="nl-NL" sz="1200" dirty="0" smtClean="0"/>
              <a:t> </a:t>
            </a:r>
            <a:r>
              <a:rPr lang="nl-NL" sz="1200" dirty="0" err="1" smtClean="0"/>
              <a:t>documents</a:t>
            </a:r>
            <a:r>
              <a:rPr lang="nl-NL" sz="1200" dirty="0" smtClean="0"/>
              <a:t> (picture, video, slides, agreement)</a:t>
            </a:r>
            <a:endParaRPr lang="en-US" sz="1200" dirty="0"/>
          </a:p>
        </p:txBody>
      </p:sp>
      <p:sp>
        <p:nvSpPr>
          <p:cNvPr id="58" name="Rectangular Callout 57"/>
          <p:cNvSpPr/>
          <p:nvPr/>
        </p:nvSpPr>
        <p:spPr>
          <a:xfrm>
            <a:off x="2893480" y="30438"/>
            <a:ext cx="1462496" cy="952010"/>
          </a:xfrm>
          <a:prstGeom prst="wedgeRectCallout">
            <a:avLst>
              <a:gd name="adj1" fmla="val 65211"/>
              <a:gd name="adj2" fmla="val 3120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Send</a:t>
            </a:r>
            <a:r>
              <a:rPr lang="nl-NL" sz="1200" dirty="0" smtClean="0"/>
              <a:t> email </a:t>
            </a:r>
            <a:r>
              <a:rPr lang="nl-NL" sz="1200" dirty="0" err="1" smtClean="0"/>
              <a:t>to</a:t>
            </a:r>
            <a:r>
              <a:rPr lang="nl-NL" sz="1200" dirty="0" smtClean="0"/>
              <a:t> speakers </a:t>
            </a:r>
            <a:r>
              <a:rPr lang="nl-NL" sz="1200" dirty="0" err="1" smtClean="0"/>
              <a:t>about</a:t>
            </a:r>
            <a:r>
              <a:rPr lang="nl-NL" sz="1200" dirty="0" smtClean="0"/>
              <a:t> </a:t>
            </a:r>
            <a:r>
              <a:rPr lang="nl-NL" sz="1200" dirty="0" err="1" smtClean="0"/>
              <a:t>schedule</a:t>
            </a:r>
            <a:r>
              <a:rPr lang="nl-NL" sz="1200" dirty="0" smtClean="0"/>
              <a:t> (changes)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evaluation</a:t>
            </a:r>
            <a:r>
              <a:rPr lang="nl-NL" sz="1200" dirty="0" smtClean="0"/>
              <a:t> </a:t>
            </a:r>
            <a:r>
              <a:rPr lang="nl-NL" sz="1200" dirty="0" err="1" smtClean="0"/>
              <a:t>results</a:t>
            </a:r>
            <a:endParaRPr lang="en-US" sz="1200" dirty="0"/>
          </a:p>
        </p:txBody>
      </p:sp>
      <p:sp>
        <p:nvSpPr>
          <p:cNvPr id="62" name="Rectangular Callout 61"/>
          <p:cNvSpPr/>
          <p:nvPr/>
        </p:nvSpPr>
        <p:spPr>
          <a:xfrm>
            <a:off x="5210269" y="30438"/>
            <a:ext cx="1261226" cy="622303"/>
          </a:xfrm>
          <a:prstGeom prst="wedgeRectCallout">
            <a:avLst>
              <a:gd name="adj1" fmla="val 3551"/>
              <a:gd name="adj2" fmla="val 1287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Tweet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new speakers &amp; </a:t>
            </a:r>
            <a:r>
              <a:rPr lang="nl-NL" sz="1200" dirty="0" err="1" smtClean="0"/>
              <a:t>sessions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7806530" y="86153"/>
            <a:ext cx="1261226" cy="622303"/>
          </a:xfrm>
          <a:prstGeom prst="wedgeRectCallout">
            <a:avLst>
              <a:gd name="adj1" fmla="val -72338"/>
              <a:gd name="adj2" fmla="val 5043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Hand over new </a:t>
            </a:r>
            <a:r>
              <a:rPr lang="nl-NL" sz="1200" dirty="0" err="1" smtClean="0"/>
              <a:t>attendees</a:t>
            </a:r>
            <a:r>
              <a:rPr lang="nl-NL" sz="1200" dirty="0" smtClean="0"/>
              <a:t> for </a:t>
            </a:r>
            <a:r>
              <a:rPr lang="nl-NL" sz="1200" dirty="0" err="1" smtClean="0"/>
              <a:t>invoicing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7020272" y="5440958"/>
            <a:ext cx="2016224" cy="940370"/>
          </a:xfrm>
          <a:prstGeom prst="wedgeRectCallout">
            <a:avLst>
              <a:gd name="adj1" fmla="val -14810"/>
              <a:gd name="adj2" fmla="val -960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Exchange </a:t>
            </a:r>
            <a:r>
              <a:rPr lang="nl-NL" sz="1200" dirty="0" err="1" smtClean="0"/>
              <a:t>schedule</a:t>
            </a:r>
            <a:r>
              <a:rPr lang="nl-NL" sz="1200" dirty="0" smtClean="0"/>
              <a:t> details </a:t>
            </a:r>
            <a:r>
              <a:rPr lang="nl-NL" sz="1200" dirty="0" err="1" smtClean="0"/>
              <a:t>with</a:t>
            </a:r>
            <a:r>
              <a:rPr lang="nl-NL" sz="1200" dirty="0" smtClean="0"/>
              <a:t> editor/printer, </a:t>
            </a:r>
            <a:r>
              <a:rPr lang="nl-NL" sz="1200" dirty="0" err="1" smtClean="0"/>
              <a:t>send</a:t>
            </a:r>
            <a:r>
              <a:rPr lang="nl-NL" sz="1200" dirty="0" smtClean="0"/>
              <a:t> </a:t>
            </a:r>
            <a:r>
              <a:rPr lang="nl-NL" sz="1200" dirty="0" err="1" smtClean="0"/>
              <a:t>numbers</a:t>
            </a:r>
            <a:r>
              <a:rPr lang="nl-NL" sz="1200" dirty="0" smtClean="0"/>
              <a:t>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dietary</a:t>
            </a:r>
            <a:r>
              <a:rPr lang="nl-NL" sz="1200" dirty="0" smtClean="0"/>
              <a:t> </a:t>
            </a:r>
            <a:r>
              <a:rPr lang="nl-NL" sz="1200" dirty="0" err="1" smtClean="0"/>
              <a:t>wishes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caterer</a:t>
            </a:r>
            <a:r>
              <a:rPr lang="nl-NL" sz="1200" dirty="0" smtClean="0"/>
              <a:t>,  </a:t>
            </a:r>
            <a:r>
              <a:rPr lang="nl-NL" sz="1200" dirty="0" err="1" smtClean="0"/>
              <a:t>send</a:t>
            </a:r>
            <a:r>
              <a:rPr lang="nl-NL" sz="1200" dirty="0" smtClean="0"/>
              <a:t> </a:t>
            </a:r>
            <a:r>
              <a:rPr lang="nl-NL" sz="1200" dirty="0" err="1" smtClean="0"/>
              <a:t>names</a:t>
            </a:r>
            <a:r>
              <a:rPr lang="nl-NL" sz="1200" dirty="0" smtClean="0"/>
              <a:t> etc. </a:t>
            </a:r>
            <a:r>
              <a:rPr lang="nl-NL" sz="1200" dirty="0" err="1" smtClean="0"/>
              <a:t>to</a:t>
            </a:r>
            <a:r>
              <a:rPr lang="nl-NL" sz="1200" dirty="0" smtClean="0"/>
              <a:t> badge-</a:t>
            </a:r>
            <a:r>
              <a:rPr lang="nl-NL" sz="1200" dirty="0" err="1" smtClean="0"/>
              <a:t>manufacturer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122014" y="1454242"/>
            <a:ext cx="1462496" cy="760076"/>
          </a:xfrm>
          <a:prstGeom prst="wedgeRectCallout">
            <a:avLst>
              <a:gd name="adj1" fmla="val 28398"/>
              <a:gd name="adj2" fmla="val 814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Conference App for </a:t>
            </a:r>
            <a:r>
              <a:rPr lang="nl-NL" sz="1200" dirty="0" err="1" smtClean="0"/>
              <a:t>attendees</a:t>
            </a:r>
            <a:r>
              <a:rPr lang="nl-NL" sz="1200" dirty="0" smtClean="0"/>
              <a:t> – </a:t>
            </a:r>
            <a:r>
              <a:rPr lang="nl-NL" sz="1200" dirty="0" err="1" smtClean="0"/>
              <a:t>session</a:t>
            </a:r>
            <a:r>
              <a:rPr lang="nl-NL" sz="1200" dirty="0" smtClean="0"/>
              <a:t> details, </a:t>
            </a:r>
            <a:r>
              <a:rPr lang="nl-NL" sz="1200" dirty="0" err="1" smtClean="0"/>
              <a:t>my</a:t>
            </a:r>
            <a:r>
              <a:rPr lang="nl-NL" sz="1200" dirty="0" smtClean="0"/>
              <a:t> </a:t>
            </a:r>
            <a:r>
              <a:rPr lang="nl-NL" sz="1200" dirty="0" err="1" smtClean="0"/>
              <a:t>schedule</a:t>
            </a:r>
            <a:r>
              <a:rPr lang="nl-NL" sz="1200" dirty="0" smtClean="0"/>
              <a:t>, </a:t>
            </a:r>
            <a:r>
              <a:rPr lang="nl-NL" sz="1200" dirty="0" err="1" smtClean="0"/>
              <a:t>evaluation</a:t>
            </a:r>
            <a:endParaRPr lang="en-US" sz="1200" dirty="0"/>
          </a:p>
        </p:txBody>
      </p:sp>
      <p:sp>
        <p:nvSpPr>
          <p:cNvPr id="71" name="Rectangular Callout 70"/>
          <p:cNvSpPr/>
          <p:nvPr/>
        </p:nvSpPr>
        <p:spPr>
          <a:xfrm>
            <a:off x="3768743" y="1268760"/>
            <a:ext cx="1307313" cy="848292"/>
          </a:xfrm>
          <a:prstGeom prst="wedgeRectCallout">
            <a:avLst>
              <a:gd name="adj1" fmla="val -36977"/>
              <a:gd name="adj2" fmla="val 880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Conference </a:t>
            </a:r>
            <a:r>
              <a:rPr lang="nl-NL" sz="1200" dirty="0" err="1" smtClean="0"/>
              <a:t>WebApp</a:t>
            </a:r>
            <a:r>
              <a:rPr lang="nl-NL" sz="1200" dirty="0" smtClean="0"/>
              <a:t> – register </a:t>
            </a:r>
            <a:r>
              <a:rPr lang="nl-NL" sz="1200" dirty="0" err="1" smtClean="0"/>
              <a:t>attendee</a:t>
            </a:r>
            <a:r>
              <a:rPr lang="nl-NL" sz="1200" dirty="0" smtClean="0"/>
              <a:t>, </a:t>
            </a:r>
            <a:r>
              <a:rPr lang="nl-NL" sz="1200" dirty="0" err="1" smtClean="0"/>
              <a:t>submit</a:t>
            </a:r>
            <a:r>
              <a:rPr lang="nl-NL" sz="1200" dirty="0" smtClean="0"/>
              <a:t> </a:t>
            </a:r>
            <a:r>
              <a:rPr lang="nl-NL" sz="1200" dirty="0" err="1" smtClean="0"/>
              <a:t>session</a:t>
            </a:r>
            <a:r>
              <a:rPr lang="nl-NL" sz="1200" dirty="0" smtClean="0"/>
              <a:t>, showroom …</a:t>
            </a:r>
            <a:endParaRPr lang="en-US" sz="1200" dirty="0"/>
          </a:p>
        </p:txBody>
      </p:sp>
      <p:sp>
        <p:nvSpPr>
          <p:cNvPr id="73" name="Rectangular Callout 72"/>
          <p:cNvSpPr/>
          <p:nvPr/>
        </p:nvSpPr>
        <p:spPr>
          <a:xfrm>
            <a:off x="37951" y="3841577"/>
            <a:ext cx="1641624" cy="739551"/>
          </a:xfrm>
          <a:prstGeom prst="wedgeRectCallout">
            <a:avLst>
              <a:gd name="adj1" fmla="val 28726"/>
              <a:gd name="adj2" fmla="val 734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Conference Backoffice </a:t>
            </a:r>
            <a:r>
              <a:rPr lang="nl-NL" sz="1200" dirty="0" err="1" smtClean="0"/>
              <a:t>application</a:t>
            </a:r>
            <a:r>
              <a:rPr lang="nl-NL" sz="1200" dirty="0" smtClean="0"/>
              <a:t> –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schedule</a:t>
            </a:r>
            <a:r>
              <a:rPr lang="nl-NL" sz="1200" dirty="0" smtClean="0"/>
              <a:t>, plan stuff,  manage data</a:t>
            </a:r>
            <a:endParaRPr lang="en-US" sz="1200" dirty="0"/>
          </a:p>
        </p:txBody>
      </p:sp>
      <p:sp>
        <p:nvSpPr>
          <p:cNvPr id="74" name="Rectangular Callout 73"/>
          <p:cNvSpPr/>
          <p:nvPr/>
        </p:nvSpPr>
        <p:spPr>
          <a:xfrm>
            <a:off x="3340321" y="6231508"/>
            <a:ext cx="1546559" cy="369775"/>
          </a:xfrm>
          <a:prstGeom prst="wedgeRectCallout">
            <a:avLst>
              <a:gd name="adj1" fmla="val 9674"/>
              <a:gd name="adj2" fmla="val -113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Conference Database</a:t>
            </a:r>
            <a:endParaRPr lang="en-US" sz="1200" dirty="0"/>
          </a:p>
        </p:txBody>
      </p:sp>
      <p:sp>
        <p:nvSpPr>
          <p:cNvPr id="76" name="Rectangular Callout 75"/>
          <p:cNvSpPr/>
          <p:nvPr/>
        </p:nvSpPr>
        <p:spPr>
          <a:xfrm>
            <a:off x="1956527" y="2992084"/>
            <a:ext cx="1546559" cy="369775"/>
          </a:xfrm>
          <a:prstGeom prst="wedgeRectCallout">
            <a:avLst>
              <a:gd name="adj1" fmla="val 32882"/>
              <a:gd name="adj2" fmla="val 1127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Mobile Backend &amp; Analytics tracking</a:t>
            </a:r>
            <a:endParaRPr lang="en-US" sz="1200" dirty="0"/>
          </a:p>
        </p:txBody>
      </p:sp>
      <p:sp>
        <p:nvSpPr>
          <p:cNvPr id="78" name="Rectangular Callout 77"/>
          <p:cNvSpPr/>
          <p:nvPr/>
        </p:nvSpPr>
        <p:spPr>
          <a:xfrm>
            <a:off x="2358542" y="4163480"/>
            <a:ext cx="1546559" cy="369775"/>
          </a:xfrm>
          <a:prstGeom prst="wedgeRectCallout">
            <a:avLst>
              <a:gd name="adj1" fmla="val 32882"/>
              <a:gd name="adj2" fmla="val 1127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REST/JSON </a:t>
            </a:r>
            <a:r>
              <a:rPr lang="nl-NL" sz="1200" dirty="0" err="1" smtClean="0"/>
              <a:t>APIs</a:t>
            </a:r>
            <a:r>
              <a:rPr lang="nl-NL" sz="1200" dirty="0" smtClean="0"/>
              <a:t> , Excel </a:t>
            </a:r>
            <a:r>
              <a:rPr lang="nl-NL" sz="1200" dirty="0" err="1" smtClean="0"/>
              <a:t>generation</a:t>
            </a:r>
            <a:endParaRPr lang="en-US" sz="1200" dirty="0"/>
          </a:p>
        </p:txBody>
      </p:sp>
      <p:sp>
        <p:nvSpPr>
          <p:cNvPr id="4" name="AutoShape 2" descr="https://worldvectorlogo.com/logos/nodejs-icon.svg"/>
          <p:cNvSpPr>
            <a:spLocks noChangeAspect="1" noChangeArrowheads="1"/>
          </p:cNvSpPr>
          <p:nvPr/>
        </p:nvSpPr>
        <p:spPr bwMode="auto">
          <a:xfrm>
            <a:off x="155575" y="-1287463"/>
            <a:ext cx="24384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worldvectorlogo.com/logos/nodejs-icon.svg"/>
          <p:cNvSpPr>
            <a:spLocks noChangeAspect="1" noChangeArrowheads="1"/>
          </p:cNvSpPr>
          <p:nvPr/>
        </p:nvSpPr>
        <p:spPr bwMode="auto">
          <a:xfrm>
            <a:off x="307975" y="-1135063"/>
            <a:ext cx="24384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NodeJ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NodeJ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https://worldvectorlogo.com/logos/nodejs-icon.svg"/>
          <p:cNvSpPr>
            <a:spLocks noChangeAspect="1" noChangeArrowheads="1"/>
          </p:cNvSpPr>
          <p:nvPr/>
        </p:nvSpPr>
        <p:spPr bwMode="auto">
          <a:xfrm>
            <a:off x="460375" y="-982663"/>
            <a:ext cx="24384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NodeJS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43" y="4630348"/>
            <a:ext cx="350049" cy="38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Elbow Connector 17"/>
          <p:cNvCxnSpPr/>
          <p:nvPr/>
        </p:nvCxnSpPr>
        <p:spPr>
          <a:xfrm>
            <a:off x="4529593" y="5000476"/>
            <a:ext cx="61847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ular Callout 78"/>
          <p:cNvSpPr/>
          <p:nvPr/>
        </p:nvSpPr>
        <p:spPr>
          <a:xfrm>
            <a:off x="6550974" y="3732227"/>
            <a:ext cx="1546559" cy="369775"/>
          </a:xfrm>
          <a:prstGeom prst="wedgeRectCallout">
            <a:avLst>
              <a:gd name="adj1" fmla="val -79842"/>
              <a:gd name="adj2" fmla="val 434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SaaS Cloud Integration Hub</a:t>
            </a:r>
            <a:endParaRPr lang="en-US" sz="1200" dirty="0"/>
          </a:p>
        </p:txBody>
      </p:sp>
      <p:sp>
        <p:nvSpPr>
          <p:cNvPr id="80" name="Rectangular Callout 79"/>
          <p:cNvSpPr/>
          <p:nvPr/>
        </p:nvSpPr>
        <p:spPr>
          <a:xfrm>
            <a:off x="307975" y="775605"/>
            <a:ext cx="2342837" cy="565163"/>
          </a:xfrm>
          <a:prstGeom prst="wedgeRectCallout">
            <a:avLst>
              <a:gd name="adj1" fmla="val 51062"/>
              <a:gd name="adj2" fmla="val 9004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Monitor </a:t>
            </a:r>
            <a:r>
              <a:rPr lang="nl-NL" sz="1200" dirty="0" err="1" smtClean="0"/>
              <a:t>number</a:t>
            </a:r>
            <a:r>
              <a:rPr lang="nl-NL" sz="1200" dirty="0" smtClean="0"/>
              <a:t> of </a:t>
            </a:r>
            <a:r>
              <a:rPr lang="nl-NL" sz="1200" dirty="0" err="1" smtClean="0"/>
              <a:t>people</a:t>
            </a:r>
            <a:r>
              <a:rPr lang="nl-NL" sz="1200" dirty="0" smtClean="0"/>
              <a:t> in room, </a:t>
            </a:r>
            <a:r>
              <a:rPr lang="nl-NL" sz="1200" dirty="0" err="1" smtClean="0"/>
              <a:t>temperature</a:t>
            </a:r>
            <a:r>
              <a:rPr lang="nl-NL" sz="1200" dirty="0" smtClean="0"/>
              <a:t> </a:t>
            </a:r>
            <a:r>
              <a:rPr lang="nl-NL" sz="1200" dirty="0" err="1" smtClean="0"/>
              <a:t>and</a:t>
            </a:r>
            <a:r>
              <a:rPr lang="nl-NL" sz="1200" dirty="0" smtClean="0"/>
              <a:t> sound levels, exact </a:t>
            </a:r>
            <a:r>
              <a:rPr lang="nl-NL" sz="1200" dirty="0" err="1" smtClean="0"/>
              <a:t>location</a:t>
            </a:r>
            <a:r>
              <a:rPr lang="nl-NL" sz="1200" dirty="0" smtClean="0"/>
              <a:t> of </a:t>
            </a:r>
            <a:r>
              <a:rPr lang="nl-NL" sz="1200" dirty="0" err="1" smtClean="0"/>
              <a:t>attendees</a:t>
            </a:r>
            <a:endParaRPr lang="en-US" sz="1200" dirty="0"/>
          </a:p>
        </p:txBody>
      </p:sp>
      <p:sp>
        <p:nvSpPr>
          <p:cNvPr id="81" name="Rectangular Callout 80"/>
          <p:cNvSpPr/>
          <p:nvPr/>
        </p:nvSpPr>
        <p:spPr>
          <a:xfrm>
            <a:off x="5238880" y="5574121"/>
            <a:ext cx="1546559" cy="369775"/>
          </a:xfrm>
          <a:prstGeom prst="wedgeRectCallout">
            <a:avLst>
              <a:gd name="adj1" fmla="val 7464"/>
              <a:gd name="adj2" fmla="val 149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Storage of ‘</a:t>
            </a:r>
            <a:r>
              <a:rPr lang="nl-NL" sz="1200" dirty="0" err="1" smtClean="0"/>
              <a:t>technical</a:t>
            </a:r>
            <a:r>
              <a:rPr lang="nl-NL" sz="1200" dirty="0" smtClean="0"/>
              <a:t>’ </a:t>
            </a:r>
            <a:r>
              <a:rPr lang="nl-NL" sz="1200" dirty="0" err="1" smtClean="0"/>
              <a:t>documents</a:t>
            </a:r>
            <a:r>
              <a:rPr lang="nl-NL" sz="1200" dirty="0" smtClean="0"/>
              <a:t> (cache,…)</a:t>
            </a:r>
            <a:endParaRPr lang="en-US" sz="1200" dirty="0"/>
          </a:p>
        </p:txBody>
      </p:sp>
      <p:sp>
        <p:nvSpPr>
          <p:cNvPr id="82" name="Rectangular Callout 81"/>
          <p:cNvSpPr/>
          <p:nvPr/>
        </p:nvSpPr>
        <p:spPr>
          <a:xfrm>
            <a:off x="4644538" y="2635031"/>
            <a:ext cx="1546559" cy="369775"/>
          </a:xfrm>
          <a:prstGeom prst="wedgeRectCallout">
            <a:avLst>
              <a:gd name="adj1" fmla="val -42820"/>
              <a:gd name="adj2" fmla="val 1589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Govern</a:t>
            </a:r>
            <a:r>
              <a:rPr lang="nl-NL" sz="1200" dirty="0" smtClean="0"/>
              <a:t>/</a:t>
            </a:r>
            <a:r>
              <a:rPr lang="nl-NL" sz="1200" dirty="0" err="1" smtClean="0"/>
              <a:t>expose</a:t>
            </a:r>
            <a:r>
              <a:rPr lang="nl-NL" sz="1200" dirty="0" smtClean="0"/>
              <a:t> public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restricted</a:t>
            </a:r>
            <a:r>
              <a:rPr lang="nl-NL" sz="1200" dirty="0" smtClean="0"/>
              <a:t> </a:t>
            </a:r>
            <a:r>
              <a:rPr lang="nl-NL" sz="1200" dirty="0" err="1" smtClean="0"/>
              <a:t>mAPIs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88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61" grpId="0" animBg="1"/>
      <p:bldP spid="64" grpId="0" animBg="1"/>
      <p:bldP spid="68" grpId="0" animBg="1"/>
      <p:bldP spid="10" grpId="0" animBg="1"/>
      <p:bldP spid="41" grpId="0" animBg="1"/>
      <p:bldP spid="48" grpId="0" animBg="1"/>
      <p:bldP spid="59" grpId="0" animBg="1"/>
      <p:bldP spid="60" grpId="0" animBg="1"/>
      <p:bldP spid="117" grpId="0" animBg="1"/>
      <p:bldP spid="1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610444"/>
            <a:ext cx="88836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Database Model</a:t>
            </a:r>
            <a:endParaRPr lang="en-US" dirty="0"/>
          </a:p>
        </p:txBody>
      </p:sp>
      <p:cxnSp>
        <p:nvCxnSpPr>
          <p:cNvPr id="4" name="Elbow Connector 3"/>
          <p:cNvCxnSpPr/>
          <p:nvPr/>
        </p:nvCxnSpPr>
        <p:spPr>
          <a:xfrm rot="5400000" flipH="1" flipV="1">
            <a:off x="3809566" y="2960948"/>
            <a:ext cx="870446" cy="366390"/>
          </a:xfrm>
          <a:prstGeom prst="bentConnector3">
            <a:avLst>
              <a:gd name="adj1" fmla="val 981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278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Conference Cloud Connection</vt:lpstr>
      <vt:lpstr>Challenge</vt:lpstr>
      <vt:lpstr>The Team</vt:lpstr>
      <vt:lpstr>PowerPoint Presentation</vt:lpstr>
      <vt:lpstr>PowerPoint Presentation</vt:lpstr>
      <vt:lpstr>Database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80</cp:revision>
  <dcterms:created xsi:type="dcterms:W3CDTF">2016-01-27T11:18:36Z</dcterms:created>
  <dcterms:modified xsi:type="dcterms:W3CDTF">2016-05-16T06:40:13Z</dcterms:modified>
</cp:coreProperties>
</file>