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40"/>
  </p:notesMasterIdLst>
  <p:sldIdLst>
    <p:sldId id="294" r:id="rId2"/>
    <p:sldId id="570" r:id="rId3"/>
    <p:sldId id="576" r:id="rId4"/>
    <p:sldId id="577" r:id="rId5"/>
    <p:sldId id="578" r:id="rId6"/>
    <p:sldId id="579" r:id="rId7"/>
    <p:sldId id="585" r:id="rId8"/>
    <p:sldId id="586" r:id="rId9"/>
    <p:sldId id="587" r:id="rId10"/>
    <p:sldId id="588" r:id="rId11"/>
    <p:sldId id="589" r:id="rId12"/>
    <p:sldId id="581" r:id="rId13"/>
    <p:sldId id="582" r:id="rId14"/>
    <p:sldId id="583" r:id="rId15"/>
    <p:sldId id="592" r:id="rId16"/>
    <p:sldId id="584" r:id="rId17"/>
    <p:sldId id="571" r:id="rId18"/>
    <p:sldId id="591" r:id="rId19"/>
    <p:sldId id="573" r:id="rId20"/>
    <p:sldId id="595" r:id="rId21"/>
    <p:sldId id="596" r:id="rId22"/>
    <p:sldId id="597" r:id="rId23"/>
    <p:sldId id="572" r:id="rId24"/>
    <p:sldId id="594" r:id="rId25"/>
    <p:sldId id="574" r:id="rId26"/>
    <p:sldId id="598" r:id="rId27"/>
    <p:sldId id="599" r:id="rId28"/>
    <p:sldId id="600" r:id="rId29"/>
    <p:sldId id="601" r:id="rId30"/>
    <p:sldId id="602" r:id="rId31"/>
    <p:sldId id="603" r:id="rId32"/>
    <p:sldId id="604" r:id="rId33"/>
    <p:sldId id="605" r:id="rId34"/>
    <p:sldId id="606" r:id="rId35"/>
    <p:sldId id="607" r:id="rId36"/>
    <p:sldId id="593" r:id="rId37"/>
    <p:sldId id="575" r:id="rId38"/>
    <p:sldId id="333" r:id="rId39"/>
  </p:sldIdLst>
  <p:sldSz cx="17340263" cy="9753600"/>
  <p:notesSz cx="6858000" cy="9144000"/>
  <p:defaultTextStyle>
    <a:defPPr>
      <a:defRPr lang="nl-NL"/>
    </a:defPPr>
    <a:lvl1pPr marL="0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26882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53763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80645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507526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134409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61291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88172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5015055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870E3B-E8CB-4F21-B52F-1183BFAFD339}">
          <p14:sldIdLst>
            <p14:sldId id="294"/>
          </p14:sldIdLst>
        </p14:section>
        <p14:section name="Untitled Section" id="{6C642CBF-281E-4FB7-BF9C-9624B739D04C}">
          <p14:sldIdLst>
            <p14:sldId id="570"/>
            <p14:sldId id="576"/>
            <p14:sldId id="577"/>
            <p14:sldId id="578"/>
            <p14:sldId id="579"/>
            <p14:sldId id="585"/>
            <p14:sldId id="586"/>
            <p14:sldId id="587"/>
            <p14:sldId id="588"/>
            <p14:sldId id="589"/>
            <p14:sldId id="581"/>
            <p14:sldId id="582"/>
            <p14:sldId id="583"/>
            <p14:sldId id="592"/>
            <p14:sldId id="584"/>
            <p14:sldId id="571"/>
            <p14:sldId id="591"/>
            <p14:sldId id="573"/>
            <p14:sldId id="595"/>
            <p14:sldId id="596"/>
            <p14:sldId id="597"/>
            <p14:sldId id="572"/>
            <p14:sldId id="594"/>
            <p14:sldId id="574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593"/>
            <p14:sldId id="575"/>
            <p14:sldId id="333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0" autoAdjust="0"/>
    <p:restoredTop sz="86041" autoAdjust="0"/>
  </p:normalViewPr>
  <p:slideViewPr>
    <p:cSldViewPr snapToGrid="0">
      <p:cViewPr>
        <p:scale>
          <a:sx n="50" d="100"/>
          <a:sy n="50" d="100"/>
        </p:scale>
        <p:origin x="-830" y="-178"/>
      </p:cViewPr>
      <p:guideLst>
        <p:guide orient="horz" pos="3072"/>
        <p:guide pos="5462"/>
      </p:guideLst>
    </p:cSldViewPr>
  </p:slideViewPr>
  <p:outlineViewPr>
    <p:cViewPr>
      <p:scale>
        <a:sx n="33" d="100"/>
        <a:sy n="33" d="100"/>
      </p:scale>
      <p:origin x="0" y="38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B006A-2783-4486-9514-6DFE1115B29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1D759-295C-484A-9A59-E25428A9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1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11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222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333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444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554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665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776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887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1D759-295C-484A-9A59-E25428A95E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37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http://www.adfplus.com/2013/05/automatic-partial-page-rendering-across.html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E0B88-2B35-E14C-8E03-B22C3E2E373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55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https://docs.oracle.com/middleware/1221/adf/develop-faces/GUID-CABBFBE1-6D7B-4818-A666-3F6A241A1471.htm#ADFUI361</a:t>
            </a:r>
          </a:p>
          <a:p>
            <a:r>
              <a:rPr lang="en-US" b="1" smtClean="0"/>
              <a:t>6.3.4 </a:t>
            </a:r>
            <a:r>
              <a:rPr lang="en-US" b="1" dirty="0" smtClean="0"/>
              <a:t>How to Block UI Input During Event Execution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1D759-295C-484A-9A59-E25428A95EE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10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https://blogs.oracle.com/jdevotnharvest/how-to-programmatically-set-focus-on-an-input-component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1D759-295C-484A-9A59-E25428A95EE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74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Read files -</a:t>
            </a:r>
            <a:r>
              <a:rPr lang="nl-NL" baseline="0" dirty="0" smtClean="0"/>
              <a:t> https://www.html5rocks.com/en/tutorials/file/dndfiles/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1D759-295C-484A-9A59-E25428A95E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17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https://www.slideshare.net/scribbblings/the-fine-art-of-javascript-event-handling</a:t>
            </a:r>
          </a:p>
          <a:p>
            <a:endParaRPr lang="nl-NL" dirty="0" smtClean="0"/>
          </a:p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Fly Tracer $.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getScript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('http://yphoenix.github.io/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jsEventTracer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/Demo/jsEventTracer.js'); // OR (function(u) {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s=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document.createElement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("script");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s.setAttribute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type","text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s.setAttribute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",u);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sByTagName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("head")[0].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appendChild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(s);})('http:// yphoenix.github.io/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jsEventTracer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/Demo/ jsEventTracer.js');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1D759-295C-484A-9A59-E25428A95E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47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https://www.w3schools.com/tags/ref_eventattributes.asp</a:t>
            </a:r>
          </a:p>
          <a:p>
            <a:endParaRPr lang="nl-NL" dirty="0" smtClean="0"/>
          </a:p>
          <a:p>
            <a:r>
              <a:rPr lang="nl-NL" dirty="0" smtClean="0"/>
              <a:t>Live</a:t>
            </a:r>
            <a:r>
              <a:rPr lang="nl-NL" baseline="0" dirty="0" smtClean="0"/>
              <a:t> demo:  http://yphoenix.github.io/jsEventTracer/Demo/Demo.html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1D759-295C-484A-9A59-E25428A95E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32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http://download.oracle.com/otndocs/OTNVDD-REA/ppt/OTNVDD-Skinning&amp;JavaScript.pdf</a:t>
            </a:r>
          </a:p>
          <a:p>
            <a:r>
              <a:rPr lang="en-US" dirty="0" smtClean="0"/>
              <a:t>https://docs.oracle.com/middleware/1221/adf/develop-faces/GUID-CABBFBE1-6D7B-4818-A666-3F6A241A1471.htm#ADFUI361</a:t>
            </a:r>
          </a:p>
          <a:p>
            <a:r>
              <a:rPr lang="en-US" dirty="0" smtClean="0"/>
              <a:t>http://www.oracle.com/technetwork/developer-tools/jdev/1-2011-javascript-302460.pdf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1D759-295C-484A-9A59-E25428A95E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25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Check https://docs.oracle.com/middleware/1221/adf/api-reference-javascript-faces/toc.htm </a:t>
            </a:r>
          </a:p>
          <a:p>
            <a:endParaRPr lang="nl-NL" dirty="0" smtClean="0"/>
          </a:p>
          <a:p>
            <a:r>
              <a:rPr lang="en-US" dirty="0" smtClean="0"/>
              <a:t>https://docs.oracle.com/middleware/1221/adf/api-reference-javascript-faces/oracle/adf/view/js/component/rich/input/AdfRichInputText.html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1D759-295C-484A-9A59-E25428A95E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59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https://docs.oracle.com/middleware/1212/adf/ADFUI/af_event.htm#ADFUI12242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1D759-295C-484A-9A59-E25428A95E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26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1032BB-D909-4048-B610-F62A1B2B70A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%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1032BB-D909-4048-B610-F62A1B2B70A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M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839" y="3962704"/>
            <a:ext cx="6320532" cy="19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4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48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568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445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3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524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687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3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20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3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683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3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274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3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38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300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2144" y="2571564"/>
            <a:ext cx="14955977" cy="1290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500"/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92144" y="3886215"/>
            <a:ext cx="14955977" cy="22382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tx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9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2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697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559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2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86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2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404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2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901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2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716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2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188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2169" y="2655980"/>
            <a:ext cx="11958638" cy="56705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4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17701" y="2603501"/>
            <a:ext cx="11942763" cy="572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13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2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92144" y="2571564"/>
            <a:ext cx="14955977" cy="1290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92144" y="3886218"/>
            <a:ext cx="14955977" cy="27070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39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3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rgbClr val="0069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rgbClr val="006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4454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5319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9960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2333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9182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1843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416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139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2276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LOKK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0" y="843460"/>
            <a:ext cx="14955977" cy="14505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6500" baseline="0"/>
            </a:lvl1pPr>
          </a:lstStyle>
          <a:p>
            <a:r>
              <a:rPr lang="en-US" dirty="0" err="1" smtClean="0"/>
              <a:t>Luxe</a:t>
            </a:r>
            <a:r>
              <a:rPr lang="en-US" dirty="0" smtClean="0"/>
              <a:t> agenda -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5346" y="284273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1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012659" y="284273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2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1819368" y="285075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3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16754" y="5224998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24070" y="5224998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5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024070" y="761526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6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1830779" y="7623292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351776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1708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0714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4948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rgbClr val="008F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rgbClr val="00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114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4664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1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754246" y="0"/>
            <a:ext cx="4037434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3213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2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219410" y="0"/>
            <a:ext cx="4037434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1158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5824" y="1073151"/>
            <a:ext cx="10498139" cy="6596063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l-NL" dirty="0" smtClean="0"/>
              <a:t>Gebruik een slide als deze voor een quote of ter verduidelijking van een hoofdstuk. Deze tekst wordt horizontaal en verticaal gecentreerd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88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ZW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51817" y="3425808"/>
            <a:ext cx="11236645" cy="112213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73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051817" y="4523464"/>
            <a:ext cx="11236645" cy="38625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73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41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51817" y="3425808"/>
            <a:ext cx="11236645" cy="112213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73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051817" y="4523464"/>
            <a:ext cx="11236645" cy="38625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73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44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77772" y="843460"/>
            <a:ext cx="7561167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smtClean="0"/>
              <a:t>Basic agenda –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877300" y="842965"/>
            <a:ext cx="7772400" cy="76723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84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F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5258" y="6480163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26099" y="59061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99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PIN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3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PAYOFF 2 PIN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28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PAYOFF 2 PI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9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PAYOFF 2 PIN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01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PI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57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5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GRE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5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ZW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20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516" y="4294428"/>
            <a:ext cx="3835882" cy="120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54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77772" y="843460"/>
            <a:ext cx="7561167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 de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877300" y="842965"/>
            <a:ext cx="7772400" cy="76723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23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AMI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6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1040" y="5527040"/>
            <a:ext cx="12138184" cy="24925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774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8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2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6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70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4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92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67013" y="2946386"/>
            <a:ext cx="15606237" cy="1625600"/>
          </a:xfrm>
          <a:prstGeom prst="rect">
            <a:avLst/>
          </a:prstGeom>
        </p:spPr>
        <p:txBody>
          <a:bodyPr/>
          <a:lstStyle>
            <a:lvl1pPr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397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61212" y="473111"/>
            <a:ext cx="1755004" cy="716880"/>
          </a:xfrm>
          <a:prstGeom prst="rect">
            <a:avLst/>
          </a:prstGeom>
        </p:spPr>
        <p:txBody>
          <a:bodyPr lIns="154817" tIns="77409" rIns="154817" bIns="77409"/>
          <a:lstStyle/>
          <a:p>
            <a:fld id="{8C6C32FA-E44F-1241-B9B5-7B8834E10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99359" y="780345"/>
            <a:ext cx="9127380" cy="1408000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>
              <a:lnSpc>
                <a:spcPts val="4741"/>
              </a:lnSpc>
              <a:defRPr b="0" i="0">
                <a:latin typeface="Arial"/>
                <a:cs typeface="Arial"/>
              </a:defRPr>
            </a:lvl1pPr>
          </a:lstStyle>
          <a:p>
            <a:r>
              <a:rPr lang="nl-NL" smtClean="0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2890044" y="9103361"/>
            <a:ext cx="2023031" cy="519289"/>
          </a:xfrm>
          <a:prstGeom prst="rect">
            <a:avLst/>
          </a:prstGeom>
        </p:spPr>
        <p:txBody>
          <a:bodyPr lIns="154817" tIns="77409" rIns="154817" bIns="77409"/>
          <a:lstStyle/>
          <a:p>
            <a:fld id="{1147BC30-C395-42F0-B068-B3A3D826EC18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4913074" y="9103361"/>
            <a:ext cx="11126669" cy="519289"/>
          </a:xfrm>
          <a:prstGeom prst="rect">
            <a:avLst/>
          </a:prstGeom>
        </p:spPr>
        <p:txBody>
          <a:bodyPr lIns="154817" tIns="77409" rIns="154817" bIns="77409"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15361212" y="473111"/>
            <a:ext cx="1755004" cy="716880"/>
          </a:xfrm>
          <a:prstGeom prst="rect">
            <a:avLst/>
          </a:prstGeom>
        </p:spPr>
        <p:txBody>
          <a:bodyPr lIns="154817" tIns="77409" rIns="154817" bIns="77409"/>
          <a:lstStyle/>
          <a:p>
            <a:fld id="{CA810E40-576B-4A1C-BBE5-5258170837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888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61212" y="473111"/>
            <a:ext cx="1755004" cy="716880"/>
          </a:xfrm>
          <a:prstGeom prst="rect">
            <a:avLst/>
          </a:prstGeom>
        </p:spPr>
        <p:txBody>
          <a:bodyPr lIns="154817" tIns="77409" rIns="154817" bIns="77409"/>
          <a:lstStyle/>
          <a:p>
            <a:fld id="{8C6C32FA-E44F-1241-B9B5-7B8834E10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99359" y="780345"/>
            <a:ext cx="9127380" cy="1408000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>
              <a:lnSpc>
                <a:spcPts val="4741"/>
              </a:lnSpc>
              <a:defRPr b="0" i="0">
                <a:latin typeface="Arial"/>
                <a:cs typeface="Arial"/>
              </a:defRPr>
            </a:lvl1pPr>
          </a:lstStyle>
          <a:p>
            <a:r>
              <a:rPr lang="nl-NL" smtClean="0"/>
              <a:t>Titel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7013" y="2521338"/>
            <a:ext cx="15572102" cy="686156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456925" indent="-456925">
              <a:lnSpc>
                <a:spcPts val="3725"/>
              </a:lnSpc>
              <a:spcAft>
                <a:spcPts val="0"/>
              </a:spcAft>
              <a:defRPr sz="3200" b="0" i="0">
                <a:latin typeface="Arial" pitchFamily="34" charset="0"/>
                <a:cs typeface="Arial"/>
              </a:defRPr>
            </a:lvl1pPr>
            <a:lvl2pPr marL="916539" indent="-459614" algn="l">
              <a:buSzPct val="100000"/>
              <a:buFont typeface="Arial" pitchFamily="34" charset="0"/>
              <a:buChar char="–"/>
              <a:tabLst>
                <a:tab pos="1669122" algn="l"/>
              </a:tabLst>
              <a:defRPr sz="2700" i="0" baseline="0">
                <a:latin typeface="Arial" pitchFamily="34" charset="0"/>
                <a:cs typeface="Arial" pitchFamily="34" charset="0"/>
              </a:defRPr>
            </a:lvl2pPr>
            <a:lvl3pPr marL="1292831" indent="-357478">
              <a:buFont typeface="Arial" pitchFamily="34" charset="0"/>
              <a:buChar char="•"/>
              <a:defRPr sz="2000" baseline="0">
                <a:latin typeface="Arial" pitchFamily="34" charset="0"/>
              </a:defRPr>
            </a:lvl3pPr>
            <a:lvl4pPr marL="1696000" indent="-378980">
              <a:buFont typeface="Arial" pitchFamily="34" charset="0"/>
              <a:buChar char="–"/>
              <a:defRPr sz="2000" baseline="0">
                <a:latin typeface="Arial" pitchFamily="34" charset="0"/>
              </a:defRPr>
            </a:lvl4pPr>
            <a:lvl5pPr marL="1118123" indent="-365540">
              <a:buFont typeface="Arial" pitchFamily="34" charset="0"/>
              <a:buChar char="•"/>
              <a:defRPr/>
            </a:lvl5pPr>
          </a:lstStyle>
          <a:p>
            <a:r>
              <a:rPr lang="nl-NL" smtClean="0"/>
              <a:t>Xxxx</a:t>
            </a:r>
          </a:p>
          <a:p>
            <a:pPr lvl="1"/>
            <a:r>
              <a:rPr lang="nl-NL" sz="2400" smtClean="0"/>
              <a:t>Xxxx</a:t>
            </a:r>
          </a:p>
          <a:p>
            <a:pPr lvl="2"/>
            <a:r>
              <a:rPr lang="nl-NL" sz="2400" smtClean="0"/>
              <a:t>Xxx</a:t>
            </a:r>
          </a:p>
          <a:p>
            <a:pPr lvl="3"/>
            <a:r>
              <a:rPr lang="nl-NL" sz="2400" smtClean="0"/>
              <a:t>Xxxxx</a:t>
            </a:r>
          </a:p>
        </p:txBody>
      </p:sp>
    </p:spTree>
    <p:extLst>
      <p:ext uri="{BB962C8B-B14F-4D97-AF65-F5344CB8AC3E}">
        <p14:creationId xmlns:p14="http://schemas.microsoft.com/office/powerpoint/2010/main" val="1122958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9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726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72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214" y="519113"/>
            <a:ext cx="14955837" cy="1885951"/>
          </a:xfrm>
          <a:prstGeom prst="rect">
            <a:avLst/>
          </a:prstGeom>
        </p:spPr>
        <p:txBody>
          <a:bodyPr vert="horz" lIns="91422" tIns="45712" rIns="91422" bIns="457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214" y="2597151"/>
            <a:ext cx="14955837" cy="6188075"/>
          </a:xfrm>
          <a:prstGeom prst="rect">
            <a:avLst/>
          </a:prstGeom>
        </p:spPr>
        <p:txBody>
          <a:bodyPr vert="horz" lIns="91422" tIns="45712" rIns="91422" bIns="45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26" r:id="rId3"/>
    <p:sldLayoutId id="2147483764" r:id="rId4"/>
    <p:sldLayoutId id="2147483704" r:id="rId5"/>
    <p:sldLayoutId id="2147483727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63" r:id="rId27"/>
    <p:sldLayoutId id="2147483708" r:id="rId28"/>
    <p:sldLayoutId id="2147483729" r:id="rId29"/>
    <p:sldLayoutId id="2147483730" r:id="rId30"/>
    <p:sldLayoutId id="2147483785" r:id="rId31"/>
    <p:sldLayoutId id="2147483786" r:id="rId32"/>
    <p:sldLayoutId id="2147483787" r:id="rId33"/>
    <p:sldLayoutId id="2147483788" r:id="rId34"/>
    <p:sldLayoutId id="2147483789" r:id="rId35"/>
    <p:sldLayoutId id="2147483790" r:id="rId36"/>
    <p:sldLayoutId id="2147483791" r:id="rId37"/>
    <p:sldLayoutId id="2147483792" r:id="rId38"/>
    <p:sldLayoutId id="2147483793" r:id="rId39"/>
    <p:sldLayoutId id="2147483794" r:id="rId40"/>
    <p:sldLayoutId id="2147483795" r:id="rId41"/>
    <p:sldLayoutId id="2147483796" r:id="rId42"/>
    <p:sldLayoutId id="2147483797" r:id="rId43"/>
    <p:sldLayoutId id="2147483798" r:id="rId44"/>
    <p:sldLayoutId id="2147483799" r:id="rId45"/>
    <p:sldLayoutId id="2147483800" r:id="rId46"/>
    <p:sldLayoutId id="2147483713" r:id="rId47"/>
    <p:sldLayoutId id="2147483715" r:id="rId48"/>
    <p:sldLayoutId id="2147483728" r:id="rId49"/>
    <p:sldLayoutId id="2147483716" r:id="rId50"/>
    <p:sldLayoutId id="2147483717" r:id="rId51"/>
    <p:sldLayoutId id="2147483759" r:id="rId52"/>
    <p:sldLayoutId id="2147483760" r:id="rId53"/>
    <p:sldLayoutId id="2147483761" r:id="rId54"/>
    <p:sldLayoutId id="2147483758" r:id="rId55"/>
    <p:sldLayoutId id="2147483733" r:id="rId56"/>
    <p:sldLayoutId id="2147483762" r:id="rId57"/>
    <p:sldLayoutId id="2147483731" r:id="rId58"/>
    <p:sldLayoutId id="2147483718" r:id="rId59"/>
    <p:sldLayoutId id="2147483719" r:id="rId60"/>
    <p:sldLayoutId id="2147483887" r:id="rId61"/>
    <p:sldLayoutId id="2147483898" r:id="rId62"/>
    <p:sldLayoutId id="2147483899" r:id="rId63"/>
    <p:sldLayoutId id="2147483900" r:id="rId64"/>
  </p:sldLayoutIdLst>
  <p:timing>
    <p:tnLst>
      <p:par>
        <p:cTn id="1" dur="indefinite" restart="never" nodeType="tmRoot"/>
      </p:par>
    </p:tnLst>
  </p:timing>
  <p:txStyles>
    <p:titleStyle>
      <a:lvl1pPr algn="l" defTabSz="1218978" rtl="0" eaLnBrk="1" latinLnBrk="0" hangingPunct="1">
        <a:lnSpc>
          <a:spcPct val="90000"/>
        </a:lnSpc>
        <a:spcBef>
          <a:spcPct val="0"/>
        </a:spcBef>
        <a:buNone/>
        <a:defRPr sz="6000" b="1" kern="1200" cap="all" baseline="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304745" indent="-304745" algn="l" defTabSz="1218978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91423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52372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213321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437957" indent="0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3352190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680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168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57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0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78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67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57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45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35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23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13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oracle.com/jdevotnharvest/how-to-programmatically-set-focus-on-an-input-componen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hyperlink" Target="mailto:lucas.jellema@amis.nl" TargetMode="External"/><Relationship Id="rId7" Type="http://schemas.openxmlformats.org/officeDocument/2006/relationships/image" Target="../media/image48.png"/><Relationship Id="rId2" Type="http://schemas.openxmlformats.org/officeDocument/2006/relationships/hyperlink" Target="http://technology.amis.nl/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7.png"/><Relationship Id="rId5" Type="http://schemas.openxmlformats.org/officeDocument/2006/relationships/hyperlink" Target="mailto:info@amis.nl" TargetMode="External"/><Relationship Id="rId4" Type="http://schemas.openxmlformats.org/officeDocument/2006/relationships/hyperlink" Target="http://www.amis.nl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663000" y="4417061"/>
            <a:ext cx="9185819" cy="2289372"/>
          </a:xfrm>
          <a:prstGeom prst="rect">
            <a:avLst/>
          </a:prstGeom>
        </p:spPr>
        <p:txBody>
          <a:bodyPr lIns="91422" tIns="45712" rIns="91422" bIns="45712"/>
          <a:lstStyle>
            <a:defPPr>
              <a:defRPr lang="nl-NL"/>
            </a:defPPr>
            <a:lvl1pPr defTabSz="1219216">
              <a:lnSpc>
                <a:spcPct val="90000"/>
              </a:lnSpc>
              <a:spcBef>
                <a:spcPct val="0"/>
              </a:spcBef>
              <a:buNone/>
              <a:defRPr sz="7300" b="1" cap="all" baseline="0">
                <a:solidFill>
                  <a:srgbClr val="FF0000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nl-NL" sz="6600" dirty="0" smtClean="0"/>
              <a:t>Javascript </a:t>
            </a:r>
            <a:r>
              <a:rPr lang="nl-NL" sz="6600" dirty="0" err="1" smtClean="0"/>
              <a:t>and</a:t>
            </a:r>
            <a:r>
              <a:rPr lang="nl-NL" sz="6600" dirty="0" smtClean="0"/>
              <a:t> ADF</a:t>
            </a:r>
            <a:endParaRPr lang="nl-NL" sz="66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15941" y="8291475"/>
            <a:ext cx="14955977" cy="2707095"/>
          </a:xfrm>
          <a:prstGeom prst="rect">
            <a:avLst/>
          </a:prstGeom>
        </p:spPr>
        <p:txBody>
          <a:bodyPr lIns="91422" tIns="45712" rIns="91422" bIns="45712"/>
          <a:lstStyle>
            <a:lvl1pPr marL="304804" indent="-304804" algn="l" defTabSz="1219216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914412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524020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2133629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438432" indent="0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3352844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53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60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68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Lucas Jellema</a:t>
            </a:r>
          </a:p>
          <a:p>
            <a:pPr marL="0" indent="0">
              <a:buNone/>
            </a:pP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AMIS ADF SIG –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July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 2017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1" y="169181"/>
            <a:ext cx="4020779" cy="126696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05177" y="4436360"/>
            <a:ext cx="9185819" cy="4447076"/>
          </a:xfrm>
          <a:prstGeom prst="rect">
            <a:avLst/>
          </a:prstGeom>
        </p:spPr>
        <p:txBody>
          <a:bodyPr lIns="91422" tIns="45712" rIns="91422" bIns="45712"/>
          <a:lstStyle>
            <a:lvl1pPr algn="l" defTabSz="12192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endParaRPr lang="nl-NL" sz="7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3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Event </a:t>
            </a:r>
            <a:r>
              <a:rPr lang="nl-NL" dirty="0" err="1" smtClean="0"/>
              <a:t>listeners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added</a:t>
            </a:r>
            <a:r>
              <a:rPr lang="nl-NL" dirty="0" smtClean="0"/>
              <a:t> </a:t>
            </a:r>
            <a:r>
              <a:rPr lang="nl-NL" dirty="0" err="1" smtClean="0"/>
              <a:t>programmatically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 smtClean="0"/>
              <a:t>Hooking</a:t>
            </a:r>
            <a:r>
              <a:rPr lang="nl-NL" dirty="0" smtClean="0"/>
              <a:t> </a:t>
            </a:r>
            <a:r>
              <a:rPr lang="nl-NL" dirty="0" err="1" smtClean="0"/>
              <a:t>into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smtClean="0"/>
              <a:t>‘document has </a:t>
            </a:r>
            <a:r>
              <a:rPr lang="nl-NL" dirty="0" err="1" smtClean="0"/>
              <a:t>loaded</a:t>
            </a:r>
            <a:r>
              <a:rPr lang="nl-NL" dirty="0" smtClean="0"/>
              <a:t>’ event</a:t>
            </a:r>
          </a:p>
          <a:p>
            <a:pPr lvl="1"/>
            <a:r>
              <a:rPr lang="nl-NL" dirty="0" err="1" smtClean="0"/>
              <a:t>Programmatically</a:t>
            </a:r>
            <a:r>
              <a:rPr lang="nl-NL" dirty="0" smtClean="0"/>
              <a:t> </a:t>
            </a:r>
            <a:r>
              <a:rPr lang="nl-NL" dirty="0" err="1" smtClean="0"/>
              <a:t>add</a:t>
            </a:r>
            <a:r>
              <a:rPr lang="nl-NL" dirty="0" smtClean="0"/>
              <a:t> event </a:t>
            </a:r>
            <a:r>
              <a:rPr lang="nl-NL" dirty="0" err="1" smtClean="0"/>
              <a:t>listeners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smtClean="0"/>
              <a:t>for DOM </a:t>
            </a:r>
            <a:r>
              <a:rPr lang="nl-NL" dirty="0" err="1" smtClean="0"/>
              <a:t>elements</a:t>
            </a:r>
            <a:endParaRPr lang="nl-NL" dirty="0" smtClean="0"/>
          </a:p>
          <a:p>
            <a:pPr lvl="1"/>
            <a:r>
              <a:rPr lang="nl-NL" dirty="0" err="1" smtClean="0"/>
              <a:t>Note</a:t>
            </a:r>
            <a:r>
              <a:rPr lang="nl-NL" dirty="0" smtClean="0"/>
              <a:t>: </a:t>
            </a:r>
            <a:r>
              <a:rPr lang="nl-NL" dirty="0" err="1" smtClean="0"/>
              <a:t>also</a:t>
            </a:r>
            <a:r>
              <a:rPr lang="nl-NL" dirty="0" smtClean="0"/>
              <a:t> </a:t>
            </a:r>
            <a:r>
              <a:rPr lang="nl-NL" dirty="0" err="1" smtClean="0"/>
              <a:t>works</a:t>
            </a:r>
            <a:r>
              <a:rPr lang="nl-NL" dirty="0" smtClean="0"/>
              <a:t> on HTML </a:t>
            </a:r>
            <a:r>
              <a:rPr lang="nl-NL" dirty="0" err="1" smtClean="0"/>
              <a:t>documents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rendered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ADF </a:t>
            </a:r>
            <a:r>
              <a:rPr lang="nl-NL" dirty="0" err="1" smtClean="0"/>
              <a:t>Faces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1596082"/>
            <a:ext cx="8178483" cy="7822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46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770" y="843460"/>
            <a:ext cx="16106270" cy="1346288"/>
          </a:xfrm>
        </p:spPr>
        <p:txBody>
          <a:bodyPr/>
          <a:lstStyle/>
          <a:p>
            <a:r>
              <a:rPr lang="nl-NL" dirty="0" smtClean="0"/>
              <a:t>Tracking </a:t>
            </a:r>
            <a:r>
              <a:rPr lang="nl-NL" dirty="0" err="1" smtClean="0"/>
              <a:t>eventS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learn</a:t>
            </a:r>
            <a:r>
              <a:rPr lang="nl-NL" dirty="0" smtClean="0"/>
              <a:t> </a:t>
            </a:r>
            <a:r>
              <a:rPr lang="nl-NL" dirty="0" err="1" smtClean="0"/>
              <a:t>about</a:t>
            </a:r>
            <a:r>
              <a:rPr lang="nl-NL" dirty="0" smtClean="0"/>
              <a:t> </a:t>
            </a:r>
            <a:r>
              <a:rPr lang="nl-NL" dirty="0" err="1" smtClean="0"/>
              <a:t>which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484" y="1809750"/>
            <a:ext cx="10593295" cy="7395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068" y="3024451"/>
            <a:ext cx="5301932" cy="6180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476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Javascript in ADF </a:t>
            </a:r>
            <a:r>
              <a:rPr lang="nl-NL" dirty="0" err="1" smtClean="0"/>
              <a:t>Faces</a:t>
            </a:r>
            <a:r>
              <a:rPr lang="nl-NL" dirty="0" smtClean="0"/>
              <a:t> 12c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Out of </a:t>
            </a:r>
            <a:r>
              <a:rPr lang="nl-NL" dirty="0" err="1" smtClean="0"/>
              <a:t>the</a:t>
            </a:r>
            <a:r>
              <a:rPr lang="nl-NL" dirty="0" smtClean="0"/>
              <a:t> box</a:t>
            </a:r>
          </a:p>
          <a:p>
            <a:pPr lvl="1"/>
            <a:r>
              <a:rPr lang="nl-NL" dirty="0" err="1" smtClean="0"/>
              <a:t>Rich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 smtClean="0"/>
          </a:p>
          <a:p>
            <a:pPr lvl="1"/>
            <a:r>
              <a:rPr lang="nl-NL" dirty="0" smtClean="0"/>
              <a:t>Client side </a:t>
            </a:r>
            <a:r>
              <a:rPr lang="nl-NL" dirty="0" err="1" smtClean="0"/>
              <a:t>behavior</a:t>
            </a:r>
            <a:r>
              <a:rPr lang="nl-NL" dirty="0" smtClean="0"/>
              <a:t> for converters, </a:t>
            </a:r>
            <a:r>
              <a:rPr lang="nl-NL" dirty="0" err="1" smtClean="0"/>
              <a:t>validators</a:t>
            </a:r>
            <a:endParaRPr lang="nl-NL" dirty="0" smtClean="0"/>
          </a:p>
          <a:p>
            <a:pPr lvl="1"/>
            <a:r>
              <a:rPr lang="nl-NL" dirty="0" err="1" smtClean="0"/>
              <a:t>Lazy</a:t>
            </a:r>
            <a:r>
              <a:rPr lang="nl-NL" dirty="0" smtClean="0"/>
              <a:t> </a:t>
            </a:r>
            <a:r>
              <a:rPr lang="nl-NL" dirty="0" err="1" smtClean="0"/>
              <a:t>loading</a:t>
            </a:r>
            <a:endParaRPr lang="nl-NL" dirty="0" smtClean="0"/>
          </a:p>
          <a:p>
            <a:pPr lvl="1"/>
            <a:r>
              <a:rPr lang="nl-NL" dirty="0" err="1" smtClean="0"/>
              <a:t>Partial</a:t>
            </a:r>
            <a:r>
              <a:rPr lang="nl-NL" dirty="0" smtClean="0"/>
              <a:t> page </a:t>
            </a:r>
            <a:r>
              <a:rPr lang="nl-NL" dirty="0" err="1" smtClean="0"/>
              <a:t>refresh</a:t>
            </a:r>
            <a:endParaRPr lang="nl-NL" dirty="0" smtClean="0"/>
          </a:p>
          <a:p>
            <a:r>
              <a:rPr lang="nl-NL" dirty="0" err="1" smtClean="0"/>
              <a:t>Rich</a:t>
            </a:r>
            <a:r>
              <a:rPr lang="nl-NL" dirty="0" smtClean="0"/>
              <a:t> Client API</a:t>
            </a:r>
          </a:p>
          <a:p>
            <a:pPr lvl="1"/>
            <a:r>
              <a:rPr lang="nl-NL" dirty="0"/>
              <a:t>https://docs.oracle.com/middleware/1221/adf/api-reference-javascript-faces/toc.htm </a:t>
            </a:r>
            <a:endParaRPr lang="nl-NL" dirty="0" smtClean="0"/>
          </a:p>
          <a:p>
            <a:r>
              <a:rPr lang="nl-NL" dirty="0" err="1" smtClean="0"/>
              <a:t>Declarative</a:t>
            </a:r>
            <a:r>
              <a:rPr lang="nl-NL" dirty="0" smtClean="0"/>
              <a:t> </a:t>
            </a:r>
            <a:r>
              <a:rPr lang="nl-NL" dirty="0" err="1" smtClean="0"/>
              <a:t>hooks</a:t>
            </a:r>
            <a:endParaRPr lang="nl-NL" dirty="0" smtClean="0"/>
          </a:p>
          <a:p>
            <a:pPr lvl="1"/>
            <a:r>
              <a:rPr lang="nl-NL" dirty="0" smtClean="0"/>
              <a:t>Client </a:t>
            </a:r>
            <a:r>
              <a:rPr lang="nl-NL" dirty="0" err="1" smtClean="0"/>
              <a:t>Listeners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1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Inject</a:t>
            </a:r>
            <a:r>
              <a:rPr lang="nl-NL" dirty="0" smtClean="0"/>
              <a:t> JS </a:t>
            </a:r>
            <a:r>
              <a:rPr lang="nl-NL" dirty="0" err="1" smtClean="0"/>
              <a:t>into</a:t>
            </a:r>
            <a:r>
              <a:rPr lang="nl-NL" dirty="0" smtClean="0"/>
              <a:t> ADF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 smtClean="0"/>
              <a:t>Snippet</a:t>
            </a:r>
            <a:r>
              <a:rPr lang="nl-NL" dirty="0" smtClean="0"/>
              <a:t> in Client </a:t>
            </a:r>
            <a:r>
              <a:rPr lang="nl-NL" dirty="0" err="1" smtClean="0"/>
              <a:t>Listener</a:t>
            </a:r>
            <a:endParaRPr lang="nl-NL" dirty="0" smtClean="0"/>
          </a:p>
          <a:p>
            <a:r>
              <a:rPr lang="nl-NL" dirty="0" err="1" smtClean="0"/>
              <a:t>Snippet</a:t>
            </a:r>
            <a:r>
              <a:rPr lang="nl-NL" dirty="0" smtClean="0"/>
              <a:t> in </a:t>
            </a:r>
            <a:r>
              <a:rPr lang="nl-NL" dirty="0" err="1" smtClean="0"/>
              <a:t>af:resource</a:t>
            </a:r>
            <a:r>
              <a:rPr lang="nl-NL" dirty="0" smtClean="0"/>
              <a:t> tag</a:t>
            </a:r>
          </a:p>
          <a:p>
            <a:r>
              <a:rPr lang="nl-NL" b="1" dirty="0" err="1" smtClean="0"/>
              <a:t>Local</a:t>
            </a:r>
            <a:r>
              <a:rPr lang="nl-NL" b="1" dirty="0" smtClean="0"/>
              <a:t> file </a:t>
            </a:r>
            <a:r>
              <a:rPr lang="nl-NL" b="1" dirty="0" err="1" smtClean="0"/>
              <a:t>loaded</a:t>
            </a:r>
            <a:r>
              <a:rPr lang="nl-NL" b="1" dirty="0" smtClean="0"/>
              <a:t> in </a:t>
            </a:r>
            <a:r>
              <a:rPr lang="nl-NL" b="1" dirty="0" err="1" smtClean="0"/>
              <a:t>af:resource</a:t>
            </a:r>
            <a:r>
              <a:rPr lang="nl-NL" b="1" dirty="0" smtClean="0"/>
              <a:t> tag</a:t>
            </a:r>
          </a:p>
          <a:p>
            <a:r>
              <a:rPr lang="nl-NL" dirty="0" err="1" smtClean="0"/>
              <a:t>Verbatim</a:t>
            </a:r>
            <a:r>
              <a:rPr lang="nl-NL" dirty="0" smtClean="0"/>
              <a:t> – file </a:t>
            </a:r>
            <a:r>
              <a:rPr lang="nl-NL" dirty="0" err="1" smtClean="0"/>
              <a:t>loaded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local</a:t>
            </a:r>
            <a:r>
              <a:rPr lang="nl-NL" dirty="0" smtClean="0"/>
              <a:t> web server or remote server</a:t>
            </a:r>
          </a:p>
          <a:p>
            <a:r>
              <a:rPr lang="nl-NL" dirty="0" smtClean="0"/>
              <a:t>JS </a:t>
            </a:r>
            <a:r>
              <a:rPr lang="nl-NL" dirty="0" err="1" smtClean="0"/>
              <a:t>written</a:t>
            </a:r>
            <a:r>
              <a:rPr lang="nl-NL" dirty="0" smtClean="0"/>
              <a:t> in ADF server </a:t>
            </a:r>
          </a:p>
          <a:p>
            <a:pPr lvl="1"/>
            <a:r>
              <a:rPr lang="nl-NL" b="1" dirty="0" err="1" smtClean="0"/>
              <a:t>through</a:t>
            </a:r>
            <a:r>
              <a:rPr lang="nl-NL" b="1" dirty="0" smtClean="0"/>
              <a:t> Extended </a:t>
            </a:r>
            <a:r>
              <a:rPr lang="nl-NL" b="1" dirty="0" err="1" smtClean="0"/>
              <a:t>RenderKit</a:t>
            </a:r>
            <a:r>
              <a:rPr lang="nl-NL" b="1" dirty="0" smtClean="0"/>
              <a:t> Service</a:t>
            </a:r>
          </a:p>
          <a:p>
            <a:pPr lvl="1"/>
            <a:r>
              <a:rPr lang="nl-NL" dirty="0" err="1"/>
              <a:t>t</a:t>
            </a:r>
            <a:r>
              <a:rPr lang="nl-NL" dirty="0" err="1" smtClean="0"/>
              <a:t>hrough</a:t>
            </a:r>
            <a:r>
              <a:rPr lang="nl-NL" dirty="0" smtClean="0"/>
              <a:t> </a:t>
            </a:r>
            <a:r>
              <a:rPr lang="nl-NL" dirty="0" err="1" smtClean="0"/>
              <a:t>servlet</a:t>
            </a:r>
            <a:r>
              <a:rPr lang="nl-NL" dirty="0" smtClean="0"/>
              <a:t> filter </a:t>
            </a:r>
            <a:r>
              <a:rPr lang="nl-NL" dirty="0" err="1" smtClean="0"/>
              <a:t>directly</a:t>
            </a:r>
            <a:r>
              <a:rPr lang="nl-NL" dirty="0" smtClean="0"/>
              <a:t> on HTTP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0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770" y="843460"/>
            <a:ext cx="14018389" cy="1346288"/>
          </a:xfrm>
        </p:spPr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:</a:t>
            </a:r>
            <a:br>
              <a:rPr lang="nl-NL" dirty="0" smtClean="0"/>
            </a:br>
            <a:r>
              <a:rPr lang="nl-NL" dirty="0" smtClean="0"/>
              <a:t>force </a:t>
            </a:r>
            <a:r>
              <a:rPr lang="nl-NL" dirty="0" err="1" smtClean="0"/>
              <a:t>value</a:t>
            </a:r>
            <a:r>
              <a:rPr lang="nl-NL" dirty="0" smtClean="0"/>
              <a:t> in input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uppercase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smtClean="0"/>
              <a:t>Server side </a:t>
            </a:r>
            <a:r>
              <a:rPr lang="nl-NL" dirty="0" err="1" smtClean="0"/>
              <a:t>valueChangeListener</a:t>
            </a:r>
            <a:endParaRPr lang="nl-NL" dirty="0" smtClean="0"/>
          </a:p>
          <a:p>
            <a:r>
              <a:rPr lang="nl-NL" dirty="0" smtClean="0"/>
              <a:t>CSS </a:t>
            </a:r>
            <a:r>
              <a:rPr lang="nl-NL" dirty="0" err="1" smtClean="0"/>
              <a:t>style</a:t>
            </a:r>
            <a:r>
              <a:rPr lang="nl-NL" dirty="0" smtClean="0"/>
              <a:t> </a:t>
            </a:r>
          </a:p>
          <a:p>
            <a:r>
              <a:rPr lang="nl-NL" dirty="0" err="1" smtClean="0"/>
              <a:t>onChange</a:t>
            </a:r>
            <a:endParaRPr lang="nl-NL" dirty="0" smtClean="0"/>
          </a:p>
          <a:p>
            <a:r>
              <a:rPr lang="nl-NL" dirty="0" err="1" smtClean="0"/>
              <a:t>onBlur</a:t>
            </a:r>
            <a:r>
              <a:rPr lang="nl-NL" dirty="0" smtClean="0"/>
              <a:t>?</a:t>
            </a:r>
          </a:p>
          <a:p>
            <a:r>
              <a:rPr lang="nl-NL" dirty="0" smtClean="0"/>
              <a:t>Or: </a:t>
            </a:r>
            <a:r>
              <a:rPr lang="nl-NL" dirty="0" err="1" smtClean="0"/>
              <a:t>onKeyUp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968240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Client </a:t>
            </a:r>
            <a:r>
              <a:rPr lang="nl-NL" dirty="0" err="1" smtClean="0"/>
              <a:t>listener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“Keyboard </a:t>
            </a:r>
            <a:r>
              <a:rPr lang="en-US" dirty="0"/>
              <a:t>and mouse events wrap native DOM events using the </a:t>
            </a:r>
            <a:r>
              <a:rPr lang="en-US" dirty="0" err="1"/>
              <a:t>AdfUIInputEvent</a:t>
            </a:r>
            <a:r>
              <a:rPr lang="en-US" dirty="0"/>
              <a:t> subclass of the </a:t>
            </a:r>
            <a:r>
              <a:rPr lang="en-US" dirty="0" err="1"/>
              <a:t>AdfBaseEvent</a:t>
            </a:r>
            <a:r>
              <a:rPr lang="en-US" dirty="0"/>
              <a:t> class, which provides access to the original DOM event and also offers a range of convenience functions for retrieval of key codes, mouse coordinates, and so on. The </a:t>
            </a:r>
            <a:r>
              <a:rPr lang="en-US" dirty="0" err="1"/>
              <a:t>AdfBaseEvent</a:t>
            </a:r>
            <a:r>
              <a:rPr lang="en-US" dirty="0"/>
              <a:t> class also accounts for browser differences in how these events are implemented. Consequently, you must avoid invoking the </a:t>
            </a:r>
            <a:r>
              <a:rPr lang="en-US" dirty="0" err="1"/>
              <a:t>getNativeEvent</a:t>
            </a:r>
            <a:r>
              <a:rPr lang="en-US" dirty="0"/>
              <a:t>() method on the directly, and instead use the </a:t>
            </a:r>
            <a:r>
              <a:rPr lang="en-US" dirty="0" err="1"/>
              <a:t>AdfUIInputEvent</a:t>
            </a:r>
            <a:r>
              <a:rPr lang="en-US" dirty="0"/>
              <a:t> API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55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Javascript development</a:t>
            </a:r>
            <a:br>
              <a:rPr lang="nl-NL" dirty="0" smtClean="0"/>
            </a:br>
            <a:r>
              <a:rPr lang="nl-NL" dirty="0" smtClean="0"/>
              <a:t>Tools, </a:t>
            </a:r>
            <a:r>
              <a:rPr lang="nl-NL" dirty="0" err="1" smtClean="0"/>
              <a:t>debugging</a:t>
            </a:r>
            <a:r>
              <a:rPr lang="nl-NL" dirty="0" smtClean="0"/>
              <a:t>, </a:t>
            </a:r>
            <a:r>
              <a:rPr lang="nl-NL" dirty="0" err="1" smtClean="0"/>
              <a:t>logging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smtClean="0"/>
              <a:t>Browser Console</a:t>
            </a:r>
          </a:p>
          <a:p>
            <a:r>
              <a:rPr lang="nl-NL" dirty="0" smtClean="0"/>
              <a:t>Browser Developer Tools</a:t>
            </a:r>
          </a:p>
          <a:p>
            <a:pPr lvl="1"/>
            <a:r>
              <a:rPr lang="nl-NL" dirty="0" smtClean="0"/>
              <a:t>See </a:t>
            </a:r>
            <a:r>
              <a:rPr lang="nl-NL" dirty="0" err="1" smtClean="0"/>
              <a:t>JavaScript</a:t>
            </a:r>
            <a:r>
              <a:rPr lang="nl-NL" dirty="0" smtClean="0"/>
              <a:t>!</a:t>
            </a:r>
          </a:p>
          <a:p>
            <a:pPr lvl="1"/>
            <a:r>
              <a:rPr lang="nl-NL" dirty="0" smtClean="0"/>
              <a:t>See </a:t>
            </a:r>
            <a:r>
              <a:rPr lang="nl-NL" dirty="0" err="1" smtClean="0"/>
              <a:t>network</a:t>
            </a:r>
            <a:r>
              <a:rPr lang="nl-NL" dirty="0" smtClean="0"/>
              <a:t> traffic</a:t>
            </a:r>
          </a:p>
          <a:p>
            <a:r>
              <a:rPr lang="nl-NL" dirty="0" smtClean="0"/>
              <a:t>Debugging</a:t>
            </a:r>
          </a:p>
          <a:p>
            <a:r>
              <a:rPr lang="nl-NL" dirty="0" err="1" smtClean="0"/>
              <a:t>Logging</a:t>
            </a:r>
            <a:endParaRPr lang="nl-NL" dirty="0" smtClean="0"/>
          </a:p>
          <a:p>
            <a:pPr lvl="1"/>
            <a:r>
              <a:rPr lang="nl-NL" dirty="0" smtClean="0"/>
              <a:t>ADF Logger</a:t>
            </a:r>
          </a:p>
          <a:p>
            <a:r>
              <a:rPr lang="nl-NL" dirty="0" err="1" smtClean="0"/>
              <a:t>Assertions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8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Pure Client – </a:t>
            </a:r>
            <a:r>
              <a:rPr lang="nl-NL" dirty="0" err="1" smtClean="0"/>
              <a:t>Richer</a:t>
            </a:r>
            <a:r>
              <a:rPr lang="nl-NL" dirty="0" smtClean="0"/>
              <a:t> 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7701" y="2603501"/>
            <a:ext cx="12636499" cy="5727700"/>
          </a:xfrm>
        </p:spPr>
        <p:txBody>
          <a:bodyPr>
            <a:normAutofit fontScale="85000" lnSpcReduction="20000"/>
          </a:bodyPr>
          <a:lstStyle/>
          <a:p>
            <a:r>
              <a:rPr lang="nl-NL" dirty="0" smtClean="0"/>
              <a:t>Force correct input (</a:t>
            </a:r>
            <a:r>
              <a:rPr lang="nl-NL" dirty="0" err="1" smtClean="0"/>
              <a:t>uppercase</a:t>
            </a:r>
            <a:r>
              <a:rPr lang="nl-NL" dirty="0" smtClean="0"/>
              <a:t>, </a:t>
            </a:r>
            <a:r>
              <a:rPr lang="nl-NL" dirty="0" err="1" smtClean="0"/>
              <a:t>number</a:t>
            </a:r>
            <a:r>
              <a:rPr lang="nl-NL" dirty="0" smtClean="0"/>
              <a:t>, </a:t>
            </a:r>
            <a:r>
              <a:rPr lang="nl-NL" dirty="0" err="1" smtClean="0"/>
              <a:t>postal</a:t>
            </a:r>
            <a:r>
              <a:rPr lang="nl-NL" dirty="0" smtClean="0"/>
              <a:t> code)</a:t>
            </a:r>
          </a:p>
          <a:p>
            <a:r>
              <a:rPr lang="nl-NL" dirty="0" smtClean="0"/>
              <a:t>Instant </a:t>
            </a:r>
            <a:r>
              <a:rPr lang="nl-NL" dirty="0" err="1" smtClean="0"/>
              <a:t>validation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conversion</a:t>
            </a:r>
            <a:endParaRPr lang="nl-NL" dirty="0" smtClean="0"/>
          </a:p>
          <a:p>
            <a:pPr lvl="1"/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 err="1" smtClean="0"/>
              <a:t>message</a:t>
            </a:r>
            <a:r>
              <a:rPr lang="nl-NL" dirty="0" smtClean="0"/>
              <a:t> on component (</a:t>
            </a:r>
            <a:r>
              <a:rPr lang="nl-NL" dirty="0" err="1" smtClean="0"/>
              <a:t>cookbook</a:t>
            </a:r>
            <a:r>
              <a:rPr lang="nl-NL" dirty="0" smtClean="0"/>
              <a:t>)</a:t>
            </a:r>
          </a:p>
          <a:p>
            <a:r>
              <a:rPr lang="nl-NL" dirty="0" smtClean="0"/>
              <a:t>Smart Data Entry</a:t>
            </a:r>
          </a:p>
          <a:p>
            <a:r>
              <a:rPr lang="nl-NL" dirty="0" smtClean="0"/>
              <a:t>Intra page </a:t>
            </a:r>
            <a:r>
              <a:rPr lang="nl-NL" dirty="0" err="1" smtClean="0"/>
              <a:t>navigation</a:t>
            </a:r>
            <a:r>
              <a:rPr lang="nl-NL" dirty="0" smtClean="0"/>
              <a:t> – </a:t>
            </a:r>
            <a:r>
              <a:rPr lang="nl-NL" dirty="0" err="1" smtClean="0"/>
              <a:t>vertical</a:t>
            </a:r>
            <a:r>
              <a:rPr lang="nl-NL" dirty="0" smtClean="0"/>
              <a:t> </a:t>
            </a:r>
            <a:r>
              <a:rPr lang="nl-NL" dirty="0" err="1" smtClean="0"/>
              <a:t>scrolling</a:t>
            </a:r>
            <a:r>
              <a:rPr lang="nl-NL" dirty="0" smtClean="0"/>
              <a:t> (</a:t>
            </a:r>
            <a:r>
              <a:rPr lang="nl-NL" dirty="0" err="1" smtClean="0"/>
              <a:t>scroll</a:t>
            </a:r>
            <a:r>
              <a:rPr lang="nl-NL" dirty="0" smtClean="0"/>
              <a:t> component </a:t>
            </a:r>
            <a:r>
              <a:rPr lang="nl-NL" dirty="0" err="1" smtClean="0"/>
              <a:t>into</a:t>
            </a:r>
            <a:r>
              <a:rPr lang="nl-NL" dirty="0" smtClean="0"/>
              <a:t> view), </a:t>
            </a:r>
            <a:r>
              <a:rPr lang="nl-NL" dirty="0" err="1" smtClean="0"/>
              <a:t>arrow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</a:t>
            </a:r>
            <a:r>
              <a:rPr lang="nl-NL" dirty="0" err="1" smtClean="0"/>
              <a:t>navigation</a:t>
            </a:r>
            <a:endParaRPr lang="nl-NL" dirty="0" smtClean="0"/>
          </a:p>
          <a:p>
            <a:r>
              <a:rPr lang="nl-NL" dirty="0" smtClean="0"/>
              <a:t>Focus on relevant component</a:t>
            </a:r>
          </a:p>
          <a:p>
            <a:r>
              <a:rPr lang="nl-NL" dirty="0" smtClean="0"/>
              <a:t>Show/</a:t>
            </a:r>
            <a:r>
              <a:rPr lang="nl-NL" dirty="0" err="1" smtClean="0"/>
              <a:t>Hide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Enable</a:t>
            </a:r>
            <a:r>
              <a:rPr lang="nl-NL" dirty="0" smtClean="0"/>
              <a:t>/</a:t>
            </a:r>
            <a:r>
              <a:rPr lang="nl-NL" dirty="0" err="1" smtClean="0"/>
              <a:t>Disable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r>
              <a:rPr lang="nl-NL" dirty="0" smtClean="0"/>
              <a:t>; </a:t>
            </a:r>
            <a:r>
              <a:rPr lang="nl-NL" dirty="0" err="1" smtClean="0"/>
              <a:t>prepare</a:t>
            </a:r>
            <a:r>
              <a:rPr lang="nl-NL" dirty="0" smtClean="0"/>
              <a:t> </a:t>
            </a:r>
            <a:r>
              <a:rPr lang="nl-NL" dirty="0" err="1" smtClean="0"/>
              <a:t>LOVs</a:t>
            </a:r>
            <a:r>
              <a:rPr lang="nl-NL" dirty="0" smtClean="0"/>
              <a:t>/</a:t>
            </a:r>
            <a:r>
              <a:rPr lang="nl-NL" dirty="0" err="1" smtClean="0"/>
              <a:t>Dropdown</a:t>
            </a:r>
            <a:endParaRPr lang="nl-NL" dirty="0" smtClean="0"/>
          </a:p>
          <a:p>
            <a:r>
              <a:rPr lang="nl-NL" dirty="0" smtClean="0"/>
              <a:t>Copy &amp; </a:t>
            </a:r>
            <a:r>
              <a:rPr lang="nl-NL" dirty="0" err="1" smtClean="0"/>
              <a:t>Derive</a:t>
            </a:r>
            <a:r>
              <a:rPr lang="nl-NL" dirty="0" smtClean="0"/>
              <a:t> </a:t>
            </a:r>
            <a:r>
              <a:rPr lang="nl-NL" dirty="0" err="1" smtClean="0"/>
              <a:t>values</a:t>
            </a:r>
            <a:endParaRPr lang="nl-NL" dirty="0" smtClean="0"/>
          </a:p>
          <a:p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rich</a:t>
            </a:r>
            <a:r>
              <a:rPr lang="nl-NL" dirty="0" smtClean="0"/>
              <a:t> </a:t>
            </a:r>
            <a:r>
              <a:rPr lang="nl-NL" dirty="0" err="1" smtClean="0"/>
              <a:t>popups</a:t>
            </a:r>
            <a:r>
              <a:rPr lang="nl-NL" dirty="0" smtClean="0"/>
              <a:t> for data entry (without server </a:t>
            </a:r>
            <a:r>
              <a:rPr lang="nl-NL" dirty="0" err="1" smtClean="0"/>
              <a:t>interaction</a:t>
            </a:r>
            <a:r>
              <a:rPr lang="nl-NL" dirty="0" smtClean="0"/>
              <a:t>)</a:t>
            </a:r>
          </a:p>
          <a:p>
            <a:r>
              <a:rPr lang="nl-NL" dirty="0" err="1" smtClean="0"/>
              <a:t>Suppress</a:t>
            </a:r>
            <a:r>
              <a:rPr lang="nl-NL" dirty="0" smtClean="0"/>
              <a:t> standard browser context menu</a:t>
            </a:r>
          </a:p>
          <a:p>
            <a:r>
              <a:rPr lang="nl-NL" dirty="0" err="1" smtClean="0"/>
              <a:t>Use</a:t>
            </a:r>
            <a:r>
              <a:rPr lang="nl-NL" dirty="0" smtClean="0"/>
              <a:t> of </a:t>
            </a:r>
            <a:r>
              <a:rPr lang="nl-NL" dirty="0" err="1" smtClean="0"/>
              <a:t>Function</a:t>
            </a:r>
            <a:r>
              <a:rPr lang="nl-NL" dirty="0" smtClean="0"/>
              <a:t> Keys </a:t>
            </a:r>
            <a:r>
              <a:rPr lang="nl-NL" dirty="0" err="1" smtClean="0"/>
              <a:t>and</a:t>
            </a:r>
            <a:r>
              <a:rPr lang="nl-NL" dirty="0" smtClean="0"/>
              <a:t> Shortcuts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98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 page load/on </a:t>
            </a:r>
            <a:r>
              <a:rPr lang="nl-NL" dirty="0" err="1" smtClean="0"/>
              <a:t>ppr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smtClean="0"/>
              <a:t>&lt;</a:t>
            </a:r>
            <a:r>
              <a:rPr lang="nl-NL" dirty="0" err="1" smtClean="0"/>
              <a:t>af:document</a:t>
            </a:r>
            <a:r>
              <a:rPr lang="nl-NL" dirty="0" smtClean="0"/>
              <a:t>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af:clientListener</a:t>
            </a:r>
            <a:r>
              <a:rPr lang="en-US" dirty="0"/>
              <a:t> method</a:t>
            </a:r>
            <a:r>
              <a:rPr lang="en-US" dirty="0" smtClean="0"/>
              <a:t>="</a:t>
            </a:r>
            <a:r>
              <a:rPr lang="en-US" dirty="0" err="1" smtClean="0"/>
              <a:t>init</a:t>
            </a:r>
            <a:r>
              <a:rPr lang="en-US" dirty="0" smtClean="0"/>
              <a:t>" </a:t>
            </a:r>
            <a:r>
              <a:rPr lang="en-US" dirty="0"/>
              <a:t>type="load</a:t>
            </a:r>
            <a:r>
              <a:rPr lang="en-US" dirty="0" smtClean="0"/>
              <a:t>"/&gt;</a:t>
            </a:r>
          </a:p>
          <a:p>
            <a:pPr lvl="1"/>
            <a:endParaRPr lang="nl-NL" dirty="0"/>
          </a:p>
          <a:p>
            <a:r>
              <a:rPr lang="nl-NL" dirty="0" err="1" smtClean="0"/>
              <a:t>Partial</a:t>
            </a:r>
            <a:r>
              <a:rPr lang="nl-NL" dirty="0" smtClean="0"/>
              <a:t> Page </a:t>
            </a:r>
            <a:r>
              <a:rPr lang="nl-NL" dirty="0" err="1" smtClean="0"/>
              <a:t>Refresh</a:t>
            </a:r>
            <a:endParaRPr lang="nl-NL" dirty="0" smtClean="0"/>
          </a:p>
          <a:p>
            <a:pPr lvl="1"/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ERKS</a:t>
            </a:r>
          </a:p>
          <a:p>
            <a:pPr lvl="1"/>
            <a:r>
              <a:rPr lang="nl-NL" dirty="0" smtClean="0"/>
              <a:t>Property change </a:t>
            </a:r>
            <a:r>
              <a:rPr lang="nl-NL" dirty="0" err="1" smtClean="0"/>
              <a:t>listener</a:t>
            </a:r>
            <a:r>
              <a:rPr lang="nl-NL" dirty="0" smtClean="0"/>
              <a:t> (map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bean</a:t>
            </a:r>
            <a:r>
              <a:rPr lang="nl-NL" dirty="0" smtClean="0"/>
              <a:t> timestamp, </a:t>
            </a:r>
            <a:r>
              <a:rPr lang="nl-NL" dirty="0" err="1" smtClean="0"/>
              <a:t>add</a:t>
            </a:r>
            <a:r>
              <a:rPr lang="nl-NL" dirty="0" smtClean="0"/>
              <a:t> as </a:t>
            </a:r>
            <a:r>
              <a:rPr lang="nl-NL" dirty="0" err="1" smtClean="0"/>
              <a:t>partial</a:t>
            </a:r>
            <a:r>
              <a:rPr lang="nl-NL" dirty="0" smtClean="0"/>
              <a:t> target)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51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Find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smtClean="0"/>
              <a:t>Event source</a:t>
            </a:r>
          </a:p>
          <a:p>
            <a:r>
              <a:rPr lang="nl-NL" dirty="0" err="1" smtClean="0"/>
              <a:t>Relative</a:t>
            </a:r>
            <a:endParaRPr lang="nl-NL" dirty="0" smtClean="0"/>
          </a:p>
          <a:p>
            <a:r>
              <a:rPr lang="nl-NL" dirty="0" smtClean="0"/>
              <a:t>Absolute</a:t>
            </a:r>
          </a:p>
          <a:p>
            <a:r>
              <a:rPr lang="nl-NL" dirty="0" smtClean="0"/>
              <a:t>“trick” </a:t>
            </a:r>
            <a:r>
              <a:rPr lang="nl-NL" dirty="0" err="1" smtClean="0"/>
              <a:t>using</a:t>
            </a:r>
            <a:r>
              <a:rPr lang="nl-NL" dirty="0" smtClean="0"/>
              <a:t> dummy </a:t>
            </a:r>
            <a:r>
              <a:rPr lang="nl-NL" dirty="0" err="1" smtClean="0"/>
              <a:t>css</a:t>
            </a:r>
            <a:r>
              <a:rPr lang="nl-NL" dirty="0" smtClean="0"/>
              <a:t> class</a:t>
            </a:r>
          </a:p>
          <a:p>
            <a:pPr lvl="1"/>
            <a:r>
              <a:rPr lang="nl-NL" dirty="0" err="1" smtClean="0"/>
              <a:t>Warning</a:t>
            </a:r>
            <a:r>
              <a:rPr lang="nl-NL" dirty="0" smtClean="0"/>
              <a:t>: </a:t>
            </a:r>
            <a:r>
              <a:rPr lang="nl-NL" dirty="0" err="1" smtClean="0"/>
              <a:t>compression</a:t>
            </a:r>
            <a:r>
              <a:rPr lang="nl-NL" dirty="0" smtClean="0"/>
              <a:t>/</a:t>
            </a:r>
            <a:r>
              <a:rPr lang="nl-NL" dirty="0" err="1" smtClean="0"/>
              <a:t>obfuscation</a:t>
            </a:r>
            <a:endParaRPr lang="nl-NL" dirty="0" smtClean="0"/>
          </a:p>
          <a:p>
            <a:r>
              <a:rPr lang="nl-NL" dirty="0" smtClean="0"/>
              <a:t>Using </a:t>
            </a:r>
            <a:r>
              <a:rPr lang="nl-NL" dirty="0" err="1" smtClean="0"/>
              <a:t>clientAttribute</a:t>
            </a:r>
            <a:r>
              <a:rPr lang="nl-NL" dirty="0" smtClean="0"/>
              <a:t>, UI Component, </a:t>
            </a:r>
            <a:r>
              <a:rPr lang="nl-NL" dirty="0" err="1" smtClean="0"/>
              <a:t>Bean</a:t>
            </a:r>
            <a:endParaRPr lang="nl-NL" dirty="0" smtClean="0"/>
          </a:p>
          <a:p>
            <a:pPr lvl="1"/>
            <a:r>
              <a:rPr lang="nl-NL" dirty="0" smtClean="0"/>
              <a:t>Duncan Mills’ </a:t>
            </a:r>
            <a:r>
              <a:rPr lang="nl-NL" dirty="0" err="1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55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7701" y="2603501"/>
            <a:ext cx="13200379" cy="5727700"/>
          </a:xfrm>
        </p:spPr>
        <p:txBody>
          <a:bodyPr>
            <a:normAutofit lnSpcReduction="10000"/>
          </a:bodyPr>
          <a:lstStyle/>
          <a:p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JavaScript</a:t>
            </a:r>
            <a:r>
              <a:rPr lang="nl-NL" dirty="0" smtClean="0"/>
              <a:t> </a:t>
            </a:r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out of </a:t>
            </a:r>
            <a:r>
              <a:rPr lang="nl-NL" dirty="0" err="1" smtClean="0"/>
              <a:t>the</a:t>
            </a:r>
            <a:r>
              <a:rPr lang="nl-NL" dirty="0" smtClean="0"/>
              <a:t> box ADF 12c </a:t>
            </a:r>
            <a:r>
              <a:rPr lang="nl-NL" dirty="0" err="1" smtClean="0"/>
              <a:t>framework</a:t>
            </a:r>
            <a:r>
              <a:rPr lang="nl-NL" dirty="0" smtClean="0"/>
              <a:t>?</a:t>
            </a:r>
          </a:p>
          <a:p>
            <a:r>
              <a:rPr lang="nl-NL" dirty="0" err="1" smtClean="0"/>
              <a:t>Introducing</a:t>
            </a:r>
            <a:r>
              <a:rPr lang="nl-NL" dirty="0" smtClean="0"/>
              <a:t> </a:t>
            </a:r>
            <a:r>
              <a:rPr lang="nl-NL" dirty="0" err="1" smtClean="0"/>
              <a:t>JavaScript</a:t>
            </a:r>
            <a:endParaRPr lang="nl-NL" dirty="0" smtClean="0"/>
          </a:p>
          <a:p>
            <a:r>
              <a:rPr lang="nl-NL" dirty="0" smtClean="0"/>
              <a:t>How do we plug </a:t>
            </a:r>
            <a:r>
              <a:rPr lang="nl-NL" dirty="0" err="1" smtClean="0"/>
              <a:t>our</a:t>
            </a:r>
            <a:r>
              <a:rPr lang="nl-NL" dirty="0" smtClean="0"/>
              <a:t> </a:t>
            </a:r>
            <a:r>
              <a:rPr lang="nl-NL" dirty="0" err="1" smtClean="0"/>
              <a:t>JavaScript</a:t>
            </a:r>
            <a:r>
              <a:rPr lang="nl-NL" dirty="0" smtClean="0"/>
              <a:t> </a:t>
            </a:r>
            <a:r>
              <a:rPr lang="nl-NL" dirty="0" err="1" smtClean="0"/>
              <a:t>into</a:t>
            </a:r>
            <a:r>
              <a:rPr lang="nl-NL" dirty="0" smtClean="0"/>
              <a:t> ADF </a:t>
            </a:r>
            <a:r>
              <a:rPr lang="nl-NL" dirty="0" err="1" smtClean="0"/>
              <a:t>Faces</a:t>
            </a:r>
            <a:endParaRPr lang="nl-NL" dirty="0" smtClean="0"/>
          </a:p>
          <a:p>
            <a:pPr lvl="1"/>
            <a:r>
              <a:rPr lang="nl-NL" dirty="0" err="1" smtClean="0"/>
              <a:t>Tooling</a:t>
            </a:r>
            <a:r>
              <a:rPr lang="nl-NL" dirty="0" smtClean="0"/>
              <a:t>, Debugging, </a:t>
            </a:r>
            <a:r>
              <a:rPr lang="nl-NL" dirty="0" err="1" smtClean="0"/>
              <a:t>logging</a:t>
            </a:r>
            <a:r>
              <a:rPr lang="nl-NL" dirty="0" smtClean="0"/>
              <a:t>, </a:t>
            </a:r>
            <a:r>
              <a:rPr lang="nl-NL" dirty="0" err="1" smtClean="0"/>
              <a:t>production</a:t>
            </a:r>
            <a:r>
              <a:rPr lang="nl-NL" dirty="0" smtClean="0"/>
              <a:t> </a:t>
            </a:r>
            <a:r>
              <a:rPr lang="nl-NL" dirty="0" err="1" smtClean="0"/>
              <a:t>preparation</a:t>
            </a:r>
            <a:endParaRPr lang="nl-NL" dirty="0" smtClean="0"/>
          </a:p>
          <a:p>
            <a:r>
              <a:rPr lang="nl-NL" dirty="0" smtClean="0"/>
              <a:t>Pure </a:t>
            </a:r>
            <a:r>
              <a:rPr lang="nl-NL" dirty="0" err="1" smtClean="0"/>
              <a:t>client</a:t>
            </a:r>
            <a:r>
              <a:rPr lang="nl-NL" dirty="0" smtClean="0"/>
              <a:t> side – </a:t>
            </a:r>
            <a:r>
              <a:rPr lang="nl-NL" dirty="0" err="1" smtClean="0"/>
              <a:t>richer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leaner</a:t>
            </a:r>
            <a:endParaRPr lang="nl-NL" dirty="0" smtClean="0"/>
          </a:p>
          <a:p>
            <a:r>
              <a:rPr lang="nl-NL" dirty="0" err="1" smtClean="0"/>
              <a:t>Integrating</a:t>
            </a:r>
            <a:r>
              <a:rPr lang="nl-NL" dirty="0" smtClean="0"/>
              <a:t> </a:t>
            </a:r>
            <a:r>
              <a:rPr lang="nl-NL" dirty="0" err="1" smtClean="0"/>
              <a:t>rich</a:t>
            </a:r>
            <a:r>
              <a:rPr lang="nl-NL" dirty="0" smtClean="0"/>
              <a:t> </a:t>
            </a:r>
            <a:r>
              <a:rPr lang="nl-NL" dirty="0" err="1" smtClean="0"/>
              <a:t>client</a:t>
            </a:r>
            <a:r>
              <a:rPr lang="nl-NL" dirty="0" smtClean="0"/>
              <a:t> 3rd party </a:t>
            </a:r>
            <a:r>
              <a:rPr lang="nl-NL" dirty="0" err="1" smtClean="0"/>
              <a:t>components</a:t>
            </a:r>
            <a:endParaRPr lang="nl-NL" dirty="0" smtClean="0"/>
          </a:p>
          <a:p>
            <a:r>
              <a:rPr lang="nl-NL" dirty="0" smtClean="0"/>
              <a:t>Client </a:t>
            </a:r>
            <a:r>
              <a:rPr lang="nl-NL" dirty="0" err="1" smtClean="0"/>
              <a:t>to</a:t>
            </a:r>
            <a:r>
              <a:rPr lang="nl-NL" dirty="0" smtClean="0"/>
              <a:t> Server </a:t>
            </a:r>
            <a:r>
              <a:rPr lang="nl-NL" dirty="0" err="1" smtClean="0"/>
              <a:t>communications</a:t>
            </a:r>
            <a:r>
              <a:rPr lang="nl-NL" dirty="0" smtClean="0"/>
              <a:t> – in </a:t>
            </a:r>
            <a:r>
              <a:rPr lang="nl-NL" dirty="0" err="1" smtClean="0"/>
              <a:t>addition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full page </a:t>
            </a:r>
            <a:r>
              <a:rPr lang="nl-NL" dirty="0" err="1" smtClean="0"/>
              <a:t>request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declarative</a:t>
            </a:r>
            <a:r>
              <a:rPr lang="nl-NL" dirty="0" smtClean="0"/>
              <a:t> </a:t>
            </a:r>
            <a:r>
              <a:rPr lang="nl-NL" dirty="0" err="1" smtClean="0"/>
              <a:t>partial</a:t>
            </a:r>
            <a:r>
              <a:rPr lang="nl-NL" dirty="0" smtClean="0"/>
              <a:t> page </a:t>
            </a:r>
            <a:r>
              <a:rPr lang="nl-NL" dirty="0" err="1" smtClean="0"/>
              <a:t>rendering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navigation</a:t>
            </a:r>
            <a:endParaRPr lang="nl-NL" dirty="0" smtClean="0"/>
          </a:p>
          <a:p>
            <a:r>
              <a:rPr lang="nl-NL" dirty="0" smtClean="0"/>
              <a:t>Server </a:t>
            </a:r>
            <a:r>
              <a:rPr lang="nl-NL" dirty="0" err="1" smtClean="0"/>
              <a:t>to</a:t>
            </a:r>
            <a:r>
              <a:rPr lang="nl-NL" dirty="0" smtClean="0"/>
              <a:t> Client </a:t>
            </a:r>
            <a:r>
              <a:rPr lang="nl-NL" dirty="0" err="1" smtClean="0"/>
              <a:t>communication</a:t>
            </a:r>
            <a:endParaRPr lang="nl-NL" dirty="0" smtClean="0"/>
          </a:p>
          <a:p>
            <a:pPr lvl="1"/>
            <a:r>
              <a:rPr lang="nl-NL" dirty="0" smtClean="0"/>
              <a:t>Trigger </a:t>
            </a:r>
            <a:r>
              <a:rPr lang="nl-NL" dirty="0" err="1" smtClean="0"/>
              <a:t>JavaScript</a:t>
            </a:r>
            <a:r>
              <a:rPr lang="nl-NL" dirty="0" smtClean="0"/>
              <a:t> </a:t>
            </a:r>
            <a:r>
              <a:rPr lang="nl-NL" dirty="0" err="1" smtClean="0"/>
              <a:t>after</a:t>
            </a:r>
            <a:r>
              <a:rPr lang="nl-NL" dirty="0" smtClean="0"/>
              <a:t> PPR, Pure Push</a:t>
            </a:r>
          </a:p>
          <a:p>
            <a:endParaRPr lang="nl-NL" dirty="0" smtClean="0"/>
          </a:p>
          <a:p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65400" y="3340100"/>
            <a:ext cx="8280400" cy="5118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39999" y="2916535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Page</a:t>
            </a:r>
            <a:endParaRPr lang="en-US" dirty="0" err="1" smtClean="0"/>
          </a:p>
        </p:txBody>
      </p:sp>
      <p:sp>
        <p:nvSpPr>
          <p:cNvPr id="5" name="Rectangle 4"/>
          <p:cNvSpPr/>
          <p:nvPr/>
        </p:nvSpPr>
        <p:spPr>
          <a:xfrm>
            <a:off x="2730500" y="4127500"/>
            <a:ext cx="2971800" cy="4216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92399" y="3665835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Taskflow</a:t>
            </a:r>
            <a:endParaRPr lang="en-US" dirty="0" err="1" smtClean="0"/>
          </a:p>
        </p:txBody>
      </p:sp>
      <p:sp>
        <p:nvSpPr>
          <p:cNvPr id="7" name="Rectangle 6"/>
          <p:cNvSpPr/>
          <p:nvPr/>
        </p:nvSpPr>
        <p:spPr>
          <a:xfrm>
            <a:off x="2982247" y="4889500"/>
            <a:ext cx="2427953" cy="3276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62708" y="4427835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Fragment</a:t>
            </a:r>
            <a:endParaRPr lang="en-US" dirty="0" err="1" smtClean="0"/>
          </a:p>
        </p:txBody>
      </p:sp>
      <p:sp>
        <p:nvSpPr>
          <p:cNvPr id="9" name="Rectangle 8"/>
          <p:cNvSpPr/>
          <p:nvPr/>
        </p:nvSpPr>
        <p:spPr>
          <a:xfrm>
            <a:off x="5981700" y="4127500"/>
            <a:ext cx="4521200" cy="4216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43599" y="3665835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Taskflow</a:t>
            </a:r>
            <a:endParaRPr lang="en-US" dirty="0" err="1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43" r="28552" b="37067"/>
          <a:stretch/>
        </p:blipFill>
        <p:spPr bwMode="auto">
          <a:xfrm>
            <a:off x="2565400" y="505420"/>
            <a:ext cx="8280400" cy="234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6184900" y="4908549"/>
            <a:ext cx="3733800" cy="3276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165361" y="4446884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Fragment</a:t>
            </a:r>
            <a:endParaRPr lang="en-US" dirty="0" err="1" smtClean="0"/>
          </a:p>
        </p:txBody>
      </p:sp>
      <p:sp>
        <p:nvSpPr>
          <p:cNvPr id="13" name="Rectangle 12"/>
          <p:cNvSpPr/>
          <p:nvPr/>
        </p:nvSpPr>
        <p:spPr>
          <a:xfrm>
            <a:off x="6299200" y="5706417"/>
            <a:ext cx="2247900" cy="226248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35700" y="5244752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Taskflow</a:t>
            </a:r>
            <a:endParaRPr lang="en-US" dirty="0" err="1" smtClean="0"/>
          </a:p>
        </p:txBody>
      </p:sp>
      <p:sp>
        <p:nvSpPr>
          <p:cNvPr id="11" name="Rectangle 10"/>
          <p:cNvSpPr/>
          <p:nvPr/>
        </p:nvSpPr>
        <p:spPr>
          <a:xfrm>
            <a:off x="6643470" y="6153744"/>
            <a:ext cx="1567080" cy="16313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54074" y="5706417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Fragment</a:t>
            </a: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7269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18000" y="1504983"/>
            <a:ext cx="8280400" cy="5118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92599" y="1081418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Page</a:t>
            </a:r>
            <a:endParaRPr lang="en-US" dirty="0" err="1" smtClean="0"/>
          </a:p>
        </p:txBody>
      </p:sp>
      <p:sp>
        <p:nvSpPr>
          <p:cNvPr id="5" name="Rectangle 4"/>
          <p:cNvSpPr/>
          <p:nvPr/>
        </p:nvSpPr>
        <p:spPr>
          <a:xfrm>
            <a:off x="4483100" y="2292383"/>
            <a:ext cx="2971800" cy="4216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44999" y="1830718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Taskflow</a:t>
            </a:r>
            <a:endParaRPr lang="en-US" dirty="0" err="1" smtClean="0"/>
          </a:p>
        </p:txBody>
      </p:sp>
      <p:sp>
        <p:nvSpPr>
          <p:cNvPr id="7" name="Rectangle 6"/>
          <p:cNvSpPr/>
          <p:nvPr/>
        </p:nvSpPr>
        <p:spPr>
          <a:xfrm>
            <a:off x="4734847" y="3054383"/>
            <a:ext cx="2427953" cy="3276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15308" y="2592718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Fragment</a:t>
            </a:r>
            <a:endParaRPr lang="en-US" dirty="0" err="1" smtClean="0"/>
          </a:p>
        </p:txBody>
      </p:sp>
      <p:sp>
        <p:nvSpPr>
          <p:cNvPr id="9" name="Rectangle 8"/>
          <p:cNvSpPr/>
          <p:nvPr/>
        </p:nvSpPr>
        <p:spPr>
          <a:xfrm>
            <a:off x="7734300" y="2292383"/>
            <a:ext cx="4521200" cy="4216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96199" y="1830718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Taskflow</a:t>
            </a:r>
            <a:endParaRPr lang="en-US" dirty="0" err="1" smtClean="0"/>
          </a:p>
        </p:txBody>
      </p:sp>
      <p:sp>
        <p:nvSpPr>
          <p:cNvPr id="17" name="Rectangle 16"/>
          <p:cNvSpPr/>
          <p:nvPr/>
        </p:nvSpPr>
        <p:spPr>
          <a:xfrm>
            <a:off x="7937500" y="3073432"/>
            <a:ext cx="3733800" cy="3276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17961" y="2611767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Fragment</a:t>
            </a:r>
            <a:endParaRPr lang="en-US" dirty="0" err="1" smtClean="0"/>
          </a:p>
        </p:txBody>
      </p:sp>
      <p:sp>
        <p:nvSpPr>
          <p:cNvPr id="13" name="Rectangle 12"/>
          <p:cNvSpPr/>
          <p:nvPr/>
        </p:nvSpPr>
        <p:spPr>
          <a:xfrm>
            <a:off x="8051800" y="3871300"/>
            <a:ext cx="2247900" cy="226248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8300" y="3409635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Taskflow</a:t>
            </a:r>
            <a:endParaRPr lang="en-US" dirty="0" err="1" smtClean="0"/>
          </a:p>
        </p:txBody>
      </p:sp>
      <p:sp>
        <p:nvSpPr>
          <p:cNvPr id="11" name="Rectangle 10"/>
          <p:cNvSpPr/>
          <p:nvPr/>
        </p:nvSpPr>
        <p:spPr>
          <a:xfrm>
            <a:off x="8396069" y="4318627"/>
            <a:ext cx="1751231" cy="16313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06674" y="3871300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Fragment</a:t>
            </a:r>
            <a:endParaRPr lang="en-US" dirty="0" err="1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002543"/>
            <a:ext cx="1647031" cy="36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4126242"/>
            <a:ext cx="2054225" cy="72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lowchart: Direct Access Storage 15"/>
          <p:cNvSpPr/>
          <p:nvPr/>
        </p:nvSpPr>
        <p:spPr>
          <a:xfrm>
            <a:off x="6731000" y="1226351"/>
            <a:ext cx="3683000" cy="518468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07200" y="1280152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smtClean="0"/>
              <a:t>Client Side Event Bus</a:t>
            </a:r>
            <a:endParaRPr lang="en-US" sz="1800" dirty="0" err="1" smtClean="0"/>
          </a:p>
        </p:txBody>
      </p:sp>
      <p:sp>
        <p:nvSpPr>
          <p:cNvPr id="21" name="Freeform 20"/>
          <p:cNvSpPr/>
          <p:nvPr/>
        </p:nvSpPr>
        <p:spPr>
          <a:xfrm>
            <a:off x="10045700" y="1504983"/>
            <a:ext cx="2498391" cy="3670300"/>
          </a:xfrm>
          <a:custGeom>
            <a:avLst/>
            <a:gdLst>
              <a:gd name="connsiteX0" fmla="*/ 38100 w 2498391"/>
              <a:gd name="connsiteY0" fmla="*/ 3670300 h 3670300"/>
              <a:gd name="connsiteX1" fmla="*/ 1892300 w 2498391"/>
              <a:gd name="connsiteY1" fmla="*/ 2959100 h 3670300"/>
              <a:gd name="connsiteX2" fmla="*/ 2374900 w 2498391"/>
              <a:gd name="connsiteY2" fmla="*/ 1892300 h 3670300"/>
              <a:gd name="connsiteX3" fmla="*/ 2349500 w 2498391"/>
              <a:gd name="connsiteY3" fmla="*/ 609600 h 3670300"/>
              <a:gd name="connsiteX4" fmla="*/ 736600 w 2498391"/>
              <a:gd name="connsiteY4" fmla="*/ 139700 h 3670300"/>
              <a:gd name="connsiteX5" fmla="*/ 0 w 2498391"/>
              <a:gd name="connsiteY5" fmla="*/ 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8391" h="3670300">
                <a:moveTo>
                  <a:pt x="38100" y="3670300"/>
                </a:moveTo>
                <a:cubicBezTo>
                  <a:pt x="770466" y="3462866"/>
                  <a:pt x="1502833" y="3255433"/>
                  <a:pt x="1892300" y="2959100"/>
                </a:cubicBezTo>
                <a:cubicBezTo>
                  <a:pt x="2281767" y="2662767"/>
                  <a:pt x="2298700" y="2283883"/>
                  <a:pt x="2374900" y="1892300"/>
                </a:cubicBezTo>
                <a:cubicBezTo>
                  <a:pt x="2451100" y="1500717"/>
                  <a:pt x="2622550" y="901700"/>
                  <a:pt x="2349500" y="609600"/>
                </a:cubicBezTo>
                <a:cubicBezTo>
                  <a:pt x="2076450" y="317500"/>
                  <a:pt x="1128183" y="241300"/>
                  <a:pt x="736600" y="139700"/>
                </a:cubicBezTo>
                <a:cubicBezTo>
                  <a:pt x="345017" y="38100"/>
                  <a:pt x="172508" y="19050"/>
                  <a:pt x="0" y="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ular Callout 21"/>
          <p:cNvSpPr/>
          <p:nvPr/>
        </p:nvSpPr>
        <p:spPr>
          <a:xfrm>
            <a:off x="12128500" y="857283"/>
            <a:ext cx="3975100" cy="1204267"/>
          </a:xfrm>
          <a:prstGeom prst="wedgeRectCallout">
            <a:avLst>
              <a:gd name="adj1" fmla="val -38916"/>
              <a:gd name="adj2" fmla="val 9311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accent3"/>
                </a:solidFill>
              </a:rPr>
              <a:t>2. (</a:t>
            </a:r>
            <a:r>
              <a:rPr lang="nl-NL" sz="2000" dirty="0" err="1" smtClean="0">
                <a:solidFill>
                  <a:schemeClr val="accent3"/>
                </a:solidFill>
              </a:rPr>
              <a:t>when</a:t>
            </a:r>
            <a:r>
              <a:rPr lang="nl-NL" sz="2000" dirty="0" smtClean="0">
                <a:solidFill>
                  <a:schemeClr val="accent3"/>
                </a:solidFill>
              </a:rPr>
              <a:t> button is </a:t>
            </a:r>
            <a:r>
              <a:rPr lang="nl-NL" sz="2000" dirty="0" err="1" smtClean="0">
                <a:solidFill>
                  <a:schemeClr val="accent3"/>
                </a:solidFill>
              </a:rPr>
              <a:t>pressed</a:t>
            </a:r>
            <a:r>
              <a:rPr lang="nl-NL" sz="2000" dirty="0" smtClean="0">
                <a:solidFill>
                  <a:schemeClr val="accent3"/>
                </a:solidFill>
              </a:rPr>
              <a:t> ) </a:t>
            </a:r>
            <a:r>
              <a:rPr lang="nl-NL" sz="2000" dirty="0" err="1" smtClean="0">
                <a:solidFill>
                  <a:schemeClr val="accent3"/>
                </a:solidFill>
              </a:rPr>
              <a:t>Publish</a:t>
            </a:r>
            <a:r>
              <a:rPr lang="nl-NL" sz="2000" dirty="0" smtClean="0">
                <a:solidFill>
                  <a:schemeClr val="accent3"/>
                </a:solidFill>
              </a:rPr>
              <a:t> </a:t>
            </a:r>
            <a:r>
              <a:rPr lang="nl-NL" sz="2000" dirty="0" err="1" smtClean="0">
                <a:solidFill>
                  <a:schemeClr val="accent3"/>
                </a:solidFill>
              </a:rPr>
              <a:t>an</a:t>
            </a:r>
            <a:r>
              <a:rPr lang="nl-NL" sz="2000" dirty="0" smtClean="0">
                <a:solidFill>
                  <a:schemeClr val="accent3"/>
                </a:solidFill>
              </a:rPr>
              <a:t> </a:t>
            </a:r>
            <a:r>
              <a:rPr lang="nl-NL" sz="2000" dirty="0" err="1" smtClean="0">
                <a:solidFill>
                  <a:schemeClr val="accent3"/>
                </a:solidFill>
              </a:rPr>
              <a:t>instance</a:t>
            </a:r>
            <a:r>
              <a:rPr lang="nl-NL" sz="2000" dirty="0" smtClean="0">
                <a:solidFill>
                  <a:schemeClr val="accent3"/>
                </a:solidFill>
              </a:rPr>
              <a:t> of </a:t>
            </a:r>
            <a:r>
              <a:rPr lang="nl-NL" sz="2000" dirty="0" err="1" smtClean="0">
                <a:solidFill>
                  <a:schemeClr val="accent3"/>
                </a:solidFill>
              </a:rPr>
              <a:t>the</a:t>
            </a:r>
            <a:r>
              <a:rPr lang="nl-NL" sz="2000" dirty="0" smtClean="0">
                <a:solidFill>
                  <a:schemeClr val="accent3"/>
                </a:solidFill>
              </a:rPr>
              <a:t> ‘</a:t>
            </a:r>
            <a:r>
              <a:rPr lang="nl-NL" sz="2000" dirty="0" err="1" smtClean="0">
                <a:solidFill>
                  <a:schemeClr val="accent3"/>
                </a:solidFill>
              </a:rPr>
              <a:t>color</a:t>
            </a:r>
            <a:r>
              <a:rPr lang="nl-NL" sz="2000" dirty="0" smtClean="0">
                <a:solidFill>
                  <a:schemeClr val="accent3"/>
                </a:solidFill>
              </a:rPr>
              <a:t> </a:t>
            </a:r>
            <a:r>
              <a:rPr lang="nl-NL" sz="2000" dirty="0" err="1" smtClean="0">
                <a:solidFill>
                  <a:schemeClr val="accent3"/>
                </a:solidFill>
              </a:rPr>
              <a:t>selection</a:t>
            </a:r>
            <a:r>
              <a:rPr lang="nl-NL" sz="2000" dirty="0" smtClean="0">
                <a:solidFill>
                  <a:schemeClr val="accent3"/>
                </a:solidFill>
              </a:rPr>
              <a:t> event’ – </a:t>
            </a:r>
            <a:r>
              <a:rPr lang="nl-NL" sz="2000" dirty="0" err="1" smtClean="0">
                <a:solidFill>
                  <a:schemeClr val="accent3"/>
                </a:solidFill>
              </a:rPr>
              <a:t>with</a:t>
            </a:r>
            <a:r>
              <a:rPr lang="nl-NL" sz="2000" dirty="0" smtClean="0">
                <a:solidFill>
                  <a:schemeClr val="accent3"/>
                </a:solidFill>
              </a:rPr>
              <a:t> </a:t>
            </a:r>
            <a:r>
              <a:rPr lang="nl-NL" sz="2000" dirty="0" err="1" smtClean="0">
                <a:solidFill>
                  <a:schemeClr val="accent3"/>
                </a:solidFill>
              </a:rPr>
              <a:t>the</a:t>
            </a:r>
            <a:r>
              <a:rPr lang="nl-NL" sz="2000" dirty="0" smtClean="0">
                <a:solidFill>
                  <a:schemeClr val="accent3"/>
                </a:solidFill>
              </a:rPr>
              <a:t> </a:t>
            </a:r>
            <a:r>
              <a:rPr lang="nl-NL" sz="2000" dirty="0" err="1" smtClean="0">
                <a:solidFill>
                  <a:schemeClr val="accent3"/>
                </a:solidFill>
              </a:rPr>
              <a:t>color</a:t>
            </a:r>
            <a:r>
              <a:rPr lang="nl-NL" sz="2000" dirty="0" smtClean="0">
                <a:solidFill>
                  <a:schemeClr val="accent3"/>
                </a:solidFill>
              </a:rPr>
              <a:t> in </a:t>
            </a:r>
            <a:r>
              <a:rPr lang="nl-NL" sz="2000" dirty="0" err="1" smtClean="0">
                <a:solidFill>
                  <a:schemeClr val="accent3"/>
                </a:solidFill>
              </a:rPr>
              <a:t>the</a:t>
            </a:r>
            <a:r>
              <a:rPr lang="nl-NL" sz="2000" dirty="0" smtClean="0">
                <a:solidFill>
                  <a:schemeClr val="accent3"/>
                </a:solidFill>
              </a:rPr>
              <a:t> </a:t>
            </a:r>
            <a:r>
              <a:rPr lang="nl-NL" sz="2000" dirty="0" err="1" smtClean="0">
                <a:solidFill>
                  <a:schemeClr val="accent3"/>
                </a:solidFill>
              </a:rPr>
              <a:t>payload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879975" y="5366831"/>
            <a:ext cx="2054225" cy="430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JavaScript</a:t>
            </a:r>
            <a:r>
              <a:rPr lang="nl-NL" sz="1600" dirty="0" smtClean="0"/>
              <a:t> </a:t>
            </a:r>
            <a:r>
              <a:rPr lang="nl-NL" sz="1600" dirty="0" err="1" smtClean="0"/>
              <a:t>function</a:t>
            </a:r>
            <a:endParaRPr lang="en-US" sz="1600" dirty="0"/>
          </a:p>
        </p:txBody>
      </p:sp>
      <p:sp>
        <p:nvSpPr>
          <p:cNvPr id="24" name="Freeform 23"/>
          <p:cNvSpPr/>
          <p:nvPr/>
        </p:nvSpPr>
        <p:spPr>
          <a:xfrm>
            <a:off x="4229617" y="1403269"/>
            <a:ext cx="2501383" cy="4216514"/>
          </a:xfrm>
          <a:custGeom>
            <a:avLst/>
            <a:gdLst>
              <a:gd name="connsiteX0" fmla="*/ 659883 w 2501383"/>
              <a:gd name="connsiteY0" fmla="*/ 4216514 h 4216514"/>
              <a:gd name="connsiteX1" fmla="*/ 189983 w 2501383"/>
              <a:gd name="connsiteY1" fmla="*/ 3251314 h 4216514"/>
              <a:gd name="connsiteX2" fmla="*/ 189983 w 2501383"/>
              <a:gd name="connsiteY2" fmla="*/ 495414 h 4216514"/>
              <a:gd name="connsiteX3" fmla="*/ 2501383 w 2501383"/>
              <a:gd name="connsiteY3" fmla="*/ 12814 h 421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1383" h="4216514">
                <a:moveTo>
                  <a:pt x="659883" y="4216514"/>
                </a:moveTo>
                <a:cubicBezTo>
                  <a:pt x="464091" y="4044005"/>
                  <a:pt x="268300" y="3871497"/>
                  <a:pt x="189983" y="3251314"/>
                </a:cubicBezTo>
                <a:cubicBezTo>
                  <a:pt x="111666" y="2631131"/>
                  <a:pt x="-195250" y="1035164"/>
                  <a:pt x="189983" y="495414"/>
                </a:cubicBezTo>
                <a:cubicBezTo>
                  <a:pt x="575216" y="-44336"/>
                  <a:pt x="1538299" y="-15761"/>
                  <a:pt x="2501383" y="12814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ular Callout 27"/>
          <p:cNvSpPr/>
          <p:nvPr/>
        </p:nvSpPr>
        <p:spPr>
          <a:xfrm>
            <a:off x="2146300" y="54603"/>
            <a:ext cx="4324350" cy="980132"/>
          </a:xfrm>
          <a:prstGeom prst="wedgeRectCallout">
            <a:avLst>
              <a:gd name="adj1" fmla="val 34247"/>
              <a:gd name="adj2" fmla="val 8841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accent3"/>
                </a:solidFill>
              </a:rPr>
              <a:t>1. </a:t>
            </a:r>
            <a:r>
              <a:rPr lang="nl-NL" sz="2000" dirty="0" err="1" smtClean="0">
                <a:solidFill>
                  <a:schemeClr val="accent3"/>
                </a:solidFill>
              </a:rPr>
              <a:t>Subscribe</a:t>
            </a:r>
            <a:r>
              <a:rPr lang="nl-NL" sz="2000" dirty="0" smtClean="0">
                <a:solidFill>
                  <a:schemeClr val="accent3"/>
                </a:solidFill>
              </a:rPr>
              <a:t> </a:t>
            </a:r>
            <a:r>
              <a:rPr lang="nl-NL" sz="2000" dirty="0" err="1" smtClean="0">
                <a:solidFill>
                  <a:schemeClr val="accent3"/>
                </a:solidFill>
              </a:rPr>
              <a:t>to</a:t>
            </a:r>
            <a:r>
              <a:rPr lang="nl-NL" sz="2000" dirty="0" smtClean="0">
                <a:solidFill>
                  <a:schemeClr val="accent3"/>
                </a:solidFill>
              </a:rPr>
              <a:t> </a:t>
            </a:r>
            <a:r>
              <a:rPr lang="nl-NL" sz="2000" dirty="0" err="1" smtClean="0">
                <a:solidFill>
                  <a:schemeClr val="accent3"/>
                </a:solidFill>
              </a:rPr>
              <a:t>the</a:t>
            </a:r>
            <a:r>
              <a:rPr lang="nl-NL" sz="2000" dirty="0" smtClean="0">
                <a:solidFill>
                  <a:schemeClr val="accent3"/>
                </a:solidFill>
              </a:rPr>
              <a:t> ‘</a:t>
            </a:r>
            <a:r>
              <a:rPr lang="nl-NL" sz="2000" dirty="0" err="1" smtClean="0">
                <a:solidFill>
                  <a:schemeClr val="accent3"/>
                </a:solidFill>
              </a:rPr>
              <a:t>color</a:t>
            </a:r>
            <a:r>
              <a:rPr lang="nl-NL" sz="2000" dirty="0" smtClean="0">
                <a:solidFill>
                  <a:schemeClr val="accent3"/>
                </a:solidFill>
              </a:rPr>
              <a:t> </a:t>
            </a:r>
            <a:r>
              <a:rPr lang="nl-NL" sz="2000" dirty="0" err="1" smtClean="0">
                <a:solidFill>
                  <a:schemeClr val="accent3"/>
                </a:solidFill>
              </a:rPr>
              <a:t>selection</a:t>
            </a:r>
            <a:r>
              <a:rPr lang="nl-NL" sz="2000" dirty="0" smtClean="0">
                <a:solidFill>
                  <a:schemeClr val="accent3"/>
                </a:solidFill>
              </a:rPr>
              <a:t> event’ – register </a:t>
            </a:r>
            <a:r>
              <a:rPr lang="nl-NL" sz="2000" dirty="0" err="1" smtClean="0">
                <a:solidFill>
                  <a:schemeClr val="accent3"/>
                </a:solidFill>
              </a:rPr>
              <a:t>JavaScript</a:t>
            </a:r>
            <a:r>
              <a:rPr lang="nl-NL" sz="2000" dirty="0" smtClean="0">
                <a:solidFill>
                  <a:schemeClr val="accent3"/>
                </a:solidFill>
              </a:rPr>
              <a:t> </a:t>
            </a:r>
            <a:r>
              <a:rPr lang="nl-NL" sz="2000" dirty="0" err="1" smtClean="0">
                <a:solidFill>
                  <a:schemeClr val="accent3"/>
                </a:solidFill>
              </a:rPr>
              <a:t>function</a:t>
            </a:r>
            <a:r>
              <a:rPr lang="nl-NL" sz="2000" dirty="0" smtClean="0">
                <a:solidFill>
                  <a:schemeClr val="accent3"/>
                </a:solidFill>
              </a:rPr>
              <a:t> as </a:t>
            </a:r>
            <a:r>
              <a:rPr lang="nl-NL" sz="2000" dirty="0" err="1" smtClean="0">
                <a:solidFill>
                  <a:schemeClr val="accent3"/>
                </a:solidFill>
              </a:rPr>
              <a:t>callback</a:t>
            </a:r>
            <a:r>
              <a:rPr lang="nl-NL" sz="2000" dirty="0" smtClean="0">
                <a:solidFill>
                  <a:schemeClr val="accent3"/>
                </a:solidFill>
              </a:rPr>
              <a:t> </a:t>
            </a:r>
            <a:r>
              <a:rPr lang="nl-NL" sz="2000" dirty="0" err="1" smtClean="0">
                <a:solidFill>
                  <a:schemeClr val="accent3"/>
                </a:solidFill>
              </a:rPr>
              <a:t>consumer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6529227" y="1657383"/>
            <a:ext cx="864855" cy="3873500"/>
          </a:xfrm>
          <a:custGeom>
            <a:avLst/>
            <a:gdLst>
              <a:gd name="connsiteX0" fmla="*/ 379573 w 864855"/>
              <a:gd name="connsiteY0" fmla="*/ 0 h 3873500"/>
              <a:gd name="connsiteX1" fmla="*/ 11273 w 864855"/>
              <a:gd name="connsiteY1" fmla="*/ 825500 h 3873500"/>
              <a:gd name="connsiteX2" fmla="*/ 760573 w 864855"/>
              <a:gd name="connsiteY2" fmla="*/ 2514600 h 3873500"/>
              <a:gd name="connsiteX3" fmla="*/ 824073 w 864855"/>
              <a:gd name="connsiteY3" fmla="*/ 3581400 h 3873500"/>
              <a:gd name="connsiteX4" fmla="*/ 430373 w 864855"/>
              <a:gd name="connsiteY4" fmla="*/ 3873500 h 387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5" h="3873500">
                <a:moveTo>
                  <a:pt x="379573" y="0"/>
                </a:moveTo>
                <a:cubicBezTo>
                  <a:pt x="163673" y="203200"/>
                  <a:pt x="-52227" y="406400"/>
                  <a:pt x="11273" y="825500"/>
                </a:cubicBezTo>
                <a:cubicBezTo>
                  <a:pt x="74773" y="1244600"/>
                  <a:pt x="625106" y="2055283"/>
                  <a:pt x="760573" y="2514600"/>
                </a:cubicBezTo>
                <a:cubicBezTo>
                  <a:pt x="896040" y="2973917"/>
                  <a:pt x="879106" y="3354917"/>
                  <a:pt x="824073" y="3581400"/>
                </a:cubicBezTo>
                <a:cubicBezTo>
                  <a:pt x="769040" y="3807883"/>
                  <a:pt x="599706" y="3840691"/>
                  <a:pt x="430373" y="387350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ular Callout 29"/>
          <p:cNvSpPr/>
          <p:nvPr/>
        </p:nvSpPr>
        <p:spPr>
          <a:xfrm>
            <a:off x="158750" y="1262219"/>
            <a:ext cx="3975100" cy="965199"/>
          </a:xfrm>
          <a:prstGeom prst="wedgeRectCallout">
            <a:avLst>
              <a:gd name="adj1" fmla="val 113161"/>
              <a:gd name="adj2" fmla="val 197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accent3"/>
                </a:solidFill>
              </a:rPr>
              <a:t>3. </a:t>
            </a:r>
            <a:r>
              <a:rPr lang="nl-NL" sz="2000" dirty="0" err="1" smtClean="0">
                <a:solidFill>
                  <a:schemeClr val="accent3"/>
                </a:solidFill>
              </a:rPr>
              <a:t>Invoke</a:t>
            </a:r>
            <a:r>
              <a:rPr lang="nl-NL" sz="2000" dirty="0" smtClean="0">
                <a:solidFill>
                  <a:schemeClr val="accent3"/>
                </a:solidFill>
              </a:rPr>
              <a:t> </a:t>
            </a:r>
            <a:r>
              <a:rPr lang="nl-NL" sz="2000" dirty="0" err="1" smtClean="0">
                <a:solidFill>
                  <a:schemeClr val="accent3"/>
                </a:solidFill>
              </a:rPr>
              <a:t>callback</a:t>
            </a:r>
            <a:r>
              <a:rPr lang="nl-NL" sz="2000" dirty="0" smtClean="0">
                <a:solidFill>
                  <a:schemeClr val="accent3"/>
                </a:solidFill>
              </a:rPr>
              <a:t> </a:t>
            </a:r>
            <a:r>
              <a:rPr lang="nl-NL" sz="2000" dirty="0" err="1" smtClean="0">
                <a:solidFill>
                  <a:schemeClr val="accent3"/>
                </a:solidFill>
              </a:rPr>
              <a:t>function</a:t>
            </a:r>
            <a:r>
              <a:rPr lang="nl-NL" sz="2000" dirty="0" smtClean="0">
                <a:solidFill>
                  <a:schemeClr val="accent3"/>
                </a:solidFill>
              </a:rPr>
              <a:t> </a:t>
            </a:r>
            <a:r>
              <a:rPr lang="nl-NL" sz="2000" dirty="0" err="1" smtClean="0">
                <a:solidFill>
                  <a:schemeClr val="accent3"/>
                </a:solidFill>
              </a:rPr>
              <a:t>with</a:t>
            </a:r>
            <a:r>
              <a:rPr lang="nl-NL" sz="2000" dirty="0" smtClean="0">
                <a:solidFill>
                  <a:schemeClr val="accent3"/>
                </a:solidFill>
              </a:rPr>
              <a:t> </a:t>
            </a:r>
            <a:r>
              <a:rPr lang="nl-NL" sz="2000" dirty="0" err="1" smtClean="0">
                <a:solidFill>
                  <a:schemeClr val="accent3"/>
                </a:solidFill>
              </a:rPr>
              <a:t>the</a:t>
            </a:r>
            <a:r>
              <a:rPr lang="nl-NL" sz="2000" dirty="0" smtClean="0">
                <a:solidFill>
                  <a:schemeClr val="accent3"/>
                </a:solidFill>
              </a:rPr>
              <a:t> </a:t>
            </a:r>
            <a:r>
              <a:rPr lang="nl-NL" sz="2000" dirty="0" err="1" smtClean="0">
                <a:solidFill>
                  <a:schemeClr val="accent3"/>
                </a:solidFill>
              </a:rPr>
              <a:t>payload</a:t>
            </a:r>
            <a:r>
              <a:rPr lang="nl-NL" sz="2000" dirty="0" smtClean="0">
                <a:solidFill>
                  <a:schemeClr val="accent3"/>
                </a:solidFill>
              </a:rPr>
              <a:t> of </a:t>
            </a:r>
            <a:r>
              <a:rPr lang="nl-NL" sz="2000" dirty="0" err="1" smtClean="0">
                <a:solidFill>
                  <a:schemeClr val="accent3"/>
                </a:solidFill>
              </a:rPr>
              <a:t>the</a:t>
            </a:r>
            <a:r>
              <a:rPr lang="nl-NL" sz="2000" dirty="0" smtClean="0">
                <a:solidFill>
                  <a:schemeClr val="accent3"/>
                </a:solidFill>
              </a:rPr>
              <a:t> </a:t>
            </a:r>
            <a:r>
              <a:rPr lang="nl-NL" sz="2000" dirty="0" err="1" smtClean="0">
                <a:solidFill>
                  <a:schemeClr val="accent3"/>
                </a:solidFill>
              </a:rPr>
              <a:t>published</a:t>
            </a:r>
            <a:r>
              <a:rPr lang="nl-NL" sz="2000" dirty="0" smtClean="0">
                <a:solidFill>
                  <a:schemeClr val="accent3"/>
                </a:solidFill>
              </a:rPr>
              <a:t> </a:t>
            </a:r>
            <a:r>
              <a:rPr lang="nl-NL" sz="2000" dirty="0" err="1" smtClean="0">
                <a:solidFill>
                  <a:schemeClr val="accent3"/>
                </a:solidFill>
              </a:rPr>
              <a:t>instance</a:t>
            </a:r>
            <a:r>
              <a:rPr lang="nl-NL" sz="2000" dirty="0" smtClean="0">
                <a:solidFill>
                  <a:schemeClr val="accent3"/>
                </a:solidFill>
              </a:rPr>
              <a:t> of </a:t>
            </a:r>
            <a:r>
              <a:rPr lang="nl-NL" sz="2000" dirty="0" err="1" smtClean="0">
                <a:solidFill>
                  <a:schemeClr val="accent3"/>
                </a:solidFill>
              </a:rPr>
              <a:t>the</a:t>
            </a:r>
            <a:r>
              <a:rPr lang="nl-NL" sz="2000" dirty="0" smtClean="0">
                <a:solidFill>
                  <a:schemeClr val="accent3"/>
                </a:solidFill>
              </a:rPr>
              <a:t> event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31" name="Rectangular Callout 30"/>
          <p:cNvSpPr/>
          <p:nvPr/>
        </p:nvSpPr>
        <p:spPr>
          <a:xfrm>
            <a:off x="219592" y="5268450"/>
            <a:ext cx="3975100" cy="1268974"/>
          </a:xfrm>
          <a:prstGeom prst="wedgeRectCallout">
            <a:avLst>
              <a:gd name="adj1" fmla="val 67474"/>
              <a:gd name="adj2" fmla="val -1682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accent3"/>
                </a:solidFill>
              </a:rPr>
              <a:t>4</a:t>
            </a:r>
            <a:r>
              <a:rPr lang="nl-NL" sz="2000" dirty="0" smtClean="0">
                <a:solidFill>
                  <a:schemeClr val="accent3"/>
                </a:solidFill>
              </a:rPr>
              <a:t>. </a:t>
            </a:r>
            <a:r>
              <a:rPr lang="nl-NL" sz="2000" dirty="0" err="1" smtClean="0">
                <a:solidFill>
                  <a:schemeClr val="accent3"/>
                </a:solidFill>
              </a:rPr>
              <a:t>Process</a:t>
            </a:r>
            <a:r>
              <a:rPr lang="nl-NL" sz="2000" dirty="0" smtClean="0">
                <a:solidFill>
                  <a:schemeClr val="accent3"/>
                </a:solidFill>
              </a:rPr>
              <a:t> </a:t>
            </a:r>
            <a:r>
              <a:rPr lang="nl-NL" sz="2000" dirty="0" err="1" smtClean="0">
                <a:solidFill>
                  <a:schemeClr val="accent3"/>
                </a:solidFill>
              </a:rPr>
              <a:t>payload</a:t>
            </a:r>
            <a:r>
              <a:rPr lang="nl-NL" sz="2000" dirty="0" smtClean="0">
                <a:solidFill>
                  <a:schemeClr val="accent3"/>
                </a:solidFill>
              </a:rPr>
              <a:t> of event </a:t>
            </a:r>
            <a:r>
              <a:rPr lang="nl-NL" sz="2000" dirty="0" err="1" smtClean="0">
                <a:solidFill>
                  <a:schemeClr val="accent3"/>
                </a:solidFill>
              </a:rPr>
              <a:t>and</a:t>
            </a:r>
            <a:r>
              <a:rPr lang="nl-NL" sz="2000" dirty="0" smtClean="0">
                <a:solidFill>
                  <a:schemeClr val="accent3"/>
                </a:solidFill>
              </a:rPr>
              <a:t> </a:t>
            </a:r>
            <a:r>
              <a:rPr lang="nl-NL" sz="2000" dirty="0" err="1" smtClean="0">
                <a:solidFill>
                  <a:schemeClr val="accent3"/>
                </a:solidFill>
              </a:rPr>
              <a:t>manipulate</a:t>
            </a:r>
            <a:r>
              <a:rPr lang="nl-NL" sz="2000" dirty="0" smtClean="0">
                <a:solidFill>
                  <a:schemeClr val="accent3"/>
                </a:solidFill>
              </a:rPr>
              <a:t> select </a:t>
            </a:r>
            <a:r>
              <a:rPr lang="nl-NL" sz="2000" dirty="0" err="1" smtClean="0">
                <a:solidFill>
                  <a:schemeClr val="accent3"/>
                </a:solidFill>
              </a:rPr>
              <a:t>one</a:t>
            </a:r>
            <a:r>
              <a:rPr lang="nl-NL" sz="2000" dirty="0" smtClean="0">
                <a:solidFill>
                  <a:schemeClr val="accent3"/>
                </a:solidFill>
              </a:rPr>
              <a:t> radio; </a:t>
            </a:r>
            <a:r>
              <a:rPr lang="nl-NL" sz="2000" dirty="0" err="1" smtClean="0">
                <a:solidFill>
                  <a:schemeClr val="accent3"/>
                </a:solidFill>
              </a:rPr>
              <a:t>also</a:t>
            </a:r>
            <a:r>
              <a:rPr lang="nl-NL" sz="2000" dirty="0" smtClean="0">
                <a:solidFill>
                  <a:schemeClr val="accent3"/>
                </a:solidFill>
              </a:rPr>
              <a:t> queue </a:t>
            </a:r>
            <a:r>
              <a:rPr lang="nl-NL" sz="2000" dirty="0" err="1" smtClean="0">
                <a:solidFill>
                  <a:schemeClr val="accent3"/>
                </a:solidFill>
              </a:rPr>
              <a:t>custom</a:t>
            </a:r>
            <a:r>
              <a:rPr lang="nl-NL" sz="2000" dirty="0" smtClean="0">
                <a:solidFill>
                  <a:schemeClr val="accent3"/>
                </a:solidFill>
              </a:rPr>
              <a:t> event for </a:t>
            </a:r>
            <a:r>
              <a:rPr lang="nl-NL" sz="2000" dirty="0" err="1" smtClean="0">
                <a:solidFill>
                  <a:schemeClr val="accent3"/>
                </a:solidFill>
              </a:rPr>
              <a:t>serverListener</a:t>
            </a:r>
            <a:endParaRPr lang="en-US" sz="2000" dirty="0">
              <a:solidFill>
                <a:schemeClr val="accent3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469900" y="6807200"/>
            <a:ext cx="16052800" cy="12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9900" y="6819900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Server</a:t>
            </a:r>
            <a:endParaRPr lang="en-US" dirty="0" err="1" smtClean="0"/>
          </a:p>
        </p:txBody>
      </p:sp>
      <p:sp>
        <p:nvSpPr>
          <p:cNvPr id="32" name="Rounded Rectangle 31"/>
          <p:cNvSpPr/>
          <p:nvPr/>
        </p:nvSpPr>
        <p:spPr>
          <a:xfrm>
            <a:off x="4444999" y="7175500"/>
            <a:ext cx="4612842" cy="2209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483100" y="718185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MenuBean</a:t>
            </a:r>
            <a:endParaRPr lang="en-US" dirty="0" err="1" smtClean="0"/>
          </a:p>
        </p:txBody>
      </p:sp>
      <p:sp>
        <p:nvSpPr>
          <p:cNvPr id="34" name="TextBox 33"/>
          <p:cNvSpPr txBox="1"/>
          <p:nvPr/>
        </p:nvSpPr>
        <p:spPr>
          <a:xfrm>
            <a:off x="4522800" y="7643514"/>
            <a:ext cx="43524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err="1" smtClean="0"/>
              <a:t>handleColorSelection</a:t>
            </a:r>
            <a:r>
              <a:rPr lang="nl-NL" sz="1800" dirty="0" smtClean="0"/>
              <a:t>(</a:t>
            </a:r>
            <a:r>
              <a:rPr lang="nl-NL" sz="1800" dirty="0" err="1" smtClean="0"/>
              <a:t>ClientEvent</a:t>
            </a:r>
            <a:r>
              <a:rPr lang="nl-NL" sz="1800" dirty="0" smtClean="0"/>
              <a:t>) {</a:t>
            </a:r>
            <a:br>
              <a:rPr lang="nl-NL" sz="1800" dirty="0" smtClean="0"/>
            </a:br>
            <a:r>
              <a:rPr lang="nl-NL" sz="1800" dirty="0" smtClean="0"/>
              <a:t>  </a:t>
            </a:r>
            <a:r>
              <a:rPr lang="nl-NL" sz="1800" dirty="0" err="1" smtClean="0"/>
              <a:t>retrieve</a:t>
            </a:r>
            <a:r>
              <a:rPr lang="nl-NL" sz="1800" dirty="0" smtClean="0"/>
              <a:t> new </a:t>
            </a:r>
            <a:r>
              <a:rPr lang="nl-NL" sz="1800" dirty="0" err="1" smtClean="0"/>
              <a:t>color</a:t>
            </a:r>
            <a:r>
              <a:rPr lang="nl-NL" sz="1800" dirty="0" smtClean="0"/>
              <a:t/>
            </a:r>
            <a:br>
              <a:rPr lang="nl-NL" sz="1800" dirty="0" smtClean="0"/>
            </a:br>
            <a:r>
              <a:rPr lang="nl-NL" sz="1800" dirty="0" smtClean="0"/>
              <a:t>  set </a:t>
            </a:r>
            <a:r>
              <a:rPr lang="nl-NL" sz="1800" dirty="0" err="1" smtClean="0"/>
              <a:t>bean</a:t>
            </a:r>
            <a:r>
              <a:rPr lang="nl-NL" sz="1800" dirty="0" smtClean="0"/>
              <a:t> </a:t>
            </a:r>
            <a:r>
              <a:rPr lang="nl-NL" sz="1800" dirty="0" err="1" smtClean="0"/>
              <a:t>color</a:t>
            </a:r>
            <a:r>
              <a:rPr lang="nl-NL" sz="1800" dirty="0" smtClean="0"/>
              <a:t> </a:t>
            </a:r>
            <a:r>
              <a:rPr lang="nl-NL" sz="1800" dirty="0" err="1" smtClean="0"/>
              <a:t>proprty</a:t>
            </a:r>
            <a:r>
              <a:rPr lang="nl-NL" sz="1800" dirty="0" smtClean="0"/>
              <a:t/>
            </a:r>
            <a:br>
              <a:rPr lang="nl-NL" sz="1800" dirty="0" smtClean="0"/>
            </a:br>
            <a:r>
              <a:rPr lang="nl-NL" sz="1800" dirty="0" smtClean="0"/>
              <a:t>  </a:t>
            </a:r>
            <a:r>
              <a:rPr lang="nl-NL" sz="1800" dirty="0" err="1" smtClean="0"/>
              <a:t>add</a:t>
            </a:r>
            <a:r>
              <a:rPr lang="nl-NL" sz="1800" dirty="0" smtClean="0"/>
              <a:t> </a:t>
            </a:r>
            <a:r>
              <a:rPr lang="nl-NL" sz="1800" dirty="0" err="1" smtClean="0"/>
              <a:t>selectOneRadio</a:t>
            </a:r>
            <a:r>
              <a:rPr lang="nl-NL" sz="1800" dirty="0" smtClean="0"/>
              <a:t> as </a:t>
            </a:r>
            <a:r>
              <a:rPr lang="nl-NL" sz="1800" dirty="0" err="1" smtClean="0"/>
              <a:t>partial</a:t>
            </a:r>
            <a:r>
              <a:rPr lang="nl-NL" sz="1800" dirty="0" smtClean="0"/>
              <a:t> target</a:t>
            </a:r>
          </a:p>
          <a:p>
            <a:r>
              <a:rPr lang="nl-NL" sz="1800" dirty="0"/>
              <a:t/>
            </a:r>
            <a:br>
              <a:rPr lang="nl-NL" sz="1800" dirty="0"/>
            </a:br>
            <a:r>
              <a:rPr lang="nl-NL" sz="1800" dirty="0" err="1" smtClean="0"/>
              <a:t>componentReference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selectOneRadio</a:t>
            </a:r>
            <a:endParaRPr lang="en-US" sz="1800" dirty="0" err="1" smtClean="0"/>
          </a:p>
        </p:txBody>
      </p:sp>
      <p:sp>
        <p:nvSpPr>
          <p:cNvPr id="38" name="Rounded Rectangle 37"/>
          <p:cNvSpPr/>
          <p:nvPr/>
        </p:nvSpPr>
        <p:spPr>
          <a:xfrm>
            <a:off x="4879974" y="4922672"/>
            <a:ext cx="2054225" cy="345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serverListener</a:t>
            </a:r>
            <a:endParaRPr lang="en-US" sz="1600" dirty="0"/>
          </a:p>
        </p:txBody>
      </p:sp>
      <p:sp>
        <p:nvSpPr>
          <p:cNvPr id="35" name="Freeform 34"/>
          <p:cNvSpPr/>
          <p:nvPr/>
        </p:nvSpPr>
        <p:spPr>
          <a:xfrm>
            <a:off x="6235700" y="5105400"/>
            <a:ext cx="1095497" cy="2590800"/>
          </a:xfrm>
          <a:custGeom>
            <a:avLst/>
            <a:gdLst>
              <a:gd name="connsiteX0" fmla="*/ 685800 w 1095497"/>
              <a:gd name="connsiteY0" fmla="*/ 0 h 2590800"/>
              <a:gd name="connsiteX1" fmla="*/ 1066800 w 1095497"/>
              <a:gd name="connsiteY1" fmla="*/ 508000 h 2590800"/>
              <a:gd name="connsiteX2" fmla="*/ 0 w 1095497"/>
              <a:gd name="connsiteY2" fmla="*/ 259080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5497" h="2590800">
                <a:moveTo>
                  <a:pt x="685800" y="0"/>
                </a:moveTo>
                <a:cubicBezTo>
                  <a:pt x="933450" y="38100"/>
                  <a:pt x="1181100" y="76200"/>
                  <a:pt x="1066800" y="508000"/>
                </a:cubicBezTo>
                <a:cubicBezTo>
                  <a:pt x="952500" y="939800"/>
                  <a:pt x="476250" y="1765300"/>
                  <a:pt x="0" y="259080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493462" y="4187152"/>
            <a:ext cx="2396038" cy="5033048"/>
          </a:xfrm>
          <a:custGeom>
            <a:avLst/>
            <a:gdLst>
              <a:gd name="connsiteX0" fmla="*/ 2065838 w 2396038"/>
              <a:gd name="connsiteY0" fmla="*/ 5033048 h 5033048"/>
              <a:gd name="connsiteX1" fmla="*/ 33838 w 2396038"/>
              <a:gd name="connsiteY1" fmla="*/ 2366048 h 5033048"/>
              <a:gd name="connsiteX2" fmla="*/ 910138 w 2396038"/>
              <a:gd name="connsiteY2" fmla="*/ 346748 h 5033048"/>
              <a:gd name="connsiteX3" fmla="*/ 2396038 w 2396038"/>
              <a:gd name="connsiteY3" fmla="*/ 16548 h 503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6038" h="5033048">
                <a:moveTo>
                  <a:pt x="2065838" y="5033048"/>
                </a:moveTo>
                <a:cubicBezTo>
                  <a:pt x="1146146" y="4090073"/>
                  <a:pt x="226455" y="3147098"/>
                  <a:pt x="33838" y="2366048"/>
                </a:cubicBezTo>
                <a:cubicBezTo>
                  <a:pt x="-158779" y="1584998"/>
                  <a:pt x="516438" y="738331"/>
                  <a:pt x="910138" y="346748"/>
                </a:cubicBezTo>
                <a:cubicBezTo>
                  <a:pt x="1303838" y="-44835"/>
                  <a:pt x="1849938" y="-14144"/>
                  <a:pt x="2396038" y="1654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ular Callout 40"/>
          <p:cNvSpPr/>
          <p:nvPr/>
        </p:nvSpPr>
        <p:spPr>
          <a:xfrm>
            <a:off x="42106" y="4037344"/>
            <a:ext cx="3039520" cy="965199"/>
          </a:xfrm>
          <a:prstGeom prst="wedgeRectCallout">
            <a:avLst>
              <a:gd name="adj1" fmla="val 72709"/>
              <a:gd name="adj2" fmla="val -1839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accent3"/>
                </a:solidFill>
              </a:rPr>
              <a:t>6</a:t>
            </a:r>
            <a:r>
              <a:rPr lang="nl-NL" sz="2000" dirty="0" smtClean="0">
                <a:solidFill>
                  <a:schemeClr val="accent3"/>
                </a:solidFill>
              </a:rPr>
              <a:t>. </a:t>
            </a:r>
            <a:r>
              <a:rPr lang="nl-NL" sz="2000" dirty="0" err="1" smtClean="0">
                <a:solidFill>
                  <a:schemeClr val="accent3"/>
                </a:solidFill>
              </a:rPr>
              <a:t>Partial</a:t>
            </a:r>
            <a:r>
              <a:rPr lang="nl-NL" sz="2000" dirty="0" smtClean="0">
                <a:solidFill>
                  <a:schemeClr val="accent3"/>
                </a:solidFill>
              </a:rPr>
              <a:t> </a:t>
            </a:r>
            <a:r>
              <a:rPr lang="nl-NL" sz="2000" dirty="0" err="1" smtClean="0">
                <a:solidFill>
                  <a:schemeClr val="accent3"/>
                </a:solidFill>
              </a:rPr>
              <a:t>Refresh</a:t>
            </a:r>
            <a:r>
              <a:rPr lang="nl-NL" sz="2000" dirty="0" smtClean="0">
                <a:solidFill>
                  <a:schemeClr val="accent3"/>
                </a:solidFill>
              </a:rPr>
              <a:t> of </a:t>
            </a:r>
            <a:r>
              <a:rPr lang="nl-NL" sz="2000" dirty="0" err="1" smtClean="0">
                <a:solidFill>
                  <a:schemeClr val="accent3"/>
                </a:solidFill>
              </a:rPr>
              <a:t>SelectOneRadio</a:t>
            </a:r>
            <a:r>
              <a:rPr lang="nl-NL" sz="2000" dirty="0" smtClean="0">
                <a:solidFill>
                  <a:schemeClr val="accent3"/>
                </a:solidFill>
              </a:rPr>
              <a:t> (</a:t>
            </a:r>
            <a:r>
              <a:rPr lang="nl-NL" sz="2000" dirty="0" err="1" smtClean="0">
                <a:solidFill>
                  <a:schemeClr val="accent3"/>
                </a:solidFill>
              </a:rPr>
              <a:t>governed</a:t>
            </a:r>
            <a:r>
              <a:rPr lang="nl-NL" sz="2000" dirty="0" smtClean="0">
                <a:solidFill>
                  <a:schemeClr val="accent3"/>
                </a:solidFill>
              </a:rPr>
              <a:t> </a:t>
            </a:r>
            <a:r>
              <a:rPr lang="nl-NL" sz="2000" dirty="0" err="1" smtClean="0">
                <a:solidFill>
                  <a:schemeClr val="accent3"/>
                </a:solidFill>
              </a:rPr>
              <a:t>from</a:t>
            </a:r>
            <a:r>
              <a:rPr lang="nl-NL" sz="2000" dirty="0" smtClean="0">
                <a:solidFill>
                  <a:schemeClr val="accent3"/>
                </a:solidFill>
              </a:rPr>
              <a:t> server)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42" name="Rectangular Callout 41"/>
          <p:cNvSpPr/>
          <p:nvPr/>
        </p:nvSpPr>
        <p:spPr>
          <a:xfrm>
            <a:off x="8621840" y="7050732"/>
            <a:ext cx="3039520" cy="965199"/>
          </a:xfrm>
          <a:prstGeom prst="wedgeRectCallout">
            <a:avLst>
              <a:gd name="adj1" fmla="val -111971"/>
              <a:gd name="adj2" fmla="val -868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accent3"/>
                </a:solidFill>
              </a:rPr>
              <a:t>5</a:t>
            </a:r>
            <a:r>
              <a:rPr lang="nl-NL" sz="2000" dirty="0" smtClean="0">
                <a:solidFill>
                  <a:schemeClr val="accent3"/>
                </a:solidFill>
              </a:rPr>
              <a:t>. Push </a:t>
            </a:r>
            <a:r>
              <a:rPr lang="nl-NL" sz="2000" dirty="0" err="1" smtClean="0">
                <a:solidFill>
                  <a:schemeClr val="accent3"/>
                </a:solidFill>
              </a:rPr>
              <a:t>custom</a:t>
            </a:r>
            <a:r>
              <a:rPr lang="nl-NL" sz="2000" dirty="0" smtClean="0">
                <a:solidFill>
                  <a:schemeClr val="accent3"/>
                </a:solidFill>
              </a:rPr>
              <a:t> event </a:t>
            </a:r>
            <a:r>
              <a:rPr lang="nl-NL" sz="2000" dirty="0" err="1" smtClean="0">
                <a:solidFill>
                  <a:schemeClr val="accent3"/>
                </a:solidFill>
              </a:rPr>
              <a:t>with</a:t>
            </a:r>
            <a:r>
              <a:rPr lang="nl-NL" sz="2000" dirty="0" smtClean="0">
                <a:solidFill>
                  <a:schemeClr val="accent3"/>
                </a:solidFill>
              </a:rPr>
              <a:t> </a:t>
            </a:r>
            <a:r>
              <a:rPr lang="nl-NL" sz="2000" i="1" dirty="0" err="1" smtClean="0">
                <a:solidFill>
                  <a:schemeClr val="accent3"/>
                </a:solidFill>
              </a:rPr>
              <a:t>color</a:t>
            </a:r>
            <a:r>
              <a:rPr lang="nl-NL" sz="2000" dirty="0" smtClean="0">
                <a:solidFill>
                  <a:schemeClr val="accent3"/>
                </a:solidFill>
              </a:rPr>
              <a:t> </a:t>
            </a:r>
            <a:r>
              <a:rPr lang="nl-NL" sz="2000" dirty="0" err="1" smtClean="0">
                <a:solidFill>
                  <a:schemeClr val="accent3"/>
                </a:solidFill>
              </a:rPr>
              <a:t>payload</a:t>
            </a:r>
            <a:r>
              <a:rPr lang="nl-NL" sz="2000" dirty="0" smtClean="0">
                <a:solidFill>
                  <a:schemeClr val="accent3"/>
                </a:solidFill>
              </a:rPr>
              <a:t> </a:t>
            </a:r>
            <a:r>
              <a:rPr lang="nl-NL" sz="2000" dirty="0" err="1" smtClean="0">
                <a:solidFill>
                  <a:schemeClr val="accent3"/>
                </a:solidFill>
              </a:rPr>
              <a:t>to</a:t>
            </a:r>
            <a:r>
              <a:rPr lang="nl-NL" sz="2000" dirty="0" smtClean="0">
                <a:solidFill>
                  <a:schemeClr val="accent3"/>
                </a:solidFill>
              </a:rPr>
              <a:t> server</a:t>
            </a:r>
            <a:endParaRPr lang="en-US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16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8" grpId="0" animBg="1"/>
      <p:bldP spid="25" grpId="0" animBg="1"/>
      <p:bldP spid="30" grpId="0" animBg="1"/>
      <p:bldP spid="31" grpId="0" animBg="1"/>
      <p:bldP spid="32" grpId="0" animBg="1"/>
      <p:bldP spid="34" grpId="0"/>
      <p:bldP spid="35" grpId="0" animBg="1"/>
      <p:bldP spid="36" grpId="0" animBg="1"/>
      <p:bldP spid="41" grpId="0" animBg="1"/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00" y="3148777"/>
            <a:ext cx="5410200" cy="2783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43" r="28552" b="37067"/>
          <a:stretch/>
        </p:blipFill>
        <p:spPr bwMode="auto">
          <a:xfrm>
            <a:off x="636588" y="164323"/>
            <a:ext cx="7656512" cy="2172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3854450"/>
            <a:ext cx="5535612" cy="2643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V="1">
            <a:off x="5727700" y="4673643"/>
            <a:ext cx="838200" cy="1219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00" y="6497580"/>
            <a:ext cx="5118100" cy="1943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6172200" y="6383280"/>
            <a:ext cx="393700" cy="296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3850" y="5283222"/>
            <a:ext cx="2990850" cy="2643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V="1">
            <a:off x="11595100" y="5702300"/>
            <a:ext cx="1428750" cy="256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irect Access Storage 28"/>
          <p:cNvSpPr/>
          <p:nvPr/>
        </p:nvSpPr>
        <p:spPr>
          <a:xfrm>
            <a:off x="11836400" y="3338354"/>
            <a:ext cx="3086100" cy="518468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4871700" y="3733800"/>
            <a:ext cx="1714936" cy="3060700"/>
          </a:xfrm>
          <a:custGeom>
            <a:avLst/>
            <a:gdLst>
              <a:gd name="connsiteX0" fmla="*/ 1193800 w 1714936"/>
              <a:gd name="connsiteY0" fmla="*/ 3060700 h 3060700"/>
              <a:gd name="connsiteX1" fmla="*/ 1714500 w 1714936"/>
              <a:gd name="connsiteY1" fmla="*/ 2222500 h 3060700"/>
              <a:gd name="connsiteX2" fmla="*/ 1117600 w 1714936"/>
              <a:gd name="connsiteY2" fmla="*/ 546100 h 3060700"/>
              <a:gd name="connsiteX3" fmla="*/ 0 w 1714936"/>
              <a:gd name="connsiteY3" fmla="*/ 0 h 306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936" h="3060700">
                <a:moveTo>
                  <a:pt x="1193800" y="3060700"/>
                </a:moveTo>
                <a:cubicBezTo>
                  <a:pt x="1460500" y="2851150"/>
                  <a:pt x="1727200" y="2641600"/>
                  <a:pt x="1714500" y="2222500"/>
                </a:cubicBezTo>
                <a:cubicBezTo>
                  <a:pt x="1701800" y="1803400"/>
                  <a:pt x="1403350" y="916517"/>
                  <a:pt x="1117600" y="546100"/>
                </a:cubicBezTo>
                <a:cubicBezTo>
                  <a:pt x="831850" y="175683"/>
                  <a:pt x="415925" y="87841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4922500" y="3556000"/>
            <a:ext cx="2026350" cy="3721100"/>
          </a:xfrm>
          <a:custGeom>
            <a:avLst/>
            <a:gdLst>
              <a:gd name="connsiteX0" fmla="*/ 1092200 w 2026350"/>
              <a:gd name="connsiteY0" fmla="*/ 3721100 h 3721100"/>
              <a:gd name="connsiteX1" fmla="*/ 1981200 w 2026350"/>
              <a:gd name="connsiteY1" fmla="*/ 2832100 h 3721100"/>
              <a:gd name="connsiteX2" fmla="*/ 1790700 w 2026350"/>
              <a:gd name="connsiteY2" fmla="*/ 1079500 h 3721100"/>
              <a:gd name="connsiteX3" fmla="*/ 889000 w 2026350"/>
              <a:gd name="connsiteY3" fmla="*/ 215900 h 3721100"/>
              <a:gd name="connsiteX4" fmla="*/ 0 w 2026350"/>
              <a:gd name="connsiteY4" fmla="*/ 0 h 372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3721100">
                <a:moveTo>
                  <a:pt x="1092200" y="3721100"/>
                </a:moveTo>
                <a:cubicBezTo>
                  <a:pt x="1478491" y="3496733"/>
                  <a:pt x="1864783" y="3272367"/>
                  <a:pt x="1981200" y="2832100"/>
                </a:cubicBezTo>
                <a:cubicBezTo>
                  <a:pt x="2097617" y="2391833"/>
                  <a:pt x="1972733" y="1515533"/>
                  <a:pt x="1790700" y="1079500"/>
                </a:cubicBezTo>
                <a:cubicBezTo>
                  <a:pt x="1608667" y="643467"/>
                  <a:pt x="1187450" y="395817"/>
                  <a:pt x="889000" y="215900"/>
                </a:cubicBezTo>
                <a:cubicBezTo>
                  <a:pt x="590550" y="35983"/>
                  <a:pt x="295275" y="17991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4833600" y="3429000"/>
            <a:ext cx="2386424" cy="4330700"/>
          </a:xfrm>
          <a:custGeom>
            <a:avLst/>
            <a:gdLst>
              <a:gd name="connsiteX0" fmla="*/ 1231900 w 2386424"/>
              <a:gd name="connsiteY0" fmla="*/ 4330700 h 4330700"/>
              <a:gd name="connsiteX1" fmla="*/ 2133600 w 2386424"/>
              <a:gd name="connsiteY1" fmla="*/ 3568700 h 4330700"/>
              <a:gd name="connsiteX2" fmla="*/ 2374900 w 2386424"/>
              <a:gd name="connsiteY2" fmla="*/ 1866900 h 4330700"/>
              <a:gd name="connsiteX3" fmla="*/ 1854200 w 2386424"/>
              <a:gd name="connsiteY3" fmla="*/ 431800 h 4330700"/>
              <a:gd name="connsiteX4" fmla="*/ 0 w 2386424"/>
              <a:gd name="connsiteY4" fmla="*/ 0 h 433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424" h="4330700">
                <a:moveTo>
                  <a:pt x="1231900" y="4330700"/>
                </a:moveTo>
                <a:cubicBezTo>
                  <a:pt x="1587500" y="4155016"/>
                  <a:pt x="1943100" y="3979333"/>
                  <a:pt x="2133600" y="3568700"/>
                </a:cubicBezTo>
                <a:cubicBezTo>
                  <a:pt x="2324100" y="3158067"/>
                  <a:pt x="2421467" y="2389717"/>
                  <a:pt x="2374900" y="1866900"/>
                </a:cubicBezTo>
                <a:cubicBezTo>
                  <a:pt x="2328333" y="1344083"/>
                  <a:pt x="2250017" y="742950"/>
                  <a:pt x="1854200" y="431800"/>
                </a:cubicBezTo>
                <a:cubicBezTo>
                  <a:pt x="1458383" y="120650"/>
                  <a:pt x="729191" y="60325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0172700" y="3389420"/>
            <a:ext cx="1689100" cy="534880"/>
          </a:xfrm>
          <a:custGeom>
            <a:avLst/>
            <a:gdLst>
              <a:gd name="connsiteX0" fmla="*/ 0 w 1689100"/>
              <a:gd name="connsiteY0" fmla="*/ 534880 h 534880"/>
              <a:gd name="connsiteX1" fmla="*/ 1041400 w 1689100"/>
              <a:gd name="connsiteY1" fmla="*/ 26880 h 534880"/>
              <a:gd name="connsiteX2" fmla="*/ 1689100 w 1689100"/>
              <a:gd name="connsiteY2" fmla="*/ 115780 h 53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9100" h="534880">
                <a:moveTo>
                  <a:pt x="0" y="534880"/>
                </a:moveTo>
                <a:cubicBezTo>
                  <a:pt x="379941" y="315805"/>
                  <a:pt x="759883" y="96730"/>
                  <a:pt x="1041400" y="26880"/>
                </a:cubicBezTo>
                <a:cubicBezTo>
                  <a:pt x="1322917" y="-42970"/>
                  <a:pt x="1506008" y="36405"/>
                  <a:pt x="1689100" y="11578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3" t="28414" r="37648" b="37068"/>
          <a:stretch/>
        </p:blipFill>
        <p:spPr bwMode="auto">
          <a:xfrm>
            <a:off x="11391900" y="7850098"/>
            <a:ext cx="3975100" cy="1642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5" r="72056" b="47692"/>
          <a:stretch/>
        </p:blipFill>
        <p:spPr bwMode="auto">
          <a:xfrm>
            <a:off x="7874000" y="2425700"/>
            <a:ext cx="3238500" cy="111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Freeform 31"/>
          <p:cNvSpPr/>
          <p:nvPr/>
        </p:nvSpPr>
        <p:spPr>
          <a:xfrm>
            <a:off x="8572500" y="3848100"/>
            <a:ext cx="4406900" cy="482600"/>
          </a:xfrm>
          <a:custGeom>
            <a:avLst/>
            <a:gdLst>
              <a:gd name="connsiteX0" fmla="*/ 4406900 w 4406900"/>
              <a:gd name="connsiteY0" fmla="*/ 0 h 482600"/>
              <a:gd name="connsiteX1" fmla="*/ 3479800 w 4406900"/>
              <a:gd name="connsiteY1" fmla="*/ 381000 h 482600"/>
              <a:gd name="connsiteX2" fmla="*/ 914400 w 4406900"/>
              <a:gd name="connsiteY2" fmla="*/ 342900 h 482600"/>
              <a:gd name="connsiteX3" fmla="*/ 0 w 4406900"/>
              <a:gd name="connsiteY3" fmla="*/ 4826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900" h="482600">
                <a:moveTo>
                  <a:pt x="4406900" y="0"/>
                </a:moveTo>
                <a:cubicBezTo>
                  <a:pt x="4234391" y="161925"/>
                  <a:pt x="4061883" y="323850"/>
                  <a:pt x="3479800" y="381000"/>
                </a:cubicBezTo>
                <a:cubicBezTo>
                  <a:pt x="2897717" y="438150"/>
                  <a:pt x="1494367" y="325967"/>
                  <a:pt x="914400" y="342900"/>
                </a:cubicBezTo>
                <a:cubicBezTo>
                  <a:pt x="334433" y="359833"/>
                  <a:pt x="167216" y="421216"/>
                  <a:pt x="0" y="48260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5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Integrate</a:t>
            </a:r>
            <a:r>
              <a:rPr lang="nl-NL" dirty="0" smtClean="0"/>
              <a:t> 3rd party </a:t>
            </a:r>
            <a:r>
              <a:rPr lang="nl-NL" dirty="0" err="1" smtClean="0"/>
              <a:t>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HTML5 </a:t>
            </a:r>
            <a:r>
              <a:rPr lang="nl-NL" dirty="0" err="1" smtClean="0"/>
              <a:t>Components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APIs</a:t>
            </a:r>
            <a:endParaRPr lang="nl-NL" dirty="0" smtClean="0"/>
          </a:p>
          <a:p>
            <a:pPr lvl="1"/>
            <a:r>
              <a:rPr lang="nl-NL" dirty="0" err="1" smtClean="0"/>
              <a:t>Drag</a:t>
            </a:r>
            <a:r>
              <a:rPr lang="nl-NL" dirty="0" smtClean="0"/>
              <a:t> &amp; Drop, SVG, Canvas, Media, </a:t>
            </a:r>
            <a:r>
              <a:rPr lang="nl-NL" dirty="0" err="1" smtClean="0"/>
              <a:t>GeoLocation</a:t>
            </a:r>
            <a:endParaRPr lang="nl-NL" dirty="0" smtClean="0"/>
          </a:p>
          <a:p>
            <a:pPr lvl="1"/>
            <a:r>
              <a:rPr lang="nl-NL" dirty="0" err="1" smtClean="0"/>
              <a:t>Persistence</a:t>
            </a:r>
            <a:r>
              <a:rPr lang="nl-NL" dirty="0" smtClean="0"/>
              <a:t>, </a:t>
            </a:r>
            <a:r>
              <a:rPr lang="nl-NL" dirty="0" err="1" smtClean="0"/>
              <a:t>WebWorker</a:t>
            </a:r>
            <a:r>
              <a:rPr lang="nl-NL" dirty="0" smtClean="0"/>
              <a:t>, Service </a:t>
            </a:r>
            <a:r>
              <a:rPr lang="nl-NL" dirty="0" err="1" smtClean="0"/>
              <a:t>Worker</a:t>
            </a:r>
            <a:endParaRPr lang="nl-NL" dirty="0" smtClean="0"/>
          </a:p>
          <a:p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jQuery</a:t>
            </a:r>
            <a:r>
              <a:rPr lang="nl-NL" dirty="0" smtClean="0"/>
              <a:t>/</a:t>
            </a:r>
            <a:r>
              <a:rPr lang="nl-NL" dirty="0" err="1" smtClean="0"/>
              <a:t>Dojo</a:t>
            </a:r>
            <a:r>
              <a:rPr lang="nl-NL" dirty="0" smtClean="0"/>
              <a:t>/… in ADF </a:t>
            </a:r>
            <a:r>
              <a:rPr lang="nl-NL" dirty="0" err="1" smtClean="0"/>
              <a:t>Faces</a:t>
            </a:r>
            <a:endParaRPr lang="nl-NL" dirty="0" smtClean="0"/>
          </a:p>
          <a:p>
            <a:r>
              <a:rPr lang="nl-NL" dirty="0" smtClean="0"/>
              <a:t>Google </a:t>
            </a:r>
            <a:r>
              <a:rPr lang="nl-NL" dirty="0" err="1" smtClean="0"/>
              <a:t>Maps</a:t>
            </a:r>
            <a:endParaRPr lang="nl-NL" dirty="0" smtClean="0"/>
          </a:p>
          <a:p>
            <a:r>
              <a:rPr lang="nl-NL" dirty="0" smtClean="0"/>
              <a:t>D3</a:t>
            </a:r>
          </a:p>
          <a:p>
            <a:r>
              <a:rPr lang="nl-NL" dirty="0" smtClean="0"/>
              <a:t>Client Side Event Bus</a:t>
            </a:r>
          </a:p>
          <a:p>
            <a:r>
              <a:rPr lang="nl-NL" dirty="0" err="1" smtClean="0"/>
              <a:t>Generate</a:t>
            </a:r>
            <a:r>
              <a:rPr lang="nl-NL" dirty="0" smtClean="0"/>
              <a:t> JSON </a:t>
            </a:r>
            <a:r>
              <a:rPr lang="nl-NL" dirty="0" err="1" smtClean="0"/>
              <a:t>into</a:t>
            </a:r>
            <a:r>
              <a:rPr lang="nl-NL" dirty="0" smtClean="0"/>
              <a:t> </a:t>
            </a:r>
            <a:r>
              <a:rPr lang="nl-NL" dirty="0" err="1" smtClean="0"/>
              <a:t>client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ADF Data Binding</a:t>
            </a:r>
          </a:p>
          <a:p>
            <a:pPr lvl="1"/>
            <a:r>
              <a:rPr lang="nl-NL" dirty="0" smtClean="0"/>
              <a:t>For </a:t>
            </a:r>
            <a:r>
              <a:rPr lang="nl-NL" dirty="0" err="1" smtClean="0"/>
              <a:t>LOVs</a:t>
            </a:r>
            <a:r>
              <a:rPr lang="nl-NL" dirty="0" smtClean="0"/>
              <a:t>/</a:t>
            </a:r>
            <a:r>
              <a:rPr lang="nl-NL" dirty="0" err="1" smtClean="0"/>
              <a:t>dropdown</a:t>
            </a:r>
            <a:r>
              <a:rPr lang="nl-NL" dirty="0" smtClean="0"/>
              <a:t>, smart </a:t>
            </a:r>
            <a:r>
              <a:rPr lang="nl-NL" dirty="0" err="1" smtClean="0"/>
              <a:t>conversion</a:t>
            </a:r>
            <a:r>
              <a:rPr lang="nl-NL" dirty="0" smtClean="0"/>
              <a:t> in </a:t>
            </a:r>
            <a:r>
              <a:rPr lang="nl-NL" dirty="0" err="1" smtClean="0"/>
              <a:t>rich</a:t>
            </a:r>
            <a:r>
              <a:rPr lang="nl-NL" dirty="0" smtClean="0"/>
              <a:t> </a:t>
            </a:r>
            <a:r>
              <a:rPr lang="nl-NL" dirty="0" err="1" smtClean="0"/>
              <a:t>text</a:t>
            </a:r>
            <a:r>
              <a:rPr lang="nl-NL" dirty="0" smtClean="0"/>
              <a:t>, </a:t>
            </a:r>
            <a:r>
              <a:rPr lang="nl-NL" dirty="0" err="1" smtClean="0"/>
              <a:t>fuel</a:t>
            </a:r>
            <a:r>
              <a:rPr lang="nl-NL" dirty="0" smtClean="0"/>
              <a:t> 3rd part </a:t>
            </a:r>
            <a:r>
              <a:rPr lang="nl-NL" dirty="0" err="1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37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153010" y="274320"/>
            <a:ext cx="16035563" cy="9023332"/>
            <a:chOff x="1304701" y="3248980"/>
            <a:chExt cx="8496944" cy="6048672"/>
          </a:xfrm>
        </p:grpSpPr>
        <p:sp>
          <p:nvSpPr>
            <p:cNvPr id="4" name="Rectangle 3"/>
            <p:cNvSpPr/>
            <p:nvPr/>
          </p:nvSpPr>
          <p:spPr>
            <a:xfrm>
              <a:off x="2168797" y="3537012"/>
              <a:ext cx="7632848" cy="23762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557484" y="5697252"/>
              <a:ext cx="144016" cy="144016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H="1">
              <a:off x="3500945" y="4725144"/>
              <a:ext cx="237626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168797" y="3537012"/>
              <a:ext cx="774571" cy="307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Client</a:t>
              </a:r>
              <a:endParaRPr lang="en-US" dirty="0">
                <a:latin typeface="+mj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68797" y="6489340"/>
              <a:ext cx="7272808" cy="20162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6200000" flipH="1">
              <a:off x="5030630" y="7497452"/>
              <a:ext cx="201622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68797" y="6489340"/>
              <a:ext cx="1584176" cy="557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Server </a:t>
              </a:r>
              <a:br>
                <a:rPr lang="en-US" dirty="0" smtClean="0">
                  <a:latin typeface="+mj-lt"/>
                </a:rPr>
              </a:br>
              <a:r>
                <a:rPr lang="en-US" dirty="0" smtClean="0">
                  <a:latin typeface="+mj-lt"/>
                </a:rPr>
                <a:t>(middle tier)</a:t>
              </a:r>
              <a:endParaRPr lang="en-US" dirty="0">
                <a:latin typeface="+mj-lt"/>
              </a:endParaRPr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960885" y="8793596"/>
              <a:ext cx="2232248" cy="50405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Database</a:t>
              </a:r>
              <a:endParaRPr lang="en-US" sz="3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88007" y="3537012"/>
              <a:ext cx="1134611" cy="268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+mj-lt"/>
                </a:rPr>
                <a:t>JavaScript</a:t>
              </a:r>
              <a:endParaRPr lang="en-US" sz="2000" i="1" dirty="0"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34586" y="3537012"/>
              <a:ext cx="1134611" cy="268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+mj-lt"/>
                </a:rPr>
                <a:t>Components</a:t>
              </a:r>
              <a:endParaRPr lang="en-US" sz="2000" i="1" dirty="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02738" y="8197787"/>
              <a:ext cx="1134611" cy="268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+mj-lt"/>
                </a:rPr>
                <a:t>Components</a:t>
              </a:r>
              <a:endParaRPr lang="en-US" sz="2000" i="1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73308" y="8197787"/>
              <a:ext cx="1800200" cy="268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+mj-lt"/>
                </a:rPr>
                <a:t>Beans &amp; Objects</a:t>
              </a:r>
              <a:endParaRPr lang="en-US" sz="2000" i="1" dirty="0">
                <a:latin typeface="+mj-lt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073453" y="6633356"/>
              <a:ext cx="1296144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 smtClean="0"/>
                <a:t>activeOutputText</a:t>
              </a:r>
              <a:endParaRPr lang="en-US" sz="18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117324" y="7857492"/>
              <a:ext cx="1080120" cy="36004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Active Data</a:t>
              </a:r>
              <a:br>
                <a:rPr lang="en-US" sz="1800" dirty="0" smtClean="0"/>
              </a:br>
              <a:r>
                <a:rPr lang="en-US" sz="1800" dirty="0" smtClean="0"/>
                <a:t>Model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073453" y="5481228"/>
              <a:ext cx="1296144" cy="21602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 smtClean="0"/>
                <a:t>activeOutputText</a:t>
              </a:r>
              <a:endParaRPr lang="en-US" sz="1800" dirty="0"/>
            </a:p>
          </p:txBody>
        </p:sp>
        <p:cxnSp>
          <p:nvCxnSpPr>
            <p:cNvPr id="19" name="Straight Arrow Connector 18"/>
            <p:cNvCxnSpPr>
              <a:stCxn id="16" idx="0"/>
              <a:endCxn id="18" idx="2"/>
            </p:cNvCxnSpPr>
            <p:nvPr/>
          </p:nvCxnSpPr>
          <p:spPr>
            <a:xfrm rot="5400000" flipH="1" flipV="1">
              <a:off x="8253473" y="6165304"/>
              <a:ext cx="9361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697999" y="6057292"/>
              <a:ext cx="290665" cy="22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+mj-lt"/>
                </a:rPr>
                <a:t>push</a:t>
              </a:r>
              <a:endParaRPr lang="en-US" sz="1600" i="1" dirty="0">
                <a:latin typeface="+mj-lt"/>
              </a:endParaRPr>
            </a:p>
          </p:txBody>
        </p:sp>
        <p:cxnSp>
          <p:nvCxnSpPr>
            <p:cNvPr id="21" name="Shape 52"/>
            <p:cNvCxnSpPr>
              <a:stCxn id="17" idx="3"/>
              <a:endCxn id="16" idx="2"/>
            </p:cNvCxnSpPr>
            <p:nvPr/>
          </p:nvCxnSpPr>
          <p:spPr>
            <a:xfrm flipV="1">
              <a:off x="5197444" y="6921388"/>
              <a:ext cx="3524081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273253" y="7713476"/>
              <a:ext cx="1296144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 smtClean="0"/>
                <a:t>serverListener</a:t>
              </a:r>
              <a:endParaRPr lang="en-US" sz="18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05356" y="7425444"/>
              <a:ext cx="792088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Bean</a:t>
              </a:r>
            </a:p>
          </p:txBody>
        </p:sp>
        <p:cxnSp>
          <p:nvCxnSpPr>
            <p:cNvPr id="24" name="Straight Arrow Connector 23"/>
            <p:cNvCxnSpPr>
              <a:stCxn id="22" idx="1"/>
              <a:endCxn id="23" idx="3"/>
            </p:cNvCxnSpPr>
            <p:nvPr/>
          </p:nvCxnSpPr>
          <p:spPr>
            <a:xfrm rot="10800000">
              <a:off x="5197445" y="7569460"/>
              <a:ext cx="1075809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2240805" y="4401108"/>
              <a:ext cx="1224136" cy="36004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Load JSON, CSS, Image, XML, JS</a:t>
              </a:r>
            </a:p>
          </p:txBody>
        </p:sp>
        <p:cxnSp>
          <p:nvCxnSpPr>
            <p:cNvPr id="26" name="Shape 62"/>
            <p:cNvCxnSpPr>
              <a:stCxn id="25" idx="1"/>
              <a:endCxn id="27" idx="1"/>
            </p:cNvCxnSpPr>
            <p:nvPr/>
          </p:nvCxnSpPr>
          <p:spPr>
            <a:xfrm rot="10800000">
              <a:off x="1700745" y="3536706"/>
              <a:ext cx="540060" cy="104442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loud 26"/>
            <p:cNvSpPr/>
            <p:nvPr/>
          </p:nvSpPr>
          <p:spPr>
            <a:xfrm>
              <a:off x="1304701" y="3248980"/>
              <a:ext cx="792088" cy="288032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cxnSp>
          <p:nvCxnSpPr>
            <p:cNvPr id="28" name="Elbow Connector 27"/>
            <p:cNvCxnSpPr>
              <a:stCxn id="25" idx="1"/>
              <a:endCxn id="8" idx="1"/>
            </p:cNvCxnSpPr>
            <p:nvPr/>
          </p:nvCxnSpPr>
          <p:spPr>
            <a:xfrm rot="10800000" flipV="1">
              <a:off x="2168797" y="4581128"/>
              <a:ext cx="72008" cy="2916324"/>
            </a:xfrm>
            <a:prstGeom prst="bentConnector3">
              <a:avLst>
                <a:gd name="adj1" fmla="val 41746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339978" y="4567771"/>
              <a:ext cx="467965" cy="73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+mj-lt"/>
                </a:rPr>
                <a:t>Request</a:t>
              </a:r>
              <a:br>
                <a:rPr lang="en-US" sz="1600" i="1" dirty="0" smtClean="0">
                  <a:latin typeface="+mj-lt"/>
                </a:rPr>
              </a:br>
              <a:r>
                <a:rPr lang="en-US" sz="1600" i="1" dirty="0" smtClean="0">
                  <a:latin typeface="+mj-lt"/>
                </a:rPr>
                <a:t>data or</a:t>
              </a:r>
              <a:br>
                <a:rPr lang="en-US" sz="1600" i="1" dirty="0" smtClean="0">
                  <a:latin typeface="+mj-lt"/>
                </a:rPr>
              </a:br>
              <a:r>
                <a:rPr lang="en-US" sz="1600" i="1" dirty="0" smtClean="0">
                  <a:latin typeface="+mj-lt"/>
                </a:rPr>
                <a:t>Push </a:t>
              </a:r>
              <a:br>
                <a:rPr lang="en-US" sz="1600" i="1" dirty="0" smtClean="0">
                  <a:latin typeface="+mj-lt"/>
                </a:rPr>
              </a:br>
              <a:r>
                <a:rPr lang="en-US" sz="1600" i="1" dirty="0" smtClean="0">
                  <a:latin typeface="+mj-lt"/>
                </a:rPr>
                <a:t>message</a:t>
              </a:r>
              <a:endParaRPr lang="en-US" sz="1600" i="1" dirty="0">
                <a:latin typeface="+mj-lt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2889671" y="8648786"/>
              <a:ext cx="86409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460630" y="8531986"/>
              <a:ext cx="786716" cy="22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+mj-lt"/>
                </a:rPr>
                <a:t>push (DB QRCN)</a:t>
              </a:r>
              <a:endParaRPr lang="en-US" sz="1600" i="1" dirty="0">
                <a:latin typeface="+mj-lt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104901" y="7929500"/>
              <a:ext cx="648072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Object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049117" y="3969060"/>
              <a:ext cx="1296144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 smtClean="0"/>
                <a:t>clientListener</a:t>
              </a:r>
              <a:endParaRPr lang="en-US" sz="18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933748" y="3681028"/>
              <a:ext cx="936104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component</a:t>
              </a:r>
              <a:endParaRPr lang="en-US" sz="1800" dirty="0"/>
            </a:p>
          </p:txBody>
        </p:sp>
        <p:cxnSp>
          <p:nvCxnSpPr>
            <p:cNvPr id="35" name="Straight Arrow Connector 34"/>
            <p:cNvCxnSpPr>
              <a:stCxn id="49" idx="1"/>
              <a:endCxn id="33" idx="3"/>
            </p:cNvCxnSpPr>
            <p:nvPr/>
          </p:nvCxnSpPr>
          <p:spPr>
            <a:xfrm rot="10800000" flipV="1">
              <a:off x="6345262" y="4041068"/>
              <a:ext cx="1444471" cy="72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 rot="21350961">
              <a:off x="6989466" y="3871457"/>
              <a:ext cx="532744" cy="22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+mj-lt"/>
                </a:rPr>
                <a:t>user action</a:t>
              </a:r>
              <a:endParaRPr lang="en-US" sz="1600" i="1" dirty="0">
                <a:latin typeface="+mj-lt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137349" y="5121188"/>
              <a:ext cx="1296144" cy="21602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 smtClean="0"/>
                <a:t>serverListener</a:t>
              </a:r>
              <a:endParaRPr lang="en-US" sz="1800" dirty="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4808879" y="5769260"/>
              <a:ext cx="1036637" cy="1080120"/>
            </a:xfrm>
            <a:custGeom>
              <a:avLst/>
              <a:gdLst>
                <a:gd name="connsiteX0" fmla="*/ 360362 w 1036637"/>
                <a:gd name="connsiteY0" fmla="*/ 0 h 1443038"/>
                <a:gd name="connsiteX1" fmla="*/ 74612 w 1036637"/>
                <a:gd name="connsiteY1" fmla="*/ 485775 h 1443038"/>
                <a:gd name="connsiteX2" fmla="*/ 36512 w 1036637"/>
                <a:gd name="connsiteY2" fmla="*/ 1000125 h 1443038"/>
                <a:gd name="connsiteX3" fmla="*/ 293687 w 1036637"/>
                <a:gd name="connsiteY3" fmla="*/ 1371600 h 1443038"/>
                <a:gd name="connsiteX4" fmla="*/ 855662 w 1036637"/>
                <a:gd name="connsiteY4" fmla="*/ 1352550 h 1443038"/>
                <a:gd name="connsiteX5" fmla="*/ 1027112 w 1036637"/>
                <a:gd name="connsiteY5" fmla="*/ 828675 h 1443038"/>
                <a:gd name="connsiteX6" fmla="*/ 912812 w 1036637"/>
                <a:gd name="connsiteY6" fmla="*/ 190500 h 1443038"/>
                <a:gd name="connsiteX7" fmla="*/ 779462 w 1036637"/>
                <a:gd name="connsiteY7" fmla="*/ 19050 h 1443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6637" h="1443038">
                  <a:moveTo>
                    <a:pt x="360362" y="0"/>
                  </a:moveTo>
                  <a:cubicBezTo>
                    <a:pt x="244474" y="159544"/>
                    <a:pt x="128587" y="319088"/>
                    <a:pt x="74612" y="485775"/>
                  </a:cubicBezTo>
                  <a:cubicBezTo>
                    <a:pt x="20637" y="652462"/>
                    <a:pt x="0" y="852488"/>
                    <a:pt x="36512" y="1000125"/>
                  </a:cubicBezTo>
                  <a:cubicBezTo>
                    <a:pt x="73025" y="1147763"/>
                    <a:pt x="157162" y="1312863"/>
                    <a:pt x="293687" y="1371600"/>
                  </a:cubicBezTo>
                  <a:cubicBezTo>
                    <a:pt x="430212" y="1430338"/>
                    <a:pt x="733425" y="1443038"/>
                    <a:pt x="855662" y="1352550"/>
                  </a:cubicBezTo>
                  <a:cubicBezTo>
                    <a:pt x="977900" y="1262063"/>
                    <a:pt x="1017587" y="1022350"/>
                    <a:pt x="1027112" y="828675"/>
                  </a:cubicBezTo>
                  <a:cubicBezTo>
                    <a:pt x="1036637" y="635000"/>
                    <a:pt x="954087" y="325438"/>
                    <a:pt x="912812" y="190500"/>
                  </a:cubicBezTo>
                  <a:cubicBezTo>
                    <a:pt x="871537" y="55563"/>
                    <a:pt x="825499" y="37306"/>
                    <a:pt x="779462" y="19050"/>
                  </a:cubicBezTo>
                </a:path>
              </a:pathLst>
            </a:cu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95317" y="5841268"/>
              <a:ext cx="445256" cy="680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+mj-lt"/>
                </a:rPr>
                <a:t>partial </a:t>
              </a:r>
              <a:br>
                <a:rPr lang="en-US" sz="2000" dirty="0" smtClean="0">
                  <a:latin typeface="+mj-lt"/>
                </a:rPr>
              </a:br>
              <a:r>
                <a:rPr lang="en-US" sz="2000" dirty="0" smtClean="0">
                  <a:latin typeface="+mj-lt"/>
                </a:rPr>
                <a:t>page </a:t>
              </a:r>
              <a:br>
                <a:rPr lang="en-US" sz="2000" dirty="0" smtClean="0">
                  <a:latin typeface="+mj-lt"/>
                </a:rPr>
              </a:br>
              <a:r>
                <a:rPr lang="en-US" sz="2000" dirty="0" smtClean="0">
                  <a:latin typeface="+mj-lt"/>
                </a:rPr>
                <a:t>refresh</a:t>
              </a:r>
              <a:endParaRPr lang="en-US" sz="2000" dirty="0">
                <a:latin typeface="+mj-lt"/>
              </a:endParaRPr>
            </a:p>
          </p:txBody>
        </p:sp>
        <p:cxnSp>
          <p:nvCxnSpPr>
            <p:cNvPr id="40" name="Elbow Connector 39"/>
            <p:cNvCxnSpPr>
              <a:stCxn id="50" idx="1"/>
            </p:cNvCxnSpPr>
            <p:nvPr/>
          </p:nvCxnSpPr>
          <p:spPr>
            <a:xfrm rot="10800000" flipV="1">
              <a:off x="5629492" y="4257092"/>
              <a:ext cx="2016224" cy="288032"/>
            </a:xfrm>
            <a:prstGeom prst="bentConnector3">
              <a:avLst>
                <a:gd name="adj1" fmla="val 17876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5053428" y="5121188"/>
              <a:ext cx="1152128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722373" y="4186245"/>
              <a:ext cx="649130" cy="402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i="1" dirty="0" err="1" smtClean="0">
                  <a:latin typeface="+mj-lt"/>
                </a:rPr>
                <a:t>partialSubmit</a:t>
              </a:r>
              <a:r>
                <a:rPr lang="en-US" sz="1600" i="1" dirty="0" smtClean="0">
                  <a:latin typeface="+mj-lt"/>
                </a:rPr>
                <a:t> </a:t>
              </a:r>
              <a:br>
                <a:rPr lang="en-US" sz="1600" i="1" dirty="0" smtClean="0">
                  <a:latin typeface="+mj-lt"/>
                </a:rPr>
              </a:br>
              <a:r>
                <a:rPr lang="en-US" sz="1600" i="1" dirty="0" err="1" smtClean="0">
                  <a:latin typeface="+mj-lt"/>
                </a:rPr>
                <a:t>autoSubmit</a:t>
              </a:r>
              <a:endParaRPr lang="en-US" sz="1600" i="1" dirty="0">
                <a:latin typeface="+mj-lt"/>
              </a:endParaRPr>
            </a:p>
          </p:txBody>
        </p:sp>
        <p:cxnSp>
          <p:nvCxnSpPr>
            <p:cNvPr id="43" name="Elbow Connector 42"/>
            <p:cNvCxnSpPr>
              <a:stCxn id="37" idx="2"/>
              <a:endCxn id="5" idx="6"/>
            </p:cNvCxnSpPr>
            <p:nvPr/>
          </p:nvCxnSpPr>
          <p:spPr>
            <a:xfrm rot="5400000">
              <a:off x="6527437" y="4511276"/>
              <a:ext cx="432048" cy="208392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8" idx="4"/>
            </p:cNvCxnSpPr>
            <p:nvPr/>
          </p:nvCxnSpPr>
          <p:spPr>
            <a:xfrm>
              <a:off x="5664541" y="6781649"/>
              <a:ext cx="680720" cy="9318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3032893" y="3897052"/>
              <a:ext cx="1224137" cy="36004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JavaScript Function</a:t>
              </a:r>
            </a:p>
          </p:txBody>
        </p:sp>
        <p:cxnSp>
          <p:nvCxnSpPr>
            <p:cNvPr id="46" name="Elbow Connector 45"/>
            <p:cNvCxnSpPr>
              <a:stCxn id="33" idx="1"/>
            </p:cNvCxnSpPr>
            <p:nvPr/>
          </p:nvCxnSpPr>
          <p:spPr>
            <a:xfrm rot="10800000" flipV="1">
              <a:off x="4252719" y="4113076"/>
              <a:ext cx="796398" cy="3600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3032894" y="5049180"/>
              <a:ext cx="1224136" cy="36004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Queue Custom Event</a:t>
              </a:r>
            </a:p>
          </p:txBody>
        </p:sp>
        <p:cxnSp>
          <p:nvCxnSpPr>
            <p:cNvPr id="48" name="Elbow Connector 47"/>
            <p:cNvCxnSpPr>
              <a:stCxn id="47" idx="3"/>
              <a:endCxn id="37" idx="1"/>
            </p:cNvCxnSpPr>
            <p:nvPr/>
          </p:nvCxnSpPr>
          <p:spPr>
            <a:xfrm>
              <a:off x="4257030" y="5229200"/>
              <a:ext cx="2880319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7789732" y="3897052"/>
              <a:ext cx="936104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component</a:t>
              </a:r>
              <a:endParaRPr lang="en-US" sz="18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7645716" y="4113076"/>
              <a:ext cx="936104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component</a:t>
              </a:r>
              <a:endParaRPr lang="en-US" sz="1800" dirty="0"/>
            </a:p>
          </p:txBody>
        </p:sp>
        <p:cxnSp>
          <p:nvCxnSpPr>
            <p:cNvPr id="51" name="Shape 112"/>
            <p:cNvCxnSpPr>
              <a:stCxn id="45" idx="0"/>
            </p:cNvCxnSpPr>
            <p:nvPr/>
          </p:nvCxnSpPr>
          <p:spPr>
            <a:xfrm rot="5400000" flipH="1" flipV="1">
              <a:off x="5753351" y="1716655"/>
              <a:ext cx="72008" cy="428878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841205" y="3609020"/>
              <a:ext cx="531045" cy="22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+mj-lt"/>
                </a:rPr>
                <a:t>manipulate</a:t>
              </a:r>
              <a:endParaRPr lang="en-US" sz="1600" i="1" dirty="0">
                <a:latin typeface="+mj-lt"/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5985221" y="4617132"/>
              <a:ext cx="504056" cy="21602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poll</a:t>
              </a:r>
              <a:endParaRPr lang="en-US" sz="1800" dirty="0"/>
            </a:p>
          </p:txBody>
        </p:sp>
        <p:cxnSp>
          <p:nvCxnSpPr>
            <p:cNvPr id="54" name="Elbow Connector 53"/>
            <p:cNvCxnSpPr>
              <a:stCxn id="53" idx="1"/>
              <a:endCxn id="5" idx="7"/>
            </p:cNvCxnSpPr>
            <p:nvPr/>
          </p:nvCxnSpPr>
          <p:spPr>
            <a:xfrm rot="10800000" flipV="1">
              <a:off x="5680409" y="4725143"/>
              <a:ext cx="304812" cy="99319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hape 119"/>
            <p:cNvCxnSpPr/>
            <p:nvPr/>
          </p:nvCxnSpPr>
          <p:spPr>
            <a:xfrm rot="10800000">
              <a:off x="5769197" y="4257092"/>
              <a:ext cx="288032" cy="46805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7065341" y="4761148"/>
              <a:ext cx="1512168" cy="21602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 smtClean="0"/>
                <a:t>setPropertyListener</a:t>
              </a:r>
              <a:endParaRPr lang="en-US" sz="1800" dirty="0"/>
            </a:p>
          </p:txBody>
        </p:sp>
        <p:cxnSp>
          <p:nvCxnSpPr>
            <p:cNvPr id="57" name="Shape 136"/>
            <p:cNvCxnSpPr>
              <a:endCxn id="56" idx="3"/>
            </p:cNvCxnSpPr>
            <p:nvPr/>
          </p:nvCxnSpPr>
          <p:spPr>
            <a:xfrm rot="5400000">
              <a:off x="8307479" y="4455114"/>
              <a:ext cx="684076" cy="14401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56" idx="1"/>
            </p:cNvCxnSpPr>
            <p:nvPr/>
          </p:nvCxnSpPr>
          <p:spPr>
            <a:xfrm rot="10800000" flipV="1">
              <a:off x="5697189" y="4869160"/>
              <a:ext cx="1368152" cy="828092"/>
            </a:xfrm>
            <a:prstGeom prst="bentConnector3">
              <a:avLst>
                <a:gd name="adj1" fmla="val 1101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8725836" y="4185084"/>
              <a:ext cx="650089" cy="73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+mj-lt"/>
                </a:rPr>
                <a:t>user</a:t>
              </a:r>
              <a:br>
                <a:rPr lang="en-US" sz="1600" i="1" dirty="0" smtClean="0">
                  <a:latin typeface="+mj-lt"/>
                </a:rPr>
              </a:br>
              <a:r>
                <a:rPr lang="en-US" sz="1600" i="1" dirty="0" smtClean="0">
                  <a:latin typeface="+mj-lt"/>
                </a:rPr>
                <a:t>or</a:t>
              </a:r>
              <a:br>
                <a:rPr lang="en-US" sz="1600" i="1" dirty="0" smtClean="0">
                  <a:latin typeface="+mj-lt"/>
                </a:rPr>
              </a:br>
              <a:r>
                <a:rPr lang="en-US" sz="1600" i="1" dirty="0" smtClean="0">
                  <a:latin typeface="+mj-lt"/>
                </a:rPr>
                <a:t>programmatic</a:t>
              </a:r>
              <a:br>
                <a:rPr lang="en-US" sz="1600" i="1" dirty="0" smtClean="0">
                  <a:latin typeface="+mj-lt"/>
                </a:rPr>
              </a:br>
              <a:r>
                <a:rPr lang="en-US" sz="1600" i="1" dirty="0" smtClean="0">
                  <a:latin typeface="+mj-lt"/>
                </a:rPr>
                <a:t>action</a:t>
              </a:r>
              <a:endParaRPr lang="en-US" sz="1600" i="1" dirty="0">
                <a:latin typeface="+mj-lt"/>
              </a:endParaRPr>
            </a:p>
          </p:txBody>
        </p:sp>
        <p:cxnSp>
          <p:nvCxnSpPr>
            <p:cNvPr id="60" name="Elbow Connector 59"/>
            <p:cNvCxnSpPr/>
            <p:nvPr/>
          </p:nvCxnSpPr>
          <p:spPr>
            <a:xfrm rot="5400000" flipH="1" flipV="1">
              <a:off x="4257031" y="6849382"/>
              <a:ext cx="864095" cy="28803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4362098" y="6417332"/>
              <a:ext cx="483301" cy="568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i="1" dirty="0" smtClean="0">
                  <a:latin typeface="+mj-lt"/>
                </a:rPr>
                <a:t>add JS to</a:t>
              </a:r>
              <a:br>
                <a:rPr lang="en-US" sz="1600" i="1" dirty="0" smtClean="0">
                  <a:latin typeface="+mj-lt"/>
                </a:rPr>
              </a:br>
              <a:r>
                <a:rPr lang="en-US" sz="1600" i="1" dirty="0" smtClean="0">
                  <a:latin typeface="+mj-lt"/>
                </a:rPr>
                <a:t>execute</a:t>
              </a:r>
              <a:br>
                <a:rPr lang="en-US" sz="1600" i="1" dirty="0" smtClean="0">
                  <a:latin typeface="+mj-lt"/>
                </a:rPr>
              </a:br>
              <a:r>
                <a:rPr lang="en-US" sz="1600" i="1" dirty="0" smtClean="0">
                  <a:latin typeface="+mj-lt"/>
                </a:rPr>
                <a:t> (ERKS)</a:t>
              </a:r>
              <a:endParaRPr lang="en-US" sz="1600" i="1" dirty="0">
                <a:latin typeface="+mj-lt"/>
              </a:endParaRPr>
            </a:p>
          </p:txBody>
        </p:sp>
        <p:cxnSp>
          <p:nvCxnSpPr>
            <p:cNvPr id="62" name="Elbow Connector 61"/>
            <p:cNvCxnSpPr>
              <a:stCxn id="23" idx="0"/>
            </p:cNvCxnSpPr>
            <p:nvPr/>
          </p:nvCxnSpPr>
          <p:spPr>
            <a:xfrm rot="5400000" flipH="1" flipV="1">
              <a:off x="4601223" y="6977549"/>
              <a:ext cx="648072" cy="24771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977109" y="6777372"/>
              <a:ext cx="719104" cy="568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+mj-lt"/>
                </a:rPr>
                <a:t>add </a:t>
              </a:r>
              <a:br>
                <a:rPr lang="en-US" sz="1600" i="1" dirty="0" smtClean="0">
                  <a:latin typeface="+mj-lt"/>
                </a:rPr>
              </a:br>
              <a:r>
                <a:rPr lang="en-US" sz="1600" i="1" dirty="0" smtClean="0">
                  <a:latin typeface="+mj-lt"/>
                </a:rPr>
                <a:t>components</a:t>
              </a:r>
              <a:br>
                <a:rPr lang="en-US" sz="1600" i="1" dirty="0" smtClean="0">
                  <a:latin typeface="+mj-lt"/>
                </a:rPr>
              </a:br>
              <a:r>
                <a:rPr lang="en-US" sz="1600" i="1" dirty="0" smtClean="0">
                  <a:latin typeface="+mj-lt"/>
                </a:rPr>
                <a:t>as partial target</a:t>
              </a:r>
              <a:endParaRPr lang="en-US" sz="1600" i="1" dirty="0">
                <a:latin typeface="+mj-lt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032893" y="5481228"/>
              <a:ext cx="1224136" cy="36004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ERKS </a:t>
              </a:r>
              <a:br>
                <a:rPr lang="en-US" sz="1800" dirty="0" smtClean="0"/>
              </a:br>
              <a:r>
                <a:rPr lang="en-US" sz="1800" dirty="0" smtClean="0"/>
                <a:t>‘</a:t>
              </a:r>
              <a:r>
                <a:rPr lang="en-US" sz="1800" dirty="0" err="1" smtClean="0"/>
                <a:t>ppr</a:t>
              </a:r>
              <a:r>
                <a:rPr lang="en-US" sz="1800" dirty="0" smtClean="0"/>
                <a:t> script’</a:t>
              </a:r>
            </a:p>
          </p:txBody>
        </p:sp>
        <p:cxnSp>
          <p:nvCxnSpPr>
            <p:cNvPr id="65" name="Straight Arrow Connector 64"/>
            <p:cNvCxnSpPr>
              <a:stCxn id="38" idx="0"/>
              <a:endCxn id="64" idx="3"/>
            </p:cNvCxnSpPr>
            <p:nvPr/>
          </p:nvCxnSpPr>
          <p:spPr>
            <a:xfrm flipH="1" flipV="1">
              <a:off x="4257029" y="5661248"/>
              <a:ext cx="912212" cy="1080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38" idx="0"/>
            </p:cNvCxnSpPr>
            <p:nvPr/>
          </p:nvCxnSpPr>
          <p:spPr>
            <a:xfrm flipV="1">
              <a:off x="5169241" y="4401108"/>
              <a:ext cx="2472164" cy="13681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 rot="19893116">
              <a:off x="5798550" y="4886364"/>
              <a:ext cx="1252187" cy="22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+mj-lt"/>
                </a:rPr>
                <a:t>partial triggers, added targets</a:t>
              </a:r>
              <a:endParaRPr lang="en-US" sz="1600" i="1" dirty="0">
                <a:latin typeface="+mj-lt"/>
              </a:endParaRPr>
            </a:p>
          </p:txBody>
        </p:sp>
        <p:cxnSp>
          <p:nvCxnSpPr>
            <p:cNvPr id="68" name="Elbow Connector 67"/>
            <p:cNvCxnSpPr>
              <a:stCxn id="32" idx="3"/>
              <a:endCxn id="17" idx="1"/>
            </p:cNvCxnSpPr>
            <p:nvPr/>
          </p:nvCxnSpPr>
          <p:spPr>
            <a:xfrm flipV="1">
              <a:off x="3752973" y="8037512"/>
              <a:ext cx="364351" cy="36004"/>
            </a:xfrm>
            <a:prstGeom prst="bentConnector3">
              <a:avLst>
                <a:gd name="adj1" fmla="val 50000"/>
              </a:avLst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hape 187"/>
            <p:cNvCxnSpPr>
              <a:stCxn id="32" idx="0"/>
              <a:endCxn id="23" idx="1"/>
            </p:cNvCxnSpPr>
            <p:nvPr/>
          </p:nvCxnSpPr>
          <p:spPr>
            <a:xfrm rot="5400000" flipH="1" flipV="1">
              <a:off x="3737126" y="7261271"/>
              <a:ext cx="360040" cy="976419"/>
            </a:xfrm>
            <a:prstGeom prst="bentConnector2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6921325" y="7137412"/>
              <a:ext cx="1584176" cy="50405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 smtClean="0"/>
                <a:t>actionListener</a:t>
              </a:r>
              <a:r>
                <a:rPr lang="en-US" sz="1800" dirty="0" smtClean="0"/>
                <a:t>, </a:t>
              </a:r>
              <a:r>
                <a:rPr lang="en-US" sz="1800" dirty="0" err="1" smtClean="0"/>
                <a:t>valueChangeListener</a:t>
              </a:r>
              <a:r>
                <a:rPr lang="en-US" sz="1800" dirty="0" smtClean="0"/>
                <a:t>, …Listener</a:t>
              </a:r>
              <a:endParaRPr lang="en-US" sz="1800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129237" y="6561348"/>
              <a:ext cx="936104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component</a:t>
              </a:r>
              <a:endParaRPr lang="en-US" sz="1800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6273253" y="6705364"/>
              <a:ext cx="936104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component</a:t>
              </a:r>
              <a:endParaRPr lang="en-US" sz="1800" dirty="0"/>
            </a:p>
          </p:txBody>
        </p:sp>
        <p:cxnSp>
          <p:nvCxnSpPr>
            <p:cNvPr id="73" name="Straight Arrow Connector 72"/>
            <p:cNvCxnSpPr>
              <a:stCxn id="38" idx="5"/>
              <a:endCxn id="71" idx="0"/>
            </p:cNvCxnSpPr>
            <p:nvPr/>
          </p:nvCxnSpPr>
          <p:spPr>
            <a:xfrm>
              <a:off x="5835991" y="6389527"/>
              <a:ext cx="761298" cy="1718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38" idx="5"/>
            </p:cNvCxnSpPr>
            <p:nvPr/>
          </p:nvCxnSpPr>
          <p:spPr>
            <a:xfrm>
              <a:off x="5835991" y="6389527"/>
              <a:ext cx="581278" cy="315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hape 198"/>
            <p:cNvCxnSpPr>
              <a:endCxn id="70" idx="0"/>
            </p:cNvCxnSpPr>
            <p:nvPr/>
          </p:nvCxnSpPr>
          <p:spPr>
            <a:xfrm>
              <a:off x="7065341" y="6633356"/>
              <a:ext cx="648072" cy="50405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hape 201"/>
            <p:cNvCxnSpPr/>
            <p:nvPr/>
          </p:nvCxnSpPr>
          <p:spPr>
            <a:xfrm>
              <a:off x="7137349" y="6849380"/>
              <a:ext cx="504056" cy="28803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0" idx="1"/>
            </p:cNvCxnSpPr>
            <p:nvPr/>
          </p:nvCxnSpPr>
          <p:spPr>
            <a:xfrm rot="10800000" flipV="1">
              <a:off x="5193133" y="7389440"/>
              <a:ext cx="1728192" cy="1080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reeform 77"/>
            <p:cNvSpPr/>
            <p:nvPr/>
          </p:nvSpPr>
          <p:spPr>
            <a:xfrm>
              <a:off x="4540919" y="4273066"/>
              <a:ext cx="3532187" cy="1352178"/>
            </a:xfrm>
            <a:custGeom>
              <a:avLst/>
              <a:gdLst>
                <a:gd name="connsiteX0" fmla="*/ 3532187 w 3532187"/>
                <a:gd name="connsiteY0" fmla="*/ 1314450 h 1447800"/>
                <a:gd name="connsiteX1" fmla="*/ 436562 w 3532187"/>
                <a:gd name="connsiteY1" fmla="*/ 1228725 h 1447800"/>
                <a:gd name="connsiteX2" fmla="*/ 912812 w 3532187"/>
                <a:gd name="connsiteY2" fmla="*/ 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32187" h="1447800">
                  <a:moveTo>
                    <a:pt x="3532187" y="1314450"/>
                  </a:moveTo>
                  <a:cubicBezTo>
                    <a:pt x="2202655" y="1381125"/>
                    <a:pt x="873124" y="1447800"/>
                    <a:pt x="436562" y="1228725"/>
                  </a:cubicBezTo>
                  <a:cubicBezTo>
                    <a:pt x="0" y="1009650"/>
                    <a:pt x="456406" y="504825"/>
                    <a:pt x="912812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79" name="TextBox 78"/>
            <p:cNvSpPr txBox="1"/>
            <p:nvPr/>
          </p:nvSpPr>
          <p:spPr>
            <a:xfrm rot="18478416">
              <a:off x="4536538" y="4578923"/>
              <a:ext cx="961826" cy="18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+mj-lt"/>
                </a:rPr>
                <a:t>property change</a:t>
              </a:r>
              <a:endParaRPr lang="en-US" sz="1600" i="1" dirty="0">
                <a:latin typeface="+mj-lt"/>
              </a:endParaRPr>
            </a:p>
          </p:txBody>
        </p:sp>
        <p:cxnSp>
          <p:nvCxnSpPr>
            <p:cNvPr id="80" name="Straight Arrow Connector 79"/>
            <p:cNvCxnSpPr>
              <a:stCxn id="45" idx="2"/>
              <a:endCxn id="47" idx="0"/>
            </p:cNvCxnSpPr>
            <p:nvPr/>
          </p:nvCxnSpPr>
          <p:spPr>
            <a:xfrm rot="5400000">
              <a:off x="3248918" y="4653136"/>
              <a:ext cx="79208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Curved Up Arrow 80"/>
            <p:cNvSpPr/>
            <p:nvPr/>
          </p:nvSpPr>
          <p:spPr>
            <a:xfrm>
              <a:off x="6705301" y="5841268"/>
              <a:ext cx="1440160" cy="64807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39931" y="5966120"/>
              <a:ext cx="585407" cy="474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+mj-lt"/>
                </a:rPr>
                <a:t>Full page</a:t>
              </a:r>
              <a:br>
                <a:rPr lang="en-US" sz="2000" b="1" dirty="0" smtClean="0">
                  <a:latin typeface="+mj-lt"/>
                </a:rPr>
              </a:br>
              <a:r>
                <a:rPr lang="en-US" sz="2000" b="1" dirty="0" smtClean="0">
                  <a:latin typeface="+mj-lt"/>
                </a:rPr>
                <a:t>reload</a:t>
              </a:r>
              <a:endParaRPr lang="en-US" sz="20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319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Client </a:t>
            </a:r>
            <a:r>
              <a:rPr lang="nl-NL" dirty="0" err="1" smtClean="0"/>
              <a:t>to</a:t>
            </a:r>
            <a:r>
              <a:rPr lang="nl-NL" dirty="0" smtClean="0"/>
              <a:t> server </a:t>
            </a:r>
            <a:r>
              <a:rPr lang="nl-NL" dirty="0" err="1" smtClean="0"/>
              <a:t>communications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7701" y="2603500"/>
            <a:ext cx="11942763" cy="6266179"/>
          </a:xfrm>
        </p:spPr>
        <p:txBody>
          <a:bodyPr>
            <a:normAutofit fontScale="92500" lnSpcReduction="20000"/>
          </a:bodyPr>
          <a:lstStyle/>
          <a:p>
            <a:r>
              <a:rPr lang="nl-NL" dirty="0" smtClean="0"/>
              <a:t>PPR – </a:t>
            </a:r>
            <a:r>
              <a:rPr lang="nl-NL" dirty="0" err="1" smtClean="0"/>
              <a:t>declarative</a:t>
            </a:r>
            <a:endParaRPr lang="nl-NL" dirty="0" smtClean="0"/>
          </a:p>
          <a:p>
            <a:pPr lvl="1"/>
            <a:r>
              <a:rPr lang="nl-NL" dirty="0" err="1" smtClean="0"/>
              <a:t>setPropertyListener</a:t>
            </a:r>
            <a:endParaRPr lang="nl-NL" dirty="0" smtClean="0"/>
          </a:p>
          <a:p>
            <a:pPr lvl="1"/>
            <a:r>
              <a:rPr lang="nl-NL" dirty="0" smtClean="0"/>
              <a:t>Through </a:t>
            </a:r>
            <a:r>
              <a:rPr lang="nl-NL" dirty="0" err="1" smtClean="0"/>
              <a:t>JavaScript</a:t>
            </a:r>
            <a:r>
              <a:rPr lang="nl-NL" dirty="0" smtClean="0"/>
              <a:t>: queue action on button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partialSubmit</a:t>
            </a:r>
            <a:endParaRPr lang="nl-NL" dirty="0" smtClean="0"/>
          </a:p>
          <a:p>
            <a:pPr lvl="1"/>
            <a:r>
              <a:rPr lang="nl-NL" dirty="0" smtClean="0"/>
              <a:t>Target tag – </a:t>
            </a:r>
            <a:r>
              <a:rPr lang="nl-NL" dirty="0" err="1" smtClean="0"/>
              <a:t>specify</a:t>
            </a:r>
            <a:r>
              <a:rPr lang="nl-NL" dirty="0" smtClean="0"/>
              <a:t> </a:t>
            </a:r>
            <a:r>
              <a:rPr lang="nl-NL" dirty="0" err="1" smtClean="0"/>
              <a:t>which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submit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refresh</a:t>
            </a:r>
            <a:r>
              <a:rPr lang="nl-NL" dirty="0" smtClean="0"/>
              <a:t> (</a:t>
            </a:r>
            <a:r>
              <a:rPr lang="nl-NL" dirty="0" err="1" smtClean="0"/>
              <a:t>cookbook</a:t>
            </a:r>
            <a:r>
              <a:rPr lang="nl-NL" dirty="0" smtClean="0"/>
              <a:t>)</a:t>
            </a:r>
          </a:p>
          <a:p>
            <a:r>
              <a:rPr lang="nl-NL" dirty="0" smtClean="0"/>
              <a:t>Server </a:t>
            </a:r>
            <a:r>
              <a:rPr lang="nl-NL" dirty="0" err="1" smtClean="0"/>
              <a:t>Listener</a:t>
            </a:r>
            <a:endParaRPr lang="nl-NL" dirty="0" smtClean="0"/>
          </a:p>
          <a:p>
            <a:r>
              <a:rPr lang="nl-NL" dirty="0" err="1" smtClean="0"/>
              <a:t>Plain</a:t>
            </a:r>
            <a:r>
              <a:rPr lang="nl-NL" dirty="0" smtClean="0"/>
              <a:t> </a:t>
            </a:r>
            <a:r>
              <a:rPr lang="nl-NL" dirty="0" err="1" smtClean="0"/>
              <a:t>old</a:t>
            </a:r>
            <a:r>
              <a:rPr lang="nl-NL" dirty="0" smtClean="0"/>
              <a:t> Ajax</a:t>
            </a:r>
          </a:p>
          <a:p>
            <a:r>
              <a:rPr lang="nl-NL" dirty="0" err="1" smtClean="0"/>
              <a:t>ITank</a:t>
            </a:r>
            <a:r>
              <a:rPr lang="nl-NL" dirty="0" smtClean="0"/>
              <a:t> Help button</a:t>
            </a:r>
          </a:p>
          <a:p>
            <a:r>
              <a:rPr lang="nl-NL" dirty="0" err="1" smtClean="0"/>
              <a:t>Function</a:t>
            </a:r>
            <a:r>
              <a:rPr lang="nl-NL" dirty="0" smtClean="0"/>
              <a:t> </a:t>
            </a:r>
            <a:r>
              <a:rPr lang="nl-NL" dirty="0" err="1" smtClean="0"/>
              <a:t>Key</a:t>
            </a:r>
            <a:r>
              <a:rPr lang="nl-NL" dirty="0" smtClean="0"/>
              <a:t> triggers server side </a:t>
            </a:r>
            <a:r>
              <a:rPr lang="nl-NL" dirty="0" err="1" smtClean="0"/>
              <a:t>operation</a:t>
            </a:r>
            <a:endParaRPr lang="en-US" dirty="0" smtClean="0"/>
          </a:p>
          <a:p>
            <a:pPr lvl="1"/>
            <a:r>
              <a:rPr lang="nl-NL" dirty="0" err="1" smtClean="0"/>
              <a:t>Create</a:t>
            </a:r>
            <a:r>
              <a:rPr lang="nl-NL" dirty="0" smtClean="0"/>
              <a:t> record, delete record, </a:t>
            </a:r>
            <a:r>
              <a:rPr lang="nl-NL" dirty="0" err="1" smtClean="0"/>
              <a:t>validate</a:t>
            </a:r>
            <a:r>
              <a:rPr lang="nl-NL" dirty="0" smtClean="0"/>
              <a:t>/</a:t>
            </a:r>
            <a:r>
              <a:rPr lang="nl-NL" dirty="0" err="1" smtClean="0"/>
              <a:t>calculate</a:t>
            </a:r>
            <a:r>
              <a:rPr lang="nl-NL" dirty="0" smtClean="0"/>
              <a:t> </a:t>
            </a:r>
            <a:r>
              <a:rPr lang="nl-NL" dirty="0" err="1" smtClean="0"/>
              <a:t>something</a:t>
            </a:r>
            <a:endParaRPr lang="nl-NL" dirty="0" smtClean="0"/>
          </a:p>
          <a:p>
            <a:r>
              <a:rPr lang="nl-NL" dirty="0" err="1" smtClean="0"/>
              <a:t>Extend</a:t>
            </a:r>
            <a:r>
              <a:rPr lang="nl-NL" dirty="0" smtClean="0"/>
              <a:t> </a:t>
            </a:r>
            <a:r>
              <a:rPr lang="nl-NL" dirty="0" err="1" smtClean="0"/>
              <a:t>client</a:t>
            </a:r>
            <a:r>
              <a:rPr lang="nl-NL" dirty="0" smtClean="0"/>
              <a:t> side event bus</a:t>
            </a:r>
          </a:p>
          <a:p>
            <a:pPr lvl="1"/>
            <a:r>
              <a:rPr lang="nl-NL" dirty="0" smtClean="0"/>
              <a:t>Have </a:t>
            </a:r>
            <a:r>
              <a:rPr lang="nl-NL" dirty="0" err="1" smtClean="0"/>
              <a:t>taskflow</a:t>
            </a:r>
            <a:r>
              <a:rPr lang="nl-NL" dirty="0" smtClean="0"/>
              <a:t> </a:t>
            </a:r>
            <a:r>
              <a:rPr lang="nl-NL" dirty="0" err="1" smtClean="0"/>
              <a:t>respond</a:t>
            </a:r>
            <a:r>
              <a:rPr lang="nl-NL" dirty="0" smtClean="0"/>
              <a:t> server side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taskflow</a:t>
            </a:r>
            <a:endParaRPr lang="nl-NL" dirty="0" smtClean="0"/>
          </a:p>
          <a:p>
            <a:pPr lvl="1"/>
            <a:r>
              <a:rPr lang="nl-NL" dirty="0" smtClean="0"/>
              <a:t>Property </a:t>
            </a:r>
            <a:r>
              <a:rPr lang="nl-NL" dirty="0" err="1" smtClean="0"/>
              <a:t>Listener</a:t>
            </a:r>
            <a:r>
              <a:rPr lang="nl-NL" dirty="0" smtClean="0"/>
              <a:t>? (</a:t>
            </a:r>
            <a:r>
              <a:rPr lang="nl-NL" dirty="0" err="1" smtClean="0"/>
              <a:t>used</a:t>
            </a:r>
            <a:r>
              <a:rPr lang="nl-NL" dirty="0" smtClean="0"/>
              <a:t> in ADS </a:t>
            </a:r>
            <a:r>
              <a:rPr lang="nl-NL" dirty="0" err="1" smtClean="0"/>
              <a:t>Nudge</a:t>
            </a:r>
            <a:r>
              <a:rPr lang="nl-NL" dirty="0" smtClean="0"/>
              <a:t>)</a:t>
            </a:r>
          </a:p>
          <a:p>
            <a:r>
              <a:rPr lang="nl-NL" dirty="0" err="1" smtClean="0"/>
              <a:t>Partial</a:t>
            </a:r>
            <a:r>
              <a:rPr lang="nl-NL" dirty="0" smtClean="0"/>
              <a:t> </a:t>
            </a:r>
            <a:r>
              <a:rPr lang="nl-NL" dirty="0" err="1" smtClean="0"/>
              <a:t>Navigation</a:t>
            </a:r>
            <a:r>
              <a:rPr lang="nl-NL" dirty="0" smtClean="0"/>
              <a:t> (</a:t>
            </a:r>
            <a:r>
              <a:rPr lang="nl-NL" dirty="0" err="1" smtClean="0"/>
              <a:t>cookbook</a:t>
            </a:r>
            <a:r>
              <a:rPr lang="nl-NL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8633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Partial</a:t>
            </a:r>
            <a:r>
              <a:rPr lang="nl-NL" dirty="0" smtClean="0"/>
              <a:t> Page </a:t>
            </a:r>
            <a:r>
              <a:rPr lang="nl-NL" dirty="0" err="1"/>
              <a:t>R</a:t>
            </a:r>
            <a:r>
              <a:rPr lang="nl-NL" dirty="0" err="1" smtClean="0"/>
              <a:t>efresh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Several</a:t>
            </a:r>
            <a:r>
              <a:rPr lang="nl-NL" dirty="0" smtClean="0"/>
              <a:t> </a:t>
            </a:r>
            <a:r>
              <a:rPr lang="nl-NL" dirty="0" err="1" smtClean="0"/>
              <a:t>aspects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PPR</a:t>
            </a:r>
          </a:p>
          <a:p>
            <a:pPr lvl="1"/>
            <a:r>
              <a:rPr lang="nl-NL" dirty="0" err="1"/>
              <a:t>O</a:t>
            </a:r>
            <a:r>
              <a:rPr lang="nl-NL" dirty="0" err="1" smtClean="0"/>
              <a:t>nly</a:t>
            </a:r>
            <a:r>
              <a:rPr lang="nl-NL" dirty="0" smtClean="0"/>
              <a:t> update </a:t>
            </a:r>
            <a:r>
              <a:rPr lang="nl-NL" dirty="0" err="1" smtClean="0"/>
              <a:t>selected</a:t>
            </a:r>
            <a:r>
              <a:rPr lang="nl-NL" dirty="0" smtClean="0"/>
              <a:t> </a:t>
            </a:r>
            <a:r>
              <a:rPr lang="nl-NL" dirty="0" err="1" smtClean="0"/>
              <a:t>areas</a:t>
            </a:r>
            <a:r>
              <a:rPr lang="nl-NL" dirty="0" smtClean="0"/>
              <a:t> in a page</a:t>
            </a:r>
          </a:p>
          <a:p>
            <a:pPr lvl="1"/>
            <a:r>
              <a:rPr lang="nl-NL" dirty="0" smtClean="0"/>
              <a:t>Update </a:t>
            </a:r>
            <a:r>
              <a:rPr lang="nl-NL" dirty="0" err="1" smtClean="0"/>
              <a:t>areas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have “</a:t>
            </a:r>
            <a:r>
              <a:rPr lang="nl-NL" dirty="0" err="1" smtClean="0"/>
              <a:t>expressed</a:t>
            </a:r>
            <a:r>
              <a:rPr lang="nl-NL" dirty="0" smtClean="0"/>
              <a:t> </a:t>
            </a:r>
            <a:r>
              <a:rPr lang="nl-NL" dirty="0" err="1" smtClean="0"/>
              <a:t>their</a:t>
            </a:r>
            <a:r>
              <a:rPr lang="nl-NL" dirty="0" smtClean="0"/>
              <a:t> interest” (</a:t>
            </a:r>
            <a:r>
              <a:rPr lang="nl-NL" dirty="0" err="1" smtClean="0"/>
              <a:t>partialTriggers</a:t>
            </a:r>
            <a:r>
              <a:rPr lang="nl-NL" dirty="0" smtClean="0"/>
              <a:t>) in </a:t>
            </a:r>
            <a:r>
              <a:rPr lang="nl-NL" dirty="0" err="1" smtClean="0"/>
              <a:t>certain</a:t>
            </a:r>
            <a:r>
              <a:rPr lang="nl-NL" dirty="0" smtClean="0"/>
              <a:t> “change </a:t>
            </a:r>
            <a:r>
              <a:rPr lang="nl-NL" dirty="0" err="1" smtClean="0"/>
              <a:t>agents</a:t>
            </a:r>
            <a:r>
              <a:rPr lang="nl-NL" dirty="0" smtClean="0"/>
              <a:t>” (</a:t>
            </a:r>
            <a:r>
              <a:rPr lang="nl-NL" dirty="0" err="1" smtClean="0"/>
              <a:t>updated</a:t>
            </a:r>
            <a:r>
              <a:rPr lang="nl-NL" dirty="0" smtClean="0"/>
              <a:t> </a:t>
            </a:r>
            <a:r>
              <a:rPr lang="nl-NL" dirty="0" err="1" smtClean="0"/>
              <a:t>fields</a:t>
            </a:r>
            <a:r>
              <a:rPr lang="nl-NL" dirty="0" smtClean="0"/>
              <a:t>, </a:t>
            </a:r>
            <a:r>
              <a:rPr lang="nl-NL" dirty="0" err="1" smtClean="0"/>
              <a:t>clicked</a:t>
            </a:r>
            <a:r>
              <a:rPr lang="nl-NL" dirty="0" smtClean="0"/>
              <a:t> </a:t>
            </a:r>
            <a:r>
              <a:rPr lang="nl-NL" dirty="0" err="1" smtClean="0"/>
              <a:t>upon</a:t>
            </a:r>
            <a:r>
              <a:rPr lang="nl-NL" dirty="0" smtClean="0"/>
              <a:t> buttons </a:t>
            </a:r>
            <a:r>
              <a:rPr lang="nl-NL" dirty="0" err="1" smtClean="0"/>
              <a:t>and</a:t>
            </a:r>
            <a:r>
              <a:rPr lang="nl-NL" dirty="0" smtClean="0"/>
              <a:t> links, …)</a:t>
            </a:r>
          </a:p>
          <a:p>
            <a:pPr lvl="1"/>
            <a:r>
              <a:rPr lang="nl-NL" dirty="0" err="1" smtClean="0"/>
              <a:t>Allow</a:t>
            </a:r>
            <a:r>
              <a:rPr lang="nl-NL" dirty="0" smtClean="0"/>
              <a:t> </a:t>
            </a:r>
            <a:r>
              <a:rPr lang="nl-NL" dirty="0" err="1" smtClean="0"/>
              <a:t>activation</a:t>
            </a:r>
            <a:r>
              <a:rPr lang="nl-NL" dirty="0" smtClean="0"/>
              <a:t> </a:t>
            </a:r>
            <a:r>
              <a:rPr lang="nl-NL" dirty="0" err="1" smtClean="0"/>
              <a:t>through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AJAX background call (</a:t>
            </a:r>
            <a:r>
              <a:rPr lang="nl-NL" dirty="0" err="1" smtClean="0"/>
              <a:t>rather</a:t>
            </a:r>
            <a:r>
              <a:rPr lang="nl-NL" dirty="0" smtClean="0"/>
              <a:t> </a:t>
            </a:r>
            <a:r>
              <a:rPr lang="nl-NL" dirty="0" err="1" smtClean="0"/>
              <a:t>than</a:t>
            </a:r>
            <a:r>
              <a:rPr lang="nl-NL" dirty="0" smtClean="0"/>
              <a:t> a full page post)</a:t>
            </a:r>
          </a:p>
          <a:p>
            <a:r>
              <a:rPr lang="nl-NL" dirty="0" err="1" smtClean="0"/>
              <a:t>Programmatically</a:t>
            </a:r>
            <a:r>
              <a:rPr lang="nl-NL" dirty="0" smtClean="0"/>
              <a:t> </a:t>
            </a:r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 err="1" smtClean="0"/>
              <a:t>candidate</a:t>
            </a:r>
            <a:r>
              <a:rPr lang="nl-NL" dirty="0" smtClean="0"/>
              <a:t> UI </a:t>
            </a:r>
            <a:r>
              <a:rPr lang="nl-NL" dirty="0" err="1" smtClean="0"/>
              <a:t>components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refreshed</a:t>
            </a:r>
            <a:endParaRPr lang="nl-NL" dirty="0" smtClean="0"/>
          </a:p>
          <a:p>
            <a:pPr lvl="1"/>
            <a:r>
              <a:rPr lang="nl-NL" dirty="0" smtClean="0"/>
              <a:t>Using </a:t>
            </a:r>
            <a:r>
              <a:rPr lang="nl-NL" dirty="0" err="1" smtClean="0"/>
              <a:t>method</a:t>
            </a:r>
            <a:r>
              <a:rPr lang="nl-NL" dirty="0" smtClean="0"/>
              <a:t> </a:t>
            </a:r>
            <a:r>
              <a:rPr lang="nl-NL" dirty="0" err="1" smtClean="0"/>
              <a:t>addPartialTarget</a:t>
            </a:r>
            <a:r>
              <a:rPr lang="nl-NL" dirty="0" smtClean="0"/>
              <a:t>(</a:t>
            </a:r>
            <a:r>
              <a:rPr lang="nl-NL" dirty="0" err="1" smtClean="0"/>
              <a:t>UIComponent</a:t>
            </a:r>
            <a:r>
              <a:rPr lang="nl-NL" dirty="0" smtClean="0"/>
              <a:t>) on </a:t>
            </a:r>
            <a:r>
              <a:rPr lang="nl-NL" dirty="0" err="1" smtClean="0"/>
              <a:t>AdfFacesContext</a:t>
            </a:r>
            <a:endParaRPr lang="nl-NL" dirty="0" smtClean="0"/>
          </a:p>
          <a:p>
            <a:r>
              <a:rPr lang="nl-NL" dirty="0" smtClean="0"/>
              <a:t>Auto PPR </a:t>
            </a:r>
            <a:r>
              <a:rPr lang="nl-NL" dirty="0" err="1" smtClean="0"/>
              <a:t>through</a:t>
            </a:r>
            <a:r>
              <a:rPr lang="nl-NL" dirty="0" smtClean="0"/>
              <a:t> Change Event Policy property on ADF BC </a:t>
            </a:r>
            <a:r>
              <a:rPr lang="nl-NL" dirty="0" err="1" smtClean="0"/>
              <a:t>based</a:t>
            </a:r>
            <a:r>
              <a:rPr lang="nl-NL" dirty="0" smtClean="0"/>
              <a:t> data </a:t>
            </a:r>
            <a:r>
              <a:rPr lang="nl-NL" dirty="0" err="1" smtClean="0"/>
              <a:t>bindings</a:t>
            </a:r>
            <a:endParaRPr lang="nl-NL" dirty="0"/>
          </a:p>
          <a:p>
            <a:pPr lvl="1"/>
            <a:r>
              <a:rPr lang="nl-NL" dirty="0" err="1" smtClean="0"/>
              <a:t>That</a:t>
            </a:r>
            <a:r>
              <a:rPr lang="nl-NL" dirty="0" smtClean="0"/>
              <a:t> make UI </a:t>
            </a:r>
            <a:r>
              <a:rPr lang="nl-NL" dirty="0" err="1" smtClean="0"/>
              <a:t>components</a:t>
            </a:r>
            <a:r>
              <a:rPr lang="nl-NL" dirty="0" smtClean="0"/>
              <a:t> </a:t>
            </a:r>
            <a:r>
              <a:rPr lang="nl-NL" dirty="0" err="1" smtClean="0"/>
              <a:t>associated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</a:t>
            </a:r>
            <a:r>
              <a:rPr lang="nl-NL" dirty="0" err="1" smtClean="0"/>
              <a:t>changed</a:t>
            </a:r>
            <a:r>
              <a:rPr lang="nl-NL" dirty="0" smtClean="0"/>
              <a:t> ADF BC </a:t>
            </a:r>
            <a:r>
              <a:rPr lang="nl-NL" dirty="0" err="1" smtClean="0"/>
              <a:t>bindings</a:t>
            </a:r>
            <a:r>
              <a:rPr lang="nl-NL" dirty="0" smtClean="0"/>
              <a:t> </a:t>
            </a:r>
            <a:r>
              <a:rPr lang="nl-NL" dirty="0" err="1" smtClean="0"/>
              <a:t>refresh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4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i="1" dirty="0" err="1" smtClean="0"/>
              <a:t>autoSubmit</a:t>
            </a:r>
            <a:r>
              <a:rPr lang="nl-NL" dirty="0" smtClean="0"/>
              <a:t> is </a:t>
            </a:r>
            <a:r>
              <a:rPr lang="nl-NL" dirty="0" err="1" smtClean="0"/>
              <a:t>similar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i="1" dirty="0" err="1" smtClean="0"/>
              <a:t>publish</a:t>
            </a:r>
            <a:endParaRPr lang="nl-NL" dirty="0" smtClean="0"/>
          </a:p>
          <a:p>
            <a:r>
              <a:rPr lang="nl-NL" i="1" dirty="0" err="1" smtClean="0"/>
              <a:t>partialTriggers</a:t>
            </a:r>
            <a:r>
              <a:rPr lang="nl-NL" i="1" dirty="0" smtClean="0"/>
              <a:t> </a:t>
            </a:r>
            <a:r>
              <a:rPr lang="nl-NL" dirty="0" smtClean="0"/>
              <a:t>is </a:t>
            </a:r>
            <a:r>
              <a:rPr lang="nl-NL" dirty="0" err="1" smtClean="0"/>
              <a:t>similar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i="1" dirty="0" err="1" smtClean="0"/>
              <a:t>subscribe</a:t>
            </a:r>
            <a:endParaRPr 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100" name="Picture 4" descr="C:\Users\lucas_j\AppData\Local\Temp\SNAGHTML347fab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35"/>
          <a:stretch/>
        </p:blipFill>
        <p:spPr bwMode="auto">
          <a:xfrm>
            <a:off x="340419" y="5911416"/>
            <a:ext cx="15810666" cy="214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369" y="3333046"/>
            <a:ext cx="8894590" cy="2363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7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Explicit, </a:t>
            </a:r>
            <a:r>
              <a:rPr lang="nl-NL" dirty="0" err="1" smtClean="0"/>
              <a:t>Programmatic</a:t>
            </a:r>
            <a:r>
              <a:rPr lang="nl-NL" dirty="0" smtClean="0"/>
              <a:t> PPR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20" y="4159921"/>
            <a:ext cx="11464646" cy="22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640" y="2316516"/>
            <a:ext cx="7631523" cy="2027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840" y="7186082"/>
            <a:ext cx="6430348" cy="202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481130" y="6412970"/>
            <a:ext cx="2184843" cy="2048228"/>
          </a:xfrm>
          <a:prstGeom prst="straightConnector1">
            <a:avLst/>
          </a:prstGeom>
          <a:ln w="9525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289" y="6617794"/>
            <a:ext cx="10605080" cy="973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6894947" y="5286445"/>
            <a:ext cx="2227693" cy="1331348"/>
          </a:xfrm>
          <a:prstGeom prst="straightConnector1">
            <a:avLst/>
          </a:prstGeom>
          <a:ln w="9525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3859133" y="4344000"/>
            <a:ext cx="819316" cy="2760393"/>
          </a:xfrm>
          <a:prstGeom prst="straightConnector1">
            <a:avLst/>
          </a:prstGeom>
          <a:ln w="9525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37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Use </a:t>
            </a:r>
            <a:r>
              <a:rPr lang="en-US" sz="4200" dirty="0" err="1"/>
              <a:t>setPropertyListener</a:t>
            </a:r>
            <a:r>
              <a:rPr lang="en-US" sz="4200" dirty="0"/>
              <a:t> </a:t>
            </a:r>
            <a:br>
              <a:rPr lang="en-US" sz="4200" dirty="0"/>
            </a:br>
            <a:r>
              <a:rPr lang="en-US" sz="4200" dirty="0"/>
              <a:t>to push data to the server</a:t>
            </a:r>
            <a:endParaRPr lang="nl-NL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7701" y="2603500"/>
            <a:ext cx="11942763" cy="6525259"/>
          </a:xfrm>
        </p:spPr>
        <p:txBody>
          <a:bodyPr>
            <a:normAutofit fontScale="85000" lnSpcReduction="20000"/>
          </a:bodyPr>
          <a:lstStyle/>
          <a:p>
            <a:r>
              <a:rPr lang="en-US" sz="3700" dirty="0"/>
              <a:t>The </a:t>
            </a:r>
            <a:r>
              <a:rPr lang="en-US" sz="3700" dirty="0" err="1"/>
              <a:t>setPropertyListener</a:t>
            </a:r>
            <a:r>
              <a:rPr lang="en-US" sz="3700" dirty="0"/>
              <a:t> will pass </a:t>
            </a:r>
            <a:r>
              <a:rPr lang="en-US" sz="3700" i="1" dirty="0" smtClean="0"/>
              <a:t>from</a:t>
            </a:r>
            <a:r>
              <a:rPr lang="en-US" sz="3700" dirty="0" smtClean="0"/>
              <a:t> </a:t>
            </a:r>
            <a:r>
              <a:rPr lang="en-US" sz="3700" dirty="0"/>
              <a:t>value to the </a:t>
            </a:r>
            <a:r>
              <a:rPr lang="en-US" sz="3700" i="1" dirty="0"/>
              <a:t>to </a:t>
            </a:r>
            <a:r>
              <a:rPr lang="en-US" sz="3700" dirty="0"/>
              <a:t>target </a:t>
            </a:r>
            <a:br>
              <a:rPr lang="en-US" sz="3700" dirty="0"/>
            </a:br>
            <a:r>
              <a:rPr lang="en-US" sz="3700" dirty="0"/>
              <a:t>when </a:t>
            </a:r>
            <a:r>
              <a:rPr lang="en-US" sz="3700" i="1" dirty="0"/>
              <a:t>type</a:t>
            </a:r>
            <a:r>
              <a:rPr lang="en-US" sz="3700" dirty="0"/>
              <a:t> event occurs on parent</a:t>
            </a:r>
            <a:r>
              <a:rPr lang="en-US" sz="4100" dirty="0"/>
              <a:t/>
            </a:r>
            <a:br>
              <a:rPr lang="en-US" sz="4100" dirty="0"/>
            </a:br>
            <a:r>
              <a:rPr lang="en-US" sz="4100" dirty="0"/>
              <a:t/>
            </a:r>
            <a:br>
              <a:rPr lang="en-US" sz="4100" dirty="0"/>
            </a:br>
            <a:r>
              <a:rPr lang="en-US" sz="4100" dirty="0"/>
              <a:t/>
            </a:r>
            <a:br>
              <a:rPr lang="en-US" sz="4100" dirty="0"/>
            </a:br>
            <a:r>
              <a:rPr lang="en-US" sz="4100" dirty="0"/>
              <a:t/>
            </a:r>
            <a:br>
              <a:rPr lang="en-US" sz="4100" dirty="0"/>
            </a:br>
            <a:r>
              <a:rPr lang="en-US" sz="4100" dirty="0"/>
              <a:t/>
            </a:r>
            <a:br>
              <a:rPr lang="en-US" sz="4100" dirty="0"/>
            </a:br>
            <a:r>
              <a:rPr lang="en-US" sz="4100" dirty="0"/>
              <a:t/>
            </a:r>
            <a:br>
              <a:rPr lang="en-US" sz="4100" dirty="0"/>
            </a:br>
            <a:r>
              <a:rPr lang="en-US" sz="4100" dirty="0"/>
              <a:t/>
            </a:r>
            <a:br>
              <a:rPr lang="en-US" sz="4100" dirty="0"/>
            </a:br>
            <a:r>
              <a:rPr lang="en-US" sz="4100" dirty="0"/>
              <a:t/>
            </a:r>
            <a:br>
              <a:rPr lang="en-US" sz="4100" dirty="0"/>
            </a:br>
            <a:r>
              <a:rPr lang="en-US" sz="4100" dirty="0" smtClean="0"/>
              <a:t/>
            </a:r>
            <a:br>
              <a:rPr lang="en-US" sz="4100" dirty="0" smtClean="0"/>
            </a:br>
            <a:r>
              <a:rPr lang="en-US" sz="4100" dirty="0" smtClean="0"/>
              <a:t/>
            </a:r>
            <a:br>
              <a:rPr lang="en-US" sz="4100" dirty="0" smtClean="0"/>
            </a:br>
            <a:endParaRPr lang="en-US" sz="4100" dirty="0"/>
          </a:p>
          <a:p>
            <a:pPr lvl="1"/>
            <a:r>
              <a:rPr lang="en-US" sz="3000" dirty="0" smtClean="0"/>
              <a:t>A </a:t>
            </a:r>
            <a:r>
              <a:rPr lang="en-US" sz="3000" dirty="0"/>
              <a:t>very simple way to inform the </a:t>
            </a:r>
            <a:br>
              <a:rPr lang="en-US" sz="3000" dirty="0"/>
            </a:br>
            <a:r>
              <a:rPr lang="en-US" sz="3000" dirty="0"/>
              <a:t>server about an event and the data </a:t>
            </a:r>
            <a:br>
              <a:rPr lang="en-US" sz="3000" dirty="0"/>
            </a:br>
            <a:r>
              <a:rPr lang="en-US" sz="3000" dirty="0"/>
              <a:t>associated with the event</a:t>
            </a:r>
          </a:p>
          <a:p>
            <a:pPr lvl="1"/>
            <a:r>
              <a:rPr lang="en-US" sz="3000" dirty="0"/>
              <a:t>Supported types: action, focus, </a:t>
            </a:r>
            <a:br>
              <a:rPr lang="en-US" sz="3000" dirty="0"/>
            </a:br>
            <a:r>
              <a:rPr lang="en-US" sz="3000" dirty="0"/>
              <a:t>poll, query, </a:t>
            </a:r>
            <a:r>
              <a:rPr lang="en-US" sz="3000" dirty="0" err="1"/>
              <a:t>rangeChange</a:t>
            </a:r>
            <a:r>
              <a:rPr lang="en-US" sz="3000" dirty="0"/>
              <a:t>, selection, sort, </a:t>
            </a:r>
            <a:r>
              <a:rPr lang="en-US" sz="3000" dirty="0" err="1"/>
              <a:t>rowDisclosure</a:t>
            </a:r>
            <a:r>
              <a:rPr lang="en-US" sz="3000" dirty="0"/>
              <a:t>, </a:t>
            </a:r>
            <a:r>
              <a:rPr lang="en-US" sz="3000" dirty="0" err="1"/>
              <a:t>valueChange</a:t>
            </a:r>
            <a:r>
              <a:rPr lang="en-US" sz="3000" dirty="0"/>
              <a:t> and many more</a:t>
            </a:r>
            <a:endParaRPr lang="nl-NL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541825" y="3432290"/>
            <a:ext cx="15850195" cy="38496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3000" dirty="0">
                <a:latin typeface="Lucida Sans Typewriter" pitchFamily="49" charset="0"/>
              </a:rPr>
              <a:t>&lt;</a:t>
            </a:r>
            <a:r>
              <a:rPr lang="en-US" sz="3000" dirty="0" err="1">
                <a:latin typeface="Lucida Sans Typewriter" pitchFamily="49" charset="0"/>
              </a:rPr>
              <a:t>af:image</a:t>
            </a:r>
            <a:r>
              <a:rPr lang="en-US" sz="3000" dirty="0">
                <a:latin typeface="Lucida Sans Typewriter" pitchFamily="49" charset="0"/>
              </a:rPr>
              <a:t> id="</a:t>
            </a:r>
            <a:r>
              <a:rPr lang="en-US" sz="3000" dirty="0" err="1">
                <a:latin typeface="Lucida Sans Typewriter" pitchFamily="49" charset="0"/>
              </a:rPr>
              <a:t>removeFromSetImage</a:t>
            </a:r>
            <a:r>
              <a:rPr lang="en-US" sz="3000" dirty="0">
                <a:latin typeface="Lucida Sans Typewriter" pitchFamily="49" charset="0"/>
              </a:rPr>
              <a:t>“</a:t>
            </a:r>
            <a:endParaRPr lang="nl-NL" sz="3000" dirty="0">
              <a:latin typeface="Lucida Sans Typewriter" pitchFamily="49" charset="0"/>
            </a:endParaRPr>
          </a:p>
          <a:p>
            <a:r>
              <a:rPr lang="en-US" sz="3000" dirty="0">
                <a:latin typeface="Lucida Sans Typewriter" pitchFamily="49" charset="0"/>
              </a:rPr>
              <a:t>          source="/images/removeFromSet.png“</a:t>
            </a:r>
            <a:endParaRPr lang="nl-NL" sz="3000" dirty="0">
              <a:latin typeface="Lucida Sans Typewriter" pitchFamily="49" charset="0"/>
            </a:endParaRPr>
          </a:p>
          <a:p>
            <a:r>
              <a:rPr lang="en-US" sz="3000" dirty="0">
                <a:latin typeface="Lucida Sans Typewriter" pitchFamily="49" charset="0"/>
              </a:rPr>
              <a:t>          </a:t>
            </a:r>
            <a:r>
              <a:rPr lang="en-US" sz="3000" dirty="0" err="1">
                <a:latin typeface="Lucida Sans Typewriter" pitchFamily="49" charset="0"/>
              </a:rPr>
              <a:t>shortDesc</a:t>
            </a:r>
            <a:r>
              <a:rPr lang="en-US" sz="3000" dirty="0">
                <a:latin typeface="Lucida Sans Typewriter" pitchFamily="49" charset="0"/>
              </a:rPr>
              <a:t>="Remove from Shopping Basket"/&gt;</a:t>
            </a:r>
            <a:endParaRPr lang="nl-NL" sz="3000" dirty="0">
              <a:latin typeface="Lucida Sans Typewriter" pitchFamily="49" charset="0"/>
            </a:endParaRPr>
          </a:p>
          <a:p>
            <a:r>
              <a:rPr lang="en-US" sz="3000" dirty="0">
                <a:latin typeface="Lucida Sans Typewriter" pitchFamily="49" charset="0"/>
              </a:rPr>
              <a:t>   </a:t>
            </a:r>
            <a:r>
              <a:rPr lang="en-US" sz="3000" b="1" dirty="0">
                <a:latin typeface="Lucida Sans Typewriter" pitchFamily="49" charset="0"/>
              </a:rPr>
              <a:t>&lt;</a:t>
            </a:r>
            <a:r>
              <a:rPr lang="en-US" sz="3000" b="1" dirty="0" err="1">
                <a:latin typeface="Lucida Sans Typewriter" pitchFamily="49" charset="0"/>
              </a:rPr>
              <a:t>af:setPropertyListener</a:t>
            </a:r>
            <a:r>
              <a:rPr lang="en-US" sz="3000" b="1" dirty="0">
                <a:latin typeface="Lucida Sans Typewriter" pitchFamily="49" charset="0"/>
              </a:rPr>
              <a:t> from="#{item}“</a:t>
            </a:r>
            <a:endParaRPr lang="nl-NL" sz="3000" b="1" dirty="0">
              <a:latin typeface="Lucida Sans Typewriter" pitchFamily="49" charset="0"/>
            </a:endParaRPr>
          </a:p>
          <a:p>
            <a:r>
              <a:rPr lang="en-US" sz="3000" b="1" dirty="0">
                <a:latin typeface="Lucida Sans Typewriter" pitchFamily="49" charset="0"/>
              </a:rPr>
              <a:t>                       to="#{</a:t>
            </a:r>
            <a:r>
              <a:rPr lang="en-US" sz="3000" b="1" dirty="0" err="1">
                <a:latin typeface="Lucida Sans Typewriter" pitchFamily="49" charset="0"/>
              </a:rPr>
              <a:t>shoppingBasket.itemToRemove</a:t>
            </a:r>
            <a:r>
              <a:rPr lang="en-US" sz="3000" b="1" dirty="0">
                <a:latin typeface="Lucida Sans Typewriter" pitchFamily="49" charset="0"/>
              </a:rPr>
              <a:t>}"</a:t>
            </a:r>
            <a:endParaRPr lang="nl-NL" sz="3000" b="1" dirty="0">
              <a:latin typeface="Lucida Sans Typewriter" pitchFamily="49" charset="0"/>
            </a:endParaRPr>
          </a:p>
          <a:p>
            <a:r>
              <a:rPr lang="en-US" sz="3000" b="1" dirty="0">
                <a:latin typeface="Lucida Sans Typewriter" pitchFamily="49" charset="0"/>
              </a:rPr>
              <a:t>                       type="action"/&gt;</a:t>
            </a:r>
            <a:endParaRPr lang="nl-NL" sz="3000" b="1" dirty="0">
              <a:latin typeface="Lucida Sans Typewriter" pitchFamily="49" charset="0"/>
            </a:endParaRPr>
          </a:p>
          <a:p>
            <a:r>
              <a:rPr lang="en-US" sz="3000" dirty="0" smtClean="0">
                <a:latin typeface="Lucida Sans Typewriter" pitchFamily="49" charset="0"/>
              </a:rPr>
              <a:t>&lt;/</a:t>
            </a:r>
            <a:r>
              <a:rPr lang="en-US" sz="3000" dirty="0" err="1">
                <a:latin typeface="Lucida Sans Typewriter" pitchFamily="49" charset="0"/>
              </a:rPr>
              <a:t>af:commandLink</a:t>
            </a:r>
            <a:r>
              <a:rPr lang="en-US" sz="3000" dirty="0">
                <a:latin typeface="Lucida Sans Typewriter" pitchFamily="49" charset="0"/>
              </a:rPr>
              <a:t>&gt;</a:t>
            </a:r>
            <a:endParaRPr lang="nl-NL" sz="3000" dirty="0">
              <a:latin typeface="Lucida Sans Typewriter" pitchFamily="49" charset="0"/>
            </a:endParaRPr>
          </a:p>
          <a:p>
            <a:endParaRPr lang="nl-NL" sz="3000" dirty="0" err="1">
              <a:latin typeface="Lucida Sans Typewriter" pitchFamily="49" charset="0"/>
            </a:endParaRPr>
          </a:p>
        </p:txBody>
      </p:sp>
      <p:pic>
        <p:nvPicPr>
          <p:cNvPr id="1026" name="Picture 15" descr="C:\projects\SHOP_2\shoppingBasketRemoveIcons.png"/>
          <p:cNvPicPr>
            <a:picLocks noChangeAspect="1" noChangeArrowheads="1"/>
          </p:cNvPicPr>
          <p:nvPr/>
        </p:nvPicPr>
        <p:blipFill>
          <a:blip r:embed="rId3" cstate="print"/>
          <a:srcRect l="74577" t="33401" b="36234"/>
          <a:stretch>
            <a:fillRect/>
          </a:stretch>
        </p:blipFill>
        <p:spPr bwMode="auto">
          <a:xfrm>
            <a:off x="11510133" y="6014963"/>
            <a:ext cx="5080054" cy="25400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493607" y="1049153"/>
            <a:ext cx="4002130" cy="280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818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Why</a:t>
            </a:r>
            <a:r>
              <a:rPr lang="nl-NL" dirty="0" smtClean="0"/>
              <a:t> </a:t>
            </a:r>
            <a:r>
              <a:rPr lang="nl-NL" dirty="0" err="1" smtClean="0"/>
              <a:t>custom</a:t>
            </a:r>
            <a:r>
              <a:rPr lang="nl-NL" dirty="0" smtClean="0"/>
              <a:t> </a:t>
            </a:r>
            <a:r>
              <a:rPr lang="nl-NL" dirty="0" err="1" smtClean="0"/>
              <a:t>JavaScript</a:t>
            </a:r>
            <a:r>
              <a:rPr lang="nl-NL" dirty="0" smtClean="0"/>
              <a:t> in ADF?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 smtClean="0"/>
              <a:t>Improve</a:t>
            </a:r>
            <a:r>
              <a:rPr lang="nl-NL" dirty="0" smtClean="0"/>
              <a:t> user </a:t>
            </a:r>
            <a:r>
              <a:rPr lang="nl-NL" dirty="0" err="1" smtClean="0"/>
              <a:t>experience</a:t>
            </a:r>
            <a:endParaRPr lang="nl-NL" dirty="0" smtClean="0"/>
          </a:p>
          <a:p>
            <a:pPr lvl="1"/>
            <a:r>
              <a:rPr lang="nl-NL" dirty="0" err="1" smtClean="0"/>
              <a:t>Faster</a:t>
            </a:r>
            <a:r>
              <a:rPr lang="nl-NL" dirty="0" smtClean="0"/>
              <a:t> &amp; </a:t>
            </a:r>
            <a:r>
              <a:rPr lang="nl-NL" dirty="0" err="1" smtClean="0"/>
              <a:t>leaner</a:t>
            </a:r>
            <a:endParaRPr lang="nl-NL" dirty="0" smtClean="0"/>
          </a:p>
          <a:p>
            <a:pPr lvl="1"/>
            <a:r>
              <a:rPr lang="nl-NL" dirty="0" err="1" smtClean="0"/>
              <a:t>Richer</a:t>
            </a:r>
            <a:endParaRPr lang="nl-NL" dirty="0" smtClean="0"/>
          </a:p>
          <a:p>
            <a:pPr lvl="1"/>
            <a:r>
              <a:rPr lang="nl-NL" dirty="0" smtClean="0"/>
              <a:t>(pro) </a:t>
            </a:r>
            <a:r>
              <a:rPr lang="nl-NL" dirty="0"/>
              <a:t>A</a:t>
            </a:r>
            <a:r>
              <a:rPr lang="nl-NL" dirty="0" smtClean="0"/>
              <a:t>ctive</a:t>
            </a:r>
          </a:p>
          <a:p>
            <a:r>
              <a:rPr lang="nl-NL" dirty="0" err="1" smtClean="0"/>
              <a:t>Exploit</a:t>
            </a:r>
            <a:r>
              <a:rPr lang="nl-NL" dirty="0" smtClean="0"/>
              <a:t> HTML5 &amp; 3rd party </a:t>
            </a:r>
            <a:r>
              <a:rPr lang="nl-NL" dirty="0" err="1" smtClean="0"/>
              <a:t>rich</a:t>
            </a:r>
            <a:r>
              <a:rPr lang="nl-NL" dirty="0" smtClean="0"/>
              <a:t> </a:t>
            </a:r>
            <a:r>
              <a:rPr lang="nl-NL" dirty="0" err="1" smtClean="0"/>
              <a:t>client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 smtClean="0"/>
          </a:p>
          <a:p>
            <a:r>
              <a:rPr lang="nl-NL" dirty="0" smtClean="0"/>
              <a:t>Productivity &amp; maintenance</a:t>
            </a:r>
          </a:p>
          <a:p>
            <a:pPr lvl="1"/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things</a:t>
            </a:r>
            <a:r>
              <a:rPr lang="nl-NL" dirty="0" smtClean="0"/>
              <a:t> are </a:t>
            </a:r>
            <a:r>
              <a:rPr lang="nl-NL" dirty="0" err="1" smtClean="0"/>
              <a:t>much</a:t>
            </a:r>
            <a:r>
              <a:rPr lang="nl-NL" dirty="0" smtClean="0"/>
              <a:t> harder or even </a:t>
            </a:r>
            <a:r>
              <a:rPr lang="nl-NL" dirty="0" err="1" smtClean="0"/>
              <a:t>impossible</a:t>
            </a:r>
            <a:r>
              <a:rPr lang="nl-NL" dirty="0" smtClean="0"/>
              <a:t> on </a:t>
            </a:r>
            <a:r>
              <a:rPr lang="nl-NL" dirty="0" err="1" smtClean="0"/>
              <a:t>the</a:t>
            </a:r>
            <a:r>
              <a:rPr lang="nl-NL" dirty="0" smtClean="0"/>
              <a:t> server</a:t>
            </a:r>
          </a:p>
          <a:p>
            <a:pPr lvl="1"/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things</a:t>
            </a:r>
            <a:r>
              <a:rPr lang="nl-NL" dirty="0" smtClean="0"/>
              <a:t> </a:t>
            </a:r>
          </a:p>
          <a:p>
            <a:r>
              <a:rPr lang="nl-NL" dirty="0" err="1"/>
              <a:t>Reduce</a:t>
            </a:r>
            <a:r>
              <a:rPr lang="nl-NL" dirty="0"/>
              <a:t> load on </a:t>
            </a:r>
            <a:r>
              <a:rPr lang="nl-NL" dirty="0" smtClean="0"/>
              <a:t>server or </a:t>
            </a:r>
            <a:r>
              <a:rPr lang="nl-NL" dirty="0" err="1" smtClean="0"/>
              <a:t>network</a:t>
            </a:r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Auto-PPR for immediate refresh of Data Bound components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7701" y="2176781"/>
            <a:ext cx="13459459" cy="5727700"/>
          </a:xfrm>
        </p:spPr>
        <p:txBody>
          <a:bodyPr/>
          <a:lstStyle/>
          <a:p>
            <a:r>
              <a:rPr lang="en-US" dirty="0" smtClean="0"/>
              <a:t>To have ADF automatically refresh </a:t>
            </a:r>
            <a:r>
              <a:rPr lang="en-US" dirty="0" smtClean="0"/>
              <a:t>data </a:t>
            </a:r>
            <a:r>
              <a:rPr lang="en-US" dirty="0" smtClean="0"/>
              <a:t>bound components when underlying </a:t>
            </a:r>
            <a:br>
              <a:rPr lang="en-US" dirty="0" smtClean="0"/>
            </a:br>
            <a:r>
              <a:rPr lang="en-US" dirty="0" smtClean="0"/>
              <a:t>value binding has changed its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changeEventPolicy</a:t>
            </a:r>
            <a:r>
              <a:rPr lang="en-US" dirty="0" smtClean="0"/>
              <a:t>=</a:t>
            </a:r>
            <a:r>
              <a:rPr lang="en-US" dirty="0" err="1" smtClean="0"/>
              <a:t>ppr</a:t>
            </a:r>
            <a:r>
              <a:rPr lang="en-US" dirty="0" smtClean="0"/>
              <a:t> on iterator</a:t>
            </a:r>
          </a:p>
          <a:p>
            <a:pPr lvl="1"/>
            <a:r>
              <a:rPr lang="en-US" dirty="0" smtClean="0"/>
              <a:t>Refresh </a:t>
            </a:r>
            <a:r>
              <a:rPr lang="en-US" dirty="0" smtClean="0"/>
              <a:t>as </a:t>
            </a:r>
            <a:r>
              <a:rPr lang="en-US" i="1" dirty="0" smtClean="0"/>
              <a:t>piggy back</a:t>
            </a:r>
            <a:r>
              <a:rPr lang="en-US" dirty="0" smtClean="0"/>
              <a:t> on any request cycle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partialTriggers</a:t>
            </a:r>
            <a:r>
              <a:rPr lang="en-US" dirty="0" smtClean="0"/>
              <a:t> attribute required!</a:t>
            </a:r>
            <a:endParaRPr lang="en-US" sz="3700" dirty="0"/>
          </a:p>
        </p:txBody>
      </p:sp>
      <p:pic>
        <p:nvPicPr>
          <p:cNvPr id="9218" name="Picture 43" descr="C:\DOCUME~1\lucas_j\LOCALS~1\Temp\SNAGHTML31ed37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6286" y="5081623"/>
            <a:ext cx="15024509" cy="430127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8" name="Picture 43" descr="C:\DOCUME~1\lucas_j\LOCALS~1\Temp\SNAGHTML31ed373.PNG"/>
          <p:cNvPicPr>
            <a:picLocks noChangeAspect="1" noChangeArrowheads="1"/>
          </p:cNvPicPr>
          <p:nvPr/>
        </p:nvPicPr>
        <p:blipFill>
          <a:blip r:embed="rId3" cstate="print"/>
          <a:srcRect t="21151" r="74658" b="52658"/>
          <a:stretch>
            <a:fillRect/>
          </a:stretch>
        </p:blipFill>
        <p:spPr bwMode="auto">
          <a:xfrm>
            <a:off x="613524" y="7334673"/>
            <a:ext cx="6922869" cy="20482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" name="Picture 43" descr="C:\DOCUME~1\lucas_j\LOCALS~1\Temp\SNAGHTML31ed373.PNG"/>
          <p:cNvPicPr>
            <a:picLocks noChangeAspect="1" noChangeArrowheads="1"/>
          </p:cNvPicPr>
          <p:nvPr/>
        </p:nvPicPr>
        <p:blipFill>
          <a:blip r:embed="rId3" cstate="print"/>
          <a:srcRect l="63409" t="68493"/>
          <a:stretch>
            <a:fillRect/>
          </a:stretch>
        </p:blipFill>
        <p:spPr bwMode="auto">
          <a:xfrm>
            <a:off x="9216342" y="5900914"/>
            <a:ext cx="7574877" cy="186725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 flipH="1">
            <a:off x="613524" y="6105736"/>
            <a:ext cx="955869" cy="1228937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87815" y="6239016"/>
            <a:ext cx="2689895" cy="1095657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216342" y="7744319"/>
            <a:ext cx="1638632" cy="921702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6317081" y="7744319"/>
            <a:ext cx="546211" cy="921702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2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</a:t>
            </a:r>
            <a:r>
              <a:rPr lang="nl-NL" dirty="0" smtClean="0"/>
              <a:t> Smart Auto PPR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69392" y="9047586"/>
            <a:ext cx="13518715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54817" tIns="77409" rIns="154817" bIns="77409" rtlCol="0">
            <a:spAutoFit/>
          </a:bodyPr>
          <a:lstStyle/>
          <a:p>
            <a:r>
              <a:rPr lang="en-US" dirty="0"/>
              <a:t>http://www.adfplus.com/2013/05/automatic-partial-page-rendering-across.html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64" y="2316515"/>
            <a:ext cx="6554528" cy="2999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83" y="5491268"/>
            <a:ext cx="15532129" cy="3174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22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Implicit</a:t>
            </a:r>
            <a:r>
              <a:rPr lang="nl-NL" dirty="0" smtClean="0"/>
              <a:t> </a:t>
            </a:r>
            <a:r>
              <a:rPr lang="nl-NL" dirty="0" err="1" smtClean="0"/>
              <a:t>subscribe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publish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a </a:t>
            </a:r>
            <a:r>
              <a:rPr lang="nl-NL" dirty="0" err="1" smtClean="0"/>
              <a:t>regular</a:t>
            </a:r>
            <a:r>
              <a:rPr lang="nl-NL" dirty="0" smtClean="0"/>
              <a:t> </a:t>
            </a:r>
            <a:r>
              <a:rPr lang="nl-NL" dirty="0" err="1" smtClean="0"/>
              <a:t>managed</a:t>
            </a:r>
            <a:r>
              <a:rPr lang="nl-NL" dirty="0" smtClean="0"/>
              <a:t> </a:t>
            </a:r>
            <a:r>
              <a:rPr lang="nl-NL" dirty="0" err="1" smtClean="0"/>
              <a:t>bean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 err="1" smtClean="0"/>
              <a:t>Subscribe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i="1" dirty="0" smtClean="0"/>
              <a:t>auto </a:t>
            </a:r>
            <a:r>
              <a:rPr lang="nl-NL" i="1" dirty="0" err="1" smtClean="0"/>
              <a:t>ppr</a:t>
            </a:r>
            <a:r>
              <a:rPr lang="nl-NL" dirty="0" smtClean="0"/>
              <a:t> </a:t>
            </a:r>
            <a:r>
              <a:rPr lang="nl-NL" dirty="0" err="1" smtClean="0"/>
              <a:t>through</a:t>
            </a:r>
            <a:r>
              <a:rPr lang="nl-NL" dirty="0" smtClean="0"/>
              <a:t> a call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getLastName</a:t>
            </a:r>
            <a:r>
              <a:rPr lang="nl-NL" dirty="0" smtClean="0"/>
              <a:t>()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getFullName</a:t>
            </a:r>
            <a:r>
              <a:rPr lang="nl-NL" dirty="0" smtClean="0"/>
              <a:t>()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Get PPR-</a:t>
            </a:r>
            <a:r>
              <a:rPr lang="nl-NL" dirty="0" err="1" smtClean="0"/>
              <a:t>ed</a:t>
            </a:r>
            <a:r>
              <a:rPr lang="nl-NL" dirty="0" smtClean="0"/>
              <a:t> </a:t>
            </a:r>
            <a:r>
              <a:rPr lang="nl-NL" dirty="0" err="1" smtClean="0"/>
              <a:t>whenever</a:t>
            </a:r>
            <a:r>
              <a:rPr lang="nl-NL" dirty="0" smtClean="0"/>
              <a:t> the </a:t>
            </a:r>
            <a:r>
              <a:rPr lang="nl-NL" dirty="0" err="1" smtClean="0"/>
              <a:t>setLastName</a:t>
            </a:r>
            <a:r>
              <a:rPr lang="nl-NL" dirty="0" smtClean="0"/>
              <a:t>() has been </a:t>
            </a:r>
            <a:r>
              <a:rPr lang="nl-NL" dirty="0" err="1" smtClean="0"/>
              <a:t>invoked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2050" name="Picture 2" descr="C:\Users\lucas_j\AppData\Local\Temp\SNAGHTML54e867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840" y="3033395"/>
            <a:ext cx="11060767" cy="5555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(</a:t>
            </a:r>
            <a:r>
              <a:rPr lang="nl-NL" dirty="0" err="1" smtClean="0"/>
              <a:t>implicit</a:t>
            </a:r>
            <a:r>
              <a:rPr lang="nl-NL" dirty="0" smtClean="0"/>
              <a:t>) </a:t>
            </a:r>
            <a:r>
              <a:rPr lang="nl-NL" dirty="0" err="1" smtClean="0"/>
              <a:t>subscription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notified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77" y="3135806"/>
            <a:ext cx="6554528" cy="2999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7599359" y="5527586"/>
            <a:ext cx="4506238" cy="3072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 smtClean="0">
                <a:solidFill>
                  <a:schemeClr val="tx2"/>
                </a:solidFill>
              </a:rPr>
              <a:t>PersonBean</a:t>
            </a:r>
            <a:endParaRPr lang="nl-NL" dirty="0" smtClean="0">
              <a:solidFill>
                <a:schemeClr val="tx2"/>
              </a:solidFill>
            </a:endParaRPr>
          </a:p>
          <a:p>
            <a:pPr algn="ctr"/>
            <a:endParaRPr lang="nl-NL" dirty="0">
              <a:solidFill>
                <a:schemeClr val="tx2"/>
              </a:solidFill>
            </a:endParaRPr>
          </a:p>
          <a:p>
            <a:pPr algn="ctr"/>
            <a:endParaRPr lang="nl-NL" dirty="0" smtClean="0">
              <a:solidFill>
                <a:schemeClr val="tx2"/>
              </a:solidFill>
            </a:endParaRPr>
          </a:p>
          <a:p>
            <a:pPr algn="ctr"/>
            <a:endParaRPr lang="nl-NL" dirty="0" smtClean="0">
              <a:solidFill>
                <a:schemeClr val="tx2"/>
              </a:solidFill>
            </a:endParaRPr>
          </a:p>
          <a:p>
            <a:pPr algn="ctr"/>
            <a:endParaRPr lang="nl-NL" dirty="0">
              <a:solidFill>
                <a:schemeClr val="tx2"/>
              </a:solidFill>
            </a:endParaRPr>
          </a:p>
          <a:p>
            <a:pPr algn="ctr"/>
            <a:endParaRPr lang="nl-NL" dirty="0" smtClean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991527" y="3135806"/>
            <a:ext cx="4915896" cy="32110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 smtClean="0">
                <a:solidFill>
                  <a:schemeClr val="tx2"/>
                </a:solidFill>
              </a:rPr>
              <a:t>AutoPPRSupport</a:t>
            </a:r>
            <a:endParaRPr lang="nl-NL" dirty="0" smtClean="0">
              <a:solidFill>
                <a:schemeClr val="tx2"/>
              </a:solidFill>
            </a:endParaRPr>
          </a:p>
          <a:p>
            <a:pPr algn="ctr"/>
            <a:endParaRPr lang="nl-NL" dirty="0">
              <a:solidFill>
                <a:schemeClr val="tx2"/>
              </a:solidFill>
            </a:endParaRPr>
          </a:p>
          <a:p>
            <a:pPr algn="ctr"/>
            <a:endParaRPr lang="nl-NL" dirty="0" smtClean="0">
              <a:solidFill>
                <a:schemeClr val="tx2"/>
              </a:solidFill>
            </a:endParaRPr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23921" y="7361723"/>
            <a:ext cx="3413817" cy="9217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 smtClean="0"/>
              <a:t>fullname</a:t>
            </a:r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533579" y="7822573"/>
            <a:ext cx="1297250" cy="3584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smtClean="0"/>
              <a:t>get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1401185" y="5623455"/>
            <a:ext cx="3960028" cy="5120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dirty="0" err="1"/>
              <a:t>rememberConsumer</a:t>
            </a:r>
            <a:endParaRPr lang="en-US" sz="2700" dirty="0"/>
          </a:p>
        </p:txBody>
      </p:sp>
      <p:sp>
        <p:nvSpPr>
          <p:cNvPr id="14" name="Rounded Rectangle 13"/>
          <p:cNvSpPr/>
          <p:nvPr/>
        </p:nvSpPr>
        <p:spPr>
          <a:xfrm>
            <a:off x="11401185" y="4810706"/>
            <a:ext cx="3960028" cy="5499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 smtClean="0"/>
              <a:t>notifyConsumer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3893611" y="5117941"/>
            <a:ext cx="4678258" cy="2925490"/>
          </a:xfrm>
          <a:custGeom>
            <a:avLst/>
            <a:gdLst>
              <a:gd name="connsiteX0" fmla="*/ 0 w 2466975"/>
              <a:gd name="connsiteY0" fmla="*/ 132935 h 2056985"/>
              <a:gd name="connsiteX1" fmla="*/ 1695450 w 2466975"/>
              <a:gd name="connsiteY1" fmla="*/ 142460 h 2056985"/>
              <a:gd name="connsiteX2" fmla="*/ 1590675 w 2466975"/>
              <a:gd name="connsiteY2" fmla="*/ 1590260 h 2056985"/>
              <a:gd name="connsiteX3" fmla="*/ 2466975 w 2466975"/>
              <a:gd name="connsiteY3" fmla="*/ 2056985 h 205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6975" h="2056985">
                <a:moveTo>
                  <a:pt x="0" y="132935"/>
                </a:moveTo>
                <a:cubicBezTo>
                  <a:pt x="715169" y="16254"/>
                  <a:pt x="1430338" y="-100427"/>
                  <a:pt x="1695450" y="142460"/>
                </a:cubicBezTo>
                <a:cubicBezTo>
                  <a:pt x="1960562" y="385347"/>
                  <a:pt x="1462087" y="1271172"/>
                  <a:pt x="1590675" y="1590260"/>
                </a:cubicBezTo>
                <a:cubicBezTo>
                  <a:pt x="1719263" y="1909348"/>
                  <a:pt x="2466975" y="2056985"/>
                  <a:pt x="2466975" y="205698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123921" y="6346877"/>
            <a:ext cx="3413817" cy="9217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 smtClean="0"/>
              <a:t>lastname</a:t>
            </a:r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533579" y="6807728"/>
            <a:ext cx="1297250" cy="3584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/>
              <a:t>s</a:t>
            </a:r>
            <a:r>
              <a:rPr lang="nl-NL" dirty="0" smtClean="0"/>
              <a:t>et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4876950" y="3667918"/>
            <a:ext cx="3666743" cy="4676489"/>
          </a:xfrm>
          <a:custGeom>
            <a:avLst/>
            <a:gdLst>
              <a:gd name="connsiteX0" fmla="*/ 0 w 1933575"/>
              <a:gd name="connsiteY0" fmla="*/ 0 h 3288156"/>
              <a:gd name="connsiteX1" fmla="*/ 1190625 w 1933575"/>
              <a:gd name="connsiteY1" fmla="*/ 552450 h 3288156"/>
              <a:gd name="connsiteX2" fmla="*/ 828675 w 1933575"/>
              <a:gd name="connsiteY2" fmla="*/ 2057400 h 3288156"/>
              <a:gd name="connsiteX3" fmla="*/ 1047750 w 1933575"/>
              <a:gd name="connsiteY3" fmla="*/ 3200400 h 3288156"/>
              <a:gd name="connsiteX4" fmla="*/ 1933575 w 1933575"/>
              <a:gd name="connsiteY4" fmla="*/ 3124200 h 328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3575" h="3288156">
                <a:moveTo>
                  <a:pt x="0" y="0"/>
                </a:moveTo>
                <a:cubicBezTo>
                  <a:pt x="526256" y="104775"/>
                  <a:pt x="1052513" y="209550"/>
                  <a:pt x="1190625" y="552450"/>
                </a:cubicBezTo>
                <a:cubicBezTo>
                  <a:pt x="1328737" y="895350"/>
                  <a:pt x="852488" y="1616075"/>
                  <a:pt x="828675" y="2057400"/>
                </a:cubicBezTo>
                <a:cubicBezTo>
                  <a:pt x="804862" y="2498725"/>
                  <a:pt x="863600" y="3022600"/>
                  <a:pt x="1047750" y="3200400"/>
                </a:cubicBezTo>
                <a:cubicBezTo>
                  <a:pt x="1231900" y="3378200"/>
                  <a:pt x="1582737" y="3251200"/>
                  <a:pt x="1933575" y="312420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9844212" y="6174052"/>
            <a:ext cx="4357720" cy="1815253"/>
          </a:xfrm>
          <a:custGeom>
            <a:avLst/>
            <a:gdLst>
              <a:gd name="connsiteX0" fmla="*/ 0 w 2297946"/>
              <a:gd name="connsiteY0" fmla="*/ 1276350 h 1276350"/>
              <a:gd name="connsiteX1" fmla="*/ 2066925 w 2297946"/>
              <a:gd name="connsiteY1" fmla="*/ 1038225 h 1276350"/>
              <a:gd name="connsiteX2" fmla="*/ 2247900 w 2297946"/>
              <a:gd name="connsiteY2" fmla="*/ 0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7946" h="1276350">
                <a:moveTo>
                  <a:pt x="0" y="1276350"/>
                </a:moveTo>
                <a:cubicBezTo>
                  <a:pt x="846137" y="1263650"/>
                  <a:pt x="1692275" y="1250950"/>
                  <a:pt x="2066925" y="1038225"/>
                </a:cubicBezTo>
                <a:cubicBezTo>
                  <a:pt x="2441575" y="825500"/>
                  <a:pt x="2247900" y="0"/>
                  <a:pt x="224790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694366" y="7560619"/>
            <a:ext cx="1911737" cy="4608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i="1" dirty="0" err="1"/>
              <a:t>fullname</a:t>
            </a:r>
            <a:endParaRPr lang="en-US" sz="2700" i="1" dirty="0"/>
          </a:p>
        </p:txBody>
      </p:sp>
      <p:sp>
        <p:nvSpPr>
          <p:cNvPr id="23" name="Rectangle 22"/>
          <p:cNvSpPr/>
          <p:nvPr/>
        </p:nvSpPr>
        <p:spPr>
          <a:xfrm>
            <a:off x="13895160" y="3764619"/>
            <a:ext cx="1911737" cy="8049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i="1" dirty="0"/>
              <a:t>::ph1</a:t>
            </a:r>
          </a:p>
          <a:p>
            <a:pPr algn="ctr"/>
            <a:r>
              <a:rPr lang="nl-NL" sz="2700" i="1" dirty="0"/>
              <a:t>::it3 </a:t>
            </a:r>
            <a:endParaRPr lang="en-US" sz="2700" i="1" dirty="0"/>
          </a:p>
        </p:txBody>
      </p:sp>
    </p:spTree>
    <p:extLst>
      <p:ext uri="{BB962C8B-B14F-4D97-AF65-F5344CB8AC3E}">
        <p14:creationId xmlns:p14="http://schemas.microsoft.com/office/powerpoint/2010/main" val="129806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Flow </a:t>
            </a:r>
            <a:r>
              <a:rPr lang="nl-NL" dirty="0" err="1" smtClean="0"/>
              <a:t>from</a:t>
            </a:r>
            <a:r>
              <a:rPr lang="nl-NL" dirty="0" smtClean="0"/>
              <a:t> (</a:t>
            </a:r>
            <a:r>
              <a:rPr lang="nl-NL" dirty="0" err="1" smtClean="0"/>
              <a:t>implicit</a:t>
            </a:r>
            <a:r>
              <a:rPr lang="nl-NL" dirty="0" smtClean="0"/>
              <a:t>) </a:t>
            </a:r>
            <a:r>
              <a:rPr lang="nl-NL" dirty="0" err="1" smtClean="0"/>
              <a:t>subscription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notification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77" y="3135806"/>
            <a:ext cx="6554528" cy="2999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7599359" y="5527586"/>
            <a:ext cx="4506238" cy="3072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 smtClean="0">
                <a:solidFill>
                  <a:schemeClr val="tx2"/>
                </a:solidFill>
              </a:rPr>
              <a:t>PersonBean</a:t>
            </a:r>
            <a:endParaRPr lang="nl-NL" dirty="0" smtClean="0">
              <a:solidFill>
                <a:schemeClr val="tx2"/>
              </a:solidFill>
            </a:endParaRPr>
          </a:p>
          <a:p>
            <a:pPr algn="ctr"/>
            <a:endParaRPr lang="nl-NL" dirty="0">
              <a:solidFill>
                <a:schemeClr val="tx2"/>
              </a:solidFill>
            </a:endParaRPr>
          </a:p>
          <a:p>
            <a:pPr algn="ctr"/>
            <a:endParaRPr lang="nl-NL" dirty="0" smtClean="0">
              <a:solidFill>
                <a:schemeClr val="tx2"/>
              </a:solidFill>
            </a:endParaRPr>
          </a:p>
          <a:p>
            <a:pPr algn="ctr"/>
            <a:endParaRPr lang="nl-NL" dirty="0" smtClean="0">
              <a:solidFill>
                <a:schemeClr val="tx2"/>
              </a:solidFill>
            </a:endParaRPr>
          </a:p>
          <a:p>
            <a:pPr algn="ctr"/>
            <a:endParaRPr lang="nl-NL" dirty="0">
              <a:solidFill>
                <a:schemeClr val="tx2"/>
              </a:solidFill>
            </a:endParaRPr>
          </a:p>
          <a:p>
            <a:pPr algn="ctr"/>
            <a:endParaRPr lang="nl-NL" dirty="0" smtClean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991527" y="3135806"/>
            <a:ext cx="4915896" cy="32110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 smtClean="0">
                <a:solidFill>
                  <a:schemeClr val="tx2"/>
                </a:solidFill>
              </a:rPr>
              <a:t>AutoPPRSupport</a:t>
            </a:r>
            <a:endParaRPr lang="nl-NL" dirty="0" smtClean="0">
              <a:solidFill>
                <a:schemeClr val="tx2"/>
              </a:solidFill>
            </a:endParaRPr>
          </a:p>
          <a:p>
            <a:pPr algn="ctr"/>
            <a:endParaRPr lang="nl-NL" dirty="0">
              <a:solidFill>
                <a:schemeClr val="tx2"/>
              </a:solidFill>
            </a:endParaRPr>
          </a:p>
          <a:p>
            <a:pPr algn="ctr"/>
            <a:endParaRPr lang="nl-NL" dirty="0" smtClean="0">
              <a:solidFill>
                <a:schemeClr val="tx2"/>
              </a:solidFill>
            </a:endParaRPr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23921" y="7361723"/>
            <a:ext cx="3413817" cy="9217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 smtClean="0"/>
              <a:t>fullname</a:t>
            </a:r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533579" y="7822573"/>
            <a:ext cx="1297250" cy="3584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smtClean="0"/>
              <a:t>get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1401185" y="5623455"/>
            <a:ext cx="3960028" cy="5120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dirty="0" err="1"/>
              <a:t>rememberConsumer</a:t>
            </a:r>
            <a:endParaRPr lang="en-US" sz="2700" dirty="0"/>
          </a:p>
        </p:txBody>
      </p:sp>
      <p:sp>
        <p:nvSpPr>
          <p:cNvPr id="14" name="Rounded Rectangle 13"/>
          <p:cNvSpPr/>
          <p:nvPr/>
        </p:nvSpPr>
        <p:spPr>
          <a:xfrm>
            <a:off x="11401185" y="4810706"/>
            <a:ext cx="3960028" cy="5499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 smtClean="0"/>
              <a:t>notifyConsumer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3893611" y="5117941"/>
            <a:ext cx="4678258" cy="2925490"/>
          </a:xfrm>
          <a:custGeom>
            <a:avLst/>
            <a:gdLst>
              <a:gd name="connsiteX0" fmla="*/ 0 w 2466975"/>
              <a:gd name="connsiteY0" fmla="*/ 132935 h 2056985"/>
              <a:gd name="connsiteX1" fmla="*/ 1695450 w 2466975"/>
              <a:gd name="connsiteY1" fmla="*/ 142460 h 2056985"/>
              <a:gd name="connsiteX2" fmla="*/ 1590675 w 2466975"/>
              <a:gd name="connsiteY2" fmla="*/ 1590260 h 2056985"/>
              <a:gd name="connsiteX3" fmla="*/ 2466975 w 2466975"/>
              <a:gd name="connsiteY3" fmla="*/ 2056985 h 205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6975" h="2056985">
                <a:moveTo>
                  <a:pt x="0" y="132935"/>
                </a:moveTo>
                <a:cubicBezTo>
                  <a:pt x="715169" y="16254"/>
                  <a:pt x="1430338" y="-100427"/>
                  <a:pt x="1695450" y="142460"/>
                </a:cubicBezTo>
                <a:cubicBezTo>
                  <a:pt x="1960562" y="385347"/>
                  <a:pt x="1462087" y="1271172"/>
                  <a:pt x="1590675" y="1590260"/>
                </a:cubicBezTo>
                <a:cubicBezTo>
                  <a:pt x="1719263" y="1909348"/>
                  <a:pt x="2466975" y="2056985"/>
                  <a:pt x="2466975" y="205698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123921" y="6346877"/>
            <a:ext cx="3413817" cy="9217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 smtClean="0"/>
              <a:t>lastname</a:t>
            </a:r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533579" y="6807728"/>
            <a:ext cx="1297250" cy="3584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/>
              <a:t>s</a:t>
            </a:r>
            <a:r>
              <a:rPr lang="nl-NL" dirty="0" smtClean="0"/>
              <a:t>et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4876950" y="3667918"/>
            <a:ext cx="3666743" cy="4676489"/>
          </a:xfrm>
          <a:custGeom>
            <a:avLst/>
            <a:gdLst>
              <a:gd name="connsiteX0" fmla="*/ 0 w 1933575"/>
              <a:gd name="connsiteY0" fmla="*/ 0 h 3288156"/>
              <a:gd name="connsiteX1" fmla="*/ 1190625 w 1933575"/>
              <a:gd name="connsiteY1" fmla="*/ 552450 h 3288156"/>
              <a:gd name="connsiteX2" fmla="*/ 828675 w 1933575"/>
              <a:gd name="connsiteY2" fmla="*/ 2057400 h 3288156"/>
              <a:gd name="connsiteX3" fmla="*/ 1047750 w 1933575"/>
              <a:gd name="connsiteY3" fmla="*/ 3200400 h 3288156"/>
              <a:gd name="connsiteX4" fmla="*/ 1933575 w 1933575"/>
              <a:gd name="connsiteY4" fmla="*/ 3124200 h 328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3575" h="3288156">
                <a:moveTo>
                  <a:pt x="0" y="0"/>
                </a:moveTo>
                <a:cubicBezTo>
                  <a:pt x="526256" y="104775"/>
                  <a:pt x="1052513" y="209550"/>
                  <a:pt x="1190625" y="552450"/>
                </a:cubicBezTo>
                <a:cubicBezTo>
                  <a:pt x="1328737" y="895350"/>
                  <a:pt x="852488" y="1616075"/>
                  <a:pt x="828675" y="2057400"/>
                </a:cubicBezTo>
                <a:cubicBezTo>
                  <a:pt x="804862" y="2498725"/>
                  <a:pt x="863600" y="3022600"/>
                  <a:pt x="1047750" y="3200400"/>
                </a:cubicBezTo>
                <a:cubicBezTo>
                  <a:pt x="1231900" y="3378200"/>
                  <a:pt x="1582737" y="3251200"/>
                  <a:pt x="1933575" y="312420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9844212" y="6174052"/>
            <a:ext cx="4357720" cy="1815253"/>
          </a:xfrm>
          <a:custGeom>
            <a:avLst/>
            <a:gdLst>
              <a:gd name="connsiteX0" fmla="*/ 0 w 2297946"/>
              <a:gd name="connsiteY0" fmla="*/ 1276350 h 1276350"/>
              <a:gd name="connsiteX1" fmla="*/ 2066925 w 2297946"/>
              <a:gd name="connsiteY1" fmla="*/ 1038225 h 1276350"/>
              <a:gd name="connsiteX2" fmla="*/ 2247900 w 2297946"/>
              <a:gd name="connsiteY2" fmla="*/ 0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7946" h="1276350">
                <a:moveTo>
                  <a:pt x="0" y="1276350"/>
                </a:moveTo>
                <a:cubicBezTo>
                  <a:pt x="846137" y="1263650"/>
                  <a:pt x="1692275" y="1250950"/>
                  <a:pt x="2066925" y="1038225"/>
                </a:cubicBezTo>
                <a:cubicBezTo>
                  <a:pt x="2441575" y="825500"/>
                  <a:pt x="2247900" y="0"/>
                  <a:pt x="224790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694366" y="7560619"/>
            <a:ext cx="1911737" cy="4608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i="1" dirty="0" err="1"/>
              <a:t>fullname</a:t>
            </a:r>
            <a:endParaRPr lang="en-US" sz="2700" i="1" dirty="0"/>
          </a:p>
        </p:txBody>
      </p:sp>
      <p:sp>
        <p:nvSpPr>
          <p:cNvPr id="21" name="Freeform 20"/>
          <p:cNvSpPr/>
          <p:nvPr/>
        </p:nvSpPr>
        <p:spPr>
          <a:xfrm>
            <a:off x="8536843" y="4600016"/>
            <a:ext cx="2896893" cy="2210729"/>
          </a:xfrm>
          <a:custGeom>
            <a:avLst/>
            <a:gdLst>
              <a:gd name="connsiteX0" fmla="*/ 127437 w 1527612"/>
              <a:gd name="connsiteY0" fmla="*/ 1554419 h 1554419"/>
              <a:gd name="connsiteX1" fmla="*/ 136962 w 1527612"/>
              <a:gd name="connsiteY1" fmla="*/ 106619 h 1554419"/>
              <a:gd name="connsiteX2" fmla="*/ 1527612 w 1527612"/>
              <a:gd name="connsiteY2" fmla="*/ 220919 h 155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7612" h="1554419">
                <a:moveTo>
                  <a:pt x="127437" y="1554419"/>
                </a:moveTo>
                <a:cubicBezTo>
                  <a:pt x="15518" y="941644"/>
                  <a:pt x="-96400" y="328869"/>
                  <a:pt x="136962" y="106619"/>
                </a:cubicBezTo>
                <a:cubicBezTo>
                  <a:pt x="370324" y="-115631"/>
                  <a:pt x="948968" y="52644"/>
                  <a:pt x="1527612" y="220919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533579" y="4405234"/>
            <a:ext cx="1911737" cy="4608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i="1" dirty="0" err="1"/>
              <a:t>fullname</a:t>
            </a:r>
            <a:endParaRPr lang="en-US" sz="2700" i="1" dirty="0"/>
          </a:p>
        </p:txBody>
      </p:sp>
      <p:sp>
        <p:nvSpPr>
          <p:cNvPr id="23" name="Rectangle 22"/>
          <p:cNvSpPr/>
          <p:nvPr/>
        </p:nvSpPr>
        <p:spPr>
          <a:xfrm>
            <a:off x="13895160" y="3764619"/>
            <a:ext cx="1911737" cy="8049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i="1" dirty="0"/>
              <a:t>::ph1</a:t>
            </a:r>
          </a:p>
          <a:p>
            <a:pPr algn="ctr"/>
            <a:r>
              <a:rPr lang="nl-NL" sz="2700" i="1" dirty="0"/>
              <a:t>::it3 </a:t>
            </a:r>
            <a:endParaRPr lang="en-US" sz="2700" i="1" dirty="0"/>
          </a:p>
        </p:txBody>
      </p:sp>
      <p:sp>
        <p:nvSpPr>
          <p:cNvPr id="24" name="Freeform 23"/>
          <p:cNvSpPr/>
          <p:nvPr/>
        </p:nvSpPr>
        <p:spPr>
          <a:xfrm>
            <a:off x="3522242" y="4922325"/>
            <a:ext cx="5039514" cy="1905196"/>
          </a:xfrm>
          <a:custGeom>
            <a:avLst/>
            <a:gdLst>
              <a:gd name="connsiteX0" fmla="*/ 0 w 2657475"/>
              <a:gd name="connsiteY0" fmla="*/ 63241 h 1339591"/>
              <a:gd name="connsiteX1" fmla="*/ 2162175 w 2657475"/>
              <a:gd name="connsiteY1" fmla="*/ 63241 h 1339591"/>
              <a:gd name="connsiteX2" fmla="*/ 2295525 w 2657475"/>
              <a:gd name="connsiteY2" fmla="*/ 720466 h 1339591"/>
              <a:gd name="connsiteX3" fmla="*/ 2657475 w 2657475"/>
              <a:gd name="connsiteY3" fmla="*/ 1339591 h 133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7475" h="1339591">
                <a:moveTo>
                  <a:pt x="0" y="63241"/>
                </a:moveTo>
                <a:cubicBezTo>
                  <a:pt x="889793" y="8472"/>
                  <a:pt x="1779587" y="-46297"/>
                  <a:pt x="2162175" y="63241"/>
                </a:cubicBezTo>
                <a:cubicBezTo>
                  <a:pt x="2544763" y="172779"/>
                  <a:pt x="2212975" y="507741"/>
                  <a:pt x="2295525" y="720466"/>
                </a:cubicBezTo>
                <a:cubicBezTo>
                  <a:pt x="2378075" y="933191"/>
                  <a:pt x="2517775" y="1136391"/>
                  <a:pt x="2657475" y="133959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7315424" y="3628795"/>
            <a:ext cx="4696321" cy="1207366"/>
          </a:xfrm>
          <a:custGeom>
            <a:avLst/>
            <a:gdLst>
              <a:gd name="connsiteX0" fmla="*/ 2476500 w 2476500"/>
              <a:gd name="connsiteY0" fmla="*/ 848929 h 848929"/>
              <a:gd name="connsiteX1" fmla="*/ 1447800 w 2476500"/>
              <a:gd name="connsiteY1" fmla="*/ 29779 h 848929"/>
              <a:gd name="connsiteX2" fmla="*/ 0 w 2476500"/>
              <a:gd name="connsiteY2" fmla="*/ 258379 h 84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0" h="848929">
                <a:moveTo>
                  <a:pt x="2476500" y="848929"/>
                </a:moveTo>
                <a:cubicBezTo>
                  <a:pt x="2168525" y="488566"/>
                  <a:pt x="1860550" y="128204"/>
                  <a:pt x="1447800" y="29779"/>
                </a:cubicBezTo>
                <a:cubicBezTo>
                  <a:pt x="1035050" y="-68646"/>
                  <a:pt x="517525" y="94866"/>
                  <a:pt x="0" y="25837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397027" y="2856211"/>
            <a:ext cx="1588263" cy="10015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i="1" dirty="0"/>
              <a:t>PPR:</a:t>
            </a:r>
          </a:p>
          <a:p>
            <a:pPr algn="ctr"/>
            <a:r>
              <a:rPr lang="nl-NL" sz="2700" i="1" dirty="0"/>
              <a:t>::ph1</a:t>
            </a:r>
          </a:p>
          <a:p>
            <a:pPr algn="ctr"/>
            <a:r>
              <a:rPr lang="nl-NL" sz="2700" i="1" dirty="0"/>
              <a:t>::it3 </a:t>
            </a:r>
            <a:endParaRPr lang="en-US" sz="2700" i="1" dirty="0"/>
          </a:p>
        </p:txBody>
      </p:sp>
    </p:spTree>
    <p:extLst>
      <p:ext uri="{BB962C8B-B14F-4D97-AF65-F5344CB8AC3E}">
        <p14:creationId xmlns:p14="http://schemas.microsoft.com/office/powerpoint/2010/main" val="403540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Underlying</a:t>
            </a:r>
            <a:r>
              <a:rPr lang="nl-NL" dirty="0" smtClean="0"/>
              <a:t> </a:t>
            </a:r>
            <a:r>
              <a:rPr lang="nl-NL" dirty="0" err="1" smtClean="0"/>
              <a:t>magic</a:t>
            </a:r>
            <a:r>
              <a:rPr lang="nl-NL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17701" y="1826261"/>
            <a:ext cx="11942763" cy="5727700"/>
          </a:xfrm>
        </p:spPr>
        <p:txBody>
          <a:bodyPr/>
          <a:lstStyle/>
          <a:p>
            <a:r>
              <a:rPr lang="nl-NL" dirty="0" err="1" smtClean="0"/>
              <a:t>Reusing</a:t>
            </a:r>
            <a:r>
              <a:rPr lang="nl-NL" dirty="0" smtClean="0"/>
              <a:t> the logic </a:t>
            </a:r>
            <a:r>
              <a:rPr lang="nl-NL" dirty="0" err="1" smtClean="0"/>
              <a:t>behind</a:t>
            </a:r>
            <a:r>
              <a:rPr lang="nl-NL" dirty="0" smtClean="0"/>
              <a:t> the auto-</a:t>
            </a:r>
            <a:r>
              <a:rPr lang="nl-NL" dirty="0" err="1" smtClean="0"/>
              <a:t>ppr</a:t>
            </a:r>
            <a:r>
              <a:rPr lang="nl-NL" dirty="0" smtClean="0"/>
              <a:t> for ADF BC </a:t>
            </a:r>
            <a:r>
              <a:rPr lang="nl-NL" dirty="0" err="1" smtClean="0"/>
              <a:t>bindings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3076" name="Picture 4" descr="C:\Users\lucas_j\AppData\Local\Temp\SNAGHTML59a95d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50" y="2451841"/>
            <a:ext cx="16021681" cy="6976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31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Client </a:t>
            </a:r>
            <a:r>
              <a:rPr lang="nl-NL" dirty="0" err="1" smtClean="0"/>
              <a:t>to</a:t>
            </a:r>
            <a:r>
              <a:rPr lang="nl-NL" dirty="0" smtClean="0"/>
              <a:t>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smtClean="0"/>
              <a:t> Block user input</a:t>
            </a:r>
          </a:p>
          <a:p>
            <a:pPr lvl="1"/>
            <a:r>
              <a:rPr lang="en-US" dirty="0" err="1"/>
              <a:t>customEvent.preventUserInput</a:t>
            </a:r>
            <a:r>
              <a:rPr lang="en-US" dirty="0"/>
              <a:t>(); </a:t>
            </a:r>
            <a:r>
              <a:rPr lang="en-US" dirty="0" err="1"/>
              <a:t>customEvent.queue</a:t>
            </a:r>
            <a:r>
              <a:rPr lang="en-US" dirty="0"/>
              <a:t>(</a:t>
            </a:r>
            <a:r>
              <a:rPr lang="en-US" dirty="0" err="1"/>
              <a:t>isPartial</a:t>
            </a:r>
            <a:r>
              <a:rPr lang="en-US" dirty="0" smtClean="0"/>
              <a:t>)</a:t>
            </a:r>
          </a:p>
          <a:p>
            <a:r>
              <a:rPr lang="en-US" dirty="0"/>
              <a:t>To let the framework know that no response is expected, you use the </a:t>
            </a:r>
            <a:r>
              <a:rPr lang="en-US" dirty="0" err="1"/>
              <a:t>AdfBaseEvent.noResponseExpected</a:t>
            </a:r>
            <a:r>
              <a:rPr lang="en-US" dirty="0"/>
              <a:t>() method.</a:t>
            </a:r>
          </a:p>
        </p:txBody>
      </p:sp>
    </p:spTree>
    <p:extLst>
      <p:ext uri="{BB962C8B-B14F-4D97-AF65-F5344CB8AC3E}">
        <p14:creationId xmlns:p14="http://schemas.microsoft.com/office/powerpoint/2010/main" val="1666866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Server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client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smtClean="0"/>
              <a:t>ERKS</a:t>
            </a:r>
          </a:p>
          <a:p>
            <a:pPr lvl="1"/>
            <a:r>
              <a:rPr lang="nl-NL" dirty="0"/>
              <a:t>Set focus - </a:t>
            </a:r>
            <a:r>
              <a:rPr lang="nl-NL" dirty="0">
                <a:hlinkClick r:id="rId3"/>
              </a:rPr>
              <a:t>https://</a:t>
            </a:r>
            <a:r>
              <a:rPr lang="nl-NL" dirty="0" smtClean="0">
                <a:hlinkClick r:id="rId3"/>
              </a:rPr>
              <a:t>blogs.oracle.com/jdevotnharvest/how-to-programmatically-set-focus-on-an-input-component</a:t>
            </a:r>
            <a:endParaRPr lang="nl-NL" dirty="0" smtClean="0"/>
          </a:p>
          <a:p>
            <a:pPr lvl="1"/>
            <a:r>
              <a:rPr lang="nl-NL" dirty="0" err="1" smtClean="0"/>
              <a:t>Lazy</a:t>
            </a:r>
            <a:r>
              <a:rPr lang="nl-NL" dirty="0" smtClean="0"/>
              <a:t> </a:t>
            </a:r>
            <a:r>
              <a:rPr lang="nl-NL" dirty="0" err="1" smtClean="0"/>
              <a:t>loading</a:t>
            </a:r>
            <a:endParaRPr lang="nl-NL" dirty="0" smtClean="0"/>
          </a:p>
          <a:p>
            <a:r>
              <a:rPr lang="nl-NL" dirty="0" smtClean="0"/>
              <a:t>Poll</a:t>
            </a:r>
          </a:p>
          <a:p>
            <a:r>
              <a:rPr lang="nl-NL" dirty="0" smtClean="0"/>
              <a:t>True Push</a:t>
            </a:r>
          </a:p>
          <a:p>
            <a:pPr lvl="1"/>
            <a:r>
              <a:rPr lang="nl-NL" dirty="0" smtClean="0"/>
              <a:t>ADS, SSE, </a:t>
            </a:r>
            <a:r>
              <a:rPr lang="nl-NL" dirty="0" err="1" smtClean="0"/>
              <a:t>WebSocket</a:t>
            </a:r>
            <a:endParaRPr lang="nl-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67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571500" y="4659164"/>
            <a:ext cx="14719300" cy="48245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15000"/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Blog: 	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2"/>
              </a:rPr>
              <a:t>technology.amis.nl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</a:t>
            </a: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Email: 	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3"/>
              </a:rPr>
              <a:t>lucas.jellema@amis.nl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: 	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lucasjellema</a:t>
            </a: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: 	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lucas-jellema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 :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4"/>
              </a:rPr>
              <a:t>www.amis.nl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5"/>
              </a:rPr>
              <a:t>info@amis.nl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+31 306016000</a:t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 	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Edisonbaan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15, </a:t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Nieuwegein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	</a:t>
            </a:r>
          </a:p>
          <a:p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9104" y="6315348"/>
            <a:ext cx="526836" cy="52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53" y="8155706"/>
            <a:ext cx="914401" cy="31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Image result for linked in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52" y="7251451"/>
            <a:ext cx="541587" cy="54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r>
              <a:rPr lang="nl-NL" dirty="0" smtClean="0"/>
              <a:t>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 smtClean="0"/>
              <a:t>History</a:t>
            </a:r>
            <a:endParaRPr lang="nl-NL" dirty="0" smtClean="0"/>
          </a:p>
          <a:p>
            <a:r>
              <a:rPr lang="nl-NL" dirty="0" err="1" smtClean="0"/>
              <a:t>Standardization</a:t>
            </a:r>
            <a:endParaRPr lang="nl-NL" dirty="0" smtClean="0"/>
          </a:p>
          <a:p>
            <a:r>
              <a:rPr lang="nl-NL" dirty="0" err="1" smtClean="0"/>
              <a:t>Functions</a:t>
            </a:r>
            <a:endParaRPr lang="nl-NL" dirty="0" smtClean="0"/>
          </a:p>
          <a:p>
            <a:pPr lvl="1"/>
            <a:r>
              <a:rPr lang="nl-NL" dirty="0" err="1" smtClean="0"/>
              <a:t>Function</a:t>
            </a:r>
            <a:r>
              <a:rPr lang="nl-NL" dirty="0" smtClean="0"/>
              <a:t> as parameter</a:t>
            </a:r>
          </a:p>
          <a:p>
            <a:pPr lvl="1"/>
            <a:r>
              <a:rPr lang="nl-NL" dirty="0" smtClean="0"/>
              <a:t>Callback</a:t>
            </a:r>
          </a:p>
          <a:p>
            <a:pPr lvl="1"/>
            <a:r>
              <a:rPr lang="nl-NL" dirty="0" err="1" smtClean="0"/>
              <a:t>Closure</a:t>
            </a:r>
            <a:endParaRPr lang="nl-NL" dirty="0" smtClean="0"/>
          </a:p>
          <a:p>
            <a:r>
              <a:rPr lang="nl-NL" dirty="0" smtClean="0"/>
              <a:t>Variables</a:t>
            </a:r>
          </a:p>
          <a:p>
            <a:pPr lvl="1"/>
            <a:r>
              <a:rPr lang="nl-NL" dirty="0" err="1" smtClean="0"/>
              <a:t>Untypes</a:t>
            </a:r>
            <a:r>
              <a:rPr lang="nl-NL" dirty="0" smtClean="0"/>
              <a:t>/</a:t>
            </a:r>
            <a:r>
              <a:rPr lang="nl-NL" dirty="0" err="1" smtClean="0"/>
              <a:t>dynamically</a:t>
            </a:r>
            <a:r>
              <a:rPr lang="nl-NL" dirty="0" smtClean="0"/>
              <a:t> </a:t>
            </a:r>
            <a:r>
              <a:rPr lang="nl-NL" dirty="0" err="1" smtClean="0"/>
              <a:t>typed</a:t>
            </a:r>
            <a:endParaRPr lang="nl-NL" dirty="0" smtClean="0"/>
          </a:p>
          <a:p>
            <a:pPr lvl="1"/>
            <a:r>
              <a:rPr lang="nl-NL" dirty="0" smtClean="0"/>
              <a:t>Scope</a:t>
            </a:r>
          </a:p>
          <a:p>
            <a:pPr lvl="1"/>
            <a:r>
              <a:rPr lang="nl-NL" dirty="0" smtClean="0"/>
              <a:t>Object vs.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Javascript in browser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 smtClean="0"/>
              <a:t>Facilities</a:t>
            </a:r>
            <a:endParaRPr lang="nl-NL" dirty="0" smtClean="0"/>
          </a:p>
          <a:p>
            <a:pPr lvl="1"/>
            <a:r>
              <a:rPr lang="nl-NL" dirty="0" smtClean="0"/>
              <a:t>DOM </a:t>
            </a:r>
            <a:r>
              <a:rPr lang="nl-NL" dirty="0" err="1" smtClean="0"/>
              <a:t>manipulation</a:t>
            </a:r>
            <a:endParaRPr lang="nl-NL" dirty="0" smtClean="0"/>
          </a:p>
          <a:p>
            <a:pPr lvl="1"/>
            <a:r>
              <a:rPr lang="nl-NL" dirty="0" smtClean="0"/>
              <a:t>HTTP calls</a:t>
            </a:r>
          </a:p>
          <a:p>
            <a:pPr lvl="1"/>
            <a:r>
              <a:rPr lang="nl-NL" dirty="0" err="1" smtClean="0"/>
              <a:t>Subscribe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SSE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WebSocket</a:t>
            </a:r>
            <a:endParaRPr lang="nl-NL" dirty="0" smtClean="0"/>
          </a:p>
          <a:p>
            <a:pPr lvl="1"/>
            <a:r>
              <a:rPr lang="nl-NL" dirty="0" smtClean="0"/>
              <a:t>HTML5 </a:t>
            </a:r>
            <a:r>
              <a:rPr lang="nl-NL" dirty="0" err="1" smtClean="0"/>
              <a:t>APIs</a:t>
            </a:r>
            <a:r>
              <a:rPr lang="nl-NL" dirty="0" smtClean="0"/>
              <a:t> (</a:t>
            </a:r>
            <a:r>
              <a:rPr lang="nl-NL" dirty="0" err="1" smtClean="0"/>
              <a:t>persistence</a:t>
            </a:r>
            <a:r>
              <a:rPr lang="nl-NL" dirty="0" smtClean="0"/>
              <a:t>, web </a:t>
            </a:r>
            <a:r>
              <a:rPr lang="nl-NL" dirty="0" err="1" smtClean="0"/>
              <a:t>worker</a:t>
            </a:r>
            <a:r>
              <a:rPr lang="nl-NL" dirty="0" smtClean="0"/>
              <a:t>, service </a:t>
            </a:r>
            <a:r>
              <a:rPr lang="nl-NL" dirty="0" err="1" smtClean="0"/>
              <a:t>worker</a:t>
            </a:r>
            <a:r>
              <a:rPr lang="nl-NL" dirty="0" smtClean="0"/>
              <a:t>, upload file, ..)</a:t>
            </a:r>
          </a:p>
          <a:p>
            <a:r>
              <a:rPr lang="nl-NL" dirty="0" err="1" smtClean="0"/>
              <a:t>Driven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events</a:t>
            </a:r>
          </a:p>
          <a:p>
            <a:pPr lvl="1"/>
            <a:r>
              <a:rPr lang="nl-NL" dirty="0" smtClean="0"/>
              <a:t>Browser (load page)</a:t>
            </a:r>
          </a:p>
          <a:p>
            <a:pPr lvl="1"/>
            <a:r>
              <a:rPr lang="nl-NL" dirty="0" smtClean="0"/>
              <a:t>User </a:t>
            </a:r>
            <a:r>
              <a:rPr lang="nl-NL" dirty="0" err="1" smtClean="0"/>
              <a:t>activity</a:t>
            </a:r>
            <a:endParaRPr lang="nl-NL" dirty="0" smtClean="0"/>
          </a:p>
          <a:p>
            <a:pPr lvl="1"/>
            <a:r>
              <a:rPr lang="nl-NL" dirty="0" smtClean="0"/>
              <a:t>Time </a:t>
            </a:r>
          </a:p>
          <a:p>
            <a:r>
              <a:rPr lang="nl-NL" dirty="0" err="1" smtClean="0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2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Events </a:t>
            </a:r>
            <a:r>
              <a:rPr lang="nl-NL" dirty="0" err="1" smtClean="0"/>
              <a:t>around</a:t>
            </a:r>
            <a:r>
              <a:rPr lang="nl-NL" dirty="0" smtClean="0"/>
              <a:t> input element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Events happen on a component as a </a:t>
            </a:r>
            <a:r>
              <a:rPr lang="nl-NL" dirty="0" err="1" smtClean="0"/>
              <a:t>result</a:t>
            </a:r>
            <a:r>
              <a:rPr lang="nl-NL" dirty="0" smtClean="0"/>
              <a:t> of users action</a:t>
            </a:r>
          </a:p>
          <a:p>
            <a:pPr lvl="1"/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indirectly</a:t>
            </a:r>
            <a:r>
              <a:rPr lang="nl-NL" dirty="0" smtClean="0"/>
              <a:t> on </a:t>
            </a:r>
            <a:r>
              <a:rPr lang="nl-NL" dirty="0" err="1" smtClean="0"/>
              <a:t>parent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ancestor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r>
              <a:rPr lang="nl-NL" dirty="0" smtClean="0"/>
              <a:t> (</a:t>
            </a:r>
            <a:r>
              <a:rPr lang="nl-NL" dirty="0" err="1" smtClean="0"/>
              <a:t>bubble</a:t>
            </a:r>
            <a:r>
              <a:rPr lang="nl-NL" dirty="0" smtClean="0"/>
              <a:t> up)</a:t>
            </a:r>
          </a:p>
          <a:p>
            <a:r>
              <a:rPr lang="nl-NL" dirty="0" smtClean="0"/>
              <a:t>Events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handled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(</a:t>
            </a:r>
            <a:r>
              <a:rPr lang="nl-NL" dirty="0" err="1" smtClean="0"/>
              <a:t>JavaScript</a:t>
            </a:r>
            <a:r>
              <a:rPr lang="nl-NL" dirty="0" smtClean="0"/>
              <a:t>) event </a:t>
            </a:r>
            <a:r>
              <a:rPr lang="nl-NL" dirty="0" err="1" smtClean="0"/>
              <a:t>handlers</a:t>
            </a:r>
            <a:endParaRPr lang="nl-NL" dirty="0" smtClean="0"/>
          </a:p>
          <a:p>
            <a:pPr lvl="1"/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respond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a </a:t>
            </a:r>
            <a:r>
              <a:rPr lang="nl-NL" dirty="0" err="1" smtClean="0"/>
              <a:t>specific</a:t>
            </a:r>
            <a:r>
              <a:rPr lang="nl-NL" dirty="0" smtClean="0"/>
              <a:t> event</a:t>
            </a:r>
          </a:p>
          <a:p>
            <a:pPr lvl="1"/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may</a:t>
            </a:r>
            <a:r>
              <a:rPr lang="nl-NL" dirty="0" smtClean="0"/>
              <a:t> cancel </a:t>
            </a:r>
            <a:r>
              <a:rPr lang="nl-NL" dirty="0" err="1" smtClean="0"/>
              <a:t>further</a:t>
            </a:r>
            <a:r>
              <a:rPr lang="nl-NL" dirty="0" smtClean="0"/>
              <a:t> </a:t>
            </a:r>
            <a:r>
              <a:rPr lang="nl-NL" dirty="0" err="1" smtClean="0"/>
              <a:t>bubbling</a:t>
            </a:r>
            <a:r>
              <a:rPr lang="nl-NL" dirty="0" smtClean="0"/>
              <a:t> of </a:t>
            </a:r>
            <a:r>
              <a:rPr lang="nl-NL" dirty="0" err="1" smtClean="0"/>
              <a:t>an</a:t>
            </a:r>
            <a:r>
              <a:rPr lang="nl-NL" dirty="0" smtClean="0"/>
              <a:t> event</a:t>
            </a:r>
          </a:p>
          <a:p>
            <a:pPr lvl="1"/>
            <a:r>
              <a:rPr lang="nl-NL" dirty="0" err="1" smtClean="0"/>
              <a:t>That</a:t>
            </a:r>
            <a:r>
              <a:rPr lang="nl-NL" dirty="0" smtClean="0"/>
              <a:t> have access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event object </a:t>
            </a:r>
            <a:r>
              <a:rPr lang="nl-NL" dirty="0" err="1" smtClean="0"/>
              <a:t>including</a:t>
            </a:r>
            <a:r>
              <a:rPr lang="nl-NL" dirty="0" smtClean="0"/>
              <a:t> a </a:t>
            </a:r>
            <a:r>
              <a:rPr lang="nl-NL" dirty="0" err="1" smtClean="0"/>
              <a:t>reference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component </a:t>
            </a:r>
            <a:r>
              <a:rPr lang="nl-NL" dirty="0" err="1" smtClean="0"/>
              <a:t>that</a:t>
            </a:r>
            <a:r>
              <a:rPr lang="nl-NL" dirty="0" smtClean="0"/>
              <a:t> first </a:t>
            </a:r>
            <a:r>
              <a:rPr lang="nl-NL" dirty="0" err="1" smtClean="0"/>
              <a:t>triggered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event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current</a:t>
            </a:r>
            <a:r>
              <a:rPr lang="nl-NL" dirty="0" smtClean="0"/>
              <a:t> component </a:t>
            </a:r>
            <a:r>
              <a:rPr lang="nl-NL" dirty="0" err="1" smtClean="0"/>
              <a:t>it</a:t>
            </a:r>
            <a:r>
              <a:rPr lang="nl-NL" dirty="0" smtClean="0"/>
              <a:t> has </a:t>
            </a:r>
            <a:r>
              <a:rPr lang="nl-NL" dirty="0" err="1" smtClean="0"/>
              <a:t>bubbled</a:t>
            </a:r>
            <a:r>
              <a:rPr lang="nl-NL" dirty="0" smtClean="0"/>
              <a:t> up </a:t>
            </a:r>
            <a:r>
              <a:rPr lang="nl-NL" dirty="0" err="1" smtClean="0"/>
              <a:t>to</a:t>
            </a:r>
            <a:endParaRPr lang="nl-NL" dirty="0" smtClean="0"/>
          </a:p>
          <a:p>
            <a:pPr lvl="1"/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dynamically</a:t>
            </a:r>
            <a:r>
              <a:rPr lang="nl-NL" dirty="0" smtClean="0"/>
              <a:t> </a:t>
            </a:r>
            <a:r>
              <a:rPr lang="nl-NL" dirty="0" err="1" smtClean="0"/>
              <a:t>attached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 smtClean="0"/>
          </a:p>
          <a:p>
            <a:r>
              <a:rPr lang="nl-NL" dirty="0" smtClean="0"/>
              <a:t>Events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triggered</a:t>
            </a:r>
            <a:r>
              <a:rPr lang="nl-NL" dirty="0" smtClean="0"/>
              <a:t> </a:t>
            </a:r>
            <a:r>
              <a:rPr lang="nl-NL" dirty="0" err="1" smtClean="0"/>
              <a:t>programmatically</a:t>
            </a:r>
            <a:endParaRPr lang="nl-NL" dirty="0" smtClean="0"/>
          </a:p>
          <a:p>
            <a:pPr lvl="1"/>
            <a:r>
              <a:rPr lang="nl-NL" dirty="0" err="1" smtClean="0"/>
              <a:t>Emulate</a:t>
            </a:r>
            <a:r>
              <a:rPr lang="nl-NL" dirty="0" smtClean="0"/>
              <a:t> a user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Events for </a:t>
            </a:r>
            <a:r>
              <a:rPr lang="nl-NL" dirty="0" err="1" smtClean="0"/>
              <a:t>an</a:t>
            </a:r>
            <a:r>
              <a:rPr lang="nl-NL" dirty="0" smtClean="0"/>
              <a:t> input element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96840" y="4434840"/>
            <a:ext cx="7239000" cy="8839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57800" y="4508807"/>
            <a:ext cx="3166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dirty="0" smtClean="0"/>
              <a:t>The Value </a:t>
            </a:r>
            <a:endParaRPr lang="en-US" sz="4800" dirty="0" err="1" smtClean="0"/>
          </a:p>
        </p:txBody>
      </p:sp>
      <p:sp>
        <p:nvSpPr>
          <p:cNvPr id="7" name="TextBox 6"/>
          <p:cNvSpPr txBox="1"/>
          <p:nvPr/>
        </p:nvSpPr>
        <p:spPr>
          <a:xfrm>
            <a:off x="4184955" y="4117026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focus</a:t>
            </a:r>
            <a:endParaRPr lang="en-US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6252545" y="3764274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keydown</a:t>
            </a:r>
            <a:endParaRPr lang="en-US" dirty="0" err="1" smtClean="0"/>
          </a:p>
        </p:txBody>
      </p:sp>
      <p:sp>
        <p:nvSpPr>
          <p:cNvPr id="9" name="TextBox 8"/>
          <p:cNvSpPr txBox="1"/>
          <p:nvPr/>
        </p:nvSpPr>
        <p:spPr>
          <a:xfrm>
            <a:off x="7859564" y="3764274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keyup</a:t>
            </a:r>
            <a:endParaRPr lang="en-US" dirty="0" err="1" smtClean="0"/>
          </a:p>
        </p:txBody>
      </p:sp>
      <p:sp>
        <p:nvSpPr>
          <p:cNvPr id="10" name="TextBox 9"/>
          <p:cNvSpPr txBox="1"/>
          <p:nvPr/>
        </p:nvSpPr>
        <p:spPr>
          <a:xfrm>
            <a:off x="11986664" y="3901432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change</a:t>
            </a:r>
            <a:endParaRPr lang="en-US" dirty="0" err="1" smtClean="0"/>
          </a:p>
        </p:txBody>
      </p:sp>
      <p:sp>
        <p:nvSpPr>
          <p:cNvPr id="11" name="TextBox 10"/>
          <p:cNvSpPr txBox="1"/>
          <p:nvPr/>
        </p:nvSpPr>
        <p:spPr>
          <a:xfrm>
            <a:off x="12636220" y="5131015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blur</a:t>
            </a:r>
            <a:endParaRPr lang="en-US" dirty="0" err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7432676" y="3121963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keypress</a:t>
            </a:r>
            <a:endParaRPr lang="en-US" dirty="0" err="1" smtClean="0"/>
          </a:p>
        </p:txBody>
      </p:sp>
      <p:sp>
        <p:nvSpPr>
          <p:cNvPr id="13" name="TextBox 12"/>
          <p:cNvSpPr txBox="1"/>
          <p:nvPr/>
        </p:nvSpPr>
        <p:spPr>
          <a:xfrm>
            <a:off x="5601104" y="6339836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click</a:t>
            </a:r>
            <a:endParaRPr lang="en-US" dirty="0" err="1" smtClean="0"/>
          </a:p>
        </p:txBody>
      </p:sp>
      <p:sp>
        <p:nvSpPr>
          <p:cNvPr id="14" name="TextBox 13"/>
          <p:cNvSpPr txBox="1"/>
          <p:nvPr/>
        </p:nvSpPr>
        <p:spPr>
          <a:xfrm>
            <a:off x="7242411" y="6207137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dblclick</a:t>
            </a:r>
            <a:endParaRPr lang="en-US" dirty="0" err="1" smtClean="0"/>
          </a:p>
        </p:txBody>
      </p:sp>
      <p:sp>
        <p:nvSpPr>
          <p:cNvPr id="15" name="TextBox 14"/>
          <p:cNvSpPr txBox="1"/>
          <p:nvPr/>
        </p:nvSpPr>
        <p:spPr>
          <a:xfrm>
            <a:off x="9075880" y="6122386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contextmenu</a:t>
            </a:r>
            <a:endParaRPr lang="en-US" dirty="0" err="1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96745" y="3886195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input</a:t>
            </a:r>
            <a:endParaRPr lang="en-US" dirty="0" err="1" smtClean="0"/>
          </a:p>
        </p:txBody>
      </p:sp>
      <p:sp>
        <p:nvSpPr>
          <p:cNvPr id="17" name="TextBox 16"/>
          <p:cNvSpPr txBox="1"/>
          <p:nvPr/>
        </p:nvSpPr>
        <p:spPr>
          <a:xfrm>
            <a:off x="11986664" y="3389587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invalid</a:t>
            </a:r>
            <a:endParaRPr lang="en-US" dirty="0" err="1" smtClean="0"/>
          </a:p>
        </p:txBody>
      </p:sp>
      <p:sp>
        <p:nvSpPr>
          <p:cNvPr id="18" name="TextBox 17"/>
          <p:cNvSpPr txBox="1"/>
          <p:nvPr/>
        </p:nvSpPr>
        <p:spPr>
          <a:xfrm>
            <a:off x="10408639" y="3611861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select</a:t>
            </a:r>
            <a:endParaRPr lang="en-US" dirty="0" err="1" smtClean="0"/>
          </a:p>
        </p:txBody>
      </p:sp>
      <p:sp>
        <p:nvSpPr>
          <p:cNvPr id="19" name="TextBox 18"/>
          <p:cNvSpPr txBox="1"/>
          <p:nvPr/>
        </p:nvSpPr>
        <p:spPr>
          <a:xfrm>
            <a:off x="5601104" y="5647338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mousedown</a:t>
            </a:r>
            <a:endParaRPr lang="en-US" dirty="0" err="1" smtClean="0"/>
          </a:p>
        </p:txBody>
      </p:sp>
      <p:sp>
        <p:nvSpPr>
          <p:cNvPr id="20" name="TextBox 19"/>
          <p:cNvSpPr txBox="1"/>
          <p:nvPr/>
        </p:nvSpPr>
        <p:spPr>
          <a:xfrm>
            <a:off x="7740452" y="5721302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mousemove</a:t>
            </a:r>
            <a:endParaRPr lang="en-US" dirty="0" err="1" smtClean="0"/>
          </a:p>
        </p:txBody>
      </p:sp>
      <p:sp>
        <p:nvSpPr>
          <p:cNvPr id="21" name="TextBox 20"/>
          <p:cNvSpPr txBox="1"/>
          <p:nvPr/>
        </p:nvSpPr>
        <p:spPr>
          <a:xfrm>
            <a:off x="9639839" y="5564433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mouseout</a:t>
            </a:r>
            <a:endParaRPr lang="en-US" dirty="0" err="1" smtClean="0"/>
          </a:p>
        </p:txBody>
      </p:sp>
      <p:sp>
        <p:nvSpPr>
          <p:cNvPr id="22" name="TextBox 21"/>
          <p:cNvSpPr txBox="1"/>
          <p:nvPr/>
        </p:nvSpPr>
        <p:spPr>
          <a:xfrm>
            <a:off x="8367192" y="6809644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m</a:t>
            </a:r>
            <a:r>
              <a:rPr lang="nl-NL" dirty="0" err="1" smtClean="0"/>
              <a:t>ouseover</a:t>
            </a:r>
            <a:endParaRPr lang="en-US" dirty="0" err="1" smtClean="0"/>
          </a:p>
        </p:txBody>
      </p:sp>
      <p:sp>
        <p:nvSpPr>
          <p:cNvPr id="23" name="TextBox 22"/>
          <p:cNvSpPr txBox="1"/>
          <p:nvPr/>
        </p:nvSpPr>
        <p:spPr>
          <a:xfrm>
            <a:off x="10919353" y="6570668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mouseup</a:t>
            </a:r>
            <a:endParaRPr lang="en-US" dirty="0" err="1" smtClean="0"/>
          </a:p>
        </p:txBody>
      </p:sp>
      <p:sp>
        <p:nvSpPr>
          <p:cNvPr id="24" name="TextBox 23"/>
          <p:cNvSpPr txBox="1"/>
          <p:nvPr/>
        </p:nvSpPr>
        <p:spPr>
          <a:xfrm>
            <a:off x="10722985" y="7372449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wheel</a:t>
            </a:r>
            <a:endParaRPr lang="en-US" dirty="0" err="1" smtClean="0"/>
          </a:p>
        </p:txBody>
      </p:sp>
      <p:pic>
        <p:nvPicPr>
          <p:cNvPr id="1026" name="Picture 2" descr="Image result for mouse cartoon 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13" y="6778065"/>
            <a:ext cx="1914639" cy="125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utoShape 4" descr="Image result for keyboard cartoon computer"/>
          <p:cNvSpPr>
            <a:spLocks noChangeAspect="1" noChangeArrowheads="1"/>
          </p:cNvSpPr>
          <p:nvPr/>
        </p:nvSpPr>
        <p:spPr bwMode="auto">
          <a:xfrm>
            <a:off x="155575" y="-2574925"/>
            <a:ext cx="53721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6" descr="Image result for keyboard cartoon computer"/>
          <p:cNvSpPr>
            <a:spLocks noChangeAspect="1" noChangeArrowheads="1"/>
          </p:cNvSpPr>
          <p:nvPr/>
        </p:nvSpPr>
        <p:spPr bwMode="auto">
          <a:xfrm>
            <a:off x="307975" y="-2422525"/>
            <a:ext cx="53721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8" descr="Image result for keyboard cartoon computer"/>
          <p:cNvSpPr>
            <a:spLocks noChangeAspect="1" noChangeArrowheads="1"/>
          </p:cNvSpPr>
          <p:nvPr/>
        </p:nvSpPr>
        <p:spPr bwMode="auto">
          <a:xfrm>
            <a:off x="155575" y="-936625"/>
            <a:ext cx="61817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10" descr="Image result for keyboard cartoon computer"/>
          <p:cNvSpPr>
            <a:spLocks noChangeAspect="1" noChangeArrowheads="1"/>
          </p:cNvSpPr>
          <p:nvPr/>
        </p:nvSpPr>
        <p:spPr bwMode="auto">
          <a:xfrm>
            <a:off x="307975" y="-784225"/>
            <a:ext cx="61817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369" y="3170830"/>
            <a:ext cx="2116307" cy="6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9675728" y="3047322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copy</a:t>
            </a:r>
            <a:endParaRPr lang="en-US" dirty="0" err="1" smtClean="0"/>
          </a:p>
        </p:txBody>
      </p:sp>
      <p:sp>
        <p:nvSpPr>
          <p:cNvPr id="32" name="TextBox 31"/>
          <p:cNvSpPr txBox="1"/>
          <p:nvPr/>
        </p:nvSpPr>
        <p:spPr>
          <a:xfrm>
            <a:off x="10526072" y="2670114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cut</a:t>
            </a:r>
            <a:endParaRPr lang="en-US" dirty="0" err="1" smtClean="0"/>
          </a:p>
        </p:txBody>
      </p:sp>
      <p:sp>
        <p:nvSpPr>
          <p:cNvPr id="33" name="TextBox 32"/>
          <p:cNvSpPr txBox="1"/>
          <p:nvPr/>
        </p:nvSpPr>
        <p:spPr>
          <a:xfrm>
            <a:off x="11121107" y="3053346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paste</a:t>
            </a:r>
            <a:endParaRPr lang="en-US" dirty="0" err="1" smtClean="0"/>
          </a:p>
        </p:txBody>
      </p:sp>
      <p:sp>
        <p:nvSpPr>
          <p:cNvPr id="34" name="TextBox 33"/>
          <p:cNvSpPr txBox="1"/>
          <p:nvPr/>
        </p:nvSpPr>
        <p:spPr>
          <a:xfrm>
            <a:off x="11356226" y="5878171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mouseleave</a:t>
            </a:r>
            <a:endParaRPr lang="en-US" dirty="0" err="1" smtClean="0"/>
          </a:p>
        </p:txBody>
      </p:sp>
      <p:sp>
        <p:nvSpPr>
          <p:cNvPr id="35" name="TextBox 34"/>
          <p:cNvSpPr txBox="1"/>
          <p:nvPr/>
        </p:nvSpPr>
        <p:spPr>
          <a:xfrm>
            <a:off x="3680695" y="5926111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mouseenter</a:t>
            </a:r>
            <a:endParaRPr lang="en-US" dirty="0" err="1" smtClean="0"/>
          </a:p>
        </p:txBody>
      </p:sp>
      <p:sp>
        <p:nvSpPr>
          <p:cNvPr id="36" name="TextBox 35"/>
          <p:cNvSpPr txBox="1"/>
          <p:nvPr/>
        </p:nvSpPr>
        <p:spPr>
          <a:xfrm>
            <a:off x="3509192" y="6958951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auxclick</a:t>
            </a: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267347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Finding</a:t>
            </a:r>
            <a:r>
              <a:rPr lang="nl-NL" dirty="0" smtClean="0"/>
              <a:t> out </a:t>
            </a:r>
            <a:r>
              <a:rPr lang="nl-NL" dirty="0" err="1" smtClean="0"/>
              <a:t>about</a:t>
            </a:r>
            <a:r>
              <a:rPr lang="nl-NL" dirty="0" smtClean="0"/>
              <a:t> 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7701" y="1963421"/>
            <a:ext cx="11942763" cy="5727700"/>
          </a:xfrm>
        </p:spPr>
        <p:txBody>
          <a:bodyPr/>
          <a:lstStyle/>
          <a:p>
            <a:r>
              <a:rPr lang="nl-NL" dirty="0" smtClean="0"/>
              <a:t>Open page in Chrome browser</a:t>
            </a:r>
          </a:p>
          <a:p>
            <a:r>
              <a:rPr lang="nl-NL" dirty="0" smtClean="0"/>
              <a:t>Rightclick on element</a:t>
            </a:r>
          </a:p>
          <a:p>
            <a:pPr lvl="1"/>
            <a:r>
              <a:rPr lang="nl-NL" dirty="0" smtClean="0"/>
              <a:t>Select </a:t>
            </a:r>
            <a:r>
              <a:rPr lang="nl-NL" dirty="0" err="1" smtClean="0"/>
              <a:t>Inspect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Context Menu</a:t>
            </a:r>
          </a:p>
          <a:p>
            <a:pPr lvl="1"/>
            <a:r>
              <a:rPr lang="nl-NL" dirty="0" smtClean="0"/>
              <a:t>Open </a:t>
            </a:r>
            <a:r>
              <a:rPr lang="nl-NL" dirty="0" err="1" smtClean="0"/>
              <a:t>the</a:t>
            </a:r>
            <a:r>
              <a:rPr lang="nl-NL" dirty="0" smtClean="0"/>
              <a:t> Console </a:t>
            </a:r>
            <a:r>
              <a:rPr lang="nl-NL" dirty="0" err="1" smtClean="0"/>
              <a:t>and</a:t>
            </a:r>
            <a:r>
              <a:rPr lang="nl-NL" dirty="0" smtClean="0"/>
              <a:t> type: </a:t>
            </a:r>
            <a:r>
              <a:rPr lang="en-US" dirty="0" err="1"/>
              <a:t>monitorEvents</a:t>
            </a:r>
            <a:r>
              <a:rPr lang="en-US" dirty="0"/>
              <a:t>($0</a:t>
            </a:r>
            <a:r>
              <a:rPr lang="en-US" dirty="0" smtClean="0"/>
              <a:t>)</a:t>
            </a:r>
          </a:p>
          <a:p>
            <a:r>
              <a:rPr lang="nl-NL" dirty="0" smtClean="0"/>
              <a:t>The console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now</a:t>
            </a:r>
            <a:r>
              <a:rPr lang="nl-NL" dirty="0" smtClean="0"/>
              <a:t> show </a:t>
            </a:r>
            <a:r>
              <a:rPr lang="nl-NL" dirty="0" err="1" smtClean="0"/>
              <a:t>an</a:t>
            </a:r>
            <a:r>
              <a:rPr lang="nl-NL" dirty="0" smtClean="0"/>
              <a:t> event </a:t>
            </a:r>
            <a:r>
              <a:rPr lang="nl-NL" dirty="0" err="1" smtClean="0"/>
              <a:t>trace</a:t>
            </a:r>
            <a:r>
              <a:rPr lang="nl-NL" dirty="0" smtClean="0"/>
              <a:t> of events</a:t>
            </a:r>
          </a:p>
          <a:p>
            <a:r>
              <a:rPr lang="nl-NL" dirty="0" err="1" smtClean="0"/>
              <a:t>Alternatively</a:t>
            </a:r>
            <a:r>
              <a:rPr lang="nl-NL" dirty="0" smtClean="0"/>
              <a:t>: </a:t>
            </a:r>
            <a:r>
              <a:rPr lang="nl-NL" dirty="0" err="1" smtClean="0"/>
              <a:t>use</a:t>
            </a:r>
            <a:r>
              <a:rPr lang="nl-NL" dirty="0" smtClean="0"/>
              <a:t> debugger </a:t>
            </a:r>
            <a:r>
              <a:rPr lang="nl-NL" dirty="0" err="1" smtClean="0"/>
              <a:t>to</a:t>
            </a:r>
            <a:r>
              <a:rPr lang="nl-NL" dirty="0" smtClean="0"/>
              <a:t> listen for </a:t>
            </a:r>
            <a:r>
              <a:rPr lang="nl-NL" dirty="0" err="1" smtClean="0"/>
              <a:t>selected</a:t>
            </a:r>
            <a:r>
              <a:rPr lang="nl-NL" dirty="0" smtClean="0"/>
              <a:t> events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585" y="5819547"/>
            <a:ext cx="3376613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478" y="5819547"/>
            <a:ext cx="4038600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599" y="5819547"/>
            <a:ext cx="5100003" cy="299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7159" y="5349240"/>
            <a:ext cx="4181149" cy="64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0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Respond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events: </a:t>
            </a:r>
            <a:br>
              <a:rPr lang="nl-NL" dirty="0" smtClean="0"/>
            </a:br>
            <a:r>
              <a:rPr lang="nl-NL" dirty="0" smtClean="0"/>
              <a:t>javascript event </a:t>
            </a:r>
            <a:r>
              <a:rPr lang="nl-NL" dirty="0" err="1" smtClean="0"/>
              <a:t>listeners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smtClean="0"/>
              <a:t>A </a:t>
            </a:r>
            <a:r>
              <a:rPr lang="nl-NL" dirty="0" err="1" smtClean="0"/>
              <a:t>JavaScript</a:t>
            </a:r>
            <a:r>
              <a:rPr lang="nl-NL" dirty="0" smtClean="0"/>
              <a:t> </a:t>
            </a:r>
            <a:r>
              <a:rPr lang="nl-NL" dirty="0" err="1" smtClean="0"/>
              <a:t>callback</a:t>
            </a:r>
            <a:r>
              <a:rPr lang="nl-NL" dirty="0" smtClean="0"/>
              <a:t> </a:t>
            </a:r>
            <a:r>
              <a:rPr lang="nl-NL" dirty="0" err="1" smtClean="0"/>
              <a:t>function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associated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</a:t>
            </a:r>
            <a:r>
              <a:rPr lang="nl-NL" dirty="0" err="1" smtClean="0"/>
              <a:t>specific</a:t>
            </a:r>
            <a:r>
              <a:rPr lang="nl-NL" dirty="0" smtClean="0"/>
              <a:t> event on </a:t>
            </a:r>
            <a:r>
              <a:rPr lang="nl-NL" dirty="0" err="1" smtClean="0"/>
              <a:t>an</a:t>
            </a:r>
            <a:r>
              <a:rPr lang="nl-NL" dirty="0" smtClean="0"/>
              <a:t> HTML DOM element</a:t>
            </a:r>
          </a:p>
          <a:p>
            <a:pPr lvl="1"/>
            <a:r>
              <a:rPr lang="nl-NL" dirty="0" err="1" smtClean="0"/>
              <a:t>To</a:t>
            </a:r>
            <a:r>
              <a:rPr lang="nl-NL" dirty="0" smtClean="0"/>
              <a:t> get </a:t>
            </a:r>
            <a:r>
              <a:rPr lang="nl-NL" dirty="0" err="1" smtClean="0"/>
              <a:t>notified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browser </a:t>
            </a:r>
            <a:br>
              <a:rPr lang="nl-NL" dirty="0" smtClean="0"/>
            </a:b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event </a:t>
            </a:r>
            <a:r>
              <a:rPr lang="nl-NL" dirty="0" err="1" smtClean="0"/>
              <a:t>occurs</a:t>
            </a:r>
            <a:endParaRPr lang="nl-NL" dirty="0" smtClean="0"/>
          </a:p>
          <a:p>
            <a:pPr lvl="1"/>
            <a:r>
              <a:rPr lang="nl-NL" dirty="0" err="1" smtClean="0"/>
              <a:t>To</a:t>
            </a:r>
            <a:r>
              <a:rPr lang="nl-NL" dirty="0" smtClean="0"/>
              <a:t> act on </a:t>
            </a:r>
            <a:r>
              <a:rPr lang="nl-NL" dirty="0" err="1" smtClean="0"/>
              <a:t>the</a:t>
            </a:r>
            <a:r>
              <a:rPr lang="nl-NL" dirty="0" smtClean="0"/>
              <a:t> event – </a:t>
            </a:r>
            <a:r>
              <a:rPr lang="nl-NL" dirty="0" err="1" smtClean="0"/>
              <a:t>prepare</a:t>
            </a:r>
            <a:r>
              <a:rPr lang="nl-NL" dirty="0" smtClean="0"/>
              <a:t> for, </a:t>
            </a:r>
            <a:br>
              <a:rPr lang="nl-NL" dirty="0" smtClean="0"/>
            </a:br>
            <a:r>
              <a:rPr lang="nl-NL" dirty="0" err="1" smtClean="0"/>
              <a:t>respond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manipulate</a:t>
            </a:r>
            <a:r>
              <a:rPr lang="nl-NL" dirty="0" smtClean="0"/>
              <a:t>, </a:t>
            </a:r>
            <a:r>
              <a:rPr lang="nl-NL" dirty="0" err="1" smtClean="0"/>
              <a:t>suppress</a:t>
            </a:r>
            <a:r>
              <a:rPr lang="nl-NL" dirty="0" smtClean="0"/>
              <a:t>, log, …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317" y="3703320"/>
            <a:ext cx="8273812" cy="5562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064" y="3063240"/>
            <a:ext cx="2223135" cy="876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4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MIS_WIDESCREEN">
  <a:themeElements>
    <a:clrScheme name="Conclusion 2014 -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8F33"/>
      </a:accent1>
      <a:accent2>
        <a:srgbClr val="DA4290"/>
      </a:accent2>
      <a:accent3>
        <a:srgbClr val="613C91"/>
      </a:accent3>
      <a:accent4>
        <a:srgbClr val="FFCC00"/>
      </a:accent4>
      <a:accent5>
        <a:srgbClr val="0069B4"/>
      </a:accent5>
      <a:accent6>
        <a:srgbClr val="E73430"/>
      </a:accent6>
      <a:hlink>
        <a:srgbClr val="000000"/>
      </a:hlink>
      <a:folHlink>
        <a:srgbClr val="000000"/>
      </a:folHlink>
    </a:clrScheme>
    <a:fontScheme name="Conclusion 2014 - FONTS">
      <a:majorFont>
        <a:latin typeface="Arial Narrow"/>
        <a:ea typeface=""/>
        <a:cs typeface=""/>
      </a:majorFont>
      <a:minorFont>
        <a:latin typeface="Arial Unicode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AMIS_WIDESCREEN" id="{B3E69953-2F37-46EB-A098-E591A47BCAD3}" vid="{18689EA0-6BAF-404F-B4FD-27D36DF712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AMIS_WIDESCREEN</Template>
  <TotalTime>17941</TotalTime>
  <Words>1498</Words>
  <Application>Microsoft Office PowerPoint</Application>
  <PresentationFormat>Custom</PresentationFormat>
  <Paragraphs>391</Paragraphs>
  <Slides>38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AMIS_WIDESCREEN</vt:lpstr>
      <vt:lpstr>PowerPoint Presentation</vt:lpstr>
      <vt:lpstr>Agenda</vt:lpstr>
      <vt:lpstr>Why custom JavaScript in ADF?</vt:lpstr>
      <vt:lpstr>Introduction Javascript</vt:lpstr>
      <vt:lpstr>Javascript in browser</vt:lpstr>
      <vt:lpstr>Events around input element</vt:lpstr>
      <vt:lpstr>Events for an input element</vt:lpstr>
      <vt:lpstr>Finding out about events</vt:lpstr>
      <vt:lpstr>Respond to events:  javascript event listeners</vt:lpstr>
      <vt:lpstr>Event listeners can be added programmatically</vt:lpstr>
      <vt:lpstr>Tracking eventS to learn about which and when</vt:lpstr>
      <vt:lpstr>Javascript in ADF Faces 12c</vt:lpstr>
      <vt:lpstr>Inject JS into ADF</vt:lpstr>
      <vt:lpstr>Example: force value in input text to uppercase</vt:lpstr>
      <vt:lpstr>Client listener</vt:lpstr>
      <vt:lpstr>Javascript development Tools, debugging, logging</vt:lpstr>
      <vt:lpstr>Pure Client – Richer UX</vt:lpstr>
      <vt:lpstr>On page load/on ppr</vt:lpstr>
      <vt:lpstr>Find components</vt:lpstr>
      <vt:lpstr>PowerPoint Presentation</vt:lpstr>
      <vt:lpstr>PowerPoint Presentation</vt:lpstr>
      <vt:lpstr>PowerPoint Presentation</vt:lpstr>
      <vt:lpstr>Integrate 3rd party components</vt:lpstr>
      <vt:lpstr>PowerPoint Presentation</vt:lpstr>
      <vt:lpstr>Client to server communications</vt:lpstr>
      <vt:lpstr>Partial Page Refresh</vt:lpstr>
      <vt:lpstr>Demo</vt:lpstr>
      <vt:lpstr>Explicit, Programmatic PPR</vt:lpstr>
      <vt:lpstr>Use setPropertyListener  to push data to the server</vt:lpstr>
      <vt:lpstr>Auto-PPR for immediate refresh of Data Bound components</vt:lpstr>
      <vt:lpstr>Custom Smart Auto PPR</vt:lpstr>
      <vt:lpstr>Implicit subscribe and publish from a regular managed bean</vt:lpstr>
      <vt:lpstr>(implicit) subscription to be notified</vt:lpstr>
      <vt:lpstr>Flow from (implicit) subscription to notification</vt:lpstr>
      <vt:lpstr>Underlying magic…</vt:lpstr>
      <vt:lpstr>Client to server</vt:lpstr>
      <vt:lpstr>Server to client</vt:lpstr>
      <vt:lpstr>PowerPoint Presentation</vt:lpstr>
    </vt:vector>
  </TitlesOfParts>
  <Company>Conclusion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keywords>omc; cloud</cp:keywords>
  <cp:lastModifiedBy>Lucas Jellema</cp:lastModifiedBy>
  <cp:revision>346</cp:revision>
  <dcterms:created xsi:type="dcterms:W3CDTF">2016-11-24T07:31:17Z</dcterms:created>
  <dcterms:modified xsi:type="dcterms:W3CDTF">2017-07-07T04:50:41Z</dcterms:modified>
</cp:coreProperties>
</file>