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4"/>
  </p:sldMasterIdLst>
  <p:notesMasterIdLst>
    <p:notesMasterId r:id="rId36"/>
  </p:notesMasterIdLst>
  <p:sldIdLst>
    <p:sldId id="2950" r:id="rId5"/>
    <p:sldId id="2998" r:id="rId6"/>
    <p:sldId id="2999" r:id="rId7"/>
    <p:sldId id="3000" r:id="rId8"/>
    <p:sldId id="3001" r:id="rId9"/>
    <p:sldId id="2913" r:id="rId10"/>
    <p:sldId id="3038" r:id="rId11"/>
    <p:sldId id="3039" r:id="rId12"/>
    <p:sldId id="2963" r:id="rId13"/>
    <p:sldId id="2964" r:id="rId14"/>
    <p:sldId id="3019" r:id="rId15"/>
    <p:sldId id="3029" r:id="rId16"/>
    <p:sldId id="3030" r:id="rId17"/>
    <p:sldId id="3031" r:id="rId18"/>
    <p:sldId id="3032" r:id="rId19"/>
    <p:sldId id="3033" r:id="rId20"/>
    <p:sldId id="3020" r:id="rId21"/>
    <p:sldId id="3036" r:id="rId22"/>
    <p:sldId id="3040" r:id="rId23"/>
    <p:sldId id="3028" r:id="rId24"/>
    <p:sldId id="3021" r:id="rId25"/>
    <p:sldId id="3022" r:id="rId26"/>
    <p:sldId id="3023" r:id="rId27"/>
    <p:sldId id="3026" r:id="rId28"/>
    <p:sldId id="3034" r:id="rId29"/>
    <p:sldId id="3024" r:id="rId30"/>
    <p:sldId id="3025" r:id="rId31"/>
    <p:sldId id="3027" r:id="rId32"/>
    <p:sldId id="3035" r:id="rId33"/>
    <p:sldId id="3037" r:id="rId34"/>
    <p:sldId id="2949" r:id="rId35"/>
  </p:sldIdLst>
  <p:sldSz cx="9144000" cy="5143500" type="screen16x9"/>
  <p:notesSz cx="6858000" cy="2543175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3D8F646E-2E35-4DE0-B7C2-A4B1C80991A1}">
          <p14:sldIdLst>
            <p14:sldId id="2950"/>
            <p14:sldId id="2998"/>
            <p14:sldId id="2999"/>
            <p14:sldId id="3000"/>
            <p14:sldId id="3001"/>
            <p14:sldId id="2913"/>
            <p14:sldId id="3038"/>
            <p14:sldId id="3039"/>
            <p14:sldId id="2963"/>
            <p14:sldId id="2964"/>
            <p14:sldId id="3019"/>
            <p14:sldId id="3029"/>
            <p14:sldId id="3030"/>
            <p14:sldId id="3031"/>
            <p14:sldId id="3032"/>
            <p14:sldId id="3033"/>
            <p14:sldId id="3020"/>
            <p14:sldId id="3036"/>
            <p14:sldId id="3040"/>
            <p14:sldId id="3028"/>
            <p14:sldId id="3021"/>
            <p14:sldId id="3022"/>
            <p14:sldId id="3023"/>
            <p14:sldId id="3026"/>
            <p14:sldId id="3034"/>
            <p14:sldId id="3024"/>
            <p14:sldId id="3025"/>
            <p14:sldId id="3027"/>
            <p14:sldId id="3035"/>
            <p14:sldId id="3037"/>
            <p14:sldId id="29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894">
          <p15:clr>
            <a:srgbClr val="A4A3A4"/>
          </p15:clr>
        </p15:guide>
        <p15:guide id="2" pos="286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3" roundtripDataSignature="AMtx7mh52feL5b2IsycOPZRg05mdll5I3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s Jellema" initials="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8484"/>
    <a:srgbClr val="BF9900"/>
    <a:srgbClr val="7D0F0F"/>
    <a:srgbClr val="232F63"/>
    <a:srgbClr val="007C92"/>
    <a:srgbClr val="00501E"/>
    <a:srgbClr val="F80000"/>
    <a:srgbClr val="EEF4F6"/>
    <a:srgbClr val="FF0000"/>
    <a:srgbClr val="2A6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5" autoAdjust="0"/>
    <p:restoredTop sz="93962" autoAdjust="0"/>
  </p:normalViewPr>
  <p:slideViewPr>
    <p:cSldViewPr snapToGrid="0">
      <p:cViewPr varScale="1">
        <p:scale>
          <a:sx n="106" d="100"/>
          <a:sy n="106" d="100"/>
        </p:scale>
        <p:origin x="1008" y="62"/>
      </p:cViewPr>
      <p:guideLst>
        <p:guide orient="horz" pos="894"/>
        <p:guide pos="28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3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125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2.fntdata"/><Relationship Id="rId124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123" Type="http://customschemas.google.com/relationships/presentationmetadata" Target="metadata"/><Relationship Id="rId128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27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126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ambielli.com/til/2017-12-14-mocking-node-modules-with-jest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bambielli.com/til/2018-01-07-mocking-constructors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FB967C-E8DF-AF4B-9B57-A68D256EEC90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7958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Out of </a:t>
            </a:r>
            <a:r>
              <a:rPr lang="nl-NL" dirty="0" err="1"/>
              <a:t>the</a:t>
            </a:r>
            <a:r>
              <a:rPr lang="nl-NL" dirty="0"/>
              <a:t> box PaaS services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facilities</a:t>
            </a:r>
            <a:endParaRPr lang="nl-NL" dirty="0"/>
          </a:p>
          <a:p>
            <a:pPr>
              <a:buFontTx/>
              <a:buChar char="-"/>
            </a:pPr>
            <a:r>
              <a:rPr lang="nl-NL" dirty="0" err="1"/>
              <a:t>persistence</a:t>
            </a:r>
            <a:r>
              <a:rPr lang="nl-NL" dirty="0"/>
              <a:t>, routing/</a:t>
            </a:r>
            <a:r>
              <a:rPr lang="nl-NL" dirty="0" err="1"/>
              <a:t>throttling</a:t>
            </a:r>
            <a:r>
              <a:rPr lang="nl-NL" dirty="0"/>
              <a:t>/buffer/queue/</a:t>
            </a:r>
            <a:r>
              <a:rPr lang="nl-NL" dirty="0" err="1"/>
              <a:t>retry</a:t>
            </a:r>
            <a:endParaRPr lang="nl-NL" dirty="0"/>
          </a:p>
          <a:p>
            <a:pPr>
              <a:buFontTx/>
              <a:buChar char="-"/>
            </a:pPr>
            <a:r>
              <a:rPr lang="nl-NL" dirty="0"/>
              <a:t>IDM, </a:t>
            </a:r>
            <a:r>
              <a:rPr lang="nl-NL" dirty="0" err="1"/>
              <a:t>key</a:t>
            </a:r>
            <a:r>
              <a:rPr lang="nl-NL" dirty="0"/>
              <a:t> </a:t>
            </a:r>
            <a:r>
              <a:rPr lang="nl-NL" dirty="0" err="1"/>
              <a:t>mgt</a:t>
            </a:r>
            <a:r>
              <a:rPr lang="nl-NL" dirty="0"/>
              <a:t>, </a:t>
            </a:r>
            <a:r>
              <a:rPr lang="nl-NL" dirty="0" err="1"/>
              <a:t>encryption</a:t>
            </a:r>
            <a:r>
              <a:rPr lang="nl-NL" dirty="0"/>
              <a:t>/</a:t>
            </a:r>
            <a:r>
              <a:rPr lang="nl-NL" dirty="0" err="1"/>
              <a:t>decryption</a:t>
            </a:r>
            <a:endParaRPr lang="nl-NL" dirty="0"/>
          </a:p>
          <a:p>
            <a:pPr>
              <a:buFontTx/>
              <a:buChar char="-"/>
            </a:pPr>
            <a:r>
              <a:rPr lang="nl-NL" dirty="0"/>
              <a:t>Distribution, CDN, </a:t>
            </a:r>
            <a:r>
              <a:rPr lang="nl-NL" dirty="0" err="1"/>
              <a:t>regional</a:t>
            </a:r>
            <a:r>
              <a:rPr lang="nl-NL" dirty="0"/>
              <a:t> </a:t>
            </a:r>
            <a:r>
              <a:rPr lang="nl-NL" dirty="0" err="1"/>
              <a:t>failover</a:t>
            </a:r>
            <a:endParaRPr lang="nl-NL" dirty="0"/>
          </a:p>
          <a:p>
            <a:pPr>
              <a:buFontTx/>
              <a:buChar char="-"/>
            </a:pPr>
            <a:r>
              <a:rPr lang="nl-NL" dirty="0"/>
              <a:t>Monitor, log, alert/</a:t>
            </a:r>
            <a:r>
              <a:rPr lang="nl-NL" dirty="0" err="1"/>
              <a:t>notification</a:t>
            </a:r>
            <a:endParaRPr lang="nl-NL" dirty="0"/>
          </a:p>
          <a:p>
            <a:pPr>
              <a:buFontTx/>
              <a:buChar char="-"/>
            </a:pPr>
            <a:endParaRPr lang="nl-NL" dirty="0"/>
          </a:p>
          <a:p>
            <a:pPr>
              <a:buFontTx/>
              <a:buChar char="-"/>
            </a:pPr>
            <a:r>
              <a:rPr lang="nl-NL" dirty="0" err="1"/>
              <a:t>Scalability</a:t>
            </a:r>
            <a:r>
              <a:rPr lang="nl-NL" dirty="0"/>
              <a:t> (up &amp; down)</a:t>
            </a:r>
          </a:p>
          <a:p>
            <a:pPr>
              <a:buFontTx/>
              <a:buChar char="-"/>
            </a:pPr>
            <a:r>
              <a:rPr lang="nl-NL" dirty="0"/>
              <a:t>Quick </a:t>
            </a:r>
            <a:r>
              <a:rPr lang="nl-NL" dirty="0" err="1"/>
              <a:t>Rampup</a:t>
            </a:r>
            <a:endParaRPr lang="nl-NL" dirty="0"/>
          </a:p>
          <a:p>
            <a:pPr>
              <a:buFontTx/>
              <a:buChar char="-"/>
            </a:pPr>
            <a:endParaRPr lang="nl-NL" dirty="0"/>
          </a:p>
          <a:p>
            <a:pPr marL="228600" indent="0">
              <a:buFontTx/>
              <a:buNone/>
            </a:pPr>
            <a:r>
              <a:rPr lang="nl-NL" dirty="0" err="1"/>
              <a:t>Emphasis</a:t>
            </a:r>
            <a:r>
              <a:rPr lang="nl-NL" dirty="0"/>
              <a:t> on </a:t>
            </a:r>
            <a:r>
              <a:rPr lang="nl-NL" dirty="0" err="1"/>
              <a:t>interaction</a:t>
            </a:r>
            <a:r>
              <a:rPr lang="nl-NL" dirty="0"/>
              <a:t> points: </a:t>
            </a:r>
            <a:r>
              <a:rPr lang="nl-NL" dirty="0" err="1"/>
              <a:t>APIs</a:t>
            </a:r>
            <a:r>
              <a:rPr lang="nl-NL" dirty="0"/>
              <a:t>, Events/ </a:t>
            </a:r>
            <a:r>
              <a:rPr lang="nl-NL" dirty="0" err="1"/>
              <a:t>message</a:t>
            </a:r>
            <a:r>
              <a:rPr lang="nl-NL" dirty="0"/>
              <a:t> format</a:t>
            </a:r>
          </a:p>
          <a:p>
            <a:pPr marL="228600" indent="0">
              <a:buFontTx/>
              <a:buNone/>
            </a:pPr>
            <a:r>
              <a:rPr lang="nl-NL" dirty="0" err="1"/>
              <a:t>Less</a:t>
            </a:r>
            <a:r>
              <a:rPr lang="nl-NL" dirty="0"/>
              <a:t> </a:t>
            </a:r>
            <a:r>
              <a:rPr lang="nl-NL" dirty="0" err="1"/>
              <a:t>emphasis</a:t>
            </a:r>
            <a:r>
              <a:rPr lang="nl-NL" dirty="0"/>
              <a:t> on </a:t>
            </a:r>
            <a:r>
              <a:rPr lang="nl-NL" dirty="0" err="1"/>
              <a:t>implementation</a:t>
            </a:r>
            <a:r>
              <a:rPr lang="nl-NL" dirty="0"/>
              <a:t> of PaaS (platform) services</a:t>
            </a:r>
          </a:p>
          <a:p>
            <a:pPr marL="228600" indent="0">
              <a:buFontTx/>
              <a:buNone/>
            </a:pPr>
            <a:r>
              <a:rPr lang="nl-NL" dirty="0" err="1"/>
              <a:t>MongoDB</a:t>
            </a:r>
            <a:r>
              <a:rPr lang="nl-NL" dirty="0"/>
              <a:t> API – </a:t>
            </a:r>
            <a:r>
              <a:rPr lang="nl-NL" dirty="0" err="1"/>
              <a:t>implemented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Azure</a:t>
            </a:r>
            <a:r>
              <a:rPr lang="nl-NL" dirty="0"/>
              <a:t> </a:t>
            </a:r>
            <a:r>
              <a:rPr lang="nl-NL" dirty="0" err="1"/>
              <a:t>Cosmos</a:t>
            </a:r>
            <a:r>
              <a:rPr lang="nl-NL" dirty="0"/>
              <a:t> DB, </a:t>
            </a:r>
            <a:r>
              <a:rPr lang="nl-NL" dirty="0" err="1"/>
              <a:t>MongoDB</a:t>
            </a:r>
            <a:r>
              <a:rPr lang="nl-NL" dirty="0"/>
              <a:t>, </a:t>
            </a:r>
            <a:r>
              <a:rPr lang="nl-NL" dirty="0" err="1"/>
              <a:t>Minimongo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AWS Document DB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soon</a:t>
            </a:r>
            <a:r>
              <a:rPr lang="nl-NL" dirty="0"/>
              <a:t> Oracle </a:t>
            </a:r>
            <a:r>
              <a:rPr lang="nl-NL" dirty="0" err="1"/>
              <a:t>Autonomous</a:t>
            </a:r>
            <a:r>
              <a:rPr lang="nl-NL" dirty="0"/>
              <a:t> JSON </a:t>
            </a:r>
          </a:p>
          <a:p>
            <a:pPr marL="228600" indent="0">
              <a:buFontTx/>
              <a:buNone/>
            </a:pPr>
            <a:r>
              <a:rPr lang="nl-NL" dirty="0" err="1"/>
              <a:t>Kafka</a:t>
            </a:r>
            <a:r>
              <a:rPr lang="nl-NL" dirty="0"/>
              <a:t> API – </a:t>
            </a:r>
            <a:r>
              <a:rPr lang="nl-NL" dirty="0" err="1"/>
              <a:t>Azure</a:t>
            </a:r>
            <a:r>
              <a:rPr lang="nl-NL" dirty="0"/>
              <a:t> Event Hub, OCI Streaming, AWS </a:t>
            </a:r>
            <a:r>
              <a:rPr lang="nl-NL" dirty="0" err="1"/>
              <a:t>Managed</a:t>
            </a:r>
            <a:r>
              <a:rPr lang="nl-NL" dirty="0"/>
              <a:t> Streaming</a:t>
            </a:r>
          </a:p>
          <a:p>
            <a:pPr marL="228600" indent="0">
              <a:buFontTx/>
              <a:buNone/>
            </a:pPr>
            <a:r>
              <a:rPr lang="nl-NL" dirty="0"/>
              <a:t>JDBC/SQL – </a:t>
            </a:r>
            <a:r>
              <a:rPr lang="nl-NL" dirty="0" err="1"/>
              <a:t>Relational</a:t>
            </a:r>
            <a:r>
              <a:rPr lang="nl-NL" dirty="0"/>
              <a:t> Database (Oracle, SQL Server, </a:t>
            </a:r>
            <a:r>
              <a:rPr lang="nl-NL" dirty="0" err="1"/>
              <a:t>PostgreSQL</a:t>
            </a:r>
            <a:r>
              <a:rPr lang="nl-NL" dirty="0"/>
              <a:t>, </a:t>
            </a:r>
            <a:r>
              <a:rPr lang="nl-NL" dirty="0" err="1"/>
              <a:t>MySQL</a:t>
            </a:r>
            <a:r>
              <a:rPr lang="nl-NL" dirty="0"/>
              <a:t>) </a:t>
            </a:r>
            <a:r>
              <a:rPr lang="nl-NL" dirty="0" err="1"/>
              <a:t>and</a:t>
            </a:r>
            <a:r>
              <a:rPr lang="nl-NL" dirty="0"/>
              <a:t> even </a:t>
            </a:r>
            <a:r>
              <a:rPr lang="nl-NL" dirty="0" err="1"/>
              <a:t>NoSQL</a:t>
            </a:r>
            <a:r>
              <a:rPr lang="nl-NL" dirty="0"/>
              <a:t> (Oracle </a:t>
            </a:r>
            <a:r>
              <a:rPr lang="nl-NL" dirty="0" err="1"/>
              <a:t>NoSQL</a:t>
            </a:r>
            <a:r>
              <a:rPr lang="nl-NL" dirty="0"/>
              <a:t>, Cassandra, </a:t>
            </a:r>
            <a:r>
              <a:rPr lang="nl-NL" dirty="0" err="1"/>
              <a:t>Hadoop</a:t>
            </a:r>
            <a:r>
              <a:rPr lang="nl-NL" dirty="0"/>
              <a:t>)</a:t>
            </a:r>
          </a:p>
          <a:p>
            <a:pPr marL="228600" indent="0">
              <a:buFontTx/>
              <a:buNone/>
            </a:pPr>
            <a:endParaRPr lang="nl-NL" dirty="0"/>
          </a:p>
          <a:p>
            <a:pPr>
              <a:buFontTx/>
              <a:buChar char="-"/>
            </a:pPr>
            <a:endParaRPr lang="nl-NL" dirty="0"/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nl-NL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7497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nl-NL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2824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nl-NL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6241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nl-NL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8627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nl-NL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7506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nl-NL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6785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nl-NL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9660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https://bambielli.com/til/2017-12-14-mocking-node-modules-with-jest/</a:t>
            </a:r>
            <a:endParaRPr lang="en-US" dirty="0"/>
          </a:p>
          <a:p>
            <a:r>
              <a:rPr lang="en-US" dirty="0">
                <a:hlinkClick r:id="rId4"/>
              </a:rPr>
              <a:t>https://bambielli.com/til/2018-01-07-mocking-constructors/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lang="nl-NL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7820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64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Testing Cloud Native Applications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/>
              <a:t>Foto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216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95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231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488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580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TANDAARD ALLEEN TITE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5606" y="444793"/>
            <a:ext cx="6793581" cy="70995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2847" baseline="0"/>
            </a:lvl1pPr>
          </a:lstStyle>
          <a:p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titel</a:t>
            </a:r>
            <a:r>
              <a:rPr lang="en-US" dirty="0"/>
              <a:t> </a:t>
            </a:r>
            <a:r>
              <a:rPr lang="en-US" dirty="0" err="1"/>
              <a:t>hier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12904"/>
            <a:ext cx="9144000" cy="1305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256" y="4632834"/>
            <a:ext cx="989485" cy="3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044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ANCO BULLE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5606" y="444793"/>
            <a:ext cx="6793581" cy="70995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2847" baseline="0"/>
            </a:lvl1pPr>
          </a:lstStyle>
          <a:p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titel</a:t>
            </a:r>
            <a:r>
              <a:rPr lang="en-US" dirty="0"/>
              <a:t> </a:t>
            </a:r>
            <a:r>
              <a:rPr lang="en-US" dirty="0" err="1"/>
              <a:t>hier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03066" y="1400615"/>
            <a:ext cx="6306120" cy="29903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256" y="4632834"/>
            <a:ext cx="989485" cy="3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50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EF867-CC23-427D-8983-5D206D93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167A3-0798-4F5D-843B-49D451618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F18F1-A341-43AF-AAAB-A942D1948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47AED-C9CE-451E-B378-D25153542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AB95F-CC8E-4BC8-BF6A-47C12F47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7643-9DFB-4680-AFF5-91CC0629070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0016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0440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293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4179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0385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22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480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1322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Testing Cloud Native Applications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6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360000"/>
            <a:ext cx="1258824" cy="2865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21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/>
              <a:t>Testing Cloud Native Applications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986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4" r:id="rId16"/>
    <p:sldLayoutId id="2147483695" r:id="rId17"/>
  </p:sldLayoutIdLst>
  <p:hf sldNum="0"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12" Type="http://schemas.openxmlformats.org/officeDocument/2006/relationships/image" Target="../media/image26.svg"/><Relationship Id="rId2" Type="http://schemas.openxmlformats.org/officeDocument/2006/relationships/image" Target="../media/image16.png"/><Relationship Id="rId16" Type="http://schemas.openxmlformats.org/officeDocument/2006/relationships/image" Target="../media/image30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svg"/><Relationship Id="rId15" Type="http://schemas.openxmlformats.org/officeDocument/2006/relationships/image" Target="../media/image29.png"/><Relationship Id="rId10" Type="http://schemas.openxmlformats.org/officeDocument/2006/relationships/image" Target="../media/image24.sv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31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12" Type="http://schemas.openxmlformats.org/officeDocument/2006/relationships/image" Target="../media/image30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11" Type="http://schemas.openxmlformats.org/officeDocument/2006/relationships/image" Target="../media/image29.png"/><Relationship Id="rId5" Type="http://schemas.openxmlformats.org/officeDocument/2006/relationships/image" Target="../media/image19.svg"/><Relationship Id="rId10" Type="http://schemas.openxmlformats.org/officeDocument/2006/relationships/image" Target="../media/image26.svg"/><Relationship Id="rId4" Type="http://schemas.openxmlformats.org/officeDocument/2006/relationships/image" Target="../media/image18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0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svg"/><Relationship Id="rId11" Type="http://schemas.openxmlformats.org/officeDocument/2006/relationships/image" Target="../media/image28.svg"/><Relationship Id="rId5" Type="http://schemas.openxmlformats.org/officeDocument/2006/relationships/image" Target="../media/image20.png"/><Relationship Id="rId10" Type="http://schemas.openxmlformats.org/officeDocument/2006/relationships/image" Target="../media/image27.png"/><Relationship Id="rId4" Type="http://schemas.openxmlformats.org/officeDocument/2006/relationships/image" Target="../media/image19.svg"/><Relationship Id="rId9" Type="http://schemas.openxmlformats.org/officeDocument/2006/relationships/image" Target="../media/image24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0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svg"/><Relationship Id="rId11" Type="http://schemas.openxmlformats.org/officeDocument/2006/relationships/image" Target="../media/image28.svg"/><Relationship Id="rId5" Type="http://schemas.openxmlformats.org/officeDocument/2006/relationships/image" Target="../media/image20.png"/><Relationship Id="rId10" Type="http://schemas.openxmlformats.org/officeDocument/2006/relationships/image" Target="../media/image27.png"/><Relationship Id="rId4" Type="http://schemas.openxmlformats.org/officeDocument/2006/relationships/image" Target="../media/image19.svg"/><Relationship Id="rId9" Type="http://schemas.openxmlformats.org/officeDocument/2006/relationships/image" Target="../media/image24.svg"/><Relationship Id="rId1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0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svg"/><Relationship Id="rId11" Type="http://schemas.openxmlformats.org/officeDocument/2006/relationships/image" Target="../media/image28.svg"/><Relationship Id="rId5" Type="http://schemas.openxmlformats.org/officeDocument/2006/relationships/image" Target="../media/image20.png"/><Relationship Id="rId10" Type="http://schemas.openxmlformats.org/officeDocument/2006/relationships/image" Target="../media/image27.png"/><Relationship Id="rId4" Type="http://schemas.openxmlformats.org/officeDocument/2006/relationships/image" Target="../media/image19.svg"/><Relationship Id="rId9" Type="http://schemas.openxmlformats.org/officeDocument/2006/relationships/image" Target="../media/image24.svg"/><Relationship Id="rId1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0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svg"/><Relationship Id="rId11" Type="http://schemas.openxmlformats.org/officeDocument/2006/relationships/image" Target="../media/image28.svg"/><Relationship Id="rId5" Type="http://schemas.openxmlformats.org/officeDocument/2006/relationships/image" Target="../media/image20.png"/><Relationship Id="rId10" Type="http://schemas.openxmlformats.org/officeDocument/2006/relationships/image" Target="../media/image27.png"/><Relationship Id="rId4" Type="http://schemas.openxmlformats.org/officeDocument/2006/relationships/image" Target="../media/image19.svg"/><Relationship Id="rId9" Type="http://schemas.openxmlformats.org/officeDocument/2006/relationships/image" Target="../media/image24.svg"/><Relationship Id="rId1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0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svg"/><Relationship Id="rId11" Type="http://schemas.openxmlformats.org/officeDocument/2006/relationships/image" Target="../media/image28.svg"/><Relationship Id="rId5" Type="http://schemas.openxmlformats.org/officeDocument/2006/relationships/image" Target="../media/image20.png"/><Relationship Id="rId10" Type="http://schemas.openxmlformats.org/officeDocument/2006/relationships/image" Target="../media/image27.png"/><Relationship Id="rId4" Type="http://schemas.openxmlformats.org/officeDocument/2006/relationships/image" Target="../media/image19.svg"/><Relationship Id="rId9" Type="http://schemas.openxmlformats.org/officeDocument/2006/relationships/image" Target="../media/image24.svg"/><Relationship Id="rId1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12" Type="http://schemas.openxmlformats.org/officeDocument/2006/relationships/image" Target="../media/image26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svg"/><Relationship Id="rId10" Type="http://schemas.openxmlformats.org/officeDocument/2006/relationships/image" Target="../media/image24.sv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12" Type="http://schemas.openxmlformats.org/officeDocument/2006/relationships/image" Target="../media/image26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svg"/><Relationship Id="rId10" Type="http://schemas.openxmlformats.org/officeDocument/2006/relationships/image" Target="../media/image24.sv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idx="13"/>
          </p:nvPr>
        </p:nvSpPr>
        <p:spPr>
          <a:xfrm>
            <a:off x="11703" y="810001"/>
            <a:ext cx="9144000" cy="3348000"/>
          </a:xfrm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58B681-AE70-4C0B-B741-84D2EFC0FE19}"/>
              </a:ext>
            </a:extLst>
          </p:cNvPr>
          <p:cNvSpPr/>
          <p:nvPr/>
        </p:nvSpPr>
        <p:spPr>
          <a:xfrm>
            <a:off x="72000" y="1274400"/>
            <a:ext cx="5246875" cy="241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5399999" y="1548000"/>
            <a:ext cx="3240087" cy="3024000"/>
          </a:xfrm>
        </p:spPr>
        <p:txBody>
          <a:bodyPr/>
          <a:lstStyle/>
          <a:p>
            <a:r>
              <a:rPr lang="en-US" sz="2400" dirty="0"/>
              <a:t>Testing Cloud Native Applications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Isolation, Automation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(Node JS, Jest)</a:t>
            </a:r>
            <a:endParaRPr lang="nl-NL" sz="2000" b="0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761038" y="5003800"/>
            <a:ext cx="3240087" cy="107950"/>
          </a:xfrm>
        </p:spPr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Testing Cloud Native Applications</a:t>
            </a:r>
            <a:endParaRPr kumimoji="0" lang="nl-NL" sz="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A583E5-94C1-47EB-AF31-7B55BC9DD257}"/>
              </a:ext>
            </a:extLst>
          </p:cNvPr>
          <p:cNvSpPr txBox="1"/>
          <p:nvPr/>
        </p:nvSpPr>
        <p:spPr>
          <a:xfrm>
            <a:off x="78658" y="4345313"/>
            <a:ext cx="4020331" cy="4154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3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3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Lucas Jellema, </a:t>
            </a:r>
            <a:r>
              <a:rPr kumimoji="0" lang="nl-NL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CTO &amp; Architect AMIS | Conclusion</a:t>
            </a:r>
          </a:p>
        </p:txBody>
      </p:sp>
      <p:pic>
        <p:nvPicPr>
          <p:cNvPr id="54" name="Snagit_SNG860">
            <a:extLst>
              <a:ext uri="{FF2B5EF4-FFF2-40B4-BE49-F238E27FC236}">
                <a16:creationId xmlns:a16="http://schemas.microsoft.com/office/drawing/2014/main" id="{6438C1C8-D0FE-4C0F-BAD7-A49F2C60E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356" y="4296274"/>
            <a:ext cx="610923" cy="5514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2" descr="Image result for java rockstar">
            <a:extLst>
              <a:ext uri="{FF2B5EF4-FFF2-40B4-BE49-F238E27FC236}">
                <a16:creationId xmlns:a16="http://schemas.microsoft.com/office/drawing/2014/main" id="{DBD8DB5F-7C59-4154-9494-514D3A4DD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875" y="4602939"/>
            <a:ext cx="244924" cy="24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28C64AEB-4B04-4FB0-AA72-FD9995F3F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075" y="4572000"/>
            <a:ext cx="337926" cy="33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93F606A4-B3B2-40B7-94B5-AA12A4C53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682" y="40470"/>
            <a:ext cx="622443" cy="72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AF43E25-FF5A-4047-858A-02064C461CF4}"/>
              </a:ext>
            </a:extLst>
          </p:cNvPr>
          <p:cNvSpPr txBox="1"/>
          <p:nvPr/>
        </p:nvSpPr>
        <p:spPr>
          <a:xfrm>
            <a:off x="6062684" y="4572000"/>
            <a:ext cx="3048431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nl-NL" sz="1300" dirty="0">
                <a:solidFill>
                  <a:schemeClr val="tx1"/>
                </a:solidFill>
              </a:rPr>
              <a:t>Sources:</a:t>
            </a:r>
            <a:r>
              <a:rPr lang="nl-NL" sz="1300" b="1" dirty="0">
                <a:solidFill>
                  <a:schemeClr val="tx1"/>
                </a:solidFill>
              </a:rPr>
              <a:t> </a:t>
            </a:r>
            <a:br>
              <a:rPr lang="nl-NL" sz="1300" b="1" dirty="0">
                <a:solidFill>
                  <a:schemeClr val="tx1"/>
                </a:solidFill>
              </a:rPr>
            </a:br>
            <a:r>
              <a:rPr lang="nl-NL" sz="1300" b="1" dirty="0">
                <a:solidFill>
                  <a:schemeClr val="tx1"/>
                </a:solidFill>
              </a:rPr>
              <a:t>bit.ly/cloud-native-latam2020</a:t>
            </a:r>
            <a:endParaRPr lang="en-NL" sz="1300" b="1" dirty="0" err="1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B9B91DA-18D4-483F-9C3B-8B670BCDF6D0}"/>
              </a:ext>
            </a:extLst>
          </p:cNvPr>
          <p:cNvGrpSpPr/>
          <p:nvPr/>
        </p:nvGrpSpPr>
        <p:grpSpPr>
          <a:xfrm>
            <a:off x="135344" y="1354056"/>
            <a:ext cx="5099494" cy="2259890"/>
            <a:chOff x="543727" y="792000"/>
            <a:chExt cx="8300109" cy="4124690"/>
          </a:xfrm>
        </p:grpSpPr>
        <p:sp>
          <p:nvSpPr>
            <p:cNvPr id="20" name="Arrow: Left-Right 19">
              <a:extLst>
                <a:ext uri="{FF2B5EF4-FFF2-40B4-BE49-F238E27FC236}">
                  <a16:creationId xmlns:a16="http://schemas.microsoft.com/office/drawing/2014/main" id="{87429897-E142-4EAB-8E3E-7791640B234F}"/>
                </a:ext>
              </a:extLst>
            </p:cNvPr>
            <p:cNvSpPr/>
            <p:nvPr/>
          </p:nvSpPr>
          <p:spPr>
            <a:xfrm>
              <a:off x="1252799" y="792000"/>
              <a:ext cx="7156801" cy="82800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800" dirty="0"/>
                <a:t>ISOLATION</a:t>
              </a:r>
              <a:endParaRPr lang="en-NL" sz="8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BB79541-9100-4E66-8C7A-2AFDA26C2F03}"/>
                </a:ext>
              </a:extLst>
            </p:cNvPr>
            <p:cNvSpPr txBox="1"/>
            <p:nvPr/>
          </p:nvSpPr>
          <p:spPr>
            <a:xfrm>
              <a:off x="543727" y="1105972"/>
              <a:ext cx="380928" cy="2246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nl-NL" sz="800" dirty="0"/>
                <a:t>more</a:t>
              </a:r>
              <a:endParaRPr lang="en-NL" sz="800" dirty="0" err="1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E67CF8C-86CE-49C2-9CCE-1AD9CBB9741E}"/>
                </a:ext>
              </a:extLst>
            </p:cNvPr>
            <p:cNvSpPr txBox="1"/>
            <p:nvPr/>
          </p:nvSpPr>
          <p:spPr>
            <a:xfrm>
              <a:off x="8546399" y="1105972"/>
              <a:ext cx="297437" cy="2246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nl-NL" sz="800" dirty="0" err="1"/>
                <a:t>less</a:t>
              </a:r>
              <a:endParaRPr lang="en-NL" sz="800" dirty="0" err="1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C707BA96-62BF-402D-B498-2A084FC26A8B}"/>
                </a:ext>
              </a:extLst>
            </p:cNvPr>
            <p:cNvSpPr/>
            <p:nvPr/>
          </p:nvSpPr>
          <p:spPr>
            <a:xfrm>
              <a:off x="1922400" y="1960114"/>
              <a:ext cx="2253601" cy="516195"/>
            </a:xfrm>
            <a:prstGeom prst="roundRect">
              <a:avLst/>
            </a:prstGeom>
            <a:solidFill>
              <a:srgbClr val="7D0F0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l-NL" sz="900" dirty="0"/>
                <a:t>Unit Test</a:t>
              </a:r>
            </a:p>
            <a:p>
              <a:pPr algn="ctr"/>
              <a:endParaRPr lang="en-NL" sz="900" dirty="0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13A3F508-70A2-4913-B1D9-97BA998D3165}"/>
                </a:ext>
              </a:extLst>
            </p:cNvPr>
            <p:cNvSpPr/>
            <p:nvPr/>
          </p:nvSpPr>
          <p:spPr>
            <a:xfrm>
              <a:off x="3455998" y="2470457"/>
              <a:ext cx="2642402" cy="1461601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l-NL" sz="900" dirty="0"/>
                <a:t>Integration Test</a:t>
              </a:r>
              <a:endParaRPr lang="en-NL" sz="900" dirty="0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22C07A51-978E-40FA-96EB-00127999F625}"/>
                </a:ext>
              </a:extLst>
            </p:cNvPr>
            <p:cNvSpPr/>
            <p:nvPr/>
          </p:nvSpPr>
          <p:spPr>
            <a:xfrm>
              <a:off x="5601600" y="3523501"/>
              <a:ext cx="2498400" cy="918900"/>
            </a:xfrm>
            <a:prstGeom prst="roundRect">
              <a:avLst/>
            </a:prstGeom>
            <a:solidFill>
              <a:srgbClr val="B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l-NL" sz="9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End </a:t>
              </a:r>
              <a:r>
                <a:rPr lang="nl-NL" sz="9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to</a:t>
              </a:r>
              <a:r>
                <a:rPr lang="nl-NL" sz="9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End Test</a:t>
              </a:r>
              <a:endParaRPr lang="en-NL" sz="9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BA6D88D-13D2-4CC2-9EC9-61F1E1551A93}"/>
                </a:ext>
              </a:extLst>
            </p:cNvPr>
            <p:cNvSpPr txBox="1"/>
            <p:nvPr/>
          </p:nvSpPr>
          <p:spPr>
            <a:xfrm>
              <a:off x="2023201" y="2240253"/>
              <a:ext cx="435721" cy="1685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nl-NL" sz="600" dirty="0" err="1">
                  <a:solidFill>
                    <a:schemeClr val="bg1">
                      <a:lumMod val="95000"/>
                    </a:schemeClr>
                  </a:solidFill>
                </a:rPr>
                <a:t>isolated</a:t>
              </a:r>
              <a:endParaRPr lang="en-NL" sz="600" dirty="0" err="1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2507C0-7F06-42E1-A0EB-DA7DE4D3D8CC}"/>
                </a:ext>
              </a:extLst>
            </p:cNvPr>
            <p:cNvSpPr txBox="1"/>
            <p:nvPr/>
          </p:nvSpPr>
          <p:spPr>
            <a:xfrm>
              <a:off x="3183122" y="2233060"/>
              <a:ext cx="834913" cy="1685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nl-NL" sz="600" dirty="0" err="1">
                  <a:solidFill>
                    <a:schemeClr val="bg1">
                      <a:lumMod val="95000"/>
                    </a:schemeClr>
                  </a:solidFill>
                </a:rPr>
                <a:t>sociable</a:t>
              </a:r>
              <a:r>
                <a:rPr lang="nl-NL" sz="600" dirty="0">
                  <a:solidFill>
                    <a:schemeClr val="bg1">
                      <a:lumMod val="95000"/>
                    </a:schemeClr>
                  </a:solidFill>
                </a:rPr>
                <a:t>/ </a:t>
              </a:r>
              <a:r>
                <a:rPr lang="nl-NL" sz="600" dirty="0" err="1">
                  <a:solidFill>
                    <a:schemeClr val="bg1">
                      <a:lumMod val="95000"/>
                    </a:schemeClr>
                  </a:solidFill>
                </a:rPr>
                <a:t>wired</a:t>
              </a:r>
              <a:endParaRPr lang="en-NL" sz="600" dirty="0" err="1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90A44CB8-57CF-4551-BADA-D0455E968731}"/>
                </a:ext>
              </a:extLst>
            </p:cNvPr>
            <p:cNvSpPr/>
            <p:nvPr/>
          </p:nvSpPr>
          <p:spPr>
            <a:xfrm>
              <a:off x="1350040" y="3369383"/>
              <a:ext cx="1346319" cy="50400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l-NL" sz="900" dirty="0" err="1"/>
                <a:t>Static</a:t>
              </a:r>
              <a:r>
                <a:rPr lang="nl-NL" sz="900" dirty="0"/>
                <a:t> Code Analysis</a:t>
              </a:r>
              <a:endParaRPr lang="en-NL" sz="900" dirty="0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CD3B5FEE-B4ED-46C1-9371-05E36C2D5D3E}"/>
                </a:ext>
              </a:extLst>
            </p:cNvPr>
            <p:cNvSpPr/>
            <p:nvPr/>
          </p:nvSpPr>
          <p:spPr>
            <a:xfrm>
              <a:off x="6681600" y="4297898"/>
              <a:ext cx="2161355" cy="61879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l-NL" sz="900" dirty="0" err="1"/>
                <a:t>Smoke</a:t>
              </a:r>
              <a:r>
                <a:rPr lang="nl-NL" sz="900" dirty="0"/>
                <a:t> Test/Health Check/ Chaos Test</a:t>
              </a:r>
              <a:endParaRPr lang="en-NL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36414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loud 116">
            <a:extLst>
              <a:ext uri="{FF2B5EF4-FFF2-40B4-BE49-F238E27FC236}">
                <a16:creationId xmlns:a16="http://schemas.microsoft.com/office/drawing/2014/main" id="{98E48E1D-1A9D-491D-ACCF-8F3AE84FE183}"/>
              </a:ext>
            </a:extLst>
          </p:cNvPr>
          <p:cNvSpPr/>
          <p:nvPr/>
        </p:nvSpPr>
        <p:spPr>
          <a:xfrm>
            <a:off x="2355162" y="487731"/>
            <a:ext cx="7646718" cy="4462722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FA29B7-C475-4C5E-881D-F54C7002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Cloud Native design</a:t>
            </a:r>
            <a:br>
              <a:rPr lang="nl-NL" dirty="0"/>
            </a:br>
            <a:r>
              <a:rPr lang="nl-NL" dirty="0"/>
              <a:t>Tweets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NoSQL</a:t>
            </a:r>
            <a:r>
              <a:rPr lang="nl-NL" dirty="0"/>
              <a:t>,</a:t>
            </a:r>
            <a:br>
              <a:rPr lang="nl-NL" dirty="0"/>
            </a:br>
            <a:r>
              <a:rPr lang="nl-NL" dirty="0"/>
              <a:t>Streaming &amp; Email</a:t>
            </a:r>
            <a:endParaRPr lang="en-NL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D717C3-5768-4C43-A280-595D70DC6B3B}"/>
              </a:ext>
            </a:extLst>
          </p:cNvPr>
          <p:cNvGrpSpPr/>
          <p:nvPr/>
        </p:nvGrpSpPr>
        <p:grpSpPr>
          <a:xfrm>
            <a:off x="1437876" y="1283921"/>
            <a:ext cx="805942" cy="937662"/>
            <a:chOff x="7676309" y="2584867"/>
            <a:chExt cx="805942" cy="93766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BA75AA6-DF04-4956-BB89-CCAA96416D26}"/>
                </a:ext>
              </a:extLst>
            </p:cNvPr>
            <p:cNvGrpSpPr/>
            <p:nvPr/>
          </p:nvGrpSpPr>
          <p:grpSpPr>
            <a:xfrm>
              <a:off x="7730803" y="2584867"/>
              <a:ext cx="677701" cy="695030"/>
              <a:chOff x="7053326" y="4004425"/>
              <a:chExt cx="606942" cy="622462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6AB1FEA-251D-4FF1-BF25-B985145E5CFF}"/>
                  </a:ext>
                </a:extLst>
              </p:cNvPr>
              <p:cNvSpPr/>
              <p:nvPr/>
            </p:nvSpPr>
            <p:spPr>
              <a:xfrm>
                <a:off x="7053326" y="4004425"/>
                <a:ext cx="606942" cy="6224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3A123452-5F6D-4F3D-861B-83175225C940}"/>
                  </a:ext>
                </a:extLst>
              </p:cNvPr>
              <p:cNvGrpSpPr/>
              <p:nvPr/>
            </p:nvGrpSpPr>
            <p:grpSpPr>
              <a:xfrm>
                <a:off x="7163032" y="4055780"/>
                <a:ext cx="363451" cy="527464"/>
                <a:chOff x="9231825" y="4077333"/>
                <a:chExt cx="439737" cy="638175"/>
              </a:xfrm>
            </p:grpSpPr>
            <p:sp>
              <p:nvSpPr>
                <p:cNvPr id="26" name="Freeform 40">
                  <a:extLst>
                    <a:ext uri="{FF2B5EF4-FFF2-40B4-BE49-F238E27FC236}">
                      <a16:creationId xmlns:a16="http://schemas.microsoft.com/office/drawing/2014/main" id="{36B8C33F-C7A8-4B44-9F3F-B65B5407AF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22312" y="4077333"/>
                  <a:ext cx="257175" cy="142875"/>
                </a:xfrm>
                <a:custGeom>
                  <a:avLst/>
                  <a:gdLst>
                    <a:gd name="T0" fmla="*/ 503 w 714"/>
                    <a:gd name="T1" fmla="*/ 146 h 399"/>
                    <a:gd name="T2" fmla="*/ 501 w 714"/>
                    <a:gd name="T3" fmla="*/ 167 h 399"/>
                    <a:gd name="T4" fmla="*/ 713 w 714"/>
                    <a:gd name="T5" fmla="*/ 167 h 399"/>
                    <a:gd name="T6" fmla="*/ 713 w 714"/>
                    <a:gd name="T7" fmla="*/ 398 h 399"/>
                    <a:gd name="T8" fmla="*/ 0 w 714"/>
                    <a:gd name="T9" fmla="*/ 398 h 399"/>
                    <a:gd name="T10" fmla="*/ 0 w 714"/>
                    <a:gd name="T11" fmla="*/ 167 h 399"/>
                    <a:gd name="T12" fmla="*/ 210 w 714"/>
                    <a:gd name="T13" fmla="*/ 167 h 399"/>
                    <a:gd name="T14" fmla="*/ 207 w 714"/>
                    <a:gd name="T15" fmla="*/ 146 h 399"/>
                    <a:gd name="T16" fmla="*/ 356 w 714"/>
                    <a:gd name="T17" fmla="*/ 0 h 399"/>
                    <a:gd name="T18" fmla="*/ 503 w 714"/>
                    <a:gd name="T19" fmla="*/ 146 h 399"/>
                    <a:gd name="T20" fmla="*/ 293 w 714"/>
                    <a:gd name="T21" fmla="*/ 146 h 399"/>
                    <a:gd name="T22" fmla="*/ 356 w 714"/>
                    <a:gd name="T23" fmla="*/ 209 h 399"/>
                    <a:gd name="T24" fmla="*/ 419 w 714"/>
                    <a:gd name="T25" fmla="*/ 146 h 399"/>
                    <a:gd name="T26" fmla="*/ 356 w 714"/>
                    <a:gd name="T27" fmla="*/ 83 h 399"/>
                    <a:gd name="T28" fmla="*/ 293 w 714"/>
                    <a:gd name="T29" fmla="*/ 146 h 3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14" h="399">
                      <a:moveTo>
                        <a:pt x="503" y="146"/>
                      </a:moveTo>
                      <a:cubicBezTo>
                        <a:pt x="503" y="154"/>
                        <a:pt x="503" y="162"/>
                        <a:pt x="501" y="167"/>
                      </a:cubicBezTo>
                      <a:lnTo>
                        <a:pt x="713" y="167"/>
                      </a:lnTo>
                      <a:lnTo>
                        <a:pt x="713" y="398"/>
                      </a:lnTo>
                      <a:lnTo>
                        <a:pt x="0" y="398"/>
                      </a:lnTo>
                      <a:lnTo>
                        <a:pt x="0" y="167"/>
                      </a:lnTo>
                      <a:lnTo>
                        <a:pt x="210" y="167"/>
                      </a:lnTo>
                      <a:cubicBezTo>
                        <a:pt x="210" y="160"/>
                        <a:pt x="207" y="152"/>
                        <a:pt x="207" y="146"/>
                      </a:cubicBezTo>
                      <a:cubicBezTo>
                        <a:pt x="210" y="65"/>
                        <a:pt x="275" y="0"/>
                        <a:pt x="356" y="0"/>
                      </a:cubicBezTo>
                      <a:cubicBezTo>
                        <a:pt x="438" y="0"/>
                        <a:pt x="503" y="65"/>
                        <a:pt x="503" y="146"/>
                      </a:cubicBezTo>
                      <a:close/>
                      <a:moveTo>
                        <a:pt x="293" y="146"/>
                      </a:moveTo>
                      <a:cubicBezTo>
                        <a:pt x="293" y="180"/>
                        <a:pt x="322" y="209"/>
                        <a:pt x="356" y="209"/>
                      </a:cubicBezTo>
                      <a:cubicBezTo>
                        <a:pt x="390" y="209"/>
                        <a:pt x="419" y="180"/>
                        <a:pt x="419" y="146"/>
                      </a:cubicBezTo>
                      <a:cubicBezTo>
                        <a:pt x="419" y="112"/>
                        <a:pt x="390" y="83"/>
                        <a:pt x="356" y="83"/>
                      </a:cubicBezTo>
                      <a:cubicBezTo>
                        <a:pt x="322" y="83"/>
                        <a:pt x="293" y="112"/>
                        <a:pt x="293" y="146"/>
                      </a:cubicBezTo>
                      <a:close/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Freeform 41">
                  <a:extLst>
                    <a:ext uri="{FF2B5EF4-FFF2-40B4-BE49-F238E27FC236}">
                      <a16:creationId xmlns:a16="http://schemas.microsoft.com/office/drawing/2014/main" id="{84D0FEF7-D34B-4DCF-A196-A34C01A175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31825" y="4178933"/>
                  <a:ext cx="439737" cy="536575"/>
                </a:xfrm>
                <a:custGeom>
                  <a:avLst/>
                  <a:gdLst>
                    <a:gd name="T0" fmla="*/ 83 w 1220"/>
                    <a:gd name="T1" fmla="*/ 1489 h 1490"/>
                    <a:gd name="T2" fmla="*/ 0 w 1220"/>
                    <a:gd name="T3" fmla="*/ 1405 h 1490"/>
                    <a:gd name="T4" fmla="*/ 0 w 1220"/>
                    <a:gd name="T5" fmla="*/ 8 h 1490"/>
                    <a:gd name="T6" fmla="*/ 7 w 1220"/>
                    <a:gd name="T7" fmla="*/ 0 h 1490"/>
                    <a:gd name="T8" fmla="*/ 175 w 1220"/>
                    <a:gd name="T9" fmla="*/ 0 h 1490"/>
                    <a:gd name="T10" fmla="*/ 183 w 1220"/>
                    <a:gd name="T11" fmla="*/ 8 h 1490"/>
                    <a:gd name="T12" fmla="*/ 183 w 1220"/>
                    <a:gd name="T13" fmla="*/ 78 h 1490"/>
                    <a:gd name="T14" fmla="*/ 175 w 1220"/>
                    <a:gd name="T15" fmla="*/ 86 h 1490"/>
                    <a:gd name="T16" fmla="*/ 94 w 1220"/>
                    <a:gd name="T17" fmla="*/ 86 h 1490"/>
                    <a:gd name="T18" fmla="*/ 86 w 1220"/>
                    <a:gd name="T19" fmla="*/ 94 h 1490"/>
                    <a:gd name="T20" fmla="*/ 86 w 1220"/>
                    <a:gd name="T21" fmla="*/ 1392 h 1490"/>
                    <a:gd name="T22" fmla="*/ 80 w 1220"/>
                    <a:gd name="T23" fmla="*/ 1399 h 1490"/>
                    <a:gd name="T24" fmla="*/ 89 w 1220"/>
                    <a:gd name="T25" fmla="*/ 1400 h 1490"/>
                    <a:gd name="T26" fmla="*/ 1124 w 1220"/>
                    <a:gd name="T27" fmla="*/ 1400 h 1490"/>
                    <a:gd name="T28" fmla="*/ 1132 w 1220"/>
                    <a:gd name="T29" fmla="*/ 1392 h 1490"/>
                    <a:gd name="T30" fmla="*/ 1132 w 1220"/>
                    <a:gd name="T31" fmla="*/ 97 h 1490"/>
                    <a:gd name="T32" fmla="*/ 1124 w 1220"/>
                    <a:gd name="T33" fmla="*/ 89 h 1490"/>
                    <a:gd name="T34" fmla="*/ 1043 w 1220"/>
                    <a:gd name="T35" fmla="*/ 89 h 1490"/>
                    <a:gd name="T36" fmla="*/ 1035 w 1220"/>
                    <a:gd name="T37" fmla="*/ 81 h 1490"/>
                    <a:gd name="T38" fmla="*/ 1035 w 1220"/>
                    <a:gd name="T39" fmla="*/ 10 h 1490"/>
                    <a:gd name="T40" fmla="*/ 1043 w 1220"/>
                    <a:gd name="T41" fmla="*/ 2 h 1490"/>
                    <a:gd name="T42" fmla="*/ 1211 w 1220"/>
                    <a:gd name="T43" fmla="*/ 2 h 1490"/>
                    <a:gd name="T44" fmla="*/ 1219 w 1220"/>
                    <a:gd name="T45" fmla="*/ 10 h 1490"/>
                    <a:gd name="T46" fmla="*/ 1219 w 1220"/>
                    <a:gd name="T47" fmla="*/ 1405 h 1490"/>
                    <a:gd name="T48" fmla="*/ 1135 w 1220"/>
                    <a:gd name="T49" fmla="*/ 1489 h 1490"/>
                    <a:gd name="T50" fmla="*/ 83 w 1220"/>
                    <a:gd name="T51" fmla="*/ 1489 h 14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20" h="1490">
                      <a:moveTo>
                        <a:pt x="83" y="1489"/>
                      </a:moveTo>
                      <a:cubicBezTo>
                        <a:pt x="36" y="1489"/>
                        <a:pt x="0" y="1452"/>
                        <a:pt x="0" y="1405"/>
                      </a:cubicBezTo>
                      <a:lnTo>
                        <a:pt x="0" y="8"/>
                      </a:lnTo>
                      <a:cubicBezTo>
                        <a:pt x="0" y="2"/>
                        <a:pt x="2" y="0"/>
                        <a:pt x="7" y="0"/>
                      </a:cubicBezTo>
                      <a:lnTo>
                        <a:pt x="175" y="0"/>
                      </a:lnTo>
                      <a:cubicBezTo>
                        <a:pt x="180" y="0"/>
                        <a:pt x="183" y="2"/>
                        <a:pt x="183" y="8"/>
                      </a:cubicBezTo>
                      <a:lnTo>
                        <a:pt x="183" y="78"/>
                      </a:lnTo>
                      <a:cubicBezTo>
                        <a:pt x="183" y="84"/>
                        <a:pt x="180" y="86"/>
                        <a:pt x="175" y="86"/>
                      </a:cubicBezTo>
                      <a:lnTo>
                        <a:pt x="94" y="86"/>
                      </a:lnTo>
                      <a:cubicBezTo>
                        <a:pt x="89" y="86"/>
                        <a:pt x="86" y="89"/>
                        <a:pt x="86" y="94"/>
                      </a:cubicBezTo>
                      <a:lnTo>
                        <a:pt x="86" y="1392"/>
                      </a:lnTo>
                      <a:cubicBezTo>
                        <a:pt x="87" y="1395"/>
                        <a:pt x="84" y="1398"/>
                        <a:pt x="80" y="1399"/>
                      </a:cubicBezTo>
                      <a:cubicBezTo>
                        <a:pt x="83" y="1399"/>
                        <a:pt x="86" y="1399"/>
                        <a:pt x="89" y="1400"/>
                      </a:cubicBezTo>
                      <a:lnTo>
                        <a:pt x="1124" y="1400"/>
                      </a:lnTo>
                      <a:cubicBezTo>
                        <a:pt x="1129" y="1400"/>
                        <a:pt x="1132" y="1397"/>
                        <a:pt x="1132" y="1392"/>
                      </a:cubicBezTo>
                      <a:lnTo>
                        <a:pt x="1132" y="97"/>
                      </a:lnTo>
                      <a:cubicBezTo>
                        <a:pt x="1132" y="91"/>
                        <a:pt x="1129" y="89"/>
                        <a:pt x="1124" y="89"/>
                      </a:cubicBezTo>
                      <a:lnTo>
                        <a:pt x="1043" y="89"/>
                      </a:lnTo>
                      <a:cubicBezTo>
                        <a:pt x="1038" y="89"/>
                        <a:pt x="1035" y="86"/>
                        <a:pt x="1035" y="81"/>
                      </a:cubicBezTo>
                      <a:lnTo>
                        <a:pt x="1035" y="10"/>
                      </a:lnTo>
                      <a:cubicBezTo>
                        <a:pt x="1035" y="5"/>
                        <a:pt x="1038" y="2"/>
                        <a:pt x="1043" y="2"/>
                      </a:cubicBezTo>
                      <a:lnTo>
                        <a:pt x="1211" y="2"/>
                      </a:lnTo>
                      <a:cubicBezTo>
                        <a:pt x="1216" y="2"/>
                        <a:pt x="1219" y="5"/>
                        <a:pt x="1219" y="10"/>
                      </a:cubicBezTo>
                      <a:lnTo>
                        <a:pt x="1219" y="1405"/>
                      </a:lnTo>
                      <a:cubicBezTo>
                        <a:pt x="1219" y="1452"/>
                        <a:pt x="1182" y="1489"/>
                        <a:pt x="1135" y="1489"/>
                      </a:cubicBezTo>
                      <a:lnTo>
                        <a:pt x="83" y="1489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Freeform 42">
                  <a:extLst>
                    <a:ext uri="{FF2B5EF4-FFF2-40B4-BE49-F238E27FC236}">
                      <a16:creationId xmlns:a16="http://schemas.microsoft.com/office/drawing/2014/main" id="{20ECC912-E995-4F5A-B96B-23B5D60813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69937" y="4286883"/>
                  <a:ext cx="161925" cy="161925"/>
                </a:xfrm>
                <a:custGeom>
                  <a:avLst/>
                  <a:gdLst>
                    <a:gd name="T0" fmla="*/ 448 w 449"/>
                    <a:gd name="T1" fmla="*/ 158 h 449"/>
                    <a:gd name="T2" fmla="*/ 291 w 449"/>
                    <a:gd name="T3" fmla="*/ 158 h 449"/>
                    <a:gd name="T4" fmla="*/ 291 w 449"/>
                    <a:gd name="T5" fmla="*/ 0 h 449"/>
                    <a:gd name="T6" fmla="*/ 160 w 449"/>
                    <a:gd name="T7" fmla="*/ 0 h 449"/>
                    <a:gd name="T8" fmla="*/ 160 w 449"/>
                    <a:gd name="T9" fmla="*/ 158 h 449"/>
                    <a:gd name="T10" fmla="*/ 0 w 449"/>
                    <a:gd name="T11" fmla="*/ 158 h 449"/>
                    <a:gd name="T12" fmla="*/ 0 w 449"/>
                    <a:gd name="T13" fmla="*/ 291 h 449"/>
                    <a:gd name="T14" fmla="*/ 160 w 449"/>
                    <a:gd name="T15" fmla="*/ 291 h 449"/>
                    <a:gd name="T16" fmla="*/ 160 w 449"/>
                    <a:gd name="T17" fmla="*/ 448 h 449"/>
                    <a:gd name="T18" fmla="*/ 291 w 449"/>
                    <a:gd name="T19" fmla="*/ 448 h 449"/>
                    <a:gd name="T20" fmla="*/ 291 w 449"/>
                    <a:gd name="T21" fmla="*/ 291 h 449"/>
                    <a:gd name="T22" fmla="*/ 448 w 449"/>
                    <a:gd name="T23" fmla="*/ 291 h 449"/>
                    <a:gd name="T24" fmla="*/ 448 w 449"/>
                    <a:gd name="T25" fmla="*/ 158 h 4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49" h="449">
                      <a:moveTo>
                        <a:pt x="448" y="158"/>
                      </a:moveTo>
                      <a:lnTo>
                        <a:pt x="291" y="158"/>
                      </a:lnTo>
                      <a:lnTo>
                        <a:pt x="291" y="0"/>
                      </a:lnTo>
                      <a:lnTo>
                        <a:pt x="160" y="0"/>
                      </a:lnTo>
                      <a:lnTo>
                        <a:pt x="160" y="158"/>
                      </a:lnTo>
                      <a:lnTo>
                        <a:pt x="0" y="158"/>
                      </a:lnTo>
                      <a:lnTo>
                        <a:pt x="0" y="291"/>
                      </a:lnTo>
                      <a:lnTo>
                        <a:pt x="160" y="291"/>
                      </a:lnTo>
                      <a:lnTo>
                        <a:pt x="160" y="448"/>
                      </a:lnTo>
                      <a:lnTo>
                        <a:pt x="291" y="448"/>
                      </a:lnTo>
                      <a:lnTo>
                        <a:pt x="291" y="291"/>
                      </a:lnTo>
                      <a:lnTo>
                        <a:pt x="448" y="291"/>
                      </a:lnTo>
                      <a:lnTo>
                        <a:pt x="448" y="158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Freeform 43">
                  <a:extLst>
                    <a:ext uri="{FF2B5EF4-FFF2-40B4-BE49-F238E27FC236}">
                      <a16:creationId xmlns:a16="http://schemas.microsoft.com/office/drawing/2014/main" id="{4EC2F3FF-5DED-44AA-8F7B-633743A2B0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31837" y="4515483"/>
                  <a:ext cx="238125" cy="20637"/>
                </a:xfrm>
                <a:custGeom>
                  <a:avLst/>
                  <a:gdLst>
                    <a:gd name="T0" fmla="*/ 331 w 662"/>
                    <a:gd name="T1" fmla="*/ 55 h 56"/>
                    <a:gd name="T2" fmla="*/ 0 w 662"/>
                    <a:gd name="T3" fmla="*/ 55 h 56"/>
                    <a:gd name="T4" fmla="*/ 0 w 662"/>
                    <a:gd name="T5" fmla="*/ 0 h 56"/>
                    <a:gd name="T6" fmla="*/ 661 w 662"/>
                    <a:gd name="T7" fmla="*/ 0 h 56"/>
                    <a:gd name="T8" fmla="*/ 661 w 662"/>
                    <a:gd name="T9" fmla="*/ 55 h 56"/>
                    <a:gd name="T10" fmla="*/ 331 w 662"/>
                    <a:gd name="T11" fmla="*/ 55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62" h="56">
                      <a:moveTo>
                        <a:pt x="331" y="55"/>
                      </a:moveTo>
                      <a:lnTo>
                        <a:pt x="0" y="55"/>
                      </a:lnTo>
                      <a:lnTo>
                        <a:pt x="0" y="0"/>
                      </a:lnTo>
                      <a:lnTo>
                        <a:pt x="661" y="0"/>
                      </a:lnTo>
                      <a:lnTo>
                        <a:pt x="661" y="55"/>
                      </a:lnTo>
                      <a:lnTo>
                        <a:pt x="331" y="55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44">
                  <a:extLst>
                    <a:ext uri="{FF2B5EF4-FFF2-40B4-BE49-F238E27FC236}">
                      <a16:creationId xmlns:a16="http://schemas.microsoft.com/office/drawing/2014/main" id="{0E63B7DC-A354-4A3A-8FDD-186EAB287E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31837" y="4578983"/>
                  <a:ext cx="190500" cy="20637"/>
                </a:xfrm>
                <a:custGeom>
                  <a:avLst/>
                  <a:gdLst>
                    <a:gd name="T0" fmla="*/ 265 w 531"/>
                    <a:gd name="T1" fmla="*/ 55 h 56"/>
                    <a:gd name="T2" fmla="*/ 0 w 531"/>
                    <a:gd name="T3" fmla="*/ 55 h 56"/>
                    <a:gd name="T4" fmla="*/ 0 w 531"/>
                    <a:gd name="T5" fmla="*/ 0 h 56"/>
                    <a:gd name="T6" fmla="*/ 530 w 531"/>
                    <a:gd name="T7" fmla="*/ 0 h 56"/>
                    <a:gd name="T8" fmla="*/ 530 w 531"/>
                    <a:gd name="T9" fmla="*/ 55 h 56"/>
                    <a:gd name="T10" fmla="*/ 265 w 531"/>
                    <a:gd name="T11" fmla="*/ 55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31" h="56">
                      <a:moveTo>
                        <a:pt x="265" y="55"/>
                      </a:moveTo>
                      <a:lnTo>
                        <a:pt x="0" y="55"/>
                      </a:lnTo>
                      <a:lnTo>
                        <a:pt x="0" y="0"/>
                      </a:lnTo>
                      <a:lnTo>
                        <a:pt x="530" y="0"/>
                      </a:lnTo>
                      <a:lnTo>
                        <a:pt x="530" y="55"/>
                      </a:lnTo>
                      <a:lnTo>
                        <a:pt x="265" y="55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50A73A9-A736-409E-A340-1DC744626EE4}"/>
                </a:ext>
              </a:extLst>
            </p:cNvPr>
            <p:cNvSpPr/>
            <p:nvPr/>
          </p:nvSpPr>
          <p:spPr>
            <a:xfrm>
              <a:off x="7676309" y="3307085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8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Healthcheck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8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D7EB677-2DBF-42AA-A06B-D3DF0210796A}"/>
              </a:ext>
            </a:extLst>
          </p:cNvPr>
          <p:cNvGrpSpPr/>
          <p:nvPr/>
        </p:nvGrpSpPr>
        <p:grpSpPr>
          <a:xfrm>
            <a:off x="7877933" y="1246578"/>
            <a:ext cx="1131055" cy="1140026"/>
            <a:chOff x="375699" y="1131597"/>
            <a:chExt cx="1131055" cy="1140026"/>
          </a:xfrm>
        </p:grpSpPr>
        <p:pic>
          <p:nvPicPr>
            <p:cNvPr id="32" name="Graphic 67">
              <a:extLst>
                <a:ext uri="{FF2B5EF4-FFF2-40B4-BE49-F238E27FC236}">
                  <a16:creationId xmlns:a16="http://schemas.microsoft.com/office/drawing/2014/main" id="{D40E41B8-850F-4341-B8DE-126A6D46C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5699" y="1131597"/>
              <a:ext cx="1131055" cy="1131055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7629D2F-F19F-4A04-9D57-FB475E907E47}"/>
                </a:ext>
              </a:extLst>
            </p:cNvPr>
            <p:cNvSpPr/>
            <p:nvPr/>
          </p:nvSpPr>
          <p:spPr>
            <a:xfrm>
              <a:off x="540684" y="2056179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US" sz="800" b="1" kern="1200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Streaming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091FC02-ECD8-4F50-9C40-CEEF437B3CF2}"/>
              </a:ext>
            </a:extLst>
          </p:cNvPr>
          <p:cNvGrpSpPr/>
          <p:nvPr/>
        </p:nvGrpSpPr>
        <p:grpSpPr>
          <a:xfrm>
            <a:off x="5101837" y="1423585"/>
            <a:ext cx="1208210" cy="1208210"/>
            <a:chOff x="8501701" y="2363821"/>
            <a:chExt cx="1208210" cy="1208210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6C6CEC91-0496-4989-8B0D-F6300A2A7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01701" y="2363821"/>
              <a:ext cx="1208210" cy="1208210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ADBA877-7209-4154-8D92-38279E887E3E}"/>
                </a:ext>
              </a:extLst>
            </p:cNvPr>
            <p:cNvSpPr/>
            <p:nvPr/>
          </p:nvSpPr>
          <p:spPr>
            <a:xfrm>
              <a:off x="8713667" y="3303544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US" sz="800" b="1" kern="1200" dirty="0">
                  <a:solidFill>
                    <a:srgbClr val="F80000"/>
                  </a:solidFill>
                  <a:latin typeface="Arial" charset="0"/>
                  <a:ea typeface="Arial" charset="0"/>
                  <a:cs typeface="Arial" charset="0"/>
                </a:rPr>
                <a:t>Events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69FA0EB-405D-45E2-80FF-48EDA90AB076}"/>
              </a:ext>
            </a:extLst>
          </p:cNvPr>
          <p:cNvGrpSpPr/>
          <p:nvPr/>
        </p:nvGrpSpPr>
        <p:grpSpPr>
          <a:xfrm>
            <a:off x="3678559" y="1045114"/>
            <a:ext cx="805942" cy="953482"/>
            <a:chOff x="9019344" y="1468849"/>
            <a:chExt cx="805942" cy="953482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68F3D50-7336-4C77-B289-0A3EA95F0314}"/>
                </a:ext>
              </a:extLst>
            </p:cNvPr>
            <p:cNvGrpSpPr/>
            <p:nvPr/>
          </p:nvGrpSpPr>
          <p:grpSpPr>
            <a:xfrm>
              <a:off x="9113143" y="1468849"/>
              <a:ext cx="582945" cy="635162"/>
              <a:chOff x="9113143" y="1758788"/>
              <a:chExt cx="582945" cy="635162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7D06E61-D64B-42BF-95BC-BA8C27554EE9}"/>
                  </a:ext>
                </a:extLst>
              </p:cNvPr>
              <p:cNvSpPr/>
              <p:nvPr/>
            </p:nvSpPr>
            <p:spPr>
              <a:xfrm>
                <a:off x="9113143" y="1758788"/>
                <a:ext cx="582945" cy="6351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Freeform 30">
                <a:extLst>
                  <a:ext uri="{FF2B5EF4-FFF2-40B4-BE49-F238E27FC236}">
                    <a16:creationId xmlns:a16="http://schemas.microsoft.com/office/drawing/2014/main" id="{DA3F554E-FB9F-4934-B673-956774CBBC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07801" y="1847739"/>
                <a:ext cx="394941" cy="429056"/>
              </a:xfrm>
              <a:custGeom>
                <a:avLst/>
                <a:gdLst>
                  <a:gd name="T0" fmla="*/ 1022 w 1327"/>
                  <a:gd name="T1" fmla="*/ 21 h 1442"/>
                  <a:gd name="T2" fmla="*/ 663 w 1327"/>
                  <a:gd name="T3" fmla="*/ 0 h 1442"/>
                  <a:gd name="T4" fmla="*/ 304 w 1327"/>
                  <a:gd name="T5" fmla="*/ 21 h 1442"/>
                  <a:gd name="T6" fmla="*/ 0 w 1327"/>
                  <a:gd name="T7" fmla="*/ 121 h 1442"/>
                  <a:gd name="T8" fmla="*/ 0 w 1327"/>
                  <a:gd name="T9" fmla="*/ 1320 h 1442"/>
                  <a:gd name="T10" fmla="*/ 304 w 1327"/>
                  <a:gd name="T11" fmla="*/ 1420 h 1442"/>
                  <a:gd name="T12" fmla="*/ 663 w 1327"/>
                  <a:gd name="T13" fmla="*/ 1441 h 1442"/>
                  <a:gd name="T14" fmla="*/ 1022 w 1327"/>
                  <a:gd name="T15" fmla="*/ 1420 h 1442"/>
                  <a:gd name="T16" fmla="*/ 1326 w 1327"/>
                  <a:gd name="T17" fmla="*/ 1320 h 1442"/>
                  <a:gd name="T18" fmla="*/ 1326 w 1327"/>
                  <a:gd name="T19" fmla="*/ 121 h 1442"/>
                  <a:gd name="T20" fmla="*/ 1022 w 1327"/>
                  <a:gd name="T21" fmla="*/ 21 h 1442"/>
                  <a:gd name="T22" fmla="*/ 346 w 1327"/>
                  <a:gd name="T23" fmla="*/ 1042 h 1442"/>
                  <a:gd name="T24" fmla="*/ 257 w 1327"/>
                  <a:gd name="T25" fmla="*/ 953 h 1442"/>
                  <a:gd name="T26" fmla="*/ 346 w 1327"/>
                  <a:gd name="T27" fmla="*/ 864 h 1442"/>
                  <a:gd name="T28" fmla="*/ 435 w 1327"/>
                  <a:gd name="T29" fmla="*/ 953 h 1442"/>
                  <a:gd name="T30" fmla="*/ 346 w 1327"/>
                  <a:gd name="T31" fmla="*/ 1042 h 1442"/>
                  <a:gd name="T32" fmla="*/ 377 w 1327"/>
                  <a:gd name="T33" fmla="*/ 661 h 1442"/>
                  <a:gd name="T34" fmla="*/ 480 w 1327"/>
                  <a:gd name="T35" fmla="*/ 459 h 1442"/>
                  <a:gd name="T36" fmla="*/ 582 w 1327"/>
                  <a:gd name="T37" fmla="*/ 661 h 1442"/>
                  <a:gd name="T38" fmla="*/ 377 w 1327"/>
                  <a:gd name="T39" fmla="*/ 661 h 1442"/>
                  <a:gd name="T40" fmla="*/ 550 w 1327"/>
                  <a:gd name="T41" fmla="*/ 791 h 1442"/>
                  <a:gd name="T42" fmla="*/ 655 w 1327"/>
                  <a:gd name="T43" fmla="*/ 746 h 1442"/>
                  <a:gd name="T44" fmla="*/ 760 w 1327"/>
                  <a:gd name="T45" fmla="*/ 791 h 1442"/>
                  <a:gd name="T46" fmla="*/ 760 w 1327"/>
                  <a:gd name="T47" fmla="*/ 940 h 1442"/>
                  <a:gd name="T48" fmla="*/ 655 w 1327"/>
                  <a:gd name="T49" fmla="*/ 985 h 1442"/>
                  <a:gd name="T50" fmla="*/ 550 w 1327"/>
                  <a:gd name="T51" fmla="*/ 940 h 1442"/>
                  <a:gd name="T52" fmla="*/ 550 w 1327"/>
                  <a:gd name="T53" fmla="*/ 791 h 1442"/>
                  <a:gd name="T54" fmla="*/ 689 w 1327"/>
                  <a:gd name="T55" fmla="*/ 1265 h 1442"/>
                  <a:gd name="T56" fmla="*/ 600 w 1327"/>
                  <a:gd name="T57" fmla="*/ 1176 h 1442"/>
                  <a:gd name="T58" fmla="*/ 689 w 1327"/>
                  <a:gd name="T59" fmla="*/ 1087 h 1442"/>
                  <a:gd name="T60" fmla="*/ 778 w 1327"/>
                  <a:gd name="T61" fmla="*/ 1176 h 1442"/>
                  <a:gd name="T62" fmla="*/ 689 w 1327"/>
                  <a:gd name="T63" fmla="*/ 1265 h 1442"/>
                  <a:gd name="T64" fmla="*/ 757 w 1327"/>
                  <a:gd name="T65" fmla="*/ 558 h 1442"/>
                  <a:gd name="T66" fmla="*/ 870 w 1327"/>
                  <a:gd name="T67" fmla="*/ 446 h 1442"/>
                  <a:gd name="T68" fmla="*/ 983 w 1327"/>
                  <a:gd name="T69" fmla="*/ 558 h 1442"/>
                  <a:gd name="T70" fmla="*/ 870 w 1327"/>
                  <a:gd name="T71" fmla="*/ 671 h 1442"/>
                  <a:gd name="T72" fmla="*/ 757 w 1327"/>
                  <a:gd name="T73" fmla="*/ 558 h 1442"/>
                  <a:gd name="T74" fmla="*/ 917 w 1327"/>
                  <a:gd name="T75" fmla="*/ 1003 h 1442"/>
                  <a:gd name="T76" fmla="*/ 1007 w 1327"/>
                  <a:gd name="T77" fmla="*/ 825 h 1442"/>
                  <a:gd name="T78" fmla="*/ 1096 w 1327"/>
                  <a:gd name="T79" fmla="*/ 1003 h 1442"/>
                  <a:gd name="T80" fmla="*/ 917 w 1327"/>
                  <a:gd name="T81" fmla="*/ 1003 h 1442"/>
                  <a:gd name="T82" fmla="*/ 1269 w 1327"/>
                  <a:gd name="T83" fmla="*/ 220 h 1442"/>
                  <a:gd name="T84" fmla="*/ 660 w 1327"/>
                  <a:gd name="T85" fmla="*/ 315 h 1442"/>
                  <a:gd name="T86" fmla="*/ 52 w 1327"/>
                  <a:gd name="T87" fmla="*/ 220 h 1442"/>
                  <a:gd name="T88" fmla="*/ 52 w 1327"/>
                  <a:gd name="T89" fmla="*/ 220 h 1442"/>
                  <a:gd name="T90" fmla="*/ 660 w 1327"/>
                  <a:gd name="T91" fmla="*/ 126 h 1442"/>
                  <a:gd name="T92" fmla="*/ 1269 w 1327"/>
                  <a:gd name="T93" fmla="*/ 220 h 1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27" h="1442">
                    <a:moveTo>
                      <a:pt x="1022" y="21"/>
                    </a:moveTo>
                    <a:cubicBezTo>
                      <a:pt x="849" y="0"/>
                      <a:pt x="671" y="0"/>
                      <a:pt x="663" y="0"/>
                    </a:cubicBezTo>
                    <a:cubicBezTo>
                      <a:pt x="655" y="0"/>
                      <a:pt x="477" y="0"/>
                      <a:pt x="304" y="21"/>
                    </a:cubicBezTo>
                    <a:cubicBezTo>
                      <a:pt x="2" y="58"/>
                      <a:pt x="0" y="121"/>
                      <a:pt x="0" y="121"/>
                    </a:cubicBezTo>
                    <a:lnTo>
                      <a:pt x="0" y="1320"/>
                    </a:lnTo>
                    <a:cubicBezTo>
                      <a:pt x="0" y="1320"/>
                      <a:pt x="2" y="1383"/>
                      <a:pt x="304" y="1420"/>
                    </a:cubicBezTo>
                    <a:cubicBezTo>
                      <a:pt x="477" y="1441"/>
                      <a:pt x="655" y="1441"/>
                      <a:pt x="663" y="1441"/>
                    </a:cubicBezTo>
                    <a:cubicBezTo>
                      <a:pt x="671" y="1441"/>
                      <a:pt x="849" y="1441"/>
                      <a:pt x="1022" y="1420"/>
                    </a:cubicBezTo>
                    <a:cubicBezTo>
                      <a:pt x="1324" y="1383"/>
                      <a:pt x="1326" y="1320"/>
                      <a:pt x="1326" y="1320"/>
                    </a:cubicBezTo>
                    <a:lnTo>
                      <a:pt x="1326" y="121"/>
                    </a:lnTo>
                    <a:cubicBezTo>
                      <a:pt x="1326" y="121"/>
                      <a:pt x="1324" y="58"/>
                      <a:pt x="1022" y="21"/>
                    </a:cubicBezTo>
                    <a:close/>
                    <a:moveTo>
                      <a:pt x="346" y="1042"/>
                    </a:moveTo>
                    <a:cubicBezTo>
                      <a:pt x="296" y="1042"/>
                      <a:pt x="257" y="1003"/>
                      <a:pt x="257" y="953"/>
                    </a:cubicBezTo>
                    <a:cubicBezTo>
                      <a:pt x="257" y="906"/>
                      <a:pt x="296" y="864"/>
                      <a:pt x="346" y="864"/>
                    </a:cubicBezTo>
                    <a:cubicBezTo>
                      <a:pt x="396" y="864"/>
                      <a:pt x="435" y="903"/>
                      <a:pt x="435" y="953"/>
                    </a:cubicBezTo>
                    <a:cubicBezTo>
                      <a:pt x="435" y="1003"/>
                      <a:pt x="396" y="1042"/>
                      <a:pt x="346" y="1042"/>
                    </a:cubicBezTo>
                    <a:close/>
                    <a:moveTo>
                      <a:pt x="377" y="661"/>
                    </a:moveTo>
                    <a:lnTo>
                      <a:pt x="480" y="459"/>
                    </a:lnTo>
                    <a:lnTo>
                      <a:pt x="582" y="661"/>
                    </a:lnTo>
                    <a:lnTo>
                      <a:pt x="377" y="661"/>
                    </a:lnTo>
                    <a:close/>
                    <a:moveTo>
                      <a:pt x="550" y="791"/>
                    </a:moveTo>
                    <a:lnTo>
                      <a:pt x="655" y="746"/>
                    </a:lnTo>
                    <a:lnTo>
                      <a:pt x="760" y="791"/>
                    </a:lnTo>
                    <a:lnTo>
                      <a:pt x="760" y="940"/>
                    </a:lnTo>
                    <a:lnTo>
                      <a:pt x="655" y="985"/>
                    </a:lnTo>
                    <a:lnTo>
                      <a:pt x="550" y="940"/>
                    </a:lnTo>
                    <a:lnTo>
                      <a:pt x="550" y="791"/>
                    </a:lnTo>
                    <a:close/>
                    <a:moveTo>
                      <a:pt x="689" y="1265"/>
                    </a:moveTo>
                    <a:cubicBezTo>
                      <a:pt x="640" y="1265"/>
                      <a:pt x="600" y="1226"/>
                      <a:pt x="600" y="1176"/>
                    </a:cubicBezTo>
                    <a:cubicBezTo>
                      <a:pt x="600" y="1129"/>
                      <a:pt x="640" y="1087"/>
                      <a:pt x="689" y="1087"/>
                    </a:cubicBezTo>
                    <a:cubicBezTo>
                      <a:pt x="739" y="1087"/>
                      <a:pt x="778" y="1126"/>
                      <a:pt x="778" y="1176"/>
                    </a:cubicBezTo>
                    <a:cubicBezTo>
                      <a:pt x="776" y="1226"/>
                      <a:pt x="736" y="1265"/>
                      <a:pt x="689" y="1265"/>
                    </a:cubicBezTo>
                    <a:close/>
                    <a:moveTo>
                      <a:pt x="757" y="558"/>
                    </a:moveTo>
                    <a:cubicBezTo>
                      <a:pt x="757" y="496"/>
                      <a:pt x="807" y="446"/>
                      <a:pt x="870" y="446"/>
                    </a:cubicBezTo>
                    <a:cubicBezTo>
                      <a:pt x="933" y="446"/>
                      <a:pt x="983" y="496"/>
                      <a:pt x="983" y="558"/>
                    </a:cubicBezTo>
                    <a:cubicBezTo>
                      <a:pt x="983" y="621"/>
                      <a:pt x="933" y="671"/>
                      <a:pt x="870" y="671"/>
                    </a:cubicBezTo>
                    <a:cubicBezTo>
                      <a:pt x="807" y="671"/>
                      <a:pt x="757" y="621"/>
                      <a:pt x="757" y="558"/>
                    </a:cubicBezTo>
                    <a:close/>
                    <a:moveTo>
                      <a:pt x="917" y="1003"/>
                    </a:moveTo>
                    <a:lnTo>
                      <a:pt x="1007" y="825"/>
                    </a:lnTo>
                    <a:lnTo>
                      <a:pt x="1096" y="1003"/>
                    </a:lnTo>
                    <a:lnTo>
                      <a:pt x="917" y="1003"/>
                    </a:lnTo>
                    <a:close/>
                    <a:moveTo>
                      <a:pt x="1269" y="220"/>
                    </a:moveTo>
                    <a:cubicBezTo>
                      <a:pt x="1245" y="254"/>
                      <a:pt x="1030" y="315"/>
                      <a:pt x="660" y="315"/>
                    </a:cubicBezTo>
                    <a:cubicBezTo>
                      <a:pt x="291" y="315"/>
                      <a:pt x="76" y="254"/>
                      <a:pt x="52" y="220"/>
                    </a:cubicBezTo>
                    <a:lnTo>
                      <a:pt x="52" y="220"/>
                    </a:lnTo>
                    <a:cubicBezTo>
                      <a:pt x="73" y="186"/>
                      <a:pt x="288" y="126"/>
                      <a:pt x="660" y="126"/>
                    </a:cubicBezTo>
                    <a:cubicBezTo>
                      <a:pt x="1033" y="123"/>
                      <a:pt x="1248" y="184"/>
                      <a:pt x="1269" y="220"/>
                    </a:cubicBezTo>
                    <a:close/>
                  </a:path>
                </a:pathLst>
              </a:custGeom>
              <a:solidFill>
                <a:srgbClr val="F8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6E1F74F-2D00-4A22-9BB0-DB53B064F385}"/>
                </a:ext>
              </a:extLst>
            </p:cNvPr>
            <p:cNvSpPr/>
            <p:nvPr/>
          </p:nvSpPr>
          <p:spPr>
            <a:xfrm>
              <a:off x="9019344" y="2083777"/>
              <a:ext cx="80594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8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Object Storage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D5F0584-ACAB-4F59-84BA-6687A007594D}"/>
              </a:ext>
            </a:extLst>
          </p:cNvPr>
          <p:cNvGrpSpPr/>
          <p:nvPr/>
        </p:nvGrpSpPr>
        <p:grpSpPr>
          <a:xfrm>
            <a:off x="6444220" y="1764157"/>
            <a:ext cx="1215471" cy="1215471"/>
            <a:chOff x="343358" y="1039735"/>
            <a:chExt cx="1215471" cy="1215471"/>
          </a:xfrm>
        </p:grpSpPr>
        <p:pic>
          <p:nvPicPr>
            <p:cNvPr id="48" name="Graphic 77">
              <a:extLst>
                <a:ext uri="{FF2B5EF4-FFF2-40B4-BE49-F238E27FC236}">
                  <a16:creationId xmlns:a16="http://schemas.microsoft.com/office/drawing/2014/main" id="{7F856663-DD43-40BB-BEC8-788C21B12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3358" y="1039735"/>
              <a:ext cx="1215471" cy="1215471"/>
            </a:xfrm>
            <a:prstGeom prst="rect">
              <a:avLst/>
            </a:prstGeom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920BC6D-891A-4D5F-B7D0-F9F595364B72}"/>
                </a:ext>
              </a:extLst>
            </p:cNvPr>
            <p:cNvSpPr/>
            <p:nvPr/>
          </p:nvSpPr>
          <p:spPr>
            <a:xfrm>
              <a:off x="550998" y="1992672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Notifications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9B010BEF-83EF-42F8-B76C-29EBE488E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14" y="3891623"/>
            <a:ext cx="805943" cy="80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908827C-1495-46B7-A52D-D72A2C49B655}"/>
              </a:ext>
            </a:extLst>
          </p:cNvPr>
          <p:cNvSpPr/>
          <p:nvPr/>
        </p:nvSpPr>
        <p:spPr>
          <a:xfrm>
            <a:off x="2612604" y="2195725"/>
            <a:ext cx="611946" cy="82913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/>
              <a:t>API Gateway</a:t>
            </a:r>
            <a:endParaRPr lang="en-NL" sz="1050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0B82E15-8151-4595-A7F4-9F3A6FADA9AC}"/>
              </a:ext>
            </a:extLst>
          </p:cNvPr>
          <p:cNvSpPr/>
          <p:nvPr/>
        </p:nvSpPr>
        <p:spPr>
          <a:xfrm>
            <a:off x="8079865" y="896401"/>
            <a:ext cx="940785" cy="46629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err="1"/>
              <a:t>NoSQL</a:t>
            </a:r>
            <a:r>
              <a:rPr lang="nl-NL" sz="1050" dirty="0"/>
              <a:t> Database</a:t>
            </a:r>
            <a:endParaRPr lang="en-NL" sz="1050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3BC0D0D9-26C3-4D28-BDBE-74D01E8B5CA7}"/>
              </a:ext>
            </a:extLst>
          </p:cNvPr>
          <p:cNvSpPr/>
          <p:nvPr/>
        </p:nvSpPr>
        <p:spPr>
          <a:xfrm>
            <a:off x="3616654" y="2663666"/>
            <a:ext cx="794260" cy="3385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err="1"/>
              <a:t>Function</a:t>
            </a:r>
            <a:endParaRPr lang="en-NL" sz="1050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DC0E360-64D2-4998-BC22-84AB1D3EB38C}"/>
              </a:ext>
            </a:extLst>
          </p:cNvPr>
          <p:cNvSpPr/>
          <p:nvPr/>
        </p:nvSpPr>
        <p:spPr>
          <a:xfrm>
            <a:off x="6653084" y="1154313"/>
            <a:ext cx="794260" cy="3385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err="1"/>
              <a:t>Function</a:t>
            </a:r>
            <a:endParaRPr lang="en-NL" sz="1050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5CCAD383-A918-43E7-9D1D-B002B382A499}"/>
              </a:ext>
            </a:extLst>
          </p:cNvPr>
          <p:cNvCxnSpPr>
            <a:endCxn id="55" idx="1"/>
          </p:cNvCxnSpPr>
          <p:nvPr/>
        </p:nvCxnSpPr>
        <p:spPr>
          <a:xfrm>
            <a:off x="3237788" y="2830710"/>
            <a:ext cx="378866" cy="2234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4" name="Straight Arrow Connector 3083">
            <a:extLst>
              <a:ext uri="{FF2B5EF4-FFF2-40B4-BE49-F238E27FC236}">
                <a16:creationId xmlns:a16="http://schemas.microsoft.com/office/drawing/2014/main" id="{352FDB90-A639-40DE-91A6-B0D9B7F28821}"/>
              </a:ext>
            </a:extLst>
          </p:cNvPr>
          <p:cNvCxnSpPr>
            <a:cxnSpLocks/>
          </p:cNvCxnSpPr>
          <p:nvPr/>
        </p:nvCxnSpPr>
        <p:spPr>
          <a:xfrm>
            <a:off x="4307478" y="1458584"/>
            <a:ext cx="1062830" cy="55123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5" name="Lightning Bolt 3084">
            <a:extLst>
              <a:ext uri="{FF2B5EF4-FFF2-40B4-BE49-F238E27FC236}">
                <a16:creationId xmlns:a16="http://schemas.microsoft.com/office/drawing/2014/main" id="{58BB27D1-E749-448D-88F1-855503890672}"/>
              </a:ext>
            </a:extLst>
          </p:cNvPr>
          <p:cNvSpPr/>
          <p:nvPr/>
        </p:nvSpPr>
        <p:spPr>
          <a:xfrm>
            <a:off x="4652417" y="1536704"/>
            <a:ext cx="236399" cy="342206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3092" name="Connector: Elbow 3091">
            <a:extLst>
              <a:ext uri="{FF2B5EF4-FFF2-40B4-BE49-F238E27FC236}">
                <a16:creationId xmlns:a16="http://schemas.microsoft.com/office/drawing/2014/main" id="{854CC827-4CC4-4D9C-A914-CDB895947DC5}"/>
              </a:ext>
            </a:extLst>
          </p:cNvPr>
          <p:cNvCxnSpPr>
            <a:cxnSpLocks/>
            <a:stCxn id="56" idx="3"/>
            <a:endCxn id="53" idx="1"/>
          </p:cNvCxnSpPr>
          <p:nvPr/>
        </p:nvCxnSpPr>
        <p:spPr>
          <a:xfrm flipV="1">
            <a:off x="7447344" y="1129548"/>
            <a:ext cx="632521" cy="194043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6" name="Connector: Elbow 3095">
            <a:extLst>
              <a:ext uri="{FF2B5EF4-FFF2-40B4-BE49-F238E27FC236}">
                <a16:creationId xmlns:a16="http://schemas.microsoft.com/office/drawing/2014/main" id="{1C23A041-8256-4701-8D30-1A5E9AD13F15}"/>
              </a:ext>
            </a:extLst>
          </p:cNvPr>
          <p:cNvCxnSpPr>
            <a:cxnSpLocks/>
            <a:stCxn id="55" idx="0"/>
          </p:cNvCxnSpPr>
          <p:nvPr/>
        </p:nvCxnSpPr>
        <p:spPr>
          <a:xfrm rot="5400000" flipH="1" flipV="1">
            <a:off x="3499718" y="2092606"/>
            <a:ext cx="1085126" cy="56995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01" name="Graphic 3100" descr="Document">
            <a:extLst>
              <a:ext uri="{FF2B5EF4-FFF2-40B4-BE49-F238E27FC236}">
                <a16:creationId xmlns:a16="http://schemas.microsoft.com/office/drawing/2014/main" id="{CDAD1B8D-0203-4AC4-B2EE-CA2180CEBB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21670" y="1074540"/>
            <a:ext cx="504000" cy="504000"/>
          </a:xfrm>
          <a:prstGeom prst="rect">
            <a:avLst/>
          </a:prstGeom>
        </p:spPr>
      </p:pic>
      <p:sp>
        <p:nvSpPr>
          <p:cNvPr id="3102" name="Arrow: Right 3101">
            <a:extLst>
              <a:ext uri="{FF2B5EF4-FFF2-40B4-BE49-F238E27FC236}">
                <a16:creationId xmlns:a16="http://schemas.microsoft.com/office/drawing/2014/main" id="{F0CDE13B-0B51-4B87-BE7E-5CE7D4E4D494}"/>
              </a:ext>
            </a:extLst>
          </p:cNvPr>
          <p:cNvSpPr/>
          <p:nvPr/>
        </p:nvSpPr>
        <p:spPr>
          <a:xfrm>
            <a:off x="3403206" y="1283921"/>
            <a:ext cx="463810" cy="160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68" name="Graphic 67" descr="Email">
            <a:extLst>
              <a:ext uri="{FF2B5EF4-FFF2-40B4-BE49-F238E27FC236}">
                <a16:creationId xmlns:a16="http://schemas.microsoft.com/office/drawing/2014/main" id="{B436BAFC-52B0-4C97-A67C-0D3956EFD0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27283" y="3315645"/>
            <a:ext cx="468224" cy="468224"/>
          </a:xfrm>
          <a:prstGeom prst="rect">
            <a:avLst/>
          </a:prstGeom>
        </p:spPr>
      </p:pic>
      <p:sp>
        <p:nvSpPr>
          <p:cNvPr id="70" name="Speech Bubble: Rectangle with Corners Rounded 69">
            <a:extLst>
              <a:ext uri="{FF2B5EF4-FFF2-40B4-BE49-F238E27FC236}">
                <a16:creationId xmlns:a16="http://schemas.microsoft.com/office/drawing/2014/main" id="{2C23E1AE-364C-4ADF-AA9E-C3124BAB37CB}"/>
              </a:ext>
            </a:extLst>
          </p:cNvPr>
          <p:cNvSpPr/>
          <p:nvPr/>
        </p:nvSpPr>
        <p:spPr>
          <a:xfrm>
            <a:off x="4190496" y="2038644"/>
            <a:ext cx="971301" cy="490353"/>
          </a:xfrm>
          <a:prstGeom prst="wedgeRoundRectCallout">
            <a:avLst>
              <a:gd name="adj1" fmla="val -67284"/>
              <a:gd name="adj2" fmla="val 46346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900" dirty="0">
                <a:solidFill>
                  <a:schemeClr val="dk1"/>
                </a:solidFill>
              </a:rPr>
              <a:t>Write JSON </a:t>
            </a:r>
            <a:r>
              <a:rPr lang="nl-NL" sz="900">
                <a:solidFill>
                  <a:schemeClr val="dk1"/>
                </a:solidFill>
              </a:rPr>
              <a:t>document with</a:t>
            </a:r>
            <a:r>
              <a:rPr lang="nl-NL" sz="900" dirty="0">
                <a:solidFill>
                  <a:schemeClr val="dk1"/>
                </a:solidFill>
              </a:rPr>
              <a:t> Tweets</a:t>
            </a:r>
            <a:endParaRPr lang="en-NL" sz="900" dirty="0">
              <a:solidFill>
                <a:schemeClr val="dk1"/>
              </a:solidFill>
            </a:endParaRPr>
          </a:p>
        </p:txBody>
      </p:sp>
      <p:sp>
        <p:nvSpPr>
          <p:cNvPr id="104" name="Speech Bubble: Rectangle with Corners Rounded 103">
            <a:extLst>
              <a:ext uri="{FF2B5EF4-FFF2-40B4-BE49-F238E27FC236}">
                <a16:creationId xmlns:a16="http://schemas.microsoft.com/office/drawing/2014/main" id="{7B9D7EDE-81D4-43D0-BA07-813E84571C18}"/>
              </a:ext>
            </a:extLst>
          </p:cNvPr>
          <p:cNvSpPr/>
          <p:nvPr/>
        </p:nvSpPr>
        <p:spPr>
          <a:xfrm>
            <a:off x="4494202" y="2703874"/>
            <a:ext cx="1043428" cy="512311"/>
          </a:xfrm>
          <a:prstGeom prst="wedgeRoundRectCallout">
            <a:avLst>
              <a:gd name="adj1" fmla="val -67146"/>
              <a:gd name="adj2" fmla="val -15955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900" dirty="0" err="1">
                <a:solidFill>
                  <a:schemeClr val="dk1"/>
                </a:solidFill>
              </a:rPr>
              <a:t>Retrieve</a:t>
            </a:r>
            <a:r>
              <a:rPr lang="nl-NL" sz="900" dirty="0">
                <a:solidFill>
                  <a:schemeClr val="dk1"/>
                </a:solidFill>
              </a:rPr>
              <a:t> X minutes </a:t>
            </a:r>
            <a:r>
              <a:rPr lang="nl-NL" sz="900" dirty="0" err="1">
                <a:solidFill>
                  <a:schemeClr val="dk1"/>
                </a:solidFill>
              </a:rPr>
              <a:t>worth</a:t>
            </a:r>
            <a:r>
              <a:rPr lang="nl-NL" sz="900" dirty="0">
                <a:solidFill>
                  <a:schemeClr val="dk1"/>
                </a:solidFill>
              </a:rPr>
              <a:t> of tweets</a:t>
            </a:r>
            <a:endParaRPr lang="en-NL" sz="900" dirty="0">
              <a:solidFill>
                <a:schemeClr val="dk1"/>
              </a:solidFill>
            </a:endParaRPr>
          </a:p>
        </p:txBody>
      </p:sp>
      <p:sp>
        <p:nvSpPr>
          <p:cNvPr id="106" name="Speech Bubble: Rectangle with Corners Rounded 105">
            <a:extLst>
              <a:ext uri="{FF2B5EF4-FFF2-40B4-BE49-F238E27FC236}">
                <a16:creationId xmlns:a16="http://schemas.microsoft.com/office/drawing/2014/main" id="{96647628-0CEC-473D-9346-05C50A2CA89F}"/>
              </a:ext>
            </a:extLst>
          </p:cNvPr>
          <p:cNvSpPr/>
          <p:nvPr/>
        </p:nvSpPr>
        <p:spPr>
          <a:xfrm>
            <a:off x="3353544" y="168944"/>
            <a:ext cx="1001759" cy="720496"/>
          </a:xfrm>
          <a:prstGeom prst="wedgeRoundRectCallout">
            <a:avLst>
              <a:gd name="adj1" fmla="val 21087"/>
              <a:gd name="adj2" fmla="val 96343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900" dirty="0">
                <a:solidFill>
                  <a:schemeClr val="dk1"/>
                </a:solidFill>
              </a:rPr>
              <a:t>Store JSON file </a:t>
            </a:r>
            <a:r>
              <a:rPr lang="nl-NL" sz="900" dirty="0" err="1">
                <a:solidFill>
                  <a:schemeClr val="dk1"/>
                </a:solidFill>
              </a:rPr>
              <a:t>with</a:t>
            </a:r>
            <a:r>
              <a:rPr lang="nl-NL" sz="900" dirty="0">
                <a:solidFill>
                  <a:schemeClr val="dk1"/>
                </a:solidFill>
              </a:rPr>
              <a:t> </a:t>
            </a:r>
            <a:r>
              <a:rPr lang="nl-NL" sz="900" dirty="0" err="1">
                <a:solidFill>
                  <a:schemeClr val="dk1"/>
                </a:solidFill>
              </a:rPr>
              <a:t>all</a:t>
            </a:r>
            <a:r>
              <a:rPr lang="nl-NL" sz="900" dirty="0">
                <a:solidFill>
                  <a:schemeClr val="dk1"/>
                </a:solidFill>
              </a:rPr>
              <a:t> tweets in time </a:t>
            </a:r>
            <a:r>
              <a:rPr lang="nl-NL" sz="900" dirty="0" err="1">
                <a:solidFill>
                  <a:schemeClr val="dk1"/>
                </a:solidFill>
              </a:rPr>
              <a:t>period</a:t>
            </a:r>
            <a:endParaRPr lang="en-NL" sz="900" dirty="0">
              <a:solidFill>
                <a:schemeClr val="dk1"/>
              </a:solidFill>
            </a:endParaRPr>
          </a:p>
        </p:txBody>
      </p:sp>
      <p:sp>
        <p:nvSpPr>
          <p:cNvPr id="108" name="Speech Bubble: Rectangle with Corners Rounded 107">
            <a:extLst>
              <a:ext uri="{FF2B5EF4-FFF2-40B4-BE49-F238E27FC236}">
                <a16:creationId xmlns:a16="http://schemas.microsoft.com/office/drawing/2014/main" id="{FA6D9E99-8F7B-4097-A6FE-F0C578F3ACF8}"/>
              </a:ext>
            </a:extLst>
          </p:cNvPr>
          <p:cNvSpPr/>
          <p:nvPr/>
        </p:nvSpPr>
        <p:spPr>
          <a:xfrm>
            <a:off x="5716774" y="550216"/>
            <a:ext cx="884736" cy="574776"/>
          </a:xfrm>
          <a:prstGeom prst="wedgeRoundRectCallout">
            <a:avLst>
              <a:gd name="adj1" fmla="val 100596"/>
              <a:gd name="adj2" fmla="val 160057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900">
                <a:solidFill>
                  <a:schemeClr val="dk1"/>
                </a:solidFill>
              </a:rPr>
              <a:t>Trigger function with</a:t>
            </a:r>
            <a:r>
              <a:rPr lang="nl-NL" sz="900" dirty="0">
                <a:solidFill>
                  <a:schemeClr val="dk1"/>
                </a:solidFill>
              </a:rPr>
              <a:t> event</a:t>
            </a:r>
            <a:endParaRPr lang="en-NL" sz="900" dirty="0">
              <a:solidFill>
                <a:schemeClr val="dk1"/>
              </a:solidFill>
            </a:endParaRPr>
          </a:p>
        </p:txBody>
      </p:sp>
      <p:sp>
        <p:nvSpPr>
          <p:cNvPr id="109" name="Speech Bubble: Rectangle with Corners Rounded 108">
            <a:extLst>
              <a:ext uri="{FF2B5EF4-FFF2-40B4-BE49-F238E27FC236}">
                <a16:creationId xmlns:a16="http://schemas.microsoft.com/office/drawing/2014/main" id="{6FF7F571-EC86-4B05-8640-0641FF10ACEE}"/>
              </a:ext>
            </a:extLst>
          </p:cNvPr>
          <p:cNvSpPr/>
          <p:nvPr/>
        </p:nvSpPr>
        <p:spPr>
          <a:xfrm>
            <a:off x="7637658" y="200343"/>
            <a:ext cx="754474" cy="574776"/>
          </a:xfrm>
          <a:prstGeom prst="wedgeRoundRectCallout">
            <a:avLst>
              <a:gd name="adj1" fmla="val -19241"/>
              <a:gd name="adj2" fmla="val 108206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900" dirty="0" err="1">
                <a:solidFill>
                  <a:schemeClr val="dk1"/>
                </a:solidFill>
              </a:rPr>
              <a:t>Create</a:t>
            </a:r>
            <a:r>
              <a:rPr lang="nl-NL" sz="900" dirty="0">
                <a:solidFill>
                  <a:schemeClr val="dk1"/>
                </a:solidFill>
              </a:rPr>
              <a:t> Tweet Records in </a:t>
            </a:r>
            <a:r>
              <a:rPr lang="nl-NL" sz="900" dirty="0" err="1">
                <a:solidFill>
                  <a:schemeClr val="dk1"/>
                </a:solidFill>
              </a:rPr>
              <a:t>NoSQL</a:t>
            </a:r>
            <a:endParaRPr lang="en-NL" sz="900" dirty="0">
              <a:solidFill>
                <a:schemeClr val="dk1"/>
              </a:solidFill>
            </a:endParaRPr>
          </a:p>
        </p:txBody>
      </p:sp>
      <p:sp>
        <p:nvSpPr>
          <p:cNvPr id="112" name="Speech Bubble: Rectangle with Corners Rounded 111">
            <a:extLst>
              <a:ext uri="{FF2B5EF4-FFF2-40B4-BE49-F238E27FC236}">
                <a16:creationId xmlns:a16="http://schemas.microsoft.com/office/drawing/2014/main" id="{C67EE2FD-7599-45F1-A874-4C9B6D15137B}"/>
              </a:ext>
            </a:extLst>
          </p:cNvPr>
          <p:cNvSpPr/>
          <p:nvPr/>
        </p:nvSpPr>
        <p:spPr>
          <a:xfrm>
            <a:off x="5742099" y="2860249"/>
            <a:ext cx="805941" cy="574776"/>
          </a:xfrm>
          <a:prstGeom prst="wedgeRoundRectCallout">
            <a:avLst>
              <a:gd name="adj1" fmla="val 88240"/>
              <a:gd name="adj2" fmla="val -11992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900">
                <a:solidFill>
                  <a:schemeClr val="dk1"/>
                </a:solidFill>
              </a:rPr>
              <a:t>Send</a:t>
            </a:r>
            <a:r>
              <a:rPr lang="nl-NL" sz="900" dirty="0">
                <a:solidFill>
                  <a:schemeClr val="dk1"/>
                </a:solidFill>
              </a:rPr>
              <a:t> Tweet Report as email</a:t>
            </a:r>
            <a:endParaRPr lang="en-NL" sz="900" dirty="0">
              <a:solidFill>
                <a:schemeClr val="dk1"/>
              </a:solidFill>
            </a:endParaRPr>
          </a:p>
        </p:txBody>
      </p:sp>
      <p:sp>
        <p:nvSpPr>
          <p:cNvPr id="113" name="Speech Bubble: Rectangle with Corners Rounded 112">
            <a:extLst>
              <a:ext uri="{FF2B5EF4-FFF2-40B4-BE49-F238E27FC236}">
                <a16:creationId xmlns:a16="http://schemas.microsoft.com/office/drawing/2014/main" id="{D2F1E09E-6754-4A1C-926D-A92E879559E0}"/>
              </a:ext>
            </a:extLst>
          </p:cNvPr>
          <p:cNvSpPr/>
          <p:nvPr/>
        </p:nvSpPr>
        <p:spPr>
          <a:xfrm>
            <a:off x="583890" y="876957"/>
            <a:ext cx="1136169" cy="422381"/>
          </a:xfrm>
          <a:prstGeom prst="wedgeRoundRectCallout">
            <a:avLst>
              <a:gd name="adj1" fmla="val 46007"/>
              <a:gd name="adj2" fmla="val 95245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900" dirty="0" err="1"/>
              <a:t>Invoke</a:t>
            </a:r>
            <a:r>
              <a:rPr lang="nl-NL" sz="900" dirty="0"/>
              <a:t> Tweet </a:t>
            </a:r>
            <a:r>
              <a:rPr lang="nl-NL" sz="900" dirty="0" err="1"/>
              <a:t>Aggregator</a:t>
            </a:r>
            <a:r>
              <a:rPr lang="nl-NL" sz="900" dirty="0"/>
              <a:t> </a:t>
            </a:r>
            <a:r>
              <a:rPr lang="nl-NL" sz="900" dirty="0" err="1"/>
              <a:t>every</a:t>
            </a:r>
            <a:r>
              <a:rPr lang="nl-NL" sz="900" dirty="0"/>
              <a:t> X minutes</a:t>
            </a:r>
            <a:endParaRPr lang="en-NL" sz="9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5ABFAC8-0D77-49ED-B1A8-0C07F8790F8A}"/>
              </a:ext>
            </a:extLst>
          </p:cNvPr>
          <p:cNvSpPr/>
          <p:nvPr/>
        </p:nvSpPr>
        <p:spPr>
          <a:xfrm>
            <a:off x="6843932" y="2522102"/>
            <a:ext cx="86414" cy="90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7BA97935-7275-460D-8A7D-F85B44BD41CF}"/>
              </a:ext>
            </a:extLst>
          </p:cNvPr>
          <p:cNvCxnSpPr>
            <a:cxnSpLocks/>
          </p:cNvCxnSpPr>
          <p:nvPr/>
        </p:nvCxnSpPr>
        <p:spPr>
          <a:xfrm rot="5400000">
            <a:off x="6639032" y="2856077"/>
            <a:ext cx="687906" cy="239347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3FFFFFC7-A5CD-4B7D-8EEB-8A43ADC77125}"/>
              </a:ext>
            </a:extLst>
          </p:cNvPr>
          <p:cNvSpPr/>
          <p:nvPr/>
        </p:nvSpPr>
        <p:spPr>
          <a:xfrm>
            <a:off x="4286900" y="1239520"/>
            <a:ext cx="2337423" cy="108373"/>
          </a:xfrm>
          <a:custGeom>
            <a:avLst/>
            <a:gdLst>
              <a:gd name="connsiteX0" fmla="*/ 2337423 w 2337423"/>
              <a:gd name="connsiteY0" fmla="*/ 0 h 108373"/>
              <a:gd name="connsiteX1" fmla="*/ 623 w 2337423"/>
              <a:gd name="connsiteY1" fmla="*/ 60960 h 108373"/>
              <a:gd name="connsiteX2" fmla="*/ 2154543 w 2337423"/>
              <a:gd name="connsiteY2" fmla="*/ 108373 h 108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7423" h="108373">
                <a:moveTo>
                  <a:pt x="2337423" y="0"/>
                </a:moveTo>
                <a:lnTo>
                  <a:pt x="623" y="60960"/>
                </a:lnTo>
                <a:cubicBezTo>
                  <a:pt x="-29857" y="79022"/>
                  <a:pt x="1062343" y="93697"/>
                  <a:pt x="2154543" y="108373"/>
                </a:cubicBez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7" name="Speech Bubble: Rectangle with Corners Rounded 106">
            <a:extLst>
              <a:ext uri="{FF2B5EF4-FFF2-40B4-BE49-F238E27FC236}">
                <a16:creationId xmlns:a16="http://schemas.microsoft.com/office/drawing/2014/main" id="{2D69D8A8-37C0-42C6-9CF3-C469F931E5A8}"/>
              </a:ext>
            </a:extLst>
          </p:cNvPr>
          <p:cNvSpPr/>
          <p:nvPr/>
        </p:nvSpPr>
        <p:spPr>
          <a:xfrm>
            <a:off x="4881457" y="75741"/>
            <a:ext cx="884737" cy="720496"/>
          </a:xfrm>
          <a:prstGeom prst="wedgeRoundRectCallout">
            <a:avLst>
              <a:gd name="adj1" fmla="val -57815"/>
              <a:gd name="adj2" fmla="val 173431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900" dirty="0">
                <a:solidFill>
                  <a:schemeClr val="dk1"/>
                </a:solidFill>
              </a:rPr>
              <a:t>Cloud Event for new JSON file</a:t>
            </a:r>
            <a:endParaRPr lang="en-NL" sz="900" dirty="0">
              <a:solidFill>
                <a:schemeClr val="dk1"/>
              </a:solidFill>
            </a:endParaRPr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228DB5F4-BDD6-4C26-B560-172D28B55772}"/>
              </a:ext>
            </a:extLst>
          </p:cNvPr>
          <p:cNvCxnSpPr>
            <a:cxnSpLocks/>
          </p:cNvCxnSpPr>
          <p:nvPr/>
        </p:nvCxnSpPr>
        <p:spPr>
          <a:xfrm>
            <a:off x="5961777" y="2062563"/>
            <a:ext cx="831879" cy="411130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97B3186-8A53-4C28-914D-51BF6147DA24}"/>
              </a:ext>
            </a:extLst>
          </p:cNvPr>
          <p:cNvCxnSpPr>
            <a:cxnSpLocks/>
            <a:endCxn id="56" idx="2"/>
          </p:cNvCxnSpPr>
          <p:nvPr/>
        </p:nvCxnSpPr>
        <p:spPr>
          <a:xfrm flipH="1" flipV="1">
            <a:off x="7050214" y="1492868"/>
            <a:ext cx="6367" cy="71627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D3350471-EAA9-48FD-A0C5-A4D360B94F8B}"/>
              </a:ext>
            </a:extLst>
          </p:cNvPr>
          <p:cNvCxnSpPr/>
          <p:nvPr/>
        </p:nvCxnSpPr>
        <p:spPr>
          <a:xfrm>
            <a:off x="7453711" y="1392823"/>
            <a:ext cx="603110" cy="455513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Speech Bubble: Rectangle with Corners Rounded 139">
            <a:extLst>
              <a:ext uri="{FF2B5EF4-FFF2-40B4-BE49-F238E27FC236}">
                <a16:creationId xmlns:a16="http://schemas.microsoft.com/office/drawing/2014/main" id="{1EE10747-5E7B-481C-B1C8-33D934ED953B}"/>
              </a:ext>
            </a:extLst>
          </p:cNvPr>
          <p:cNvSpPr/>
          <p:nvPr/>
        </p:nvSpPr>
        <p:spPr>
          <a:xfrm>
            <a:off x="7830906" y="2494663"/>
            <a:ext cx="754474" cy="574776"/>
          </a:xfrm>
          <a:prstGeom prst="wedgeRoundRectCallout">
            <a:avLst>
              <a:gd name="adj1" fmla="val -57844"/>
              <a:gd name="adj2" fmla="val -169904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900">
                <a:solidFill>
                  <a:schemeClr val="dk1"/>
                </a:solidFill>
              </a:rPr>
              <a:t>Publish each</a:t>
            </a:r>
            <a:r>
              <a:rPr lang="nl-NL" sz="900" dirty="0">
                <a:solidFill>
                  <a:schemeClr val="dk1"/>
                </a:solidFill>
              </a:rPr>
              <a:t> </a:t>
            </a:r>
            <a:r>
              <a:rPr lang="nl-NL" sz="900">
                <a:solidFill>
                  <a:schemeClr val="dk1"/>
                </a:solidFill>
              </a:rPr>
              <a:t>Tweet to</a:t>
            </a:r>
            <a:r>
              <a:rPr lang="nl-NL" sz="900" dirty="0">
                <a:solidFill>
                  <a:schemeClr val="dk1"/>
                </a:solidFill>
              </a:rPr>
              <a:t> Stream</a:t>
            </a:r>
            <a:endParaRPr lang="en-NL" sz="900" dirty="0">
              <a:solidFill>
                <a:schemeClr val="dk1"/>
              </a:solidFill>
            </a:endParaRPr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65F95D83-AB00-41A4-94B1-737665C61325}"/>
              </a:ext>
            </a:extLst>
          </p:cNvPr>
          <p:cNvSpPr/>
          <p:nvPr/>
        </p:nvSpPr>
        <p:spPr>
          <a:xfrm rot="19744707">
            <a:off x="2289303" y="3253644"/>
            <a:ext cx="1622055" cy="543334"/>
          </a:xfrm>
          <a:custGeom>
            <a:avLst/>
            <a:gdLst>
              <a:gd name="connsiteX0" fmla="*/ 2404769 w 2404769"/>
              <a:gd name="connsiteY0" fmla="*/ 0 h 543334"/>
              <a:gd name="connsiteX1" fmla="*/ 236 w 2404769"/>
              <a:gd name="connsiteY1" fmla="*/ 541867 h 543334"/>
              <a:gd name="connsiteX2" fmla="*/ 2289622 w 2404769"/>
              <a:gd name="connsiteY2" fmla="*/ 128694 h 54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4769" h="543334">
                <a:moveTo>
                  <a:pt x="2404769" y="0"/>
                </a:moveTo>
                <a:lnTo>
                  <a:pt x="236" y="541867"/>
                </a:lnTo>
                <a:cubicBezTo>
                  <a:pt x="-18955" y="563316"/>
                  <a:pt x="1135333" y="346005"/>
                  <a:pt x="2289622" y="128694"/>
                </a:cubicBez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/>
          </a:p>
        </p:txBody>
      </p:sp>
      <p:pic>
        <p:nvPicPr>
          <p:cNvPr id="146" name="Picture 2">
            <a:extLst>
              <a:ext uri="{FF2B5EF4-FFF2-40B4-BE49-F238E27FC236}">
                <a16:creationId xmlns:a16="http://schemas.microsoft.com/office/drawing/2014/main" id="{0EE086CD-A084-4CE6-B6E3-2ADCBF310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240" y="942302"/>
            <a:ext cx="203240" cy="20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2">
            <a:extLst>
              <a:ext uri="{FF2B5EF4-FFF2-40B4-BE49-F238E27FC236}">
                <a16:creationId xmlns:a16="http://schemas.microsoft.com/office/drawing/2014/main" id="{34114161-BDD5-4000-AF8F-B85AC6219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641" y="1661358"/>
            <a:ext cx="203240" cy="20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E60A9C88-3966-4AC5-A55C-1C37619250F9}"/>
              </a:ext>
            </a:extLst>
          </p:cNvPr>
          <p:cNvCxnSpPr>
            <a:cxnSpLocks/>
          </p:cNvCxnSpPr>
          <p:nvPr/>
        </p:nvCxnSpPr>
        <p:spPr>
          <a:xfrm>
            <a:off x="2020356" y="1716121"/>
            <a:ext cx="592248" cy="70832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Arrow: Right 131">
            <a:extLst>
              <a:ext uri="{FF2B5EF4-FFF2-40B4-BE49-F238E27FC236}">
                <a16:creationId xmlns:a16="http://schemas.microsoft.com/office/drawing/2014/main" id="{D3E9449F-B8C1-475E-9FAD-5CE374F1B1EC}"/>
              </a:ext>
            </a:extLst>
          </p:cNvPr>
          <p:cNvSpPr/>
          <p:nvPr/>
        </p:nvSpPr>
        <p:spPr>
          <a:xfrm>
            <a:off x="2177619" y="2462918"/>
            <a:ext cx="518027" cy="220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4" name="Graphic 3" descr="Alarm clock">
            <a:extLst>
              <a:ext uri="{FF2B5EF4-FFF2-40B4-BE49-F238E27FC236}">
                <a16:creationId xmlns:a16="http://schemas.microsoft.com/office/drawing/2014/main" id="{DD1B1CA1-BA24-4E0F-A7F9-290A8A09B7A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15728" y="1639923"/>
            <a:ext cx="422382" cy="422382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989B71CC-92F0-4E99-9D3E-0D93E4FBF400}"/>
              </a:ext>
            </a:extLst>
          </p:cNvPr>
          <p:cNvGrpSpPr/>
          <p:nvPr/>
        </p:nvGrpSpPr>
        <p:grpSpPr>
          <a:xfrm>
            <a:off x="5354076" y="4088040"/>
            <a:ext cx="912051" cy="727283"/>
            <a:chOff x="3406274" y="1436411"/>
            <a:chExt cx="903246" cy="96971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1E398EFD-3905-4277-88B2-DBB72A60FD7A}"/>
                </a:ext>
              </a:extLst>
            </p:cNvPr>
            <p:cNvGrpSpPr/>
            <p:nvPr/>
          </p:nvGrpSpPr>
          <p:grpSpPr>
            <a:xfrm>
              <a:off x="3577606" y="1436411"/>
              <a:ext cx="636309" cy="556528"/>
              <a:chOff x="8104793" y="2882206"/>
              <a:chExt cx="636309" cy="556528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166682D0-42F7-4F2A-AB17-177420A5B705}"/>
                  </a:ext>
                </a:extLst>
              </p:cNvPr>
              <p:cNvSpPr/>
              <p:nvPr/>
            </p:nvSpPr>
            <p:spPr>
              <a:xfrm>
                <a:off x="8104793" y="2882206"/>
                <a:ext cx="636309" cy="556528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800">
                  <a:lnSpc>
                    <a:spcPct val="90000"/>
                  </a:lnSpc>
                  <a:buClrTx/>
                  <a:defRPr/>
                </a:pPr>
                <a:endParaRPr lang="en-US" sz="1350">
                  <a:solidFill>
                    <a:srgbClr val="FFFFFF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5A59D2EB-DBEB-4176-B3E4-338B8544D418}"/>
                  </a:ext>
                </a:extLst>
              </p:cNvPr>
              <p:cNvGrpSpPr/>
              <p:nvPr/>
            </p:nvGrpSpPr>
            <p:grpSpPr>
              <a:xfrm>
                <a:off x="8175066" y="2957849"/>
                <a:ext cx="482852" cy="405439"/>
                <a:chOff x="9158800" y="1859595"/>
                <a:chExt cx="584200" cy="490538"/>
              </a:xfrm>
            </p:grpSpPr>
            <p:sp>
              <p:nvSpPr>
                <p:cNvPr id="74" name="Freeform 37">
                  <a:extLst>
                    <a:ext uri="{FF2B5EF4-FFF2-40B4-BE49-F238E27FC236}">
                      <a16:creationId xmlns:a16="http://schemas.microsoft.com/office/drawing/2014/main" id="{08CF29F2-01B9-4FA9-A72E-B3E396BFED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35000" y="1859595"/>
                  <a:ext cx="508000" cy="406400"/>
                </a:xfrm>
                <a:custGeom>
                  <a:avLst/>
                  <a:gdLst>
                    <a:gd name="T0" fmla="*/ 1410 w 1411"/>
                    <a:gd name="T1" fmla="*/ 1128 h 1129"/>
                    <a:gd name="T2" fmla="*/ 1303 w 1411"/>
                    <a:gd name="T3" fmla="*/ 1128 h 1129"/>
                    <a:gd name="T4" fmla="*/ 1303 w 1411"/>
                    <a:gd name="T5" fmla="*/ 1115 h 1129"/>
                    <a:gd name="T6" fmla="*/ 1303 w 1411"/>
                    <a:gd name="T7" fmla="*/ 375 h 1129"/>
                    <a:gd name="T8" fmla="*/ 1169 w 1411"/>
                    <a:gd name="T9" fmla="*/ 244 h 1129"/>
                    <a:gd name="T10" fmla="*/ 440 w 1411"/>
                    <a:gd name="T11" fmla="*/ 244 h 1129"/>
                    <a:gd name="T12" fmla="*/ 420 w 1411"/>
                    <a:gd name="T13" fmla="*/ 231 h 1129"/>
                    <a:gd name="T14" fmla="*/ 362 w 1411"/>
                    <a:gd name="T15" fmla="*/ 126 h 1129"/>
                    <a:gd name="T16" fmla="*/ 346 w 1411"/>
                    <a:gd name="T17" fmla="*/ 118 h 1129"/>
                    <a:gd name="T18" fmla="*/ 13 w 1411"/>
                    <a:gd name="T19" fmla="*/ 118 h 1129"/>
                    <a:gd name="T20" fmla="*/ 0 w 1411"/>
                    <a:gd name="T21" fmla="*/ 118 h 1129"/>
                    <a:gd name="T22" fmla="*/ 0 w 1411"/>
                    <a:gd name="T23" fmla="*/ 0 h 1129"/>
                    <a:gd name="T24" fmla="*/ 11 w 1411"/>
                    <a:gd name="T25" fmla="*/ 0 h 1129"/>
                    <a:gd name="T26" fmla="*/ 451 w 1411"/>
                    <a:gd name="T27" fmla="*/ 0 h 1129"/>
                    <a:gd name="T28" fmla="*/ 467 w 1411"/>
                    <a:gd name="T29" fmla="*/ 11 h 1129"/>
                    <a:gd name="T30" fmla="*/ 524 w 1411"/>
                    <a:gd name="T31" fmla="*/ 116 h 1129"/>
                    <a:gd name="T32" fmla="*/ 543 w 1411"/>
                    <a:gd name="T33" fmla="*/ 126 h 1129"/>
                    <a:gd name="T34" fmla="*/ 1272 w 1411"/>
                    <a:gd name="T35" fmla="*/ 126 h 1129"/>
                    <a:gd name="T36" fmla="*/ 1403 w 1411"/>
                    <a:gd name="T37" fmla="*/ 236 h 1129"/>
                    <a:gd name="T38" fmla="*/ 1403 w 1411"/>
                    <a:gd name="T39" fmla="*/ 255 h 1129"/>
                    <a:gd name="T40" fmla="*/ 1403 w 1411"/>
                    <a:gd name="T41" fmla="*/ 1117 h 1129"/>
                    <a:gd name="T42" fmla="*/ 1410 w 1411"/>
                    <a:gd name="T43" fmla="*/ 1128 h 1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411" h="1129">
                      <a:moveTo>
                        <a:pt x="1410" y="1128"/>
                      </a:moveTo>
                      <a:cubicBezTo>
                        <a:pt x="1374" y="1128"/>
                        <a:pt x="1340" y="1128"/>
                        <a:pt x="1303" y="1128"/>
                      </a:cubicBezTo>
                      <a:cubicBezTo>
                        <a:pt x="1303" y="1122"/>
                        <a:pt x="1303" y="1120"/>
                        <a:pt x="1303" y="1115"/>
                      </a:cubicBezTo>
                      <a:cubicBezTo>
                        <a:pt x="1303" y="868"/>
                        <a:pt x="1303" y="622"/>
                        <a:pt x="1303" y="375"/>
                      </a:cubicBezTo>
                      <a:cubicBezTo>
                        <a:pt x="1303" y="310"/>
                        <a:pt x="1253" y="244"/>
                        <a:pt x="1169" y="244"/>
                      </a:cubicBezTo>
                      <a:cubicBezTo>
                        <a:pt x="925" y="244"/>
                        <a:pt x="684" y="244"/>
                        <a:pt x="440" y="244"/>
                      </a:cubicBezTo>
                      <a:cubicBezTo>
                        <a:pt x="430" y="244"/>
                        <a:pt x="425" y="242"/>
                        <a:pt x="420" y="231"/>
                      </a:cubicBezTo>
                      <a:cubicBezTo>
                        <a:pt x="401" y="197"/>
                        <a:pt x="380" y="160"/>
                        <a:pt x="362" y="126"/>
                      </a:cubicBezTo>
                      <a:cubicBezTo>
                        <a:pt x="359" y="118"/>
                        <a:pt x="354" y="118"/>
                        <a:pt x="346" y="118"/>
                      </a:cubicBezTo>
                      <a:cubicBezTo>
                        <a:pt x="236" y="118"/>
                        <a:pt x="126" y="118"/>
                        <a:pt x="13" y="118"/>
                      </a:cubicBezTo>
                      <a:cubicBezTo>
                        <a:pt x="8" y="118"/>
                        <a:pt x="5" y="118"/>
                        <a:pt x="0" y="118"/>
                      </a:cubicBezTo>
                      <a:cubicBezTo>
                        <a:pt x="0" y="79"/>
                        <a:pt x="0" y="40"/>
                        <a:pt x="0" y="0"/>
                      </a:cubicBezTo>
                      <a:cubicBezTo>
                        <a:pt x="3" y="0"/>
                        <a:pt x="8" y="0"/>
                        <a:pt x="11" y="0"/>
                      </a:cubicBezTo>
                      <a:cubicBezTo>
                        <a:pt x="157" y="0"/>
                        <a:pt x="304" y="0"/>
                        <a:pt x="451" y="0"/>
                      </a:cubicBezTo>
                      <a:cubicBezTo>
                        <a:pt x="459" y="0"/>
                        <a:pt x="464" y="3"/>
                        <a:pt x="467" y="11"/>
                      </a:cubicBezTo>
                      <a:cubicBezTo>
                        <a:pt x="485" y="45"/>
                        <a:pt x="506" y="82"/>
                        <a:pt x="524" y="116"/>
                      </a:cubicBezTo>
                      <a:cubicBezTo>
                        <a:pt x="530" y="124"/>
                        <a:pt x="532" y="126"/>
                        <a:pt x="543" y="126"/>
                      </a:cubicBezTo>
                      <a:cubicBezTo>
                        <a:pt x="787" y="126"/>
                        <a:pt x="1030" y="126"/>
                        <a:pt x="1272" y="126"/>
                      </a:cubicBezTo>
                      <a:cubicBezTo>
                        <a:pt x="1340" y="126"/>
                        <a:pt x="1392" y="171"/>
                        <a:pt x="1403" y="236"/>
                      </a:cubicBezTo>
                      <a:cubicBezTo>
                        <a:pt x="1403" y="242"/>
                        <a:pt x="1403" y="250"/>
                        <a:pt x="1403" y="255"/>
                      </a:cubicBezTo>
                      <a:cubicBezTo>
                        <a:pt x="1403" y="543"/>
                        <a:pt x="1403" y="829"/>
                        <a:pt x="1403" y="1117"/>
                      </a:cubicBezTo>
                      <a:cubicBezTo>
                        <a:pt x="1410" y="1120"/>
                        <a:pt x="1410" y="1122"/>
                        <a:pt x="1410" y="1128"/>
                      </a:cubicBez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>
                    <a:buClrTx/>
                    <a:defRPr/>
                  </a:pPr>
                  <a:endParaRPr lang="en-US" sz="1350">
                    <a:solidFill>
                      <a:srgbClr val="5F5F5F"/>
                    </a:solidFill>
                  </a:endParaRPr>
                </a:p>
              </p:txBody>
            </p:sp>
            <p:sp>
              <p:nvSpPr>
                <p:cNvPr id="76" name="Freeform 38">
                  <a:extLst>
                    <a:ext uri="{FF2B5EF4-FFF2-40B4-BE49-F238E27FC236}">
                      <a16:creationId xmlns:a16="http://schemas.microsoft.com/office/drawing/2014/main" id="{FA1042F4-19DA-473A-A673-2B450A692F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58800" y="1943733"/>
                  <a:ext cx="506412" cy="406400"/>
                </a:xfrm>
                <a:custGeom>
                  <a:avLst/>
                  <a:gdLst>
                    <a:gd name="T0" fmla="*/ 1274 w 1408"/>
                    <a:gd name="T1" fmla="*/ 128 h 1128"/>
                    <a:gd name="T2" fmla="*/ 545 w 1408"/>
                    <a:gd name="T3" fmla="*/ 128 h 1128"/>
                    <a:gd name="T4" fmla="*/ 527 w 1408"/>
                    <a:gd name="T5" fmla="*/ 118 h 1128"/>
                    <a:gd name="T6" fmla="*/ 466 w 1408"/>
                    <a:gd name="T7" fmla="*/ 10 h 1128"/>
                    <a:gd name="T8" fmla="*/ 451 w 1408"/>
                    <a:gd name="T9" fmla="*/ 0 h 1128"/>
                    <a:gd name="T10" fmla="*/ 10 w 1408"/>
                    <a:gd name="T11" fmla="*/ 0 h 1128"/>
                    <a:gd name="T12" fmla="*/ 0 w 1408"/>
                    <a:gd name="T13" fmla="*/ 0 h 1128"/>
                    <a:gd name="T14" fmla="*/ 0 w 1408"/>
                    <a:gd name="T15" fmla="*/ 1127 h 1128"/>
                    <a:gd name="T16" fmla="*/ 1405 w 1408"/>
                    <a:gd name="T17" fmla="*/ 1127 h 1128"/>
                    <a:gd name="T18" fmla="*/ 1405 w 1408"/>
                    <a:gd name="T19" fmla="*/ 1117 h 1128"/>
                    <a:gd name="T20" fmla="*/ 1405 w 1408"/>
                    <a:gd name="T21" fmla="*/ 259 h 1128"/>
                    <a:gd name="T22" fmla="*/ 1274 w 1408"/>
                    <a:gd name="T23" fmla="*/ 128 h 1128"/>
                    <a:gd name="T24" fmla="*/ 317 w 1408"/>
                    <a:gd name="T25" fmla="*/ 246 h 1128"/>
                    <a:gd name="T26" fmla="*/ 244 w 1408"/>
                    <a:gd name="T27" fmla="*/ 246 h 1128"/>
                    <a:gd name="T28" fmla="*/ 244 w 1408"/>
                    <a:gd name="T29" fmla="*/ 320 h 1128"/>
                    <a:gd name="T30" fmla="*/ 188 w 1408"/>
                    <a:gd name="T31" fmla="*/ 320 h 1128"/>
                    <a:gd name="T32" fmla="*/ 188 w 1408"/>
                    <a:gd name="T33" fmla="*/ 246 h 1128"/>
                    <a:gd name="T34" fmla="*/ 115 w 1408"/>
                    <a:gd name="T35" fmla="*/ 246 h 1128"/>
                    <a:gd name="T36" fmla="*/ 115 w 1408"/>
                    <a:gd name="T37" fmla="*/ 191 h 1128"/>
                    <a:gd name="T38" fmla="*/ 188 w 1408"/>
                    <a:gd name="T39" fmla="*/ 191 h 1128"/>
                    <a:gd name="T40" fmla="*/ 188 w 1408"/>
                    <a:gd name="T41" fmla="*/ 118 h 1128"/>
                    <a:gd name="T42" fmla="*/ 244 w 1408"/>
                    <a:gd name="T43" fmla="*/ 118 h 1128"/>
                    <a:gd name="T44" fmla="*/ 244 w 1408"/>
                    <a:gd name="T45" fmla="*/ 191 h 1128"/>
                    <a:gd name="T46" fmla="*/ 317 w 1408"/>
                    <a:gd name="T47" fmla="*/ 191 h 1128"/>
                    <a:gd name="T48" fmla="*/ 317 w 1408"/>
                    <a:gd name="T49" fmla="*/ 246 h 1128"/>
                    <a:gd name="T50" fmla="*/ 765 w 1408"/>
                    <a:gd name="T51" fmla="*/ 314 h 1128"/>
                    <a:gd name="T52" fmla="*/ 852 w 1408"/>
                    <a:gd name="T53" fmla="*/ 485 h 1128"/>
                    <a:gd name="T54" fmla="*/ 681 w 1408"/>
                    <a:gd name="T55" fmla="*/ 485 h 1128"/>
                    <a:gd name="T56" fmla="*/ 765 w 1408"/>
                    <a:gd name="T57" fmla="*/ 314 h 1128"/>
                    <a:gd name="T58" fmla="*/ 652 w 1408"/>
                    <a:gd name="T59" fmla="*/ 810 h 1128"/>
                    <a:gd name="T60" fmla="*/ 576 w 1408"/>
                    <a:gd name="T61" fmla="*/ 734 h 1128"/>
                    <a:gd name="T62" fmla="*/ 652 w 1408"/>
                    <a:gd name="T63" fmla="*/ 660 h 1128"/>
                    <a:gd name="T64" fmla="*/ 726 w 1408"/>
                    <a:gd name="T65" fmla="*/ 734 h 1128"/>
                    <a:gd name="T66" fmla="*/ 652 w 1408"/>
                    <a:gd name="T67" fmla="*/ 810 h 1128"/>
                    <a:gd name="T68" fmla="*/ 826 w 1408"/>
                    <a:gd name="T69" fmla="*/ 598 h 1128"/>
                    <a:gd name="T70" fmla="*/ 915 w 1408"/>
                    <a:gd name="T71" fmla="*/ 561 h 1128"/>
                    <a:gd name="T72" fmla="*/ 1004 w 1408"/>
                    <a:gd name="T73" fmla="*/ 598 h 1128"/>
                    <a:gd name="T74" fmla="*/ 1004 w 1408"/>
                    <a:gd name="T75" fmla="*/ 723 h 1128"/>
                    <a:gd name="T76" fmla="*/ 915 w 1408"/>
                    <a:gd name="T77" fmla="*/ 760 h 1128"/>
                    <a:gd name="T78" fmla="*/ 826 w 1408"/>
                    <a:gd name="T79" fmla="*/ 723 h 1128"/>
                    <a:gd name="T80" fmla="*/ 826 w 1408"/>
                    <a:gd name="T81" fmla="*/ 598 h 1128"/>
                    <a:gd name="T82" fmla="*/ 943 w 1408"/>
                    <a:gd name="T83" fmla="*/ 999 h 1128"/>
                    <a:gd name="T84" fmla="*/ 867 w 1408"/>
                    <a:gd name="T85" fmla="*/ 923 h 1128"/>
                    <a:gd name="T86" fmla="*/ 943 w 1408"/>
                    <a:gd name="T87" fmla="*/ 849 h 1128"/>
                    <a:gd name="T88" fmla="*/ 1017 w 1408"/>
                    <a:gd name="T89" fmla="*/ 923 h 1128"/>
                    <a:gd name="T90" fmla="*/ 943 w 1408"/>
                    <a:gd name="T91" fmla="*/ 999 h 1128"/>
                    <a:gd name="T92" fmla="*/ 1001 w 1408"/>
                    <a:gd name="T93" fmla="*/ 398 h 1128"/>
                    <a:gd name="T94" fmla="*/ 1096 w 1408"/>
                    <a:gd name="T95" fmla="*/ 304 h 1128"/>
                    <a:gd name="T96" fmla="*/ 1190 w 1408"/>
                    <a:gd name="T97" fmla="*/ 398 h 1128"/>
                    <a:gd name="T98" fmla="*/ 1096 w 1408"/>
                    <a:gd name="T99" fmla="*/ 493 h 1128"/>
                    <a:gd name="T100" fmla="*/ 1001 w 1408"/>
                    <a:gd name="T101" fmla="*/ 398 h 1128"/>
                    <a:gd name="T102" fmla="*/ 1135 w 1408"/>
                    <a:gd name="T103" fmla="*/ 776 h 1128"/>
                    <a:gd name="T104" fmla="*/ 1211 w 1408"/>
                    <a:gd name="T105" fmla="*/ 624 h 1128"/>
                    <a:gd name="T106" fmla="*/ 1287 w 1408"/>
                    <a:gd name="T107" fmla="*/ 776 h 1128"/>
                    <a:gd name="T108" fmla="*/ 1135 w 1408"/>
                    <a:gd name="T109" fmla="*/ 776 h 1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408" h="1128">
                      <a:moveTo>
                        <a:pt x="1274" y="128"/>
                      </a:moveTo>
                      <a:cubicBezTo>
                        <a:pt x="1030" y="131"/>
                        <a:pt x="786" y="128"/>
                        <a:pt x="545" y="128"/>
                      </a:cubicBezTo>
                      <a:cubicBezTo>
                        <a:pt x="537" y="128"/>
                        <a:pt x="532" y="126"/>
                        <a:pt x="527" y="118"/>
                      </a:cubicBezTo>
                      <a:cubicBezTo>
                        <a:pt x="508" y="81"/>
                        <a:pt x="487" y="47"/>
                        <a:pt x="466" y="10"/>
                      </a:cubicBezTo>
                      <a:cubicBezTo>
                        <a:pt x="464" y="2"/>
                        <a:pt x="458" y="0"/>
                        <a:pt x="451" y="0"/>
                      </a:cubicBezTo>
                      <a:cubicBezTo>
                        <a:pt x="304" y="0"/>
                        <a:pt x="157" y="0"/>
                        <a:pt x="10" y="0"/>
                      </a:cubicBezTo>
                      <a:cubicBezTo>
                        <a:pt x="8" y="0"/>
                        <a:pt x="2" y="0"/>
                        <a:pt x="0" y="0"/>
                      </a:cubicBezTo>
                      <a:cubicBezTo>
                        <a:pt x="0" y="377"/>
                        <a:pt x="0" y="752"/>
                        <a:pt x="0" y="1127"/>
                      </a:cubicBezTo>
                      <a:cubicBezTo>
                        <a:pt x="469" y="1127"/>
                        <a:pt x="936" y="1127"/>
                        <a:pt x="1405" y="1127"/>
                      </a:cubicBezTo>
                      <a:cubicBezTo>
                        <a:pt x="1405" y="1122"/>
                        <a:pt x="1405" y="1119"/>
                        <a:pt x="1405" y="1117"/>
                      </a:cubicBezTo>
                      <a:cubicBezTo>
                        <a:pt x="1405" y="831"/>
                        <a:pt x="1405" y="545"/>
                        <a:pt x="1405" y="259"/>
                      </a:cubicBezTo>
                      <a:cubicBezTo>
                        <a:pt x="1407" y="181"/>
                        <a:pt x="1342" y="128"/>
                        <a:pt x="1274" y="128"/>
                      </a:cubicBezTo>
                      <a:close/>
                      <a:moveTo>
                        <a:pt x="317" y="246"/>
                      </a:moveTo>
                      <a:cubicBezTo>
                        <a:pt x="293" y="246"/>
                        <a:pt x="267" y="246"/>
                        <a:pt x="244" y="246"/>
                      </a:cubicBezTo>
                      <a:cubicBezTo>
                        <a:pt x="244" y="270"/>
                        <a:pt x="244" y="296"/>
                        <a:pt x="244" y="320"/>
                      </a:cubicBezTo>
                      <a:cubicBezTo>
                        <a:pt x="225" y="320"/>
                        <a:pt x="207" y="320"/>
                        <a:pt x="188" y="320"/>
                      </a:cubicBezTo>
                      <a:cubicBezTo>
                        <a:pt x="188" y="296"/>
                        <a:pt x="188" y="272"/>
                        <a:pt x="188" y="246"/>
                      </a:cubicBezTo>
                      <a:cubicBezTo>
                        <a:pt x="165" y="246"/>
                        <a:pt x="139" y="246"/>
                        <a:pt x="115" y="246"/>
                      </a:cubicBezTo>
                      <a:cubicBezTo>
                        <a:pt x="115" y="228"/>
                        <a:pt x="115" y="210"/>
                        <a:pt x="115" y="191"/>
                      </a:cubicBezTo>
                      <a:cubicBezTo>
                        <a:pt x="139" y="191"/>
                        <a:pt x="162" y="191"/>
                        <a:pt x="188" y="191"/>
                      </a:cubicBezTo>
                      <a:cubicBezTo>
                        <a:pt x="188" y="168"/>
                        <a:pt x="188" y="141"/>
                        <a:pt x="188" y="118"/>
                      </a:cubicBezTo>
                      <a:cubicBezTo>
                        <a:pt x="207" y="118"/>
                        <a:pt x="225" y="118"/>
                        <a:pt x="244" y="118"/>
                      </a:cubicBezTo>
                      <a:cubicBezTo>
                        <a:pt x="244" y="141"/>
                        <a:pt x="244" y="168"/>
                        <a:pt x="244" y="191"/>
                      </a:cubicBezTo>
                      <a:cubicBezTo>
                        <a:pt x="267" y="191"/>
                        <a:pt x="293" y="191"/>
                        <a:pt x="317" y="191"/>
                      </a:cubicBezTo>
                      <a:cubicBezTo>
                        <a:pt x="317" y="210"/>
                        <a:pt x="317" y="228"/>
                        <a:pt x="317" y="246"/>
                      </a:cubicBezTo>
                      <a:close/>
                      <a:moveTo>
                        <a:pt x="765" y="314"/>
                      </a:moveTo>
                      <a:lnTo>
                        <a:pt x="852" y="485"/>
                      </a:lnTo>
                      <a:lnTo>
                        <a:pt x="681" y="485"/>
                      </a:lnTo>
                      <a:lnTo>
                        <a:pt x="765" y="314"/>
                      </a:lnTo>
                      <a:close/>
                      <a:moveTo>
                        <a:pt x="652" y="810"/>
                      </a:moveTo>
                      <a:cubicBezTo>
                        <a:pt x="611" y="810"/>
                        <a:pt x="576" y="776"/>
                        <a:pt x="576" y="734"/>
                      </a:cubicBezTo>
                      <a:cubicBezTo>
                        <a:pt x="576" y="692"/>
                        <a:pt x="611" y="660"/>
                        <a:pt x="652" y="660"/>
                      </a:cubicBezTo>
                      <a:cubicBezTo>
                        <a:pt x="694" y="660"/>
                        <a:pt x="726" y="694"/>
                        <a:pt x="726" y="734"/>
                      </a:cubicBezTo>
                      <a:cubicBezTo>
                        <a:pt x="729" y="776"/>
                        <a:pt x="694" y="810"/>
                        <a:pt x="652" y="810"/>
                      </a:cubicBezTo>
                      <a:close/>
                      <a:moveTo>
                        <a:pt x="826" y="598"/>
                      </a:moveTo>
                      <a:lnTo>
                        <a:pt x="915" y="561"/>
                      </a:lnTo>
                      <a:lnTo>
                        <a:pt x="1004" y="598"/>
                      </a:lnTo>
                      <a:lnTo>
                        <a:pt x="1004" y="723"/>
                      </a:lnTo>
                      <a:lnTo>
                        <a:pt x="915" y="760"/>
                      </a:lnTo>
                      <a:lnTo>
                        <a:pt x="826" y="723"/>
                      </a:lnTo>
                      <a:lnTo>
                        <a:pt x="826" y="598"/>
                      </a:lnTo>
                      <a:close/>
                      <a:moveTo>
                        <a:pt x="943" y="999"/>
                      </a:moveTo>
                      <a:cubicBezTo>
                        <a:pt x="902" y="999"/>
                        <a:pt x="867" y="965"/>
                        <a:pt x="867" y="923"/>
                      </a:cubicBezTo>
                      <a:cubicBezTo>
                        <a:pt x="867" y="881"/>
                        <a:pt x="902" y="849"/>
                        <a:pt x="943" y="849"/>
                      </a:cubicBezTo>
                      <a:cubicBezTo>
                        <a:pt x="985" y="849"/>
                        <a:pt x="1017" y="883"/>
                        <a:pt x="1017" y="923"/>
                      </a:cubicBezTo>
                      <a:cubicBezTo>
                        <a:pt x="1017" y="965"/>
                        <a:pt x="983" y="999"/>
                        <a:pt x="943" y="999"/>
                      </a:cubicBezTo>
                      <a:close/>
                      <a:moveTo>
                        <a:pt x="1001" y="398"/>
                      </a:moveTo>
                      <a:cubicBezTo>
                        <a:pt x="1001" y="346"/>
                        <a:pt x="1044" y="304"/>
                        <a:pt x="1096" y="304"/>
                      </a:cubicBezTo>
                      <a:cubicBezTo>
                        <a:pt x="1149" y="304"/>
                        <a:pt x="1190" y="345"/>
                        <a:pt x="1190" y="398"/>
                      </a:cubicBezTo>
                      <a:cubicBezTo>
                        <a:pt x="1190" y="450"/>
                        <a:pt x="1148" y="493"/>
                        <a:pt x="1096" y="493"/>
                      </a:cubicBezTo>
                      <a:cubicBezTo>
                        <a:pt x="1043" y="495"/>
                        <a:pt x="1001" y="451"/>
                        <a:pt x="1001" y="398"/>
                      </a:cubicBezTo>
                      <a:close/>
                      <a:moveTo>
                        <a:pt x="1135" y="776"/>
                      </a:moveTo>
                      <a:lnTo>
                        <a:pt x="1211" y="624"/>
                      </a:lnTo>
                      <a:lnTo>
                        <a:pt x="1287" y="776"/>
                      </a:lnTo>
                      <a:lnTo>
                        <a:pt x="1135" y="776"/>
                      </a:lnTo>
                      <a:close/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>
                    <a:buClrTx/>
                    <a:defRPr/>
                  </a:pPr>
                  <a:endParaRPr lang="en-US" sz="1350">
                    <a:solidFill>
                      <a:srgbClr val="5F5F5F"/>
                    </a:solidFill>
                  </a:endParaRPr>
                </a:p>
              </p:txBody>
            </p:sp>
          </p:grp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21A5295-7389-4212-B807-0493C1FA3BC7}"/>
                </a:ext>
              </a:extLst>
            </p:cNvPr>
            <p:cNvSpPr/>
            <p:nvPr/>
          </p:nvSpPr>
          <p:spPr>
            <a:xfrm>
              <a:off x="3406274" y="2036790"/>
              <a:ext cx="90324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85800">
                <a:buClrTx/>
                <a:defRPr/>
              </a:pPr>
              <a:r>
                <a:rPr lang="en-US" sz="600" b="1">
                  <a:solidFill>
                    <a:srgbClr val="F80000"/>
                  </a:solidFill>
                  <a:latin typeface="Arial" charset="0"/>
                  <a:ea typeface="Arial" charset="0"/>
                  <a:cs typeface="Arial" charset="0"/>
                </a:rPr>
                <a:t>Compartments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A9BF217-DAD9-4296-A581-2E5D42B26973}"/>
              </a:ext>
            </a:extLst>
          </p:cNvPr>
          <p:cNvGrpSpPr/>
          <p:nvPr/>
        </p:nvGrpSpPr>
        <p:grpSpPr>
          <a:xfrm>
            <a:off x="6154716" y="4163604"/>
            <a:ext cx="604457" cy="681633"/>
            <a:chOff x="2558095" y="3775928"/>
            <a:chExt cx="805942" cy="908843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991F892F-D61E-4360-8FC5-840FB5727F0C}"/>
                </a:ext>
              </a:extLst>
            </p:cNvPr>
            <p:cNvGrpSpPr/>
            <p:nvPr/>
          </p:nvGrpSpPr>
          <p:grpSpPr>
            <a:xfrm>
              <a:off x="2681212" y="3775928"/>
              <a:ext cx="582945" cy="635162"/>
              <a:chOff x="2681212" y="3991725"/>
              <a:chExt cx="582945" cy="635162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8DE7EF08-9973-4F33-8491-2AD97801B169}"/>
                  </a:ext>
                </a:extLst>
              </p:cNvPr>
              <p:cNvSpPr/>
              <p:nvPr/>
            </p:nvSpPr>
            <p:spPr>
              <a:xfrm>
                <a:off x="2681212" y="3991725"/>
                <a:ext cx="582945" cy="6351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800">
                  <a:lnSpc>
                    <a:spcPct val="90000"/>
                  </a:lnSpc>
                  <a:buClrTx/>
                  <a:defRPr/>
                </a:pPr>
                <a:endParaRPr lang="en-US" sz="1350">
                  <a:solidFill>
                    <a:srgbClr val="FFFFFF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1" name="Freeform 3">
                <a:extLst>
                  <a:ext uri="{FF2B5EF4-FFF2-40B4-BE49-F238E27FC236}">
                    <a16:creationId xmlns:a16="http://schemas.microsoft.com/office/drawing/2014/main" id="{30B58D6E-1752-41EF-B11E-F98A12E49C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4290" y="4084230"/>
                <a:ext cx="448738" cy="448738"/>
              </a:xfrm>
              <a:custGeom>
                <a:avLst/>
                <a:gdLst>
                  <a:gd name="T0" fmla="*/ 1324 w 1509"/>
                  <a:gd name="T1" fmla="*/ 259 h 1507"/>
                  <a:gd name="T2" fmla="*/ 1183 w 1509"/>
                  <a:gd name="T3" fmla="*/ 401 h 1507"/>
                  <a:gd name="T4" fmla="*/ 1156 w 1509"/>
                  <a:gd name="T5" fmla="*/ 682 h 1507"/>
                  <a:gd name="T6" fmla="*/ 1049 w 1509"/>
                  <a:gd name="T7" fmla="*/ 789 h 1507"/>
                  <a:gd name="T8" fmla="*/ 734 w 1509"/>
                  <a:gd name="T9" fmla="*/ 474 h 1507"/>
                  <a:gd name="T10" fmla="*/ 842 w 1509"/>
                  <a:gd name="T11" fmla="*/ 367 h 1507"/>
                  <a:gd name="T12" fmla="*/ 1122 w 1509"/>
                  <a:gd name="T13" fmla="*/ 341 h 1507"/>
                  <a:gd name="T14" fmla="*/ 1264 w 1509"/>
                  <a:gd name="T15" fmla="*/ 199 h 1507"/>
                  <a:gd name="T16" fmla="*/ 753 w 1509"/>
                  <a:gd name="T17" fmla="*/ 0 h 1507"/>
                  <a:gd name="T18" fmla="*/ 0 w 1509"/>
                  <a:gd name="T19" fmla="*/ 752 h 1507"/>
                  <a:gd name="T20" fmla="*/ 199 w 1509"/>
                  <a:gd name="T21" fmla="*/ 1263 h 1507"/>
                  <a:gd name="T22" fmla="*/ 386 w 1509"/>
                  <a:gd name="T23" fmla="*/ 1076 h 1507"/>
                  <a:gd name="T24" fmla="*/ 412 w 1509"/>
                  <a:gd name="T25" fmla="*/ 797 h 1507"/>
                  <a:gd name="T26" fmla="*/ 519 w 1509"/>
                  <a:gd name="T27" fmla="*/ 689 h 1507"/>
                  <a:gd name="T28" fmla="*/ 595 w 1509"/>
                  <a:gd name="T29" fmla="*/ 765 h 1507"/>
                  <a:gd name="T30" fmla="*/ 684 w 1509"/>
                  <a:gd name="T31" fmla="*/ 676 h 1507"/>
                  <a:gd name="T32" fmla="*/ 719 w 1509"/>
                  <a:gd name="T33" fmla="*/ 710 h 1507"/>
                  <a:gd name="T34" fmla="*/ 629 w 1509"/>
                  <a:gd name="T35" fmla="*/ 799 h 1507"/>
                  <a:gd name="T36" fmla="*/ 724 w 1509"/>
                  <a:gd name="T37" fmla="*/ 893 h 1507"/>
                  <a:gd name="T38" fmla="*/ 813 w 1509"/>
                  <a:gd name="T39" fmla="*/ 804 h 1507"/>
                  <a:gd name="T40" fmla="*/ 847 w 1509"/>
                  <a:gd name="T41" fmla="*/ 838 h 1507"/>
                  <a:gd name="T42" fmla="*/ 758 w 1509"/>
                  <a:gd name="T43" fmla="*/ 927 h 1507"/>
                  <a:gd name="T44" fmla="*/ 834 w 1509"/>
                  <a:gd name="T45" fmla="*/ 1003 h 1507"/>
                  <a:gd name="T46" fmla="*/ 726 w 1509"/>
                  <a:gd name="T47" fmla="*/ 1110 h 1507"/>
                  <a:gd name="T48" fmla="*/ 446 w 1509"/>
                  <a:gd name="T49" fmla="*/ 1137 h 1507"/>
                  <a:gd name="T50" fmla="*/ 260 w 1509"/>
                  <a:gd name="T51" fmla="*/ 1323 h 1507"/>
                  <a:gd name="T52" fmla="*/ 753 w 1509"/>
                  <a:gd name="T53" fmla="*/ 1506 h 1507"/>
                  <a:gd name="T54" fmla="*/ 1505 w 1509"/>
                  <a:gd name="T55" fmla="*/ 755 h 1507"/>
                  <a:gd name="T56" fmla="*/ 1324 w 1509"/>
                  <a:gd name="T57" fmla="*/ 259 h 1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09" h="1507">
                    <a:moveTo>
                      <a:pt x="1324" y="259"/>
                    </a:moveTo>
                    <a:lnTo>
                      <a:pt x="1183" y="401"/>
                    </a:lnTo>
                    <a:cubicBezTo>
                      <a:pt x="1240" y="488"/>
                      <a:pt x="1232" y="606"/>
                      <a:pt x="1156" y="682"/>
                    </a:cubicBezTo>
                    <a:lnTo>
                      <a:pt x="1049" y="789"/>
                    </a:lnTo>
                    <a:lnTo>
                      <a:pt x="734" y="474"/>
                    </a:lnTo>
                    <a:lnTo>
                      <a:pt x="842" y="367"/>
                    </a:lnTo>
                    <a:cubicBezTo>
                      <a:pt x="918" y="291"/>
                      <a:pt x="1036" y="280"/>
                      <a:pt x="1122" y="341"/>
                    </a:cubicBezTo>
                    <a:lnTo>
                      <a:pt x="1264" y="199"/>
                    </a:lnTo>
                    <a:cubicBezTo>
                      <a:pt x="1130" y="76"/>
                      <a:pt x="952" y="0"/>
                      <a:pt x="753" y="0"/>
                    </a:cubicBezTo>
                    <a:cubicBezTo>
                      <a:pt x="336" y="0"/>
                      <a:pt x="0" y="338"/>
                      <a:pt x="0" y="752"/>
                    </a:cubicBezTo>
                    <a:cubicBezTo>
                      <a:pt x="0" y="948"/>
                      <a:pt x="76" y="1126"/>
                      <a:pt x="199" y="1263"/>
                    </a:cubicBezTo>
                    <a:lnTo>
                      <a:pt x="386" y="1076"/>
                    </a:lnTo>
                    <a:cubicBezTo>
                      <a:pt x="328" y="990"/>
                      <a:pt x="336" y="872"/>
                      <a:pt x="412" y="797"/>
                    </a:cubicBezTo>
                    <a:lnTo>
                      <a:pt x="519" y="689"/>
                    </a:lnTo>
                    <a:lnTo>
                      <a:pt x="595" y="765"/>
                    </a:lnTo>
                    <a:lnTo>
                      <a:pt x="684" y="676"/>
                    </a:lnTo>
                    <a:lnTo>
                      <a:pt x="719" y="710"/>
                    </a:lnTo>
                    <a:lnTo>
                      <a:pt x="629" y="799"/>
                    </a:lnTo>
                    <a:lnTo>
                      <a:pt x="724" y="893"/>
                    </a:lnTo>
                    <a:lnTo>
                      <a:pt x="813" y="804"/>
                    </a:lnTo>
                    <a:lnTo>
                      <a:pt x="847" y="838"/>
                    </a:lnTo>
                    <a:lnTo>
                      <a:pt x="758" y="927"/>
                    </a:lnTo>
                    <a:lnTo>
                      <a:pt x="834" y="1003"/>
                    </a:lnTo>
                    <a:lnTo>
                      <a:pt x="726" y="1110"/>
                    </a:lnTo>
                    <a:cubicBezTo>
                      <a:pt x="650" y="1186"/>
                      <a:pt x="532" y="1197"/>
                      <a:pt x="446" y="1137"/>
                    </a:cubicBezTo>
                    <a:lnTo>
                      <a:pt x="260" y="1323"/>
                    </a:lnTo>
                    <a:cubicBezTo>
                      <a:pt x="391" y="1438"/>
                      <a:pt x="564" y="1506"/>
                      <a:pt x="753" y="1506"/>
                    </a:cubicBezTo>
                    <a:cubicBezTo>
                      <a:pt x="1169" y="1506"/>
                      <a:pt x="1505" y="1168"/>
                      <a:pt x="1505" y="755"/>
                    </a:cubicBezTo>
                    <a:cubicBezTo>
                      <a:pt x="1508" y="564"/>
                      <a:pt x="1439" y="393"/>
                      <a:pt x="1324" y="259"/>
                    </a:cubicBezTo>
                  </a:path>
                </a:pathLst>
              </a:custGeom>
              <a:solidFill>
                <a:srgbClr val="F8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>
                  <a:buClrTx/>
                  <a:defRPr/>
                </a:pPr>
                <a:endParaRPr lang="en-US" sz="1350">
                  <a:solidFill>
                    <a:srgbClr val="5F5F5F"/>
                  </a:solidFill>
                </a:endParaRPr>
              </a:p>
            </p:txBody>
          </p:sp>
        </p:grp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5688961-E7E3-4AB5-8660-34C1F3FBD73F}"/>
                </a:ext>
              </a:extLst>
            </p:cNvPr>
            <p:cNvSpPr/>
            <p:nvPr/>
          </p:nvSpPr>
          <p:spPr>
            <a:xfrm>
              <a:off x="2558095" y="4438550"/>
              <a:ext cx="80594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85800">
                <a:buClrTx/>
                <a:defRPr/>
              </a:pPr>
              <a:r>
                <a:rPr lang="en-US" sz="600" b="1">
                  <a:solidFill>
                    <a:srgbClr val="F80000"/>
                  </a:solidFill>
                  <a:latin typeface="Arial" charset="0"/>
                  <a:ea typeface="Arial" charset="0"/>
                  <a:cs typeface="Arial" charset="0"/>
                </a:rPr>
                <a:t>API/Service</a:t>
              </a:r>
            </a:p>
          </p:txBody>
        </p:sp>
      </p:grp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5D8BAC99-C628-4EC3-A9C0-C1B052FAB5F8}"/>
              </a:ext>
            </a:extLst>
          </p:cNvPr>
          <p:cNvSpPr/>
          <p:nvPr/>
        </p:nvSpPr>
        <p:spPr>
          <a:xfrm>
            <a:off x="7629065" y="3929803"/>
            <a:ext cx="782524" cy="35399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err="1"/>
              <a:t>Logging</a:t>
            </a:r>
            <a:endParaRPr lang="en-NL" sz="1050" dirty="0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2ADA4BA0-A01D-47EB-94D0-F60772345982}"/>
              </a:ext>
            </a:extLst>
          </p:cNvPr>
          <p:cNvSpPr/>
          <p:nvPr/>
        </p:nvSpPr>
        <p:spPr>
          <a:xfrm>
            <a:off x="4057121" y="4210089"/>
            <a:ext cx="921419" cy="37321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/>
              <a:t>Monitoring</a:t>
            </a:r>
            <a:endParaRPr lang="en-NL" sz="1050" dirty="0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DD4ADE17-C026-4C81-B427-D61DED6F0E37}"/>
              </a:ext>
            </a:extLst>
          </p:cNvPr>
          <p:cNvSpPr/>
          <p:nvPr/>
        </p:nvSpPr>
        <p:spPr>
          <a:xfrm>
            <a:off x="6740051" y="4039770"/>
            <a:ext cx="561038" cy="27680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/>
              <a:t>OCIR</a:t>
            </a:r>
            <a:endParaRPr lang="en-NL" sz="1050" dirty="0"/>
          </a:p>
        </p:txBody>
      </p:sp>
      <p:sp>
        <p:nvSpPr>
          <p:cNvPr id="87" name="Speech Bubble: Rectangle with Corners Rounded 86">
            <a:extLst>
              <a:ext uri="{FF2B5EF4-FFF2-40B4-BE49-F238E27FC236}">
                <a16:creationId xmlns:a16="http://schemas.microsoft.com/office/drawing/2014/main" id="{6E1AFDFB-AACC-4856-BD34-9C669DB5C12E}"/>
              </a:ext>
            </a:extLst>
          </p:cNvPr>
          <p:cNvSpPr/>
          <p:nvPr/>
        </p:nvSpPr>
        <p:spPr>
          <a:xfrm>
            <a:off x="2558818" y="1631595"/>
            <a:ext cx="1018016" cy="490353"/>
          </a:xfrm>
          <a:prstGeom prst="wedgeRoundRectCallout">
            <a:avLst>
              <a:gd name="adj1" fmla="val -1385"/>
              <a:gd name="adj2" fmla="val 98146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900" dirty="0" err="1">
                <a:solidFill>
                  <a:schemeClr val="dk1"/>
                </a:solidFill>
              </a:rPr>
              <a:t>Expose</a:t>
            </a:r>
            <a:r>
              <a:rPr lang="nl-NL" sz="900" dirty="0">
                <a:solidFill>
                  <a:schemeClr val="dk1"/>
                </a:solidFill>
              </a:rPr>
              <a:t> </a:t>
            </a:r>
            <a:r>
              <a:rPr lang="nl-NL" sz="900" dirty="0" err="1">
                <a:solidFill>
                  <a:schemeClr val="dk1"/>
                </a:solidFill>
              </a:rPr>
              <a:t>function</a:t>
            </a:r>
            <a:r>
              <a:rPr lang="nl-NL" sz="900" dirty="0">
                <a:solidFill>
                  <a:schemeClr val="dk1"/>
                </a:solidFill>
              </a:rPr>
              <a:t> </a:t>
            </a:r>
            <a:r>
              <a:rPr lang="nl-NL" sz="900" dirty="0" err="1">
                <a:solidFill>
                  <a:schemeClr val="dk1"/>
                </a:solidFill>
              </a:rPr>
              <a:t>to</a:t>
            </a:r>
            <a:r>
              <a:rPr lang="nl-NL" sz="900" dirty="0">
                <a:solidFill>
                  <a:schemeClr val="dk1"/>
                </a:solidFill>
              </a:rPr>
              <a:t> </a:t>
            </a:r>
            <a:r>
              <a:rPr lang="nl-NL" sz="900" dirty="0" err="1">
                <a:solidFill>
                  <a:schemeClr val="dk1"/>
                </a:solidFill>
              </a:rPr>
              <a:t>external</a:t>
            </a:r>
            <a:r>
              <a:rPr lang="nl-NL" sz="900" dirty="0">
                <a:solidFill>
                  <a:schemeClr val="dk1"/>
                </a:solidFill>
              </a:rPr>
              <a:t> </a:t>
            </a:r>
            <a:r>
              <a:rPr lang="nl-NL" sz="900" dirty="0" err="1">
                <a:solidFill>
                  <a:schemeClr val="dk1"/>
                </a:solidFill>
              </a:rPr>
              <a:t>callers</a:t>
            </a:r>
            <a:endParaRPr lang="en-NL" sz="900" dirty="0">
              <a:solidFill>
                <a:schemeClr val="dk1"/>
              </a:solidFill>
            </a:endParaRPr>
          </a:p>
        </p:txBody>
      </p:sp>
      <p:sp>
        <p:nvSpPr>
          <p:cNvPr id="88" name="Speech Bubble: Rectangle with Corners Rounded 87">
            <a:extLst>
              <a:ext uri="{FF2B5EF4-FFF2-40B4-BE49-F238E27FC236}">
                <a16:creationId xmlns:a16="http://schemas.microsoft.com/office/drawing/2014/main" id="{5F58C96C-BACD-46D6-A076-040496B2E57A}"/>
              </a:ext>
            </a:extLst>
          </p:cNvPr>
          <p:cNvSpPr/>
          <p:nvPr/>
        </p:nvSpPr>
        <p:spPr>
          <a:xfrm>
            <a:off x="6066306" y="1437159"/>
            <a:ext cx="831879" cy="490353"/>
          </a:xfrm>
          <a:prstGeom prst="wedgeRoundRectCallout">
            <a:avLst>
              <a:gd name="adj1" fmla="val 6983"/>
              <a:gd name="adj2" fmla="val 160305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900" dirty="0" err="1">
                <a:solidFill>
                  <a:schemeClr val="dk1"/>
                </a:solidFill>
              </a:rPr>
              <a:t>Publish</a:t>
            </a:r>
            <a:r>
              <a:rPr lang="nl-NL" sz="900" dirty="0">
                <a:solidFill>
                  <a:schemeClr val="dk1"/>
                </a:solidFill>
              </a:rPr>
              <a:t> </a:t>
            </a:r>
            <a:r>
              <a:rPr lang="nl-NL" sz="900" dirty="0" err="1">
                <a:solidFill>
                  <a:schemeClr val="dk1"/>
                </a:solidFill>
              </a:rPr>
              <a:t>to</a:t>
            </a:r>
            <a:r>
              <a:rPr lang="nl-NL" sz="900" dirty="0">
                <a:solidFill>
                  <a:schemeClr val="dk1"/>
                </a:solidFill>
              </a:rPr>
              <a:t> Notification Topic</a:t>
            </a:r>
            <a:endParaRPr lang="en-NL" sz="900" dirty="0">
              <a:solidFill>
                <a:schemeClr val="dk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EB199-9E33-4EC0-A375-12850BA31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nl-NL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6472716-1909-4372-AC79-5CBB45AA4646}"/>
              </a:ext>
            </a:extLst>
          </p:cNvPr>
          <p:cNvSpPr txBox="1"/>
          <p:nvPr/>
        </p:nvSpPr>
        <p:spPr>
          <a:xfrm>
            <a:off x="1059294" y="4655445"/>
            <a:ext cx="1553310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/>
              <a:t>#</a:t>
            </a:r>
            <a:r>
              <a:rPr lang="nl-NL" sz="1300" dirty="0" err="1"/>
              <a:t>groundbreakerstour</a:t>
            </a:r>
            <a:endParaRPr lang="en-NL" sz="1300" dirty="0" err="1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4F75187-7D0E-45CB-A4FF-29E87FFE96D9}"/>
              </a:ext>
            </a:extLst>
          </p:cNvPr>
          <p:cNvGrpSpPr/>
          <p:nvPr/>
        </p:nvGrpSpPr>
        <p:grpSpPr>
          <a:xfrm>
            <a:off x="3100330" y="3289609"/>
            <a:ext cx="953417" cy="722010"/>
            <a:chOff x="303130" y="1040872"/>
            <a:chExt cx="1283748" cy="1283748"/>
          </a:xfrm>
        </p:grpSpPr>
        <p:pic>
          <p:nvPicPr>
            <p:cNvPr id="90" name="Graphic 64">
              <a:extLst>
                <a:ext uri="{FF2B5EF4-FFF2-40B4-BE49-F238E27FC236}">
                  <a16:creationId xmlns:a16="http://schemas.microsoft.com/office/drawing/2014/main" id="{5F84F569-8618-4704-BCFF-36B9728D1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03130" y="1040872"/>
              <a:ext cx="1283748" cy="1283748"/>
            </a:xfrm>
            <a:prstGeom prst="rect">
              <a:avLst/>
            </a:prstGeom>
          </p:spPr>
        </p:pic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7D46192-A251-491E-81BD-C6D03A40DB08}"/>
                </a:ext>
              </a:extLst>
            </p:cNvPr>
            <p:cNvSpPr/>
            <p:nvPr/>
          </p:nvSpPr>
          <p:spPr>
            <a:xfrm>
              <a:off x="540308" y="2008362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Vault</a:t>
              </a:r>
            </a:p>
          </p:txBody>
        </p:sp>
      </p:grp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A52F3075-FACF-4FC0-A810-FD0A7843DBB5}"/>
              </a:ext>
            </a:extLst>
          </p:cNvPr>
          <p:cNvCxnSpPr>
            <a:cxnSpLocks/>
          </p:cNvCxnSpPr>
          <p:nvPr/>
        </p:nvCxnSpPr>
        <p:spPr>
          <a:xfrm rot="5400000">
            <a:off x="3430240" y="3139121"/>
            <a:ext cx="512096" cy="260284"/>
          </a:xfrm>
          <a:prstGeom prst="bentConnector3">
            <a:avLst>
              <a:gd name="adj1" fmla="val 62175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Speech Bubble: Rectangle with Corners Rounded 91">
            <a:extLst>
              <a:ext uri="{FF2B5EF4-FFF2-40B4-BE49-F238E27FC236}">
                <a16:creationId xmlns:a16="http://schemas.microsoft.com/office/drawing/2014/main" id="{3E3D96E7-1208-4B2A-8DDB-F6CF1E47C3F3}"/>
              </a:ext>
            </a:extLst>
          </p:cNvPr>
          <p:cNvSpPr/>
          <p:nvPr/>
        </p:nvSpPr>
        <p:spPr>
          <a:xfrm>
            <a:off x="4051185" y="3442608"/>
            <a:ext cx="1043428" cy="597162"/>
          </a:xfrm>
          <a:prstGeom prst="wedgeRoundRectCallout">
            <a:avLst>
              <a:gd name="adj1" fmla="val -88391"/>
              <a:gd name="adj2" fmla="val -68689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900" dirty="0">
                <a:solidFill>
                  <a:schemeClr val="dk1"/>
                </a:solidFill>
              </a:rPr>
              <a:t>Get Twitter </a:t>
            </a:r>
            <a:r>
              <a:rPr lang="nl-NL" sz="900" dirty="0" err="1">
                <a:solidFill>
                  <a:schemeClr val="dk1"/>
                </a:solidFill>
              </a:rPr>
              <a:t>credentials</a:t>
            </a:r>
            <a:r>
              <a:rPr lang="nl-NL" sz="900" dirty="0">
                <a:solidFill>
                  <a:schemeClr val="dk1"/>
                </a:solidFill>
              </a:rPr>
              <a:t> in secure way </a:t>
            </a:r>
            <a:r>
              <a:rPr lang="nl-NL" sz="900" dirty="0" err="1">
                <a:solidFill>
                  <a:schemeClr val="dk1"/>
                </a:solidFill>
              </a:rPr>
              <a:t>from</a:t>
            </a:r>
            <a:r>
              <a:rPr lang="nl-NL" sz="900" dirty="0">
                <a:solidFill>
                  <a:schemeClr val="dk1"/>
                </a:solidFill>
              </a:rPr>
              <a:t> </a:t>
            </a:r>
            <a:r>
              <a:rPr lang="nl-NL" sz="900" dirty="0" err="1">
                <a:solidFill>
                  <a:schemeClr val="dk1"/>
                </a:solidFill>
              </a:rPr>
              <a:t>vault</a:t>
            </a:r>
            <a:endParaRPr lang="en-NL" sz="900" dirty="0">
              <a:solidFill>
                <a:schemeClr val="dk1"/>
              </a:solidFill>
            </a:endParaRPr>
          </a:p>
        </p:txBody>
      </p:sp>
      <p:sp>
        <p:nvSpPr>
          <p:cNvPr id="93" name="Speech Bubble: Rectangle 92">
            <a:extLst>
              <a:ext uri="{FF2B5EF4-FFF2-40B4-BE49-F238E27FC236}">
                <a16:creationId xmlns:a16="http://schemas.microsoft.com/office/drawing/2014/main" id="{98F3C279-E371-4ACF-95F3-FAB160109358}"/>
              </a:ext>
            </a:extLst>
          </p:cNvPr>
          <p:cNvSpPr/>
          <p:nvPr/>
        </p:nvSpPr>
        <p:spPr>
          <a:xfrm>
            <a:off x="39068" y="2259181"/>
            <a:ext cx="2075337" cy="1473164"/>
          </a:xfrm>
          <a:custGeom>
            <a:avLst/>
            <a:gdLst>
              <a:gd name="connsiteX0" fmla="*/ 0 w 2075337"/>
              <a:gd name="connsiteY0" fmla="*/ 0 h 1473164"/>
              <a:gd name="connsiteX1" fmla="*/ 403538 w 2075337"/>
              <a:gd name="connsiteY1" fmla="*/ 0 h 1473164"/>
              <a:gd name="connsiteX2" fmla="*/ 782863 w 2075337"/>
              <a:gd name="connsiteY2" fmla="*/ 0 h 1473164"/>
              <a:gd name="connsiteX3" fmla="*/ 1210613 w 2075337"/>
              <a:gd name="connsiteY3" fmla="*/ 0 h 1473164"/>
              <a:gd name="connsiteX4" fmla="*/ 1210613 w 2075337"/>
              <a:gd name="connsiteY4" fmla="*/ 0 h 1473164"/>
              <a:gd name="connsiteX5" fmla="*/ 1729448 w 2075337"/>
              <a:gd name="connsiteY5" fmla="*/ 0 h 1473164"/>
              <a:gd name="connsiteX6" fmla="*/ 2075337 w 2075337"/>
              <a:gd name="connsiteY6" fmla="*/ 0 h 1473164"/>
              <a:gd name="connsiteX7" fmla="*/ 2075337 w 2075337"/>
              <a:gd name="connsiteY7" fmla="*/ 412486 h 1473164"/>
              <a:gd name="connsiteX8" fmla="*/ 2075337 w 2075337"/>
              <a:gd name="connsiteY8" fmla="*/ 859346 h 1473164"/>
              <a:gd name="connsiteX9" fmla="*/ 2423360 w 2075337"/>
              <a:gd name="connsiteY9" fmla="*/ 970956 h 1473164"/>
              <a:gd name="connsiteX10" fmla="*/ 2744612 w 2075337"/>
              <a:gd name="connsiteY10" fmla="*/ 1073981 h 1473164"/>
              <a:gd name="connsiteX11" fmla="*/ 2396589 w 2075337"/>
              <a:gd name="connsiteY11" fmla="*/ 1153882 h 1473164"/>
              <a:gd name="connsiteX12" fmla="*/ 2075337 w 2075337"/>
              <a:gd name="connsiteY12" fmla="*/ 1227637 h 1473164"/>
              <a:gd name="connsiteX13" fmla="*/ 2075337 w 2075337"/>
              <a:gd name="connsiteY13" fmla="*/ 1473164 h 1473164"/>
              <a:gd name="connsiteX14" fmla="*/ 1729448 w 2075337"/>
              <a:gd name="connsiteY14" fmla="*/ 1473164 h 1473164"/>
              <a:gd name="connsiteX15" fmla="*/ 1210613 w 2075337"/>
              <a:gd name="connsiteY15" fmla="*/ 1473164 h 1473164"/>
              <a:gd name="connsiteX16" fmla="*/ 1210613 w 2075337"/>
              <a:gd name="connsiteY16" fmla="*/ 1473164 h 1473164"/>
              <a:gd name="connsiteX17" fmla="*/ 794969 w 2075337"/>
              <a:gd name="connsiteY17" fmla="*/ 1473164 h 1473164"/>
              <a:gd name="connsiteX18" fmla="*/ 415644 w 2075337"/>
              <a:gd name="connsiteY18" fmla="*/ 1473164 h 1473164"/>
              <a:gd name="connsiteX19" fmla="*/ 0 w 2075337"/>
              <a:gd name="connsiteY19" fmla="*/ 1473164 h 1473164"/>
              <a:gd name="connsiteX20" fmla="*/ 0 w 2075337"/>
              <a:gd name="connsiteY20" fmla="*/ 1227637 h 1473164"/>
              <a:gd name="connsiteX21" fmla="*/ 0 w 2075337"/>
              <a:gd name="connsiteY21" fmla="*/ 859346 h 1473164"/>
              <a:gd name="connsiteX22" fmla="*/ 0 w 2075337"/>
              <a:gd name="connsiteY22" fmla="*/ 859346 h 1473164"/>
              <a:gd name="connsiteX23" fmla="*/ 0 w 2075337"/>
              <a:gd name="connsiteY23" fmla="*/ 421080 h 1473164"/>
              <a:gd name="connsiteX24" fmla="*/ 0 w 2075337"/>
              <a:gd name="connsiteY24" fmla="*/ 0 h 147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075337" h="1473164" fill="none" extrusionOk="0">
                <a:moveTo>
                  <a:pt x="0" y="0"/>
                </a:moveTo>
                <a:cubicBezTo>
                  <a:pt x="126318" y="-23358"/>
                  <a:pt x="229438" y="44336"/>
                  <a:pt x="403538" y="0"/>
                </a:cubicBezTo>
                <a:cubicBezTo>
                  <a:pt x="577638" y="-44336"/>
                  <a:pt x="691027" y="16730"/>
                  <a:pt x="782863" y="0"/>
                </a:cubicBezTo>
                <a:cubicBezTo>
                  <a:pt x="874699" y="-16730"/>
                  <a:pt x="1010414" y="1865"/>
                  <a:pt x="1210613" y="0"/>
                </a:cubicBezTo>
                <a:lnTo>
                  <a:pt x="1210613" y="0"/>
                </a:lnTo>
                <a:cubicBezTo>
                  <a:pt x="1331558" y="-44644"/>
                  <a:pt x="1610242" y="42932"/>
                  <a:pt x="1729448" y="0"/>
                </a:cubicBezTo>
                <a:cubicBezTo>
                  <a:pt x="1851730" y="-20270"/>
                  <a:pt x="1993060" y="30533"/>
                  <a:pt x="2075337" y="0"/>
                </a:cubicBezTo>
                <a:cubicBezTo>
                  <a:pt x="2124215" y="189988"/>
                  <a:pt x="2066261" y="239637"/>
                  <a:pt x="2075337" y="412486"/>
                </a:cubicBezTo>
                <a:cubicBezTo>
                  <a:pt x="2084413" y="585335"/>
                  <a:pt x="2031599" y="748869"/>
                  <a:pt x="2075337" y="859346"/>
                </a:cubicBezTo>
                <a:cubicBezTo>
                  <a:pt x="2235505" y="884544"/>
                  <a:pt x="2281972" y="959098"/>
                  <a:pt x="2423360" y="970956"/>
                </a:cubicBezTo>
                <a:cubicBezTo>
                  <a:pt x="2564748" y="982814"/>
                  <a:pt x="2641519" y="1062692"/>
                  <a:pt x="2744612" y="1073981"/>
                </a:cubicBezTo>
                <a:cubicBezTo>
                  <a:pt x="2597955" y="1108221"/>
                  <a:pt x="2509785" y="1092114"/>
                  <a:pt x="2396589" y="1153882"/>
                </a:cubicBezTo>
                <a:cubicBezTo>
                  <a:pt x="2283393" y="1215650"/>
                  <a:pt x="2145365" y="1200156"/>
                  <a:pt x="2075337" y="1227637"/>
                </a:cubicBezTo>
                <a:cubicBezTo>
                  <a:pt x="2081071" y="1285119"/>
                  <a:pt x="2068955" y="1397237"/>
                  <a:pt x="2075337" y="1473164"/>
                </a:cubicBezTo>
                <a:cubicBezTo>
                  <a:pt x="1902857" y="1507470"/>
                  <a:pt x="1861835" y="1433585"/>
                  <a:pt x="1729448" y="1473164"/>
                </a:cubicBezTo>
                <a:cubicBezTo>
                  <a:pt x="1608755" y="1477949"/>
                  <a:pt x="1319047" y="1441190"/>
                  <a:pt x="1210613" y="1473164"/>
                </a:cubicBezTo>
                <a:lnTo>
                  <a:pt x="1210613" y="1473164"/>
                </a:lnTo>
                <a:cubicBezTo>
                  <a:pt x="1069315" y="1515294"/>
                  <a:pt x="917415" y="1446087"/>
                  <a:pt x="794969" y="1473164"/>
                </a:cubicBezTo>
                <a:cubicBezTo>
                  <a:pt x="672523" y="1500241"/>
                  <a:pt x="542455" y="1451289"/>
                  <a:pt x="415644" y="1473164"/>
                </a:cubicBezTo>
                <a:cubicBezTo>
                  <a:pt x="288834" y="1495039"/>
                  <a:pt x="129300" y="1442297"/>
                  <a:pt x="0" y="1473164"/>
                </a:cubicBezTo>
                <a:cubicBezTo>
                  <a:pt x="-6467" y="1413340"/>
                  <a:pt x="9015" y="1299611"/>
                  <a:pt x="0" y="1227637"/>
                </a:cubicBezTo>
                <a:cubicBezTo>
                  <a:pt x="-24561" y="1082090"/>
                  <a:pt x="7239" y="973072"/>
                  <a:pt x="0" y="859346"/>
                </a:cubicBezTo>
                <a:lnTo>
                  <a:pt x="0" y="859346"/>
                </a:lnTo>
                <a:cubicBezTo>
                  <a:pt x="-26730" y="695149"/>
                  <a:pt x="13847" y="596913"/>
                  <a:pt x="0" y="421080"/>
                </a:cubicBezTo>
                <a:cubicBezTo>
                  <a:pt x="-13847" y="245247"/>
                  <a:pt x="39486" y="143669"/>
                  <a:pt x="0" y="0"/>
                </a:cubicBezTo>
                <a:close/>
              </a:path>
              <a:path w="2075337" h="1473164" stroke="0" extrusionOk="0">
                <a:moveTo>
                  <a:pt x="0" y="0"/>
                </a:moveTo>
                <a:cubicBezTo>
                  <a:pt x="158499" y="-13930"/>
                  <a:pt x="307422" y="30561"/>
                  <a:pt x="415644" y="0"/>
                </a:cubicBezTo>
                <a:cubicBezTo>
                  <a:pt x="523866" y="-30561"/>
                  <a:pt x="634980" y="13636"/>
                  <a:pt x="831288" y="0"/>
                </a:cubicBezTo>
                <a:cubicBezTo>
                  <a:pt x="1027596" y="-13636"/>
                  <a:pt x="1074901" y="407"/>
                  <a:pt x="1210613" y="0"/>
                </a:cubicBezTo>
                <a:lnTo>
                  <a:pt x="1210613" y="0"/>
                </a:lnTo>
                <a:cubicBezTo>
                  <a:pt x="1326397" y="-54622"/>
                  <a:pt x="1542812" y="41984"/>
                  <a:pt x="1729448" y="0"/>
                </a:cubicBezTo>
                <a:cubicBezTo>
                  <a:pt x="1809438" y="-8563"/>
                  <a:pt x="1938289" y="7601"/>
                  <a:pt x="2075337" y="0"/>
                </a:cubicBezTo>
                <a:cubicBezTo>
                  <a:pt x="2097930" y="152856"/>
                  <a:pt x="2034835" y="270702"/>
                  <a:pt x="2075337" y="446860"/>
                </a:cubicBezTo>
                <a:cubicBezTo>
                  <a:pt x="2115839" y="623018"/>
                  <a:pt x="2033782" y="663714"/>
                  <a:pt x="2075337" y="859346"/>
                </a:cubicBezTo>
                <a:cubicBezTo>
                  <a:pt x="2172632" y="847538"/>
                  <a:pt x="2299205" y="969357"/>
                  <a:pt x="2416667" y="968810"/>
                </a:cubicBezTo>
                <a:cubicBezTo>
                  <a:pt x="2534129" y="968263"/>
                  <a:pt x="2654371" y="1059957"/>
                  <a:pt x="2744612" y="1073981"/>
                </a:cubicBezTo>
                <a:cubicBezTo>
                  <a:pt x="2612156" y="1124473"/>
                  <a:pt x="2485171" y="1094976"/>
                  <a:pt x="2396589" y="1153882"/>
                </a:cubicBezTo>
                <a:cubicBezTo>
                  <a:pt x="2308007" y="1212788"/>
                  <a:pt x="2220643" y="1168310"/>
                  <a:pt x="2075337" y="1227637"/>
                </a:cubicBezTo>
                <a:cubicBezTo>
                  <a:pt x="2098674" y="1288047"/>
                  <a:pt x="2049585" y="1383280"/>
                  <a:pt x="2075337" y="1473164"/>
                </a:cubicBezTo>
                <a:cubicBezTo>
                  <a:pt x="1940790" y="1503100"/>
                  <a:pt x="1849605" y="1467646"/>
                  <a:pt x="1729448" y="1473164"/>
                </a:cubicBezTo>
                <a:cubicBezTo>
                  <a:pt x="1524759" y="1504485"/>
                  <a:pt x="1325553" y="1467906"/>
                  <a:pt x="1210613" y="1473164"/>
                </a:cubicBezTo>
                <a:lnTo>
                  <a:pt x="1210613" y="1473164"/>
                </a:lnTo>
                <a:cubicBezTo>
                  <a:pt x="1029596" y="1476490"/>
                  <a:pt x="948632" y="1442888"/>
                  <a:pt x="843394" y="1473164"/>
                </a:cubicBezTo>
                <a:cubicBezTo>
                  <a:pt x="738156" y="1503440"/>
                  <a:pt x="569551" y="1437432"/>
                  <a:pt x="476174" y="1473164"/>
                </a:cubicBezTo>
                <a:cubicBezTo>
                  <a:pt x="382797" y="1508896"/>
                  <a:pt x="192306" y="1431604"/>
                  <a:pt x="0" y="1473164"/>
                </a:cubicBezTo>
                <a:cubicBezTo>
                  <a:pt x="-7771" y="1406819"/>
                  <a:pt x="17068" y="1307571"/>
                  <a:pt x="0" y="1227637"/>
                </a:cubicBezTo>
                <a:cubicBezTo>
                  <a:pt x="-15359" y="1145419"/>
                  <a:pt x="434" y="970409"/>
                  <a:pt x="0" y="859346"/>
                </a:cubicBezTo>
                <a:lnTo>
                  <a:pt x="0" y="859346"/>
                </a:lnTo>
                <a:cubicBezTo>
                  <a:pt x="-10367" y="640087"/>
                  <a:pt x="26932" y="585095"/>
                  <a:pt x="0" y="412486"/>
                </a:cubicBezTo>
                <a:cubicBezTo>
                  <a:pt x="-26932" y="239877"/>
                  <a:pt x="14658" y="146997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385445594">
                  <a:prstGeom prst="wedgeRectCallout">
                    <a:avLst>
                      <a:gd name="adj1" fmla="val 82249"/>
                      <a:gd name="adj2" fmla="val 22903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/>
              <a:t>Custom</a:t>
            </a:r>
            <a:r>
              <a:rPr lang="nl-NL" sz="1100" dirty="0"/>
              <a:t> code in multiple small units </a:t>
            </a:r>
            <a:r>
              <a:rPr lang="nl-NL" sz="1100" dirty="0" err="1"/>
              <a:t>that</a:t>
            </a:r>
            <a:r>
              <a:rPr lang="nl-NL" sz="1100" dirty="0"/>
              <a:t> </a:t>
            </a:r>
            <a:r>
              <a:rPr lang="nl-NL" sz="1100" dirty="0" err="1"/>
              <a:t>each</a:t>
            </a:r>
            <a:r>
              <a:rPr lang="nl-NL" sz="1100" dirty="0"/>
              <a:t> </a:t>
            </a:r>
            <a:r>
              <a:rPr lang="nl-NL" sz="1100" dirty="0" err="1"/>
              <a:t>build</a:t>
            </a:r>
            <a:r>
              <a:rPr lang="nl-NL" sz="1100" dirty="0"/>
              <a:t> | test | </a:t>
            </a:r>
            <a:r>
              <a:rPr lang="nl-NL" sz="1100" dirty="0" err="1"/>
              <a:t>deploy</a:t>
            </a:r>
            <a:r>
              <a:rPr lang="nl-NL" sz="1100" dirty="0"/>
              <a:t> | </a:t>
            </a:r>
            <a:r>
              <a:rPr lang="nl-NL" sz="1100" dirty="0" err="1"/>
              <a:t>scale</a:t>
            </a:r>
            <a:r>
              <a:rPr lang="nl-NL" sz="1100" dirty="0"/>
              <a:t> | </a:t>
            </a:r>
            <a:r>
              <a:rPr lang="nl-NL" sz="1100" dirty="0" err="1"/>
              <a:t>fail</a:t>
            </a:r>
            <a:endParaRPr lang="nl-NL" sz="1100" dirty="0"/>
          </a:p>
          <a:p>
            <a:pPr algn="ctr"/>
            <a:r>
              <a:rPr lang="nl-NL" sz="1100" dirty="0" err="1"/>
              <a:t>Asynchronous</a:t>
            </a:r>
            <a:r>
              <a:rPr lang="nl-NL" sz="1100" dirty="0"/>
              <a:t> </a:t>
            </a:r>
            <a:r>
              <a:rPr lang="nl-NL" sz="1100" dirty="0" err="1"/>
              <a:t>interactions</a:t>
            </a:r>
            <a:endParaRPr lang="nl-NL" sz="1100" dirty="0"/>
          </a:p>
          <a:p>
            <a:pPr algn="ctr"/>
            <a:r>
              <a:rPr lang="nl-NL" sz="1100" dirty="0" err="1"/>
              <a:t>Managed</a:t>
            </a:r>
            <a:r>
              <a:rPr lang="nl-NL" sz="1100" dirty="0"/>
              <a:t> Platform (</a:t>
            </a:r>
            <a:r>
              <a:rPr lang="nl-NL" sz="1100" dirty="0" err="1"/>
              <a:t>and</a:t>
            </a:r>
            <a:r>
              <a:rPr lang="nl-NL" sz="1100" dirty="0"/>
              <a:t> </a:t>
            </a:r>
            <a:r>
              <a:rPr lang="nl-NL" sz="1100" dirty="0" err="1"/>
              <a:t>underlying</a:t>
            </a:r>
            <a:r>
              <a:rPr lang="nl-NL" sz="1100" dirty="0"/>
              <a:t> Infra) </a:t>
            </a:r>
            <a:r>
              <a:rPr lang="nl-NL" sz="1100" dirty="0" err="1"/>
              <a:t>with</a:t>
            </a:r>
            <a:r>
              <a:rPr lang="nl-NL" sz="1100" dirty="0"/>
              <a:t> built in </a:t>
            </a:r>
            <a:r>
              <a:rPr lang="nl-NL" sz="1100" dirty="0" err="1"/>
              <a:t>logging</a:t>
            </a:r>
            <a:r>
              <a:rPr lang="nl-NL" sz="1100" dirty="0"/>
              <a:t> | monitoring | </a:t>
            </a:r>
            <a:r>
              <a:rPr lang="nl-NL" sz="1100" dirty="0" err="1"/>
              <a:t>Ops</a:t>
            </a:r>
            <a:r>
              <a:rPr lang="nl-NL" sz="1100" dirty="0"/>
              <a:t> </a:t>
            </a:r>
            <a:endParaRPr lang="en-NL" sz="1100" dirty="0"/>
          </a:p>
        </p:txBody>
      </p:sp>
    </p:spTree>
    <p:extLst>
      <p:ext uri="{BB962C8B-B14F-4D97-AF65-F5344CB8AC3E}">
        <p14:creationId xmlns:p14="http://schemas.microsoft.com/office/powerpoint/2010/main" val="97857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104" grpId="0" animBg="1"/>
      <p:bldP spid="106" grpId="0" animBg="1"/>
      <p:bldP spid="108" grpId="0" animBg="1"/>
      <p:bldP spid="109" grpId="0" animBg="1"/>
      <p:bldP spid="112" grpId="0" animBg="1"/>
      <p:bldP spid="113" grpId="0" animBg="1"/>
      <p:bldP spid="107" grpId="0" animBg="1"/>
      <p:bldP spid="140" grpId="0" animBg="1"/>
      <p:bldP spid="82" grpId="0" animBg="1"/>
      <p:bldP spid="84" grpId="0" animBg="1"/>
      <p:bldP spid="86" grpId="0" animBg="1"/>
      <p:bldP spid="88" grpId="0" animBg="1"/>
      <p:bldP spid="9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loud 116">
            <a:extLst>
              <a:ext uri="{FF2B5EF4-FFF2-40B4-BE49-F238E27FC236}">
                <a16:creationId xmlns:a16="http://schemas.microsoft.com/office/drawing/2014/main" id="{98E48E1D-1A9D-491D-ACCF-8F3AE84FE183}"/>
              </a:ext>
            </a:extLst>
          </p:cNvPr>
          <p:cNvSpPr/>
          <p:nvPr/>
        </p:nvSpPr>
        <p:spPr>
          <a:xfrm>
            <a:off x="2355162" y="487731"/>
            <a:ext cx="7646718" cy="4462722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FA29B7-C475-4C5E-881D-F54C7002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Decoupling</a:t>
            </a:r>
            <a:endParaRPr lang="en-NL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D7EB677-2DBF-42AA-A06B-D3DF0210796A}"/>
              </a:ext>
            </a:extLst>
          </p:cNvPr>
          <p:cNvGrpSpPr/>
          <p:nvPr/>
        </p:nvGrpSpPr>
        <p:grpSpPr>
          <a:xfrm>
            <a:off x="7877933" y="1246578"/>
            <a:ext cx="1131055" cy="1140026"/>
            <a:chOff x="375699" y="1131597"/>
            <a:chExt cx="1131055" cy="1140026"/>
          </a:xfrm>
        </p:grpSpPr>
        <p:pic>
          <p:nvPicPr>
            <p:cNvPr id="32" name="Graphic 67">
              <a:extLst>
                <a:ext uri="{FF2B5EF4-FFF2-40B4-BE49-F238E27FC236}">
                  <a16:creationId xmlns:a16="http://schemas.microsoft.com/office/drawing/2014/main" id="{D40E41B8-850F-4341-B8DE-126A6D46C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5699" y="1131597"/>
              <a:ext cx="1131055" cy="1131055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7629D2F-F19F-4A04-9D57-FB475E907E47}"/>
                </a:ext>
              </a:extLst>
            </p:cNvPr>
            <p:cNvSpPr/>
            <p:nvPr/>
          </p:nvSpPr>
          <p:spPr>
            <a:xfrm>
              <a:off x="540684" y="2056179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US" sz="800" b="1" kern="1200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Streaming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091FC02-ECD8-4F50-9C40-CEEF437B3CF2}"/>
              </a:ext>
            </a:extLst>
          </p:cNvPr>
          <p:cNvGrpSpPr/>
          <p:nvPr/>
        </p:nvGrpSpPr>
        <p:grpSpPr>
          <a:xfrm>
            <a:off x="5101837" y="1423585"/>
            <a:ext cx="1208210" cy="1208210"/>
            <a:chOff x="8501701" y="2363821"/>
            <a:chExt cx="1208210" cy="1208210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6C6CEC91-0496-4989-8B0D-F6300A2A7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01701" y="2363821"/>
              <a:ext cx="1208210" cy="1208210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ADBA877-7209-4154-8D92-38279E887E3E}"/>
                </a:ext>
              </a:extLst>
            </p:cNvPr>
            <p:cNvSpPr/>
            <p:nvPr/>
          </p:nvSpPr>
          <p:spPr>
            <a:xfrm>
              <a:off x="8713667" y="3303544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US" sz="800" b="1" kern="1200" dirty="0">
                  <a:solidFill>
                    <a:srgbClr val="F80000"/>
                  </a:solidFill>
                  <a:latin typeface="Arial" charset="0"/>
                  <a:ea typeface="Arial" charset="0"/>
                  <a:cs typeface="Arial" charset="0"/>
                </a:rPr>
                <a:t>Events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69FA0EB-405D-45E2-80FF-48EDA90AB076}"/>
              </a:ext>
            </a:extLst>
          </p:cNvPr>
          <p:cNvGrpSpPr/>
          <p:nvPr/>
        </p:nvGrpSpPr>
        <p:grpSpPr>
          <a:xfrm>
            <a:off x="3678559" y="1045114"/>
            <a:ext cx="805942" cy="953482"/>
            <a:chOff x="9019344" y="1468849"/>
            <a:chExt cx="805942" cy="953482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68F3D50-7336-4C77-B289-0A3EA95F0314}"/>
                </a:ext>
              </a:extLst>
            </p:cNvPr>
            <p:cNvGrpSpPr/>
            <p:nvPr/>
          </p:nvGrpSpPr>
          <p:grpSpPr>
            <a:xfrm>
              <a:off x="9113143" y="1468849"/>
              <a:ext cx="582945" cy="635162"/>
              <a:chOff x="9113143" y="1758788"/>
              <a:chExt cx="582945" cy="635162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7D06E61-D64B-42BF-95BC-BA8C27554EE9}"/>
                  </a:ext>
                </a:extLst>
              </p:cNvPr>
              <p:cNvSpPr/>
              <p:nvPr/>
            </p:nvSpPr>
            <p:spPr>
              <a:xfrm>
                <a:off x="9113143" y="1758788"/>
                <a:ext cx="582945" cy="6351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Freeform 30">
                <a:extLst>
                  <a:ext uri="{FF2B5EF4-FFF2-40B4-BE49-F238E27FC236}">
                    <a16:creationId xmlns:a16="http://schemas.microsoft.com/office/drawing/2014/main" id="{DA3F554E-FB9F-4934-B673-956774CBBC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07801" y="1847739"/>
                <a:ext cx="394941" cy="429056"/>
              </a:xfrm>
              <a:custGeom>
                <a:avLst/>
                <a:gdLst>
                  <a:gd name="T0" fmla="*/ 1022 w 1327"/>
                  <a:gd name="T1" fmla="*/ 21 h 1442"/>
                  <a:gd name="T2" fmla="*/ 663 w 1327"/>
                  <a:gd name="T3" fmla="*/ 0 h 1442"/>
                  <a:gd name="T4" fmla="*/ 304 w 1327"/>
                  <a:gd name="T5" fmla="*/ 21 h 1442"/>
                  <a:gd name="T6" fmla="*/ 0 w 1327"/>
                  <a:gd name="T7" fmla="*/ 121 h 1442"/>
                  <a:gd name="T8" fmla="*/ 0 w 1327"/>
                  <a:gd name="T9" fmla="*/ 1320 h 1442"/>
                  <a:gd name="T10" fmla="*/ 304 w 1327"/>
                  <a:gd name="T11" fmla="*/ 1420 h 1442"/>
                  <a:gd name="T12" fmla="*/ 663 w 1327"/>
                  <a:gd name="T13" fmla="*/ 1441 h 1442"/>
                  <a:gd name="T14" fmla="*/ 1022 w 1327"/>
                  <a:gd name="T15" fmla="*/ 1420 h 1442"/>
                  <a:gd name="T16" fmla="*/ 1326 w 1327"/>
                  <a:gd name="T17" fmla="*/ 1320 h 1442"/>
                  <a:gd name="T18" fmla="*/ 1326 w 1327"/>
                  <a:gd name="T19" fmla="*/ 121 h 1442"/>
                  <a:gd name="T20" fmla="*/ 1022 w 1327"/>
                  <a:gd name="T21" fmla="*/ 21 h 1442"/>
                  <a:gd name="T22" fmla="*/ 346 w 1327"/>
                  <a:gd name="T23" fmla="*/ 1042 h 1442"/>
                  <a:gd name="T24" fmla="*/ 257 w 1327"/>
                  <a:gd name="T25" fmla="*/ 953 h 1442"/>
                  <a:gd name="T26" fmla="*/ 346 w 1327"/>
                  <a:gd name="T27" fmla="*/ 864 h 1442"/>
                  <a:gd name="T28" fmla="*/ 435 w 1327"/>
                  <a:gd name="T29" fmla="*/ 953 h 1442"/>
                  <a:gd name="T30" fmla="*/ 346 w 1327"/>
                  <a:gd name="T31" fmla="*/ 1042 h 1442"/>
                  <a:gd name="T32" fmla="*/ 377 w 1327"/>
                  <a:gd name="T33" fmla="*/ 661 h 1442"/>
                  <a:gd name="T34" fmla="*/ 480 w 1327"/>
                  <a:gd name="T35" fmla="*/ 459 h 1442"/>
                  <a:gd name="T36" fmla="*/ 582 w 1327"/>
                  <a:gd name="T37" fmla="*/ 661 h 1442"/>
                  <a:gd name="T38" fmla="*/ 377 w 1327"/>
                  <a:gd name="T39" fmla="*/ 661 h 1442"/>
                  <a:gd name="T40" fmla="*/ 550 w 1327"/>
                  <a:gd name="T41" fmla="*/ 791 h 1442"/>
                  <a:gd name="T42" fmla="*/ 655 w 1327"/>
                  <a:gd name="T43" fmla="*/ 746 h 1442"/>
                  <a:gd name="T44" fmla="*/ 760 w 1327"/>
                  <a:gd name="T45" fmla="*/ 791 h 1442"/>
                  <a:gd name="T46" fmla="*/ 760 w 1327"/>
                  <a:gd name="T47" fmla="*/ 940 h 1442"/>
                  <a:gd name="T48" fmla="*/ 655 w 1327"/>
                  <a:gd name="T49" fmla="*/ 985 h 1442"/>
                  <a:gd name="T50" fmla="*/ 550 w 1327"/>
                  <a:gd name="T51" fmla="*/ 940 h 1442"/>
                  <a:gd name="T52" fmla="*/ 550 w 1327"/>
                  <a:gd name="T53" fmla="*/ 791 h 1442"/>
                  <a:gd name="T54" fmla="*/ 689 w 1327"/>
                  <a:gd name="T55" fmla="*/ 1265 h 1442"/>
                  <a:gd name="T56" fmla="*/ 600 w 1327"/>
                  <a:gd name="T57" fmla="*/ 1176 h 1442"/>
                  <a:gd name="T58" fmla="*/ 689 w 1327"/>
                  <a:gd name="T59" fmla="*/ 1087 h 1442"/>
                  <a:gd name="T60" fmla="*/ 778 w 1327"/>
                  <a:gd name="T61" fmla="*/ 1176 h 1442"/>
                  <a:gd name="T62" fmla="*/ 689 w 1327"/>
                  <a:gd name="T63" fmla="*/ 1265 h 1442"/>
                  <a:gd name="T64" fmla="*/ 757 w 1327"/>
                  <a:gd name="T65" fmla="*/ 558 h 1442"/>
                  <a:gd name="T66" fmla="*/ 870 w 1327"/>
                  <a:gd name="T67" fmla="*/ 446 h 1442"/>
                  <a:gd name="T68" fmla="*/ 983 w 1327"/>
                  <a:gd name="T69" fmla="*/ 558 h 1442"/>
                  <a:gd name="T70" fmla="*/ 870 w 1327"/>
                  <a:gd name="T71" fmla="*/ 671 h 1442"/>
                  <a:gd name="T72" fmla="*/ 757 w 1327"/>
                  <a:gd name="T73" fmla="*/ 558 h 1442"/>
                  <a:gd name="T74" fmla="*/ 917 w 1327"/>
                  <a:gd name="T75" fmla="*/ 1003 h 1442"/>
                  <a:gd name="T76" fmla="*/ 1007 w 1327"/>
                  <a:gd name="T77" fmla="*/ 825 h 1442"/>
                  <a:gd name="T78" fmla="*/ 1096 w 1327"/>
                  <a:gd name="T79" fmla="*/ 1003 h 1442"/>
                  <a:gd name="T80" fmla="*/ 917 w 1327"/>
                  <a:gd name="T81" fmla="*/ 1003 h 1442"/>
                  <a:gd name="T82" fmla="*/ 1269 w 1327"/>
                  <a:gd name="T83" fmla="*/ 220 h 1442"/>
                  <a:gd name="T84" fmla="*/ 660 w 1327"/>
                  <a:gd name="T85" fmla="*/ 315 h 1442"/>
                  <a:gd name="T86" fmla="*/ 52 w 1327"/>
                  <a:gd name="T87" fmla="*/ 220 h 1442"/>
                  <a:gd name="T88" fmla="*/ 52 w 1327"/>
                  <a:gd name="T89" fmla="*/ 220 h 1442"/>
                  <a:gd name="T90" fmla="*/ 660 w 1327"/>
                  <a:gd name="T91" fmla="*/ 126 h 1442"/>
                  <a:gd name="T92" fmla="*/ 1269 w 1327"/>
                  <a:gd name="T93" fmla="*/ 220 h 1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27" h="1442">
                    <a:moveTo>
                      <a:pt x="1022" y="21"/>
                    </a:moveTo>
                    <a:cubicBezTo>
                      <a:pt x="849" y="0"/>
                      <a:pt x="671" y="0"/>
                      <a:pt x="663" y="0"/>
                    </a:cubicBezTo>
                    <a:cubicBezTo>
                      <a:pt x="655" y="0"/>
                      <a:pt x="477" y="0"/>
                      <a:pt x="304" y="21"/>
                    </a:cubicBezTo>
                    <a:cubicBezTo>
                      <a:pt x="2" y="58"/>
                      <a:pt x="0" y="121"/>
                      <a:pt x="0" y="121"/>
                    </a:cubicBezTo>
                    <a:lnTo>
                      <a:pt x="0" y="1320"/>
                    </a:lnTo>
                    <a:cubicBezTo>
                      <a:pt x="0" y="1320"/>
                      <a:pt x="2" y="1383"/>
                      <a:pt x="304" y="1420"/>
                    </a:cubicBezTo>
                    <a:cubicBezTo>
                      <a:pt x="477" y="1441"/>
                      <a:pt x="655" y="1441"/>
                      <a:pt x="663" y="1441"/>
                    </a:cubicBezTo>
                    <a:cubicBezTo>
                      <a:pt x="671" y="1441"/>
                      <a:pt x="849" y="1441"/>
                      <a:pt x="1022" y="1420"/>
                    </a:cubicBezTo>
                    <a:cubicBezTo>
                      <a:pt x="1324" y="1383"/>
                      <a:pt x="1326" y="1320"/>
                      <a:pt x="1326" y="1320"/>
                    </a:cubicBezTo>
                    <a:lnTo>
                      <a:pt x="1326" y="121"/>
                    </a:lnTo>
                    <a:cubicBezTo>
                      <a:pt x="1326" y="121"/>
                      <a:pt x="1324" y="58"/>
                      <a:pt x="1022" y="21"/>
                    </a:cubicBezTo>
                    <a:close/>
                    <a:moveTo>
                      <a:pt x="346" y="1042"/>
                    </a:moveTo>
                    <a:cubicBezTo>
                      <a:pt x="296" y="1042"/>
                      <a:pt x="257" y="1003"/>
                      <a:pt x="257" y="953"/>
                    </a:cubicBezTo>
                    <a:cubicBezTo>
                      <a:pt x="257" y="906"/>
                      <a:pt x="296" y="864"/>
                      <a:pt x="346" y="864"/>
                    </a:cubicBezTo>
                    <a:cubicBezTo>
                      <a:pt x="396" y="864"/>
                      <a:pt x="435" y="903"/>
                      <a:pt x="435" y="953"/>
                    </a:cubicBezTo>
                    <a:cubicBezTo>
                      <a:pt x="435" y="1003"/>
                      <a:pt x="396" y="1042"/>
                      <a:pt x="346" y="1042"/>
                    </a:cubicBezTo>
                    <a:close/>
                    <a:moveTo>
                      <a:pt x="377" y="661"/>
                    </a:moveTo>
                    <a:lnTo>
                      <a:pt x="480" y="459"/>
                    </a:lnTo>
                    <a:lnTo>
                      <a:pt x="582" y="661"/>
                    </a:lnTo>
                    <a:lnTo>
                      <a:pt x="377" y="661"/>
                    </a:lnTo>
                    <a:close/>
                    <a:moveTo>
                      <a:pt x="550" y="791"/>
                    </a:moveTo>
                    <a:lnTo>
                      <a:pt x="655" y="746"/>
                    </a:lnTo>
                    <a:lnTo>
                      <a:pt x="760" y="791"/>
                    </a:lnTo>
                    <a:lnTo>
                      <a:pt x="760" y="940"/>
                    </a:lnTo>
                    <a:lnTo>
                      <a:pt x="655" y="985"/>
                    </a:lnTo>
                    <a:lnTo>
                      <a:pt x="550" y="940"/>
                    </a:lnTo>
                    <a:lnTo>
                      <a:pt x="550" y="791"/>
                    </a:lnTo>
                    <a:close/>
                    <a:moveTo>
                      <a:pt x="689" y="1265"/>
                    </a:moveTo>
                    <a:cubicBezTo>
                      <a:pt x="640" y="1265"/>
                      <a:pt x="600" y="1226"/>
                      <a:pt x="600" y="1176"/>
                    </a:cubicBezTo>
                    <a:cubicBezTo>
                      <a:pt x="600" y="1129"/>
                      <a:pt x="640" y="1087"/>
                      <a:pt x="689" y="1087"/>
                    </a:cubicBezTo>
                    <a:cubicBezTo>
                      <a:pt x="739" y="1087"/>
                      <a:pt x="778" y="1126"/>
                      <a:pt x="778" y="1176"/>
                    </a:cubicBezTo>
                    <a:cubicBezTo>
                      <a:pt x="776" y="1226"/>
                      <a:pt x="736" y="1265"/>
                      <a:pt x="689" y="1265"/>
                    </a:cubicBezTo>
                    <a:close/>
                    <a:moveTo>
                      <a:pt x="757" y="558"/>
                    </a:moveTo>
                    <a:cubicBezTo>
                      <a:pt x="757" y="496"/>
                      <a:pt x="807" y="446"/>
                      <a:pt x="870" y="446"/>
                    </a:cubicBezTo>
                    <a:cubicBezTo>
                      <a:pt x="933" y="446"/>
                      <a:pt x="983" y="496"/>
                      <a:pt x="983" y="558"/>
                    </a:cubicBezTo>
                    <a:cubicBezTo>
                      <a:pt x="983" y="621"/>
                      <a:pt x="933" y="671"/>
                      <a:pt x="870" y="671"/>
                    </a:cubicBezTo>
                    <a:cubicBezTo>
                      <a:pt x="807" y="671"/>
                      <a:pt x="757" y="621"/>
                      <a:pt x="757" y="558"/>
                    </a:cubicBezTo>
                    <a:close/>
                    <a:moveTo>
                      <a:pt x="917" y="1003"/>
                    </a:moveTo>
                    <a:lnTo>
                      <a:pt x="1007" y="825"/>
                    </a:lnTo>
                    <a:lnTo>
                      <a:pt x="1096" y="1003"/>
                    </a:lnTo>
                    <a:lnTo>
                      <a:pt x="917" y="1003"/>
                    </a:lnTo>
                    <a:close/>
                    <a:moveTo>
                      <a:pt x="1269" y="220"/>
                    </a:moveTo>
                    <a:cubicBezTo>
                      <a:pt x="1245" y="254"/>
                      <a:pt x="1030" y="315"/>
                      <a:pt x="660" y="315"/>
                    </a:cubicBezTo>
                    <a:cubicBezTo>
                      <a:pt x="291" y="315"/>
                      <a:pt x="76" y="254"/>
                      <a:pt x="52" y="220"/>
                    </a:cubicBezTo>
                    <a:lnTo>
                      <a:pt x="52" y="220"/>
                    </a:lnTo>
                    <a:cubicBezTo>
                      <a:pt x="73" y="186"/>
                      <a:pt x="288" y="126"/>
                      <a:pt x="660" y="126"/>
                    </a:cubicBezTo>
                    <a:cubicBezTo>
                      <a:pt x="1033" y="123"/>
                      <a:pt x="1248" y="184"/>
                      <a:pt x="1269" y="220"/>
                    </a:cubicBezTo>
                    <a:close/>
                  </a:path>
                </a:pathLst>
              </a:custGeom>
              <a:solidFill>
                <a:srgbClr val="F8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6E1F74F-2D00-4A22-9BB0-DB53B064F385}"/>
                </a:ext>
              </a:extLst>
            </p:cNvPr>
            <p:cNvSpPr/>
            <p:nvPr/>
          </p:nvSpPr>
          <p:spPr>
            <a:xfrm>
              <a:off x="9019344" y="2083777"/>
              <a:ext cx="80594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8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Object Storage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D5F0584-ACAB-4F59-84BA-6687A007594D}"/>
              </a:ext>
            </a:extLst>
          </p:cNvPr>
          <p:cNvGrpSpPr/>
          <p:nvPr/>
        </p:nvGrpSpPr>
        <p:grpSpPr>
          <a:xfrm>
            <a:off x="6444220" y="1764157"/>
            <a:ext cx="1215471" cy="1291491"/>
            <a:chOff x="343358" y="1039735"/>
            <a:chExt cx="1215471" cy="1291491"/>
          </a:xfrm>
        </p:grpSpPr>
        <p:pic>
          <p:nvPicPr>
            <p:cNvPr id="48" name="Graphic 77">
              <a:extLst>
                <a:ext uri="{FF2B5EF4-FFF2-40B4-BE49-F238E27FC236}">
                  <a16:creationId xmlns:a16="http://schemas.microsoft.com/office/drawing/2014/main" id="{7F856663-DD43-40BB-BEC8-788C21B12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3358" y="1039735"/>
              <a:ext cx="1215471" cy="1215471"/>
            </a:xfrm>
            <a:prstGeom prst="rect">
              <a:avLst/>
            </a:prstGeom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920BC6D-891A-4D5F-B7D0-F9F595364B72}"/>
                </a:ext>
              </a:extLst>
            </p:cNvPr>
            <p:cNvSpPr/>
            <p:nvPr/>
          </p:nvSpPr>
          <p:spPr>
            <a:xfrm>
              <a:off x="550998" y="1992672"/>
              <a:ext cx="80594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Notification Topic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9B010BEF-83EF-42F8-B76C-29EBE488E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14" y="3891623"/>
            <a:ext cx="805943" cy="80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908827C-1495-46B7-A52D-D72A2C49B655}"/>
              </a:ext>
            </a:extLst>
          </p:cNvPr>
          <p:cNvSpPr/>
          <p:nvPr/>
        </p:nvSpPr>
        <p:spPr>
          <a:xfrm>
            <a:off x="2612604" y="2195725"/>
            <a:ext cx="611946" cy="82913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/>
              <a:t>API Gateway</a:t>
            </a:r>
            <a:endParaRPr lang="en-NL" sz="1050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0B82E15-8151-4595-A7F4-9F3A6FADA9AC}"/>
              </a:ext>
            </a:extLst>
          </p:cNvPr>
          <p:cNvSpPr/>
          <p:nvPr/>
        </p:nvSpPr>
        <p:spPr>
          <a:xfrm>
            <a:off x="8079865" y="896401"/>
            <a:ext cx="940785" cy="46629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err="1"/>
              <a:t>NoSQL</a:t>
            </a:r>
            <a:r>
              <a:rPr lang="nl-NL" sz="1050" dirty="0"/>
              <a:t> Database</a:t>
            </a:r>
            <a:endParaRPr lang="en-NL" sz="1050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3BC0D0D9-26C3-4D28-BDBE-74D01E8B5CA7}"/>
              </a:ext>
            </a:extLst>
          </p:cNvPr>
          <p:cNvSpPr/>
          <p:nvPr/>
        </p:nvSpPr>
        <p:spPr>
          <a:xfrm>
            <a:off x="3616654" y="2663666"/>
            <a:ext cx="794260" cy="3385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err="1"/>
              <a:t>Function</a:t>
            </a:r>
            <a:endParaRPr lang="en-NL" sz="1050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DC0E360-64D2-4998-BC22-84AB1D3EB38C}"/>
              </a:ext>
            </a:extLst>
          </p:cNvPr>
          <p:cNvSpPr/>
          <p:nvPr/>
        </p:nvSpPr>
        <p:spPr>
          <a:xfrm>
            <a:off x="6653084" y="1154313"/>
            <a:ext cx="794260" cy="3385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err="1"/>
              <a:t>Function</a:t>
            </a:r>
            <a:endParaRPr lang="en-NL" sz="1050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5CCAD383-A918-43E7-9D1D-B002B382A499}"/>
              </a:ext>
            </a:extLst>
          </p:cNvPr>
          <p:cNvCxnSpPr>
            <a:endCxn id="55" idx="1"/>
          </p:cNvCxnSpPr>
          <p:nvPr/>
        </p:nvCxnSpPr>
        <p:spPr>
          <a:xfrm>
            <a:off x="3237788" y="2830710"/>
            <a:ext cx="378866" cy="2234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4" name="Straight Arrow Connector 3083">
            <a:extLst>
              <a:ext uri="{FF2B5EF4-FFF2-40B4-BE49-F238E27FC236}">
                <a16:creationId xmlns:a16="http://schemas.microsoft.com/office/drawing/2014/main" id="{352FDB90-A639-40DE-91A6-B0D9B7F28821}"/>
              </a:ext>
            </a:extLst>
          </p:cNvPr>
          <p:cNvCxnSpPr>
            <a:cxnSpLocks/>
          </p:cNvCxnSpPr>
          <p:nvPr/>
        </p:nvCxnSpPr>
        <p:spPr>
          <a:xfrm>
            <a:off x="4307478" y="1458584"/>
            <a:ext cx="1062830" cy="55123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5" name="Lightning Bolt 3084">
            <a:extLst>
              <a:ext uri="{FF2B5EF4-FFF2-40B4-BE49-F238E27FC236}">
                <a16:creationId xmlns:a16="http://schemas.microsoft.com/office/drawing/2014/main" id="{58BB27D1-E749-448D-88F1-855503890672}"/>
              </a:ext>
            </a:extLst>
          </p:cNvPr>
          <p:cNvSpPr/>
          <p:nvPr/>
        </p:nvSpPr>
        <p:spPr>
          <a:xfrm>
            <a:off x="4652417" y="1536704"/>
            <a:ext cx="236399" cy="342206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3092" name="Connector: Elbow 3091">
            <a:extLst>
              <a:ext uri="{FF2B5EF4-FFF2-40B4-BE49-F238E27FC236}">
                <a16:creationId xmlns:a16="http://schemas.microsoft.com/office/drawing/2014/main" id="{854CC827-4CC4-4D9C-A914-CDB895947DC5}"/>
              </a:ext>
            </a:extLst>
          </p:cNvPr>
          <p:cNvCxnSpPr>
            <a:cxnSpLocks/>
            <a:stCxn id="56" idx="3"/>
            <a:endCxn id="53" idx="1"/>
          </p:cNvCxnSpPr>
          <p:nvPr/>
        </p:nvCxnSpPr>
        <p:spPr>
          <a:xfrm flipV="1">
            <a:off x="7447344" y="1129548"/>
            <a:ext cx="632521" cy="194043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6" name="Connector: Elbow 3095">
            <a:extLst>
              <a:ext uri="{FF2B5EF4-FFF2-40B4-BE49-F238E27FC236}">
                <a16:creationId xmlns:a16="http://schemas.microsoft.com/office/drawing/2014/main" id="{1C23A041-8256-4701-8D30-1A5E9AD13F15}"/>
              </a:ext>
            </a:extLst>
          </p:cNvPr>
          <p:cNvCxnSpPr>
            <a:cxnSpLocks/>
            <a:stCxn id="55" idx="0"/>
          </p:cNvCxnSpPr>
          <p:nvPr/>
        </p:nvCxnSpPr>
        <p:spPr>
          <a:xfrm rot="5400000" flipH="1" flipV="1">
            <a:off x="3499718" y="2092606"/>
            <a:ext cx="1085126" cy="56995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Graphic 67" descr="Email">
            <a:extLst>
              <a:ext uri="{FF2B5EF4-FFF2-40B4-BE49-F238E27FC236}">
                <a16:creationId xmlns:a16="http://schemas.microsoft.com/office/drawing/2014/main" id="{B436BAFC-52B0-4C97-A67C-0D3956EFD0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27283" y="3315645"/>
            <a:ext cx="468224" cy="468224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C5ABFAC8-0D77-49ED-B1A8-0C07F8790F8A}"/>
              </a:ext>
            </a:extLst>
          </p:cNvPr>
          <p:cNvSpPr/>
          <p:nvPr/>
        </p:nvSpPr>
        <p:spPr>
          <a:xfrm>
            <a:off x="6843932" y="2522102"/>
            <a:ext cx="86414" cy="90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7BA97935-7275-460D-8A7D-F85B44BD41CF}"/>
              </a:ext>
            </a:extLst>
          </p:cNvPr>
          <p:cNvCxnSpPr>
            <a:cxnSpLocks/>
          </p:cNvCxnSpPr>
          <p:nvPr/>
        </p:nvCxnSpPr>
        <p:spPr>
          <a:xfrm rot="5400000">
            <a:off x="6639032" y="2856077"/>
            <a:ext cx="687906" cy="239347"/>
          </a:xfrm>
          <a:prstGeom prst="bentConnector3">
            <a:avLst>
              <a:gd name="adj1" fmla="val 63607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3FFFFFC7-A5CD-4B7D-8EEB-8A43ADC77125}"/>
              </a:ext>
            </a:extLst>
          </p:cNvPr>
          <p:cNvSpPr/>
          <p:nvPr/>
        </p:nvSpPr>
        <p:spPr>
          <a:xfrm>
            <a:off x="4286900" y="1239520"/>
            <a:ext cx="2337423" cy="108373"/>
          </a:xfrm>
          <a:custGeom>
            <a:avLst/>
            <a:gdLst>
              <a:gd name="connsiteX0" fmla="*/ 2337423 w 2337423"/>
              <a:gd name="connsiteY0" fmla="*/ 0 h 108373"/>
              <a:gd name="connsiteX1" fmla="*/ 623 w 2337423"/>
              <a:gd name="connsiteY1" fmla="*/ 60960 h 108373"/>
              <a:gd name="connsiteX2" fmla="*/ 2154543 w 2337423"/>
              <a:gd name="connsiteY2" fmla="*/ 108373 h 108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7423" h="108373">
                <a:moveTo>
                  <a:pt x="2337423" y="0"/>
                </a:moveTo>
                <a:lnTo>
                  <a:pt x="623" y="60960"/>
                </a:lnTo>
                <a:cubicBezTo>
                  <a:pt x="-29857" y="79022"/>
                  <a:pt x="1062343" y="93697"/>
                  <a:pt x="2154543" y="108373"/>
                </a:cubicBez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228DB5F4-BDD6-4C26-B560-172D28B55772}"/>
              </a:ext>
            </a:extLst>
          </p:cNvPr>
          <p:cNvCxnSpPr>
            <a:cxnSpLocks/>
          </p:cNvCxnSpPr>
          <p:nvPr/>
        </p:nvCxnSpPr>
        <p:spPr>
          <a:xfrm>
            <a:off x="5961777" y="2062563"/>
            <a:ext cx="831879" cy="411130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97B3186-8A53-4C28-914D-51BF6147DA24}"/>
              </a:ext>
            </a:extLst>
          </p:cNvPr>
          <p:cNvCxnSpPr>
            <a:cxnSpLocks/>
            <a:endCxn id="56" idx="2"/>
          </p:cNvCxnSpPr>
          <p:nvPr/>
        </p:nvCxnSpPr>
        <p:spPr>
          <a:xfrm flipH="1" flipV="1">
            <a:off x="7050214" y="1492868"/>
            <a:ext cx="6367" cy="71627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D3350471-EAA9-48FD-A0C5-A4D360B94F8B}"/>
              </a:ext>
            </a:extLst>
          </p:cNvPr>
          <p:cNvCxnSpPr/>
          <p:nvPr/>
        </p:nvCxnSpPr>
        <p:spPr>
          <a:xfrm>
            <a:off x="7453711" y="1392823"/>
            <a:ext cx="603110" cy="455513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65F95D83-AB00-41A4-94B1-737665C61325}"/>
              </a:ext>
            </a:extLst>
          </p:cNvPr>
          <p:cNvSpPr/>
          <p:nvPr/>
        </p:nvSpPr>
        <p:spPr>
          <a:xfrm rot="19744707">
            <a:off x="2289303" y="3253644"/>
            <a:ext cx="1622055" cy="543334"/>
          </a:xfrm>
          <a:custGeom>
            <a:avLst/>
            <a:gdLst>
              <a:gd name="connsiteX0" fmla="*/ 2404769 w 2404769"/>
              <a:gd name="connsiteY0" fmla="*/ 0 h 543334"/>
              <a:gd name="connsiteX1" fmla="*/ 236 w 2404769"/>
              <a:gd name="connsiteY1" fmla="*/ 541867 h 543334"/>
              <a:gd name="connsiteX2" fmla="*/ 2289622 w 2404769"/>
              <a:gd name="connsiteY2" fmla="*/ 128694 h 54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4769" h="543334">
                <a:moveTo>
                  <a:pt x="2404769" y="0"/>
                </a:moveTo>
                <a:lnTo>
                  <a:pt x="236" y="541867"/>
                </a:lnTo>
                <a:cubicBezTo>
                  <a:pt x="-18955" y="563316"/>
                  <a:pt x="1135333" y="346005"/>
                  <a:pt x="2289622" y="128694"/>
                </a:cubicBez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/>
          </a:p>
        </p:txBody>
      </p:sp>
      <p:pic>
        <p:nvPicPr>
          <p:cNvPr id="146" name="Picture 2">
            <a:extLst>
              <a:ext uri="{FF2B5EF4-FFF2-40B4-BE49-F238E27FC236}">
                <a16:creationId xmlns:a16="http://schemas.microsoft.com/office/drawing/2014/main" id="{0EE086CD-A084-4CE6-B6E3-2ADCBF310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240" y="942302"/>
            <a:ext cx="203240" cy="20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2">
            <a:extLst>
              <a:ext uri="{FF2B5EF4-FFF2-40B4-BE49-F238E27FC236}">
                <a16:creationId xmlns:a16="http://schemas.microsoft.com/office/drawing/2014/main" id="{34114161-BDD5-4000-AF8F-B85AC6219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641" y="1661358"/>
            <a:ext cx="203240" cy="20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E60A9C88-3966-4AC5-A55C-1C37619250F9}"/>
              </a:ext>
            </a:extLst>
          </p:cNvPr>
          <p:cNvCxnSpPr/>
          <p:nvPr/>
        </p:nvCxnSpPr>
        <p:spPr>
          <a:xfrm>
            <a:off x="1677957" y="2038637"/>
            <a:ext cx="969544" cy="448307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Arrow: Right 131">
            <a:extLst>
              <a:ext uri="{FF2B5EF4-FFF2-40B4-BE49-F238E27FC236}">
                <a16:creationId xmlns:a16="http://schemas.microsoft.com/office/drawing/2014/main" id="{D3E9449F-B8C1-475E-9FAD-5CE374F1B1EC}"/>
              </a:ext>
            </a:extLst>
          </p:cNvPr>
          <p:cNvSpPr/>
          <p:nvPr/>
        </p:nvSpPr>
        <p:spPr>
          <a:xfrm>
            <a:off x="2162729" y="2782051"/>
            <a:ext cx="518027" cy="220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89B71CC-92F0-4E99-9D3E-0D93E4FBF400}"/>
              </a:ext>
            </a:extLst>
          </p:cNvPr>
          <p:cNvGrpSpPr/>
          <p:nvPr/>
        </p:nvGrpSpPr>
        <p:grpSpPr>
          <a:xfrm>
            <a:off x="5354076" y="4088040"/>
            <a:ext cx="912051" cy="727283"/>
            <a:chOff x="3406274" y="1436411"/>
            <a:chExt cx="903246" cy="96971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1E398EFD-3905-4277-88B2-DBB72A60FD7A}"/>
                </a:ext>
              </a:extLst>
            </p:cNvPr>
            <p:cNvGrpSpPr/>
            <p:nvPr/>
          </p:nvGrpSpPr>
          <p:grpSpPr>
            <a:xfrm>
              <a:off x="3577606" y="1436411"/>
              <a:ext cx="636309" cy="556528"/>
              <a:chOff x="8104793" y="2882206"/>
              <a:chExt cx="636309" cy="556528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166682D0-42F7-4F2A-AB17-177420A5B705}"/>
                  </a:ext>
                </a:extLst>
              </p:cNvPr>
              <p:cNvSpPr/>
              <p:nvPr/>
            </p:nvSpPr>
            <p:spPr>
              <a:xfrm>
                <a:off x="8104793" y="2882206"/>
                <a:ext cx="636309" cy="556528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800">
                  <a:lnSpc>
                    <a:spcPct val="90000"/>
                  </a:lnSpc>
                  <a:buClrTx/>
                  <a:defRPr/>
                </a:pPr>
                <a:endParaRPr lang="en-US" sz="1350">
                  <a:solidFill>
                    <a:srgbClr val="FFFFFF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5A59D2EB-DBEB-4176-B3E4-338B8544D418}"/>
                  </a:ext>
                </a:extLst>
              </p:cNvPr>
              <p:cNvGrpSpPr/>
              <p:nvPr/>
            </p:nvGrpSpPr>
            <p:grpSpPr>
              <a:xfrm>
                <a:off x="8175066" y="2957849"/>
                <a:ext cx="482852" cy="405439"/>
                <a:chOff x="9158800" y="1859595"/>
                <a:chExt cx="584200" cy="490538"/>
              </a:xfrm>
            </p:grpSpPr>
            <p:sp>
              <p:nvSpPr>
                <p:cNvPr id="74" name="Freeform 37">
                  <a:extLst>
                    <a:ext uri="{FF2B5EF4-FFF2-40B4-BE49-F238E27FC236}">
                      <a16:creationId xmlns:a16="http://schemas.microsoft.com/office/drawing/2014/main" id="{08CF29F2-01B9-4FA9-A72E-B3E396BFED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35000" y="1859595"/>
                  <a:ext cx="508000" cy="406400"/>
                </a:xfrm>
                <a:custGeom>
                  <a:avLst/>
                  <a:gdLst>
                    <a:gd name="T0" fmla="*/ 1410 w 1411"/>
                    <a:gd name="T1" fmla="*/ 1128 h 1129"/>
                    <a:gd name="T2" fmla="*/ 1303 w 1411"/>
                    <a:gd name="T3" fmla="*/ 1128 h 1129"/>
                    <a:gd name="T4" fmla="*/ 1303 w 1411"/>
                    <a:gd name="T5" fmla="*/ 1115 h 1129"/>
                    <a:gd name="T6" fmla="*/ 1303 w 1411"/>
                    <a:gd name="T7" fmla="*/ 375 h 1129"/>
                    <a:gd name="T8" fmla="*/ 1169 w 1411"/>
                    <a:gd name="T9" fmla="*/ 244 h 1129"/>
                    <a:gd name="T10" fmla="*/ 440 w 1411"/>
                    <a:gd name="T11" fmla="*/ 244 h 1129"/>
                    <a:gd name="T12" fmla="*/ 420 w 1411"/>
                    <a:gd name="T13" fmla="*/ 231 h 1129"/>
                    <a:gd name="T14" fmla="*/ 362 w 1411"/>
                    <a:gd name="T15" fmla="*/ 126 h 1129"/>
                    <a:gd name="T16" fmla="*/ 346 w 1411"/>
                    <a:gd name="T17" fmla="*/ 118 h 1129"/>
                    <a:gd name="T18" fmla="*/ 13 w 1411"/>
                    <a:gd name="T19" fmla="*/ 118 h 1129"/>
                    <a:gd name="T20" fmla="*/ 0 w 1411"/>
                    <a:gd name="T21" fmla="*/ 118 h 1129"/>
                    <a:gd name="T22" fmla="*/ 0 w 1411"/>
                    <a:gd name="T23" fmla="*/ 0 h 1129"/>
                    <a:gd name="T24" fmla="*/ 11 w 1411"/>
                    <a:gd name="T25" fmla="*/ 0 h 1129"/>
                    <a:gd name="T26" fmla="*/ 451 w 1411"/>
                    <a:gd name="T27" fmla="*/ 0 h 1129"/>
                    <a:gd name="T28" fmla="*/ 467 w 1411"/>
                    <a:gd name="T29" fmla="*/ 11 h 1129"/>
                    <a:gd name="T30" fmla="*/ 524 w 1411"/>
                    <a:gd name="T31" fmla="*/ 116 h 1129"/>
                    <a:gd name="T32" fmla="*/ 543 w 1411"/>
                    <a:gd name="T33" fmla="*/ 126 h 1129"/>
                    <a:gd name="T34" fmla="*/ 1272 w 1411"/>
                    <a:gd name="T35" fmla="*/ 126 h 1129"/>
                    <a:gd name="T36" fmla="*/ 1403 w 1411"/>
                    <a:gd name="T37" fmla="*/ 236 h 1129"/>
                    <a:gd name="T38" fmla="*/ 1403 w 1411"/>
                    <a:gd name="T39" fmla="*/ 255 h 1129"/>
                    <a:gd name="T40" fmla="*/ 1403 w 1411"/>
                    <a:gd name="T41" fmla="*/ 1117 h 1129"/>
                    <a:gd name="T42" fmla="*/ 1410 w 1411"/>
                    <a:gd name="T43" fmla="*/ 1128 h 1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411" h="1129">
                      <a:moveTo>
                        <a:pt x="1410" y="1128"/>
                      </a:moveTo>
                      <a:cubicBezTo>
                        <a:pt x="1374" y="1128"/>
                        <a:pt x="1340" y="1128"/>
                        <a:pt x="1303" y="1128"/>
                      </a:cubicBezTo>
                      <a:cubicBezTo>
                        <a:pt x="1303" y="1122"/>
                        <a:pt x="1303" y="1120"/>
                        <a:pt x="1303" y="1115"/>
                      </a:cubicBezTo>
                      <a:cubicBezTo>
                        <a:pt x="1303" y="868"/>
                        <a:pt x="1303" y="622"/>
                        <a:pt x="1303" y="375"/>
                      </a:cubicBezTo>
                      <a:cubicBezTo>
                        <a:pt x="1303" y="310"/>
                        <a:pt x="1253" y="244"/>
                        <a:pt x="1169" y="244"/>
                      </a:cubicBezTo>
                      <a:cubicBezTo>
                        <a:pt x="925" y="244"/>
                        <a:pt x="684" y="244"/>
                        <a:pt x="440" y="244"/>
                      </a:cubicBezTo>
                      <a:cubicBezTo>
                        <a:pt x="430" y="244"/>
                        <a:pt x="425" y="242"/>
                        <a:pt x="420" y="231"/>
                      </a:cubicBezTo>
                      <a:cubicBezTo>
                        <a:pt x="401" y="197"/>
                        <a:pt x="380" y="160"/>
                        <a:pt x="362" y="126"/>
                      </a:cubicBezTo>
                      <a:cubicBezTo>
                        <a:pt x="359" y="118"/>
                        <a:pt x="354" y="118"/>
                        <a:pt x="346" y="118"/>
                      </a:cubicBezTo>
                      <a:cubicBezTo>
                        <a:pt x="236" y="118"/>
                        <a:pt x="126" y="118"/>
                        <a:pt x="13" y="118"/>
                      </a:cubicBezTo>
                      <a:cubicBezTo>
                        <a:pt x="8" y="118"/>
                        <a:pt x="5" y="118"/>
                        <a:pt x="0" y="118"/>
                      </a:cubicBezTo>
                      <a:cubicBezTo>
                        <a:pt x="0" y="79"/>
                        <a:pt x="0" y="40"/>
                        <a:pt x="0" y="0"/>
                      </a:cubicBezTo>
                      <a:cubicBezTo>
                        <a:pt x="3" y="0"/>
                        <a:pt x="8" y="0"/>
                        <a:pt x="11" y="0"/>
                      </a:cubicBezTo>
                      <a:cubicBezTo>
                        <a:pt x="157" y="0"/>
                        <a:pt x="304" y="0"/>
                        <a:pt x="451" y="0"/>
                      </a:cubicBezTo>
                      <a:cubicBezTo>
                        <a:pt x="459" y="0"/>
                        <a:pt x="464" y="3"/>
                        <a:pt x="467" y="11"/>
                      </a:cubicBezTo>
                      <a:cubicBezTo>
                        <a:pt x="485" y="45"/>
                        <a:pt x="506" y="82"/>
                        <a:pt x="524" y="116"/>
                      </a:cubicBezTo>
                      <a:cubicBezTo>
                        <a:pt x="530" y="124"/>
                        <a:pt x="532" y="126"/>
                        <a:pt x="543" y="126"/>
                      </a:cubicBezTo>
                      <a:cubicBezTo>
                        <a:pt x="787" y="126"/>
                        <a:pt x="1030" y="126"/>
                        <a:pt x="1272" y="126"/>
                      </a:cubicBezTo>
                      <a:cubicBezTo>
                        <a:pt x="1340" y="126"/>
                        <a:pt x="1392" y="171"/>
                        <a:pt x="1403" y="236"/>
                      </a:cubicBezTo>
                      <a:cubicBezTo>
                        <a:pt x="1403" y="242"/>
                        <a:pt x="1403" y="250"/>
                        <a:pt x="1403" y="255"/>
                      </a:cubicBezTo>
                      <a:cubicBezTo>
                        <a:pt x="1403" y="543"/>
                        <a:pt x="1403" y="829"/>
                        <a:pt x="1403" y="1117"/>
                      </a:cubicBezTo>
                      <a:cubicBezTo>
                        <a:pt x="1410" y="1120"/>
                        <a:pt x="1410" y="1122"/>
                        <a:pt x="1410" y="1128"/>
                      </a:cubicBez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>
                    <a:buClrTx/>
                    <a:defRPr/>
                  </a:pPr>
                  <a:endParaRPr lang="en-US" sz="1350">
                    <a:solidFill>
                      <a:srgbClr val="5F5F5F"/>
                    </a:solidFill>
                  </a:endParaRPr>
                </a:p>
              </p:txBody>
            </p:sp>
            <p:sp>
              <p:nvSpPr>
                <p:cNvPr id="76" name="Freeform 38">
                  <a:extLst>
                    <a:ext uri="{FF2B5EF4-FFF2-40B4-BE49-F238E27FC236}">
                      <a16:creationId xmlns:a16="http://schemas.microsoft.com/office/drawing/2014/main" id="{FA1042F4-19DA-473A-A673-2B450A692F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58800" y="1943733"/>
                  <a:ext cx="506412" cy="406400"/>
                </a:xfrm>
                <a:custGeom>
                  <a:avLst/>
                  <a:gdLst>
                    <a:gd name="T0" fmla="*/ 1274 w 1408"/>
                    <a:gd name="T1" fmla="*/ 128 h 1128"/>
                    <a:gd name="T2" fmla="*/ 545 w 1408"/>
                    <a:gd name="T3" fmla="*/ 128 h 1128"/>
                    <a:gd name="T4" fmla="*/ 527 w 1408"/>
                    <a:gd name="T5" fmla="*/ 118 h 1128"/>
                    <a:gd name="T6" fmla="*/ 466 w 1408"/>
                    <a:gd name="T7" fmla="*/ 10 h 1128"/>
                    <a:gd name="T8" fmla="*/ 451 w 1408"/>
                    <a:gd name="T9" fmla="*/ 0 h 1128"/>
                    <a:gd name="T10" fmla="*/ 10 w 1408"/>
                    <a:gd name="T11" fmla="*/ 0 h 1128"/>
                    <a:gd name="T12" fmla="*/ 0 w 1408"/>
                    <a:gd name="T13" fmla="*/ 0 h 1128"/>
                    <a:gd name="T14" fmla="*/ 0 w 1408"/>
                    <a:gd name="T15" fmla="*/ 1127 h 1128"/>
                    <a:gd name="T16" fmla="*/ 1405 w 1408"/>
                    <a:gd name="T17" fmla="*/ 1127 h 1128"/>
                    <a:gd name="T18" fmla="*/ 1405 w 1408"/>
                    <a:gd name="T19" fmla="*/ 1117 h 1128"/>
                    <a:gd name="T20" fmla="*/ 1405 w 1408"/>
                    <a:gd name="T21" fmla="*/ 259 h 1128"/>
                    <a:gd name="T22" fmla="*/ 1274 w 1408"/>
                    <a:gd name="T23" fmla="*/ 128 h 1128"/>
                    <a:gd name="T24" fmla="*/ 317 w 1408"/>
                    <a:gd name="T25" fmla="*/ 246 h 1128"/>
                    <a:gd name="T26" fmla="*/ 244 w 1408"/>
                    <a:gd name="T27" fmla="*/ 246 h 1128"/>
                    <a:gd name="T28" fmla="*/ 244 w 1408"/>
                    <a:gd name="T29" fmla="*/ 320 h 1128"/>
                    <a:gd name="T30" fmla="*/ 188 w 1408"/>
                    <a:gd name="T31" fmla="*/ 320 h 1128"/>
                    <a:gd name="T32" fmla="*/ 188 w 1408"/>
                    <a:gd name="T33" fmla="*/ 246 h 1128"/>
                    <a:gd name="T34" fmla="*/ 115 w 1408"/>
                    <a:gd name="T35" fmla="*/ 246 h 1128"/>
                    <a:gd name="T36" fmla="*/ 115 w 1408"/>
                    <a:gd name="T37" fmla="*/ 191 h 1128"/>
                    <a:gd name="T38" fmla="*/ 188 w 1408"/>
                    <a:gd name="T39" fmla="*/ 191 h 1128"/>
                    <a:gd name="T40" fmla="*/ 188 w 1408"/>
                    <a:gd name="T41" fmla="*/ 118 h 1128"/>
                    <a:gd name="T42" fmla="*/ 244 w 1408"/>
                    <a:gd name="T43" fmla="*/ 118 h 1128"/>
                    <a:gd name="T44" fmla="*/ 244 w 1408"/>
                    <a:gd name="T45" fmla="*/ 191 h 1128"/>
                    <a:gd name="T46" fmla="*/ 317 w 1408"/>
                    <a:gd name="T47" fmla="*/ 191 h 1128"/>
                    <a:gd name="T48" fmla="*/ 317 w 1408"/>
                    <a:gd name="T49" fmla="*/ 246 h 1128"/>
                    <a:gd name="T50" fmla="*/ 765 w 1408"/>
                    <a:gd name="T51" fmla="*/ 314 h 1128"/>
                    <a:gd name="T52" fmla="*/ 852 w 1408"/>
                    <a:gd name="T53" fmla="*/ 485 h 1128"/>
                    <a:gd name="T54" fmla="*/ 681 w 1408"/>
                    <a:gd name="T55" fmla="*/ 485 h 1128"/>
                    <a:gd name="T56" fmla="*/ 765 w 1408"/>
                    <a:gd name="T57" fmla="*/ 314 h 1128"/>
                    <a:gd name="T58" fmla="*/ 652 w 1408"/>
                    <a:gd name="T59" fmla="*/ 810 h 1128"/>
                    <a:gd name="T60" fmla="*/ 576 w 1408"/>
                    <a:gd name="T61" fmla="*/ 734 h 1128"/>
                    <a:gd name="T62" fmla="*/ 652 w 1408"/>
                    <a:gd name="T63" fmla="*/ 660 h 1128"/>
                    <a:gd name="T64" fmla="*/ 726 w 1408"/>
                    <a:gd name="T65" fmla="*/ 734 h 1128"/>
                    <a:gd name="T66" fmla="*/ 652 w 1408"/>
                    <a:gd name="T67" fmla="*/ 810 h 1128"/>
                    <a:gd name="T68" fmla="*/ 826 w 1408"/>
                    <a:gd name="T69" fmla="*/ 598 h 1128"/>
                    <a:gd name="T70" fmla="*/ 915 w 1408"/>
                    <a:gd name="T71" fmla="*/ 561 h 1128"/>
                    <a:gd name="T72" fmla="*/ 1004 w 1408"/>
                    <a:gd name="T73" fmla="*/ 598 h 1128"/>
                    <a:gd name="T74" fmla="*/ 1004 w 1408"/>
                    <a:gd name="T75" fmla="*/ 723 h 1128"/>
                    <a:gd name="T76" fmla="*/ 915 w 1408"/>
                    <a:gd name="T77" fmla="*/ 760 h 1128"/>
                    <a:gd name="T78" fmla="*/ 826 w 1408"/>
                    <a:gd name="T79" fmla="*/ 723 h 1128"/>
                    <a:gd name="T80" fmla="*/ 826 w 1408"/>
                    <a:gd name="T81" fmla="*/ 598 h 1128"/>
                    <a:gd name="T82" fmla="*/ 943 w 1408"/>
                    <a:gd name="T83" fmla="*/ 999 h 1128"/>
                    <a:gd name="T84" fmla="*/ 867 w 1408"/>
                    <a:gd name="T85" fmla="*/ 923 h 1128"/>
                    <a:gd name="T86" fmla="*/ 943 w 1408"/>
                    <a:gd name="T87" fmla="*/ 849 h 1128"/>
                    <a:gd name="T88" fmla="*/ 1017 w 1408"/>
                    <a:gd name="T89" fmla="*/ 923 h 1128"/>
                    <a:gd name="T90" fmla="*/ 943 w 1408"/>
                    <a:gd name="T91" fmla="*/ 999 h 1128"/>
                    <a:gd name="T92" fmla="*/ 1001 w 1408"/>
                    <a:gd name="T93" fmla="*/ 398 h 1128"/>
                    <a:gd name="T94" fmla="*/ 1096 w 1408"/>
                    <a:gd name="T95" fmla="*/ 304 h 1128"/>
                    <a:gd name="T96" fmla="*/ 1190 w 1408"/>
                    <a:gd name="T97" fmla="*/ 398 h 1128"/>
                    <a:gd name="T98" fmla="*/ 1096 w 1408"/>
                    <a:gd name="T99" fmla="*/ 493 h 1128"/>
                    <a:gd name="T100" fmla="*/ 1001 w 1408"/>
                    <a:gd name="T101" fmla="*/ 398 h 1128"/>
                    <a:gd name="T102" fmla="*/ 1135 w 1408"/>
                    <a:gd name="T103" fmla="*/ 776 h 1128"/>
                    <a:gd name="T104" fmla="*/ 1211 w 1408"/>
                    <a:gd name="T105" fmla="*/ 624 h 1128"/>
                    <a:gd name="T106" fmla="*/ 1287 w 1408"/>
                    <a:gd name="T107" fmla="*/ 776 h 1128"/>
                    <a:gd name="T108" fmla="*/ 1135 w 1408"/>
                    <a:gd name="T109" fmla="*/ 776 h 1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408" h="1128">
                      <a:moveTo>
                        <a:pt x="1274" y="128"/>
                      </a:moveTo>
                      <a:cubicBezTo>
                        <a:pt x="1030" y="131"/>
                        <a:pt x="786" y="128"/>
                        <a:pt x="545" y="128"/>
                      </a:cubicBezTo>
                      <a:cubicBezTo>
                        <a:pt x="537" y="128"/>
                        <a:pt x="532" y="126"/>
                        <a:pt x="527" y="118"/>
                      </a:cubicBezTo>
                      <a:cubicBezTo>
                        <a:pt x="508" y="81"/>
                        <a:pt x="487" y="47"/>
                        <a:pt x="466" y="10"/>
                      </a:cubicBezTo>
                      <a:cubicBezTo>
                        <a:pt x="464" y="2"/>
                        <a:pt x="458" y="0"/>
                        <a:pt x="451" y="0"/>
                      </a:cubicBezTo>
                      <a:cubicBezTo>
                        <a:pt x="304" y="0"/>
                        <a:pt x="157" y="0"/>
                        <a:pt x="10" y="0"/>
                      </a:cubicBezTo>
                      <a:cubicBezTo>
                        <a:pt x="8" y="0"/>
                        <a:pt x="2" y="0"/>
                        <a:pt x="0" y="0"/>
                      </a:cubicBezTo>
                      <a:cubicBezTo>
                        <a:pt x="0" y="377"/>
                        <a:pt x="0" y="752"/>
                        <a:pt x="0" y="1127"/>
                      </a:cubicBezTo>
                      <a:cubicBezTo>
                        <a:pt x="469" y="1127"/>
                        <a:pt x="936" y="1127"/>
                        <a:pt x="1405" y="1127"/>
                      </a:cubicBezTo>
                      <a:cubicBezTo>
                        <a:pt x="1405" y="1122"/>
                        <a:pt x="1405" y="1119"/>
                        <a:pt x="1405" y="1117"/>
                      </a:cubicBezTo>
                      <a:cubicBezTo>
                        <a:pt x="1405" y="831"/>
                        <a:pt x="1405" y="545"/>
                        <a:pt x="1405" y="259"/>
                      </a:cubicBezTo>
                      <a:cubicBezTo>
                        <a:pt x="1407" y="181"/>
                        <a:pt x="1342" y="128"/>
                        <a:pt x="1274" y="128"/>
                      </a:cubicBezTo>
                      <a:close/>
                      <a:moveTo>
                        <a:pt x="317" y="246"/>
                      </a:moveTo>
                      <a:cubicBezTo>
                        <a:pt x="293" y="246"/>
                        <a:pt x="267" y="246"/>
                        <a:pt x="244" y="246"/>
                      </a:cubicBezTo>
                      <a:cubicBezTo>
                        <a:pt x="244" y="270"/>
                        <a:pt x="244" y="296"/>
                        <a:pt x="244" y="320"/>
                      </a:cubicBezTo>
                      <a:cubicBezTo>
                        <a:pt x="225" y="320"/>
                        <a:pt x="207" y="320"/>
                        <a:pt x="188" y="320"/>
                      </a:cubicBezTo>
                      <a:cubicBezTo>
                        <a:pt x="188" y="296"/>
                        <a:pt x="188" y="272"/>
                        <a:pt x="188" y="246"/>
                      </a:cubicBezTo>
                      <a:cubicBezTo>
                        <a:pt x="165" y="246"/>
                        <a:pt x="139" y="246"/>
                        <a:pt x="115" y="246"/>
                      </a:cubicBezTo>
                      <a:cubicBezTo>
                        <a:pt x="115" y="228"/>
                        <a:pt x="115" y="210"/>
                        <a:pt x="115" y="191"/>
                      </a:cubicBezTo>
                      <a:cubicBezTo>
                        <a:pt x="139" y="191"/>
                        <a:pt x="162" y="191"/>
                        <a:pt x="188" y="191"/>
                      </a:cubicBezTo>
                      <a:cubicBezTo>
                        <a:pt x="188" y="168"/>
                        <a:pt x="188" y="141"/>
                        <a:pt x="188" y="118"/>
                      </a:cubicBezTo>
                      <a:cubicBezTo>
                        <a:pt x="207" y="118"/>
                        <a:pt x="225" y="118"/>
                        <a:pt x="244" y="118"/>
                      </a:cubicBezTo>
                      <a:cubicBezTo>
                        <a:pt x="244" y="141"/>
                        <a:pt x="244" y="168"/>
                        <a:pt x="244" y="191"/>
                      </a:cubicBezTo>
                      <a:cubicBezTo>
                        <a:pt x="267" y="191"/>
                        <a:pt x="293" y="191"/>
                        <a:pt x="317" y="191"/>
                      </a:cubicBezTo>
                      <a:cubicBezTo>
                        <a:pt x="317" y="210"/>
                        <a:pt x="317" y="228"/>
                        <a:pt x="317" y="246"/>
                      </a:cubicBezTo>
                      <a:close/>
                      <a:moveTo>
                        <a:pt x="765" y="314"/>
                      </a:moveTo>
                      <a:lnTo>
                        <a:pt x="852" y="485"/>
                      </a:lnTo>
                      <a:lnTo>
                        <a:pt x="681" y="485"/>
                      </a:lnTo>
                      <a:lnTo>
                        <a:pt x="765" y="314"/>
                      </a:lnTo>
                      <a:close/>
                      <a:moveTo>
                        <a:pt x="652" y="810"/>
                      </a:moveTo>
                      <a:cubicBezTo>
                        <a:pt x="611" y="810"/>
                        <a:pt x="576" y="776"/>
                        <a:pt x="576" y="734"/>
                      </a:cubicBezTo>
                      <a:cubicBezTo>
                        <a:pt x="576" y="692"/>
                        <a:pt x="611" y="660"/>
                        <a:pt x="652" y="660"/>
                      </a:cubicBezTo>
                      <a:cubicBezTo>
                        <a:pt x="694" y="660"/>
                        <a:pt x="726" y="694"/>
                        <a:pt x="726" y="734"/>
                      </a:cubicBezTo>
                      <a:cubicBezTo>
                        <a:pt x="729" y="776"/>
                        <a:pt x="694" y="810"/>
                        <a:pt x="652" y="810"/>
                      </a:cubicBezTo>
                      <a:close/>
                      <a:moveTo>
                        <a:pt x="826" y="598"/>
                      </a:moveTo>
                      <a:lnTo>
                        <a:pt x="915" y="561"/>
                      </a:lnTo>
                      <a:lnTo>
                        <a:pt x="1004" y="598"/>
                      </a:lnTo>
                      <a:lnTo>
                        <a:pt x="1004" y="723"/>
                      </a:lnTo>
                      <a:lnTo>
                        <a:pt x="915" y="760"/>
                      </a:lnTo>
                      <a:lnTo>
                        <a:pt x="826" y="723"/>
                      </a:lnTo>
                      <a:lnTo>
                        <a:pt x="826" y="598"/>
                      </a:lnTo>
                      <a:close/>
                      <a:moveTo>
                        <a:pt x="943" y="999"/>
                      </a:moveTo>
                      <a:cubicBezTo>
                        <a:pt x="902" y="999"/>
                        <a:pt x="867" y="965"/>
                        <a:pt x="867" y="923"/>
                      </a:cubicBezTo>
                      <a:cubicBezTo>
                        <a:pt x="867" y="881"/>
                        <a:pt x="902" y="849"/>
                        <a:pt x="943" y="849"/>
                      </a:cubicBezTo>
                      <a:cubicBezTo>
                        <a:pt x="985" y="849"/>
                        <a:pt x="1017" y="883"/>
                        <a:pt x="1017" y="923"/>
                      </a:cubicBezTo>
                      <a:cubicBezTo>
                        <a:pt x="1017" y="965"/>
                        <a:pt x="983" y="999"/>
                        <a:pt x="943" y="999"/>
                      </a:cubicBezTo>
                      <a:close/>
                      <a:moveTo>
                        <a:pt x="1001" y="398"/>
                      </a:moveTo>
                      <a:cubicBezTo>
                        <a:pt x="1001" y="346"/>
                        <a:pt x="1044" y="304"/>
                        <a:pt x="1096" y="304"/>
                      </a:cubicBezTo>
                      <a:cubicBezTo>
                        <a:pt x="1149" y="304"/>
                        <a:pt x="1190" y="345"/>
                        <a:pt x="1190" y="398"/>
                      </a:cubicBezTo>
                      <a:cubicBezTo>
                        <a:pt x="1190" y="450"/>
                        <a:pt x="1148" y="493"/>
                        <a:pt x="1096" y="493"/>
                      </a:cubicBezTo>
                      <a:cubicBezTo>
                        <a:pt x="1043" y="495"/>
                        <a:pt x="1001" y="451"/>
                        <a:pt x="1001" y="398"/>
                      </a:cubicBezTo>
                      <a:close/>
                      <a:moveTo>
                        <a:pt x="1135" y="776"/>
                      </a:moveTo>
                      <a:lnTo>
                        <a:pt x="1211" y="624"/>
                      </a:lnTo>
                      <a:lnTo>
                        <a:pt x="1287" y="776"/>
                      </a:lnTo>
                      <a:lnTo>
                        <a:pt x="1135" y="776"/>
                      </a:lnTo>
                      <a:close/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>
                    <a:buClrTx/>
                    <a:defRPr/>
                  </a:pPr>
                  <a:endParaRPr lang="en-US" sz="1350">
                    <a:solidFill>
                      <a:srgbClr val="5F5F5F"/>
                    </a:solidFill>
                  </a:endParaRPr>
                </a:p>
              </p:txBody>
            </p:sp>
          </p:grp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21A5295-7389-4212-B807-0493C1FA3BC7}"/>
                </a:ext>
              </a:extLst>
            </p:cNvPr>
            <p:cNvSpPr/>
            <p:nvPr/>
          </p:nvSpPr>
          <p:spPr>
            <a:xfrm>
              <a:off x="3406274" y="2036790"/>
              <a:ext cx="90324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85800">
                <a:buClrTx/>
                <a:defRPr/>
              </a:pPr>
              <a:r>
                <a:rPr lang="en-US" sz="600" b="1">
                  <a:solidFill>
                    <a:srgbClr val="F80000"/>
                  </a:solidFill>
                  <a:latin typeface="Arial" charset="0"/>
                  <a:ea typeface="Arial" charset="0"/>
                  <a:cs typeface="Arial" charset="0"/>
                </a:rPr>
                <a:t>Compartments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A9BF217-DAD9-4296-A581-2E5D42B26973}"/>
              </a:ext>
            </a:extLst>
          </p:cNvPr>
          <p:cNvGrpSpPr/>
          <p:nvPr/>
        </p:nvGrpSpPr>
        <p:grpSpPr>
          <a:xfrm>
            <a:off x="6154716" y="4163604"/>
            <a:ext cx="604457" cy="681633"/>
            <a:chOff x="2558095" y="3775928"/>
            <a:chExt cx="805942" cy="908843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991F892F-D61E-4360-8FC5-840FB5727F0C}"/>
                </a:ext>
              </a:extLst>
            </p:cNvPr>
            <p:cNvGrpSpPr/>
            <p:nvPr/>
          </p:nvGrpSpPr>
          <p:grpSpPr>
            <a:xfrm>
              <a:off x="2681212" y="3775928"/>
              <a:ext cx="582945" cy="635162"/>
              <a:chOff x="2681212" y="3991725"/>
              <a:chExt cx="582945" cy="635162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8DE7EF08-9973-4F33-8491-2AD97801B169}"/>
                  </a:ext>
                </a:extLst>
              </p:cNvPr>
              <p:cNvSpPr/>
              <p:nvPr/>
            </p:nvSpPr>
            <p:spPr>
              <a:xfrm>
                <a:off x="2681212" y="3991725"/>
                <a:ext cx="582945" cy="6351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800">
                  <a:lnSpc>
                    <a:spcPct val="90000"/>
                  </a:lnSpc>
                  <a:buClrTx/>
                  <a:defRPr/>
                </a:pPr>
                <a:endParaRPr lang="en-US" sz="1350">
                  <a:solidFill>
                    <a:srgbClr val="FFFFFF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1" name="Freeform 3">
                <a:extLst>
                  <a:ext uri="{FF2B5EF4-FFF2-40B4-BE49-F238E27FC236}">
                    <a16:creationId xmlns:a16="http://schemas.microsoft.com/office/drawing/2014/main" id="{30B58D6E-1752-41EF-B11E-F98A12E49C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4290" y="4084230"/>
                <a:ext cx="448738" cy="448738"/>
              </a:xfrm>
              <a:custGeom>
                <a:avLst/>
                <a:gdLst>
                  <a:gd name="T0" fmla="*/ 1324 w 1509"/>
                  <a:gd name="T1" fmla="*/ 259 h 1507"/>
                  <a:gd name="T2" fmla="*/ 1183 w 1509"/>
                  <a:gd name="T3" fmla="*/ 401 h 1507"/>
                  <a:gd name="T4" fmla="*/ 1156 w 1509"/>
                  <a:gd name="T5" fmla="*/ 682 h 1507"/>
                  <a:gd name="T6" fmla="*/ 1049 w 1509"/>
                  <a:gd name="T7" fmla="*/ 789 h 1507"/>
                  <a:gd name="T8" fmla="*/ 734 w 1509"/>
                  <a:gd name="T9" fmla="*/ 474 h 1507"/>
                  <a:gd name="T10" fmla="*/ 842 w 1509"/>
                  <a:gd name="T11" fmla="*/ 367 h 1507"/>
                  <a:gd name="T12" fmla="*/ 1122 w 1509"/>
                  <a:gd name="T13" fmla="*/ 341 h 1507"/>
                  <a:gd name="T14" fmla="*/ 1264 w 1509"/>
                  <a:gd name="T15" fmla="*/ 199 h 1507"/>
                  <a:gd name="T16" fmla="*/ 753 w 1509"/>
                  <a:gd name="T17" fmla="*/ 0 h 1507"/>
                  <a:gd name="T18" fmla="*/ 0 w 1509"/>
                  <a:gd name="T19" fmla="*/ 752 h 1507"/>
                  <a:gd name="T20" fmla="*/ 199 w 1509"/>
                  <a:gd name="T21" fmla="*/ 1263 h 1507"/>
                  <a:gd name="T22" fmla="*/ 386 w 1509"/>
                  <a:gd name="T23" fmla="*/ 1076 h 1507"/>
                  <a:gd name="T24" fmla="*/ 412 w 1509"/>
                  <a:gd name="T25" fmla="*/ 797 h 1507"/>
                  <a:gd name="T26" fmla="*/ 519 w 1509"/>
                  <a:gd name="T27" fmla="*/ 689 h 1507"/>
                  <a:gd name="T28" fmla="*/ 595 w 1509"/>
                  <a:gd name="T29" fmla="*/ 765 h 1507"/>
                  <a:gd name="T30" fmla="*/ 684 w 1509"/>
                  <a:gd name="T31" fmla="*/ 676 h 1507"/>
                  <a:gd name="T32" fmla="*/ 719 w 1509"/>
                  <a:gd name="T33" fmla="*/ 710 h 1507"/>
                  <a:gd name="T34" fmla="*/ 629 w 1509"/>
                  <a:gd name="T35" fmla="*/ 799 h 1507"/>
                  <a:gd name="T36" fmla="*/ 724 w 1509"/>
                  <a:gd name="T37" fmla="*/ 893 h 1507"/>
                  <a:gd name="T38" fmla="*/ 813 w 1509"/>
                  <a:gd name="T39" fmla="*/ 804 h 1507"/>
                  <a:gd name="T40" fmla="*/ 847 w 1509"/>
                  <a:gd name="T41" fmla="*/ 838 h 1507"/>
                  <a:gd name="T42" fmla="*/ 758 w 1509"/>
                  <a:gd name="T43" fmla="*/ 927 h 1507"/>
                  <a:gd name="T44" fmla="*/ 834 w 1509"/>
                  <a:gd name="T45" fmla="*/ 1003 h 1507"/>
                  <a:gd name="T46" fmla="*/ 726 w 1509"/>
                  <a:gd name="T47" fmla="*/ 1110 h 1507"/>
                  <a:gd name="T48" fmla="*/ 446 w 1509"/>
                  <a:gd name="T49" fmla="*/ 1137 h 1507"/>
                  <a:gd name="T50" fmla="*/ 260 w 1509"/>
                  <a:gd name="T51" fmla="*/ 1323 h 1507"/>
                  <a:gd name="T52" fmla="*/ 753 w 1509"/>
                  <a:gd name="T53" fmla="*/ 1506 h 1507"/>
                  <a:gd name="T54" fmla="*/ 1505 w 1509"/>
                  <a:gd name="T55" fmla="*/ 755 h 1507"/>
                  <a:gd name="T56" fmla="*/ 1324 w 1509"/>
                  <a:gd name="T57" fmla="*/ 259 h 1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09" h="1507">
                    <a:moveTo>
                      <a:pt x="1324" y="259"/>
                    </a:moveTo>
                    <a:lnTo>
                      <a:pt x="1183" y="401"/>
                    </a:lnTo>
                    <a:cubicBezTo>
                      <a:pt x="1240" y="488"/>
                      <a:pt x="1232" y="606"/>
                      <a:pt x="1156" y="682"/>
                    </a:cubicBezTo>
                    <a:lnTo>
                      <a:pt x="1049" y="789"/>
                    </a:lnTo>
                    <a:lnTo>
                      <a:pt x="734" y="474"/>
                    </a:lnTo>
                    <a:lnTo>
                      <a:pt x="842" y="367"/>
                    </a:lnTo>
                    <a:cubicBezTo>
                      <a:pt x="918" y="291"/>
                      <a:pt x="1036" y="280"/>
                      <a:pt x="1122" y="341"/>
                    </a:cubicBezTo>
                    <a:lnTo>
                      <a:pt x="1264" y="199"/>
                    </a:lnTo>
                    <a:cubicBezTo>
                      <a:pt x="1130" y="76"/>
                      <a:pt x="952" y="0"/>
                      <a:pt x="753" y="0"/>
                    </a:cubicBezTo>
                    <a:cubicBezTo>
                      <a:pt x="336" y="0"/>
                      <a:pt x="0" y="338"/>
                      <a:pt x="0" y="752"/>
                    </a:cubicBezTo>
                    <a:cubicBezTo>
                      <a:pt x="0" y="948"/>
                      <a:pt x="76" y="1126"/>
                      <a:pt x="199" y="1263"/>
                    </a:cubicBezTo>
                    <a:lnTo>
                      <a:pt x="386" y="1076"/>
                    </a:lnTo>
                    <a:cubicBezTo>
                      <a:pt x="328" y="990"/>
                      <a:pt x="336" y="872"/>
                      <a:pt x="412" y="797"/>
                    </a:cubicBezTo>
                    <a:lnTo>
                      <a:pt x="519" y="689"/>
                    </a:lnTo>
                    <a:lnTo>
                      <a:pt x="595" y="765"/>
                    </a:lnTo>
                    <a:lnTo>
                      <a:pt x="684" y="676"/>
                    </a:lnTo>
                    <a:lnTo>
                      <a:pt x="719" y="710"/>
                    </a:lnTo>
                    <a:lnTo>
                      <a:pt x="629" y="799"/>
                    </a:lnTo>
                    <a:lnTo>
                      <a:pt x="724" y="893"/>
                    </a:lnTo>
                    <a:lnTo>
                      <a:pt x="813" y="804"/>
                    </a:lnTo>
                    <a:lnTo>
                      <a:pt x="847" y="838"/>
                    </a:lnTo>
                    <a:lnTo>
                      <a:pt x="758" y="927"/>
                    </a:lnTo>
                    <a:lnTo>
                      <a:pt x="834" y="1003"/>
                    </a:lnTo>
                    <a:lnTo>
                      <a:pt x="726" y="1110"/>
                    </a:lnTo>
                    <a:cubicBezTo>
                      <a:pt x="650" y="1186"/>
                      <a:pt x="532" y="1197"/>
                      <a:pt x="446" y="1137"/>
                    </a:cubicBezTo>
                    <a:lnTo>
                      <a:pt x="260" y="1323"/>
                    </a:lnTo>
                    <a:cubicBezTo>
                      <a:pt x="391" y="1438"/>
                      <a:pt x="564" y="1506"/>
                      <a:pt x="753" y="1506"/>
                    </a:cubicBezTo>
                    <a:cubicBezTo>
                      <a:pt x="1169" y="1506"/>
                      <a:pt x="1505" y="1168"/>
                      <a:pt x="1505" y="755"/>
                    </a:cubicBezTo>
                    <a:cubicBezTo>
                      <a:pt x="1508" y="564"/>
                      <a:pt x="1439" y="393"/>
                      <a:pt x="1324" y="259"/>
                    </a:cubicBezTo>
                  </a:path>
                </a:pathLst>
              </a:custGeom>
              <a:solidFill>
                <a:srgbClr val="F8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>
                  <a:buClrTx/>
                  <a:defRPr/>
                </a:pPr>
                <a:endParaRPr lang="en-US" sz="1350">
                  <a:solidFill>
                    <a:srgbClr val="5F5F5F"/>
                  </a:solidFill>
                </a:endParaRPr>
              </a:p>
            </p:txBody>
          </p:sp>
        </p:grp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5688961-E7E3-4AB5-8660-34C1F3FBD73F}"/>
                </a:ext>
              </a:extLst>
            </p:cNvPr>
            <p:cNvSpPr/>
            <p:nvPr/>
          </p:nvSpPr>
          <p:spPr>
            <a:xfrm>
              <a:off x="2558095" y="4438550"/>
              <a:ext cx="80594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85800">
                <a:buClrTx/>
                <a:defRPr/>
              </a:pPr>
              <a:r>
                <a:rPr lang="en-US" sz="600" b="1">
                  <a:solidFill>
                    <a:srgbClr val="F80000"/>
                  </a:solidFill>
                  <a:latin typeface="Arial" charset="0"/>
                  <a:ea typeface="Arial" charset="0"/>
                  <a:cs typeface="Arial" charset="0"/>
                </a:rPr>
                <a:t>API/Service</a:t>
              </a:r>
            </a:p>
          </p:txBody>
        </p:sp>
      </p:grp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5D8BAC99-C628-4EC3-A9C0-C1B052FAB5F8}"/>
              </a:ext>
            </a:extLst>
          </p:cNvPr>
          <p:cNvSpPr/>
          <p:nvPr/>
        </p:nvSpPr>
        <p:spPr>
          <a:xfrm>
            <a:off x="7629065" y="3929803"/>
            <a:ext cx="782524" cy="35399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err="1"/>
              <a:t>Logging</a:t>
            </a:r>
            <a:endParaRPr lang="en-NL" sz="1050" dirty="0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2ADA4BA0-A01D-47EB-94D0-F60772345982}"/>
              </a:ext>
            </a:extLst>
          </p:cNvPr>
          <p:cNvSpPr/>
          <p:nvPr/>
        </p:nvSpPr>
        <p:spPr>
          <a:xfrm>
            <a:off x="4057121" y="4210089"/>
            <a:ext cx="921419" cy="37321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/>
              <a:t>Monitoring</a:t>
            </a:r>
            <a:endParaRPr lang="en-NL" sz="1050" dirty="0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DD4ADE17-C026-4C81-B427-D61DED6F0E37}"/>
              </a:ext>
            </a:extLst>
          </p:cNvPr>
          <p:cNvSpPr/>
          <p:nvPr/>
        </p:nvSpPr>
        <p:spPr>
          <a:xfrm>
            <a:off x="6740051" y="4039770"/>
            <a:ext cx="561038" cy="27680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/>
              <a:t>OCIR</a:t>
            </a:r>
            <a:endParaRPr lang="en-NL" sz="10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EB199-9E33-4EC0-A375-12850BA31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nl-NL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6472716-1909-4372-AC79-5CBB45AA4646}"/>
              </a:ext>
            </a:extLst>
          </p:cNvPr>
          <p:cNvSpPr txBox="1"/>
          <p:nvPr/>
        </p:nvSpPr>
        <p:spPr>
          <a:xfrm>
            <a:off x="1059294" y="4655445"/>
            <a:ext cx="1553310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/>
              <a:t>#</a:t>
            </a:r>
            <a:r>
              <a:rPr lang="nl-NL" sz="1300" dirty="0" err="1"/>
              <a:t>groundbreakerstour</a:t>
            </a:r>
            <a:endParaRPr lang="en-NL" sz="1300" dirty="0" err="1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4F75187-7D0E-45CB-A4FF-29E87FFE96D9}"/>
              </a:ext>
            </a:extLst>
          </p:cNvPr>
          <p:cNvGrpSpPr/>
          <p:nvPr/>
        </p:nvGrpSpPr>
        <p:grpSpPr>
          <a:xfrm>
            <a:off x="3100330" y="3289609"/>
            <a:ext cx="953417" cy="722010"/>
            <a:chOff x="303130" y="1040872"/>
            <a:chExt cx="1283748" cy="1283748"/>
          </a:xfrm>
        </p:grpSpPr>
        <p:pic>
          <p:nvPicPr>
            <p:cNvPr id="90" name="Graphic 64">
              <a:extLst>
                <a:ext uri="{FF2B5EF4-FFF2-40B4-BE49-F238E27FC236}">
                  <a16:creationId xmlns:a16="http://schemas.microsoft.com/office/drawing/2014/main" id="{5F84F569-8618-4704-BCFF-36B9728D1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03130" y="1040872"/>
              <a:ext cx="1283748" cy="1283748"/>
            </a:xfrm>
            <a:prstGeom prst="rect">
              <a:avLst/>
            </a:prstGeom>
          </p:spPr>
        </p:pic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7D46192-A251-491E-81BD-C6D03A40DB08}"/>
                </a:ext>
              </a:extLst>
            </p:cNvPr>
            <p:cNvSpPr/>
            <p:nvPr/>
          </p:nvSpPr>
          <p:spPr>
            <a:xfrm>
              <a:off x="540308" y="2008362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Vault</a:t>
              </a:r>
            </a:p>
          </p:txBody>
        </p:sp>
      </p:grp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A52F3075-FACF-4FC0-A810-FD0A7843DBB5}"/>
              </a:ext>
            </a:extLst>
          </p:cNvPr>
          <p:cNvCxnSpPr>
            <a:cxnSpLocks/>
          </p:cNvCxnSpPr>
          <p:nvPr/>
        </p:nvCxnSpPr>
        <p:spPr>
          <a:xfrm rot="5400000">
            <a:off x="3430240" y="3139121"/>
            <a:ext cx="512096" cy="260284"/>
          </a:xfrm>
          <a:prstGeom prst="bentConnector3">
            <a:avLst>
              <a:gd name="adj1" fmla="val 62175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090BFEFF-3831-45DC-9540-96A6404A9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097" y="127804"/>
            <a:ext cx="839014" cy="83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Speech Bubble: Rectangle with Corners Rounded 92">
            <a:extLst>
              <a:ext uri="{FF2B5EF4-FFF2-40B4-BE49-F238E27FC236}">
                <a16:creationId xmlns:a16="http://schemas.microsoft.com/office/drawing/2014/main" id="{AF0C9A76-6BD9-4A83-A8BE-5CE965BBFABB}"/>
              </a:ext>
            </a:extLst>
          </p:cNvPr>
          <p:cNvSpPr/>
          <p:nvPr/>
        </p:nvSpPr>
        <p:spPr>
          <a:xfrm>
            <a:off x="87633" y="794319"/>
            <a:ext cx="1917419" cy="2166181"/>
          </a:xfrm>
          <a:custGeom>
            <a:avLst/>
            <a:gdLst>
              <a:gd name="connsiteX0" fmla="*/ 0 w 1917419"/>
              <a:gd name="connsiteY0" fmla="*/ 319576 h 2166181"/>
              <a:gd name="connsiteX1" fmla="*/ 319576 w 1917419"/>
              <a:gd name="connsiteY1" fmla="*/ 0 h 2166181"/>
              <a:gd name="connsiteX2" fmla="*/ 735013 w 1917419"/>
              <a:gd name="connsiteY2" fmla="*/ 0 h 2166181"/>
              <a:gd name="connsiteX3" fmla="*/ 1118494 w 1917419"/>
              <a:gd name="connsiteY3" fmla="*/ 0 h 2166181"/>
              <a:gd name="connsiteX4" fmla="*/ 1118494 w 1917419"/>
              <a:gd name="connsiteY4" fmla="*/ 0 h 2166181"/>
              <a:gd name="connsiteX5" fmla="*/ 1597849 w 1917419"/>
              <a:gd name="connsiteY5" fmla="*/ 0 h 2166181"/>
              <a:gd name="connsiteX6" fmla="*/ 1597843 w 1917419"/>
              <a:gd name="connsiteY6" fmla="*/ 0 h 2166181"/>
              <a:gd name="connsiteX7" fmla="*/ 1917419 w 1917419"/>
              <a:gd name="connsiteY7" fmla="*/ 319576 h 2166181"/>
              <a:gd name="connsiteX8" fmla="*/ 1917419 w 1917419"/>
              <a:gd name="connsiteY8" fmla="*/ 361030 h 2166181"/>
              <a:gd name="connsiteX9" fmla="*/ 2112379 w 1917419"/>
              <a:gd name="connsiteY9" fmla="*/ 146478 h 2166181"/>
              <a:gd name="connsiteX10" fmla="*/ 2323586 w 1917419"/>
              <a:gd name="connsiteY10" fmla="*/ -85954 h 2166181"/>
              <a:gd name="connsiteX11" fmla="*/ 2116441 w 1917419"/>
              <a:gd name="connsiteY11" fmla="*/ 418196 h 2166181"/>
              <a:gd name="connsiteX12" fmla="*/ 1917419 w 1917419"/>
              <a:gd name="connsiteY12" fmla="*/ 902575 h 2166181"/>
              <a:gd name="connsiteX13" fmla="*/ 1917419 w 1917419"/>
              <a:gd name="connsiteY13" fmla="*/ 1374590 h 2166181"/>
              <a:gd name="connsiteX14" fmla="*/ 1917419 w 1917419"/>
              <a:gd name="connsiteY14" fmla="*/ 1846605 h 2166181"/>
              <a:gd name="connsiteX15" fmla="*/ 1597843 w 1917419"/>
              <a:gd name="connsiteY15" fmla="*/ 2166181 h 2166181"/>
              <a:gd name="connsiteX16" fmla="*/ 1597849 w 1917419"/>
              <a:gd name="connsiteY16" fmla="*/ 2166181 h 2166181"/>
              <a:gd name="connsiteX17" fmla="*/ 1118494 w 1917419"/>
              <a:gd name="connsiteY17" fmla="*/ 2166181 h 2166181"/>
              <a:gd name="connsiteX18" fmla="*/ 1118494 w 1917419"/>
              <a:gd name="connsiteY18" fmla="*/ 2166181 h 2166181"/>
              <a:gd name="connsiteX19" fmla="*/ 719035 w 1917419"/>
              <a:gd name="connsiteY19" fmla="*/ 2166181 h 2166181"/>
              <a:gd name="connsiteX20" fmla="*/ 319576 w 1917419"/>
              <a:gd name="connsiteY20" fmla="*/ 2166181 h 2166181"/>
              <a:gd name="connsiteX21" fmla="*/ 0 w 1917419"/>
              <a:gd name="connsiteY21" fmla="*/ 1846605 h 2166181"/>
              <a:gd name="connsiteX22" fmla="*/ 0 w 1917419"/>
              <a:gd name="connsiteY22" fmla="*/ 1365150 h 2166181"/>
              <a:gd name="connsiteX23" fmla="*/ 0 w 1917419"/>
              <a:gd name="connsiteY23" fmla="*/ 902575 h 2166181"/>
              <a:gd name="connsiteX24" fmla="*/ 0 w 1917419"/>
              <a:gd name="connsiteY24" fmla="*/ 361030 h 2166181"/>
              <a:gd name="connsiteX25" fmla="*/ 0 w 1917419"/>
              <a:gd name="connsiteY25" fmla="*/ 361030 h 2166181"/>
              <a:gd name="connsiteX26" fmla="*/ 0 w 1917419"/>
              <a:gd name="connsiteY26" fmla="*/ 319576 h 2166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917419" h="2166181" fill="none" extrusionOk="0">
                <a:moveTo>
                  <a:pt x="0" y="319576"/>
                </a:moveTo>
                <a:cubicBezTo>
                  <a:pt x="-15326" y="127030"/>
                  <a:pt x="149467" y="-27744"/>
                  <a:pt x="319576" y="0"/>
                </a:cubicBezTo>
                <a:cubicBezTo>
                  <a:pt x="406420" y="-48609"/>
                  <a:pt x="529855" y="18821"/>
                  <a:pt x="735013" y="0"/>
                </a:cubicBezTo>
                <a:cubicBezTo>
                  <a:pt x="940171" y="-18821"/>
                  <a:pt x="1007245" y="14221"/>
                  <a:pt x="1118494" y="0"/>
                </a:cubicBezTo>
                <a:lnTo>
                  <a:pt x="1118494" y="0"/>
                </a:lnTo>
                <a:cubicBezTo>
                  <a:pt x="1255442" y="-52212"/>
                  <a:pt x="1384875" y="53222"/>
                  <a:pt x="1597849" y="0"/>
                </a:cubicBezTo>
                <a:lnTo>
                  <a:pt x="1597843" y="0"/>
                </a:lnTo>
                <a:cubicBezTo>
                  <a:pt x="1751706" y="-34382"/>
                  <a:pt x="1942537" y="153352"/>
                  <a:pt x="1917419" y="319576"/>
                </a:cubicBezTo>
                <a:cubicBezTo>
                  <a:pt x="1919666" y="332761"/>
                  <a:pt x="1917335" y="345158"/>
                  <a:pt x="1917419" y="361030"/>
                </a:cubicBezTo>
                <a:cubicBezTo>
                  <a:pt x="2003996" y="264364"/>
                  <a:pt x="2043591" y="251384"/>
                  <a:pt x="2112379" y="146478"/>
                </a:cubicBezTo>
                <a:cubicBezTo>
                  <a:pt x="2181167" y="41572"/>
                  <a:pt x="2243777" y="41812"/>
                  <a:pt x="2323586" y="-85954"/>
                </a:cubicBezTo>
                <a:cubicBezTo>
                  <a:pt x="2299255" y="99468"/>
                  <a:pt x="2179978" y="216275"/>
                  <a:pt x="2116441" y="418196"/>
                </a:cubicBezTo>
                <a:cubicBezTo>
                  <a:pt x="2052903" y="620116"/>
                  <a:pt x="1962111" y="652066"/>
                  <a:pt x="1917419" y="902575"/>
                </a:cubicBezTo>
                <a:cubicBezTo>
                  <a:pt x="1921971" y="1007226"/>
                  <a:pt x="1910555" y="1151730"/>
                  <a:pt x="1917419" y="1374590"/>
                </a:cubicBezTo>
                <a:cubicBezTo>
                  <a:pt x="1924283" y="1597450"/>
                  <a:pt x="1904687" y="1746488"/>
                  <a:pt x="1917419" y="1846605"/>
                </a:cubicBezTo>
                <a:cubicBezTo>
                  <a:pt x="1898027" y="2034861"/>
                  <a:pt x="1764116" y="2121935"/>
                  <a:pt x="1597843" y="2166181"/>
                </a:cubicBezTo>
                <a:lnTo>
                  <a:pt x="1597849" y="2166181"/>
                </a:lnTo>
                <a:cubicBezTo>
                  <a:pt x="1454478" y="2184288"/>
                  <a:pt x="1281392" y="2122091"/>
                  <a:pt x="1118494" y="2166181"/>
                </a:cubicBezTo>
                <a:lnTo>
                  <a:pt x="1118494" y="2166181"/>
                </a:lnTo>
                <a:cubicBezTo>
                  <a:pt x="974874" y="2178433"/>
                  <a:pt x="827930" y="2123961"/>
                  <a:pt x="719035" y="2166181"/>
                </a:cubicBezTo>
                <a:cubicBezTo>
                  <a:pt x="610140" y="2208401"/>
                  <a:pt x="424950" y="2150330"/>
                  <a:pt x="319576" y="2166181"/>
                </a:cubicBezTo>
                <a:cubicBezTo>
                  <a:pt x="162868" y="2191539"/>
                  <a:pt x="18654" y="1996380"/>
                  <a:pt x="0" y="1846605"/>
                </a:cubicBezTo>
                <a:cubicBezTo>
                  <a:pt x="-10433" y="1653065"/>
                  <a:pt x="16664" y="1588377"/>
                  <a:pt x="0" y="1365150"/>
                </a:cubicBezTo>
                <a:cubicBezTo>
                  <a:pt x="-16664" y="1141923"/>
                  <a:pt x="54574" y="1046332"/>
                  <a:pt x="0" y="902575"/>
                </a:cubicBezTo>
                <a:cubicBezTo>
                  <a:pt x="-15195" y="700730"/>
                  <a:pt x="18372" y="528624"/>
                  <a:pt x="0" y="361030"/>
                </a:cubicBezTo>
                <a:lnTo>
                  <a:pt x="0" y="361030"/>
                </a:lnTo>
                <a:cubicBezTo>
                  <a:pt x="-1968" y="351570"/>
                  <a:pt x="3964" y="339100"/>
                  <a:pt x="0" y="319576"/>
                </a:cubicBezTo>
                <a:close/>
              </a:path>
              <a:path w="1917419" h="2166181" stroke="0" extrusionOk="0">
                <a:moveTo>
                  <a:pt x="0" y="319576"/>
                </a:moveTo>
                <a:cubicBezTo>
                  <a:pt x="9777" y="170995"/>
                  <a:pt x="175549" y="-20276"/>
                  <a:pt x="319576" y="0"/>
                </a:cubicBezTo>
                <a:cubicBezTo>
                  <a:pt x="402419" y="-19238"/>
                  <a:pt x="570398" y="5097"/>
                  <a:pt x="711046" y="0"/>
                </a:cubicBezTo>
                <a:cubicBezTo>
                  <a:pt x="851694" y="-5097"/>
                  <a:pt x="987496" y="22919"/>
                  <a:pt x="1118494" y="0"/>
                </a:cubicBezTo>
                <a:lnTo>
                  <a:pt x="1118494" y="0"/>
                </a:lnTo>
                <a:cubicBezTo>
                  <a:pt x="1250133" y="-39391"/>
                  <a:pt x="1485225" y="56825"/>
                  <a:pt x="1597849" y="0"/>
                </a:cubicBezTo>
                <a:lnTo>
                  <a:pt x="1597843" y="0"/>
                </a:lnTo>
                <a:cubicBezTo>
                  <a:pt x="1743676" y="19804"/>
                  <a:pt x="1914742" y="145707"/>
                  <a:pt x="1917419" y="319576"/>
                </a:cubicBezTo>
                <a:cubicBezTo>
                  <a:pt x="1919541" y="335609"/>
                  <a:pt x="1914960" y="348651"/>
                  <a:pt x="1917419" y="361030"/>
                </a:cubicBezTo>
                <a:cubicBezTo>
                  <a:pt x="1931683" y="293393"/>
                  <a:pt x="2088526" y="197545"/>
                  <a:pt x="2116441" y="142008"/>
                </a:cubicBezTo>
                <a:cubicBezTo>
                  <a:pt x="2144356" y="86471"/>
                  <a:pt x="2254557" y="4526"/>
                  <a:pt x="2323586" y="-85954"/>
                </a:cubicBezTo>
                <a:cubicBezTo>
                  <a:pt x="2287275" y="21997"/>
                  <a:pt x="2129746" y="256197"/>
                  <a:pt x="2128626" y="388540"/>
                </a:cubicBezTo>
                <a:cubicBezTo>
                  <a:pt x="2127506" y="520883"/>
                  <a:pt x="1960123" y="772548"/>
                  <a:pt x="1917419" y="902575"/>
                </a:cubicBezTo>
                <a:cubicBezTo>
                  <a:pt x="1933757" y="1009878"/>
                  <a:pt x="1909821" y="1141403"/>
                  <a:pt x="1917419" y="1346269"/>
                </a:cubicBezTo>
                <a:cubicBezTo>
                  <a:pt x="1925017" y="1551135"/>
                  <a:pt x="1905841" y="1707074"/>
                  <a:pt x="1917419" y="1846605"/>
                </a:cubicBezTo>
                <a:cubicBezTo>
                  <a:pt x="1922610" y="2031234"/>
                  <a:pt x="1741202" y="2153158"/>
                  <a:pt x="1597843" y="2166181"/>
                </a:cubicBezTo>
                <a:lnTo>
                  <a:pt x="1597849" y="2166181"/>
                </a:lnTo>
                <a:cubicBezTo>
                  <a:pt x="1420206" y="2197850"/>
                  <a:pt x="1357869" y="2125522"/>
                  <a:pt x="1118494" y="2166181"/>
                </a:cubicBezTo>
                <a:lnTo>
                  <a:pt x="1118494" y="2166181"/>
                </a:lnTo>
                <a:cubicBezTo>
                  <a:pt x="1037762" y="2167165"/>
                  <a:pt x="853872" y="2156309"/>
                  <a:pt x="727024" y="2166181"/>
                </a:cubicBezTo>
                <a:cubicBezTo>
                  <a:pt x="600176" y="2176053"/>
                  <a:pt x="492019" y="2166143"/>
                  <a:pt x="319576" y="2166181"/>
                </a:cubicBezTo>
                <a:cubicBezTo>
                  <a:pt x="180821" y="2155331"/>
                  <a:pt x="-2258" y="1971134"/>
                  <a:pt x="0" y="1846605"/>
                </a:cubicBezTo>
                <a:cubicBezTo>
                  <a:pt x="-35194" y="1728711"/>
                  <a:pt x="41898" y="1481229"/>
                  <a:pt x="0" y="1374590"/>
                </a:cubicBezTo>
                <a:cubicBezTo>
                  <a:pt x="-41898" y="1267951"/>
                  <a:pt x="7953" y="1088115"/>
                  <a:pt x="0" y="902575"/>
                </a:cubicBezTo>
                <a:cubicBezTo>
                  <a:pt x="-60171" y="742243"/>
                  <a:pt x="16969" y="510218"/>
                  <a:pt x="0" y="361030"/>
                </a:cubicBezTo>
                <a:lnTo>
                  <a:pt x="0" y="361030"/>
                </a:lnTo>
                <a:cubicBezTo>
                  <a:pt x="-1489" y="344231"/>
                  <a:pt x="1760" y="329049"/>
                  <a:pt x="0" y="319576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2980688442">
                  <a:prstGeom prst="wedgeRoundRectCallout">
                    <a:avLst>
                      <a:gd name="adj1" fmla="val 71183"/>
                      <a:gd name="adj2" fmla="val -53968"/>
                      <a:gd name="adj3" fmla="val 16667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100" dirty="0" err="1"/>
              <a:t>Encapsulation</a:t>
            </a:r>
            <a:r>
              <a:rPr lang="nl-NL" sz="1100" dirty="0"/>
              <a:t> (of </a:t>
            </a:r>
            <a:r>
              <a:rPr lang="nl-NL" sz="1100" dirty="0" err="1"/>
              <a:t>implementation</a:t>
            </a:r>
            <a:r>
              <a:rPr lang="nl-NL" sz="11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100" dirty="0"/>
              <a:t>Run time availability </a:t>
            </a:r>
            <a:r>
              <a:rPr lang="nl-NL" sz="1100" dirty="0" err="1"/>
              <a:t>independence</a:t>
            </a:r>
            <a:endParaRPr lang="nl-NL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100" dirty="0"/>
              <a:t>Independent release / </a:t>
            </a:r>
            <a:r>
              <a:rPr lang="nl-NL" sz="1100" dirty="0" err="1"/>
              <a:t>reconfigure</a:t>
            </a:r>
            <a:endParaRPr lang="nl-NL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100" dirty="0"/>
              <a:t>Independence of </a:t>
            </a:r>
            <a:r>
              <a:rPr lang="nl-NL" sz="1100" dirty="0" err="1"/>
              <a:t>scaling</a:t>
            </a:r>
            <a:endParaRPr lang="nl-NL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100" dirty="0"/>
              <a:t>Volume Load </a:t>
            </a:r>
            <a:r>
              <a:rPr lang="nl-NL" sz="1100" dirty="0" err="1"/>
              <a:t>Throttling</a:t>
            </a:r>
            <a:r>
              <a:rPr lang="nl-NL" sz="1100" dirty="0"/>
              <a:t>/</a:t>
            </a:r>
            <a:r>
              <a:rPr lang="nl-NL" sz="1100" dirty="0" err="1"/>
              <a:t>Absorption</a:t>
            </a:r>
            <a:endParaRPr lang="nl-NL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100" dirty="0"/>
              <a:t>Security </a:t>
            </a:r>
            <a:r>
              <a:rPr lang="nl-NL" sz="1100" dirty="0" err="1"/>
              <a:t>Boundary</a:t>
            </a:r>
            <a:endParaRPr lang="nl-NL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100" dirty="0"/>
              <a:t>Failure </a:t>
            </a:r>
            <a:r>
              <a:rPr lang="nl-NL" sz="1100" dirty="0" err="1"/>
              <a:t>isolation</a:t>
            </a:r>
            <a:endParaRPr lang="en-NL" sz="1100" dirty="0"/>
          </a:p>
        </p:txBody>
      </p:sp>
      <p:pic>
        <p:nvPicPr>
          <p:cNvPr id="94" name="Picture 2">
            <a:extLst>
              <a:ext uri="{FF2B5EF4-FFF2-40B4-BE49-F238E27FC236}">
                <a16:creationId xmlns:a16="http://schemas.microsoft.com/office/drawing/2014/main" id="{68E89C7F-4471-4C77-9ABC-C826D6903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873" y="748612"/>
            <a:ext cx="349689" cy="34968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96" name="Picture 2">
            <a:extLst>
              <a:ext uri="{FF2B5EF4-FFF2-40B4-BE49-F238E27FC236}">
                <a16:creationId xmlns:a16="http://schemas.microsoft.com/office/drawing/2014/main" id="{305EF950-F6EF-4074-8DF0-FBE73CBC8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352" y="1829319"/>
            <a:ext cx="349689" cy="34968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97" name="Picture 2">
            <a:extLst>
              <a:ext uri="{FF2B5EF4-FFF2-40B4-BE49-F238E27FC236}">
                <a16:creationId xmlns:a16="http://schemas.microsoft.com/office/drawing/2014/main" id="{15FB61B4-FAE8-4AE1-A7FA-5D9BF7599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086" y="1817807"/>
            <a:ext cx="349689" cy="34968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99" name="Picture 2">
            <a:extLst>
              <a:ext uri="{FF2B5EF4-FFF2-40B4-BE49-F238E27FC236}">
                <a16:creationId xmlns:a16="http://schemas.microsoft.com/office/drawing/2014/main" id="{F680FBAC-8314-4BCD-B692-29251BD8A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6678" y="1954007"/>
            <a:ext cx="349689" cy="34968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101" name="Picture 2">
            <a:extLst>
              <a:ext uri="{FF2B5EF4-FFF2-40B4-BE49-F238E27FC236}">
                <a16:creationId xmlns:a16="http://schemas.microsoft.com/office/drawing/2014/main" id="{89636DB4-F302-41EB-9C0B-3514C3009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520" y="679993"/>
            <a:ext cx="349689" cy="34968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102" name="Picture 2">
            <a:extLst>
              <a:ext uri="{FF2B5EF4-FFF2-40B4-BE49-F238E27FC236}">
                <a16:creationId xmlns:a16="http://schemas.microsoft.com/office/drawing/2014/main" id="{97ACACED-0A71-4DF6-81F3-28DC19374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923" y="2332377"/>
            <a:ext cx="349689" cy="34968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170420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loud 116">
            <a:extLst>
              <a:ext uri="{FF2B5EF4-FFF2-40B4-BE49-F238E27FC236}">
                <a16:creationId xmlns:a16="http://schemas.microsoft.com/office/drawing/2014/main" id="{98E48E1D-1A9D-491D-ACCF-8F3AE84FE183}"/>
              </a:ext>
            </a:extLst>
          </p:cNvPr>
          <p:cNvSpPr/>
          <p:nvPr/>
        </p:nvSpPr>
        <p:spPr>
          <a:xfrm>
            <a:off x="2355162" y="487731"/>
            <a:ext cx="7646718" cy="4462722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FA29B7-C475-4C5E-881D-F54C7002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Application Design</a:t>
            </a:r>
            <a:endParaRPr lang="en-NL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D717C3-5768-4C43-A280-595D70DC6B3B}"/>
              </a:ext>
            </a:extLst>
          </p:cNvPr>
          <p:cNvGrpSpPr/>
          <p:nvPr/>
        </p:nvGrpSpPr>
        <p:grpSpPr>
          <a:xfrm>
            <a:off x="-2577260" y="925622"/>
            <a:ext cx="805942" cy="937662"/>
            <a:chOff x="7676309" y="2584867"/>
            <a:chExt cx="805942" cy="93766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BA75AA6-DF04-4956-BB89-CCAA96416D26}"/>
                </a:ext>
              </a:extLst>
            </p:cNvPr>
            <p:cNvGrpSpPr/>
            <p:nvPr/>
          </p:nvGrpSpPr>
          <p:grpSpPr>
            <a:xfrm>
              <a:off x="7730803" y="2584867"/>
              <a:ext cx="677701" cy="695030"/>
              <a:chOff x="7053326" y="4004425"/>
              <a:chExt cx="606942" cy="622462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6AB1FEA-251D-4FF1-BF25-B985145E5CFF}"/>
                  </a:ext>
                </a:extLst>
              </p:cNvPr>
              <p:cNvSpPr/>
              <p:nvPr/>
            </p:nvSpPr>
            <p:spPr>
              <a:xfrm>
                <a:off x="7053326" y="4004425"/>
                <a:ext cx="606942" cy="6224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3A123452-5F6D-4F3D-861B-83175225C940}"/>
                  </a:ext>
                </a:extLst>
              </p:cNvPr>
              <p:cNvGrpSpPr/>
              <p:nvPr/>
            </p:nvGrpSpPr>
            <p:grpSpPr>
              <a:xfrm>
                <a:off x="7163032" y="4055780"/>
                <a:ext cx="363451" cy="527464"/>
                <a:chOff x="9231825" y="4077333"/>
                <a:chExt cx="439737" cy="638175"/>
              </a:xfrm>
            </p:grpSpPr>
            <p:sp>
              <p:nvSpPr>
                <p:cNvPr id="26" name="Freeform 40">
                  <a:extLst>
                    <a:ext uri="{FF2B5EF4-FFF2-40B4-BE49-F238E27FC236}">
                      <a16:creationId xmlns:a16="http://schemas.microsoft.com/office/drawing/2014/main" id="{36B8C33F-C7A8-4B44-9F3F-B65B5407AF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22312" y="4077333"/>
                  <a:ext cx="257175" cy="142875"/>
                </a:xfrm>
                <a:custGeom>
                  <a:avLst/>
                  <a:gdLst>
                    <a:gd name="T0" fmla="*/ 503 w 714"/>
                    <a:gd name="T1" fmla="*/ 146 h 399"/>
                    <a:gd name="T2" fmla="*/ 501 w 714"/>
                    <a:gd name="T3" fmla="*/ 167 h 399"/>
                    <a:gd name="T4" fmla="*/ 713 w 714"/>
                    <a:gd name="T5" fmla="*/ 167 h 399"/>
                    <a:gd name="T6" fmla="*/ 713 w 714"/>
                    <a:gd name="T7" fmla="*/ 398 h 399"/>
                    <a:gd name="T8" fmla="*/ 0 w 714"/>
                    <a:gd name="T9" fmla="*/ 398 h 399"/>
                    <a:gd name="T10" fmla="*/ 0 w 714"/>
                    <a:gd name="T11" fmla="*/ 167 h 399"/>
                    <a:gd name="T12" fmla="*/ 210 w 714"/>
                    <a:gd name="T13" fmla="*/ 167 h 399"/>
                    <a:gd name="T14" fmla="*/ 207 w 714"/>
                    <a:gd name="T15" fmla="*/ 146 h 399"/>
                    <a:gd name="T16" fmla="*/ 356 w 714"/>
                    <a:gd name="T17" fmla="*/ 0 h 399"/>
                    <a:gd name="T18" fmla="*/ 503 w 714"/>
                    <a:gd name="T19" fmla="*/ 146 h 399"/>
                    <a:gd name="T20" fmla="*/ 293 w 714"/>
                    <a:gd name="T21" fmla="*/ 146 h 399"/>
                    <a:gd name="T22" fmla="*/ 356 w 714"/>
                    <a:gd name="T23" fmla="*/ 209 h 399"/>
                    <a:gd name="T24" fmla="*/ 419 w 714"/>
                    <a:gd name="T25" fmla="*/ 146 h 399"/>
                    <a:gd name="T26" fmla="*/ 356 w 714"/>
                    <a:gd name="T27" fmla="*/ 83 h 399"/>
                    <a:gd name="T28" fmla="*/ 293 w 714"/>
                    <a:gd name="T29" fmla="*/ 146 h 3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14" h="399">
                      <a:moveTo>
                        <a:pt x="503" y="146"/>
                      </a:moveTo>
                      <a:cubicBezTo>
                        <a:pt x="503" y="154"/>
                        <a:pt x="503" y="162"/>
                        <a:pt x="501" y="167"/>
                      </a:cubicBezTo>
                      <a:lnTo>
                        <a:pt x="713" y="167"/>
                      </a:lnTo>
                      <a:lnTo>
                        <a:pt x="713" y="398"/>
                      </a:lnTo>
                      <a:lnTo>
                        <a:pt x="0" y="398"/>
                      </a:lnTo>
                      <a:lnTo>
                        <a:pt x="0" y="167"/>
                      </a:lnTo>
                      <a:lnTo>
                        <a:pt x="210" y="167"/>
                      </a:lnTo>
                      <a:cubicBezTo>
                        <a:pt x="210" y="160"/>
                        <a:pt x="207" y="152"/>
                        <a:pt x="207" y="146"/>
                      </a:cubicBezTo>
                      <a:cubicBezTo>
                        <a:pt x="210" y="65"/>
                        <a:pt x="275" y="0"/>
                        <a:pt x="356" y="0"/>
                      </a:cubicBezTo>
                      <a:cubicBezTo>
                        <a:pt x="438" y="0"/>
                        <a:pt x="503" y="65"/>
                        <a:pt x="503" y="146"/>
                      </a:cubicBezTo>
                      <a:close/>
                      <a:moveTo>
                        <a:pt x="293" y="146"/>
                      </a:moveTo>
                      <a:cubicBezTo>
                        <a:pt x="293" y="180"/>
                        <a:pt x="322" y="209"/>
                        <a:pt x="356" y="209"/>
                      </a:cubicBezTo>
                      <a:cubicBezTo>
                        <a:pt x="390" y="209"/>
                        <a:pt x="419" y="180"/>
                        <a:pt x="419" y="146"/>
                      </a:cubicBezTo>
                      <a:cubicBezTo>
                        <a:pt x="419" y="112"/>
                        <a:pt x="390" y="83"/>
                        <a:pt x="356" y="83"/>
                      </a:cubicBezTo>
                      <a:cubicBezTo>
                        <a:pt x="322" y="83"/>
                        <a:pt x="293" y="112"/>
                        <a:pt x="293" y="146"/>
                      </a:cubicBezTo>
                      <a:close/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Freeform 41">
                  <a:extLst>
                    <a:ext uri="{FF2B5EF4-FFF2-40B4-BE49-F238E27FC236}">
                      <a16:creationId xmlns:a16="http://schemas.microsoft.com/office/drawing/2014/main" id="{84D0FEF7-D34B-4DCF-A196-A34C01A175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31825" y="4178933"/>
                  <a:ext cx="439737" cy="536575"/>
                </a:xfrm>
                <a:custGeom>
                  <a:avLst/>
                  <a:gdLst>
                    <a:gd name="T0" fmla="*/ 83 w 1220"/>
                    <a:gd name="T1" fmla="*/ 1489 h 1490"/>
                    <a:gd name="T2" fmla="*/ 0 w 1220"/>
                    <a:gd name="T3" fmla="*/ 1405 h 1490"/>
                    <a:gd name="T4" fmla="*/ 0 w 1220"/>
                    <a:gd name="T5" fmla="*/ 8 h 1490"/>
                    <a:gd name="T6" fmla="*/ 7 w 1220"/>
                    <a:gd name="T7" fmla="*/ 0 h 1490"/>
                    <a:gd name="T8" fmla="*/ 175 w 1220"/>
                    <a:gd name="T9" fmla="*/ 0 h 1490"/>
                    <a:gd name="T10" fmla="*/ 183 w 1220"/>
                    <a:gd name="T11" fmla="*/ 8 h 1490"/>
                    <a:gd name="T12" fmla="*/ 183 w 1220"/>
                    <a:gd name="T13" fmla="*/ 78 h 1490"/>
                    <a:gd name="T14" fmla="*/ 175 w 1220"/>
                    <a:gd name="T15" fmla="*/ 86 h 1490"/>
                    <a:gd name="T16" fmla="*/ 94 w 1220"/>
                    <a:gd name="T17" fmla="*/ 86 h 1490"/>
                    <a:gd name="T18" fmla="*/ 86 w 1220"/>
                    <a:gd name="T19" fmla="*/ 94 h 1490"/>
                    <a:gd name="T20" fmla="*/ 86 w 1220"/>
                    <a:gd name="T21" fmla="*/ 1392 h 1490"/>
                    <a:gd name="T22" fmla="*/ 80 w 1220"/>
                    <a:gd name="T23" fmla="*/ 1399 h 1490"/>
                    <a:gd name="T24" fmla="*/ 89 w 1220"/>
                    <a:gd name="T25" fmla="*/ 1400 h 1490"/>
                    <a:gd name="T26" fmla="*/ 1124 w 1220"/>
                    <a:gd name="T27" fmla="*/ 1400 h 1490"/>
                    <a:gd name="T28" fmla="*/ 1132 w 1220"/>
                    <a:gd name="T29" fmla="*/ 1392 h 1490"/>
                    <a:gd name="T30" fmla="*/ 1132 w 1220"/>
                    <a:gd name="T31" fmla="*/ 97 h 1490"/>
                    <a:gd name="T32" fmla="*/ 1124 w 1220"/>
                    <a:gd name="T33" fmla="*/ 89 h 1490"/>
                    <a:gd name="T34" fmla="*/ 1043 w 1220"/>
                    <a:gd name="T35" fmla="*/ 89 h 1490"/>
                    <a:gd name="T36" fmla="*/ 1035 w 1220"/>
                    <a:gd name="T37" fmla="*/ 81 h 1490"/>
                    <a:gd name="T38" fmla="*/ 1035 w 1220"/>
                    <a:gd name="T39" fmla="*/ 10 h 1490"/>
                    <a:gd name="T40" fmla="*/ 1043 w 1220"/>
                    <a:gd name="T41" fmla="*/ 2 h 1490"/>
                    <a:gd name="T42" fmla="*/ 1211 w 1220"/>
                    <a:gd name="T43" fmla="*/ 2 h 1490"/>
                    <a:gd name="T44" fmla="*/ 1219 w 1220"/>
                    <a:gd name="T45" fmla="*/ 10 h 1490"/>
                    <a:gd name="T46" fmla="*/ 1219 w 1220"/>
                    <a:gd name="T47" fmla="*/ 1405 h 1490"/>
                    <a:gd name="T48" fmla="*/ 1135 w 1220"/>
                    <a:gd name="T49" fmla="*/ 1489 h 1490"/>
                    <a:gd name="T50" fmla="*/ 83 w 1220"/>
                    <a:gd name="T51" fmla="*/ 1489 h 14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20" h="1490">
                      <a:moveTo>
                        <a:pt x="83" y="1489"/>
                      </a:moveTo>
                      <a:cubicBezTo>
                        <a:pt x="36" y="1489"/>
                        <a:pt x="0" y="1452"/>
                        <a:pt x="0" y="1405"/>
                      </a:cubicBezTo>
                      <a:lnTo>
                        <a:pt x="0" y="8"/>
                      </a:lnTo>
                      <a:cubicBezTo>
                        <a:pt x="0" y="2"/>
                        <a:pt x="2" y="0"/>
                        <a:pt x="7" y="0"/>
                      </a:cubicBezTo>
                      <a:lnTo>
                        <a:pt x="175" y="0"/>
                      </a:lnTo>
                      <a:cubicBezTo>
                        <a:pt x="180" y="0"/>
                        <a:pt x="183" y="2"/>
                        <a:pt x="183" y="8"/>
                      </a:cubicBezTo>
                      <a:lnTo>
                        <a:pt x="183" y="78"/>
                      </a:lnTo>
                      <a:cubicBezTo>
                        <a:pt x="183" y="84"/>
                        <a:pt x="180" y="86"/>
                        <a:pt x="175" y="86"/>
                      </a:cubicBezTo>
                      <a:lnTo>
                        <a:pt x="94" y="86"/>
                      </a:lnTo>
                      <a:cubicBezTo>
                        <a:pt x="89" y="86"/>
                        <a:pt x="86" y="89"/>
                        <a:pt x="86" y="94"/>
                      </a:cubicBezTo>
                      <a:lnTo>
                        <a:pt x="86" y="1392"/>
                      </a:lnTo>
                      <a:cubicBezTo>
                        <a:pt x="87" y="1395"/>
                        <a:pt x="84" y="1398"/>
                        <a:pt x="80" y="1399"/>
                      </a:cubicBezTo>
                      <a:cubicBezTo>
                        <a:pt x="83" y="1399"/>
                        <a:pt x="86" y="1399"/>
                        <a:pt x="89" y="1400"/>
                      </a:cubicBezTo>
                      <a:lnTo>
                        <a:pt x="1124" y="1400"/>
                      </a:lnTo>
                      <a:cubicBezTo>
                        <a:pt x="1129" y="1400"/>
                        <a:pt x="1132" y="1397"/>
                        <a:pt x="1132" y="1392"/>
                      </a:cubicBezTo>
                      <a:lnTo>
                        <a:pt x="1132" y="97"/>
                      </a:lnTo>
                      <a:cubicBezTo>
                        <a:pt x="1132" y="91"/>
                        <a:pt x="1129" y="89"/>
                        <a:pt x="1124" y="89"/>
                      </a:cubicBezTo>
                      <a:lnTo>
                        <a:pt x="1043" y="89"/>
                      </a:lnTo>
                      <a:cubicBezTo>
                        <a:pt x="1038" y="89"/>
                        <a:pt x="1035" y="86"/>
                        <a:pt x="1035" y="81"/>
                      </a:cubicBezTo>
                      <a:lnTo>
                        <a:pt x="1035" y="10"/>
                      </a:lnTo>
                      <a:cubicBezTo>
                        <a:pt x="1035" y="5"/>
                        <a:pt x="1038" y="2"/>
                        <a:pt x="1043" y="2"/>
                      </a:cubicBezTo>
                      <a:lnTo>
                        <a:pt x="1211" y="2"/>
                      </a:lnTo>
                      <a:cubicBezTo>
                        <a:pt x="1216" y="2"/>
                        <a:pt x="1219" y="5"/>
                        <a:pt x="1219" y="10"/>
                      </a:cubicBezTo>
                      <a:lnTo>
                        <a:pt x="1219" y="1405"/>
                      </a:lnTo>
                      <a:cubicBezTo>
                        <a:pt x="1219" y="1452"/>
                        <a:pt x="1182" y="1489"/>
                        <a:pt x="1135" y="1489"/>
                      </a:cubicBezTo>
                      <a:lnTo>
                        <a:pt x="83" y="1489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Freeform 42">
                  <a:extLst>
                    <a:ext uri="{FF2B5EF4-FFF2-40B4-BE49-F238E27FC236}">
                      <a16:creationId xmlns:a16="http://schemas.microsoft.com/office/drawing/2014/main" id="{20ECC912-E995-4F5A-B96B-23B5D60813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69937" y="4286883"/>
                  <a:ext cx="161925" cy="161925"/>
                </a:xfrm>
                <a:custGeom>
                  <a:avLst/>
                  <a:gdLst>
                    <a:gd name="T0" fmla="*/ 448 w 449"/>
                    <a:gd name="T1" fmla="*/ 158 h 449"/>
                    <a:gd name="T2" fmla="*/ 291 w 449"/>
                    <a:gd name="T3" fmla="*/ 158 h 449"/>
                    <a:gd name="T4" fmla="*/ 291 w 449"/>
                    <a:gd name="T5" fmla="*/ 0 h 449"/>
                    <a:gd name="T6" fmla="*/ 160 w 449"/>
                    <a:gd name="T7" fmla="*/ 0 h 449"/>
                    <a:gd name="T8" fmla="*/ 160 w 449"/>
                    <a:gd name="T9" fmla="*/ 158 h 449"/>
                    <a:gd name="T10" fmla="*/ 0 w 449"/>
                    <a:gd name="T11" fmla="*/ 158 h 449"/>
                    <a:gd name="T12" fmla="*/ 0 w 449"/>
                    <a:gd name="T13" fmla="*/ 291 h 449"/>
                    <a:gd name="T14" fmla="*/ 160 w 449"/>
                    <a:gd name="T15" fmla="*/ 291 h 449"/>
                    <a:gd name="T16" fmla="*/ 160 w 449"/>
                    <a:gd name="T17" fmla="*/ 448 h 449"/>
                    <a:gd name="T18" fmla="*/ 291 w 449"/>
                    <a:gd name="T19" fmla="*/ 448 h 449"/>
                    <a:gd name="T20" fmla="*/ 291 w 449"/>
                    <a:gd name="T21" fmla="*/ 291 h 449"/>
                    <a:gd name="T22" fmla="*/ 448 w 449"/>
                    <a:gd name="T23" fmla="*/ 291 h 449"/>
                    <a:gd name="T24" fmla="*/ 448 w 449"/>
                    <a:gd name="T25" fmla="*/ 158 h 4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49" h="449">
                      <a:moveTo>
                        <a:pt x="448" y="158"/>
                      </a:moveTo>
                      <a:lnTo>
                        <a:pt x="291" y="158"/>
                      </a:lnTo>
                      <a:lnTo>
                        <a:pt x="291" y="0"/>
                      </a:lnTo>
                      <a:lnTo>
                        <a:pt x="160" y="0"/>
                      </a:lnTo>
                      <a:lnTo>
                        <a:pt x="160" y="158"/>
                      </a:lnTo>
                      <a:lnTo>
                        <a:pt x="0" y="158"/>
                      </a:lnTo>
                      <a:lnTo>
                        <a:pt x="0" y="291"/>
                      </a:lnTo>
                      <a:lnTo>
                        <a:pt x="160" y="291"/>
                      </a:lnTo>
                      <a:lnTo>
                        <a:pt x="160" y="448"/>
                      </a:lnTo>
                      <a:lnTo>
                        <a:pt x="291" y="448"/>
                      </a:lnTo>
                      <a:lnTo>
                        <a:pt x="291" y="291"/>
                      </a:lnTo>
                      <a:lnTo>
                        <a:pt x="448" y="291"/>
                      </a:lnTo>
                      <a:lnTo>
                        <a:pt x="448" y="158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Freeform 43">
                  <a:extLst>
                    <a:ext uri="{FF2B5EF4-FFF2-40B4-BE49-F238E27FC236}">
                      <a16:creationId xmlns:a16="http://schemas.microsoft.com/office/drawing/2014/main" id="{4EC2F3FF-5DED-44AA-8F7B-633743A2B0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31837" y="4515483"/>
                  <a:ext cx="238125" cy="20637"/>
                </a:xfrm>
                <a:custGeom>
                  <a:avLst/>
                  <a:gdLst>
                    <a:gd name="T0" fmla="*/ 331 w 662"/>
                    <a:gd name="T1" fmla="*/ 55 h 56"/>
                    <a:gd name="T2" fmla="*/ 0 w 662"/>
                    <a:gd name="T3" fmla="*/ 55 h 56"/>
                    <a:gd name="T4" fmla="*/ 0 w 662"/>
                    <a:gd name="T5" fmla="*/ 0 h 56"/>
                    <a:gd name="T6" fmla="*/ 661 w 662"/>
                    <a:gd name="T7" fmla="*/ 0 h 56"/>
                    <a:gd name="T8" fmla="*/ 661 w 662"/>
                    <a:gd name="T9" fmla="*/ 55 h 56"/>
                    <a:gd name="T10" fmla="*/ 331 w 662"/>
                    <a:gd name="T11" fmla="*/ 55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62" h="56">
                      <a:moveTo>
                        <a:pt x="331" y="55"/>
                      </a:moveTo>
                      <a:lnTo>
                        <a:pt x="0" y="55"/>
                      </a:lnTo>
                      <a:lnTo>
                        <a:pt x="0" y="0"/>
                      </a:lnTo>
                      <a:lnTo>
                        <a:pt x="661" y="0"/>
                      </a:lnTo>
                      <a:lnTo>
                        <a:pt x="661" y="55"/>
                      </a:lnTo>
                      <a:lnTo>
                        <a:pt x="331" y="55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44">
                  <a:extLst>
                    <a:ext uri="{FF2B5EF4-FFF2-40B4-BE49-F238E27FC236}">
                      <a16:creationId xmlns:a16="http://schemas.microsoft.com/office/drawing/2014/main" id="{0E63B7DC-A354-4A3A-8FDD-186EAB287E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31837" y="4578983"/>
                  <a:ext cx="190500" cy="20637"/>
                </a:xfrm>
                <a:custGeom>
                  <a:avLst/>
                  <a:gdLst>
                    <a:gd name="T0" fmla="*/ 265 w 531"/>
                    <a:gd name="T1" fmla="*/ 55 h 56"/>
                    <a:gd name="T2" fmla="*/ 0 w 531"/>
                    <a:gd name="T3" fmla="*/ 55 h 56"/>
                    <a:gd name="T4" fmla="*/ 0 w 531"/>
                    <a:gd name="T5" fmla="*/ 0 h 56"/>
                    <a:gd name="T6" fmla="*/ 530 w 531"/>
                    <a:gd name="T7" fmla="*/ 0 h 56"/>
                    <a:gd name="T8" fmla="*/ 530 w 531"/>
                    <a:gd name="T9" fmla="*/ 55 h 56"/>
                    <a:gd name="T10" fmla="*/ 265 w 531"/>
                    <a:gd name="T11" fmla="*/ 55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31" h="56">
                      <a:moveTo>
                        <a:pt x="265" y="55"/>
                      </a:moveTo>
                      <a:lnTo>
                        <a:pt x="0" y="55"/>
                      </a:lnTo>
                      <a:lnTo>
                        <a:pt x="0" y="0"/>
                      </a:lnTo>
                      <a:lnTo>
                        <a:pt x="530" y="0"/>
                      </a:lnTo>
                      <a:lnTo>
                        <a:pt x="530" y="55"/>
                      </a:lnTo>
                      <a:lnTo>
                        <a:pt x="265" y="55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50A73A9-A736-409E-A340-1DC744626EE4}"/>
                </a:ext>
              </a:extLst>
            </p:cNvPr>
            <p:cNvSpPr/>
            <p:nvPr/>
          </p:nvSpPr>
          <p:spPr>
            <a:xfrm>
              <a:off x="7676309" y="3307085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8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Healthcheck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8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091FC02-ECD8-4F50-9C40-CEEF437B3CF2}"/>
              </a:ext>
            </a:extLst>
          </p:cNvPr>
          <p:cNvGrpSpPr/>
          <p:nvPr/>
        </p:nvGrpSpPr>
        <p:grpSpPr>
          <a:xfrm>
            <a:off x="4914934" y="-2109056"/>
            <a:ext cx="1208210" cy="1208210"/>
            <a:chOff x="8501701" y="2363821"/>
            <a:chExt cx="1208210" cy="1208210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6C6CEC91-0496-4989-8B0D-F6300A2A7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01701" y="2363821"/>
              <a:ext cx="1208210" cy="1208210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ADBA877-7209-4154-8D92-38279E887E3E}"/>
                </a:ext>
              </a:extLst>
            </p:cNvPr>
            <p:cNvSpPr/>
            <p:nvPr/>
          </p:nvSpPr>
          <p:spPr>
            <a:xfrm>
              <a:off x="8713667" y="3303544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US" sz="800" b="1" kern="1200" dirty="0">
                  <a:solidFill>
                    <a:srgbClr val="F80000"/>
                  </a:solidFill>
                  <a:latin typeface="Arial" charset="0"/>
                  <a:ea typeface="Arial" charset="0"/>
                  <a:cs typeface="Arial" charset="0"/>
                </a:rPr>
                <a:t>Events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69FA0EB-405D-45E2-80FF-48EDA90AB076}"/>
              </a:ext>
            </a:extLst>
          </p:cNvPr>
          <p:cNvGrpSpPr/>
          <p:nvPr/>
        </p:nvGrpSpPr>
        <p:grpSpPr>
          <a:xfrm>
            <a:off x="3678559" y="1045114"/>
            <a:ext cx="805942" cy="953482"/>
            <a:chOff x="9019344" y="1468849"/>
            <a:chExt cx="805942" cy="953482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68F3D50-7336-4C77-B289-0A3EA95F0314}"/>
                </a:ext>
              </a:extLst>
            </p:cNvPr>
            <p:cNvGrpSpPr/>
            <p:nvPr/>
          </p:nvGrpSpPr>
          <p:grpSpPr>
            <a:xfrm>
              <a:off x="9113143" y="1468849"/>
              <a:ext cx="582945" cy="635162"/>
              <a:chOff x="9113143" y="1758788"/>
              <a:chExt cx="582945" cy="635162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7D06E61-D64B-42BF-95BC-BA8C27554EE9}"/>
                  </a:ext>
                </a:extLst>
              </p:cNvPr>
              <p:cNvSpPr/>
              <p:nvPr/>
            </p:nvSpPr>
            <p:spPr>
              <a:xfrm>
                <a:off x="9113143" y="1758788"/>
                <a:ext cx="582945" cy="6351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Freeform 30">
                <a:extLst>
                  <a:ext uri="{FF2B5EF4-FFF2-40B4-BE49-F238E27FC236}">
                    <a16:creationId xmlns:a16="http://schemas.microsoft.com/office/drawing/2014/main" id="{DA3F554E-FB9F-4934-B673-956774CBBC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07801" y="1847739"/>
                <a:ext cx="394941" cy="429056"/>
              </a:xfrm>
              <a:custGeom>
                <a:avLst/>
                <a:gdLst>
                  <a:gd name="T0" fmla="*/ 1022 w 1327"/>
                  <a:gd name="T1" fmla="*/ 21 h 1442"/>
                  <a:gd name="T2" fmla="*/ 663 w 1327"/>
                  <a:gd name="T3" fmla="*/ 0 h 1442"/>
                  <a:gd name="T4" fmla="*/ 304 w 1327"/>
                  <a:gd name="T5" fmla="*/ 21 h 1442"/>
                  <a:gd name="T6" fmla="*/ 0 w 1327"/>
                  <a:gd name="T7" fmla="*/ 121 h 1442"/>
                  <a:gd name="T8" fmla="*/ 0 w 1327"/>
                  <a:gd name="T9" fmla="*/ 1320 h 1442"/>
                  <a:gd name="T10" fmla="*/ 304 w 1327"/>
                  <a:gd name="T11" fmla="*/ 1420 h 1442"/>
                  <a:gd name="T12" fmla="*/ 663 w 1327"/>
                  <a:gd name="T13" fmla="*/ 1441 h 1442"/>
                  <a:gd name="T14" fmla="*/ 1022 w 1327"/>
                  <a:gd name="T15" fmla="*/ 1420 h 1442"/>
                  <a:gd name="T16" fmla="*/ 1326 w 1327"/>
                  <a:gd name="T17" fmla="*/ 1320 h 1442"/>
                  <a:gd name="T18" fmla="*/ 1326 w 1327"/>
                  <a:gd name="T19" fmla="*/ 121 h 1442"/>
                  <a:gd name="T20" fmla="*/ 1022 w 1327"/>
                  <a:gd name="T21" fmla="*/ 21 h 1442"/>
                  <a:gd name="T22" fmla="*/ 346 w 1327"/>
                  <a:gd name="T23" fmla="*/ 1042 h 1442"/>
                  <a:gd name="T24" fmla="*/ 257 w 1327"/>
                  <a:gd name="T25" fmla="*/ 953 h 1442"/>
                  <a:gd name="T26" fmla="*/ 346 w 1327"/>
                  <a:gd name="T27" fmla="*/ 864 h 1442"/>
                  <a:gd name="T28" fmla="*/ 435 w 1327"/>
                  <a:gd name="T29" fmla="*/ 953 h 1442"/>
                  <a:gd name="T30" fmla="*/ 346 w 1327"/>
                  <a:gd name="T31" fmla="*/ 1042 h 1442"/>
                  <a:gd name="T32" fmla="*/ 377 w 1327"/>
                  <a:gd name="T33" fmla="*/ 661 h 1442"/>
                  <a:gd name="T34" fmla="*/ 480 w 1327"/>
                  <a:gd name="T35" fmla="*/ 459 h 1442"/>
                  <a:gd name="T36" fmla="*/ 582 w 1327"/>
                  <a:gd name="T37" fmla="*/ 661 h 1442"/>
                  <a:gd name="T38" fmla="*/ 377 w 1327"/>
                  <a:gd name="T39" fmla="*/ 661 h 1442"/>
                  <a:gd name="T40" fmla="*/ 550 w 1327"/>
                  <a:gd name="T41" fmla="*/ 791 h 1442"/>
                  <a:gd name="T42" fmla="*/ 655 w 1327"/>
                  <a:gd name="T43" fmla="*/ 746 h 1442"/>
                  <a:gd name="T44" fmla="*/ 760 w 1327"/>
                  <a:gd name="T45" fmla="*/ 791 h 1442"/>
                  <a:gd name="T46" fmla="*/ 760 w 1327"/>
                  <a:gd name="T47" fmla="*/ 940 h 1442"/>
                  <a:gd name="T48" fmla="*/ 655 w 1327"/>
                  <a:gd name="T49" fmla="*/ 985 h 1442"/>
                  <a:gd name="T50" fmla="*/ 550 w 1327"/>
                  <a:gd name="T51" fmla="*/ 940 h 1442"/>
                  <a:gd name="T52" fmla="*/ 550 w 1327"/>
                  <a:gd name="T53" fmla="*/ 791 h 1442"/>
                  <a:gd name="T54" fmla="*/ 689 w 1327"/>
                  <a:gd name="T55" fmla="*/ 1265 h 1442"/>
                  <a:gd name="T56" fmla="*/ 600 w 1327"/>
                  <a:gd name="T57" fmla="*/ 1176 h 1442"/>
                  <a:gd name="T58" fmla="*/ 689 w 1327"/>
                  <a:gd name="T59" fmla="*/ 1087 h 1442"/>
                  <a:gd name="T60" fmla="*/ 778 w 1327"/>
                  <a:gd name="T61" fmla="*/ 1176 h 1442"/>
                  <a:gd name="T62" fmla="*/ 689 w 1327"/>
                  <a:gd name="T63" fmla="*/ 1265 h 1442"/>
                  <a:gd name="T64" fmla="*/ 757 w 1327"/>
                  <a:gd name="T65" fmla="*/ 558 h 1442"/>
                  <a:gd name="T66" fmla="*/ 870 w 1327"/>
                  <a:gd name="T67" fmla="*/ 446 h 1442"/>
                  <a:gd name="T68" fmla="*/ 983 w 1327"/>
                  <a:gd name="T69" fmla="*/ 558 h 1442"/>
                  <a:gd name="T70" fmla="*/ 870 w 1327"/>
                  <a:gd name="T71" fmla="*/ 671 h 1442"/>
                  <a:gd name="T72" fmla="*/ 757 w 1327"/>
                  <a:gd name="T73" fmla="*/ 558 h 1442"/>
                  <a:gd name="T74" fmla="*/ 917 w 1327"/>
                  <a:gd name="T75" fmla="*/ 1003 h 1442"/>
                  <a:gd name="T76" fmla="*/ 1007 w 1327"/>
                  <a:gd name="T77" fmla="*/ 825 h 1442"/>
                  <a:gd name="T78" fmla="*/ 1096 w 1327"/>
                  <a:gd name="T79" fmla="*/ 1003 h 1442"/>
                  <a:gd name="T80" fmla="*/ 917 w 1327"/>
                  <a:gd name="T81" fmla="*/ 1003 h 1442"/>
                  <a:gd name="T82" fmla="*/ 1269 w 1327"/>
                  <a:gd name="T83" fmla="*/ 220 h 1442"/>
                  <a:gd name="T84" fmla="*/ 660 w 1327"/>
                  <a:gd name="T85" fmla="*/ 315 h 1442"/>
                  <a:gd name="T86" fmla="*/ 52 w 1327"/>
                  <a:gd name="T87" fmla="*/ 220 h 1442"/>
                  <a:gd name="T88" fmla="*/ 52 w 1327"/>
                  <a:gd name="T89" fmla="*/ 220 h 1442"/>
                  <a:gd name="T90" fmla="*/ 660 w 1327"/>
                  <a:gd name="T91" fmla="*/ 126 h 1442"/>
                  <a:gd name="T92" fmla="*/ 1269 w 1327"/>
                  <a:gd name="T93" fmla="*/ 220 h 1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27" h="1442">
                    <a:moveTo>
                      <a:pt x="1022" y="21"/>
                    </a:moveTo>
                    <a:cubicBezTo>
                      <a:pt x="849" y="0"/>
                      <a:pt x="671" y="0"/>
                      <a:pt x="663" y="0"/>
                    </a:cubicBezTo>
                    <a:cubicBezTo>
                      <a:pt x="655" y="0"/>
                      <a:pt x="477" y="0"/>
                      <a:pt x="304" y="21"/>
                    </a:cubicBezTo>
                    <a:cubicBezTo>
                      <a:pt x="2" y="58"/>
                      <a:pt x="0" y="121"/>
                      <a:pt x="0" y="121"/>
                    </a:cubicBezTo>
                    <a:lnTo>
                      <a:pt x="0" y="1320"/>
                    </a:lnTo>
                    <a:cubicBezTo>
                      <a:pt x="0" y="1320"/>
                      <a:pt x="2" y="1383"/>
                      <a:pt x="304" y="1420"/>
                    </a:cubicBezTo>
                    <a:cubicBezTo>
                      <a:pt x="477" y="1441"/>
                      <a:pt x="655" y="1441"/>
                      <a:pt x="663" y="1441"/>
                    </a:cubicBezTo>
                    <a:cubicBezTo>
                      <a:pt x="671" y="1441"/>
                      <a:pt x="849" y="1441"/>
                      <a:pt x="1022" y="1420"/>
                    </a:cubicBezTo>
                    <a:cubicBezTo>
                      <a:pt x="1324" y="1383"/>
                      <a:pt x="1326" y="1320"/>
                      <a:pt x="1326" y="1320"/>
                    </a:cubicBezTo>
                    <a:lnTo>
                      <a:pt x="1326" y="121"/>
                    </a:lnTo>
                    <a:cubicBezTo>
                      <a:pt x="1326" y="121"/>
                      <a:pt x="1324" y="58"/>
                      <a:pt x="1022" y="21"/>
                    </a:cubicBezTo>
                    <a:close/>
                    <a:moveTo>
                      <a:pt x="346" y="1042"/>
                    </a:moveTo>
                    <a:cubicBezTo>
                      <a:pt x="296" y="1042"/>
                      <a:pt x="257" y="1003"/>
                      <a:pt x="257" y="953"/>
                    </a:cubicBezTo>
                    <a:cubicBezTo>
                      <a:pt x="257" y="906"/>
                      <a:pt x="296" y="864"/>
                      <a:pt x="346" y="864"/>
                    </a:cubicBezTo>
                    <a:cubicBezTo>
                      <a:pt x="396" y="864"/>
                      <a:pt x="435" y="903"/>
                      <a:pt x="435" y="953"/>
                    </a:cubicBezTo>
                    <a:cubicBezTo>
                      <a:pt x="435" y="1003"/>
                      <a:pt x="396" y="1042"/>
                      <a:pt x="346" y="1042"/>
                    </a:cubicBezTo>
                    <a:close/>
                    <a:moveTo>
                      <a:pt x="377" y="661"/>
                    </a:moveTo>
                    <a:lnTo>
                      <a:pt x="480" y="459"/>
                    </a:lnTo>
                    <a:lnTo>
                      <a:pt x="582" y="661"/>
                    </a:lnTo>
                    <a:lnTo>
                      <a:pt x="377" y="661"/>
                    </a:lnTo>
                    <a:close/>
                    <a:moveTo>
                      <a:pt x="550" y="791"/>
                    </a:moveTo>
                    <a:lnTo>
                      <a:pt x="655" y="746"/>
                    </a:lnTo>
                    <a:lnTo>
                      <a:pt x="760" y="791"/>
                    </a:lnTo>
                    <a:lnTo>
                      <a:pt x="760" y="940"/>
                    </a:lnTo>
                    <a:lnTo>
                      <a:pt x="655" y="985"/>
                    </a:lnTo>
                    <a:lnTo>
                      <a:pt x="550" y="940"/>
                    </a:lnTo>
                    <a:lnTo>
                      <a:pt x="550" y="791"/>
                    </a:lnTo>
                    <a:close/>
                    <a:moveTo>
                      <a:pt x="689" y="1265"/>
                    </a:moveTo>
                    <a:cubicBezTo>
                      <a:pt x="640" y="1265"/>
                      <a:pt x="600" y="1226"/>
                      <a:pt x="600" y="1176"/>
                    </a:cubicBezTo>
                    <a:cubicBezTo>
                      <a:pt x="600" y="1129"/>
                      <a:pt x="640" y="1087"/>
                      <a:pt x="689" y="1087"/>
                    </a:cubicBezTo>
                    <a:cubicBezTo>
                      <a:pt x="739" y="1087"/>
                      <a:pt x="778" y="1126"/>
                      <a:pt x="778" y="1176"/>
                    </a:cubicBezTo>
                    <a:cubicBezTo>
                      <a:pt x="776" y="1226"/>
                      <a:pt x="736" y="1265"/>
                      <a:pt x="689" y="1265"/>
                    </a:cubicBezTo>
                    <a:close/>
                    <a:moveTo>
                      <a:pt x="757" y="558"/>
                    </a:moveTo>
                    <a:cubicBezTo>
                      <a:pt x="757" y="496"/>
                      <a:pt x="807" y="446"/>
                      <a:pt x="870" y="446"/>
                    </a:cubicBezTo>
                    <a:cubicBezTo>
                      <a:pt x="933" y="446"/>
                      <a:pt x="983" y="496"/>
                      <a:pt x="983" y="558"/>
                    </a:cubicBezTo>
                    <a:cubicBezTo>
                      <a:pt x="983" y="621"/>
                      <a:pt x="933" y="671"/>
                      <a:pt x="870" y="671"/>
                    </a:cubicBezTo>
                    <a:cubicBezTo>
                      <a:pt x="807" y="671"/>
                      <a:pt x="757" y="621"/>
                      <a:pt x="757" y="558"/>
                    </a:cubicBezTo>
                    <a:close/>
                    <a:moveTo>
                      <a:pt x="917" y="1003"/>
                    </a:moveTo>
                    <a:lnTo>
                      <a:pt x="1007" y="825"/>
                    </a:lnTo>
                    <a:lnTo>
                      <a:pt x="1096" y="1003"/>
                    </a:lnTo>
                    <a:lnTo>
                      <a:pt x="917" y="1003"/>
                    </a:lnTo>
                    <a:close/>
                    <a:moveTo>
                      <a:pt x="1269" y="220"/>
                    </a:moveTo>
                    <a:cubicBezTo>
                      <a:pt x="1245" y="254"/>
                      <a:pt x="1030" y="315"/>
                      <a:pt x="660" y="315"/>
                    </a:cubicBezTo>
                    <a:cubicBezTo>
                      <a:pt x="291" y="315"/>
                      <a:pt x="76" y="254"/>
                      <a:pt x="52" y="220"/>
                    </a:cubicBezTo>
                    <a:lnTo>
                      <a:pt x="52" y="220"/>
                    </a:lnTo>
                    <a:cubicBezTo>
                      <a:pt x="73" y="186"/>
                      <a:pt x="288" y="126"/>
                      <a:pt x="660" y="126"/>
                    </a:cubicBezTo>
                    <a:cubicBezTo>
                      <a:pt x="1033" y="123"/>
                      <a:pt x="1248" y="184"/>
                      <a:pt x="1269" y="220"/>
                    </a:cubicBezTo>
                    <a:close/>
                  </a:path>
                </a:pathLst>
              </a:custGeom>
              <a:solidFill>
                <a:srgbClr val="F8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6E1F74F-2D00-4A22-9BB0-DB53B064F385}"/>
                </a:ext>
              </a:extLst>
            </p:cNvPr>
            <p:cNvSpPr/>
            <p:nvPr/>
          </p:nvSpPr>
          <p:spPr>
            <a:xfrm>
              <a:off x="9019344" y="2083777"/>
              <a:ext cx="80594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8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Object Storage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D5F0584-ACAB-4F59-84BA-6687A007594D}"/>
              </a:ext>
            </a:extLst>
          </p:cNvPr>
          <p:cNvGrpSpPr/>
          <p:nvPr/>
        </p:nvGrpSpPr>
        <p:grpSpPr>
          <a:xfrm>
            <a:off x="6257317" y="-1768484"/>
            <a:ext cx="1215471" cy="1215471"/>
            <a:chOff x="343358" y="1039735"/>
            <a:chExt cx="1215471" cy="1215471"/>
          </a:xfrm>
        </p:grpSpPr>
        <p:pic>
          <p:nvPicPr>
            <p:cNvPr id="48" name="Graphic 77">
              <a:extLst>
                <a:ext uri="{FF2B5EF4-FFF2-40B4-BE49-F238E27FC236}">
                  <a16:creationId xmlns:a16="http://schemas.microsoft.com/office/drawing/2014/main" id="{7F856663-DD43-40BB-BEC8-788C21B12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43358" y="1039735"/>
              <a:ext cx="1215471" cy="1215471"/>
            </a:xfrm>
            <a:prstGeom prst="rect">
              <a:avLst/>
            </a:prstGeom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920BC6D-891A-4D5F-B7D0-F9F595364B72}"/>
                </a:ext>
              </a:extLst>
            </p:cNvPr>
            <p:cNvSpPr/>
            <p:nvPr/>
          </p:nvSpPr>
          <p:spPr>
            <a:xfrm>
              <a:off x="550998" y="1992672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Notifications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9B010BEF-83EF-42F8-B76C-29EBE488E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14" y="3891623"/>
            <a:ext cx="805943" cy="80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908827C-1495-46B7-A52D-D72A2C49B655}"/>
              </a:ext>
            </a:extLst>
          </p:cNvPr>
          <p:cNvSpPr/>
          <p:nvPr/>
        </p:nvSpPr>
        <p:spPr>
          <a:xfrm>
            <a:off x="-1069112" y="1464343"/>
            <a:ext cx="611946" cy="82913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/>
              <a:t>API Gateway</a:t>
            </a:r>
            <a:endParaRPr lang="en-NL" sz="1050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3BC0D0D9-26C3-4D28-BDBE-74D01E8B5CA7}"/>
              </a:ext>
            </a:extLst>
          </p:cNvPr>
          <p:cNvSpPr/>
          <p:nvPr/>
        </p:nvSpPr>
        <p:spPr>
          <a:xfrm>
            <a:off x="3616654" y="2663666"/>
            <a:ext cx="794260" cy="3385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err="1"/>
              <a:t>Function</a:t>
            </a:r>
            <a:endParaRPr lang="en-NL" sz="1050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DC0E360-64D2-4998-BC22-84AB1D3EB38C}"/>
              </a:ext>
            </a:extLst>
          </p:cNvPr>
          <p:cNvSpPr/>
          <p:nvPr/>
        </p:nvSpPr>
        <p:spPr>
          <a:xfrm>
            <a:off x="6466181" y="-2378328"/>
            <a:ext cx="794260" cy="3385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err="1"/>
              <a:t>Function</a:t>
            </a:r>
            <a:endParaRPr lang="en-NL" sz="1050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5CCAD383-A918-43E7-9D1D-B002B382A499}"/>
              </a:ext>
            </a:extLst>
          </p:cNvPr>
          <p:cNvCxnSpPr>
            <a:cxnSpLocks/>
          </p:cNvCxnSpPr>
          <p:nvPr/>
        </p:nvCxnSpPr>
        <p:spPr>
          <a:xfrm>
            <a:off x="-443928" y="2099328"/>
            <a:ext cx="378866" cy="2234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4" name="Straight Arrow Connector 3083">
            <a:extLst>
              <a:ext uri="{FF2B5EF4-FFF2-40B4-BE49-F238E27FC236}">
                <a16:creationId xmlns:a16="http://schemas.microsoft.com/office/drawing/2014/main" id="{352FDB90-A639-40DE-91A6-B0D9B7F28821}"/>
              </a:ext>
            </a:extLst>
          </p:cNvPr>
          <p:cNvCxnSpPr>
            <a:cxnSpLocks/>
          </p:cNvCxnSpPr>
          <p:nvPr/>
        </p:nvCxnSpPr>
        <p:spPr>
          <a:xfrm>
            <a:off x="4120575" y="-2074057"/>
            <a:ext cx="1062830" cy="55123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5" name="Lightning Bolt 3084">
            <a:extLst>
              <a:ext uri="{FF2B5EF4-FFF2-40B4-BE49-F238E27FC236}">
                <a16:creationId xmlns:a16="http://schemas.microsoft.com/office/drawing/2014/main" id="{58BB27D1-E749-448D-88F1-855503890672}"/>
              </a:ext>
            </a:extLst>
          </p:cNvPr>
          <p:cNvSpPr/>
          <p:nvPr/>
        </p:nvSpPr>
        <p:spPr>
          <a:xfrm>
            <a:off x="4465514" y="-1995937"/>
            <a:ext cx="236399" cy="342206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3092" name="Connector: Elbow 3091">
            <a:extLst>
              <a:ext uri="{FF2B5EF4-FFF2-40B4-BE49-F238E27FC236}">
                <a16:creationId xmlns:a16="http://schemas.microsoft.com/office/drawing/2014/main" id="{854CC827-4CC4-4D9C-A914-CDB895947DC5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7260441" y="-2403093"/>
            <a:ext cx="632521" cy="194043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6" name="Connector: Elbow 3095">
            <a:extLst>
              <a:ext uri="{FF2B5EF4-FFF2-40B4-BE49-F238E27FC236}">
                <a16:creationId xmlns:a16="http://schemas.microsoft.com/office/drawing/2014/main" id="{1C23A041-8256-4701-8D30-1A5E9AD13F15}"/>
              </a:ext>
            </a:extLst>
          </p:cNvPr>
          <p:cNvCxnSpPr>
            <a:cxnSpLocks/>
            <a:stCxn id="55" idx="0"/>
          </p:cNvCxnSpPr>
          <p:nvPr/>
        </p:nvCxnSpPr>
        <p:spPr>
          <a:xfrm rot="5400000" flipH="1" flipV="1">
            <a:off x="3499718" y="2092606"/>
            <a:ext cx="1085126" cy="56995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01" name="Graphic 3100" descr="Document">
            <a:extLst>
              <a:ext uri="{FF2B5EF4-FFF2-40B4-BE49-F238E27FC236}">
                <a16:creationId xmlns:a16="http://schemas.microsoft.com/office/drawing/2014/main" id="{CDAD1B8D-0203-4AC4-B2EE-CA2180CEBB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31068" y="-936393"/>
            <a:ext cx="504000" cy="504000"/>
          </a:xfrm>
          <a:prstGeom prst="rect">
            <a:avLst/>
          </a:prstGeom>
        </p:spPr>
      </p:pic>
      <p:sp>
        <p:nvSpPr>
          <p:cNvPr id="3102" name="Arrow: Right 3101">
            <a:extLst>
              <a:ext uri="{FF2B5EF4-FFF2-40B4-BE49-F238E27FC236}">
                <a16:creationId xmlns:a16="http://schemas.microsoft.com/office/drawing/2014/main" id="{F0CDE13B-0B51-4B87-BE7E-5CE7D4E4D494}"/>
              </a:ext>
            </a:extLst>
          </p:cNvPr>
          <p:cNvSpPr/>
          <p:nvPr/>
        </p:nvSpPr>
        <p:spPr>
          <a:xfrm>
            <a:off x="2612604" y="-727012"/>
            <a:ext cx="463810" cy="160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0" name="Speech Bubble: Rectangle with Corners Rounded 69">
            <a:extLst>
              <a:ext uri="{FF2B5EF4-FFF2-40B4-BE49-F238E27FC236}">
                <a16:creationId xmlns:a16="http://schemas.microsoft.com/office/drawing/2014/main" id="{2C23E1AE-364C-4ADF-AA9E-C3124BAB37CB}"/>
              </a:ext>
            </a:extLst>
          </p:cNvPr>
          <p:cNvSpPr/>
          <p:nvPr/>
        </p:nvSpPr>
        <p:spPr>
          <a:xfrm>
            <a:off x="4382700" y="1670401"/>
            <a:ext cx="971301" cy="490353"/>
          </a:xfrm>
          <a:prstGeom prst="wedgeRoundRectCallout">
            <a:avLst>
              <a:gd name="adj1" fmla="val -81061"/>
              <a:gd name="adj2" fmla="val 31185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900" dirty="0">
                <a:solidFill>
                  <a:schemeClr val="dk1"/>
                </a:solidFill>
              </a:rPr>
              <a:t>Write JSON </a:t>
            </a:r>
            <a:r>
              <a:rPr lang="nl-NL" sz="900">
                <a:solidFill>
                  <a:schemeClr val="dk1"/>
                </a:solidFill>
              </a:rPr>
              <a:t>document with</a:t>
            </a:r>
            <a:r>
              <a:rPr lang="nl-NL" sz="900" dirty="0">
                <a:solidFill>
                  <a:schemeClr val="dk1"/>
                </a:solidFill>
              </a:rPr>
              <a:t> Tweets</a:t>
            </a:r>
            <a:endParaRPr lang="en-NL" sz="900" dirty="0">
              <a:solidFill>
                <a:schemeClr val="dk1"/>
              </a:solidFill>
            </a:endParaRPr>
          </a:p>
        </p:txBody>
      </p:sp>
      <p:sp>
        <p:nvSpPr>
          <p:cNvPr id="106" name="Speech Bubble: Rectangle with Corners Rounded 105">
            <a:extLst>
              <a:ext uri="{FF2B5EF4-FFF2-40B4-BE49-F238E27FC236}">
                <a16:creationId xmlns:a16="http://schemas.microsoft.com/office/drawing/2014/main" id="{96647628-0CEC-473D-9346-05C50A2CA89F}"/>
              </a:ext>
            </a:extLst>
          </p:cNvPr>
          <p:cNvSpPr/>
          <p:nvPr/>
        </p:nvSpPr>
        <p:spPr>
          <a:xfrm>
            <a:off x="3353544" y="168944"/>
            <a:ext cx="1001759" cy="720496"/>
          </a:xfrm>
          <a:prstGeom prst="wedgeRoundRectCallout">
            <a:avLst>
              <a:gd name="adj1" fmla="val 21087"/>
              <a:gd name="adj2" fmla="val 96343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900" dirty="0">
                <a:solidFill>
                  <a:schemeClr val="dk1"/>
                </a:solidFill>
              </a:rPr>
              <a:t>Store JSON file </a:t>
            </a:r>
            <a:r>
              <a:rPr lang="nl-NL" sz="900" dirty="0" err="1">
                <a:solidFill>
                  <a:schemeClr val="dk1"/>
                </a:solidFill>
              </a:rPr>
              <a:t>with</a:t>
            </a:r>
            <a:r>
              <a:rPr lang="nl-NL" sz="900" dirty="0">
                <a:solidFill>
                  <a:schemeClr val="dk1"/>
                </a:solidFill>
              </a:rPr>
              <a:t> </a:t>
            </a:r>
            <a:r>
              <a:rPr lang="nl-NL" sz="900" dirty="0" err="1">
                <a:solidFill>
                  <a:schemeClr val="dk1"/>
                </a:solidFill>
              </a:rPr>
              <a:t>all</a:t>
            </a:r>
            <a:r>
              <a:rPr lang="nl-NL" sz="900" dirty="0">
                <a:solidFill>
                  <a:schemeClr val="dk1"/>
                </a:solidFill>
              </a:rPr>
              <a:t> tweets in time </a:t>
            </a:r>
            <a:r>
              <a:rPr lang="nl-NL" sz="900" dirty="0" err="1">
                <a:solidFill>
                  <a:schemeClr val="dk1"/>
                </a:solidFill>
              </a:rPr>
              <a:t>period</a:t>
            </a:r>
            <a:endParaRPr lang="en-NL" sz="900" dirty="0">
              <a:solidFill>
                <a:schemeClr val="dk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5ABFAC8-0D77-49ED-B1A8-0C07F8790F8A}"/>
              </a:ext>
            </a:extLst>
          </p:cNvPr>
          <p:cNvSpPr/>
          <p:nvPr/>
        </p:nvSpPr>
        <p:spPr>
          <a:xfrm>
            <a:off x="6657029" y="-1010539"/>
            <a:ext cx="86414" cy="90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7BA97935-7275-460D-8A7D-F85B44BD41CF}"/>
              </a:ext>
            </a:extLst>
          </p:cNvPr>
          <p:cNvCxnSpPr>
            <a:cxnSpLocks/>
          </p:cNvCxnSpPr>
          <p:nvPr/>
        </p:nvCxnSpPr>
        <p:spPr>
          <a:xfrm rot="5400000">
            <a:off x="7248508" y="-650572"/>
            <a:ext cx="687906" cy="239347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3FFFFFC7-A5CD-4B7D-8EEB-8A43ADC77125}"/>
              </a:ext>
            </a:extLst>
          </p:cNvPr>
          <p:cNvSpPr/>
          <p:nvPr/>
        </p:nvSpPr>
        <p:spPr>
          <a:xfrm>
            <a:off x="4099997" y="-2293121"/>
            <a:ext cx="2337423" cy="108373"/>
          </a:xfrm>
          <a:custGeom>
            <a:avLst/>
            <a:gdLst>
              <a:gd name="connsiteX0" fmla="*/ 2337423 w 2337423"/>
              <a:gd name="connsiteY0" fmla="*/ 0 h 108373"/>
              <a:gd name="connsiteX1" fmla="*/ 623 w 2337423"/>
              <a:gd name="connsiteY1" fmla="*/ 60960 h 108373"/>
              <a:gd name="connsiteX2" fmla="*/ 2154543 w 2337423"/>
              <a:gd name="connsiteY2" fmla="*/ 108373 h 108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7423" h="108373">
                <a:moveTo>
                  <a:pt x="2337423" y="0"/>
                </a:moveTo>
                <a:lnTo>
                  <a:pt x="623" y="60960"/>
                </a:lnTo>
                <a:cubicBezTo>
                  <a:pt x="-29857" y="79022"/>
                  <a:pt x="1062343" y="93697"/>
                  <a:pt x="2154543" y="108373"/>
                </a:cubicBez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228DB5F4-BDD6-4C26-B560-172D28B55772}"/>
              </a:ext>
            </a:extLst>
          </p:cNvPr>
          <p:cNvCxnSpPr>
            <a:cxnSpLocks/>
          </p:cNvCxnSpPr>
          <p:nvPr/>
        </p:nvCxnSpPr>
        <p:spPr>
          <a:xfrm>
            <a:off x="5774874" y="-1470078"/>
            <a:ext cx="831879" cy="411130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97B3186-8A53-4C28-914D-51BF6147DA24}"/>
              </a:ext>
            </a:extLst>
          </p:cNvPr>
          <p:cNvCxnSpPr>
            <a:cxnSpLocks/>
            <a:endCxn id="56" idx="2"/>
          </p:cNvCxnSpPr>
          <p:nvPr/>
        </p:nvCxnSpPr>
        <p:spPr>
          <a:xfrm flipH="1" flipV="1">
            <a:off x="6863311" y="-2039773"/>
            <a:ext cx="6367" cy="71627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D3350471-EAA9-48FD-A0C5-A4D360B94F8B}"/>
              </a:ext>
            </a:extLst>
          </p:cNvPr>
          <p:cNvCxnSpPr/>
          <p:nvPr/>
        </p:nvCxnSpPr>
        <p:spPr>
          <a:xfrm>
            <a:off x="7266808" y="-2139818"/>
            <a:ext cx="603110" cy="455513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65F95D83-AB00-41A4-94B1-737665C61325}"/>
              </a:ext>
            </a:extLst>
          </p:cNvPr>
          <p:cNvSpPr/>
          <p:nvPr/>
        </p:nvSpPr>
        <p:spPr>
          <a:xfrm rot="19744707">
            <a:off x="2289303" y="3253644"/>
            <a:ext cx="1622055" cy="543334"/>
          </a:xfrm>
          <a:custGeom>
            <a:avLst/>
            <a:gdLst>
              <a:gd name="connsiteX0" fmla="*/ 2404769 w 2404769"/>
              <a:gd name="connsiteY0" fmla="*/ 0 h 543334"/>
              <a:gd name="connsiteX1" fmla="*/ 236 w 2404769"/>
              <a:gd name="connsiteY1" fmla="*/ 541867 h 543334"/>
              <a:gd name="connsiteX2" fmla="*/ 2289622 w 2404769"/>
              <a:gd name="connsiteY2" fmla="*/ 128694 h 54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4769" h="543334">
                <a:moveTo>
                  <a:pt x="2404769" y="0"/>
                </a:moveTo>
                <a:lnTo>
                  <a:pt x="236" y="541867"/>
                </a:lnTo>
                <a:cubicBezTo>
                  <a:pt x="-18955" y="563316"/>
                  <a:pt x="1135333" y="346005"/>
                  <a:pt x="2289622" y="128694"/>
                </a:cubicBez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/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E60A9C88-3966-4AC5-A55C-1C37619250F9}"/>
              </a:ext>
            </a:extLst>
          </p:cNvPr>
          <p:cNvCxnSpPr/>
          <p:nvPr/>
        </p:nvCxnSpPr>
        <p:spPr>
          <a:xfrm>
            <a:off x="-2003759" y="1307255"/>
            <a:ext cx="969544" cy="448307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Arrow: Right 131">
            <a:extLst>
              <a:ext uri="{FF2B5EF4-FFF2-40B4-BE49-F238E27FC236}">
                <a16:creationId xmlns:a16="http://schemas.microsoft.com/office/drawing/2014/main" id="{D3E9449F-B8C1-475E-9FAD-5CE374F1B1EC}"/>
              </a:ext>
            </a:extLst>
          </p:cNvPr>
          <p:cNvSpPr/>
          <p:nvPr/>
        </p:nvSpPr>
        <p:spPr>
          <a:xfrm>
            <a:off x="-1518987" y="2050669"/>
            <a:ext cx="518027" cy="220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4" name="Graphic 3" descr="Alarm clock">
            <a:extLst>
              <a:ext uri="{FF2B5EF4-FFF2-40B4-BE49-F238E27FC236}">
                <a16:creationId xmlns:a16="http://schemas.microsoft.com/office/drawing/2014/main" id="{DD1B1CA1-BA24-4E0F-A7F9-290A8A09B7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2799408" y="1281624"/>
            <a:ext cx="422382" cy="42238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42510D-A44B-42DF-9693-0B0C31EBC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nl-NL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6785B92-CBC0-4D50-A112-F817B4857560}"/>
              </a:ext>
            </a:extLst>
          </p:cNvPr>
          <p:cNvSpPr txBox="1"/>
          <p:nvPr/>
        </p:nvSpPr>
        <p:spPr>
          <a:xfrm>
            <a:off x="1059294" y="4655445"/>
            <a:ext cx="1553310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/>
              <a:t>#</a:t>
            </a:r>
            <a:r>
              <a:rPr lang="nl-NL" sz="1300" dirty="0" err="1"/>
              <a:t>groundbreakerstour</a:t>
            </a:r>
            <a:endParaRPr lang="en-NL" sz="1300" dirty="0" err="1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47A2988-915A-4129-AD75-49C81FE34B1E}"/>
              </a:ext>
            </a:extLst>
          </p:cNvPr>
          <p:cNvGrpSpPr/>
          <p:nvPr/>
        </p:nvGrpSpPr>
        <p:grpSpPr>
          <a:xfrm>
            <a:off x="3100330" y="3289609"/>
            <a:ext cx="953417" cy="722010"/>
            <a:chOff x="303130" y="1040872"/>
            <a:chExt cx="1283748" cy="1283748"/>
          </a:xfrm>
        </p:grpSpPr>
        <p:pic>
          <p:nvPicPr>
            <p:cNvPr id="78" name="Graphic 64">
              <a:extLst>
                <a:ext uri="{FF2B5EF4-FFF2-40B4-BE49-F238E27FC236}">
                  <a16:creationId xmlns:a16="http://schemas.microsoft.com/office/drawing/2014/main" id="{759983E9-5E09-4996-8C77-6EA124198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03130" y="1040872"/>
              <a:ext cx="1283748" cy="1283748"/>
            </a:xfrm>
            <a:prstGeom prst="rect">
              <a:avLst/>
            </a:prstGeom>
          </p:spPr>
        </p:pic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120DC76-B3BF-4756-A463-A65176F54574}"/>
                </a:ext>
              </a:extLst>
            </p:cNvPr>
            <p:cNvSpPr/>
            <p:nvPr/>
          </p:nvSpPr>
          <p:spPr>
            <a:xfrm>
              <a:off x="540308" y="2008362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Vault</a:t>
              </a:r>
            </a:p>
          </p:txBody>
        </p:sp>
      </p:grp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95F08B88-EEEB-4608-BE54-3697AD6E6B3B}"/>
              </a:ext>
            </a:extLst>
          </p:cNvPr>
          <p:cNvCxnSpPr>
            <a:cxnSpLocks/>
          </p:cNvCxnSpPr>
          <p:nvPr/>
        </p:nvCxnSpPr>
        <p:spPr>
          <a:xfrm rot="5400000">
            <a:off x="3430240" y="3139121"/>
            <a:ext cx="512096" cy="260284"/>
          </a:xfrm>
          <a:prstGeom prst="bentConnector3">
            <a:avLst>
              <a:gd name="adj1" fmla="val 62175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Speech Bubble: Rectangle with Corners Rounded 80">
            <a:extLst>
              <a:ext uri="{FF2B5EF4-FFF2-40B4-BE49-F238E27FC236}">
                <a16:creationId xmlns:a16="http://schemas.microsoft.com/office/drawing/2014/main" id="{D015DD36-896A-4520-A8F6-120890B452F4}"/>
              </a:ext>
            </a:extLst>
          </p:cNvPr>
          <p:cNvSpPr/>
          <p:nvPr/>
        </p:nvSpPr>
        <p:spPr>
          <a:xfrm>
            <a:off x="4051185" y="3442608"/>
            <a:ext cx="1043428" cy="597162"/>
          </a:xfrm>
          <a:prstGeom prst="wedgeRoundRectCallout">
            <a:avLst>
              <a:gd name="adj1" fmla="val -88391"/>
              <a:gd name="adj2" fmla="val -68689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900" dirty="0">
                <a:solidFill>
                  <a:schemeClr val="dk1"/>
                </a:solidFill>
              </a:rPr>
              <a:t>Get Twitter </a:t>
            </a:r>
            <a:r>
              <a:rPr lang="nl-NL" sz="900" dirty="0" err="1">
                <a:solidFill>
                  <a:schemeClr val="dk1"/>
                </a:solidFill>
              </a:rPr>
              <a:t>credentials</a:t>
            </a:r>
            <a:r>
              <a:rPr lang="nl-NL" sz="900" dirty="0">
                <a:solidFill>
                  <a:schemeClr val="dk1"/>
                </a:solidFill>
              </a:rPr>
              <a:t> in secure way </a:t>
            </a:r>
            <a:r>
              <a:rPr lang="nl-NL" sz="900" dirty="0" err="1">
                <a:solidFill>
                  <a:schemeClr val="dk1"/>
                </a:solidFill>
              </a:rPr>
              <a:t>from</a:t>
            </a:r>
            <a:r>
              <a:rPr lang="nl-NL" sz="900" dirty="0">
                <a:solidFill>
                  <a:schemeClr val="dk1"/>
                </a:solidFill>
              </a:rPr>
              <a:t> </a:t>
            </a:r>
            <a:r>
              <a:rPr lang="nl-NL" sz="900" dirty="0" err="1">
                <a:solidFill>
                  <a:schemeClr val="dk1"/>
                </a:solidFill>
              </a:rPr>
              <a:t>vault</a:t>
            </a:r>
            <a:endParaRPr lang="en-NL" sz="900" dirty="0">
              <a:solidFill>
                <a:schemeClr val="dk1"/>
              </a:solidFill>
            </a:endParaRPr>
          </a:p>
        </p:txBody>
      </p:sp>
      <p:sp>
        <p:nvSpPr>
          <p:cNvPr id="84" name="Speech Bubble: Rectangle with Corners Rounded 83">
            <a:extLst>
              <a:ext uri="{FF2B5EF4-FFF2-40B4-BE49-F238E27FC236}">
                <a16:creationId xmlns:a16="http://schemas.microsoft.com/office/drawing/2014/main" id="{CB46719C-CB7B-4686-A34F-7E1596B832E8}"/>
              </a:ext>
            </a:extLst>
          </p:cNvPr>
          <p:cNvSpPr/>
          <p:nvPr/>
        </p:nvSpPr>
        <p:spPr>
          <a:xfrm>
            <a:off x="2211617" y="2362138"/>
            <a:ext cx="1043428" cy="512311"/>
          </a:xfrm>
          <a:prstGeom prst="wedgeRoundRectCallout">
            <a:avLst>
              <a:gd name="adj1" fmla="val 64662"/>
              <a:gd name="adj2" fmla="val 108839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900" dirty="0" err="1">
                <a:solidFill>
                  <a:schemeClr val="dk1"/>
                </a:solidFill>
              </a:rPr>
              <a:t>Retrieve</a:t>
            </a:r>
            <a:r>
              <a:rPr lang="nl-NL" sz="900" dirty="0">
                <a:solidFill>
                  <a:schemeClr val="dk1"/>
                </a:solidFill>
              </a:rPr>
              <a:t> X minutes </a:t>
            </a:r>
            <a:r>
              <a:rPr lang="nl-NL" sz="900" dirty="0" err="1">
                <a:solidFill>
                  <a:schemeClr val="dk1"/>
                </a:solidFill>
              </a:rPr>
              <a:t>worth</a:t>
            </a:r>
            <a:r>
              <a:rPr lang="nl-NL" sz="900" dirty="0">
                <a:solidFill>
                  <a:schemeClr val="dk1"/>
                </a:solidFill>
              </a:rPr>
              <a:t> of tweets</a:t>
            </a:r>
            <a:endParaRPr lang="en-NL" sz="900" dirty="0">
              <a:solidFill>
                <a:schemeClr val="dk1"/>
              </a:solidFill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38B57638-AB8E-45E4-BB8B-DD4BA7C24D2A}"/>
              </a:ext>
            </a:extLst>
          </p:cNvPr>
          <p:cNvSpPr/>
          <p:nvPr/>
        </p:nvSpPr>
        <p:spPr>
          <a:xfrm>
            <a:off x="3616654" y="2307034"/>
            <a:ext cx="1298280" cy="69518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err="1"/>
              <a:t>Function</a:t>
            </a:r>
            <a:endParaRPr lang="nl-NL" sz="1050" dirty="0"/>
          </a:p>
          <a:p>
            <a:pPr algn="ctr"/>
            <a:r>
              <a:rPr lang="nl-NL" sz="1050" dirty="0"/>
              <a:t>Tweet </a:t>
            </a:r>
            <a:r>
              <a:rPr lang="nl-NL" sz="1050" dirty="0" err="1"/>
              <a:t>Summarizer</a:t>
            </a:r>
            <a:endParaRPr lang="en-NL" sz="1050" dirty="0"/>
          </a:p>
        </p:txBody>
      </p:sp>
    </p:spTree>
    <p:extLst>
      <p:ext uri="{BB962C8B-B14F-4D97-AF65-F5344CB8AC3E}">
        <p14:creationId xmlns:p14="http://schemas.microsoft.com/office/powerpoint/2010/main" val="3907687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loud 116">
            <a:extLst>
              <a:ext uri="{FF2B5EF4-FFF2-40B4-BE49-F238E27FC236}">
                <a16:creationId xmlns:a16="http://schemas.microsoft.com/office/drawing/2014/main" id="{98E48E1D-1A9D-491D-ACCF-8F3AE84FE183}"/>
              </a:ext>
            </a:extLst>
          </p:cNvPr>
          <p:cNvSpPr/>
          <p:nvPr/>
        </p:nvSpPr>
        <p:spPr>
          <a:xfrm>
            <a:off x="2355162" y="487731"/>
            <a:ext cx="7646718" cy="4462722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FA29B7-C475-4C5E-881D-F54C7002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Application Design</a:t>
            </a:r>
            <a:endParaRPr lang="en-NL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D717C3-5768-4C43-A280-595D70DC6B3B}"/>
              </a:ext>
            </a:extLst>
          </p:cNvPr>
          <p:cNvGrpSpPr/>
          <p:nvPr/>
        </p:nvGrpSpPr>
        <p:grpSpPr>
          <a:xfrm>
            <a:off x="-2577260" y="925622"/>
            <a:ext cx="805942" cy="937662"/>
            <a:chOff x="7676309" y="2584867"/>
            <a:chExt cx="805942" cy="93766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BA75AA6-DF04-4956-BB89-CCAA96416D26}"/>
                </a:ext>
              </a:extLst>
            </p:cNvPr>
            <p:cNvGrpSpPr/>
            <p:nvPr/>
          </p:nvGrpSpPr>
          <p:grpSpPr>
            <a:xfrm>
              <a:off x="7730803" y="2584867"/>
              <a:ext cx="677701" cy="695030"/>
              <a:chOff x="7053326" y="4004425"/>
              <a:chExt cx="606942" cy="622462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6AB1FEA-251D-4FF1-BF25-B985145E5CFF}"/>
                  </a:ext>
                </a:extLst>
              </p:cNvPr>
              <p:cNvSpPr/>
              <p:nvPr/>
            </p:nvSpPr>
            <p:spPr>
              <a:xfrm>
                <a:off x="7053326" y="4004425"/>
                <a:ext cx="606942" cy="6224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3A123452-5F6D-4F3D-861B-83175225C940}"/>
                  </a:ext>
                </a:extLst>
              </p:cNvPr>
              <p:cNvGrpSpPr/>
              <p:nvPr/>
            </p:nvGrpSpPr>
            <p:grpSpPr>
              <a:xfrm>
                <a:off x="7163032" y="4055780"/>
                <a:ext cx="363451" cy="527464"/>
                <a:chOff x="9231825" y="4077333"/>
                <a:chExt cx="439737" cy="638175"/>
              </a:xfrm>
            </p:grpSpPr>
            <p:sp>
              <p:nvSpPr>
                <p:cNvPr id="26" name="Freeform 40">
                  <a:extLst>
                    <a:ext uri="{FF2B5EF4-FFF2-40B4-BE49-F238E27FC236}">
                      <a16:creationId xmlns:a16="http://schemas.microsoft.com/office/drawing/2014/main" id="{36B8C33F-C7A8-4B44-9F3F-B65B5407AF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22312" y="4077333"/>
                  <a:ext cx="257175" cy="142875"/>
                </a:xfrm>
                <a:custGeom>
                  <a:avLst/>
                  <a:gdLst>
                    <a:gd name="T0" fmla="*/ 503 w 714"/>
                    <a:gd name="T1" fmla="*/ 146 h 399"/>
                    <a:gd name="T2" fmla="*/ 501 w 714"/>
                    <a:gd name="T3" fmla="*/ 167 h 399"/>
                    <a:gd name="T4" fmla="*/ 713 w 714"/>
                    <a:gd name="T5" fmla="*/ 167 h 399"/>
                    <a:gd name="T6" fmla="*/ 713 w 714"/>
                    <a:gd name="T7" fmla="*/ 398 h 399"/>
                    <a:gd name="T8" fmla="*/ 0 w 714"/>
                    <a:gd name="T9" fmla="*/ 398 h 399"/>
                    <a:gd name="T10" fmla="*/ 0 w 714"/>
                    <a:gd name="T11" fmla="*/ 167 h 399"/>
                    <a:gd name="T12" fmla="*/ 210 w 714"/>
                    <a:gd name="T13" fmla="*/ 167 h 399"/>
                    <a:gd name="T14" fmla="*/ 207 w 714"/>
                    <a:gd name="T15" fmla="*/ 146 h 399"/>
                    <a:gd name="T16" fmla="*/ 356 w 714"/>
                    <a:gd name="T17" fmla="*/ 0 h 399"/>
                    <a:gd name="T18" fmla="*/ 503 w 714"/>
                    <a:gd name="T19" fmla="*/ 146 h 399"/>
                    <a:gd name="T20" fmla="*/ 293 w 714"/>
                    <a:gd name="T21" fmla="*/ 146 h 399"/>
                    <a:gd name="T22" fmla="*/ 356 w 714"/>
                    <a:gd name="T23" fmla="*/ 209 h 399"/>
                    <a:gd name="T24" fmla="*/ 419 w 714"/>
                    <a:gd name="T25" fmla="*/ 146 h 399"/>
                    <a:gd name="T26" fmla="*/ 356 w 714"/>
                    <a:gd name="T27" fmla="*/ 83 h 399"/>
                    <a:gd name="T28" fmla="*/ 293 w 714"/>
                    <a:gd name="T29" fmla="*/ 146 h 3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14" h="399">
                      <a:moveTo>
                        <a:pt x="503" y="146"/>
                      </a:moveTo>
                      <a:cubicBezTo>
                        <a:pt x="503" y="154"/>
                        <a:pt x="503" y="162"/>
                        <a:pt x="501" y="167"/>
                      </a:cubicBezTo>
                      <a:lnTo>
                        <a:pt x="713" y="167"/>
                      </a:lnTo>
                      <a:lnTo>
                        <a:pt x="713" y="398"/>
                      </a:lnTo>
                      <a:lnTo>
                        <a:pt x="0" y="398"/>
                      </a:lnTo>
                      <a:lnTo>
                        <a:pt x="0" y="167"/>
                      </a:lnTo>
                      <a:lnTo>
                        <a:pt x="210" y="167"/>
                      </a:lnTo>
                      <a:cubicBezTo>
                        <a:pt x="210" y="160"/>
                        <a:pt x="207" y="152"/>
                        <a:pt x="207" y="146"/>
                      </a:cubicBezTo>
                      <a:cubicBezTo>
                        <a:pt x="210" y="65"/>
                        <a:pt x="275" y="0"/>
                        <a:pt x="356" y="0"/>
                      </a:cubicBezTo>
                      <a:cubicBezTo>
                        <a:pt x="438" y="0"/>
                        <a:pt x="503" y="65"/>
                        <a:pt x="503" y="146"/>
                      </a:cubicBezTo>
                      <a:close/>
                      <a:moveTo>
                        <a:pt x="293" y="146"/>
                      </a:moveTo>
                      <a:cubicBezTo>
                        <a:pt x="293" y="180"/>
                        <a:pt x="322" y="209"/>
                        <a:pt x="356" y="209"/>
                      </a:cubicBezTo>
                      <a:cubicBezTo>
                        <a:pt x="390" y="209"/>
                        <a:pt x="419" y="180"/>
                        <a:pt x="419" y="146"/>
                      </a:cubicBezTo>
                      <a:cubicBezTo>
                        <a:pt x="419" y="112"/>
                        <a:pt x="390" y="83"/>
                        <a:pt x="356" y="83"/>
                      </a:cubicBezTo>
                      <a:cubicBezTo>
                        <a:pt x="322" y="83"/>
                        <a:pt x="293" y="112"/>
                        <a:pt x="293" y="146"/>
                      </a:cubicBezTo>
                      <a:close/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Freeform 41">
                  <a:extLst>
                    <a:ext uri="{FF2B5EF4-FFF2-40B4-BE49-F238E27FC236}">
                      <a16:creationId xmlns:a16="http://schemas.microsoft.com/office/drawing/2014/main" id="{84D0FEF7-D34B-4DCF-A196-A34C01A175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31825" y="4178933"/>
                  <a:ext cx="439737" cy="536575"/>
                </a:xfrm>
                <a:custGeom>
                  <a:avLst/>
                  <a:gdLst>
                    <a:gd name="T0" fmla="*/ 83 w 1220"/>
                    <a:gd name="T1" fmla="*/ 1489 h 1490"/>
                    <a:gd name="T2" fmla="*/ 0 w 1220"/>
                    <a:gd name="T3" fmla="*/ 1405 h 1490"/>
                    <a:gd name="T4" fmla="*/ 0 w 1220"/>
                    <a:gd name="T5" fmla="*/ 8 h 1490"/>
                    <a:gd name="T6" fmla="*/ 7 w 1220"/>
                    <a:gd name="T7" fmla="*/ 0 h 1490"/>
                    <a:gd name="T8" fmla="*/ 175 w 1220"/>
                    <a:gd name="T9" fmla="*/ 0 h 1490"/>
                    <a:gd name="T10" fmla="*/ 183 w 1220"/>
                    <a:gd name="T11" fmla="*/ 8 h 1490"/>
                    <a:gd name="T12" fmla="*/ 183 w 1220"/>
                    <a:gd name="T13" fmla="*/ 78 h 1490"/>
                    <a:gd name="T14" fmla="*/ 175 w 1220"/>
                    <a:gd name="T15" fmla="*/ 86 h 1490"/>
                    <a:gd name="T16" fmla="*/ 94 w 1220"/>
                    <a:gd name="T17" fmla="*/ 86 h 1490"/>
                    <a:gd name="T18" fmla="*/ 86 w 1220"/>
                    <a:gd name="T19" fmla="*/ 94 h 1490"/>
                    <a:gd name="T20" fmla="*/ 86 w 1220"/>
                    <a:gd name="T21" fmla="*/ 1392 h 1490"/>
                    <a:gd name="T22" fmla="*/ 80 w 1220"/>
                    <a:gd name="T23" fmla="*/ 1399 h 1490"/>
                    <a:gd name="T24" fmla="*/ 89 w 1220"/>
                    <a:gd name="T25" fmla="*/ 1400 h 1490"/>
                    <a:gd name="T26" fmla="*/ 1124 w 1220"/>
                    <a:gd name="T27" fmla="*/ 1400 h 1490"/>
                    <a:gd name="T28" fmla="*/ 1132 w 1220"/>
                    <a:gd name="T29" fmla="*/ 1392 h 1490"/>
                    <a:gd name="T30" fmla="*/ 1132 w 1220"/>
                    <a:gd name="T31" fmla="*/ 97 h 1490"/>
                    <a:gd name="T32" fmla="*/ 1124 w 1220"/>
                    <a:gd name="T33" fmla="*/ 89 h 1490"/>
                    <a:gd name="T34" fmla="*/ 1043 w 1220"/>
                    <a:gd name="T35" fmla="*/ 89 h 1490"/>
                    <a:gd name="T36" fmla="*/ 1035 w 1220"/>
                    <a:gd name="T37" fmla="*/ 81 h 1490"/>
                    <a:gd name="T38" fmla="*/ 1035 w 1220"/>
                    <a:gd name="T39" fmla="*/ 10 h 1490"/>
                    <a:gd name="T40" fmla="*/ 1043 w 1220"/>
                    <a:gd name="T41" fmla="*/ 2 h 1490"/>
                    <a:gd name="T42" fmla="*/ 1211 w 1220"/>
                    <a:gd name="T43" fmla="*/ 2 h 1490"/>
                    <a:gd name="T44" fmla="*/ 1219 w 1220"/>
                    <a:gd name="T45" fmla="*/ 10 h 1490"/>
                    <a:gd name="T46" fmla="*/ 1219 w 1220"/>
                    <a:gd name="T47" fmla="*/ 1405 h 1490"/>
                    <a:gd name="T48" fmla="*/ 1135 w 1220"/>
                    <a:gd name="T49" fmla="*/ 1489 h 1490"/>
                    <a:gd name="T50" fmla="*/ 83 w 1220"/>
                    <a:gd name="T51" fmla="*/ 1489 h 14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20" h="1490">
                      <a:moveTo>
                        <a:pt x="83" y="1489"/>
                      </a:moveTo>
                      <a:cubicBezTo>
                        <a:pt x="36" y="1489"/>
                        <a:pt x="0" y="1452"/>
                        <a:pt x="0" y="1405"/>
                      </a:cubicBezTo>
                      <a:lnTo>
                        <a:pt x="0" y="8"/>
                      </a:lnTo>
                      <a:cubicBezTo>
                        <a:pt x="0" y="2"/>
                        <a:pt x="2" y="0"/>
                        <a:pt x="7" y="0"/>
                      </a:cubicBezTo>
                      <a:lnTo>
                        <a:pt x="175" y="0"/>
                      </a:lnTo>
                      <a:cubicBezTo>
                        <a:pt x="180" y="0"/>
                        <a:pt x="183" y="2"/>
                        <a:pt x="183" y="8"/>
                      </a:cubicBezTo>
                      <a:lnTo>
                        <a:pt x="183" y="78"/>
                      </a:lnTo>
                      <a:cubicBezTo>
                        <a:pt x="183" y="84"/>
                        <a:pt x="180" y="86"/>
                        <a:pt x="175" y="86"/>
                      </a:cubicBezTo>
                      <a:lnTo>
                        <a:pt x="94" y="86"/>
                      </a:lnTo>
                      <a:cubicBezTo>
                        <a:pt x="89" y="86"/>
                        <a:pt x="86" y="89"/>
                        <a:pt x="86" y="94"/>
                      </a:cubicBezTo>
                      <a:lnTo>
                        <a:pt x="86" y="1392"/>
                      </a:lnTo>
                      <a:cubicBezTo>
                        <a:pt x="87" y="1395"/>
                        <a:pt x="84" y="1398"/>
                        <a:pt x="80" y="1399"/>
                      </a:cubicBezTo>
                      <a:cubicBezTo>
                        <a:pt x="83" y="1399"/>
                        <a:pt x="86" y="1399"/>
                        <a:pt x="89" y="1400"/>
                      </a:cubicBezTo>
                      <a:lnTo>
                        <a:pt x="1124" y="1400"/>
                      </a:lnTo>
                      <a:cubicBezTo>
                        <a:pt x="1129" y="1400"/>
                        <a:pt x="1132" y="1397"/>
                        <a:pt x="1132" y="1392"/>
                      </a:cubicBezTo>
                      <a:lnTo>
                        <a:pt x="1132" y="97"/>
                      </a:lnTo>
                      <a:cubicBezTo>
                        <a:pt x="1132" y="91"/>
                        <a:pt x="1129" y="89"/>
                        <a:pt x="1124" y="89"/>
                      </a:cubicBezTo>
                      <a:lnTo>
                        <a:pt x="1043" y="89"/>
                      </a:lnTo>
                      <a:cubicBezTo>
                        <a:pt x="1038" y="89"/>
                        <a:pt x="1035" y="86"/>
                        <a:pt x="1035" y="81"/>
                      </a:cubicBezTo>
                      <a:lnTo>
                        <a:pt x="1035" y="10"/>
                      </a:lnTo>
                      <a:cubicBezTo>
                        <a:pt x="1035" y="5"/>
                        <a:pt x="1038" y="2"/>
                        <a:pt x="1043" y="2"/>
                      </a:cubicBezTo>
                      <a:lnTo>
                        <a:pt x="1211" y="2"/>
                      </a:lnTo>
                      <a:cubicBezTo>
                        <a:pt x="1216" y="2"/>
                        <a:pt x="1219" y="5"/>
                        <a:pt x="1219" y="10"/>
                      </a:cubicBezTo>
                      <a:lnTo>
                        <a:pt x="1219" y="1405"/>
                      </a:lnTo>
                      <a:cubicBezTo>
                        <a:pt x="1219" y="1452"/>
                        <a:pt x="1182" y="1489"/>
                        <a:pt x="1135" y="1489"/>
                      </a:cubicBezTo>
                      <a:lnTo>
                        <a:pt x="83" y="1489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Freeform 42">
                  <a:extLst>
                    <a:ext uri="{FF2B5EF4-FFF2-40B4-BE49-F238E27FC236}">
                      <a16:creationId xmlns:a16="http://schemas.microsoft.com/office/drawing/2014/main" id="{20ECC912-E995-4F5A-B96B-23B5D60813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69937" y="4286883"/>
                  <a:ext cx="161925" cy="161925"/>
                </a:xfrm>
                <a:custGeom>
                  <a:avLst/>
                  <a:gdLst>
                    <a:gd name="T0" fmla="*/ 448 w 449"/>
                    <a:gd name="T1" fmla="*/ 158 h 449"/>
                    <a:gd name="T2" fmla="*/ 291 w 449"/>
                    <a:gd name="T3" fmla="*/ 158 h 449"/>
                    <a:gd name="T4" fmla="*/ 291 w 449"/>
                    <a:gd name="T5" fmla="*/ 0 h 449"/>
                    <a:gd name="T6" fmla="*/ 160 w 449"/>
                    <a:gd name="T7" fmla="*/ 0 h 449"/>
                    <a:gd name="T8" fmla="*/ 160 w 449"/>
                    <a:gd name="T9" fmla="*/ 158 h 449"/>
                    <a:gd name="T10" fmla="*/ 0 w 449"/>
                    <a:gd name="T11" fmla="*/ 158 h 449"/>
                    <a:gd name="T12" fmla="*/ 0 w 449"/>
                    <a:gd name="T13" fmla="*/ 291 h 449"/>
                    <a:gd name="T14" fmla="*/ 160 w 449"/>
                    <a:gd name="T15" fmla="*/ 291 h 449"/>
                    <a:gd name="T16" fmla="*/ 160 w 449"/>
                    <a:gd name="T17" fmla="*/ 448 h 449"/>
                    <a:gd name="T18" fmla="*/ 291 w 449"/>
                    <a:gd name="T19" fmla="*/ 448 h 449"/>
                    <a:gd name="T20" fmla="*/ 291 w 449"/>
                    <a:gd name="T21" fmla="*/ 291 h 449"/>
                    <a:gd name="T22" fmla="*/ 448 w 449"/>
                    <a:gd name="T23" fmla="*/ 291 h 449"/>
                    <a:gd name="T24" fmla="*/ 448 w 449"/>
                    <a:gd name="T25" fmla="*/ 158 h 4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49" h="449">
                      <a:moveTo>
                        <a:pt x="448" y="158"/>
                      </a:moveTo>
                      <a:lnTo>
                        <a:pt x="291" y="158"/>
                      </a:lnTo>
                      <a:lnTo>
                        <a:pt x="291" y="0"/>
                      </a:lnTo>
                      <a:lnTo>
                        <a:pt x="160" y="0"/>
                      </a:lnTo>
                      <a:lnTo>
                        <a:pt x="160" y="158"/>
                      </a:lnTo>
                      <a:lnTo>
                        <a:pt x="0" y="158"/>
                      </a:lnTo>
                      <a:lnTo>
                        <a:pt x="0" y="291"/>
                      </a:lnTo>
                      <a:lnTo>
                        <a:pt x="160" y="291"/>
                      </a:lnTo>
                      <a:lnTo>
                        <a:pt x="160" y="448"/>
                      </a:lnTo>
                      <a:lnTo>
                        <a:pt x="291" y="448"/>
                      </a:lnTo>
                      <a:lnTo>
                        <a:pt x="291" y="291"/>
                      </a:lnTo>
                      <a:lnTo>
                        <a:pt x="448" y="291"/>
                      </a:lnTo>
                      <a:lnTo>
                        <a:pt x="448" y="158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Freeform 43">
                  <a:extLst>
                    <a:ext uri="{FF2B5EF4-FFF2-40B4-BE49-F238E27FC236}">
                      <a16:creationId xmlns:a16="http://schemas.microsoft.com/office/drawing/2014/main" id="{4EC2F3FF-5DED-44AA-8F7B-633743A2B0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31837" y="4515483"/>
                  <a:ext cx="238125" cy="20637"/>
                </a:xfrm>
                <a:custGeom>
                  <a:avLst/>
                  <a:gdLst>
                    <a:gd name="T0" fmla="*/ 331 w 662"/>
                    <a:gd name="T1" fmla="*/ 55 h 56"/>
                    <a:gd name="T2" fmla="*/ 0 w 662"/>
                    <a:gd name="T3" fmla="*/ 55 h 56"/>
                    <a:gd name="T4" fmla="*/ 0 w 662"/>
                    <a:gd name="T5" fmla="*/ 0 h 56"/>
                    <a:gd name="T6" fmla="*/ 661 w 662"/>
                    <a:gd name="T7" fmla="*/ 0 h 56"/>
                    <a:gd name="T8" fmla="*/ 661 w 662"/>
                    <a:gd name="T9" fmla="*/ 55 h 56"/>
                    <a:gd name="T10" fmla="*/ 331 w 662"/>
                    <a:gd name="T11" fmla="*/ 55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62" h="56">
                      <a:moveTo>
                        <a:pt x="331" y="55"/>
                      </a:moveTo>
                      <a:lnTo>
                        <a:pt x="0" y="55"/>
                      </a:lnTo>
                      <a:lnTo>
                        <a:pt x="0" y="0"/>
                      </a:lnTo>
                      <a:lnTo>
                        <a:pt x="661" y="0"/>
                      </a:lnTo>
                      <a:lnTo>
                        <a:pt x="661" y="55"/>
                      </a:lnTo>
                      <a:lnTo>
                        <a:pt x="331" y="55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44">
                  <a:extLst>
                    <a:ext uri="{FF2B5EF4-FFF2-40B4-BE49-F238E27FC236}">
                      <a16:creationId xmlns:a16="http://schemas.microsoft.com/office/drawing/2014/main" id="{0E63B7DC-A354-4A3A-8FDD-186EAB287E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31837" y="4578983"/>
                  <a:ext cx="190500" cy="20637"/>
                </a:xfrm>
                <a:custGeom>
                  <a:avLst/>
                  <a:gdLst>
                    <a:gd name="T0" fmla="*/ 265 w 531"/>
                    <a:gd name="T1" fmla="*/ 55 h 56"/>
                    <a:gd name="T2" fmla="*/ 0 w 531"/>
                    <a:gd name="T3" fmla="*/ 55 h 56"/>
                    <a:gd name="T4" fmla="*/ 0 w 531"/>
                    <a:gd name="T5" fmla="*/ 0 h 56"/>
                    <a:gd name="T6" fmla="*/ 530 w 531"/>
                    <a:gd name="T7" fmla="*/ 0 h 56"/>
                    <a:gd name="T8" fmla="*/ 530 w 531"/>
                    <a:gd name="T9" fmla="*/ 55 h 56"/>
                    <a:gd name="T10" fmla="*/ 265 w 531"/>
                    <a:gd name="T11" fmla="*/ 55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31" h="56">
                      <a:moveTo>
                        <a:pt x="265" y="55"/>
                      </a:moveTo>
                      <a:lnTo>
                        <a:pt x="0" y="55"/>
                      </a:lnTo>
                      <a:lnTo>
                        <a:pt x="0" y="0"/>
                      </a:lnTo>
                      <a:lnTo>
                        <a:pt x="530" y="0"/>
                      </a:lnTo>
                      <a:lnTo>
                        <a:pt x="530" y="55"/>
                      </a:lnTo>
                      <a:lnTo>
                        <a:pt x="265" y="55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50A73A9-A736-409E-A340-1DC744626EE4}"/>
                </a:ext>
              </a:extLst>
            </p:cNvPr>
            <p:cNvSpPr/>
            <p:nvPr/>
          </p:nvSpPr>
          <p:spPr>
            <a:xfrm>
              <a:off x="7676309" y="3307085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8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Healthcheck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8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091FC02-ECD8-4F50-9C40-CEEF437B3CF2}"/>
              </a:ext>
            </a:extLst>
          </p:cNvPr>
          <p:cNvGrpSpPr/>
          <p:nvPr/>
        </p:nvGrpSpPr>
        <p:grpSpPr>
          <a:xfrm>
            <a:off x="4914934" y="-2109056"/>
            <a:ext cx="1208210" cy="1208210"/>
            <a:chOff x="8501701" y="2363821"/>
            <a:chExt cx="1208210" cy="1208210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6C6CEC91-0496-4989-8B0D-F6300A2A7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01701" y="2363821"/>
              <a:ext cx="1208210" cy="1208210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ADBA877-7209-4154-8D92-38279E887E3E}"/>
                </a:ext>
              </a:extLst>
            </p:cNvPr>
            <p:cNvSpPr/>
            <p:nvPr/>
          </p:nvSpPr>
          <p:spPr>
            <a:xfrm>
              <a:off x="8713667" y="3303544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US" sz="800" b="1" kern="1200" dirty="0">
                  <a:solidFill>
                    <a:srgbClr val="F80000"/>
                  </a:solidFill>
                  <a:latin typeface="Arial" charset="0"/>
                  <a:ea typeface="Arial" charset="0"/>
                  <a:cs typeface="Arial" charset="0"/>
                </a:rPr>
                <a:t>Events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69FA0EB-405D-45E2-80FF-48EDA90AB076}"/>
              </a:ext>
            </a:extLst>
          </p:cNvPr>
          <p:cNvGrpSpPr/>
          <p:nvPr/>
        </p:nvGrpSpPr>
        <p:grpSpPr>
          <a:xfrm>
            <a:off x="3678559" y="1045114"/>
            <a:ext cx="805942" cy="953482"/>
            <a:chOff x="9019344" y="1468849"/>
            <a:chExt cx="805942" cy="953482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68F3D50-7336-4C77-B289-0A3EA95F0314}"/>
                </a:ext>
              </a:extLst>
            </p:cNvPr>
            <p:cNvGrpSpPr/>
            <p:nvPr/>
          </p:nvGrpSpPr>
          <p:grpSpPr>
            <a:xfrm>
              <a:off x="9113143" y="1468849"/>
              <a:ext cx="582945" cy="635162"/>
              <a:chOff x="9113143" y="1758788"/>
              <a:chExt cx="582945" cy="635162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7D06E61-D64B-42BF-95BC-BA8C27554EE9}"/>
                  </a:ext>
                </a:extLst>
              </p:cNvPr>
              <p:cNvSpPr/>
              <p:nvPr/>
            </p:nvSpPr>
            <p:spPr>
              <a:xfrm>
                <a:off x="9113143" y="1758788"/>
                <a:ext cx="582945" cy="6351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Freeform 30">
                <a:extLst>
                  <a:ext uri="{FF2B5EF4-FFF2-40B4-BE49-F238E27FC236}">
                    <a16:creationId xmlns:a16="http://schemas.microsoft.com/office/drawing/2014/main" id="{DA3F554E-FB9F-4934-B673-956774CBBC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07801" y="1847739"/>
                <a:ext cx="394941" cy="429056"/>
              </a:xfrm>
              <a:custGeom>
                <a:avLst/>
                <a:gdLst>
                  <a:gd name="T0" fmla="*/ 1022 w 1327"/>
                  <a:gd name="T1" fmla="*/ 21 h 1442"/>
                  <a:gd name="T2" fmla="*/ 663 w 1327"/>
                  <a:gd name="T3" fmla="*/ 0 h 1442"/>
                  <a:gd name="T4" fmla="*/ 304 w 1327"/>
                  <a:gd name="T5" fmla="*/ 21 h 1442"/>
                  <a:gd name="T6" fmla="*/ 0 w 1327"/>
                  <a:gd name="T7" fmla="*/ 121 h 1442"/>
                  <a:gd name="T8" fmla="*/ 0 w 1327"/>
                  <a:gd name="T9" fmla="*/ 1320 h 1442"/>
                  <a:gd name="T10" fmla="*/ 304 w 1327"/>
                  <a:gd name="T11" fmla="*/ 1420 h 1442"/>
                  <a:gd name="T12" fmla="*/ 663 w 1327"/>
                  <a:gd name="T13" fmla="*/ 1441 h 1442"/>
                  <a:gd name="T14" fmla="*/ 1022 w 1327"/>
                  <a:gd name="T15" fmla="*/ 1420 h 1442"/>
                  <a:gd name="T16" fmla="*/ 1326 w 1327"/>
                  <a:gd name="T17" fmla="*/ 1320 h 1442"/>
                  <a:gd name="T18" fmla="*/ 1326 w 1327"/>
                  <a:gd name="T19" fmla="*/ 121 h 1442"/>
                  <a:gd name="T20" fmla="*/ 1022 w 1327"/>
                  <a:gd name="T21" fmla="*/ 21 h 1442"/>
                  <a:gd name="T22" fmla="*/ 346 w 1327"/>
                  <a:gd name="T23" fmla="*/ 1042 h 1442"/>
                  <a:gd name="T24" fmla="*/ 257 w 1327"/>
                  <a:gd name="T25" fmla="*/ 953 h 1442"/>
                  <a:gd name="T26" fmla="*/ 346 w 1327"/>
                  <a:gd name="T27" fmla="*/ 864 h 1442"/>
                  <a:gd name="T28" fmla="*/ 435 w 1327"/>
                  <a:gd name="T29" fmla="*/ 953 h 1442"/>
                  <a:gd name="T30" fmla="*/ 346 w 1327"/>
                  <a:gd name="T31" fmla="*/ 1042 h 1442"/>
                  <a:gd name="T32" fmla="*/ 377 w 1327"/>
                  <a:gd name="T33" fmla="*/ 661 h 1442"/>
                  <a:gd name="T34" fmla="*/ 480 w 1327"/>
                  <a:gd name="T35" fmla="*/ 459 h 1442"/>
                  <a:gd name="T36" fmla="*/ 582 w 1327"/>
                  <a:gd name="T37" fmla="*/ 661 h 1442"/>
                  <a:gd name="T38" fmla="*/ 377 w 1327"/>
                  <a:gd name="T39" fmla="*/ 661 h 1442"/>
                  <a:gd name="T40" fmla="*/ 550 w 1327"/>
                  <a:gd name="T41" fmla="*/ 791 h 1442"/>
                  <a:gd name="T42" fmla="*/ 655 w 1327"/>
                  <a:gd name="T43" fmla="*/ 746 h 1442"/>
                  <a:gd name="T44" fmla="*/ 760 w 1327"/>
                  <a:gd name="T45" fmla="*/ 791 h 1442"/>
                  <a:gd name="T46" fmla="*/ 760 w 1327"/>
                  <a:gd name="T47" fmla="*/ 940 h 1442"/>
                  <a:gd name="T48" fmla="*/ 655 w 1327"/>
                  <a:gd name="T49" fmla="*/ 985 h 1442"/>
                  <a:gd name="T50" fmla="*/ 550 w 1327"/>
                  <a:gd name="T51" fmla="*/ 940 h 1442"/>
                  <a:gd name="T52" fmla="*/ 550 w 1327"/>
                  <a:gd name="T53" fmla="*/ 791 h 1442"/>
                  <a:gd name="T54" fmla="*/ 689 w 1327"/>
                  <a:gd name="T55" fmla="*/ 1265 h 1442"/>
                  <a:gd name="T56" fmla="*/ 600 w 1327"/>
                  <a:gd name="T57" fmla="*/ 1176 h 1442"/>
                  <a:gd name="T58" fmla="*/ 689 w 1327"/>
                  <a:gd name="T59" fmla="*/ 1087 h 1442"/>
                  <a:gd name="T60" fmla="*/ 778 w 1327"/>
                  <a:gd name="T61" fmla="*/ 1176 h 1442"/>
                  <a:gd name="T62" fmla="*/ 689 w 1327"/>
                  <a:gd name="T63" fmla="*/ 1265 h 1442"/>
                  <a:gd name="T64" fmla="*/ 757 w 1327"/>
                  <a:gd name="T65" fmla="*/ 558 h 1442"/>
                  <a:gd name="T66" fmla="*/ 870 w 1327"/>
                  <a:gd name="T67" fmla="*/ 446 h 1442"/>
                  <a:gd name="T68" fmla="*/ 983 w 1327"/>
                  <a:gd name="T69" fmla="*/ 558 h 1442"/>
                  <a:gd name="T70" fmla="*/ 870 w 1327"/>
                  <a:gd name="T71" fmla="*/ 671 h 1442"/>
                  <a:gd name="T72" fmla="*/ 757 w 1327"/>
                  <a:gd name="T73" fmla="*/ 558 h 1442"/>
                  <a:gd name="T74" fmla="*/ 917 w 1327"/>
                  <a:gd name="T75" fmla="*/ 1003 h 1442"/>
                  <a:gd name="T76" fmla="*/ 1007 w 1327"/>
                  <a:gd name="T77" fmla="*/ 825 h 1442"/>
                  <a:gd name="T78" fmla="*/ 1096 w 1327"/>
                  <a:gd name="T79" fmla="*/ 1003 h 1442"/>
                  <a:gd name="T80" fmla="*/ 917 w 1327"/>
                  <a:gd name="T81" fmla="*/ 1003 h 1442"/>
                  <a:gd name="T82" fmla="*/ 1269 w 1327"/>
                  <a:gd name="T83" fmla="*/ 220 h 1442"/>
                  <a:gd name="T84" fmla="*/ 660 w 1327"/>
                  <a:gd name="T85" fmla="*/ 315 h 1442"/>
                  <a:gd name="T86" fmla="*/ 52 w 1327"/>
                  <a:gd name="T87" fmla="*/ 220 h 1442"/>
                  <a:gd name="T88" fmla="*/ 52 w 1327"/>
                  <a:gd name="T89" fmla="*/ 220 h 1442"/>
                  <a:gd name="T90" fmla="*/ 660 w 1327"/>
                  <a:gd name="T91" fmla="*/ 126 h 1442"/>
                  <a:gd name="T92" fmla="*/ 1269 w 1327"/>
                  <a:gd name="T93" fmla="*/ 220 h 1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27" h="1442">
                    <a:moveTo>
                      <a:pt x="1022" y="21"/>
                    </a:moveTo>
                    <a:cubicBezTo>
                      <a:pt x="849" y="0"/>
                      <a:pt x="671" y="0"/>
                      <a:pt x="663" y="0"/>
                    </a:cubicBezTo>
                    <a:cubicBezTo>
                      <a:pt x="655" y="0"/>
                      <a:pt x="477" y="0"/>
                      <a:pt x="304" y="21"/>
                    </a:cubicBezTo>
                    <a:cubicBezTo>
                      <a:pt x="2" y="58"/>
                      <a:pt x="0" y="121"/>
                      <a:pt x="0" y="121"/>
                    </a:cubicBezTo>
                    <a:lnTo>
                      <a:pt x="0" y="1320"/>
                    </a:lnTo>
                    <a:cubicBezTo>
                      <a:pt x="0" y="1320"/>
                      <a:pt x="2" y="1383"/>
                      <a:pt x="304" y="1420"/>
                    </a:cubicBezTo>
                    <a:cubicBezTo>
                      <a:pt x="477" y="1441"/>
                      <a:pt x="655" y="1441"/>
                      <a:pt x="663" y="1441"/>
                    </a:cubicBezTo>
                    <a:cubicBezTo>
                      <a:pt x="671" y="1441"/>
                      <a:pt x="849" y="1441"/>
                      <a:pt x="1022" y="1420"/>
                    </a:cubicBezTo>
                    <a:cubicBezTo>
                      <a:pt x="1324" y="1383"/>
                      <a:pt x="1326" y="1320"/>
                      <a:pt x="1326" y="1320"/>
                    </a:cubicBezTo>
                    <a:lnTo>
                      <a:pt x="1326" y="121"/>
                    </a:lnTo>
                    <a:cubicBezTo>
                      <a:pt x="1326" y="121"/>
                      <a:pt x="1324" y="58"/>
                      <a:pt x="1022" y="21"/>
                    </a:cubicBezTo>
                    <a:close/>
                    <a:moveTo>
                      <a:pt x="346" y="1042"/>
                    </a:moveTo>
                    <a:cubicBezTo>
                      <a:pt x="296" y="1042"/>
                      <a:pt x="257" y="1003"/>
                      <a:pt x="257" y="953"/>
                    </a:cubicBezTo>
                    <a:cubicBezTo>
                      <a:pt x="257" y="906"/>
                      <a:pt x="296" y="864"/>
                      <a:pt x="346" y="864"/>
                    </a:cubicBezTo>
                    <a:cubicBezTo>
                      <a:pt x="396" y="864"/>
                      <a:pt x="435" y="903"/>
                      <a:pt x="435" y="953"/>
                    </a:cubicBezTo>
                    <a:cubicBezTo>
                      <a:pt x="435" y="1003"/>
                      <a:pt x="396" y="1042"/>
                      <a:pt x="346" y="1042"/>
                    </a:cubicBezTo>
                    <a:close/>
                    <a:moveTo>
                      <a:pt x="377" y="661"/>
                    </a:moveTo>
                    <a:lnTo>
                      <a:pt x="480" y="459"/>
                    </a:lnTo>
                    <a:lnTo>
                      <a:pt x="582" y="661"/>
                    </a:lnTo>
                    <a:lnTo>
                      <a:pt x="377" y="661"/>
                    </a:lnTo>
                    <a:close/>
                    <a:moveTo>
                      <a:pt x="550" y="791"/>
                    </a:moveTo>
                    <a:lnTo>
                      <a:pt x="655" y="746"/>
                    </a:lnTo>
                    <a:lnTo>
                      <a:pt x="760" y="791"/>
                    </a:lnTo>
                    <a:lnTo>
                      <a:pt x="760" y="940"/>
                    </a:lnTo>
                    <a:lnTo>
                      <a:pt x="655" y="985"/>
                    </a:lnTo>
                    <a:lnTo>
                      <a:pt x="550" y="940"/>
                    </a:lnTo>
                    <a:lnTo>
                      <a:pt x="550" y="791"/>
                    </a:lnTo>
                    <a:close/>
                    <a:moveTo>
                      <a:pt x="689" y="1265"/>
                    </a:moveTo>
                    <a:cubicBezTo>
                      <a:pt x="640" y="1265"/>
                      <a:pt x="600" y="1226"/>
                      <a:pt x="600" y="1176"/>
                    </a:cubicBezTo>
                    <a:cubicBezTo>
                      <a:pt x="600" y="1129"/>
                      <a:pt x="640" y="1087"/>
                      <a:pt x="689" y="1087"/>
                    </a:cubicBezTo>
                    <a:cubicBezTo>
                      <a:pt x="739" y="1087"/>
                      <a:pt x="778" y="1126"/>
                      <a:pt x="778" y="1176"/>
                    </a:cubicBezTo>
                    <a:cubicBezTo>
                      <a:pt x="776" y="1226"/>
                      <a:pt x="736" y="1265"/>
                      <a:pt x="689" y="1265"/>
                    </a:cubicBezTo>
                    <a:close/>
                    <a:moveTo>
                      <a:pt x="757" y="558"/>
                    </a:moveTo>
                    <a:cubicBezTo>
                      <a:pt x="757" y="496"/>
                      <a:pt x="807" y="446"/>
                      <a:pt x="870" y="446"/>
                    </a:cubicBezTo>
                    <a:cubicBezTo>
                      <a:pt x="933" y="446"/>
                      <a:pt x="983" y="496"/>
                      <a:pt x="983" y="558"/>
                    </a:cubicBezTo>
                    <a:cubicBezTo>
                      <a:pt x="983" y="621"/>
                      <a:pt x="933" y="671"/>
                      <a:pt x="870" y="671"/>
                    </a:cubicBezTo>
                    <a:cubicBezTo>
                      <a:pt x="807" y="671"/>
                      <a:pt x="757" y="621"/>
                      <a:pt x="757" y="558"/>
                    </a:cubicBezTo>
                    <a:close/>
                    <a:moveTo>
                      <a:pt x="917" y="1003"/>
                    </a:moveTo>
                    <a:lnTo>
                      <a:pt x="1007" y="825"/>
                    </a:lnTo>
                    <a:lnTo>
                      <a:pt x="1096" y="1003"/>
                    </a:lnTo>
                    <a:lnTo>
                      <a:pt x="917" y="1003"/>
                    </a:lnTo>
                    <a:close/>
                    <a:moveTo>
                      <a:pt x="1269" y="220"/>
                    </a:moveTo>
                    <a:cubicBezTo>
                      <a:pt x="1245" y="254"/>
                      <a:pt x="1030" y="315"/>
                      <a:pt x="660" y="315"/>
                    </a:cubicBezTo>
                    <a:cubicBezTo>
                      <a:pt x="291" y="315"/>
                      <a:pt x="76" y="254"/>
                      <a:pt x="52" y="220"/>
                    </a:cubicBezTo>
                    <a:lnTo>
                      <a:pt x="52" y="220"/>
                    </a:lnTo>
                    <a:cubicBezTo>
                      <a:pt x="73" y="186"/>
                      <a:pt x="288" y="126"/>
                      <a:pt x="660" y="126"/>
                    </a:cubicBezTo>
                    <a:cubicBezTo>
                      <a:pt x="1033" y="123"/>
                      <a:pt x="1248" y="184"/>
                      <a:pt x="1269" y="220"/>
                    </a:cubicBezTo>
                    <a:close/>
                  </a:path>
                </a:pathLst>
              </a:custGeom>
              <a:solidFill>
                <a:srgbClr val="F8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6E1F74F-2D00-4A22-9BB0-DB53B064F385}"/>
                </a:ext>
              </a:extLst>
            </p:cNvPr>
            <p:cNvSpPr/>
            <p:nvPr/>
          </p:nvSpPr>
          <p:spPr>
            <a:xfrm>
              <a:off x="9019344" y="2083777"/>
              <a:ext cx="80594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8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Object Storage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D5F0584-ACAB-4F59-84BA-6687A007594D}"/>
              </a:ext>
            </a:extLst>
          </p:cNvPr>
          <p:cNvGrpSpPr/>
          <p:nvPr/>
        </p:nvGrpSpPr>
        <p:grpSpPr>
          <a:xfrm>
            <a:off x="6257317" y="-1768484"/>
            <a:ext cx="1215471" cy="1215471"/>
            <a:chOff x="343358" y="1039735"/>
            <a:chExt cx="1215471" cy="1215471"/>
          </a:xfrm>
        </p:grpSpPr>
        <p:pic>
          <p:nvPicPr>
            <p:cNvPr id="48" name="Graphic 77">
              <a:extLst>
                <a:ext uri="{FF2B5EF4-FFF2-40B4-BE49-F238E27FC236}">
                  <a16:creationId xmlns:a16="http://schemas.microsoft.com/office/drawing/2014/main" id="{7F856663-DD43-40BB-BEC8-788C21B12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43358" y="1039735"/>
              <a:ext cx="1215471" cy="1215471"/>
            </a:xfrm>
            <a:prstGeom prst="rect">
              <a:avLst/>
            </a:prstGeom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920BC6D-891A-4D5F-B7D0-F9F595364B72}"/>
                </a:ext>
              </a:extLst>
            </p:cNvPr>
            <p:cNvSpPr/>
            <p:nvPr/>
          </p:nvSpPr>
          <p:spPr>
            <a:xfrm>
              <a:off x="550998" y="1992672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Notifications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9B010BEF-83EF-42F8-B76C-29EBE488E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14" y="3891623"/>
            <a:ext cx="805943" cy="80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908827C-1495-46B7-A52D-D72A2C49B655}"/>
              </a:ext>
            </a:extLst>
          </p:cNvPr>
          <p:cNvSpPr/>
          <p:nvPr/>
        </p:nvSpPr>
        <p:spPr>
          <a:xfrm>
            <a:off x="-1069112" y="1464343"/>
            <a:ext cx="611946" cy="82913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/>
              <a:t>API Gateway</a:t>
            </a:r>
            <a:endParaRPr lang="en-NL" sz="1050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3BC0D0D9-26C3-4D28-BDBE-74D01E8B5CA7}"/>
              </a:ext>
            </a:extLst>
          </p:cNvPr>
          <p:cNvSpPr/>
          <p:nvPr/>
        </p:nvSpPr>
        <p:spPr>
          <a:xfrm>
            <a:off x="3616654" y="2663666"/>
            <a:ext cx="794260" cy="3385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err="1"/>
              <a:t>Function</a:t>
            </a:r>
            <a:endParaRPr lang="en-NL" sz="1050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DC0E360-64D2-4998-BC22-84AB1D3EB38C}"/>
              </a:ext>
            </a:extLst>
          </p:cNvPr>
          <p:cNvSpPr/>
          <p:nvPr/>
        </p:nvSpPr>
        <p:spPr>
          <a:xfrm>
            <a:off x="6466181" y="-2378328"/>
            <a:ext cx="794260" cy="3385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err="1"/>
              <a:t>Function</a:t>
            </a:r>
            <a:endParaRPr lang="en-NL" sz="1050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5CCAD383-A918-43E7-9D1D-B002B382A499}"/>
              </a:ext>
            </a:extLst>
          </p:cNvPr>
          <p:cNvCxnSpPr>
            <a:cxnSpLocks/>
          </p:cNvCxnSpPr>
          <p:nvPr/>
        </p:nvCxnSpPr>
        <p:spPr>
          <a:xfrm>
            <a:off x="-443928" y="2099328"/>
            <a:ext cx="378866" cy="2234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4" name="Straight Arrow Connector 3083">
            <a:extLst>
              <a:ext uri="{FF2B5EF4-FFF2-40B4-BE49-F238E27FC236}">
                <a16:creationId xmlns:a16="http://schemas.microsoft.com/office/drawing/2014/main" id="{352FDB90-A639-40DE-91A6-B0D9B7F28821}"/>
              </a:ext>
            </a:extLst>
          </p:cNvPr>
          <p:cNvCxnSpPr>
            <a:cxnSpLocks/>
          </p:cNvCxnSpPr>
          <p:nvPr/>
        </p:nvCxnSpPr>
        <p:spPr>
          <a:xfrm>
            <a:off x="4120575" y="-2074057"/>
            <a:ext cx="1062830" cy="55123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5" name="Lightning Bolt 3084">
            <a:extLst>
              <a:ext uri="{FF2B5EF4-FFF2-40B4-BE49-F238E27FC236}">
                <a16:creationId xmlns:a16="http://schemas.microsoft.com/office/drawing/2014/main" id="{58BB27D1-E749-448D-88F1-855503890672}"/>
              </a:ext>
            </a:extLst>
          </p:cNvPr>
          <p:cNvSpPr/>
          <p:nvPr/>
        </p:nvSpPr>
        <p:spPr>
          <a:xfrm>
            <a:off x="4465514" y="-1995937"/>
            <a:ext cx="236399" cy="342206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3092" name="Connector: Elbow 3091">
            <a:extLst>
              <a:ext uri="{FF2B5EF4-FFF2-40B4-BE49-F238E27FC236}">
                <a16:creationId xmlns:a16="http://schemas.microsoft.com/office/drawing/2014/main" id="{854CC827-4CC4-4D9C-A914-CDB895947DC5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7260441" y="-2403093"/>
            <a:ext cx="632521" cy="194043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6" name="Connector: Elbow 3095">
            <a:extLst>
              <a:ext uri="{FF2B5EF4-FFF2-40B4-BE49-F238E27FC236}">
                <a16:creationId xmlns:a16="http://schemas.microsoft.com/office/drawing/2014/main" id="{1C23A041-8256-4701-8D30-1A5E9AD13F15}"/>
              </a:ext>
            </a:extLst>
          </p:cNvPr>
          <p:cNvCxnSpPr>
            <a:cxnSpLocks/>
            <a:stCxn id="55" idx="0"/>
          </p:cNvCxnSpPr>
          <p:nvPr/>
        </p:nvCxnSpPr>
        <p:spPr>
          <a:xfrm rot="5400000" flipH="1" flipV="1">
            <a:off x="3499718" y="2092606"/>
            <a:ext cx="1085126" cy="56995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01" name="Graphic 3100" descr="Document">
            <a:extLst>
              <a:ext uri="{FF2B5EF4-FFF2-40B4-BE49-F238E27FC236}">
                <a16:creationId xmlns:a16="http://schemas.microsoft.com/office/drawing/2014/main" id="{CDAD1B8D-0203-4AC4-B2EE-CA2180CEBB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31068" y="-936393"/>
            <a:ext cx="504000" cy="504000"/>
          </a:xfrm>
          <a:prstGeom prst="rect">
            <a:avLst/>
          </a:prstGeom>
        </p:spPr>
      </p:pic>
      <p:sp>
        <p:nvSpPr>
          <p:cNvPr id="3102" name="Arrow: Right 3101">
            <a:extLst>
              <a:ext uri="{FF2B5EF4-FFF2-40B4-BE49-F238E27FC236}">
                <a16:creationId xmlns:a16="http://schemas.microsoft.com/office/drawing/2014/main" id="{F0CDE13B-0B51-4B87-BE7E-5CE7D4E4D494}"/>
              </a:ext>
            </a:extLst>
          </p:cNvPr>
          <p:cNvSpPr/>
          <p:nvPr/>
        </p:nvSpPr>
        <p:spPr>
          <a:xfrm>
            <a:off x="2612604" y="-727012"/>
            <a:ext cx="463810" cy="160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0" name="Speech Bubble: Rectangle with Corners Rounded 69">
            <a:extLst>
              <a:ext uri="{FF2B5EF4-FFF2-40B4-BE49-F238E27FC236}">
                <a16:creationId xmlns:a16="http://schemas.microsoft.com/office/drawing/2014/main" id="{2C23E1AE-364C-4ADF-AA9E-C3124BAB37CB}"/>
              </a:ext>
            </a:extLst>
          </p:cNvPr>
          <p:cNvSpPr/>
          <p:nvPr/>
        </p:nvSpPr>
        <p:spPr>
          <a:xfrm>
            <a:off x="4395346" y="1605374"/>
            <a:ext cx="971301" cy="490353"/>
          </a:xfrm>
          <a:prstGeom prst="wedgeRoundRectCallout">
            <a:avLst>
              <a:gd name="adj1" fmla="val -81061"/>
              <a:gd name="adj2" fmla="val 31185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900" dirty="0">
                <a:solidFill>
                  <a:schemeClr val="dk1"/>
                </a:solidFill>
              </a:rPr>
              <a:t>Write JSON </a:t>
            </a:r>
            <a:r>
              <a:rPr lang="nl-NL" sz="900">
                <a:solidFill>
                  <a:schemeClr val="dk1"/>
                </a:solidFill>
              </a:rPr>
              <a:t>document with</a:t>
            </a:r>
            <a:r>
              <a:rPr lang="nl-NL" sz="900" dirty="0">
                <a:solidFill>
                  <a:schemeClr val="dk1"/>
                </a:solidFill>
              </a:rPr>
              <a:t> Tweets</a:t>
            </a:r>
            <a:endParaRPr lang="en-NL" sz="900" dirty="0">
              <a:solidFill>
                <a:schemeClr val="dk1"/>
              </a:solidFill>
            </a:endParaRPr>
          </a:p>
        </p:txBody>
      </p:sp>
      <p:sp>
        <p:nvSpPr>
          <p:cNvPr id="106" name="Speech Bubble: Rectangle with Corners Rounded 105">
            <a:extLst>
              <a:ext uri="{FF2B5EF4-FFF2-40B4-BE49-F238E27FC236}">
                <a16:creationId xmlns:a16="http://schemas.microsoft.com/office/drawing/2014/main" id="{96647628-0CEC-473D-9346-05C50A2CA89F}"/>
              </a:ext>
            </a:extLst>
          </p:cNvPr>
          <p:cNvSpPr/>
          <p:nvPr/>
        </p:nvSpPr>
        <p:spPr>
          <a:xfrm>
            <a:off x="3353544" y="168944"/>
            <a:ext cx="1001759" cy="720496"/>
          </a:xfrm>
          <a:prstGeom prst="wedgeRoundRectCallout">
            <a:avLst>
              <a:gd name="adj1" fmla="val 21087"/>
              <a:gd name="adj2" fmla="val 96343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900" dirty="0">
                <a:solidFill>
                  <a:schemeClr val="dk1"/>
                </a:solidFill>
              </a:rPr>
              <a:t>Store JSON file </a:t>
            </a:r>
            <a:r>
              <a:rPr lang="nl-NL" sz="900" dirty="0" err="1">
                <a:solidFill>
                  <a:schemeClr val="dk1"/>
                </a:solidFill>
              </a:rPr>
              <a:t>with</a:t>
            </a:r>
            <a:r>
              <a:rPr lang="nl-NL" sz="900" dirty="0">
                <a:solidFill>
                  <a:schemeClr val="dk1"/>
                </a:solidFill>
              </a:rPr>
              <a:t> </a:t>
            </a:r>
            <a:r>
              <a:rPr lang="nl-NL" sz="900" dirty="0" err="1">
                <a:solidFill>
                  <a:schemeClr val="dk1"/>
                </a:solidFill>
              </a:rPr>
              <a:t>all</a:t>
            </a:r>
            <a:r>
              <a:rPr lang="nl-NL" sz="900" dirty="0">
                <a:solidFill>
                  <a:schemeClr val="dk1"/>
                </a:solidFill>
              </a:rPr>
              <a:t> tweets in time </a:t>
            </a:r>
            <a:r>
              <a:rPr lang="nl-NL" sz="900" dirty="0" err="1">
                <a:solidFill>
                  <a:schemeClr val="dk1"/>
                </a:solidFill>
              </a:rPr>
              <a:t>period</a:t>
            </a:r>
            <a:endParaRPr lang="en-NL" sz="900" dirty="0">
              <a:solidFill>
                <a:schemeClr val="dk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5ABFAC8-0D77-49ED-B1A8-0C07F8790F8A}"/>
              </a:ext>
            </a:extLst>
          </p:cNvPr>
          <p:cNvSpPr/>
          <p:nvPr/>
        </p:nvSpPr>
        <p:spPr>
          <a:xfrm>
            <a:off x="6657029" y="-1010539"/>
            <a:ext cx="86414" cy="90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7BA97935-7275-460D-8A7D-F85B44BD41CF}"/>
              </a:ext>
            </a:extLst>
          </p:cNvPr>
          <p:cNvCxnSpPr>
            <a:cxnSpLocks/>
          </p:cNvCxnSpPr>
          <p:nvPr/>
        </p:nvCxnSpPr>
        <p:spPr>
          <a:xfrm rot="5400000">
            <a:off x="7248508" y="-650572"/>
            <a:ext cx="687906" cy="239347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3FFFFFC7-A5CD-4B7D-8EEB-8A43ADC77125}"/>
              </a:ext>
            </a:extLst>
          </p:cNvPr>
          <p:cNvSpPr/>
          <p:nvPr/>
        </p:nvSpPr>
        <p:spPr>
          <a:xfrm>
            <a:off x="4099997" y="-2293121"/>
            <a:ext cx="2337423" cy="108373"/>
          </a:xfrm>
          <a:custGeom>
            <a:avLst/>
            <a:gdLst>
              <a:gd name="connsiteX0" fmla="*/ 2337423 w 2337423"/>
              <a:gd name="connsiteY0" fmla="*/ 0 h 108373"/>
              <a:gd name="connsiteX1" fmla="*/ 623 w 2337423"/>
              <a:gd name="connsiteY1" fmla="*/ 60960 h 108373"/>
              <a:gd name="connsiteX2" fmla="*/ 2154543 w 2337423"/>
              <a:gd name="connsiteY2" fmla="*/ 108373 h 108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7423" h="108373">
                <a:moveTo>
                  <a:pt x="2337423" y="0"/>
                </a:moveTo>
                <a:lnTo>
                  <a:pt x="623" y="60960"/>
                </a:lnTo>
                <a:cubicBezTo>
                  <a:pt x="-29857" y="79022"/>
                  <a:pt x="1062343" y="93697"/>
                  <a:pt x="2154543" y="108373"/>
                </a:cubicBez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228DB5F4-BDD6-4C26-B560-172D28B55772}"/>
              </a:ext>
            </a:extLst>
          </p:cNvPr>
          <p:cNvCxnSpPr>
            <a:cxnSpLocks/>
          </p:cNvCxnSpPr>
          <p:nvPr/>
        </p:nvCxnSpPr>
        <p:spPr>
          <a:xfrm>
            <a:off x="5774874" y="-1470078"/>
            <a:ext cx="831879" cy="411130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97B3186-8A53-4C28-914D-51BF6147DA24}"/>
              </a:ext>
            </a:extLst>
          </p:cNvPr>
          <p:cNvCxnSpPr>
            <a:cxnSpLocks/>
            <a:endCxn id="56" idx="2"/>
          </p:cNvCxnSpPr>
          <p:nvPr/>
        </p:nvCxnSpPr>
        <p:spPr>
          <a:xfrm flipH="1" flipV="1">
            <a:off x="6863311" y="-2039773"/>
            <a:ext cx="6367" cy="71627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D3350471-EAA9-48FD-A0C5-A4D360B94F8B}"/>
              </a:ext>
            </a:extLst>
          </p:cNvPr>
          <p:cNvCxnSpPr/>
          <p:nvPr/>
        </p:nvCxnSpPr>
        <p:spPr>
          <a:xfrm>
            <a:off x="7266808" y="-2139818"/>
            <a:ext cx="603110" cy="455513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65F95D83-AB00-41A4-94B1-737665C61325}"/>
              </a:ext>
            </a:extLst>
          </p:cNvPr>
          <p:cNvSpPr/>
          <p:nvPr/>
        </p:nvSpPr>
        <p:spPr>
          <a:xfrm rot="19744707">
            <a:off x="2289303" y="3253644"/>
            <a:ext cx="1622055" cy="543334"/>
          </a:xfrm>
          <a:custGeom>
            <a:avLst/>
            <a:gdLst>
              <a:gd name="connsiteX0" fmla="*/ 2404769 w 2404769"/>
              <a:gd name="connsiteY0" fmla="*/ 0 h 543334"/>
              <a:gd name="connsiteX1" fmla="*/ 236 w 2404769"/>
              <a:gd name="connsiteY1" fmla="*/ 541867 h 543334"/>
              <a:gd name="connsiteX2" fmla="*/ 2289622 w 2404769"/>
              <a:gd name="connsiteY2" fmla="*/ 128694 h 54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4769" h="543334">
                <a:moveTo>
                  <a:pt x="2404769" y="0"/>
                </a:moveTo>
                <a:lnTo>
                  <a:pt x="236" y="541867"/>
                </a:lnTo>
                <a:cubicBezTo>
                  <a:pt x="-18955" y="563316"/>
                  <a:pt x="1135333" y="346005"/>
                  <a:pt x="2289622" y="128694"/>
                </a:cubicBez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/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E60A9C88-3966-4AC5-A55C-1C37619250F9}"/>
              </a:ext>
            </a:extLst>
          </p:cNvPr>
          <p:cNvCxnSpPr/>
          <p:nvPr/>
        </p:nvCxnSpPr>
        <p:spPr>
          <a:xfrm>
            <a:off x="-2003759" y="1307255"/>
            <a:ext cx="969544" cy="448307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Arrow: Right 131">
            <a:extLst>
              <a:ext uri="{FF2B5EF4-FFF2-40B4-BE49-F238E27FC236}">
                <a16:creationId xmlns:a16="http://schemas.microsoft.com/office/drawing/2014/main" id="{D3E9449F-B8C1-475E-9FAD-5CE374F1B1EC}"/>
              </a:ext>
            </a:extLst>
          </p:cNvPr>
          <p:cNvSpPr/>
          <p:nvPr/>
        </p:nvSpPr>
        <p:spPr>
          <a:xfrm>
            <a:off x="-1518987" y="2050669"/>
            <a:ext cx="518027" cy="220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4" name="Graphic 3" descr="Alarm clock">
            <a:extLst>
              <a:ext uri="{FF2B5EF4-FFF2-40B4-BE49-F238E27FC236}">
                <a16:creationId xmlns:a16="http://schemas.microsoft.com/office/drawing/2014/main" id="{DD1B1CA1-BA24-4E0F-A7F9-290A8A09B7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2799408" y="1281624"/>
            <a:ext cx="422382" cy="42238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42510D-A44B-42DF-9693-0B0C31EBC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nl-NL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6785B92-CBC0-4D50-A112-F817B4857560}"/>
              </a:ext>
            </a:extLst>
          </p:cNvPr>
          <p:cNvSpPr txBox="1"/>
          <p:nvPr/>
        </p:nvSpPr>
        <p:spPr>
          <a:xfrm>
            <a:off x="1059294" y="4655445"/>
            <a:ext cx="1553310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/>
              <a:t>#</a:t>
            </a:r>
            <a:r>
              <a:rPr lang="nl-NL" sz="1300" dirty="0" err="1"/>
              <a:t>groundbreakerstour</a:t>
            </a:r>
            <a:endParaRPr lang="en-NL" sz="1300" dirty="0" err="1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47A2988-915A-4129-AD75-49C81FE34B1E}"/>
              </a:ext>
            </a:extLst>
          </p:cNvPr>
          <p:cNvGrpSpPr/>
          <p:nvPr/>
        </p:nvGrpSpPr>
        <p:grpSpPr>
          <a:xfrm>
            <a:off x="3100330" y="3289609"/>
            <a:ext cx="953417" cy="722010"/>
            <a:chOff x="303130" y="1040872"/>
            <a:chExt cx="1283748" cy="1283748"/>
          </a:xfrm>
        </p:grpSpPr>
        <p:pic>
          <p:nvPicPr>
            <p:cNvPr id="78" name="Graphic 64">
              <a:extLst>
                <a:ext uri="{FF2B5EF4-FFF2-40B4-BE49-F238E27FC236}">
                  <a16:creationId xmlns:a16="http://schemas.microsoft.com/office/drawing/2014/main" id="{759983E9-5E09-4996-8C77-6EA124198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03130" y="1040872"/>
              <a:ext cx="1283748" cy="1283748"/>
            </a:xfrm>
            <a:prstGeom prst="rect">
              <a:avLst/>
            </a:prstGeom>
          </p:spPr>
        </p:pic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120DC76-B3BF-4756-A463-A65176F54574}"/>
                </a:ext>
              </a:extLst>
            </p:cNvPr>
            <p:cNvSpPr/>
            <p:nvPr/>
          </p:nvSpPr>
          <p:spPr>
            <a:xfrm>
              <a:off x="540308" y="2008362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Vault</a:t>
              </a:r>
            </a:p>
          </p:txBody>
        </p:sp>
      </p:grp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95F08B88-EEEB-4608-BE54-3697AD6E6B3B}"/>
              </a:ext>
            </a:extLst>
          </p:cNvPr>
          <p:cNvCxnSpPr>
            <a:cxnSpLocks/>
          </p:cNvCxnSpPr>
          <p:nvPr/>
        </p:nvCxnSpPr>
        <p:spPr>
          <a:xfrm rot="5400000">
            <a:off x="3430240" y="3139121"/>
            <a:ext cx="512096" cy="260284"/>
          </a:xfrm>
          <a:prstGeom prst="bentConnector3">
            <a:avLst>
              <a:gd name="adj1" fmla="val 62175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Speech Bubble: Rectangle with Corners Rounded 80">
            <a:extLst>
              <a:ext uri="{FF2B5EF4-FFF2-40B4-BE49-F238E27FC236}">
                <a16:creationId xmlns:a16="http://schemas.microsoft.com/office/drawing/2014/main" id="{D015DD36-896A-4520-A8F6-120890B452F4}"/>
              </a:ext>
            </a:extLst>
          </p:cNvPr>
          <p:cNvSpPr/>
          <p:nvPr/>
        </p:nvSpPr>
        <p:spPr>
          <a:xfrm>
            <a:off x="3961327" y="3501224"/>
            <a:ext cx="1043428" cy="597162"/>
          </a:xfrm>
          <a:prstGeom prst="wedgeRoundRectCallout">
            <a:avLst>
              <a:gd name="adj1" fmla="val -88391"/>
              <a:gd name="adj2" fmla="val -68689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900" dirty="0">
                <a:solidFill>
                  <a:schemeClr val="dk1"/>
                </a:solidFill>
              </a:rPr>
              <a:t>Get Twitter </a:t>
            </a:r>
            <a:r>
              <a:rPr lang="nl-NL" sz="900" dirty="0" err="1">
                <a:solidFill>
                  <a:schemeClr val="dk1"/>
                </a:solidFill>
              </a:rPr>
              <a:t>credentials</a:t>
            </a:r>
            <a:r>
              <a:rPr lang="nl-NL" sz="900" dirty="0">
                <a:solidFill>
                  <a:schemeClr val="dk1"/>
                </a:solidFill>
              </a:rPr>
              <a:t> in secure way </a:t>
            </a:r>
            <a:r>
              <a:rPr lang="nl-NL" sz="900" dirty="0" err="1">
                <a:solidFill>
                  <a:schemeClr val="dk1"/>
                </a:solidFill>
              </a:rPr>
              <a:t>from</a:t>
            </a:r>
            <a:r>
              <a:rPr lang="nl-NL" sz="900" dirty="0">
                <a:solidFill>
                  <a:schemeClr val="dk1"/>
                </a:solidFill>
              </a:rPr>
              <a:t> </a:t>
            </a:r>
            <a:r>
              <a:rPr lang="nl-NL" sz="900" dirty="0" err="1">
                <a:solidFill>
                  <a:schemeClr val="dk1"/>
                </a:solidFill>
              </a:rPr>
              <a:t>vault</a:t>
            </a:r>
            <a:endParaRPr lang="en-NL" sz="900" dirty="0">
              <a:solidFill>
                <a:schemeClr val="dk1"/>
              </a:solidFill>
            </a:endParaRPr>
          </a:p>
        </p:txBody>
      </p:sp>
      <p:sp>
        <p:nvSpPr>
          <p:cNvPr id="84" name="Speech Bubble: Rectangle with Corners Rounded 83">
            <a:extLst>
              <a:ext uri="{FF2B5EF4-FFF2-40B4-BE49-F238E27FC236}">
                <a16:creationId xmlns:a16="http://schemas.microsoft.com/office/drawing/2014/main" id="{CB46719C-CB7B-4686-A34F-7E1596B832E8}"/>
              </a:ext>
            </a:extLst>
          </p:cNvPr>
          <p:cNvSpPr/>
          <p:nvPr/>
        </p:nvSpPr>
        <p:spPr>
          <a:xfrm>
            <a:off x="2211617" y="2362138"/>
            <a:ext cx="1043428" cy="512311"/>
          </a:xfrm>
          <a:prstGeom prst="wedgeRoundRectCallout">
            <a:avLst>
              <a:gd name="adj1" fmla="val 64662"/>
              <a:gd name="adj2" fmla="val 108839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900" dirty="0" err="1">
                <a:solidFill>
                  <a:schemeClr val="dk1"/>
                </a:solidFill>
              </a:rPr>
              <a:t>Retrieve</a:t>
            </a:r>
            <a:r>
              <a:rPr lang="nl-NL" sz="900" dirty="0">
                <a:solidFill>
                  <a:schemeClr val="dk1"/>
                </a:solidFill>
              </a:rPr>
              <a:t> X minutes </a:t>
            </a:r>
            <a:r>
              <a:rPr lang="nl-NL" sz="900" dirty="0" err="1">
                <a:solidFill>
                  <a:schemeClr val="dk1"/>
                </a:solidFill>
              </a:rPr>
              <a:t>worth</a:t>
            </a:r>
            <a:r>
              <a:rPr lang="nl-NL" sz="900" dirty="0">
                <a:solidFill>
                  <a:schemeClr val="dk1"/>
                </a:solidFill>
              </a:rPr>
              <a:t> of tweets</a:t>
            </a:r>
            <a:endParaRPr lang="en-NL" sz="900" dirty="0">
              <a:solidFill>
                <a:schemeClr val="dk1"/>
              </a:solidFill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38B57638-AB8E-45E4-BB8B-DD4BA7C24D2A}"/>
              </a:ext>
            </a:extLst>
          </p:cNvPr>
          <p:cNvSpPr/>
          <p:nvPr/>
        </p:nvSpPr>
        <p:spPr>
          <a:xfrm>
            <a:off x="3537602" y="2178049"/>
            <a:ext cx="4994487" cy="109991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 err="1"/>
              <a:t>Function</a:t>
            </a:r>
            <a:endParaRPr lang="nl-NL" sz="2000" dirty="0"/>
          </a:p>
          <a:p>
            <a:pPr algn="ctr"/>
            <a:r>
              <a:rPr lang="nl-NL" sz="2000" dirty="0"/>
              <a:t>Tweet </a:t>
            </a:r>
            <a:r>
              <a:rPr lang="nl-NL" sz="2000" dirty="0" err="1"/>
              <a:t>Summarizer</a:t>
            </a:r>
            <a:endParaRPr lang="en-NL" sz="2000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FF184651-585D-418F-934A-B962F9593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897" y="2281257"/>
            <a:ext cx="1050000" cy="6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430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loud 116">
            <a:extLst>
              <a:ext uri="{FF2B5EF4-FFF2-40B4-BE49-F238E27FC236}">
                <a16:creationId xmlns:a16="http://schemas.microsoft.com/office/drawing/2014/main" id="{98E48E1D-1A9D-491D-ACCF-8F3AE84FE183}"/>
              </a:ext>
            </a:extLst>
          </p:cNvPr>
          <p:cNvSpPr/>
          <p:nvPr/>
        </p:nvSpPr>
        <p:spPr>
          <a:xfrm>
            <a:off x="2355162" y="487731"/>
            <a:ext cx="7646718" cy="4462722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FA29B7-C475-4C5E-881D-F54C7002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Application Design</a:t>
            </a:r>
            <a:endParaRPr lang="en-NL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D717C3-5768-4C43-A280-595D70DC6B3B}"/>
              </a:ext>
            </a:extLst>
          </p:cNvPr>
          <p:cNvGrpSpPr/>
          <p:nvPr/>
        </p:nvGrpSpPr>
        <p:grpSpPr>
          <a:xfrm>
            <a:off x="-2577260" y="925622"/>
            <a:ext cx="805942" cy="937662"/>
            <a:chOff x="7676309" y="2584867"/>
            <a:chExt cx="805942" cy="93766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BA75AA6-DF04-4956-BB89-CCAA96416D26}"/>
                </a:ext>
              </a:extLst>
            </p:cNvPr>
            <p:cNvGrpSpPr/>
            <p:nvPr/>
          </p:nvGrpSpPr>
          <p:grpSpPr>
            <a:xfrm>
              <a:off x="7730803" y="2584867"/>
              <a:ext cx="677701" cy="695030"/>
              <a:chOff x="7053326" y="4004425"/>
              <a:chExt cx="606942" cy="622462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6AB1FEA-251D-4FF1-BF25-B985145E5CFF}"/>
                  </a:ext>
                </a:extLst>
              </p:cNvPr>
              <p:cNvSpPr/>
              <p:nvPr/>
            </p:nvSpPr>
            <p:spPr>
              <a:xfrm>
                <a:off x="7053326" y="4004425"/>
                <a:ext cx="606942" cy="6224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3A123452-5F6D-4F3D-861B-83175225C940}"/>
                  </a:ext>
                </a:extLst>
              </p:cNvPr>
              <p:cNvGrpSpPr/>
              <p:nvPr/>
            </p:nvGrpSpPr>
            <p:grpSpPr>
              <a:xfrm>
                <a:off x="7163032" y="4055780"/>
                <a:ext cx="363451" cy="527464"/>
                <a:chOff x="9231825" y="4077333"/>
                <a:chExt cx="439737" cy="638175"/>
              </a:xfrm>
            </p:grpSpPr>
            <p:sp>
              <p:nvSpPr>
                <p:cNvPr id="26" name="Freeform 40">
                  <a:extLst>
                    <a:ext uri="{FF2B5EF4-FFF2-40B4-BE49-F238E27FC236}">
                      <a16:creationId xmlns:a16="http://schemas.microsoft.com/office/drawing/2014/main" id="{36B8C33F-C7A8-4B44-9F3F-B65B5407AF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22312" y="4077333"/>
                  <a:ext cx="257175" cy="142875"/>
                </a:xfrm>
                <a:custGeom>
                  <a:avLst/>
                  <a:gdLst>
                    <a:gd name="T0" fmla="*/ 503 w 714"/>
                    <a:gd name="T1" fmla="*/ 146 h 399"/>
                    <a:gd name="T2" fmla="*/ 501 w 714"/>
                    <a:gd name="T3" fmla="*/ 167 h 399"/>
                    <a:gd name="T4" fmla="*/ 713 w 714"/>
                    <a:gd name="T5" fmla="*/ 167 h 399"/>
                    <a:gd name="T6" fmla="*/ 713 w 714"/>
                    <a:gd name="T7" fmla="*/ 398 h 399"/>
                    <a:gd name="T8" fmla="*/ 0 w 714"/>
                    <a:gd name="T9" fmla="*/ 398 h 399"/>
                    <a:gd name="T10" fmla="*/ 0 w 714"/>
                    <a:gd name="T11" fmla="*/ 167 h 399"/>
                    <a:gd name="T12" fmla="*/ 210 w 714"/>
                    <a:gd name="T13" fmla="*/ 167 h 399"/>
                    <a:gd name="T14" fmla="*/ 207 w 714"/>
                    <a:gd name="T15" fmla="*/ 146 h 399"/>
                    <a:gd name="T16" fmla="*/ 356 w 714"/>
                    <a:gd name="T17" fmla="*/ 0 h 399"/>
                    <a:gd name="T18" fmla="*/ 503 w 714"/>
                    <a:gd name="T19" fmla="*/ 146 h 399"/>
                    <a:gd name="T20" fmla="*/ 293 w 714"/>
                    <a:gd name="T21" fmla="*/ 146 h 399"/>
                    <a:gd name="T22" fmla="*/ 356 w 714"/>
                    <a:gd name="T23" fmla="*/ 209 h 399"/>
                    <a:gd name="T24" fmla="*/ 419 w 714"/>
                    <a:gd name="T25" fmla="*/ 146 h 399"/>
                    <a:gd name="T26" fmla="*/ 356 w 714"/>
                    <a:gd name="T27" fmla="*/ 83 h 399"/>
                    <a:gd name="T28" fmla="*/ 293 w 714"/>
                    <a:gd name="T29" fmla="*/ 146 h 3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14" h="399">
                      <a:moveTo>
                        <a:pt x="503" y="146"/>
                      </a:moveTo>
                      <a:cubicBezTo>
                        <a:pt x="503" y="154"/>
                        <a:pt x="503" y="162"/>
                        <a:pt x="501" y="167"/>
                      </a:cubicBezTo>
                      <a:lnTo>
                        <a:pt x="713" y="167"/>
                      </a:lnTo>
                      <a:lnTo>
                        <a:pt x="713" y="398"/>
                      </a:lnTo>
                      <a:lnTo>
                        <a:pt x="0" y="398"/>
                      </a:lnTo>
                      <a:lnTo>
                        <a:pt x="0" y="167"/>
                      </a:lnTo>
                      <a:lnTo>
                        <a:pt x="210" y="167"/>
                      </a:lnTo>
                      <a:cubicBezTo>
                        <a:pt x="210" y="160"/>
                        <a:pt x="207" y="152"/>
                        <a:pt x="207" y="146"/>
                      </a:cubicBezTo>
                      <a:cubicBezTo>
                        <a:pt x="210" y="65"/>
                        <a:pt x="275" y="0"/>
                        <a:pt x="356" y="0"/>
                      </a:cubicBezTo>
                      <a:cubicBezTo>
                        <a:pt x="438" y="0"/>
                        <a:pt x="503" y="65"/>
                        <a:pt x="503" y="146"/>
                      </a:cubicBezTo>
                      <a:close/>
                      <a:moveTo>
                        <a:pt x="293" y="146"/>
                      </a:moveTo>
                      <a:cubicBezTo>
                        <a:pt x="293" y="180"/>
                        <a:pt x="322" y="209"/>
                        <a:pt x="356" y="209"/>
                      </a:cubicBezTo>
                      <a:cubicBezTo>
                        <a:pt x="390" y="209"/>
                        <a:pt x="419" y="180"/>
                        <a:pt x="419" y="146"/>
                      </a:cubicBezTo>
                      <a:cubicBezTo>
                        <a:pt x="419" y="112"/>
                        <a:pt x="390" y="83"/>
                        <a:pt x="356" y="83"/>
                      </a:cubicBezTo>
                      <a:cubicBezTo>
                        <a:pt x="322" y="83"/>
                        <a:pt x="293" y="112"/>
                        <a:pt x="293" y="146"/>
                      </a:cubicBezTo>
                      <a:close/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Freeform 41">
                  <a:extLst>
                    <a:ext uri="{FF2B5EF4-FFF2-40B4-BE49-F238E27FC236}">
                      <a16:creationId xmlns:a16="http://schemas.microsoft.com/office/drawing/2014/main" id="{84D0FEF7-D34B-4DCF-A196-A34C01A175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31825" y="4178933"/>
                  <a:ext cx="439737" cy="536575"/>
                </a:xfrm>
                <a:custGeom>
                  <a:avLst/>
                  <a:gdLst>
                    <a:gd name="T0" fmla="*/ 83 w 1220"/>
                    <a:gd name="T1" fmla="*/ 1489 h 1490"/>
                    <a:gd name="T2" fmla="*/ 0 w 1220"/>
                    <a:gd name="T3" fmla="*/ 1405 h 1490"/>
                    <a:gd name="T4" fmla="*/ 0 w 1220"/>
                    <a:gd name="T5" fmla="*/ 8 h 1490"/>
                    <a:gd name="T6" fmla="*/ 7 w 1220"/>
                    <a:gd name="T7" fmla="*/ 0 h 1490"/>
                    <a:gd name="T8" fmla="*/ 175 w 1220"/>
                    <a:gd name="T9" fmla="*/ 0 h 1490"/>
                    <a:gd name="T10" fmla="*/ 183 w 1220"/>
                    <a:gd name="T11" fmla="*/ 8 h 1490"/>
                    <a:gd name="T12" fmla="*/ 183 w 1220"/>
                    <a:gd name="T13" fmla="*/ 78 h 1490"/>
                    <a:gd name="T14" fmla="*/ 175 w 1220"/>
                    <a:gd name="T15" fmla="*/ 86 h 1490"/>
                    <a:gd name="T16" fmla="*/ 94 w 1220"/>
                    <a:gd name="T17" fmla="*/ 86 h 1490"/>
                    <a:gd name="T18" fmla="*/ 86 w 1220"/>
                    <a:gd name="T19" fmla="*/ 94 h 1490"/>
                    <a:gd name="T20" fmla="*/ 86 w 1220"/>
                    <a:gd name="T21" fmla="*/ 1392 h 1490"/>
                    <a:gd name="T22" fmla="*/ 80 w 1220"/>
                    <a:gd name="T23" fmla="*/ 1399 h 1490"/>
                    <a:gd name="T24" fmla="*/ 89 w 1220"/>
                    <a:gd name="T25" fmla="*/ 1400 h 1490"/>
                    <a:gd name="T26" fmla="*/ 1124 w 1220"/>
                    <a:gd name="T27" fmla="*/ 1400 h 1490"/>
                    <a:gd name="T28" fmla="*/ 1132 w 1220"/>
                    <a:gd name="T29" fmla="*/ 1392 h 1490"/>
                    <a:gd name="T30" fmla="*/ 1132 w 1220"/>
                    <a:gd name="T31" fmla="*/ 97 h 1490"/>
                    <a:gd name="T32" fmla="*/ 1124 w 1220"/>
                    <a:gd name="T33" fmla="*/ 89 h 1490"/>
                    <a:gd name="T34" fmla="*/ 1043 w 1220"/>
                    <a:gd name="T35" fmla="*/ 89 h 1490"/>
                    <a:gd name="T36" fmla="*/ 1035 w 1220"/>
                    <a:gd name="T37" fmla="*/ 81 h 1490"/>
                    <a:gd name="T38" fmla="*/ 1035 w 1220"/>
                    <a:gd name="T39" fmla="*/ 10 h 1490"/>
                    <a:gd name="T40" fmla="*/ 1043 w 1220"/>
                    <a:gd name="T41" fmla="*/ 2 h 1490"/>
                    <a:gd name="T42" fmla="*/ 1211 w 1220"/>
                    <a:gd name="T43" fmla="*/ 2 h 1490"/>
                    <a:gd name="T44" fmla="*/ 1219 w 1220"/>
                    <a:gd name="T45" fmla="*/ 10 h 1490"/>
                    <a:gd name="T46" fmla="*/ 1219 w 1220"/>
                    <a:gd name="T47" fmla="*/ 1405 h 1490"/>
                    <a:gd name="T48" fmla="*/ 1135 w 1220"/>
                    <a:gd name="T49" fmla="*/ 1489 h 1490"/>
                    <a:gd name="T50" fmla="*/ 83 w 1220"/>
                    <a:gd name="T51" fmla="*/ 1489 h 14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20" h="1490">
                      <a:moveTo>
                        <a:pt x="83" y="1489"/>
                      </a:moveTo>
                      <a:cubicBezTo>
                        <a:pt x="36" y="1489"/>
                        <a:pt x="0" y="1452"/>
                        <a:pt x="0" y="1405"/>
                      </a:cubicBezTo>
                      <a:lnTo>
                        <a:pt x="0" y="8"/>
                      </a:lnTo>
                      <a:cubicBezTo>
                        <a:pt x="0" y="2"/>
                        <a:pt x="2" y="0"/>
                        <a:pt x="7" y="0"/>
                      </a:cubicBezTo>
                      <a:lnTo>
                        <a:pt x="175" y="0"/>
                      </a:lnTo>
                      <a:cubicBezTo>
                        <a:pt x="180" y="0"/>
                        <a:pt x="183" y="2"/>
                        <a:pt x="183" y="8"/>
                      </a:cubicBezTo>
                      <a:lnTo>
                        <a:pt x="183" y="78"/>
                      </a:lnTo>
                      <a:cubicBezTo>
                        <a:pt x="183" y="84"/>
                        <a:pt x="180" y="86"/>
                        <a:pt x="175" y="86"/>
                      </a:cubicBezTo>
                      <a:lnTo>
                        <a:pt x="94" y="86"/>
                      </a:lnTo>
                      <a:cubicBezTo>
                        <a:pt x="89" y="86"/>
                        <a:pt x="86" y="89"/>
                        <a:pt x="86" y="94"/>
                      </a:cubicBezTo>
                      <a:lnTo>
                        <a:pt x="86" y="1392"/>
                      </a:lnTo>
                      <a:cubicBezTo>
                        <a:pt x="87" y="1395"/>
                        <a:pt x="84" y="1398"/>
                        <a:pt x="80" y="1399"/>
                      </a:cubicBezTo>
                      <a:cubicBezTo>
                        <a:pt x="83" y="1399"/>
                        <a:pt x="86" y="1399"/>
                        <a:pt x="89" y="1400"/>
                      </a:cubicBezTo>
                      <a:lnTo>
                        <a:pt x="1124" y="1400"/>
                      </a:lnTo>
                      <a:cubicBezTo>
                        <a:pt x="1129" y="1400"/>
                        <a:pt x="1132" y="1397"/>
                        <a:pt x="1132" y="1392"/>
                      </a:cubicBezTo>
                      <a:lnTo>
                        <a:pt x="1132" y="97"/>
                      </a:lnTo>
                      <a:cubicBezTo>
                        <a:pt x="1132" y="91"/>
                        <a:pt x="1129" y="89"/>
                        <a:pt x="1124" y="89"/>
                      </a:cubicBezTo>
                      <a:lnTo>
                        <a:pt x="1043" y="89"/>
                      </a:lnTo>
                      <a:cubicBezTo>
                        <a:pt x="1038" y="89"/>
                        <a:pt x="1035" y="86"/>
                        <a:pt x="1035" y="81"/>
                      </a:cubicBezTo>
                      <a:lnTo>
                        <a:pt x="1035" y="10"/>
                      </a:lnTo>
                      <a:cubicBezTo>
                        <a:pt x="1035" y="5"/>
                        <a:pt x="1038" y="2"/>
                        <a:pt x="1043" y="2"/>
                      </a:cubicBezTo>
                      <a:lnTo>
                        <a:pt x="1211" y="2"/>
                      </a:lnTo>
                      <a:cubicBezTo>
                        <a:pt x="1216" y="2"/>
                        <a:pt x="1219" y="5"/>
                        <a:pt x="1219" y="10"/>
                      </a:cubicBezTo>
                      <a:lnTo>
                        <a:pt x="1219" y="1405"/>
                      </a:lnTo>
                      <a:cubicBezTo>
                        <a:pt x="1219" y="1452"/>
                        <a:pt x="1182" y="1489"/>
                        <a:pt x="1135" y="1489"/>
                      </a:cubicBezTo>
                      <a:lnTo>
                        <a:pt x="83" y="1489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Freeform 42">
                  <a:extLst>
                    <a:ext uri="{FF2B5EF4-FFF2-40B4-BE49-F238E27FC236}">
                      <a16:creationId xmlns:a16="http://schemas.microsoft.com/office/drawing/2014/main" id="{20ECC912-E995-4F5A-B96B-23B5D60813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69937" y="4286883"/>
                  <a:ext cx="161925" cy="161925"/>
                </a:xfrm>
                <a:custGeom>
                  <a:avLst/>
                  <a:gdLst>
                    <a:gd name="T0" fmla="*/ 448 w 449"/>
                    <a:gd name="T1" fmla="*/ 158 h 449"/>
                    <a:gd name="T2" fmla="*/ 291 w 449"/>
                    <a:gd name="T3" fmla="*/ 158 h 449"/>
                    <a:gd name="T4" fmla="*/ 291 w 449"/>
                    <a:gd name="T5" fmla="*/ 0 h 449"/>
                    <a:gd name="T6" fmla="*/ 160 w 449"/>
                    <a:gd name="T7" fmla="*/ 0 h 449"/>
                    <a:gd name="T8" fmla="*/ 160 w 449"/>
                    <a:gd name="T9" fmla="*/ 158 h 449"/>
                    <a:gd name="T10" fmla="*/ 0 w 449"/>
                    <a:gd name="T11" fmla="*/ 158 h 449"/>
                    <a:gd name="T12" fmla="*/ 0 w 449"/>
                    <a:gd name="T13" fmla="*/ 291 h 449"/>
                    <a:gd name="T14" fmla="*/ 160 w 449"/>
                    <a:gd name="T15" fmla="*/ 291 h 449"/>
                    <a:gd name="T16" fmla="*/ 160 w 449"/>
                    <a:gd name="T17" fmla="*/ 448 h 449"/>
                    <a:gd name="T18" fmla="*/ 291 w 449"/>
                    <a:gd name="T19" fmla="*/ 448 h 449"/>
                    <a:gd name="T20" fmla="*/ 291 w 449"/>
                    <a:gd name="T21" fmla="*/ 291 h 449"/>
                    <a:gd name="T22" fmla="*/ 448 w 449"/>
                    <a:gd name="T23" fmla="*/ 291 h 449"/>
                    <a:gd name="T24" fmla="*/ 448 w 449"/>
                    <a:gd name="T25" fmla="*/ 158 h 4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49" h="449">
                      <a:moveTo>
                        <a:pt x="448" y="158"/>
                      </a:moveTo>
                      <a:lnTo>
                        <a:pt x="291" y="158"/>
                      </a:lnTo>
                      <a:lnTo>
                        <a:pt x="291" y="0"/>
                      </a:lnTo>
                      <a:lnTo>
                        <a:pt x="160" y="0"/>
                      </a:lnTo>
                      <a:lnTo>
                        <a:pt x="160" y="158"/>
                      </a:lnTo>
                      <a:lnTo>
                        <a:pt x="0" y="158"/>
                      </a:lnTo>
                      <a:lnTo>
                        <a:pt x="0" y="291"/>
                      </a:lnTo>
                      <a:lnTo>
                        <a:pt x="160" y="291"/>
                      </a:lnTo>
                      <a:lnTo>
                        <a:pt x="160" y="448"/>
                      </a:lnTo>
                      <a:lnTo>
                        <a:pt x="291" y="448"/>
                      </a:lnTo>
                      <a:lnTo>
                        <a:pt x="291" y="291"/>
                      </a:lnTo>
                      <a:lnTo>
                        <a:pt x="448" y="291"/>
                      </a:lnTo>
                      <a:lnTo>
                        <a:pt x="448" y="158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Freeform 43">
                  <a:extLst>
                    <a:ext uri="{FF2B5EF4-FFF2-40B4-BE49-F238E27FC236}">
                      <a16:creationId xmlns:a16="http://schemas.microsoft.com/office/drawing/2014/main" id="{4EC2F3FF-5DED-44AA-8F7B-633743A2B0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31837" y="4515483"/>
                  <a:ext cx="238125" cy="20637"/>
                </a:xfrm>
                <a:custGeom>
                  <a:avLst/>
                  <a:gdLst>
                    <a:gd name="T0" fmla="*/ 331 w 662"/>
                    <a:gd name="T1" fmla="*/ 55 h 56"/>
                    <a:gd name="T2" fmla="*/ 0 w 662"/>
                    <a:gd name="T3" fmla="*/ 55 h 56"/>
                    <a:gd name="T4" fmla="*/ 0 w 662"/>
                    <a:gd name="T5" fmla="*/ 0 h 56"/>
                    <a:gd name="T6" fmla="*/ 661 w 662"/>
                    <a:gd name="T7" fmla="*/ 0 h 56"/>
                    <a:gd name="T8" fmla="*/ 661 w 662"/>
                    <a:gd name="T9" fmla="*/ 55 h 56"/>
                    <a:gd name="T10" fmla="*/ 331 w 662"/>
                    <a:gd name="T11" fmla="*/ 55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62" h="56">
                      <a:moveTo>
                        <a:pt x="331" y="55"/>
                      </a:moveTo>
                      <a:lnTo>
                        <a:pt x="0" y="55"/>
                      </a:lnTo>
                      <a:lnTo>
                        <a:pt x="0" y="0"/>
                      </a:lnTo>
                      <a:lnTo>
                        <a:pt x="661" y="0"/>
                      </a:lnTo>
                      <a:lnTo>
                        <a:pt x="661" y="55"/>
                      </a:lnTo>
                      <a:lnTo>
                        <a:pt x="331" y="55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44">
                  <a:extLst>
                    <a:ext uri="{FF2B5EF4-FFF2-40B4-BE49-F238E27FC236}">
                      <a16:creationId xmlns:a16="http://schemas.microsoft.com/office/drawing/2014/main" id="{0E63B7DC-A354-4A3A-8FDD-186EAB287E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31837" y="4578983"/>
                  <a:ext cx="190500" cy="20637"/>
                </a:xfrm>
                <a:custGeom>
                  <a:avLst/>
                  <a:gdLst>
                    <a:gd name="T0" fmla="*/ 265 w 531"/>
                    <a:gd name="T1" fmla="*/ 55 h 56"/>
                    <a:gd name="T2" fmla="*/ 0 w 531"/>
                    <a:gd name="T3" fmla="*/ 55 h 56"/>
                    <a:gd name="T4" fmla="*/ 0 w 531"/>
                    <a:gd name="T5" fmla="*/ 0 h 56"/>
                    <a:gd name="T6" fmla="*/ 530 w 531"/>
                    <a:gd name="T7" fmla="*/ 0 h 56"/>
                    <a:gd name="T8" fmla="*/ 530 w 531"/>
                    <a:gd name="T9" fmla="*/ 55 h 56"/>
                    <a:gd name="T10" fmla="*/ 265 w 531"/>
                    <a:gd name="T11" fmla="*/ 55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31" h="56">
                      <a:moveTo>
                        <a:pt x="265" y="55"/>
                      </a:moveTo>
                      <a:lnTo>
                        <a:pt x="0" y="55"/>
                      </a:lnTo>
                      <a:lnTo>
                        <a:pt x="0" y="0"/>
                      </a:lnTo>
                      <a:lnTo>
                        <a:pt x="530" y="0"/>
                      </a:lnTo>
                      <a:lnTo>
                        <a:pt x="530" y="55"/>
                      </a:lnTo>
                      <a:lnTo>
                        <a:pt x="265" y="55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50A73A9-A736-409E-A340-1DC744626EE4}"/>
                </a:ext>
              </a:extLst>
            </p:cNvPr>
            <p:cNvSpPr/>
            <p:nvPr/>
          </p:nvSpPr>
          <p:spPr>
            <a:xfrm>
              <a:off x="7676309" y="3307085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8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Healthcheck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8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091FC02-ECD8-4F50-9C40-CEEF437B3CF2}"/>
              </a:ext>
            </a:extLst>
          </p:cNvPr>
          <p:cNvGrpSpPr/>
          <p:nvPr/>
        </p:nvGrpSpPr>
        <p:grpSpPr>
          <a:xfrm>
            <a:off x="4914934" y="-2109056"/>
            <a:ext cx="1208210" cy="1208210"/>
            <a:chOff x="8501701" y="2363821"/>
            <a:chExt cx="1208210" cy="1208210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6C6CEC91-0496-4989-8B0D-F6300A2A7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01701" y="2363821"/>
              <a:ext cx="1208210" cy="1208210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ADBA877-7209-4154-8D92-38279E887E3E}"/>
                </a:ext>
              </a:extLst>
            </p:cNvPr>
            <p:cNvSpPr/>
            <p:nvPr/>
          </p:nvSpPr>
          <p:spPr>
            <a:xfrm>
              <a:off x="8713667" y="3303544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US" sz="800" b="1" kern="1200" dirty="0">
                  <a:solidFill>
                    <a:srgbClr val="F80000"/>
                  </a:solidFill>
                  <a:latin typeface="Arial" charset="0"/>
                  <a:ea typeface="Arial" charset="0"/>
                  <a:cs typeface="Arial" charset="0"/>
                </a:rPr>
                <a:t>Events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69FA0EB-405D-45E2-80FF-48EDA90AB076}"/>
              </a:ext>
            </a:extLst>
          </p:cNvPr>
          <p:cNvGrpSpPr/>
          <p:nvPr/>
        </p:nvGrpSpPr>
        <p:grpSpPr>
          <a:xfrm>
            <a:off x="3717604" y="948835"/>
            <a:ext cx="805942" cy="953482"/>
            <a:chOff x="9019344" y="1468849"/>
            <a:chExt cx="805942" cy="953482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68F3D50-7336-4C77-B289-0A3EA95F0314}"/>
                </a:ext>
              </a:extLst>
            </p:cNvPr>
            <p:cNvGrpSpPr/>
            <p:nvPr/>
          </p:nvGrpSpPr>
          <p:grpSpPr>
            <a:xfrm>
              <a:off x="9113143" y="1468849"/>
              <a:ext cx="582945" cy="635162"/>
              <a:chOff x="9113143" y="1758788"/>
              <a:chExt cx="582945" cy="635162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7D06E61-D64B-42BF-95BC-BA8C27554EE9}"/>
                  </a:ext>
                </a:extLst>
              </p:cNvPr>
              <p:cNvSpPr/>
              <p:nvPr/>
            </p:nvSpPr>
            <p:spPr>
              <a:xfrm>
                <a:off x="9113143" y="1758788"/>
                <a:ext cx="582945" cy="6351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Freeform 30">
                <a:extLst>
                  <a:ext uri="{FF2B5EF4-FFF2-40B4-BE49-F238E27FC236}">
                    <a16:creationId xmlns:a16="http://schemas.microsoft.com/office/drawing/2014/main" id="{DA3F554E-FB9F-4934-B673-956774CBBC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07801" y="1847739"/>
                <a:ext cx="394941" cy="429056"/>
              </a:xfrm>
              <a:custGeom>
                <a:avLst/>
                <a:gdLst>
                  <a:gd name="T0" fmla="*/ 1022 w 1327"/>
                  <a:gd name="T1" fmla="*/ 21 h 1442"/>
                  <a:gd name="T2" fmla="*/ 663 w 1327"/>
                  <a:gd name="T3" fmla="*/ 0 h 1442"/>
                  <a:gd name="T4" fmla="*/ 304 w 1327"/>
                  <a:gd name="T5" fmla="*/ 21 h 1442"/>
                  <a:gd name="T6" fmla="*/ 0 w 1327"/>
                  <a:gd name="T7" fmla="*/ 121 h 1442"/>
                  <a:gd name="T8" fmla="*/ 0 w 1327"/>
                  <a:gd name="T9" fmla="*/ 1320 h 1442"/>
                  <a:gd name="T10" fmla="*/ 304 w 1327"/>
                  <a:gd name="T11" fmla="*/ 1420 h 1442"/>
                  <a:gd name="T12" fmla="*/ 663 w 1327"/>
                  <a:gd name="T13" fmla="*/ 1441 h 1442"/>
                  <a:gd name="T14" fmla="*/ 1022 w 1327"/>
                  <a:gd name="T15" fmla="*/ 1420 h 1442"/>
                  <a:gd name="T16" fmla="*/ 1326 w 1327"/>
                  <a:gd name="T17" fmla="*/ 1320 h 1442"/>
                  <a:gd name="T18" fmla="*/ 1326 w 1327"/>
                  <a:gd name="T19" fmla="*/ 121 h 1442"/>
                  <a:gd name="T20" fmla="*/ 1022 w 1327"/>
                  <a:gd name="T21" fmla="*/ 21 h 1442"/>
                  <a:gd name="T22" fmla="*/ 346 w 1327"/>
                  <a:gd name="T23" fmla="*/ 1042 h 1442"/>
                  <a:gd name="T24" fmla="*/ 257 w 1327"/>
                  <a:gd name="T25" fmla="*/ 953 h 1442"/>
                  <a:gd name="T26" fmla="*/ 346 w 1327"/>
                  <a:gd name="T27" fmla="*/ 864 h 1442"/>
                  <a:gd name="T28" fmla="*/ 435 w 1327"/>
                  <a:gd name="T29" fmla="*/ 953 h 1442"/>
                  <a:gd name="T30" fmla="*/ 346 w 1327"/>
                  <a:gd name="T31" fmla="*/ 1042 h 1442"/>
                  <a:gd name="T32" fmla="*/ 377 w 1327"/>
                  <a:gd name="T33" fmla="*/ 661 h 1442"/>
                  <a:gd name="T34" fmla="*/ 480 w 1327"/>
                  <a:gd name="T35" fmla="*/ 459 h 1442"/>
                  <a:gd name="T36" fmla="*/ 582 w 1327"/>
                  <a:gd name="T37" fmla="*/ 661 h 1442"/>
                  <a:gd name="T38" fmla="*/ 377 w 1327"/>
                  <a:gd name="T39" fmla="*/ 661 h 1442"/>
                  <a:gd name="T40" fmla="*/ 550 w 1327"/>
                  <a:gd name="T41" fmla="*/ 791 h 1442"/>
                  <a:gd name="T42" fmla="*/ 655 w 1327"/>
                  <a:gd name="T43" fmla="*/ 746 h 1442"/>
                  <a:gd name="T44" fmla="*/ 760 w 1327"/>
                  <a:gd name="T45" fmla="*/ 791 h 1442"/>
                  <a:gd name="T46" fmla="*/ 760 w 1327"/>
                  <a:gd name="T47" fmla="*/ 940 h 1442"/>
                  <a:gd name="T48" fmla="*/ 655 w 1327"/>
                  <a:gd name="T49" fmla="*/ 985 h 1442"/>
                  <a:gd name="T50" fmla="*/ 550 w 1327"/>
                  <a:gd name="T51" fmla="*/ 940 h 1442"/>
                  <a:gd name="T52" fmla="*/ 550 w 1327"/>
                  <a:gd name="T53" fmla="*/ 791 h 1442"/>
                  <a:gd name="T54" fmla="*/ 689 w 1327"/>
                  <a:gd name="T55" fmla="*/ 1265 h 1442"/>
                  <a:gd name="T56" fmla="*/ 600 w 1327"/>
                  <a:gd name="T57" fmla="*/ 1176 h 1442"/>
                  <a:gd name="T58" fmla="*/ 689 w 1327"/>
                  <a:gd name="T59" fmla="*/ 1087 h 1442"/>
                  <a:gd name="T60" fmla="*/ 778 w 1327"/>
                  <a:gd name="T61" fmla="*/ 1176 h 1442"/>
                  <a:gd name="T62" fmla="*/ 689 w 1327"/>
                  <a:gd name="T63" fmla="*/ 1265 h 1442"/>
                  <a:gd name="T64" fmla="*/ 757 w 1327"/>
                  <a:gd name="T65" fmla="*/ 558 h 1442"/>
                  <a:gd name="T66" fmla="*/ 870 w 1327"/>
                  <a:gd name="T67" fmla="*/ 446 h 1442"/>
                  <a:gd name="T68" fmla="*/ 983 w 1327"/>
                  <a:gd name="T69" fmla="*/ 558 h 1442"/>
                  <a:gd name="T70" fmla="*/ 870 w 1327"/>
                  <a:gd name="T71" fmla="*/ 671 h 1442"/>
                  <a:gd name="T72" fmla="*/ 757 w 1327"/>
                  <a:gd name="T73" fmla="*/ 558 h 1442"/>
                  <a:gd name="T74" fmla="*/ 917 w 1327"/>
                  <a:gd name="T75" fmla="*/ 1003 h 1442"/>
                  <a:gd name="T76" fmla="*/ 1007 w 1327"/>
                  <a:gd name="T77" fmla="*/ 825 h 1442"/>
                  <a:gd name="T78" fmla="*/ 1096 w 1327"/>
                  <a:gd name="T79" fmla="*/ 1003 h 1442"/>
                  <a:gd name="T80" fmla="*/ 917 w 1327"/>
                  <a:gd name="T81" fmla="*/ 1003 h 1442"/>
                  <a:gd name="T82" fmla="*/ 1269 w 1327"/>
                  <a:gd name="T83" fmla="*/ 220 h 1442"/>
                  <a:gd name="T84" fmla="*/ 660 w 1327"/>
                  <a:gd name="T85" fmla="*/ 315 h 1442"/>
                  <a:gd name="T86" fmla="*/ 52 w 1327"/>
                  <a:gd name="T87" fmla="*/ 220 h 1442"/>
                  <a:gd name="T88" fmla="*/ 52 w 1327"/>
                  <a:gd name="T89" fmla="*/ 220 h 1442"/>
                  <a:gd name="T90" fmla="*/ 660 w 1327"/>
                  <a:gd name="T91" fmla="*/ 126 h 1442"/>
                  <a:gd name="T92" fmla="*/ 1269 w 1327"/>
                  <a:gd name="T93" fmla="*/ 220 h 1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27" h="1442">
                    <a:moveTo>
                      <a:pt x="1022" y="21"/>
                    </a:moveTo>
                    <a:cubicBezTo>
                      <a:pt x="849" y="0"/>
                      <a:pt x="671" y="0"/>
                      <a:pt x="663" y="0"/>
                    </a:cubicBezTo>
                    <a:cubicBezTo>
                      <a:pt x="655" y="0"/>
                      <a:pt x="477" y="0"/>
                      <a:pt x="304" y="21"/>
                    </a:cubicBezTo>
                    <a:cubicBezTo>
                      <a:pt x="2" y="58"/>
                      <a:pt x="0" y="121"/>
                      <a:pt x="0" y="121"/>
                    </a:cubicBezTo>
                    <a:lnTo>
                      <a:pt x="0" y="1320"/>
                    </a:lnTo>
                    <a:cubicBezTo>
                      <a:pt x="0" y="1320"/>
                      <a:pt x="2" y="1383"/>
                      <a:pt x="304" y="1420"/>
                    </a:cubicBezTo>
                    <a:cubicBezTo>
                      <a:pt x="477" y="1441"/>
                      <a:pt x="655" y="1441"/>
                      <a:pt x="663" y="1441"/>
                    </a:cubicBezTo>
                    <a:cubicBezTo>
                      <a:pt x="671" y="1441"/>
                      <a:pt x="849" y="1441"/>
                      <a:pt x="1022" y="1420"/>
                    </a:cubicBezTo>
                    <a:cubicBezTo>
                      <a:pt x="1324" y="1383"/>
                      <a:pt x="1326" y="1320"/>
                      <a:pt x="1326" y="1320"/>
                    </a:cubicBezTo>
                    <a:lnTo>
                      <a:pt x="1326" y="121"/>
                    </a:lnTo>
                    <a:cubicBezTo>
                      <a:pt x="1326" y="121"/>
                      <a:pt x="1324" y="58"/>
                      <a:pt x="1022" y="21"/>
                    </a:cubicBezTo>
                    <a:close/>
                    <a:moveTo>
                      <a:pt x="346" y="1042"/>
                    </a:moveTo>
                    <a:cubicBezTo>
                      <a:pt x="296" y="1042"/>
                      <a:pt x="257" y="1003"/>
                      <a:pt x="257" y="953"/>
                    </a:cubicBezTo>
                    <a:cubicBezTo>
                      <a:pt x="257" y="906"/>
                      <a:pt x="296" y="864"/>
                      <a:pt x="346" y="864"/>
                    </a:cubicBezTo>
                    <a:cubicBezTo>
                      <a:pt x="396" y="864"/>
                      <a:pt x="435" y="903"/>
                      <a:pt x="435" y="953"/>
                    </a:cubicBezTo>
                    <a:cubicBezTo>
                      <a:pt x="435" y="1003"/>
                      <a:pt x="396" y="1042"/>
                      <a:pt x="346" y="1042"/>
                    </a:cubicBezTo>
                    <a:close/>
                    <a:moveTo>
                      <a:pt x="377" y="661"/>
                    </a:moveTo>
                    <a:lnTo>
                      <a:pt x="480" y="459"/>
                    </a:lnTo>
                    <a:lnTo>
                      <a:pt x="582" y="661"/>
                    </a:lnTo>
                    <a:lnTo>
                      <a:pt x="377" y="661"/>
                    </a:lnTo>
                    <a:close/>
                    <a:moveTo>
                      <a:pt x="550" y="791"/>
                    </a:moveTo>
                    <a:lnTo>
                      <a:pt x="655" y="746"/>
                    </a:lnTo>
                    <a:lnTo>
                      <a:pt x="760" y="791"/>
                    </a:lnTo>
                    <a:lnTo>
                      <a:pt x="760" y="940"/>
                    </a:lnTo>
                    <a:lnTo>
                      <a:pt x="655" y="985"/>
                    </a:lnTo>
                    <a:lnTo>
                      <a:pt x="550" y="940"/>
                    </a:lnTo>
                    <a:lnTo>
                      <a:pt x="550" y="791"/>
                    </a:lnTo>
                    <a:close/>
                    <a:moveTo>
                      <a:pt x="689" y="1265"/>
                    </a:moveTo>
                    <a:cubicBezTo>
                      <a:pt x="640" y="1265"/>
                      <a:pt x="600" y="1226"/>
                      <a:pt x="600" y="1176"/>
                    </a:cubicBezTo>
                    <a:cubicBezTo>
                      <a:pt x="600" y="1129"/>
                      <a:pt x="640" y="1087"/>
                      <a:pt x="689" y="1087"/>
                    </a:cubicBezTo>
                    <a:cubicBezTo>
                      <a:pt x="739" y="1087"/>
                      <a:pt x="778" y="1126"/>
                      <a:pt x="778" y="1176"/>
                    </a:cubicBezTo>
                    <a:cubicBezTo>
                      <a:pt x="776" y="1226"/>
                      <a:pt x="736" y="1265"/>
                      <a:pt x="689" y="1265"/>
                    </a:cubicBezTo>
                    <a:close/>
                    <a:moveTo>
                      <a:pt x="757" y="558"/>
                    </a:moveTo>
                    <a:cubicBezTo>
                      <a:pt x="757" y="496"/>
                      <a:pt x="807" y="446"/>
                      <a:pt x="870" y="446"/>
                    </a:cubicBezTo>
                    <a:cubicBezTo>
                      <a:pt x="933" y="446"/>
                      <a:pt x="983" y="496"/>
                      <a:pt x="983" y="558"/>
                    </a:cubicBezTo>
                    <a:cubicBezTo>
                      <a:pt x="983" y="621"/>
                      <a:pt x="933" y="671"/>
                      <a:pt x="870" y="671"/>
                    </a:cubicBezTo>
                    <a:cubicBezTo>
                      <a:pt x="807" y="671"/>
                      <a:pt x="757" y="621"/>
                      <a:pt x="757" y="558"/>
                    </a:cubicBezTo>
                    <a:close/>
                    <a:moveTo>
                      <a:pt x="917" y="1003"/>
                    </a:moveTo>
                    <a:lnTo>
                      <a:pt x="1007" y="825"/>
                    </a:lnTo>
                    <a:lnTo>
                      <a:pt x="1096" y="1003"/>
                    </a:lnTo>
                    <a:lnTo>
                      <a:pt x="917" y="1003"/>
                    </a:lnTo>
                    <a:close/>
                    <a:moveTo>
                      <a:pt x="1269" y="220"/>
                    </a:moveTo>
                    <a:cubicBezTo>
                      <a:pt x="1245" y="254"/>
                      <a:pt x="1030" y="315"/>
                      <a:pt x="660" y="315"/>
                    </a:cubicBezTo>
                    <a:cubicBezTo>
                      <a:pt x="291" y="315"/>
                      <a:pt x="76" y="254"/>
                      <a:pt x="52" y="220"/>
                    </a:cubicBezTo>
                    <a:lnTo>
                      <a:pt x="52" y="220"/>
                    </a:lnTo>
                    <a:cubicBezTo>
                      <a:pt x="73" y="186"/>
                      <a:pt x="288" y="126"/>
                      <a:pt x="660" y="126"/>
                    </a:cubicBezTo>
                    <a:cubicBezTo>
                      <a:pt x="1033" y="123"/>
                      <a:pt x="1248" y="184"/>
                      <a:pt x="1269" y="220"/>
                    </a:cubicBezTo>
                    <a:close/>
                  </a:path>
                </a:pathLst>
              </a:custGeom>
              <a:solidFill>
                <a:srgbClr val="F8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6E1F74F-2D00-4A22-9BB0-DB53B064F385}"/>
                </a:ext>
              </a:extLst>
            </p:cNvPr>
            <p:cNvSpPr/>
            <p:nvPr/>
          </p:nvSpPr>
          <p:spPr>
            <a:xfrm>
              <a:off x="9019344" y="2083777"/>
              <a:ext cx="80594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8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Object Storage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D5F0584-ACAB-4F59-84BA-6687A007594D}"/>
              </a:ext>
            </a:extLst>
          </p:cNvPr>
          <p:cNvGrpSpPr/>
          <p:nvPr/>
        </p:nvGrpSpPr>
        <p:grpSpPr>
          <a:xfrm>
            <a:off x="6257317" y="-1768484"/>
            <a:ext cx="1215471" cy="1215471"/>
            <a:chOff x="343358" y="1039735"/>
            <a:chExt cx="1215471" cy="1215471"/>
          </a:xfrm>
        </p:grpSpPr>
        <p:pic>
          <p:nvPicPr>
            <p:cNvPr id="48" name="Graphic 77">
              <a:extLst>
                <a:ext uri="{FF2B5EF4-FFF2-40B4-BE49-F238E27FC236}">
                  <a16:creationId xmlns:a16="http://schemas.microsoft.com/office/drawing/2014/main" id="{7F856663-DD43-40BB-BEC8-788C21B12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43358" y="1039735"/>
              <a:ext cx="1215471" cy="1215471"/>
            </a:xfrm>
            <a:prstGeom prst="rect">
              <a:avLst/>
            </a:prstGeom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920BC6D-891A-4D5F-B7D0-F9F595364B72}"/>
                </a:ext>
              </a:extLst>
            </p:cNvPr>
            <p:cNvSpPr/>
            <p:nvPr/>
          </p:nvSpPr>
          <p:spPr>
            <a:xfrm>
              <a:off x="550998" y="1992672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Notifications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9B010BEF-83EF-42F8-B76C-29EBE488E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14" y="3891623"/>
            <a:ext cx="805943" cy="80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908827C-1495-46B7-A52D-D72A2C49B655}"/>
              </a:ext>
            </a:extLst>
          </p:cNvPr>
          <p:cNvSpPr/>
          <p:nvPr/>
        </p:nvSpPr>
        <p:spPr>
          <a:xfrm>
            <a:off x="-1069112" y="1464343"/>
            <a:ext cx="611946" cy="82913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/>
              <a:t>API Gateway</a:t>
            </a:r>
            <a:endParaRPr lang="en-NL" sz="1050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3BC0D0D9-26C3-4D28-BDBE-74D01E8B5CA7}"/>
              </a:ext>
            </a:extLst>
          </p:cNvPr>
          <p:cNvSpPr/>
          <p:nvPr/>
        </p:nvSpPr>
        <p:spPr>
          <a:xfrm>
            <a:off x="3616654" y="2663666"/>
            <a:ext cx="794260" cy="3385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err="1"/>
              <a:t>Function</a:t>
            </a:r>
            <a:endParaRPr lang="en-NL" sz="1050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DC0E360-64D2-4998-BC22-84AB1D3EB38C}"/>
              </a:ext>
            </a:extLst>
          </p:cNvPr>
          <p:cNvSpPr/>
          <p:nvPr/>
        </p:nvSpPr>
        <p:spPr>
          <a:xfrm>
            <a:off x="6466181" y="-2378328"/>
            <a:ext cx="794260" cy="3385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err="1"/>
              <a:t>Function</a:t>
            </a:r>
            <a:endParaRPr lang="en-NL" sz="1050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5CCAD383-A918-43E7-9D1D-B002B382A499}"/>
              </a:ext>
            </a:extLst>
          </p:cNvPr>
          <p:cNvCxnSpPr>
            <a:cxnSpLocks/>
          </p:cNvCxnSpPr>
          <p:nvPr/>
        </p:nvCxnSpPr>
        <p:spPr>
          <a:xfrm>
            <a:off x="-443928" y="2099328"/>
            <a:ext cx="378866" cy="2234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4" name="Straight Arrow Connector 3083">
            <a:extLst>
              <a:ext uri="{FF2B5EF4-FFF2-40B4-BE49-F238E27FC236}">
                <a16:creationId xmlns:a16="http://schemas.microsoft.com/office/drawing/2014/main" id="{352FDB90-A639-40DE-91A6-B0D9B7F28821}"/>
              </a:ext>
            </a:extLst>
          </p:cNvPr>
          <p:cNvCxnSpPr>
            <a:cxnSpLocks/>
          </p:cNvCxnSpPr>
          <p:nvPr/>
        </p:nvCxnSpPr>
        <p:spPr>
          <a:xfrm>
            <a:off x="4120575" y="-2074057"/>
            <a:ext cx="1062830" cy="55123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5" name="Lightning Bolt 3084">
            <a:extLst>
              <a:ext uri="{FF2B5EF4-FFF2-40B4-BE49-F238E27FC236}">
                <a16:creationId xmlns:a16="http://schemas.microsoft.com/office/drawing/2014/main" id="{58BB27D1-E749-448D-88F1-855503890672}"/>
              </a:ext>
            </a:extLst>
          </p:cNvPr>
          <p:cNvSpPr/>
          <p:nvPr/>
        </p:nvSpPr>
        <p:spPr>
          <a:xfrm>
            <a:off x="4465514" y="-1995937"/>
            <a:ext cx="236399" cy="342206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3092" name="Connector: Elbow 3091">
            <a:extLst>
              <a:ext uri="{FF2B5EF4-FFF2-40B4-BE49-F238E27FC236}">
                <a16:creationId xmlns:a16="http://schemas.microsoft.com/office/drawing/2014/main" id="{854CC827-4CC4-4D9C-A914-CDB895947DC5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7260441" y="-2403093"/>
            <a:ext cx="632521" cy="194043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01" name="Graphic 3100" descr="Document">
            <a:extLst>
              <a:ext uri="{FF2B5EF4-FFF2-40B4-BE49-F238E27FC236}">
                <a16:creationId xmlns:a16="http://schemas.microsoft.com/office/drawing/2014/main" id="{CDAD1B8D-0203-4AC4-B2EE-CA2180CEBB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31068" y="-936393"/>
            <a:ext cx="504000" cy="504000"/>
          </a:xfrm>
          <a:prstGeom prst="rect">
            <a:avLst/>
          </a:prstGeom>
        </p:spPr>
      </p:pic>
      <p:sp>
        <p:nvSpPr>
          <p:cNvPr id="3102" name="Arrow: Right 3101">
            <a:extLst>
              <a:ext uri="{FF2B5EF4-FFF2-40B4-BE49-F238E27FC236}">
                <a16:creationId xmlns:a16="http://schemas.microsoft.com/office/drawing/2014/main" id="{F0CDE13B-0B51-4B87-BE7E-5CE7D4E4D494}"/>
              </a:ext>
            </a:extLst>
          </p:cNvPr>
          <p:cNvSpPr/>
          <p:nvPr/>
        </p:nvSpPr>
        <p:spPr>
          <a:xfrm>
            <a:off x="2612604" y="-727012"/>
            <a:ext cx="463810" cy="160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5ABFAC8-0D77-49ED-B1A8-0C07F8790F8A}"/>
              </a:ext>
            </a:extLst>
          </p:cNvPr>
          <p:cNvSpPr/>
          <p:nvPr/>
        </p:nvSpPr>
        <p:spPr>
          <a:xfrm>
            <a:off x="6657029" y="-1010539"/>
            <a:ext cx="86414" cy="90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7BA97935-7275-460D-8A7D-F85B44BD41CF}"/>
              </a:ext>
            </a:extLst>
          </p:cNvPr>
          <p:cNvCxnSpPr>
            <a:cxnSpLocks/>
          </p:cNvCxnSpPr>
          <p:nvPr/>
        </p:nvCxnSpPr>
        <p:spPr>
          <a:xfrm rot="5400000">
            <a:off x="7248508" y="-650572"/>
            <a:ext cx="687906" cy="239347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3FFFFFC7-A5CD-4B7D-8EEB-8A43ADC77125}"/>
              </a:ext>
            </a:extLst>
          </p:cNvPr>
          <p:cNvSpPr/>
          <p:nvPr/>
        </p:nvSpPr>
        <p:spPr>
          <a:xfrm>
            <a:off x="4099997" y="-2293121"/>
            <a:ext cx="2337423" cy="108373"/>
          </a:xfrm>
          <a:custGeom>
            <a:avLst/>
            <a:gdLst>
              <a:gd name="connsiteX0" fmla="*/ 2337423 w 2337423"/>
              <a:gd name="connsiteY0" fmla="*/ 0 h 108373"/>
              <a:gd name="connsiteX1" fmla="*/ 623 w 2337423"/>
              <a:gd name="connsiteY1" fmla="*/ 60960 h 108373"/>
              <a:gd name="connsiteX2" fmla="*/ 2154543 w 2337423"/>
              <a:gd name="connsiteY2" fmla="*/ 108373 h 108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7423" h="108373">
                <a:moveTo>
                  <a:pt x="2337423" y="0"/>
                </a:moveTo>
                <a:lnTo>
                  <a:pt x="623" y="60960"/>
                </a:lnTo>
                <a:cubicBezTo>
                  <a:pt x="-29857" y="79022"/>
                  <a:pt x="1062343" y="93697"/>
                  <a:pt x="2154543" y="108373"/>
                </a:cubicBez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228DB5F4-BDD6-4C26-B560-172D28B55772}"/>
              </a:ext>
            </a:extLst>
          </p:cNvPr>
          <p:cNvCxnSpPr>
            <a:cxnSpLocks/>
          </p:cNvCxnSpPr>
          <p:nvPr/>
        </p:nvCxnSpPr>
        <p:spPr>
          <a:xfrm>
            <a:off x="5774874" y="-1470078"/>
            <a:ext cx="831879" cy="411130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97B3186-8A53-4C28-914D-51BF6147DA24}"/>
              </a:ext>
            </a:extLst>
          </p:cNvPr>
          <p:cNvCxnSpPr>
            <a:cxnSpLocks/>
            <a:endCxn id="56" idx="2"/>
          </p:cNvCxnSpPr>
          <p:nvPr/>
        </p:nvCxnSpPr>
        <p:spPr>
          <a:xfrm flipH="1" flipV="1">
            <a:off x="6863311" y="-2039773"/>
            <a:ext cx="6367" cy="71627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D3350471-EAA9-48FD-A0C5-A4D360B94F8B}"/>
              </a:ext>
            </a:extLst>
          </p:cNvPr>
          <p:cNvCxnSpPr/>
          <p:nvPr/>
        </p:nvCxnSpPr>
        <p:spPr>
          <a:xfrm>
            <a:off x="7266808" y="-2139818"/>
            <a:ext cx="603110" cy="455513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E60A9C88-3966-4AC5-A55C-1C37619250F9}"/>
              </a:ext>
            </a:extLst>
          </p:cNvPr>
          <p:cNvCxnSpPr/>
          <p:nvPr/>
        </p:nvCxnSpPr>
        <p:spPr>
          <a:xfrm>
            <a:off x="-2003759" y="1307255"/>
            <a:ext cx="969544" cy="448307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Arrow: Right 131">
            <a:extLst>
              <a:ext uri="{FF2B5EF4-FFF2-40B4-BE49-F238E27FC236}">
                <a16:creationId xmlns:a16="http://schemas.microsoft.com/office/drawing/2014/main" id="{D3E9449F-B8C1-475E-9FAD-5CE374F1B1EC}"/>
              </a:ext>
            </a:extLst>
          </p:cNvPr>
          <p:cNvSpPr/>
          <p:nvPr/>
        </p:nvSpPr>
        <p:spPr>
          <a:xfrm>
            <a:off x="-1518987" y="2050669"/>
            <a:ext cx="518027" cy="220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4" name="Graphic 3" descr="Alarm clock">
            <a:extLst>
              <a:ext uri="{FF2B5EF4-FFF2-40B4-BE49-F238E27FC236}">
                <a16:creationId xmlns:a16="http://schemas.microsoft.com/office/drawing/2014/main" id="{DD1B1CA1-BA24-4E0F-A7F9-290A8A09B7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2799408" y="1281624"/>
            <a:ext cx="422382" cy="42238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42510D-A44B-42DF-9693-0B0C31EBC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nl-NL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47A2988-915A-4129-AD75-49C81FE34B1E}"/>
              </a:ext>
            </a:extLst>
          </p:cNvPr>
          <p:cNvGrpSpPr/>
          <p:nvPr/>
        </p:nvGrpSpPr>
        <p:grpSpPr>
          <a:xfrm>
            <a:off x="2884450" y="3289608"/>
            <a:ext cx="1169298" cy="991169"/>
            <a:chOff x="303130" y="1040872"/>
            <a:chExt cx="1283748" cy="1283748"/>
          </a:xfrm>
        </p:grpSpPr>
        <p:pic>
          <p:nvPicPr>
            <p:cNvPr id="78" name="Graphic 64">
              <a:extLst>
                <a:ext uri="{FF2B5EF4-FFF2-40B4-BE49-F238E27FC236}">
                  <a16:creationId xmlns:a16="http://schemas.microsoft.com/office/drawing/2014/main" id="{759983E9-5E09-4996-8C77-6EA124198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03130" y="1040872"/>
              <a:ext cx="1283748" cy="1283748"/>
            </a:xfrm>
            <a:prstGeom prst="rect">
              <a:avLst/>
            </a:prstGeom>
          </p:spPr>
        </p:pic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120DC76-B3BF-4756-A463-A65176F54574}"/>
                </a:ext>
              </a:extLst>
            </p:cNvPr>
            <p:cNvSpPr/>
            <p:nvPr/>
          </p:nvSpPr>
          <p:spPr>
            <a:xfrm>
              <a:off x="540308" y="2008362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Vault</a:t>
              </a:r>
            </a:p>
          </p:txBody>
        </p:sp>
      </p:grp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95F08B88-EEEB-4608-BE54-3697AD6E6B3B}"/>
              </a:ext>
            </a:extLst>
          </p:cNvPr>
          <p:cNvCxnSpPr>
            <a:cxnSpLocks/>
            <a:stCxn id="66" idx="2"/>
          </p:cNvCxnSpPr>
          <p:nvPr/>
        </p:nvCxnSpPr>
        <p:spPr>
          <a:xfrm rot="5400000">
            <a:off x="4392960" y="2600597"/>
            <a:ext cx="445135" cy="1686337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38B57638-AB8E-45E4-BB8B-DD4BA7C24D2A}"/>
              </a:ext>
            </a:extLst>
          </p:cNvPr>
          <p:cNvSpPr/>
          <p:nvPr/>
        </p:nvSpPr>
        <p:spPr>
          <a:xfrm>
            <a:off x="3537602" y="1930184"/>
            <a:ext cx="4994487" cy="134778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nl-NL" sz="2000" dirty="0"/>
              <a:t>Tweet </a:t>
            </a:r>
            <a:r>
              <a:rPr lang="nl-NL" sz="2000" dirty="0" err="1"/>
              <a:t>Summarizer</a:t>
            </a:r>
            <a:endParaRPr lang="en-NL" sz="2000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FF184651-585D-418F-934A-B962F9593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132" y="1930184"/>
            <a:ext cx="1050000" cy="6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A517A729-57E3-4C2E-9480-BD83F487D1E3}"/>
              </a:ext>
            </a:extLst>
          </p:cNvPr>
          <p:cNvSpPr/>
          <p:nvPr/>
        </p:nvSpPr>
        <p:spPr>
          <a:xfrm>
            <a:off x="4484327" y="2053212"/>
            <a:ext cx="1448515" cy="3367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Write JSON document </a:t>
            </a:r>
            <a:br>
              <a:rPr lang="nl-NL" sz="900" dirty="0"/>
            </a:br>
            <a:r>
              <a:rPr lang="nl-NL" sz="900" dirty="0"/>
              <a:t>(</a:t>
            </a:r>
            <a:r>
              <a:rPr lang="nl-NL" sz="900" dirty="0" err="1"/>
              <a:t>to</a:t>
            </a:r>
            <a:r>
              <a:rPr lang="nl-NL" sz="900" dirty="0"/>
              <a:t> OCI Object Storage)</a:t>
            </a:r>
            <a:endParaRPr lang="en-NL" sz="900" dirty="0"/>
          </a:p>
        </p:txBody>
      </p:sp>
      <p:cxnSp>
        <p:nvCxnSpPr>
          <p:cNvPr id="3096" name="Connector: Elbow 3095">
            <a:extLst>
              <a:ext uri="{FF2B5EF4-FFF2-40B4-BE49-F238E27FC236}">
                <a16:creationId xmlns:a16="http://schemas.microsoft.com/office/drawing/2014/main" id="{1C23A041-8256-4701-8D30-1A5E9AD13F15}"/>
              </a:ext>
            </a:extLst>
          </p:cNvPr>
          <p:cNvCxnSpPr>
            <a:cxnSpLocks/>
            <a:stCxn id="59" idx="0"/>
            <a:endCxn id="46" idx="38"/>
          </p:cNvCxnSpPr>
          <p:nvPr/>
        </p:nvCxnSpPr>
        <p:spPr>
          <a:xfrm rot="16200000" flipV="1">
            <a:off x="4322198" y="1166824"/>
            <a:ext cx="769954" cy="1002821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21FAB9C9-A848-4C55-968F-3CB42353922F}"/>
              </a:ext>
            </a:extLst>
          </p:cNvPr>
          <p:cNvSpPr/>
          <p:nvPr/>
        </p:nvSpPr>
        <p:spPr>
          <a:xfrm>
            <a:off x="4452432" y="2884404"/>
            <a:ext cx="2012525" cy="3367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 err="1"/>
              <a:t>Retrieve</a:t>
            </a:r>
            <a:r>
              <a:rPr lang="nl-NL" sz="900" dirty="0"/>
              <a:t> Twitter API </a:t>
            </a:r>
            <a:r>
              <a:rPr lang="nl-NL" sz="900" dirty="0" err="1"/>
              <a:t>Credentials</a:t>
            </a:r>
            <a:r>
              <a:rPr lang="nl-NL" sz="900" dirty="0"/>
              <a:t> (</a:t>
            </a:r>
            <a:r>
              <a:rPr lang="nl-NL" sz="900" dirty="0" err="1"/>
              <a:t>from</a:t>
            </a:r>
            <a:r>
              <a:rPr lang="nl-NL" sz="900" dirty="0"/>
              <a:t> </a:t>
            </a:r>
            <a:r>
              <a:rPr lang="nl-NL" sz="900" dirty="0" err="1"/>
              <a:t>Secret</a:t>
            </a:r>
            <a:r>
              <a:rPr lang="nl-NL" sz="900" dirty="0"/>
              <a:t> in OCI </a:t>
            </a:r>
            <a:r>
              <a:rPr lang="nl-NL" sz="900" dirty="0" err="1"/>
              <a:t>Vault</a:t>
            </a:r>
            <a:r>
              <a:rPr lang="nl-NL" sz="900" dirty="0"/>
              <a:t>)</a:t>
            </a:r>
            <a:endParaRPr lang="en-NL" sz="900" dirty="0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5240347E-9B8A-4921-A02B-F32AEB52FF42}"/>
              </a:ext>
            </a:extLst>
          </p:cNvPr>
          <p:cNvSpPr/>
          <p:nvPr/>
        </p:nvSpPr>
        <p:spPr>
          <a:xfrm>
            <a:off x="3678385" y="2467324"/>
            <a:ext cx="1448515" cy="3367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 err="1"/>
              <a:t>Retrieve</a:t>
            </a:r>
            <a:r>
              <a:rPr lang="nl-NL" sz="900" dirty="0"/>
              <a:t> </a:t>
            </a:r>
            <a:r>
              <a:rPr lang="nl-NL" sz="900" dirty="0" err="1"/>
              <a:t>selected</a:t>
            </a:r>
            <a:r>
              <a:rPr lang="nl-NL" sz="900" dirty="0"/>
              <a:t> Tweets </a:t>
            </a:r>
            <a:r>
              <a:rPr lang="nl-NL" sz="900" dirty="0" err="1"/>
              <a:t>from</a:t>
            </a:r>
            <a:r>
              <a:rPr lang="nl-NL" sz="900" dirty="0"/>
              <a:t> Twitter API</a:t>
            </a:r>
            <a:endParaRPr lang="en-NL" sz="900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732F9DE-F3B7-4BB4-92D8-BD0104AB1036}"/>
              </a:ext>
            </a:extLst>
          </p:cNvPr>
          <p:cNvCxnSpPr>
            <a:endCxn id="3074" idx="0"/>
          </p:cNvCxnSpPr>
          <p:nvPr/>
        </p:nvCxnSpPr>
        <p:spPr>
          <a:xfrm rot="10800000" flipV="1">
            <a:off x="2284087" y="2635721"/>
            <a:ext cx="1394299" cy="1255902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BB0F8A89-3440-4151-A438-7AE066951C7E}"/>
              </a:ext>
            </a:extLst>
          </p:cNvPr>
          <p:cNvSpPr/>
          <p:nvPr/>
        </p:nvSpPr>
        <p:spPr>
          <a:xfrm>
            <a:off x="5164645" y="512033"/>
            <a:ext cx="1492384" cy="479698"/>
          </a:xfrm>
          <a:prstGeom prst="wedgeRectCallout">
            <a:avLst>
              <a:gd name="adj1" fmla="val -48729"/>
              <a:gd name="adj2" fmla="val 10985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/>
              <a:t>Signed</a:t>
            </a:r>
            <a:r>
              <a:rPr lang="nl-NL" sz="1100" dirty="0"/>
              <a:t> HTTP call </a:t>
            </a:r>
            <a:r>
              <a:rPr lang="nl-NL" sz="1100" dirty="0" err="1"/>
              <a:t>to</a:t>
            </a:r>
            <a:r>
              <a:rPr lang="nl-NL" sz="1100" dirty="0"/>
              <a:t> OCI REST API</a:t>
            </a:r>
            <a:endParaRPr lang="en-NL" sz="1100" dirty="0"/>
          </a:p>
        </p:txBody>
      </p:sp>
      <p:sp>
        <p:nvSpPr>
          <p:cNvPr id="74" name="Speech Bubble: Rectangle 73">
            <a:extLst>
              <a:ext uri="{FF2B5EF4-FFF2-40B4-BE49-F238E27FC236}">
                <a16:creationId xmlns:a16="http://schemas.microsoft.com/office/drawing/2014/main" id="{D90BAB15-9188-42FB-AE33-08846DE0709B}"/>
              </a:ext>
            </a:extLst>
          </p:cNvPr>
          <p:cNvSpPr/>
          <p:nvPr/>
        </p:nvSpPr>
        <p:spPr>
          <a:xfrm>
            <a:off x="5501968" y="3839011"/>
            <a:ext cx="1492384" cy="479698"/>
          </a:xfrm>
          <a:prstGeom prst="wedgeRectCallout">
            <a:avLst>
              <a:gd name="adj1" fmla="val -50722"/>
              <a:gd name="adj2" fmla="val -9470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/>
              <a:t>Signed</a:t>
            </a:r>
            <a:r>
              <a:rPr lang="nl-NL" sz="1100" dirty="0"/>
              <a:t> HTTP call </a:t>
            </a:r>
            <a:r>
              <a:rPr lang="nl-NL" sz="1100" dirty="0" err="1"/>
              <a:t>to</a:t>
            </a:r>
            <a:r>
              <a:rPr lang="nl-NL" sz="1100" dirty="0"/>
              <a:t> OCI REST API</a:t>
            </a:r>
            <a:endParaRPr lang="en-NL" sz="1100" dirty="0"/>
          </a:p>
        </p:txBody>
      </p:sp>
    </p:spTree>
    <p:extLst>
      <p:ext uri="{BB962C8B-B14F-4D97-AF65-F5344CB8AC3E}">
        <p14:creationId xmlns:p14="http://schemas.microsoft.com/office/powerpoint/2010/main" val="364964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FA29B7-C475-4C5E-881D-F54C7002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Application Design</a:t>
            </a:r>
            <a:endParaRPr lang="en-NL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D717C3-5768-4C43-A280-595D70DC6B3B}"/>
              </a:ext>
            </a:extLst>
          </p:cNvPr>
          <p:cNvGrpSpPr/>
          <p:nvPr/>
        </p:nvGrpSpPr>
        <p:grpSpPr>
          <a:xfrm>
            <a:off x="-2577260" y="925622"/>
            <a:ext cx="805942" cy="937662"/>
            <a:chOff x="7676309" y="2584867"/>
            <a:chExt cx="805942" cy="93766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BA75AA6-DF04-4956-BB89-CCAA96416D26}"/>
                </a:ext>
              </a:extLst>
            </p:cNvPr>
            <p:cNvGrpSpPr/>
            <p:nvPr/>
          </p:nvGrpSpPr>
          <p:grpSpPr>
            <a:xfrm>
              <a:off x="7730803" y="2584867"/>
              <a:ext cx="677701" cy="695030"/>
              <a:chOff x="7053326" y="4004425"/>
              <a:chExt cx="606942" cy="622462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6AB1FEA-251D-4FF1-BF25-B985145E5CFF}"/>
                  </a:ext>
                </a:extLst>
              </p:cNvPr>
              <p:cNvSpPr/>
              <p:nvPr/>
            </p:nvSpPr>
            <p:spPr>
              <a:xfrm>
                <a:off x="7053326" y="4004425"/>
                <a:ext cx="606942" cy="6224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3A123452-5F6D-4F3D-861B-83175225C940}"/>
                  </a:ext>
                </a:extLst>
              </p:cNvPr>
              <p:cNvGrpSpPr/>
              <p:nvPr/>
            </p:nvGrpSpPr>
            <p:grpSpPr>
              <a:xfrm>
                <a:off x="7163032" y="4055780"/>
                <a:ext cx="363451" cy="527464"/>
                <a:chOff x="9231825" y="4077333"/>
                <a:chExt cx="439737" cy="638175"/>
              </a:xfrm>
            </p:grpSpPr>
            <p:sp>
              <p:nvSpPr>
                <p:cNvPr id="26" name="Freeform 40">
                  <a:extLst>
                    <a:ext uri="{FF2B5EF4-FFF2-40B4-BE49-F238E27FC236}">
                      <a16:creationId xmlns:a16="http://schemas.microsoft.com/office/drawing/2014/main" id="{36B8C33F-C7A8-4B44-9F3F-B65B5407AF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22312" y="4077333"/>
                  <a:ext cx="257175" cy="142875"/>
                </a:xfrm>
                <a:custGeom>
                  <a:avLst/>
                  <a:gdLst>
                    <a:gd name="T0" fmla="*/ 503 w 714"/>
                    <a:gd name="T1" fmla="*/ 146 h 399"/>
                    <a:gd name="T2" fmla="*/ 501 w 714"/>
                    <a:gd name="T3" fmla="*/ 167 h 399"/>
                    <a:gd name="T4" fmla="*/ 713 w 714"/>
                    <a:gd name="T5" fmla="*/ 167 h 399"/>
                    <a:gd name="T6" fmla="*/ 713 w 714"/>
                    <a:gd name="T7" fmla="*/ 398 h 399"/>
                    <a:gd name="T8" fmla="*/ 0 w 714"/>
                    <a:gd name="T9" fmla="*/ 398 h 399"/>
                    <a:gd name="T10" fmla="*/ 0 w 714"/>
                    <a:gd name="T11" fmla="*/ 167 h 399"/>
                    <a:gd name="T12" fmla="*/ 210 w 714"/>
                    <a:gd name="T13" fmla="*/ 167 h 399"/>
                    <a:gd name="T14" fmla="*/ 207 w 714"/>
                    <a:gd name="T15" fmla="*/ 146 h 399"/>
                    <a:gd name="T16" fmla="*/ 356 w 714"/>
                    <a:gd name="T17" fmla="*/ 0 h 399"/>
                    <a:gd name="T18" fmla="*/ 503 w 714"/>
                    <a:gd name="T19" fmla="*/ 146 h 399"/>
                    <a:gd name="T20" fmla="*/ 293 w 714"/>
                    <a:gd name="T21" fmla="*/ 146 h 399"/>
                    <a:gd name="T22" fmla="*/ 356 w 714"/>
                    <a:gd name="T23" fmla="*/ 209 h 399"/>
                    <a:gd name="T24" fmla="*/ 419 w 714"/>
                    <a:gd name="T25" fmla="*/ 146 h 399"/>
                    <a:gd name="T26" fmla="*/ 356 w 714"/>
                    <a:gd name="T27" fmla="*/ 83 h 399"/>
                    <a:gd name="T28" fmla="*/ 293 w 714"/>
                    <a:gd name="T29" fmla="*/ 146 h 3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14" h="399">
                      <a:moveTo>
                        <a:pt x="503" y="146"/>
                      </a:moveTo>
                      <a:cubicBezTo>
                        <a:pt x="503" y="154"/>
                        <a:pt x="503" y="162"/>
                        <a:pt x="501" y="167"/>
                      </a:cubicBezTo>
                      <a:lnTo>
                        <a:pt x="713" y="167"/>
                      </a:lnTo>
                      <a:lnTo>
                        <a:pt x="713" y="398"/>
                      </a:lnTo>
                      <a:lnTo>
                        <a:pt x="0" y="398"/>
                      </a:lnTo>
                      <a:lnTo>
                        <a:pt x="0" y="167"/>
                      </a:lnTo>
                      <a:lnTo>
                        <a:pt x="210" y="167"/>
                      </a:lnTo>
                      <a:cubicBezTo>
                        <a:pt x="210" y="160"/>
                        <a:pt x="207" y="152"/>
                        <a:pt x="207" y="146"/>
                      </a:cubicBezTo>
                      <a:cubicBezTo>
                        <a:pt x="210" y="65"/>
                        <a:pt x="275" y="0"/>
                        <a:pt x="356" y="0"/>
                      </a:cubicBezTo>
                      <a:cubicBezTo>
                        <a:pt x="438" y="0"/>
                        <a:pt x="503" y="65"/>
                        <a:pt x="503" y="146"/>
                      </a:cubicBezTo>
                      <a:close/>
                      <a:moveTo>
                        <a:pt x="293" y="146"/>
                      </a:moveTo>
                      <a:cubicBezTo>
                        <a:pt x="293" y="180"/>
                        <a:pt x="322" y="209"/>
                        <a:pt x="356" y="209"/>
                      </a:cubicBezTo>
                      <a:cubicBezTo>
                        <a:pt x="390" y="209"/>
                        <a:pt x="419" y="180"/>
                        <a:pt x="419" y="146"/>
                      </a:cubicBezTo>
                      <a:cubicBezTo>
                        <a:pt x="419" y="112"/>
                        <a:pt x="390" y="83"/>
                        <a:pt x="356" y="83"/>
                      </a:cubicBezTo>
                      <a:cubicBezTo>
                        <a:pt x="322" y="83"/>
                        <a:pt x="293" y="112"/>
                        <a:pt x="293" y="146"/>
                      </a:cubicBezTo>
                      <a:close/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Freeform 41">
                  <a:extLst>
                    <a:ext uri="{FF2B5EF4-FFF2-40B4-BE49-F238E27FC236}">
                      <a16:creationId xmlns:a16="http://schemas.microsoft.com/office/drawing/2014/main" id="{84D0FEF7-D34B-4DCF-A196-A34C01A175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31825" y="4178933"/>
                  <a:ext cx="439737" cy="536575"/>
                </a:xfrm>
                <a:custGeom>
                  <a:avLst/>
                  <a:gdLst>
                    <a:gd name="T0" fmla="*/ 83 w 1220"/>
                    <a:gd name="T1" fmla="*/ 1489 h 1490"/>
                    <a:gd name="T2" fmla="*/ 0 w 1220"/>
                    <a:gd name="T3" fmla="*/ 1405 h 1490"/>
                    <a:gd name="T4" fmla="*/ 0 w 1220"/>
                    <a:gd name="T5" fmla="*/ 8 h 1490"/>
                    <a:gd name="T6" fmla="*/ 7 w 1220"/>
                    <a:gd name="T7" fmla="*/ 0 h 1490"/>
                    <a:gd name="T8" fmla="*/ 175 w 1220"/>
                    <a:gd name="T9" fmla="*/ 0 h 1490"/>
                    <a:gd name="T10" fmla="*/ 183 w 1220"/>
                    <a:gd name="T11" fmla="*/ 8 h 1490"/>
                    <a:gd name="T12" fmla="*/ 183 w 1220"/>
                    <a:gd name="T13" fmla="*/ 78 h 1490"/>
                    <a:gd name="T14" fmla="*/ 175 w 1220"/>
                    <a:gd name="T15" fmla="*/ 86 h 1490"/>
                    <a:gd name="T16" fmla="*/ 94 w 1220"/>
                    <a:gd name="T17" fmla="*/ 86 h 1490"/>
                    <a:gd name="T18" fmla="*/ 86 w 1220"/>
                    <a:gd name="T19" fmla="*/ 94 h 1490"/>
                    <a:gd name="T20" fmla="*/ 86 w 1220"/>
                    <a:gd name="T21" fmla="*/ 1392 h 1490"/>
                    <a:gd name="T22" fmla="*/ 80 w 1220"/>
                    <a:gd name="T23" fmla="*/ 1399 h 1490"/>
                    <a:gd name="T24" fmla="*/ 89 w 1220"/>
                    <a:gd name="T25" fmla="*/ 1400 h 1490"/>
                    <a:gd name="T26" fmla="*/ 1124 w 1220"/>
                    <a:gd name="T27" fmla="*/ 1400 h 1490"/>
                    <a:gd name="T28" fmla="*/ 1132 w 1220"/>
                    <a:gd name="T29" fmla="*/ 1392 h 1490"/>
                    <a:gd name="T30" fmla="*/ 1132 w 1220"/>
                    <a:gd name="T31" fmla="*/ 97 h 1490"/>
                    <a:gd name="T32" fmla="*/ 1124 w 1220"/>
                    <a:gd name="T33" fmla="*/ 89 h 1490"/>
                    <a:gd name="T34" fmla="*/ 1043 w 1220"/>
                    <a:gd name="T35" fmla="*/ 89 h 1490"/>
                    <a:gd name="T36" fmla="*/ 1035 w 1220"/>
                    <a:gd name="T37" fmla="*/ 81 h 1490"/>
                    <a:gd name="T38" fmla="*/ 1035 w 1220"/>
                    <a:gd name="T39" fmla="*/ 10 h 1490"/>
                    <a:gd name="T40" fmla="*/ 1043 w 1220"/>
                    <a:gd name="T41" fmla="*/ 2 h 1490"/>
                    <a:gd name="T42" fmla="*/ 1211 w 1220"/>
                    <a:gd name="T43" fmla="*/ 2 h 1490"/>
                    <a:gd name="T44" fmla="*/ 1219 w 1220"/>
                    <a:gd name="T45" fmla="*/ 10 h 1490"/>
                    <a:gd name="T46" fmla="*/ 1219 w 1220"/>
                    <a:gd name="T47" fmla="*/ 1405 h 1490"/>
                    <a:gd name="T48" fmla="*/ 1135 w 1220"/>
                    <a:gd name="T49" fmla="*/ 1489 h 1490"/>
                    <a:gd name="T50" fmla="*/ 83 w 1220"/>
                    <a:gd name="T51" fmla="*/ 1489 h 14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20" h="1490">
                      <a:moveTo>
                        <a:pt x="83" y="1489"/>
                      </a:moveTo>
                      <a:cubicBezTo>
                        <a:pt x="36" y="1489"/>
                        <a:pt x="0" y="1452"/>
                        <a:pt x="0" y="1405"/>
                      </a:cubicBezTo>
                      <a:lnTo>
                        <a:pt x="0" y="8"/>
                      </a:lnTo>
                      <a:cubicBezTo>
                        <a:pt x="0" y="2"/>
                        <a:pt x="2" y="0"/>
                        <a:pt x="7" y="0"/>
                      </a:cubicBezTo>
                      <a:lnTo>
                        <a:pt x="175" y="0"/>
                      </a:lnTo>
                      <a:cubicBezTo>
                        <a:pt x="180" y="0"/>
                        <a:pt x="183" y="2"/>
                        <a:pt x="183" y="8"/>
                      </a:cubicBezTo>
                      <a:lnTo>
                        <a:pt x="183" y="78"/>
                      </a:lnTo>
                      <a:cubicBezTo>
                        <a:pt x="183" y="84"/>
                        <a:pt x="180" y="86"/>
                        <a:pt x="175" y="86"/>
                      </a:cubicBezTo>
                      <a:lnTo>
                        <a:pt x="94" y="86"/>
                      </a:lnTo>
                      <a:cubicBezTo>
                        <a:pt x="89" y="86"/>
                        <a:pt x="86" y="89"/>
                        <a:pt x="86" y="94"/>
                      </a:cubicBezTo>
                      <a:lnTo>
                        <a:pt x="86" y="1392"/>
                      </a:lnTo>
                      <a:cubicBezTo>
                        <a:pt x="87" y="1395"/>
                        <a:pt x="84" y="1398"/>
                        <a:pt x="80" y="1399"/>
                      </a:cubicBezTo>
                      <a:cubicBezTo>
                        <a:pt x="83" y="1399"/>
                        <a:pt x="86" y="1399"/>
                        <a:pt x="89" y="1400"/>
                      </a:cubicBezTo>
                      <a:lnTo>
                        <a:pt x="1124" y="1400"/>
                      </a:lnTo>
                      <a:cubicBezTo>
                        <a:pt x="1129" y="1400"/>
                        <a:pt x="1132" y="1397"/>
                        <a:pt x="1132" y="1392"/>
                      </a:cubicBezTo>
                      <a:lnTo>
                        <a:pt x="1132" y="97"/>
                      </a:lnTo>
                      <a:cubicBezTo>
                        <a:pt x="1132" y="91"/>
                        <a:pt x="1129" y="89"/>
                        <a:pt x="1124" y="89"/>
                      </a:cubicBezTo>
                      <a:lnTo>
                        <a:pt x="1043" y="89"/>
                      </a:lnTo>
                      <a:cubicBezTo>
                        <a:pt x="1038" y="89"/>
                        <a:pt x="1035" y="86"/>
                        <a:pt x="1035" y="81"/>
                      </a:cubicBezTo>
                      <a:lnTo>
                        <a:pt x="1035" y="10"/>
                      </a:lnTo>
                      <a:cubicBezTo>
                        <a:pt x="1035" y="5"/>
                        <a:pt x="1038" y="2"/>
                        <a:pt x="1043" y="2"/>
                      </a:cubicBezTo>
                      <a:lnTo>
                        <a:pt x="1211" y="2"/>
                      </a:lnTo>
                      <a:cubicBezTo>
                        <a:pt x="1216" y="2"/>
                        <a:pt x="1219" y="5"/>
                        <a:pt x="1219" y="10"/>
                      </a:cubicBezTo>
                      <a:lnTo>
                        <a:pt x="1219" y="1405"/>
                      </a:lnTo>
                      <a:cubicBezTo>
                        <a:pt x="1219" y="1452"/>
                        <a:pt x="1182" y="1489"/>
                        <a:pt x="1135" y="1489"/>
                      </a:cubicBezTo>
                      <a:lnTo>
                        <a:pt x="83" y="1489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Freeform 42">
                  <a:extLst>
                    <a:ext uri="{FF2B5EF4-FFF2-40B4-BE49-F238E27FC236}">
                      <a16:creationId xmlns:a16="http://schemas.microsoft.com/office/drawing/2014/main" id="{20ECC912-E995-4F5A-B96B-23B5D60813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69937" y="4286883"/>
                  <a:ext cx="161925" cy="161925"/>
                </a:xfrm>
                <a:custGeom>
                  <a:avLst/>
                  <a:gdLst>
                    <a:gd name="T0" fmla="*/ 448 w 449"/>
                    <a:gd name="T1" fmla="*/ 158 h 449"/>
                    <a:gd name="T2" fmla="*/ 291 w 449"/>
                    <a:gd name="T3" fmla="*/ 158 h 449"/>
                    <a:gd name="T4" fmla="*/ 291 w 449"/>
                    <a:gd name="T5" fmla="*/ 0 h 449"/>
                    <a:gd name="T6" fmla="*/ 160 w 449"/>
                    <a:gd name="T7" fmla="*/ 0 h 449"/>
                    <a:gd name="T8" fmla="*/ 160 w 449"/>
                    <a:gd name="T9" fmla="*/ 158 h 449"/>
                    <a:gd name="T10" fmla="*/ 0 w 449"/>
                    <a:gd name="T11" fmla="*/ 158 h 449"/>
                    <a:gd name="T12" fmla="*/ 0 w 449"/>
                    <a:gd name="T13" fmla="*/ 291 h 449"/>
                    <a:gd name="T14" fmla="*/ 160 w 449"/>
                    <a:gd name="T15" fmla="*/ 291 h 449"/>
                    <a:gd name="T16" fmla="*/ 160 w 449"/>
                    <a:gd name="T17" fmla="*/ 448 h 449"/>
                    <a:gd name="T18" fmla="*/ 291 w 449"/>
                    <a:gd name="T19" fmla="*/ 448 h 449"/>
                    <a:gd name="T20" fmla="*/ 291 w 449"/>
                    <a:gd name="T21" fmla="*/ 291 h 449"/>
                    <a:gd name="T22" fmla="*/ 448 w 449"/>
                    <a:gd name="T23" fmla="*/ 291 h 449"/>
                    <a:gd name="T24" fmla="*/ 448 w 449"/>
                    <a:gd name="T25" fmla="*/ 158 h 4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49" h="449">
                      <a:moveTo>
                        <a:pt x="448" y="158"/>
                      </a:moveTo>
                      <a:lnTo>
                        <a:pt x="291" y="158"/>
                      </a:lnTo>
                      <a:lnTo>
                        <a:pt x="291" y="0"/>
                      </a:lnTo>
                      <a:lnTo>
                        <a:pt x="160" y="0"/>
                      </a:lnTo>
                      <a:lnTo>
                        <a:pt x="160" y="158"/>
                      </a:lnTo>
                      <a:lnTo>
                        <a:pt x="0" y="158"/>
                      </a:lnTo>
                      <a:lnTo>
                        <a:pt x="0" y="291"/>
                      </a:lnTo>
                      <a:lnTo>
                        <a:pt x="160" y="291"/>
                      </a:lnTo>
                      <a:lnTo>
                        <a:pt x="160" y="448"/>
                      </a:lnTo>
                      <a:lnTo>
                        <a:pt x="291" y="448"/>
                      </a:lnTo>
                      <a:lnTo>
                        <a:pt x="291" y="291"/>
                      </a:lnTo>
                      <a:lnTo>
                        <a:pt x="448" y="291"/>
                      </a:lnTo>
                      <a:lnTo>
                        <a:pt x="448" y="158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Freeform 43">
                  <a:extLst>
                    <a:ext uri="{FF2B5EF4-FFF2-40B4-BE49-F238E27FC236}">
                      <a16:creationId xmlns:a16="http://schemas.microsoft.com/office/drawing/2014/main" id="{4EC2F3FF-5DED-44AA-8F7B-633743A2B0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31837" y="4515483"/>
                  <a:ext cx="238125" cy="20637"/>
                </a:xfrm>
                <a:custGeom>
                  <a:avLst/>
                  <a:gdLst>
                    <a:gd name="T0" fmla="*/ 331 w 662"/>
                    <a:gd name="T1" fmla="*/ 55 h 56"/>
                    <a:gd name="T2" fmla="*/ 0 w 662"/>
                    <a:gd name="T3" fmla="*/ 55 h 56"/>
                    <a:gd name="T4" fmla="*/ 0 w 662"/>
                    <a:gd name="T5" fmla="*/ 0 h 56"/>
                    <a:gd name="T6" fmla="*/ 661 w 662"/>
                    <a:gd name="T7" fmla="*/ 0 h 56"/>
                    <a:gd name="T8" fmla="*/ 661 w 662"/>
                    <a:gd name="T9" fmla="*/ 55 h 56"/>
                    <a:gd name="T10" fmla="*/ 331 w 662"/>
                    <a:gd name="T11" fmla="*/ 55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62" h="56">
                      <a:moveTo>
                        <a:pt x="331" y="55"/>
                      </a:moveTo>
                      <a:lnTo>
                        <a:pt x="0" y="55"/>
                      </a:lnTo>
                      <a:lnTo>
                        <a:pt x="0" y="0"/>
                      </a:lnTo>
                      <a:lnTo>
                        <a:pt x="661" y="0"/>
                      </a:lnTo>
                      <a:lnTo>
                        <a:pt x="661" y="55"/>
                      </a:lnTo>
                      <a:lnTo>
                        <a:pt x="331" y="55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44">
                  <a:extLst>
                    <a:ext uri="{FF2B5EF4-FFF2-40B4-BE49-F238E27FC236}">
                      <a16:creationId xmlns:a16="http://schemas.microsoft.com/office/drawing/2014/main" id="{0E63B7DC-A354-4A3A-8FDD-186EAB287E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31837" y="4578983"/>
                  <a:ext cx="190500" cy="20637"/>
                </a:xfrm>
                <a:custGeom>
                  <a:avLst/>
                  <a:gdLst>
                    <a:gd name="T0" fmla="*/ 265 w 531"/>
                    <a:gd name="T1" fmla="*/ 55 h 56"/>
                    <a:gd name="T2" fmla="*/ 0 w 531"/>
                    <a:gd name="T3" fmla="*/ 55 h 56"/>
                    <a:gd name="T4" fmla="*/ 0 w 531"/>
                    <a:gd name="T5" fmla="*/ 0 h 56"/>
                    <a:gd name="T6" fmla="*/ 530 w 531"/>
                    <a:gd name="T7" fmla="*/ 0 h 56"/>
                    <a:gd name="T8" fmla="*/ 530 w 531"/>
                    <a:gd name="T9" fmla="*/ 55 h 56"/>
                    <a:gd name="T10" fmla="*/ 265 w 531"/>
                    <a:gd name="T11" fmla="*/ 55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31" h="56">
                      <a:moveTo>
                        <a:pt x="265" y="55"/>
                      </a:moveTo>
                      <a:lnTo>
                        <a:pt x="0" y="55"/>
                      </a:lnTo>
                      <a:lnTo>
                        <a:pt x="0" y="0"/>
                      </a:lnTo>
                      <a:lnTo>
                        <a:pt x="530" y="0"/>
                      </a:lnTo>
                      <a:lnTo>
                        <a:pt x="530" y="55"/>
                      </a:lnTo>
                      <a:lnTo>
                        <a:pt x="265" y="55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50A73A9-A736-409E-A340-1DC744626EE4}"/>
                </a:ext>
              </a:extLst>
            </p:cNvPr>
            <p:cNvSpPr/>
            <p:nvPr/>
          </p:nvSpPr>
          <p:spPr>
            <a:xfrm>
              <a:off x="7676309" y="3307085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8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Healthcheck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8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091FC02-ECD8-4F50-9C40-CEEF437B3CF2}"/>
              </a:ext>
            </a:extLst>
          </p:cNvPr>
          <p:cNvGrpSpPr/>
          <p:nvPr/>
        </p:nvGrpSpPr>
        <p:grpSpPr>
          <a:xfrm>
            <a:off x="4914934" y="-2109056"/>
            <a:ext cx="1208210" cy="1208210"/>
            <a:chOff x="8501701" y="2363821"/>
            <a:chExt cx="1208210" cy="1208210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6C6CEC91-0496-4989-8B0D-F6300A2A7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01701" y="2363821"/>
              <a:ext cx="1208210" cy="1208210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ADBA877-7209-4154-8D92-38279E887E3E}"/>
                </a:ext>
              </a:extLst>
            </p:cNvPr>
            <p:cNvSpPr/>
            <p:nvPr/>
          </p:nvSpPr>
          <p:spPr>
            <a:xfrm>
              <a:off x="8713667" y="3303544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US" sz="800" b="1" kern="1200" dirty="0">
                  <a:solidFill>
                    <a:srgbClr val="F80000"/>
                  </a:solidFill>
                  <a:latin typeface="Arial" charset="0"/>
                  <a:ea typeface="Arial" charset="0"/>
                  <a:cs typeface="Arial" charset="0"/>
                </a:rPr>
                <a:t>Events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69FA0EB-405D-45E2-80FF-48EDA90AB076}"/>
              </a:ext>
            </a:extLst>
          </p:cNvPr>
          <p:cNvGrpSpPr/>
          <p:nvPr/>
        </p:nvGrpSpPr>
        <p:grpSpPr>
          <a:xfrm>
            <a:off x="8418556" y="3042972"/>
            <a:ext cx="805942" cy="953482"/>
            <a:chOff x="9019344" y="1468849"/>
            <a:chExt cx="805942" cy="953482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68F3D50-7336-4C77-B289-0A3EA95F0314}"/>
                </a:ext>
              </a:extLst>
            </p:cNvPr>
            <p:cNvGrpSpPr/>
            <p:nvPr/>
          </p:nvGrpSpPr>
          <p:grpSpPr>
            <a:xfrm>
              <a:off x="9113143" y="1468849"/>
              <a:ext cx="582945" cy="635162"/>
              <a:chOff x="9113143" y="1758788"/>
              <a:chExt cx="582945" cy="635162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7D06E61-D64B-42BF-95BC-BA8C27554EE9}"/>
                  </a:ext>
                </a:extLst>
              </p:cNvPr>
              <p:cNvSpPr/>
              <p:nvPr/>
            </p:nvSpPr>
            <p:spPr>
              <a:xfrm>
                <a:off x="9113143" y="1758788"/>
                <a:ext cx="582945" cy="6351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Freeform 30">
                <a:extLst>
                  <a:ext uri="{FF2B5EF4-FFF2-40B4-BE49-F238E27FC236}">
                    <a16:creationId xmlns:a16="http://schemas.microsoft.com/office/drawing/2014/main" id="{DA3F554E-FB9F-4934-B673-956774CBBC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07801" y="1847739"/>
                <a:ext cx="394941" cy="429056"/>
              </a:xfrm>
              <a:custGeom>
                <a:avLst/>
                <a:gdLst>
                  <a:gd name="T0" fmla="*/ 1022 w 1327"/>
                  <a:gd name="T1" fmla="*/ 21 h 1442"/>
                  <a:gd name="T2" fmla="*/ 663 w 1327"/>
                  <a:gd name="T3" fmla="*/ 0 h 1442"/>
                  <a:gd name="T4" fmla="*/ 304 w 1327"/>
                  <a:gd name="T5" fmla="*/ 21 h 1442"/>
                  <a:gd name="T6" fmla="*/ 0 w 1327"/>
                  <a:gd name="T7" fmla="*/ 121 h 1442"/>
                  <a:gd name="T8" fmla="*/ 0 w 1327"/>
                  <a:gd name="T9" fmla="*/ 1320 h 1442"/>
                  <a:gd name="T10" fmla="*/ 304 w 1327"/>
                  <a:gd name="T11" fmla="*/ 1420 h 1442"/>
                  <a:gd name="T12" fmla="*/ 663 w 1327"/>
                  <a:gd name="T13" fmla="*/ 1441 h 1442"/>
                  <a:gd name="T14" fmla="*/ 1022 w 1327"/>
                  <a:gd name="T15" fmla="*/ 1420 h 1442"/>
                  <a:gd name="T16" fmla="*/ 1326 w 1327"/>
                  <a:gd name="T17" fmla="*/ 1320 h 1442"/>
                  <a:gd name="T18" fmla="*/ 1326 w 1327"/>
                  <a:gd name="T19" fmla="*/ 121 h 1442"/>
                  <a:gd name="T20" fmla="*/ 1022 w 1327"/>
                  <a:gd name="T21" fmla="*/ 21 h 1442"/>
                  <a:gd name="T22" fmla="*/ 346 w 1327"/>
                  <a:gd name="T23" fmla="*/ 1042 h 1442"/>
                  <a:gd name="T24" fmla="*/ 257 w 1327"/>
                  <a:gd name="T25" fmla="*/ 953 h 1442"/>
                  <a:gd name="T26" fmla="*/ 346 w 1327"/>
                  <a:gd name="T27" fmla="*/ 864 h 1442"/>
                  <a:gd name="T28" fmla="*/ 435 w 1327"/>
                  <a:gd name="T29" fmla="*/ 953 h 1442"/>
                  <a:gd name="T30" fmla="*/ 346 w 1327"/>
                  <a:gd name="T31" fmla="*/ 1042 h 1442"/>
                  <a:gd name="T32" fmla="*/ 377 w 1327"/>
                  <a:gd name="T33" fmla="*/ 661 h 1442"/>
                  <a:gd name="T34" fmla="*/ 480 w 1327"/>
                  <a:gd name="T35" fmla="*/ 459 h 1442"/>
                  <a:gd name="T36" fmla="*/ 582 w 1327"/>
                  <a:gd name="T37" fmla="*/ 661 h 1442"/>
                  <a:gd name="T38" fmla="*/ 377 w 1327"/>
                  <a:gd name="T39" fmla="*/ 661 h 1442"/>
                  <a:gd name="T40" fmla="*/ 550 w 1327"/>
                  <a:gd name="T41" fmla="*/ 791 h 1442"/>
                  <a:gd name="T42" fmla="*/ 655 w 1327"/>
                  <a:gd name="T43" fmla="*/ 746 h 1442"/>
                  <a:gd name="T44" fmla="*/ 760 w 1327"/>
                  <a:gd name="T45" fmla="*/ 791 h 1442"/>
                  <a:gd name="T46" fmla="*/ 760 w 1327"/>
                  <a:gd name="T47" fmla="*/ 940 h 1442"/>
                  <a:gd name="T48" fmla="*/ 655 w 1327"/>
                  <a:gd name="T49" fmla="*/ 985 h 1442"/>
                  <a:gd name="T50" fmla="*/ 550 w 1327"/>
                  <a:gd name="T51" fmla="*/ 940 h 1442"/>
                  <a:gd name="T52" fmla="*/ 550 w 1327"/>
                  <a:gd name="T53" fmla="*/ 791 h 1442"/>
                  <a:gd name="T54" fmla="*/ 689 w 1327"/>
                  <a:gd name="T55" fmla="*/ 1265 h 1442"/>
                  <a:gd name="T56" fmla="*/ 600 w 1327"/>
                  <a:gd name="T57" fmla="*/ 1176 h 1442"/>
                  <a:gd name="T58" fmla="*/ 689 w 1327"/>
                  <a:gd name="T59" fmla="*/ 1087 h 1442"/>
                  <a:gd name="T60" fmla="*/ 778 w 1327"/>
                  <a:gd name="T61" fmla="*/ 1176 h 1442"/>
                  <a:gd name="T62" fmla="*/ 689 w 1327"/>
                  <a:gd name="T63" fmla="*/ 1265 h 1442"/>
                  <a:gd name="T64" fmla="*/ 757 w 1327"/>
                  <a:gd name="T65" fmla="*/ 558 h 1442"/>
                  <a:gd name="T66" fmla="*/ 870 w 1327"/>
                  <a:gd name="T67" fmla="*/ 446 h 1442"/>
                  <a:gd name="T68" fmla="*/ 983 w 1327"/>
                  <a:gd name="T69" fmla="*/ 558 h 1442"/>
                  <a:gd name="T70" fmla="*/ 870 w 1327"/>
                  <a:gd name="T71" fmla="*/ 671 h 1442"/>
                  <a:gd name="T72" fmla="*/ 757 w 1327"/>
                  <a:gd name="T73" fmla="*/ 558 h 1442"/>
                  <a:gd name="T74" fmla="*/ 917 w 1327"/>
                  <a:gd name="T75" fmla="*/ 1003 h 1442"/>
                  <a:gd name="T76" fmla="*/ 1007 w 1327"/>
                  <a:gd name="T77" fmla="*/ 825 h 1442"/>
                  <a:gd name="T78" fmla="*/ 1096 w 1327"/>
                  <a:gd name="T79" fmla="*/ 1003 h 1442"/>
                  <a:gd name="T80" fmla="*/ 917 w 1327"/>
                  <a:gd name="T81" fmla="*/ 1003 h 1442"/>
                  <a:gd name="T82" fmla="*/ 1269 w 1327"/>
                  <a:gd name="T83" fmla="*/ 220 h 1442"/>
                  <a:gd name="T84" fmla="*/ 660 w 1327"/>
                  <a:gd name="T85" fmla="*/ 315 h 1442"/>
                  <a:gd name="T86" fmla="*/ 52 w 1327"/>
                  <a:gd name="T87" fmla="*/ 220 h 1442"/>
                  <a:gd name="T88" fmla="*/ 52 w 1327"/>
                  <a:gd name="T89" fmla="*/ 220 h 1442"/>
                  <a:gd name="T90" fmla="*/ 660 w 1327"/>
                  <a:gd name="T91" fmla="*/ 126 h 1442"/>
                  <a:gd name="T92" fmla="*/ 1269 w 1327"/>
                  <a:gd name="T93" fmla="*/ 220 h 1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27" h="1442">
                    <a:moveTo>
                      <a:pt x="1022" y="21"/>
                    </a:moveTo>
                    <a:cubicBezTo>
                      <a:pt x="849" y="0"/>
                      <a:pt x="671" y="0"/>
                      <a:pt x="663" y="0"/>
                    </a:cubicBezTo>
                    <a:cubicBezTo>
                      <a:pt x="655" y="0"/>
                      <a:pt x="477" y="0"/>
                      <a:pt x="304" y="21"/>
                    </a:cubicBezTo>
                    <a:cubicBezTo>
                      <a:pt x="2" y="58"/>
                      <a:pt x="0" y="121"/>
                      <a:pt x="0" y="121"/>
                    </a:cubicBezTo>
                    <a:lnTo>
                      <a:pt x="0" y="1320"/>
                    </a:lnTo>
                    <a:cubicBezTo>
                      <a:pt x="0" y="1320"/>
                      <a:pt x="2" y="1383"/>
                      <a:pt x="304" y="1420"/>
                    </a:cubicBezTo>
                    <a:cubicBezTo>
                      <a:pt x="477" y="1441"/>
                      <a:pt x="655" y="1441"/>
                      <a:pt x="663" y="1441"/>
                    </a:cubicBezTo>
                    <a:cubicBezTo>
                      <a:pt x="671" y="1441"/>
                      <a:pt x="849" y="1441"/>
                      <a:pt x="1022" y="1420"/>
                    </a:cubicBezTo>
                    <a:cubicBezTo>
                      <a:pt x="1324" y="1383"/>
                      <a:pt x="1326" y="1320"/>
                      <a:pt x="1326" y="1320"/>
                    </a:cubicBezTo>
                    <a:lnTo>
                      <a:pt x="1326" y="121"/>
                    </a:lnTo>
                    <a:cubicBezTo>
                      <a:pt x="1326" y="121"/>
                      <a:pt x="1324" y="58"/>
                      <a:pt x="1022" y="21"/>
                    </a:cubicBezTo>
                    <a:close/>
                    <a:moveTo>
                      <a:pt x="346" y="1042"/>
                    </a:moveTo>
                    <a:cubicBezTo>
                      <a:pt x="296" y="1042"/>
                      <a:pt x="257" y="1003"/>
                      <a:pt x="257" y="953"/>
                    </a:cubicBezTo>
                    <a:cubicBezTo>
                      <a:pt x="257" y="906"/>
                      <a:pt x="296" y="864"/>
                      <a:pt x="346" y="864"/>
                    </a:cubicBezTo>
                    <a:cubicBezTo>
                      <a:pt x="396" y="864"/>
                      <a:pt x="435" y="903"/>
                      <a:pt x="435" y="953"/>
                    </a:cubicBezTo>
                    <a:cubicBezTo>
                      <a:pt x="435" y="1003"/>
                      <a:pt x="396" y="1042"/>
                      <a:pt x="346" y="1042"/>
                    </a:cubicBezTo>
                    <a:close/>
                    <a:moveTo>
                      <a:pt x="377" y="661"/>
                    </a:moveTo>
                    <a:lnTo>
                      <a:pt x="480" y="459"/>
                    </a:lnTo>
                    <a:lnTo>
                      <a:pt x="582" y="661"/>
                    </a:lnTo>
                    <a:lnTo>
                      <a:pt x="377" y="661"/>
                    </a:lnTo>
                    <a:close/>
                    <a:moveTo>
                      <a:pt x="550" y="791"/>
                    </a:moveTo>
                    <a:lnTo>
                      <a:pt x="655" y="746"/>
                    </a:lnTo>
                    <a:lnTo>
                      <a:pt x="760" y="791"/>
                    </a:lnTo>
                    <a:lnTo>
                      <a:pt x="760" y="940"/>
                    </a:lnTo>
                    <a:lnTo>
                      <a:pt x="655" y="985"/>
                    </a:lnTo>
                    <a:lnTo>
                      <a:pt x="550" y="940"/>
                    </a:lnTo>
                    <a:lnTo>
                      <a:pt x="550" y="791"/>
                    </a:lnTo>
                    <a:close/>
                    <a:moveTo>
                      <a:pt x="689" y="1265"/>
                    </a:moveTo>
                    <a:cubicBezTo>
                      <a:pt x="640" y="1265"/>
                      <a:pt x="600" y="1226"/>
                      <a:pt x="600" y="1176"/>
                    </a:cubicBezTo>
                    <a:cubicBezTo>
                      <a:pt x="600" y="1129"/>
                      <a:pt x="640" y="1087"/>
                      <a:pt x="689" y="1087"/>
                    </a:cubicBezTo>
                    <a:cubicBezTo>
                      <a:pt x="739" y="1087"/>
                      <a:pt x="778" y="1126"/>
                      <a:pt x="778" y="1176"/>
                    </a:cubicBezTo>
                    <a:cubicBezTo>
                      <a:pt x="776" y="1226"/>
                      <a:pt x="736" y="1265"/>
                      <a:pt x="689" y="1265"/>
                    </a:cubicBezTo>
                    <a:close/>
                    <a:moveTo>
                      <a:pt x="757" y="558"/>
                    </a:moveTo>
                    <a:cubicBezTo>
                      <a:pt x="757" y="496"/>
                      <a:pt x="807" y="446"/>
                      <a:pt x="870" y="446"/>
                    </a:cubicBezTo>
                    <a:cubicBezTo>
                      <a:pt x="933" y="446"/>
                      <a:pt x="983" y="496"/>
                      <a:pt x="983" y="558"/>
                    </a:cubicBezTo>
                    <a:cubicBezTo>
                      <a:pt x="983" y="621"/>
                      <a:pt x="933" y="671"/>
                      <a:pt x="870" y="671"/>
                    </a:cubicBezTo>
                    <a:cubicBezTo>
                      <a:pt x="807" y="671"/>
                      <a:pt x="757" y="621"/>
                      <a:pt x="757" y="558"/>
                    </a:cubicBezTo>
                    <a:close/>
                    <a:moveTo>
                      <a:pt x="917" y="1003"/>
                    </a:moveTo>
                    <a:lnTo>
                      <a:pt x="1007" y="825"/>
                    </a:lnTo>
                    <a:lnTo>
                      <a:pt x="1096" y="1003"/>
                    </a:lnTo>
                    <a:lnTo>
                      <a:pt x="917" y="1003"/>
                    </a:lnTo>
                    <a:close/>
                    <a:moveTo>
                      <a:pt x="1269" y="220"/>
                    </a:moveTo>
                    <a:cubicBezTo>
                      <a:pt x="1245" y="254"/>
                      <a:pt x="1030" y="315"/>
                      <a:pt x="660" y="315"/>
                    </a:cubicBezTo>
                    <a:cubicBezTo>
                      <a:pt x="291" y="315"/>
                      <a:pt x="76" y="254"/>
                      <a:pt x="52" y="220"/>
                    </a:cubicBezTo>
                    <a:lnTo>
                      <a:pt x="52" y="220"/>
                    </a:lnTo>
                    <a:cubicBezTo>
                      <a:pt x="73" y="186"/>
                      <a:pt x="288" y="126"/>
                      <a:pt x="660" y="126"/>
                    </a:cubicBezTo>
                    <a:cubicBezTo>
                      <a:pt x="1033" y="123"/>
                      <a:pt x="1248" y="184"/>
                      <a:pt x="1269" y="220"/>
                    </a:cubicBezTo>
                    <a:close/>
                  </a:path>
                </a:pathLst>
              </a:custGeom>
              <a:solidFill>
                <a:srgbClr val="F8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6E1F74F-2D00-4A22-9BB0-DB53B064F385}"/>
                </a:ext>
              </a:extLst>
            </p:cNvPr>
            <p:cNvSpPr/>
            <p:nvPr/>
          </p:nvSpPr>
          <p:spPr>
            <a:xfrm>
              <a:off x="9019344" y="2083777"/>
              <a:ext cx="80594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8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Object Storage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D5F0584-ACAB-4F59-84BA-6687A007594D}"/>
              </a:ext>
            </a:extLst>
          </p:cNvPr>
          <p:cNvGrpSpPr/>
          <p:nvPr/>
        </p:nvGrpSpPr>
        <p:grpSpPr>
          <a:xfrm>
            <a:off x="6257317" y="-1768484"/>
            <a:ext cx="1215471" cy="1215471"/>
            <a:chOff x="343358" y="1039735"/>
            <a:chExt cx="1215471" cy="1215471"/>
          </a:xfrm>
        </p:grpSpPr>
        <p:pic>
          <p:nvPicPr>
            <p:cNvPr id="48" name="Graphic 77">
              <a:extLst>
                <a:ext uri="{FF2B5EF4-FFF2-40B4-BE49-F238E27FC236}">
                  <a16:creationId xmlns:a16="http://schemas.microsoft.com/office/drawing/2014/main" id="{7F856663-DD43-40BB-BEC8-788C21B12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43358" y="1039735"/>
              <a:ext cx="1215471" cy="1215471"/>
            </a:xfrm>
            <a:prstGeom prst="rect">
              <a:avLst/>
            </a:prstGeom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920BC6D-891A-4D5F-B7D0-F9F595364B72}"/>
                </a:ext>
              </a:extLst>
            </p:cNvPr>
            <p:cNvSpPr/>
            <p:nvPr/>
          </p:nvSpPr>
          <p:spPr>
            <a:xfrm>
              <a:off x="550998" y="1992672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Notifications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9B010BEF-83EF-42F8-B76C-29EBE488E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087" y="322929"/>
            <a:ext cx="408913" cy="40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908827C-1495-46B7-A52D-D72A2C49B655}"/>
              </a:ext>
            </a:extLst>
          </p:cNvPr>
          <p:cNvSpPr/>
          <p:nvPr/>
        </p:nvSpPr>
        <p:spPr>
          <a:xfrm>
            <a:off x="-1069112" y="1464343"/>
            <a:ext cx="611946" cy="82913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/>
              <a:t>API Gateway</a:t>
            </a:r>
            <a:endParaRPr lang="en-NL" sz="1050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DC0E360-64D2-4998-BC22-84AB1D3EB38C}"/>
              </a:ext>
            </a:extLst>
          </p:cNvPr>
          <p:cNvSpPr/>
          <p:nvPr/>
        </p:nvSpPr>
        <p:spPr>
          <a:xfrm>
            <a:off x="6466181" y="-2378328"/>
            <a:ext cx="794260" cy="3385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err="1"/>
              <a:t>Function</a:t>
            </a:r>
            <a:endParaRPr lang="en-NL" sz="1050" dirty="0"/>
          </a:p>
        </p:txBody>
      </p:sp>
      <p:cxnSp>
        <p:nvCxnSpPr>
          <p:cNvPr id="3084" name="Straight Arrow Connector 3083">
            <a:extLst>
              <a:ext uri="{FF2B5EF4-FFF2-40B4-BE49-F238E27FC236}">
                <a16:creationId xmlns:a16="http://schemas.microsoft.com/office/drawing/2014/main" id="{352FDB90-A639-40DE-91A6-B0D9B7F28821}"/>
              </a:ext>
            </a:extLst>
          </p:cNvPr>
          <p:cNvCxnSpPr>
            <a:cxnSpLocks/>
          </p:cNvCxnSpPr>
          <p:nvPr/>
        </p:nvCxnSpPr>
        <p:spPr>
          <a:xfrm>
            <a:off x="4120575" y="-2074057"/>
            <a:ext cx="1062830" cy="55123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5" name="Lightning Bolt 3084">
            <a:extLst>
              <a:ext uri="{FF2B5EF4-FFF2-40B4-BE49-F238E27FC236}">
                <a16:creationId xmlns:a16="http://schemas.microsoft.com/office/drawing/2014/main" id="{58BB27D1-E749-448D-88F1-855503890672}"/>
              </a:ext>
            </a:extLst>
          </p:cNvPr>
          <p:cNvSpPr/>
          <p:nvPr/>
        </p:nvSpPr>
        <p:spPr>
          <a:xfrm>
            <a:off x="4465514" y="-1995937"/>
            <a:ext cx="236399" cy="342206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3092" name="Connector: Elbow 3091">
            <a:extLst>
              <a:ext uri="{FF2B5EF4-FFF2-40B4-BE49-F238E27FC236}">
                <a16:creationId xmlns:a16="http://schemas.microsoft.com/office/drawing/2014/main" id="{854CC827-4CC4-4D9C-A914-CDB895947DC5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7260441" y="-2403093"/>
            <a:ext cx="632521" cy="194043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01" name="Graphic 3100" descr="Document">
            <a:extLst>
              <a:ext uri="{FF2B5EF4-FFF2-40B4-BE49-F238E27FC236}">
                <a16:creationId xmlns:a16="http://schemas.microsoft.com/office/drawing/2014/main" id="{CDAD1B8D-0203-4AC4-B2EE-CA2180CEBB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31068" y="-936393"/>
            <a:ext cx="504000" cy="504000"/>
          </a:xfrm>
          <a:prstGeom prst="rect">
            <a:avLst/>
          </a:prstGeom>
        </p:spPr>
      </p:pic>
      <p:sp>
        <p:nvSpPr>
          <p:cNvPr id="3102" name="Arrow: Right 3101">
            <a:extLst>
              <a:ext uri="{FF2B5EF4-FFF2-40B4-BE49-F238E27FC236}">
                <a16:creationId xmlns:a16="http://schemas.microsoft.com/office/drawing/2014/main" id="{F0CDE13B-0B51-4B87-BE7E-5CE7D4E4D494}"/>
              </a:ext>
            </a:extLst>
          </p:cNvPr>
          <p:cNvSpPr/>
          <p:nvPr/>
        </p:nvSpPr>
        <p:spPr>
          <a:xfrm>
            <a:off x="2612604" y="-727012"/>
            <a:ext cx="463810" cy="160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5ABFAC8-0D77-49ED-B1A8-0C07F8790F8A}"/>
              </a:ext>
            </a:extLst>
          </p:cNvPr>
          <p:cNvSpPr/>
          <p:nvPr/>
        </p:nvSpPr>
        <p:spPr>
          <a:xfrm>
            <a:off x="6657029" y="-1010539"/>
            <a:ext cx="86414" cy="90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7BA97935-7275-460D-8A7D-F85B44BD41CF}"/>
              </a:ext>
            </a:extLst>
          </p:cNvPr>
          <p:cNvCxnSpPr>
            <a:cxnSpLocks/>
          </p:cNvCxnSpPr>
          <p:nvPr/>
        </p:nvCxnSpPr>
        <p:spPr>
          <a:xfrm rot="5400000">
            <a:off x="7248508" y="-650572"/>
            <a:ext cx="687906" cy="239347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3FFFFFC7-A5CD-4B7D-8EEB-8A43ADC77125}"/>
              </a:ext>
            </a:extLst>
          </p:cNvPr>
          <p:cNvSpPr/>
          <p:nvPr/>
        </p:nvSpPr>
        <p:spPr>
          <a:xfrm>
            <a:off x="4099997" y="-2293121"/>
            <a:ext cx="2337423" cy="108373"/>
          </a:xfrm>
          <a:custGeom>
            <a:avLst/>
            <a:gdLst>
              <a:gd name="connsiteX0" fmla="*/ 2337423 w 2337423"/>
              <a:gd name="connsiteY0" fmla="*/ 0 h 108373"/>
              <a:gd name="connsiteX1" fmla="*/ 623 w 2337423"/>
              <a:gd name="connsiteY1" fmla="*/ 60960 h 108373"/>
              <a:gd name="connsiteX2" fmla="*/ 2154543 w 2337423"/>
              <a:gd name="connsiteY2" fmla="*/ 108373 h 108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7423" h="108373">
                <a:moveTo>
                  <a:pt x="2337423" y="0"/>
                </a:moveTo>
                <a:lnTo>
                  <a:pt x="623" y="60960"/>
                </a:lnTo>
                <a:cubicBezTo>
                  <a:pt x="-29857" y="79022"/>
                  <a:pt x="1062343" y="93697"/>
                  <a:pt x="2154543" y="108373"/>
                </a:cubicBez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228DB5F4-BDD6-4C26-B560-172D28B55772}"/>
              </a:ext>
            </a:extLst>
          </p:cNvPr>
          <p:cNvCxnSpPr>
            <a:cxnSpLocks/>
          </p:cNvCxnSpPr>
          <p:nvPr/>
        </p:nvCxnSpPr>
        <p:spPr>
          <a:xfrm>
            <a:off x="5774874" y="-1470078"/>
            <a:ext cx="831879" cy="411130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97B3186-8A53-4C28-914D-51BF6147DA24}"/>
              </a:ext>
            </a:extLst>
          </p:cNvPr>
          <p:cNvCxnSpPr>
            <a:cxnSpLocks/>
            <a:endCxn id="56" idx="2"/>
          </p:cNvCxnSpPr>
          <p:nvPr/>
        </p:nvCxnSpPr>
        <p:spPr>
          <a:xfrm flipH="1" flipV="1">
            <a:off x="6863311" y="-2039773"/>
            <a:ext cx="6367" cy="71627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D3350471-EAA9-48FD-A0C5-A4D360B94F8B}"/>
              </a:ext>
            </a:extLst>
          </p:cNvPr>
          <p:cNvCxnSpPr/>
          <p:nvPr/>
        </p:nvCxnSpPr>
        <p:spPr>
          <a:xfrm>
            <a:off x="7266808" y="-2139818"/>
            <a:ext cx="603110" cy="455513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E60A9C88-3966-4AC5-A55C-1C37619250F9}"/>
              </a:ext>
            </a:extLst>
          </p:cNvPr>
          <p:cNvCxnSpPr/>
          <p:nvPr/>
        </p:nvCxnSpPr>
        <p:spPr>
          <a:xfrm>
            <a:off x="-2003759" y="1307255"/>
            <a:ext cx="969544" cy="448307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Arrow: Right 131">
            <a:extLst>
              <a:ext uri="{FF2B5EF4-FFF2-40B4-BE49-F238E27FC236}">
                <a16:creationId xmlns:a16="http://schemas.microsoft.com/office/drawing/2014/main" id="{D3E9449F-B8C1-475E-9FAD-5CE374F1B1EC}"/>
              </a:ext>
            </a:extLst>
          </p:cNvPr>
          <p:cNvSpPr/>
          <p:nvPr/>
        </p:nvSpPr>
        <p:spPr>
          <a:xfrm>
            <a:off x="-1518987" y="2050669"/>
            <a:ext cx="518027" cy="220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4" name="Graphic 3" descr="Alarm clock">
            <a:extLst>
              <a:ext uri="{FF2B5EF4-FFF2-40B4-BE49-F238E27FC236}">
                <a16:creationId xmlns:a16="http://schemas.microsoft.com/office/drawing/2014/main" id="{DD1B1CA1-BA24-4E0F-A7F9-290A8A09B7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2799408" y="1281624"/>
            <a:ext cx="422382" cy="42238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42510D-A44B-42DF-9693-0B0C31EBC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nl-NL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47A2988-915A-4129-AD75-49C81FE34B1E}"/>
              </a:ext>
            </a:extLst>
          </p:cNvPr>
          <p:cNvGrpSpPr/>
          <p:nvPr/>
        </p:nvGrpSpPr>
        <p:grpSpPr>
          <a:xfrm>
            <a:off x="8313597" y="1279670"/>
            <a:ext cx="1169298" cy="991169"/>
            <a:chOff x="303130" y="1040872"/>
            <a:chExt cx="1283748" cy="1283748"/>
          </a:xfrm>
        </p:grpSpPr>
        <p:pic>
          <p:nvPicPr>
            <p:cNvPr id="78" name="Graphic 64">
              <a:extLst>
                <a:ext uri="{FF2B5EF4-FFF2-40B4-BE49-F238E27FC236}">
                  <a16:creationId xmlns:a16="http://schemas.microsoft.com/office/drawing/2014/main" id="{759983E9-5E09-4996-8C77-6EA124198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03130" y="1040872"/>
              <a:ext cx="1283748" cy="1283748"/>
            </a:xfrm>
            <a:prstGeom prst="rect">
              <a:avLst/>
            </a:prstGeom>
          </p:spPr>
        </p:pic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120DC76-B3BF-4756-A463-A65176F54574}"/>
                </a:ext>
              </a:extLst>
            </p:cNvPr>
            <p:cNvSpPr/>
            <p:nvPr/>
          </p:nvSpPr>
          <p:spPr>
            <a:xfrm>
              <a:off x="540308" y="2008362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Vault</a:t>
              </a:r>
            </a:p>
          </p:txBody>
        </p:sp>
      </p:grp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38B57638-AB8E-45E4-BB8B-DD4BA7C24D2A}"/>
              </a:ext>
            </a:extLst>
          </p:cNvPr>
          <p:cNvSpPr/>
          <p:nvPr/>
        </p:nvSpPr>
        <p:spPr>
          <a:xfrm>
            <a:off x="924159" y="1076728"/>
            <a:ext cx="4994487" cy="21554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nl-NL" sz="2000" dirty="0"/>
              <a:t>Tweet </a:t>
            </a:r>
            <a:r>
              <a:rPr lang="nl-NL" sz="2000" dirty="0" err="1"/>
              <a:t>Summarizer</a:t>
            </a:r>
            <a:endParaRPr lang="en-NL" sz="2000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FF184651-585D-418F-934A-B962F9593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995" y="1112437"/>
            <a:ext cx="1050000" cy="6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A517A729-57E3-4C2E-9480-BD83F487D1E3}"/>
              </a:ext>
            </a:extLst>
          </p:cNvPr>
          <p:cNvSpPr/>
          <p:nvPr/>
        </p:nvSpPr>
        <p:spPr>
          <a:xfrm>
            <a:off x="2595071" y="2801408"/>
            <a:ext cx="1448515" cy="3367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Write JSON document </a:t>
            </a:r>
            <a:br>
              <a:rPr lang="nl-NL" sz="900" dirty="0"/>
            </a:br>
            <a:r>
              <a:rPr lang="nl-NL" sz="900" dirty="0"/>
              <a:t>(</a:t>
            </a:r>
            <a:r>
              <a:rPr lang="nl-NL" sz="900" dirty="0" err="1"/>
              <a:t>to</a:t>
            </a:r>
            <a:r>
              <a:rPr lang="nl-NL" sz="900" dirty="0"/>
              <a:t> OCI Object Storage)</a:t>
            </a:r>
            <a:endParaRPr lang="en-NL" sz="900" dirty="0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21FAB9C9-A848-4C55-968F-3CB42353922F}"/>
              </a:ext>
            </a:extLst>
          </p:cNvPr>
          <p:cNvSpPr/>
          <p:nvPr/>
        </p:nvSpPr>
        <p:spPr>
          <a:xfrm>
            <a:off x="3762349" y="1662914"/>
            <a:ext cx="2012525" cy="3367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 err="1"/>
              <a:t>Retrieve</a:t>
            </a:r>
            <a:r>
              <a:rPr lang="nl-NL" sz="900" dirty="0"/>
              <a:t> Twitter API </a:t>
            </a:r>
            <a:r>
              <a:rPr lang="nl-NL" sz="900" dirty="0" err="1"/>
              <a:t>Credentials</a:t>
            </a:r>
            <a:r>
              <a:rPr lang="nl-NL" sz="900" dirty="0"/>
              <a:t> (</a:t>
            </a:r>
            <a:r>
              <a:rPr lang="nl-NL" sz="900" dirty="0" err="1"/>
              <a:t>from</a:t>
            </a:r>
            <a:r>
              <a:rPr lang="nl-NL" sz="900" dirty="0"/>
              <a:t> </a:t>
            </a:r>
            <a:r>
              <a:rPr lang="nl-NL" sz="900" dirty="0" err="1"/>
              <a:t>Secret</a:t>
            </a:r>
            <a:r>
              <a:rPr lang="nl-NL" sz="900" dirty="0"/>
              <a:t> in OCI </a:t>
            </a:r>
            <a:r>
              <a:rPr lang="nl-NL" sz="900" dirty="0" err="1"/>
              <a:t>Vault</a:t>
            </a:r>
            <a:r>
              <a:rPr lang="nl-NL" sz="900" dirty="0"/>
              <a:t>)</a:t>
            </a:r>
            <a:endParaRPr lang="en-NL" sz="900" dirty="0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5240347E-9B8A-4921-A02B-F32AEB52FF42}"/>
              </a:ext>
            </a:extLst>
          </p:cNvPr>
          <p:cNvSpPr/>
          <p:nvPr/>
        </p:nvSpPr>
        <p:spPr>
          <a:xfrm>
            <a:off x="3006418" y="1195981"/>
            <a:ext cx="1448515" cy="3367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 err="1"/>
              <a:t>Retrieve</a:t>
            </a:r>
            <a:r>
              <a:rPr lang="nl-NL" sz="900" dirty="0"/>
              <a:t> </a:t>
            </a:r>
            <a:r>
              <a:rPr lang="nl-NL" sz="900" dirty="0" err="1"/>
              <a:t>selected</a:t>
            </a:r>
            <a:r>
              <a:rPr lang="nl-NL" sz="900" dirty="0"/>
              <a:t> Tweets </a:t>
            </a:r>
            <a:r>
              <a:rPr lang="nl-NL" sz="900" dirty="0" err="1"/>
              <a:t>from</a:t>
            </a:r>
            <a:r>
              <a:rPr lang="nl-NL" sz="900" dirty="0"/>
              <a:t> Twitter API</a:t>
            </a:r>
            <a:endParaRPr lang="en-NL" sz="900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671FC94A-A961-496B-8E9B-A26A6F84CEC4}"/>
              </a:ext>
            </a:extLst>
          </p:cNvPr>
          <p:cNvSpPr/>
          <p:nvPr/>
        </p:nvSpPr>
        <p:spPr>
          <a:xfrm>
            <a:off x="7643997" y="2226288"/>
            <a:ext cx="1339200" cy="6431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/>
              <a:t>OCI API</a:t>
            </a:r>
          </a:p>
          <a:p>
            <a:pPr algn="ctr"/>
            <a:r>
              <a:rPr lang="nl-NL" sz="1100" dirty="0" err="1"/>
              <a:t>Vault</a:t>
            </a:r>
            <a:r>
              <a:rPr lang="nl-NL" sz="1100" dirty="0"/>
              <a:t> Service</a:t>
            </a:r>
            <a:endParaRPr lang="en-NL" sz="1100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C7B6E935-02C5-42E5-85D1-8BCCEA4FA2CC}"/>
              </a:ext>
            </a:extLst>
          </p:cNvPr>
          <p:cNvSpPr/>
          <p:nvPr/>
        </p:nvSpPr>
        <p:spPr>
          <a:xfrm>
            <a:off x="7643997" y="3995591"/>
            <a:ext cx="1339200" cy="6431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/>
              <a:t>OCI API</a:t>
            </a:r>
          </a:p>
          <a:p>
            <a:pPr algn="ctr"/>
            <a:r>
              <a:rPr lang="nl-NL" sz="1100" dirty="0"/>
              <a:t>Object Storage Service</a:t>
            </a:r>
            <a:endParaRPr lang="en-NL" sz="1100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CEAF2A0B-9BAE-4797-A98D-58DE2740C3B8}"/>
              </a:ext>
            </a:extLst>
          </p:cNvPr>
          <p:cNvSpPr/>
          <p:nvPr/>
        </p:nvSpPr>
        <p:spPr>
          <a:xfrm>
            <a:off x="7643997" y="733192"/>
            <a:ext cx="1339200" cy="6431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/>
              <a:t>Twitter API</a:t>
            </a:r>
            <a:endParaRPr lang="en-NL" sz="1100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1682FDEF-ECD6-46DB-B128-2FC63E712D31}"/>
              </a:ext>
            </a:extLst>
          </p:cNvPr>
          <p:cNvSpPr/>
          <p:nvPr/>
        </p:nvSpPr>
        <p:spPr>
          <a:xfrm>
            <a:off x="4354262" y="2596829"/>
            <a:ext cx="1448515" cy="3367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Make </a:t>
            </a:r>
            <a:r>
              <a:rPr lang="nl-NL" sz="900" dirty="0" err="1"/>
              <a:t>signed</a:t>
            </a:r>
            <a:r>
              <a:rPr lang="nl-NL" sz="900" dirty="0"/>
              <a:t> HTTP call </a:t>
            </a:r>
            <a:r>
              <a:rPr lang="nl-NL" sz="900" dirty="0" err="1"/>
              <a:t>to</a:t>
            </a:r>
            <a:r>
              <a:rPr lang="nl-NL" sz="900" dirty="0"/>
              <a:t> OCI REST API</a:t>
            </a:r>
            <a:endParaRPr lang="en-NL" sz="900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5AD70198-202A-48A9-B108-F3086B5B4B0C}"/>
              </a:ext>
            </a:extLst>
          </p:cNvPr>
          <p:cNvCxnSpPr>
            <a:cxnSpLocks/>
            <a:stCxn id="70" idx="3"/>
            <a:endCxn id="62" idx="1"/>
          </p:cNvCxnSpPr>
          <p:nvPr/>
        </p:nvCxnSpPr>
        <p:spPr>
          <a:xfrm flipV="1">
            <a:off x="5802777" y="2547851"/>
            <a:ext cx="1841220" cy="217375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9CFE1EC0-D8F2-4DA5-9975-801BF7B80C7C}"/>
              </a:ext>
            </a:extLst>
          </p:cNvPr>
          <p:cNvCxnSpPr>
            <a:cxnSpLocks/>
          </p:cNvCxnSpPr>
          <p:nvPr/>
        </p:nvCxnSpPr>
        <p:spPr>
          <a:xfrm>
            <a:off x="5802777" y="2869302"/>
            <a:ext cx="1841220" cy="1551928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8092EEC-87D0-41FF-8E20-BCA1BA2E9C51}"/>
              </a:ext>
            </a:extLst>
          </p:cNvPr>
          <p:cNvCxnSpPr>
            <a:stCxn id="69" idx="3"/>
            <a:endCxn id="64" idx="1"/>
          </p:cNvCxnSpPr>
          <p:nvPr/>
        </p:nvCxnSpPr>
        <p:spPr>
          <a:xfrm flipV="1">
            <a:off x="4454933" y="1054755"/>
            <a:ext cx="3189064" cy="309623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E90BDE4E-269E-46D4-A009-8B58AFBA4318}"/>
              </a:ext>
            </a:extLst>
          </p:cNvPr>
          <p:cNvSpPr/>
          <p:nvPr/>
        </p:nvSpPr>
        <p:spPr>
          <a:xfrm>
            <a:off x="1044006" y="2102442"/>
            <a:ext cx="1448515" cy="3367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 err="1"/>
              <a:t>Coordinate</a:t>
            </a:r>
            <a:r>
              <a:rPr lang="nl-NL" sz="900" dirty="0"/>
              <a:t> actions</a:t>
            </a:r>
            <a:endParaRPr lang="en-NL" sz="900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976C797-F534-42BC-BBB3-F3CD4EC292B9}"/>
              </a:ext>
            </a:extLst>
          </p:cNvPr>
          <p:cNvCxnSpPr>
            <a:cxnSpLocks/>
            <a:stCxn id="73" idx="3"/>
            <a:endCxn id="69" idx="1"/>
          </p:cNvCxnSpPr>
          <p:nvPr/>
        </p:nvCxnSpPr>
        <p:spPr>
          <a:xfrm flipV="1">
            <a:off x="2492521" y="1364378"/>
            <a:ext cx="513897" cy="9064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326F319-589F-4A8C-915C-0F7FFE31390D}"/>
              </a:ext>
            </a:extLst>
          </p:cNvPr>
          <p:cNvCxnSpPr>
            <a:endCxn id="66" idx="1"/>
          </p:cNvCxnSpPr>
          <p:nvPr/>
        </p:nvCxnSpPr>
        <p:spPr>
          <a:xfrm rot="16200000" flipH="1">
            <a:off x="3468087" y="1537048"/>
            <a:ext cx="299903" cy="2886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1CF6F1A6-F6EF-4382-8E5C-BF47709F56E5}"/>
              </a:ext>
            </a:extLst>
          </p:cNvPr>
          <p:cNvCxnSpPr>
            <a:cxnSpLocks/>
            <a:stCxn id="73" idx="2"/>
            <a:endCxn id="59" idx="1"/>
          </p:cNvCxnSpPr>
          <p:nvPr/>
        </p:nvCxnSpPr>
        <p:spPr>
          <a:xfrm rot="16200000" flipH="1">
            <a:off x="1916383" y="2291116"/>
            <a:ext cx="530569" cy="8268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F32DEC8-9B91-4A76-B608-7CFAF9949F1E}"/>
              </a:ext>
            </a:extLst>
          </p:cNvPr>
          <p:cNvCxnSpPr>
            <a:stCxn id="59" idx="3"/>
            <a:endCxn id="70" idx="1"/>
          </p:cNvCxnSpPr>
          <p:nvPr/>
        </p:nvCxnSpPr>
        <p:spPr>
          <a:xfrm flipV="1">
            <a:off x="4043586" y="2765226"/>
            <a:ext cx="310676" cy="2045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893CE7C2-9D7D-49CD-9E48-03AE92154F75}"/>
              </a:ext>
            </a:extLst>
          </p:cNvPr>
          <p:cNvCxnSpPr>
            <a:stCxn id="66" idx="2"/>
            <a:endCxn id="70" idx="0"/>
          </p:cNvCxnSpPr>
          <p:nvPr/>
        </p:nvCxnSpPr>
        <p:spPr>
          <a:xfrm rot="16200000" flipH="1">
            <a:off x="4625006" y="2143314"/>
            <a:ext cx="597121" cy="309908"/>
          </a:xfrm>
          <a:prstGeom prst="bentConnector3">
            <a:avLst>
              <a:gd name="adj1" fmla="val 736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598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FA29B7-C475-4C5E-881D-F54C7002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Application Design</a:t>
            </a:r>
            <a:endParaRPr lang="en-NL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D717C3-5768-4C43-A280-595D70DC6B3B}"/>
              </a:ext>
            </a:extLst>
          </p:cNvPr>
          <p:cNvGrpSpPr/>
          <p:nvPr/>
        </p:nvGrpSpPr>
        <p:grpSpPr>
          <a:xfrm>
            <a:off x="-2577260" y="925622"/>
            <a:ext cx="805942" cy="937662"/>
            <a:chOff x="7676309" y="2584867"/>
            <a:chExt cx="805942" cy="93766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BA75AA6-DF04-4956-BB89-CCAA96416D26}"/>
                </a:ext>
              </a:extLst>
            </p:cNvPr>
            <p:cNvGrpSpPr/>
            <p:nvPr/>
          </p:nvGrpSpPr>
          <p:grpSpPr>
            <a:xfrm>
              <a:off x="7730803" y="2584867"/>
              <a:ext cx="677701" cy="695030"/>
              <a:chOff x="7053326" y="4004425"/>
              <a:chExt cx="606942" cy="622462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6AB1FEA-251D-4FF1-BF25-B985145E5CFF}"/>
                  </a:ext>
                </a:extLst>
              </p:cNvPr>
              <p:cNvSpPr/>
              <p:nvPr/>
            </p:nvSpPr>
            <p:spPr>
              <a:xfrm>
                <a:off x="7053326" y="4004425"/>
                <a:ext cx="606942" cy="6224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3A123452-5F6D-4F3D-861B-83175225C940}"/>
                  </a:ext>
                </a:extLst>
              </p:cNvPr>
              <p:cNvGrpSpPr/>
              <p:nvPr/>
            </p:nvGrpSpPr>
            <p:grpSpPr>
              <a:xfrm>
                <a:off x="7163032" y="4055780"/>
                <a:ext cx="363451" cy="527464"/>
                <a:chOff x="9231825" y="4077333"/>
                <a:chExt cx="439737" cy="638175"/>
              </a:xfrm>
            </p:grpSpPr>
            <p:sp>
              <p:nvSpPr>
                <p:cNvPr id="26" name="Freeform 40">
                  <a:extLst>
                    <a:ext uri="{FF2B5EF4-FFF2-40B4-BE49-F238E27FC236}">
                      <a16:creationId xmlns:a16="http://schemas.microsoft.com/office/drawing/2014/main" id="{36B8C33F-C7A8-4B44-9F3F-B65B5407AF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22312" y="4077333"/>
                  <a:ext cx="257175" cy="142875"/>
                </a:xfrm>
                <a:custGeom>
                  <a:avLst/>
                  <a:gdLst>
                    <a:gd name="T0" fmla="*/ 503 w 714"/>
                    <a:gd name="T1" fmla="*/ 146 h 399"/>
                    <a:gd name="T2" fmla="*/ 501 w 714"/>
                    <a:gd name="T3" fmla="*/ 167 h 399"/>
                    <a:gd name="T4" fmla="*/ 713 w 714"/>
                    <a:gd name="T5" fmla="*/ 167 h 399"/>
                    <a:gd name="T6" fmla="*/ 713 w 714"/>
                    <a:gd name="T7" fmla="*/ 398 h 399"/>
                    <a:gd name="T8" fmla="*/ 0 w 714"/>
                    <a:gd name="T9" fmla="*/ 398 h 399"/>
                    <a:gd name="T10" fmla="*/ 0 w 714"/>
                    <a:gd name="T11" fmla="*/ 167 h 399"/>
                    <a:gd name="T12" fmla="*/ 210 w 714"/>
                    <a:gd name="T13" fmla="*/ 167 h 399"/>
                    <a:gd name="T14" fmla="*/ 207 w 714"/>
                    <a:gd name="T15" fmla="*/ 146 h 399"/>
                    <a:gd name="T16" fmla="*/ 356 w 714"/>
                    <a:gd name="T17" fmla="*/ 0 h 399"/>
                    <a:gd name="T18" fmla="*/ 503 w 714"/>
                    <a:gd name="T19" fmla="*/ 146 h 399"/>
                    <a:gd name="T20" fmla="*/ 293 w 714"/>
                    <a:gd name="T21" fmla="*/ 146 h 399"/>
                    <a:gd name="T22" fmla="*/ 356 w 714"/>
                    <a:gd name="T23" fmla="*/ 209 h 399"/>
                    <a:gd name="T24" fmla="*/ 419 w 714"/>
                    <a:gd name="T25" fmla="*/ 146 h 399"/>
                    <a:gd name="T26" fmla="*/ 356 w 714"/>
                    <a:gd name="T27" fmla="*/ 83 h 399"/>
                    <a:gd name="T28" fmla="*/ 293 w 714"/>
                    <a:gd name="T29" fmla="*/ 146 h 3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14" h="399">
                      <a:moveTo>
                        <a:pt x="503" y="146"/>
                      </a:moveTo>
                      <a:cubicBezTo>
                        <a:pt x="503" y="154"/>
                        <a:pt x="503" y="162"/>
                        <a:pt x="501" y="167"/>
                      </a:cubicBezTo>
                      <a:lnTo>
                        <a:pt x="713" y="167"/>
                      </a:lnTo>
                      <a:lnTo>
                        <a:pt x="713" y="398"/>
                      </a:lnTo>
                      <a:lnTo>
                        <a:pt x="0" y="398"/>
                      </a:lnTo>
                      <a:lnTo>
                        <a:pt x="0" y="167"/>
                      </a:lnTo>
                      <a:lnTo>
                        <a:pt x="210" y="167"/>
                      </a:lnTo>
                      <a:cubicBezTo>
                        <a:pt x="210" y="160"/>
                        <a:pt x="207" y="152"/>
                        <a:pt x="207" y="146"/>
                      </a:cubicBezTo>
                      <a:cubicBezTo>
                        <a:pt x="210" y="65"/>
                        <a:pt x="275" y="0"/>
                        <a:pt x="356" y="0"/>
                      </a:cubicBezTo>
                      <a:cubicBezTo>
                        <a:pt x="438" y="0"/>
                        <a:pt x="503" y="65"/>
                        <a:pt x="503" y="146"/>
                      </a:cubicBezTo>
                      <a:close/>
                      <a:moveTo>
                        <a:pt x="293" y="146"/>
                      </a:moveTo>
                      <a:cubicBezTo>
                        <a:pt x="293" y="180"/>
                        <a:pt x="322" y="209"/>
                        <a:pt x="356" y="209"/>
                      </a:cubicBezTo>
                      <a:cubicBezTo>
                        <a:pt x="390" y="209"/>
                        <a:pt x="419" y="180"/>
                        <a:pt x="419" y="146"/>
                      </a:cubicBezTo>
                      <a:cubicBezTo>
                        <a:pt x="419" y="112"/>
                        <a:pt x="390" y="83"/>
                        <a:pt x="356" y="83"/>
                      </a:cubicBezTo>
                      <a:cubicBezTo>
                        <a:pt x="322" y="83"/>
                        <a:pt x="293" y="112"/>
                        <a:pt x="293" y="146"/>
                      </a:cubicBezTo>
                      <a:close/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Freeform 41">
                  <a:extLst>
                    <a:ext uri="{FF2B5EF4-FFF2-40B4-BE49-F238E27FC236}">
                      <a16:creationId xmlns:a16="http://schemas.microsoft.com/office/drawing/2014/main" id="{84D0FEF7-D34B-4DCF-A196-A34C01A175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31825" y="4178933"/>
                  <a:ext cx="439737" cy="536575"/>
                </a:xfrm>
                <a:custGeom>
                  <a:avLst/>
                  <a:gdLst>
                    <a:gd name="T0" fmla="*/ 83 w 1220"/>
                    <a:gd name="T1" fmla="*/ 1489 h 1490"/>
                    <a:gd name="T2" fmla="*/ 0 w 1220"/>
                    <a:gd name="T3" fmla="*/ 1405 h 1490"/>
                    <a:gd name="T4" fmla="*/ 0 w 1220"/>
                    <a:gd name="T5" fmla="*/ 8 h 1490"/>
                    <a:gd name="T6" fmla="*/ 7 w 1220"/>
                    <a:gd name="T7" fmla="*/ 0 h 1490"/>
                    <a:gd name="T8" fmla="*/ 175 w 1220"/>
                    <a:gd name="T9" fmla="*/ 0 h 1490"/>
                    <a:gd name="T10" fmla="*/ 183 w 1220"/>
                    <a:gd name="T11" fmla="*/ 8 h 1490"/>
                    <a:gd name="T12" fmla="*/ 183 w 1220"/>
                    <a:gd name="T13" fmla="*/ 78 h 1490"/>
                    <a:gd name="T14" fmla="*/ 175 w 1220"/>
                    <a:gd name="T15" fmla="*/ 86 h 1490"/>
                    <a:gd name="T16" fmla="*/ 94 w 1220"/>
                    <a:gd name="T17" fmla="*/ 86 h 1490"/>
                    <a:gd name="T18" fmla="*/ 86 w 1220"/>
                    <a:gd name="T19" fmla="*/ 94 h 1490"/>
                    <a:gd name="T20" fmla="*/ 86 w 1220"/>
                    <a:gd name="T21" fmla="*/ 1392 h 1490"/>
                    <a:gd name="T22" fmla="*/ 80 w 1220"/>
                    <a:gd name="T23" fmla="*/ 1399 h 1490"/>
                    <a:gd name="T24" fmla="*/ 89 w 1220"/>
                    <a:gd name="T25" fmla="*/ 1400 h 1490"/>
                    <a:gd name="T26" fmla="*/ 1124 w 1220"/>
                    <a:gd name="T27" fmla="*/ 1400 h 1490"/>
                    <a:gd name="T28" fmla="*/ 1132 w 1220"/>
                    <a:gd name="T29" fmla="*/ 1392 h 1490"/>
                    <a:gd name="T30" fmla="*/ 1132 w 1220"/>
                    <a:gd name="T31" fmla="*/ 97 h 1490"/>
                    <a:gd name="T32" fmla="*/ 1124 w 1220"/>
                    <a:gd name="T33" fmla="*/ 89 h 1490"/>
                    <a:gd name="T34" fmla="*/ 1043 w 1220"/>
                    <a:gd name="T35" fmla="*/ 89 h 1490"/>
                    <a:gd name="T36" fmla="*/ 1035 w 1220"/>
                    <a:gd name="T37" fmla="*/ 81 h 1490"/>
                    <a:gd name="T38" fmla="*/ 1035 w 1220"/>
                    <a:gd name="T39" fmla="*/ 10 h 1490"/>
                    <a:gd name="T40" fmla="*/ 1043 w 1220"/>
                    <a:gd name="T41" fmla="*/ 2 h 1490"/>
                    <a:gd name="T42" fmla="*/ 1211 w 1220"/>
                    <a:gd name="T43" fmla="*/ 2 h 1490"/>
                    <a:gd name="T44" fmla="*/ 1219 w 1220"/>
                    <a:gd name="T45" fmla="*/ 10 h 1490"/>
                    <a:gd name="T46" fmla="*/ 1219 w 1220"/>
                    <a:gd name="T47" fmla="*/ 1405 h 1490"/>
                    <a:gd name="T48" fmla="*/ 1135 w 1220"/>
                    <a:gd name="T49" fmla="*/ 1489 h 1490"/>
                    <a:gd name="T50" fmla="*/ 83 w 1220"/>
                    <a:gd name="T51" fmla="*/ 1489 h 14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20" h="1490">
                      <a:moveTo>
                        <a:pt x="83" y="1489"/>
                      </a:moveTo>
                      <a:cubicBezTo>
                        <a:pt x="36" y="1489"/>
                        <a:pt x="0" y="1452"/>
                        <a:pt x="0" y="1405"/>
                      </a:cubicBezTo>
                      <a:lnTo>
                        <a:pt x="0" y="8"/>
                      </a:lnTo>
                      <a:cubicBezTo>
                        <a:pt x="0" y="2"/>
                        <a:pt x="2" y="0"/>
                        <a:pt x="7" y="0"/>
                      </a:cubicBezTo>
                      <a:lnTo>
                        <a:pt x="175" y="0"/>
                      </a:lnTo>
                      <a:cubicBezTo>
                        <a:pt x="180" y="0"/>
                        <a:pt x="183" y="2"/>
                        <a:pt x="183" y="8"/>
                      </a:cubicBezTo>
                      <a:lnTo>
                        <a:pt x="183" y="78"/>
                      </a:lnTo>
                      <a:cubicBezTo>
                        <a:pt x="183" y="84"/>
                        <a:pt x="180" y="86"/>
                        <a:pt x="175" y="86"/>
                      </a:cubicBezTo>
                      <a:lnTo>
                        <a:pt x="94" y="86"/>
                      </a:lnTo>
                      <a:cubicBezTo>
                        <a:pt x="89" y="86"/>
                        <a:pt x="86" y="89"/>
                        <a:pt x="86" y="94"/>
                      </a:cubicBezTo>
                      <a:lnTo>
                        <a:pt x="86" y="1392"/>
                      </a:lnTo>
                      <a:cubicBezTo>
                        <a:pt x="87" y="1395"/>
                        <a:pt x="84" y="1398"/>
                        <a:pt x="80" y="1399"/>
                      </a:cubicBezTo>
                      <a:cubicBezTo>
                        <a:pt x="83" y="1399"/>
                        <a:pt x="86" y="1399"/>
                        <a:pt x="89" y="1400"/>
                      </a:cubicBezTo>
                      <a:lnTo>
                        <a:pt x="1124" y="1400"/>
                      </a:lnTo>
                      <a:cubicBezTo>
                        <a:pt x="1129" y="1400"/>
                        <a:pt x="1132" y="1397"/>
                        <a:pt x="1132" y="1392"/>
                      </a:cubicBezTo>
                      <a:lnTo>
                        <a:pt x="1132" y="97"/>
                      </a:lnTo>
                      <a:cubicBezTo>
                        <a:pt x="1132" y="91"/>
                        <a:pt x="1129" y="89"/>
                        <a:pt x="1124" y="89"/>
                      </a:cubicBezTo>
                      <a:lnTo>
                        <a:pt x="1043" y="89"/>
                      </a:lnTo>
                      <a:cubicBezTo>
                        <a:pt x="1038" y="89"/>
                        <a:pt x="1035" y="86"/>
                        <a:pt x="1035" y="81"/>
                      </a:cubicBezTo>
                      <a:lnTo>
                        <a:pt x="1035" y="10"/>
                      </a:lnTo>
                      <a:cubicBezTo>
                        <a:pt x="1035" y="5"/>
                        <a:pt x="1038" y="2"/>
                        <a:pt x="1043" y="2"/>
                      </a:cubicBezTo>
                      <a:lnTo>
                        <a:pt x="1211" y="2"/>
                      </a:lnTo>
                      <a:cubicBezTo>
                        <a:pt x="1216" y="2"/>
                        <a:pt x="1219" y="5"/>
                        <a:pt x="1219" y="10"/>
                      </a:cubicBezTo>
                      <a:lnTo>
                        <a:pt x="1219" y="1405"/>
                      </a:lnTo>
                      <a:cubicBezTo>
                        <a:pt x="1219" y="1452"/>
                        <a:pt x="1182" y="1489"/>
                        <a:pt x="1135" y="1489"/>
                      </a:cubicBezTo>
                      <a:lnTo>
                        <a:pt x="83" y="1489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Freeform 42">
                  <a:extLst>
                    <a:ext uri="{FF2B5EF4-FFF2-40B4-BE49-F238E27FC236}">
                      <a16:creationId xmlns:a16="http://schemas.microsoft.com/office/drawing/2014/main" id="{20ECC912-E995-4F5A-B96B-23B5D60813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69937" y="4286883"/>
                  <a:ext cx="161925" cy="161925"/>
                </a:xfrm>
                <a:custGeom>
                  <a:avLst/>
                  <a:gdLst>
                    <a:gd name="T0" fmla="*/ 448 w 449"/>
                    <a:gd name="T1" fmla="*/ 158 h 449"/>
                    <a:gd name="T2" fmla="*/ 291 w 449"/>
                    <a:gd name="T3" fmla="*/ 158 h 449"/>
                    <a:gd name="T4" fmla="*/ 291 w 449"/>
                    <a:gd name="T5" fmla="*/ 0 h 449"/>
                    <a:gd name="T6" fmla="*/ 160 w 449"/>
                    <a:gd name="T7" fmla="*/ 0 h 449"/>
                    <a:gd name="T8" fmla="*/ 160 w 449"/>
                    <a:gd name="T9" fmla="*/ 158 h 449"/>
                    <a:gd name="T10" fmla="*/ 0 w 449"/>
                    <a:gd name="T11" fmla="*/ 158 h 449"/>
                    <a:gd name="T12" fmla="*/ 0 w 449"/>
                    <a:gd name="T13" fmla="*/ 291 h 449"/>
                    <a:gd name="T14" fmla="*/ 160 w 449"/>
                    <a:gd name="T15" fmla="*/ 291 h 449"/>
                    <a:gd name="T16" fmla="*/ 160 w 449"/>
                    <a:gd name="T17" fmla="*/ 448 h 449"/>
                    <a:gd name="T18" fmla="*/ 291 w 449"/>
                    <a:gd name="T19" fmla="*/ 448 h 449"/>
                    <a:gd name="T20" fmla="*/ 291 w 449"/>
                    <a:gd name="T21" fmla="*/ 291 h 449"/>
                    <a:gd name="T22" fmla="*/ 448 w 449"/>
                    <a:gd name="T23" fmla="*/ 291 h 449"/>
                    <a:gd name="T24" fmla="*/ 448 w 449"/>
                    <a:gd name="T25" fmla="*/ 158 h 4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49" h="449">
                      <a:moveTo>
                        <a:pt x="448" y="158"/>
                      </a:moveTo>
                      <a:lnTo>
                        <a:pt x="291" y="158"/>
                      </a:lnTo>
                      <a:lnTo>
                        <a:pt x="291" y="0"/>
                      </a:lnTo>
                      <a:lnTo>
                        <a:pt x="160" y="0"/>
                      </a:lnTo>
                      <a:lnTo>
                        <a:pt x="160" y="158"/>
                      </a:lnTo>
                      <a:lnTo>
                        <a:pt x="0" y="158"/>
                      </a:lnTo>
                      <a:lnTo>
                        <a:pt x="0" y="291"/>
                      </a:lnTo>
                      <a:lnTo>
                        <a:pt x="160" y="291"/>
                      </a:lnTo>
                      <a:lnTo>
                        <a:pt x="160" y="448"/>
                      </a:lnTo>
                      <a:lnTo>
                        <a:pt x="291" y="448"/>
                      </a:lnTo>
                      <a:lnTo>
                        <a:pt x="291" y="291"/>
                      </a:lnTo>
                      <a:lnTo>
                        <a:pt x="448" y="291"/>
                      </a:lnTo>
                      <a:lnTo>
                        <a:pt x="448" y="158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Freeform 43">
                  <a:extLst>
                    <a:ext uri="{FF2B5EF4-FFF2-40B4-BE49-F238E27FC236}">
                      <a16:creationId xmlns:a16="http://schemas.microsoft.com/office/drawing/2014/main" id="{4EC2F3FF-5DED-44AA-8F7B-633743A2B0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31837" y="4515483"/>
                  <a:ext cx="238125" cy="20637"/>
                </a:xfrm>
                <a:custGeom>
                  <a:avLst/>
                  <a:gdLst>
                    <a:gd name="T0" fmla="*/ 331 w 662"/>
                    <a:gd name="T1" fmla="*/ 55 h 56"/>
                    <a:gd name="T2" fmla="*/ 0 w 662"/>
                    <a:gd name="T3" fmla="*/ 55 h 56"/>
                    <a:gd name="T4" fmla="*/ 0 w 662"/>
                    <a:gd name="T5" fmla="*/ 0 h 56"/>
                    <a:gd name="T6" fmla="*/ 661 w 662"/>
                    <a:gd name="T7" fmla="*/ 0 h 56"/>
                    <a:gd name="T8" fmla="*/ 661 w 662"/>
                    <a:gd name="T9" fmla="*/ 55 h 56"/>
                    <a:gd name="T10" fmla="*/ 331 w 662"/>
                    <a:gd name="T11" fmla="*/ 55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62" h="56">
                      <a:moveTo>
                        <a:pt x="331" y="55"/>
                      </a:moveTo>
                      <a:lnTo>
                        <a:pt x="0" y="55"/>
                      </a:lnTo>
                      <a:lnTo>
                        <a:pt x="0" y="0"/>
                      </a:lnTo>
                      <a:lnTo>
                        <a:pt x="661" y="0"/>
                      </a:lnTo>
                      <a:lnTo>
                        <a:pt x="661" y="55"/>
                      </a:lnTo>
                      <a:lnTo>
                        <a:pt x="331" y="55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44">
                  <a:extLst>
                    <a:ext uri="{FF2B5EF4-FFF2-40B4-BE49-F238E27FC236}">
                      <a16:creationId xmlns:a16="http://schemas.microsoft.com/office/drawing/2014/main" id="{0E63B7DC-A354-4A3A-8FDD-186EAB287E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31837" y="4578983"/>
                  <a:ext cx="190500" cy="20637"/>
                </a:xfrm>
                <a:custGeom>
                  <a:avLst/>
                  <a:gdLst>
                    <a:gd name="T0" fmla="*/ 265 w 531"/>
                    <a:gd name="T1" fmla="*/ 55 h 56"/>
                    <a:gd name="T2" fmla="*/ 0 w 531"/>
                    <a:gd name="T3" fmla="*/ 55 h 56"/>
                    <a:gd name="T4" fmla="*/ 0 w 531"/>
                    <a:gd name="T5" fmla="*/ 0 h 56"/>
                    <a:gd name="T6" fmla="*/ 530 w 531"/>
                    <a:gd name="T7" fmla="*/ 0 h 56"/>
                    <a:gd name="T8" fmla="*/ 530 w 531"/>
                    <a:gd name="T9" fmla="*/ 55 h 56"/>
                    <a:gd name="T10" fmla="*/ 265 w 531"/>
                    <a:gd name="T11" fmla="*/ 55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31" h="56">
                      <a:moveTo>
                        <a:pt x="265" y="55"/>
                      </a:moveTo>
                      <a:lnTo>
                        <a:pt x="0" y="55"/>
                      </a:lnTo>
                      <a:lnTo>
                        <a:pt x="0" y="0"/>
                      </a:lnTo>
                      <a:lnTo>
                        <a:pt x="530" y="0"/>
                      </a:lnTo>
                      <a:lnTo>
                        <a:pt x="530" y="55"/>
                      </a:lnTo>
                      <a:lnTo>
                        <a:pt x="265" y="55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50A73A9-A736-409E-A340-1DC744626EE4}"/>
                </a:ext>
              </a:extLst>
            </p:cNvPr>
            <p:cNvSpPr/>
            <p:nvPr/>
          </p:nvSpPr>
          <p:spPr>
            <a:xfrm>
              <a:off x="7676309" y="3307085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8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Healthcheck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8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091FC02-ECD8-4F50-9C40-CEEF437B3CF2}"/>
              </a:ext>
            </a:extLst>
          </p:cNvPr>
          <p:cNvGrpSpPr/>
          <p:nvPr/>
        </p:nvGrpSpPr>
        <p:grpSpPr>
          <a:xfrm>
            <a:off x="4914934" y="-2109056"/>
            <a:ext cx="1208210" cy="1208210"/>
            <a:chOff x="8501701" y="2363821"/>
            <a:chExt cx="1208210" cy="1208210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6C6CEC91-0496-4989-8B0D-F6300A2A7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01701" y="2363821"/>
              <a:ext cx="1208210" cy="1208210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ADBA877-7209-4154-8D92-38279E887E3E}"/>
                </a:ext>
              </a:extLst>
            </p:cNvPr>
            <p:cNvSpPr/>
            <p:nvPr/>
          </p:nvSpPr>
          <p:spPr>
            <a:xfrm>
              <a:off x="8713667" y="3303544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US" sz="800" b="1" kern="1200" dirty="0">
                  <a:solidFill>
                    <a:srgbClr val="F80000"/>
                  </a:solidFill>
                  <a:latin typeface="Arial" charset="0"/>
                  <a:ea typeface="Arial" charset="0"/>
                  <a:cs typeface="Arial" charset="0"/>
                </a:rPr>
                <a:t>Events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69FA0EB-405D-45E2-80FF-48EDA90AB076}"/>
              </a:ext>
            </a:extLst>
          </p:cNvPr>
          <p:cNvGrpSpPr/>
          <p:nvPr/>
        </p:nvGrpSpPr>
        <p:grpSpPr>
          <a:xfrm>
            <a:off x="8418556" y="3042972"/>
            <a:ext cx="805942" cy="953482"/>
            <a:chOff x="9019344" y="1468849"/>
            <a:chExt cx="805942" cy="953482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68F3D50-7336-4C77-B289-0A3EA95F0314}"/>
                </a:ext>
              </a:extLst>
            </p:cNvPr>
            <p:cNvGrpSpPr/>
            <p:nvPr/>
          </p:nvGrpSpPr>
          <p:grpSpPr>
            <a:xfrm>
              <a:off x="9113143" y="1468849"/>
              <a:ext cx="582945" cy="635162"/>
              <a:chOff x="9113143" y="1758788"/>
              <a:chExt cx="582945" cy="635162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7D06E61-D64B-42BF-95BC-BA8C27554EE9}"/>
                  </a:ext>
                </a:extLst>
              </p:cNvPr>
              <p:cNvSpPr/>
              <p:nvPr/>
            </p:nvSpPr>
            <p:spPr>
              <a:xfrm>
                <a:off x="9113143" y="1758788"/>
                <a:ext cx="582945" cy="6351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Freeform 30">
                <a:extLst>
                  <a:ext uri="{FF2B5EF4-FFF2-40B4-BE49-F238E27FC236}">
                    <a16:creationId xmlns:a16="http://schemas.microsoft.com/office/drawing/2014/main" id="{DA3F554E-FB9F-4934-B673-956774CBBC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07801" y="1847739"/>
                <a:ext cx="394941" cy="429056"/>
              </a:xfrm>
              <a:custGeom>
                <a:avLst/>
                <a:gdLst>
                  <a:gd name="T0" fmla="*/ 1022 w 1327"/>
                  <a:gd name="T1" fmla="*/ 21 h 1442"/>
                  <a:gd name="T2" fmla="*/ 663 w 1327"/>
                  <a:gd name="T3" fmla="*/ 0 h 1442"/>
                  <a:gd name="T4" fmla="*/ 304 w 1327"/>
                  <a:gd name="T5" fmla="*/ 21 h 1442"/>
                  <a:gd name="T6" fmla="*/ 0 w 1327"/>
                  <a:gd name="T7" fmla="*/ 121 h 1442"/>
                  <a:gd name="T8" fmla="*/ 0 w 1327"/>
                  <a:gd name="T9" fmla="*/ 1320 h 1442"/>
                  <a:gd name="T10" fmla="*/ 304 w 1327"/>
                  <a:gd name="T11" fmla="*/ 1420 h 1442"/>
                  <a:gd name="T12" fmla="*/ 663 w 1327"/>
                  <a:gd name="T13" fmla="*/ 1441 h 1442"/>
                  <a:gd name="T14" fmla="*/ 1022 w 1327"/>
                  <a:gd name="T15" fmla="*/ 1420 h 1442"/>
                  <a:gd name="T16" fmla="*/ 1326 w 1327"/>
                  <a:gd name="T17" fmla="*/ 1320 h 1442"/>
                  <a:gd name="T18" fmla="*/ 1326 w 1327"/>
                  <a:gd name="T19" fmla="*/ 121 h 1442"/>
                  <a:gd name="T20" fmla="*/ 1022 w 1327"/>
                  <a:gd name="T21" fmla="*/ 21 h 1442"/>
                  <a:gd name="T22" fmla="*/ 346 w 1327"/>
                  <a:gd name="T23" fmla="*/ 1042 h 1442"/>
                  <a:gd name="T24" fmla="*/ 257 w 1327"/>
                  <a:gd name="T25" fmla="*/ 953 h 1442"/>
                  <a:gd name="T26" fmla="*/ 346 w 1327"/>
                  <a:gd name="T27" fmla="*/ 864 h 1442"/>
                  <a:gd name="T28" fmla="*/ 435 w 1327"/>
                  <a:gd name="T29" fmla="*/ 953 h 1442"/>
                  <a:gd name="T30" fmla="*/ 346 w 1327"/>
                  <a:gd name="T31" fmla="*/ 1042 h 1442"/>
                  <a:gd name="T32" fmla="*/ 377 w 1327"/>
                  <a:gd name="T33" fmla="*/ 661 h 1442"/>
                  <a:gd name="T34" fmla="*/ 480 w 1327"/>
                  <a:gd name="T35" fmla="*/ 459 h 1442"/>
                  <a:gd name="T36" fmla="*/ 582 w 1327"/>
                  <a:gd name="T37" fmla="*/ 661 h 1442"/>
                  <a:gd name="T38" fmla="*/ 377 w 1327"/>
                  <a:gd name="T39" fmla="*/ 661 h 1442"/>
                  <a:gd name="T40" fmla="*/ 550 w 1327"/>
                  <a:gd name="T41" fmla="*/ 791 h 1442"/>
                  <a:gd name="T42" fmla="*/ 655 w 1327"/>
                  <a:gd name="T43" fmla="*/ 746 h 1442"/>
                  <a:gd name="T44" fmla="*/ 760 w 1327"/>
                  <a:gd name="T45" fmla="*/ 791 h 1442"/>
                  <a:gd name="T46" fmla="*/ 760 w 1327"/>
                  <a:gd name="T47" fmla="*/ 940 h 1442"/>
                  <a:gd name="T48" fmla="*/ 655 w 1327"/>
                  <a:gd name="T49" fmla="*/ 985 h 1442"/>
                  <a:gd name="T50" fmla="*/ 550 w 1327"/>
                  <a:gd name="T51" fmla="*/ 940 h 1442"/>
                  <a:gd name="T52" fmla="*/ 550 w 1327"/>
                  <a:gd name="T53" fmla="*/ 791 h 1442"/>
                  <a:gd name="T54" fmla="*/ 689 w 1327"/>
                  <a:gd name="T55" fmla="*/ 1265 h 1442"/>
                  <a:gd name="T56" fmla="*/ 600 w 1327"/>
                  <a:gd name="T57" fmla="*/ 1176 h 1442"/>
                  <a:gd name="T58" fmla="*/ 689 w 1327"/>
                  <a:gd name="T59" fmla="*/ 1087 h 1442"/>
                  <a:gd name="T60" fmla="*/ 778 w 1327"/>
                  <a:gd name="T61" fmla="*/ 1176 h 1442"/>
                  <a:gd name="T62" fmla="*/ 689 w 1327"/>
                  <a:gd name="T63" fmla="*/ 1265 h 1442"/>
                  <a:gd name="T64" fmla="*/ 757 w 1327"/>
                  <a:gd name="T65" fmla="*/ 558 h 1442"/>
                  <a:gd name="T66" fmla="*/ 870 w 1327"/>
                  <a:gd name="T67" fmla="*/ 446 h 1442"/>
                  <a:gd name="T68" fmla="*/ 983 w 1327"/>
                  <a:gd name="T69" fmla="*/ 558 h 1442"/>
                  <a:gd name="T70" fmla="*/ 870 w 1327"/>
                  <a:gd name="T71" fmla="*/ 671 h 1442"/>
                  <a:gd name="T72" fmla="*/ 757 w 1327"/>
                  <a:gd name="T73" fmla="*/ 558 h 1442"/>
                  <a:gd name="T74" fmla="*/ 917 w 1327"/>
                  <a:gd name="T75" fmla="*/ 1003 h 1442"/>
                  <a:gd name="T76" fmla="*/ 1007 w 1327"/>
                  <a:gd name="T77" fmla="*/ 825 h 1442"/>
                  <a:gd name="T78" fmla="*/ 1096 w 1327"/>
                  <a:gd name="T79" fmla="*/ 1003 h 1442"/>
                  <a:gd name="T80" fmla="*/ 917 w 1327"/>
                  <a:gd name="T81" fmla="*/ 1003 h 1442"/>
                  <a:gd name="T82" fmla="*/ 1269 w 1327"/>
                  <a:gd name="T83" fmla="*/ 220 h 1442"/>
                  <a:gd name="T84" fmla="*/ 660 w 1327"/>
                  <a:gd name="T85" fmla="*/ 315 h 1442"/>
                  <a:gd name="T86" fmla="*/ 52 w 1327"/>
                  <a:gd name="T87" fmla="*/ 220 h 1442"/>
                  <a:gd name="T88" fmla="*/ 52 w 1327"/>
                  <a:gd name="T89" fmla="*/ 220 h 1442"/>
                  <a:gd name="T90" fmla="*/ 660 w 1327"/>
                  <a:gd name="T91" fmla="*/ 126 h 1442"/>
                  <a:gd name="T92" fmla="*/ 1269 w 1327"/>
                  <a:gd name="T93" fmla="*/ 220 h 1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27" h="1442">
                    <a:moveTo>
                      <a:pt x="1022" y="21"/>
                    </a:moveTo>
                    <a:cubicBezTo>
                      <a:pt x="849" y="0"/>
                      <a:pt x="671" y="0"/>
                      <a:pt x="663" y="0"/>
                    </a:cubicBezTo>
                    <a:cubicBezTo>
                      <a:pt x="655" y="0"/>
                      <a:pt x="477" y="0"/>
                      <a:pt x="304" y="21"/>
                    </a:cubicBezTo>
                    <a:cubicBezTo>
                      <a:pt x="2" y="58"/>
                      <a:pt x="0" y="121"/>
                      <a:pt x="0" y="121"/>
                    </a:cubicBezTo>
                    <a:lnTo>
                      <a:pt x="0" y="1320"/>
                    </a:lnTo>
                    <a:cubicBezTo>
                      <a:pt x="0" y="1320"/>
                      <a:pt x="2" y="1383"/>
                      <a:pt x="304" y="1420"/>
                    </a:cubicBezTo>
                    <a:cubicBezTo>
                      <a:pt x="477" y="1441"/>
                      <a:pt x="655" y="1441"/>
                      <a:pt x="663" y="1441"/>
                    </a:cubicBezTo>
                    <a:cubicBezTo>
                      <a:pt x="671" y="1441"/>
                      <a:pt x="849" y="1441"/>
                      <a:pt x="1022" y="1420"/>
                    </a:cubicBezTo>
                    <a:cubicBezTo>
                      <a:pt x="1324" y="1383"/>
                      <a:pt x="1326" y="1320"/>
                      <a:pt x="1326" y="1320"/>
                    </a:cubicBezTo>
                    <a:lnTo>
                      <a:pt x="1326" y="121"/>
                    </a:lnTo>
                    <a:cubicBezTo>
                      <a:pt x="1326" y="121"/>
                      <a:pt x="1324" y="58"/>
                      <a:pt x="1022" y="21"/>
                    </a:cubicBezTo>
                    <a:close/>
                    <a:moveTo>
                      <a:pt x="346" y="1042"/>
                    </a:moveTo>
                    <a:cubicBezTo>
                      <a:pt x="296" y="1042"/>
                      <a:pt x="257" y="1003"/>
                      <a:pt x="257" y="953"/>
                    </a:cubicBezTo>
                    <a:cubicBezTo>
                      <a:pt x="257" y="906"/>
                      <a:pt x="296" y="864"/>
                      <a:pt x="346" y="864"/>
                    </a:cubicBezTo>
                    <a:cubicBezTo>
                      <a:pt x="396" y="864"/>
                      <a:pt x="435" y="903"/>
                      <a:pt x="435" y="953"/>
                    </a:cubicBezTo>
                    <a:cubicBezTo>
                      <a:pt x="435" y="1003"/>
                      <a:pt x="396" y="1042"/>
                      <a:pt x="346" y="1042"/>
                    </a:cubicBezTo>
                    <a:close/>
                    <a:moveTo>
                      <a:pt x="377" y="661"/>
                    </a:moveTo>
                    <a:lnTo>
                      <a:pt x="480" y="459"/>
                    </a:lnTo>
                    <a:lnTo>
                      <a:pt x="582" y="661"/>
                    </a:lnTo>
                    <a:lnTo>
                      <a:pt x="377" y="661"/>
                    </a:lnTo>
                    <a:close/>
                    <a:moveTo>
                      <a:pt x="550" y="791"/>
                    </a:moveTo>
                    <a:lnTo>
                      <a:pt x="655" y="746"/>
                    </a:lnTo>
                    <a:lnTo>
                      <a:pt x="760" y="791"/>
                    </a:lnTo>
                    <a:lnTo>
                      <a:pt x="760" y="940"/>
                    </a:lnTo>
                    <a:lnTo>
                      <a:pt x="655" y="985"/>
                    </a:lnTo>
                    <a:lnTo>
                      <a:pt x="550" y="940"/>
                    </a:lnTo>
                    <a:lnTo>
                      <a:pt x="550" y="791"/>
                    </a:lnTo>
                    <a:close/>
                    <a:moveTo>
                      <a:pt x="689" y="1265"/>
                    </a:moveTo>
                    <a:cubicBezTo>
                      <a:pt x="640" y="1265"/>
                      <a:pt x="600" y="1226"/>
                      <a:pt x="600" y="1176"/>
                    </a:cubicBezTo>
                    <a:cubicBezTo>
                      <a:pt x="600" y="1129"/>
                      <a:pt x="640" y="1087"/>
                      <a:pt x="689" y="1087"/>
                    </a:cubicBezTo>
                    <a:cubicBezTo>
                      <a:pt x="739" y="1087"/>
                      <a:pt x="778" y="1126"/>
                      <a:pt x="778" y="1176"/>
                    </a:cubicBezTo>
                    <a:cubicBezTo>
                      <a:pt x="776" y="1226"/>
                      <a:pt x="736" y="1265"/>
                      <a:pt x="689" y="1265"/>
                    </a:cubicBezTo>
                    <a:close/>
                    <a:moveTo>
                      <a:pt x="757" y="558"/>
                    </a:moveTo>
                    <a:cubicBezTo>
                      <a:pt x="757" y="496"/>
                      <a:pt x="807" y="446"/>
                      <a:pt x="870" y="446"/>
                    </a:cubicBezTo>
                    <a:cubicBezTo>
                      <a:pt x="933" y="446"/>
                      <a:pt x="983" y="496"/>
                      <a:pt x="983" y="558"/>
                    </a:cubicBezTo>
                    <a:cubicBezTo>
                      <a:pt x="983" y="621"/>
                      <a:pt x="933" y="671"/>
                      <a:pt x="870" y="671"/>
                    </a:cubicBezTo>
                    <a:cubicBezTo>
                      <a:pt x="807" y="671"/>
                      <a:pt x="757" y="621"/>
                      <a:pt x="757" y="558"/>
                    </a:cubicBezTo>
                    <a:close/>
                    <a:moveTo>
                      <a:pt x="917" y="1003"/>
                    </a:moveTo>
                    <a:lnTo>
                      <a:pt x="1007" y="825"/>
                    </a:lnTo>
                    <a:lnTo>
                      <a:pt x="1096" y="1003"/>
                    </a:lnTo>
                    <a:lnTo>
                      <a:pt x="917" y="1003"/>
                    </a:lnTo>
                    <a:close/>
                    <a:moveTo>
                      <a:pt x="1269" y="220"/>
                    </a:moveTo>
                    <a:cubicBezTo>
                      <a:pt x="1245" y="254"/>
                      <a:pt x="1030" y="315"/>
                      <a:pt x="660" y="315"/>
                    </a:cubicBezTo>
                    <a:cubicBezTo>
                      <a:pt x="291" y="315"/>
                      <a:pt x="76" y="254"/>
                      <a:pt x="52" y="220"/>
                    </a:cubicBezTo>
                    <a:lnTo>
                      <a:pt x="52" y="220"/>
                    </a:lnTo>
                    <a:cubicBezTo>
                      <a:pt x="73" y="186"/>
                      <a:pt x="288" y="126"/>
                      <a:pt x="660" y="126"/>
                    </a:cubicBezTo>
                    <a:cubicBezTo>
                      <a:pt x="1033" y="123"/>
                      <a:pt x="1248" y="184"/>
                      <a:pt x="1269" y="220"/>
                    </a:cubicBezTo>
                    <a:close/>
                  </a:path>
                </a:pathLst>
              </a:custGeom>
              <a:solidFill>
                <a:srgbClr val="F8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6E1F74F-2D00-4A22-9BB0-DB53B064F385}"/>
                </a:ext>
              </a:extLst>
            </p:cNvPr>
            <p:cNvSpPr/>
            <p:nvPr/>
          </p:nvSpPr>
          <p:spPr>
            <a:xfrm>
              <a:off x="9019344" y="2083777"/>
              <a:ext cx="80594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8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Object Storage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D5F0584-ACAB-4F59-84BA-6687A007594D}"/>
              </a:ext>
            </a:extLst>
          </p:cNvPr>
          <p:cNvGrpSpPr/>
          <p:nvPr/>
        </p:nvGrpSpPr>
        <p:grpSpPr>
          <a:xfrm>
            <a:off x="6257317" y="-1768484"/>
            <a:ext cx="1215471" cy="1215471"/>
            <a:chOff x="343358" y="1039735"/>
            <a:chExt cx="1215471" cy="1215471"/>
          </a:xfrm>
        </p:grpSpPr>
        <p:pic>
          <p:nvPicPr>
            <p:cNvPr id="48" name="Graphic 77">
              <a:extLst>
                <a:ext uri="{FF2B5EF4-FFF2-40B4-BE49-F238E27FC236}">
                  <a16:creationId xmlns:a16="http://schemas.microsoft.com/office/drawing/2014/main" id="{7F856663-DD43-40BB-BEC8-788C21B12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43358" y="1039735"/>
              <a:ext cx="1215471" cy="1215471"/>
            </a:xfrm>
            <a:prstGeom prst="rect">
              <a:avLst/>
            </a:prstGeom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920BC6D-891A-4D5F-B7D0-F9F595364B72}"/>
                </a:ext>
              </a:extLst>
            </p:cNvPr>
            <p:cNvSpPr/>
            <p:nvPr/>
          </p:nvSpPr>
          <p:spPr>
            <a:xfrm>
              <a:off x="550998" y="1992672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Notifications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9B010BEF-83EF-42F8-B76C-29EBE488E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087" y="322929"/>
            <a:ext cx="408913" cy="40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908827C-1495-46B7-A52D-D72A2C49B655}"/>
              </a:ext>
            </a:extLst>
          </p:cNvPr>
          <p:cNvSpPr/>
          <p:nvPr/>
        </p:nvSpPr>
        <p:spPr>
          <a:xfrm>
            <a:off x="-1069112" y="1464343"/>
            <a:ext cx="611946" cy="82913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/>
              <a:t>API Gateway</a:t>
            </a:r>
            <a:endParaRPr lang="en-NL" sz="1050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DC0E360-64D2-4998-BC22-84AB1D3EB38C}"/>
              </a:ext>
            </a:extLst>
          </p:cNvPr>
          <p:cNvSpPr/>
          <p:nvPr/>
        </p:nvSpPr>
        <p:spPr>
          <a:xfrm>
            <a:off x="6466181" y="-2378328"/>
            <a:ext cx="794260" cy="3385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err="1"/>
              <a:t>Function</a:t>
            </a:r>
            <a:endParaRPr lang="en-NL" sz="1050" dirty="0"/>
          </a:p>
        </p:txBody>
      </p:sp>
      <p:cxnSp>
        <p:nvCxnSpPr>
          <p:cNvPr id="3084" name="Straight Arrow Connector 3083">
            <a:extLst>
              <a:ext uri="{FF2B5EF4-FFF2-40B4-BE49-F238E27FC236}">
                <a16:creationId xmlns:a16="http://schemas.microsoft.com/office/drawing/2014/main" id="{352FDB90-A639-40DE-91A6-B0D9B7F28821}"/>
              </a:ext>
            </a:extLst>
          </p:cNvPr>
          <p:cNvCxnSpPr>
            <a:cxnSpLocks/>
          </p:cNvCxnSpPr>
          <p:nvPr/>
        </p:nvCxnSpPr>
        <p:spPr>
          <a:xfrm>
            <a:off x="4120575" y="-2074057"/>
            <a:ext cx="1062830" cy="55123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5" name="Lightning Bolt 3084">
            <a:extLst>
              <a:ext uri="{FF2B5EF4-FFF2-40B4-BE49-F238E27FC236}">
                <a16:creationId xmlns:a16="http://schemas.microsoft.com/office/drawing/2014/main" id="{58BB27D1-E749-448D-88F1-855503890672}"/>
              </a:ext>
            </a:extLst>
          </p:cNvPr>
          <p:cNvSpPr/>
          <p:nvPr/>
        </p:nvSpPr>
        <p:spPr>
          <a:xfrm>
            <a:off x="4465514" y="-1995937"/>
            <a:ext cx="236399" cy="342206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3092" name="Connector: Elbow 3091">
            <a:extLst>
              <a:ext uri="{FF2B5EF4-FFF2-40B4-BE49-F238E27FC236}">
                <a16:creationId xmlns:a16="http://schemas.microsoft.com/office/drawing/2014/main" id="{854CC827-4CC4-4D9C-A914-CDB895947DC5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7260441" y="-2403093"/>
            <a:ext cx="632521" cy="194043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01" name="Graphic 3100" descr="Document">
            <a:extLst>
              <a:ext uri="{FF2B5EF4-FFF2-40B4-BE49-F238E27FC236}">
                <a16:creationId xmlns:a16="http://schemas.microsoft.com/office/drawing/2014/main" id="{CDAD1B8D-0203-4AC4-B2EE-CA2180CEBB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31068" y="-936393"/>
            <a:ext cx="504000" cy="504000"/>
          </a:xfrm>
          <a:prstGeom prst="rect">
            <a:avLst/>
          </a:prstGeom>
        </p:spPr>
      </p:pic>
      <p:sp>
        <p:nvSpPr>
          <p:cNvPr id="3102" name="Arrow: Right 3101">
            <a:extLst>
              <a:ext uri="{FF2B5EF4-FFF2-40B4-BE49-F238E27FC236}">
                <a16:creationId xmlns:a16="http://schemas.microsoft.com/office/drawing/2014/main" id="{F0CDE13B-0B51-4B87-BE7E-5CE7D4E4D494}"/>
              </a:ext>
            </a:extLst>
          </p:cNvPr>
          <p:cNvSpPr/>
          <p:nvPr/>
        </p:nvSpPr>
        <p:spPr>
          <a:xfrm>
            <a:off x="2612604" y="-727012"/>
            <a:ext cx="463810" cy="160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5ABFAC8-0D77-49ED-B1A8-0C07F8790F8A}"/>
              </a:ext>
            </a:extLst>
          </p:cNvPr>
          <p:cNvSpPr/>
          <p:nvPr/>
        </p:nvSpPr>
        <p:spPr>
          <a:xfrm>
            <a:off x="6657029" y="-1010539"/>
            <a:ext cx="86414" cy="90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7BA97935-7275-460D-8A7D-F85B44BD41CF}"/>
              </a:ext>
            </a:extLst>
          </p:cNvPr>
          <p:cNvCxnSpPr>
            <a:cxnSpLocks/>
          </p:cNvCxnSpPr>
          <p:nvPr/>
        </p:nvCxnSpPr>
        <p:spPr>
          <a:xfrm rot="5400000">
            <a:off x="7248508" y="-650572"/>
            <a:ext cx="687906" cy="239347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3FFFFFC7-A5CD-4B7D-8EEB-8A43ADC77125}"/>
              </a:ext>
            </a:extLst>
          </p:cNvPr>
          <p:cNvSpPr/>
          <p:nvPr/>
        </p:nvSpPr>
        <p:spPr>
          <a:xfrm>
            <a:off x="4099997" y="-2293121"/>
            <a:ext cx="2337423" cy="108373"/>
          </a:xfrm>
          <a:custGeom>
            <a:avLst/>
            <a:gdLst>
              <a:gd name="connsiteX0" fmla="*/ 2337423 w 2337423"/>
              <a:gd name="connsiteY0" fmla="*/ 0 h 108373"/>
              <a:gd name="connsiteX1" fmla="*/ 623 w 2337423"/>
              <a:gd name="connsiteY1" fmla="*/ 60960 h 108373"/>
              <a:gd name="connsiteX2" fmla="*/ 2154543 w 2337423"/>
              <a:gd name="connsiteY2" fmla="*/ 108373 h 108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7423" h="108373">
                <a:moveTo>
                  <a:pt x="2337423" y="0"/>
                </a:moveTo>
                <a:lnTo>
                  <a:pt x="623" y="60960"/>
                </a:lnTo>
                <a:cubicBezTo>
                  <a:pt x="-29857" y="79022"/>
                  <a:pt x="1062343" y="93697"/>
                  <a:pt x="2154543" y="108373"/>
                </a:cubicBez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228DB5F4-BDD6-4C26-B560-172D28B55772}"/>
              </a:ext>
            </a:extLst>
          </p:cNvPr>
          <p:cNvCxnSpPr>
            <a:cxnSpLocks/>
          </p:cNvCxnSpPr>
          <p:nvPr/>
        </p:nvCxnSpPr>
        <p:spPr>
          <a:xfrm>
            <a:off x="5774874" y="-1470078"/>
            <a:ext cx="831879" cy="411130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97B3186-8A53-4C28-914D-51BF6147DA24}"/>
              </a:ext>
            </a:extLst>
          </p:cNvPr>
          <p:cNvCxnSpPr>
            <a:cxnSpLocks/>
            <a:endCxn id="56" idx="2"/>
          </p:cNvCxnSpPr>
          <p:nvPr/>
        </p:nvCxnSpPr>
        <p:spPr>
          <a:xfrm flipH="1" flipV="1">
            <a:off x="6863311" y="-2039773"/>
            <a:ext cx="6367" cy="71627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D3350471-EAA9-48FD-A0C5-A4D360B94F8B}"/>
              </a:ext>
            </a:extLst>
          </p:cNvPr>
          <p:cNvCxnSpPr/>
          <p:nvPr/>
        </p:nvCxnSpPr>
        <p:spPr>
          <a:xfrm>
            <a:off x="7266808" y="-2139818"/>
            <a:ext cx="603110" cy="455513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E60A9C88-3966-4AC5-A55C-1C37619250F9}"/>
              </a:ext>
            </a:extLst>
          </p:cNvPr>
          <p:cNvCxnSpPr/>
          <p:nvPr/>
        </p:nvCxnSpPr>
        <p:spPr>
          <a:xfrm>
            <a:off x="-2003759" y="1307255"/>
            <a:ext cx="969544" cy="448307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Arrow: Right 131">
            <a:extLst>
              <a:ext uri="{FF2B5EF4-FFF2-40B4-BE49-F238E27FC236}">
                <a16:creationId xmlns:a16="http://schemas.microsoft.com/office/drawing/2014/main" id="{D3E9449F-B8C1-475E-9FAD-5CE374F1B1EC}"/>
              </a:ext>
            </a:extLst>
          </p:cNvPr>
          <p:cNvSpPr/>
          <p:nvPr/>
        </p:nvSpPr>
        <p:spPr>
          <a:xfrm>
            <a:off x="-1518987" y="2050669"/>
            <a:ext cx="518027" cy="220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4" name="Graphic 3" descr="Alarm clock">
            <a:extLst>
              <a:ext uri="{FF2B5EF4-FFF2-40B4-BE49-F238E27FC236}">
                <a16:creationId xmlns:a16="http://schemas.microsoft.com/office/drawing/2014/main" id="{DD1B1CA1-BA24-4E0F-A7F9-290A8A09B7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2799408" y="1281624"/>
            <a:ext cx="422382" cy="42238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42510D-A44B-42DF-9693-0B0C31EBC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nl-NL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47A2988-915A-4129-AD75-49C81FE34B1E}"/>
              </a:ext>
            </a:extLst>
          </p:cNvPr>
          <p:cNvGrpSpPr/>
          <p:nvPr/>
        </p:nvGrpSpPr>
        <p:grpSpPr>
          <a:xfrm>
            <a:off x="8313597" y="1279670"/>
            <a:ext cx="1169298" cy="991169"/>
            <a:chOff x="303130" y="1040872"/>
            <a:chExt cx="1283748" cy="1283748"/>
          </a:xfrm>
        </p:grpSpPr>
        <p:pic>
          <p:nvPicPr>
            <p:cNvPr id="78" name="Graphic 64">
              <a:extLst>
                <a:ext uri="{FF2B5EF4-FFF2-40B4-BE49-F238E27FC236}">
                  <a16:creationId xmlns:a16="http://schemas.microsoft.com/office/drawing/2014/main" id="{759983E9-5E09-4996-8C77-6EA124198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03130" y="1040872"/>
              <a:ext cx="1283748" cy="1283748"/>
            </a:xfrm>
            <a:prstGeom prst="rect">
              <a:avLst/>
            </a:prstGeom>
          </p:spPr>
        </p:pic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120DC76-B3BF-4756-A463-A65176F54574}"/>
                </a:ext>
              </a:extLst>
            </p:cNvPr>
            <p:cNvSpPr/>
            <p:nvPr/>
          </p:nvSpPr>
          <p:spPr>
            <a:xfrm>
              <a:off x="540308" y="2008362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Vault</a:t>
              </a:r>
            </a:p>
          </p:txBody>
        </p:sp>
      </p:grp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38B57638-AB8E-45E4-BB8B-DD4BA7C24D2A}"/>
              </a:ext>
            </a:extLst>
          </p:cNvPr>
          <p:cNvSpPr/>
          <p:nvPr/>
        </p:nvSpPr>
        <p:spPr>
          <a:xfrm>
            <a:off x="245039" y="1076728"/>
            <a:ext cx="5673607" cy="21554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nl-NL" sz="2000" dirty="0"/>
              <a:t>Tweet </a:t>
            </a:r>
            <a:r>
              <a:rPr lang="nl-NL" sz="2000" dirty="0" err="1"/>
              <a:t>Summarizer</a:t>
            </a:r>
            <a:endParaRPr lang="en-NL" sz="2000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FF184651-585D-418F-934A-B962F9593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50" y="1085197"/>
            <a:ext cx="1050000" cy="6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A517A729-57E3-4C2E-9480-BD83F487D1E3}"/>
              </a:ext>
            </a:extLst>
          </p:cNvPr>
          <p:cNvSpPr/>
          <p:nvPr/>
        </p:nvSpPr>
        <p:spPr>
          <a:xfrm>
            <a:off x="2595071" y="2801408"/>
            <a:ext cx="1448515" cy="3367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Write JSON document </a:t>
            </a:r>
            <a:br>
              <a:rPr lang="nl-NL" sz="900" dirty="0"/>
            </a:br>
            <a:r>
              <a:rPr lang="nl-NL" sz="900" dirty="0"/>
              <a:t>(</a:t>
            </a:r>
            <a:r>
              <a:rPr lang="nl-NL" sz="900" dirty="0" err="1"/>
              <a:t>to</a:t>
            </a:r>
            <a:r>
              <a:rPr lang="nl-NL" sz="900" dirty="0"/>
              <a:t> OCI Object Storage)</a:t>
            </a:r>
            <a:endParaRPr lang="en-NL" sz="900" dirty="0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21FAB9C9-A848-4C55-968F-3CB42353922F}"/>
              </a:ext>
            </a:extLst>
          </p:cNvPr>
          <p:cNvSpPr/>
          <p:nvPr/>
        </p:nvSpPr>
        <p:spPr>
          <a:xfrm>
            <a:off x="3762349" y="1662914"/>
            <a:ext cx="2012525" cy="3367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 err="1"/>
              <a:t>Retrieve</a:t>
            </a:r>
            <a:r>
              <a:rPr lang="nl-NL" sz="900" dirty="0"/>
              <a:t> Twitter API </a:t>
            </a:r>
            <a:r>
              <a:rPr lang="nl-NL" sz="900" dirty="0" err="1"/>
              <a:t>Credentials</a:t>
            </a:r>
            <a:r>
              <a:rPr lang="nl-NL" sz="900" dirty="0"/>
              <a:t> (</a:t>
            </a:r>
            <a:r>
              <a:rPr lang="nl-NL" sz="900" dirty="0" err="1"/>
              <a:t>from</a:t>
            </a:r>
            <a:r>
              <a:rPr lang="nl-NL" sz="900" dirty="0"/>
              <a:t> </a:t>
            </a:r>
            <a:r>
              <a:rPr lang="nl-NL" sz="900" dirty="0" err="1"/>
              <a:t>Secret</a:t>
            </a:r>
            <a:r>
              <a:rPr lang="nl-NL" sz="900" dirty="0"/>
              <a:t> in OCI </a:t>
            </a:r>
            <a:r>
              <a:rPr lang="nl-NL" sz="900" dirty="0" err="1"/>
              <a:t>Vault</a:t>
            </a:r>
            <a:r>
              <a:rPr lang="nl-NL" sz="900" dirty="0"/>
              <a:t>)</a:t>
            </a:r>
            <a:endParaRPr lang="en-NL" sz="900" dirty="0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5240347E-9B8A-4921-A02B-F32AEB52FF42}"/>
              </a:ext>
            </a:extLst>
          </p:cNvPr>
          <p:cNvSpPr/>
          <p:nvPr/>
        </p:nvSpPr>
        <p:spPr>
          <a:xfrm>
            <a:off x="3006418" y="1195981"/>
            <a:ext cx="1448515" cy="3367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 err="1"/>
              <a:t>Retrieve</a:t>
            </a:r>
            <a:r>
              <a:rPr lang="nl-NL" sz="900" dirty="0"/>
              <a:t> </a:t>
            </a:r>
            <a:r>
              <a:rPr lang="nl-NL" sz="900" dirty="0" err="1"/>
              <a:t>selected</a:t>
            </a:r>
            <a:r>
              <a:rPr lang="nl-NL" sz="900" dirty="0"/>
              <a:t> Tweets </a:t>
            </a:r>
            <a:r>
              <a:rPr lang="nl-NL" sz="900" dirty="0" err="1"/>
              <a:t>from</a:t>
            </a:r>
            <a:r>
              <a:rPr lang="nl-NL" sz="900" dirty="0"/>
              <a:t> Twitter API</a:t>
            </a:r>
            <a:endParaRPr lang="en-NL" sz="900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671FC94A-A961-496B-8E9B-A26A6F84CEC4}"/>
              </a:ext>
            </a:extLst>
          </p:cNvPr>
          <p:cNvSpPr/>
          <p:nvPr/>
        </p:nvSpPr>
        <p:spPr>
          <a:xfrm>
            <a:off x="7643997" y="2226288"/>
            <a:ext cx="1339200" cy="6431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/>
              <a:t>OCI API</a:t>
            </a:r>
          </a:p>
          <a:p>
            <a:pPr algn="ctr"/>
            <a:r>
              <a:rPr lang="nl-NL" sz="1100" dirty="0" err="1"/>
              <a:t>Vault</a:t>
            </a:r>
            <a:r>
              <a:rPr lang="nl-NL" sz="1100" dirty="0"/>
              <a:t> Service</a:t>
            </a:r>
            <a:endParaRPr lang="en-NL" sz="1100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C7B6E935-02C5-42E5-85D1-8BCCEA4FA2CC}"/>
              </a:ext>
            </a:extLst>
          </p:cNvPr>
          <p:cNvSpPr/>
          <p:nvPr/>
        </p:nvSpPr>
        <p:spPr>
          <a:xfrm>
            <a:off x="7643997" y="3995591"/>
            <a:ext cx="1339200" cy="6431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/>
              <a:t>OCI API</a:t>
            </a:r>
          </a:p>
          <a:p>
            <a:pPr algn="ctr"/>
            <a:r>
              <a:rPr lang="nl-NL" sz="1100" dirty="0"/>
              <a:t>Object Storage Service</a:t>
            </a:r>
            <a:endParaRPr lang="en-NL" sz="1100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CEAF2A0B-9BAE-4797-A98D-58DE2740C3B8}"/>
              </a:ext>
            </a:extLst>
          </p:cNvPr>
          <p:cNvSpPr/>
          <p:nvPr/>
        </p:nvSpPr>
        <p:spPr>
          <a:xfrm>
            <a:off x="7643997" y="733192"/>
            <a:ext cx="1339200" cy="6431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/>
              <a:t>Twitter API</a:t>
            </a:r>
            <a:endParaRPr lang="en-NL" sz="1100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1682FDEF-ECD6-46DB-B128-2FC63E712D31}"/>
              </a:ext>
            </a:extLst>
          </p:cNvPr>
          <p:cNvSpPr/>
          <p:nvPr/>
        </p:nvSpPr>
        <p:spPr>
          <a:xfrm>
            <a:off x="4354262" y="2596829"/>
            <a:ext cx="1448515" cy="3367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Make </a:t>
            </a:r>
            <a:r>
              <a:rPr lang="nl-NL" sz="900" dirty="0" err="1"/>
              <a:t>signed</a:t>
            </a:r>
            <a:r>
              <a:rPr lang="nl-NL" sz="900" dirty="0"/>
              <a:t> HTTP call </a:t>
            </a:r>
            <a:r>
              <a:rPr lang="nl-NL" sz="900" dirty="0" err="1"/>
              <a:t>to</a:t>
            </a:r>
            <a:r>
              <a:rPr lang="nl-NL" sz="900" dirty="0"/>
              <a:t> OCI REST API</a:t>
            </a:r>
            <a:endParaRPr lang="en-NL" sz="900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5AD70198-202A-48A9-B108-F3086B5B4B0C}"/>
              </a:ext>
            </a:extLst>
          </p:cNvPr>
          <p:cNvCxnSpPr>
            <a:cxnSpLocks/>
            <a:stCxn id="70" idx="3"/>
            <a:endCxn id="62" idx="1"/>
          </p:cNvCxnSpPr>
          <p:nvPr/>
        </p:nvCxnSpPr>
        <p:spPr>
          <a:xfrm flipV="1">
            <a:off x="5802777" y="2547851"/>
            <a:ext cx="1841220" cy="217375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9CFE1EC0-D8F2-4DA5-9975-801BF7B80C7C}"/>
              </a:ext>
            </a:extLst>
          </p:cNvPr>
          <p:cNvCxnSpPr>
            <a:cxnSpLocks/>
          </p:cNvCxnSpPr>
          <p:nvPr/>
        </p:nvCxnSpPr>
        <p:spPr>
          <a:xfrm>
            <a:off x="5802777" y="2869302"/>
            <a:ext cx="1841220" cy="1551928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8092EEC-87D0-41FF-8E20-BCA1BA2E9C51}"/>
              </a:ext>
            </a:extLst>
          </p:cNvPr>
          <p:cNvCxnSpPr>
            <a:stCxn id="69" idx="3"/>
            <a:endCxn id="64" idx="1"/>
          </p:cNvCxnSpPr>
          <p:nvPr/>
        </p:nvCxnSpPr>
        <p:spPr>
          <a:xfrm flipV="1">
            <a:off x="4454933" y="1054755"/>
            <a:ext cx="3189064" cy="309623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E90BDE4E-269E-46D4-A009-8B58AFBA4318}"/>
              </a:ext>
            </a:extLst>
          </p:cNvPr>
          <p:cNvSpPr/>
          <p:nvPr/>
        </p:nvSpPr>
        <p:spPr>
          <a:xfrm>
            <a:off x="1665249" y="2102442"/>
            <a:ext cx="827272" cy="3367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 err="1"/>
              <a:t>Coordinate</a:t>
            </a:r>
            <a:r>
              <a:rPr lang="nl-NL" sz="900" dirty="0"/>
              <a:t> actions</a:t>
            </a:r>
            <a:endParaRPr lang="en-NL" sz="900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976C797-F534-42BC-BBB3-F3CD4EC292B9}"/>
              </a:ext>
            </a:extLst>
          </p:cNvPr>
          <p:cNvCxnSpPr>
            <a:cxnSpLocks/>
            <a:stCxn id="73" idx="3"/>
            <a:endCxn id="69" idx="1"/>
          </p:cNvCxnSpPr>
          <p:nvPr/>
        </p:nvCxnSpPr>
        <p:spPr>
          <a:xfrm flipV="1">
            <a:off x="2492521" y="1364378"/>
            <a:ext cx="513897" cy="9064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326F319-589F-4A8C-915C-0F7FFE31390D}"/>
              </a:ext>
            </a:extLst>
          </p:cNvPr>
          <p:cNvCxnSpPr>
            <a:endCxn id="66" idx="1"/>
          </p:cNvCxnSpPr>
          <p:nvPr/>
        </p:nvCxnSpPr>
        <p:spPr>
          <a:xfrm rot="16200000" flipH="1">
            <a:off x="3468087" y="1537048"/>
            <a:ext cx="299903" cy="2886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1CF6F1A6-F6EF-4382-8E5C-BF47709F56E5}"/>
              </a:ext>
            </a:extLst>
          </p:cNvPr>
          <p:cNvCxnSpPr>
            <a:cxnSpLocks/>
            <a:stCxn id="73" idx="2"/>
            <a:endCxn id="59" idx="1"/>
          </p:cNvCxnSpPr>
          <p:nvPr/>
        </p:nvCxnSpPr>
        <p:spPr>
          <a:xfrm rot="16200000" flipH="1">
            <a:off x="2071694" y="2446427"/>
            <a:ext cx="530569" cy="5161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F32DEC8-9B91-4A76-B608-7CFAF9949F1E}"/>
              </a:ext>
            </a:extLst>
          </p:cNvPr>
          <p:cNvCxnSpPr>
            <a:stCxn id="59" idx="3"/>
            <a:endCxn id="70" idx="1"/>
          </p:cNvCxnSpPr>
          <p:nvPr/>
        </p:nvCxnSpPr>
        <p:spPr>
          <a:xfrm flipV="1">
            <a:off x="4043586" y="2765226"/>
            <a:ext cx="310676" cy="2045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893CE7C2-9D7D-49CD-9E48-03AE92154F75}"/>
              </a:ext>
            </a:extLst>
          </p:cNvPr>
          <p:cNvCxnSpPr>
            <a:stCxn id="66" idx="2"/>
            <a:endCxn id="70" idx="0"/>
          </p:cNvCxnSpPr>
          <p:nvPr/>
        </p:nvCxnSpPr>
        <p:spPr>
          <a:xfrm rot="16200000" flipH="1">
            <a:off x="4625006" y="2143314"/>
            <a:ext cx="597121" cy="309908"/>
          </a:xfrm>
          <a:prstGeom prst="bentConnector3">
            <a:avLst>
              <a:gd name="adj1" fmla="val 736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773DBD37-A4BE-4EE3-8CE7-B7E223C8B476}"/>
              </a:ext>
            </a:extLst>
          </p:cNvPr>
          <p:cNvSpPr/>
          <p:nvPr/>
        </p:nvSpPr>
        <p:spPr>
          <a:xfrm>
            <a:off x="370106" y="2116981"/>
            <a:ext cx="925494" cy="3367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Project </a:t>
            </a:r>
            <a:r>
              <a:rPr lang="nl-NL" sz="900" dirty="0" err="1"/>
              <a:t>Fn</a:t>
            </a:r>
            <a:r>
              <a:rPr lang="nl-NL" sz="900" dirty="0"/>
              <a:t> FDK Adapter</a:t>
            </a:r>
            <a:endParaRPr lang="en-NL" sz="900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49E1D6FB-B85C-4974-BC43-73C31D277D7F}"/>
              </a:ext>
            </a:extLst>
          </p:cNvPr>
          <p:cNvCxnSpPr>
            <a:endCxn id="73" idx="1"/>
          </p:cNvCxnSpPr>
          <p:nvPr/>
        </p:nvCxnSpPr>
        <p:spPr>
          <a:xfrm>
            <a:off x="1322954" y="2270839"/>
            <a:ext cx="34229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507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E28D-5713-4FD5-8AF8-1741FF6B3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Tweet </a:t>
            </a:r>
            <a:r>
              <a:rPr lang="nl-NL" dirty="0" err="1"/>
              <a:t>Summarizer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49CA2E-A3B5-4959-983F-722DB0738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nl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DAC4DF-6C5A-40D3-B80E-203AA04C2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600" y="218437"/>
            <a:ext cx="1050000" cy="6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AD35142-EC39-4584-9B01-967E2E8BE8C3}"/>
              </a:ext>
            </a:extLst>
          </p:cNvPr>
          <p:cNvSpPr/>
          <p:nvPr/>
        </p:nvSpPr>
        <p:spPr>
          <a:xfrm>
            <a:off x="719999" y="1936800"/>
            <a:ext cx="1101601" cy="58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/>
              <a:t>func.js</a:t>
            </a:r>
            <a:endParaRPr lang="en-NL" sz="11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B5FA851-340D-48D5-9A49-95FFD430E7B1}"/>
              </a:ext>
            </a:extLst>
          </p:cNvPr>
          <p:cNvSpPr/>
          <p:nvPr/>
        </p:nvSpPr>
        <p:spPr>
          <a:xfrm>
            <a:off x="2246401" y="1936800"/>
            <a:ext cx="1174799" cy="58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tweet-summarizer</a:t>
            </a:r>
            <a:r>
              <a:rPr lang="nl-NL" sz="1100" dirty="0"/>
              <a:t>.js</a:t>
            </a:r>
            <a:endParaRPr lang="en-NL" sz="11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6D2215-3F87-4259-8856-07986715B6CD}"/>
              </a:ext>
            </a:extLst>
          </p:cNvPr>
          <p:cNvSpPr/>
          <p:nvPr/>
        </p:nvSpPr>
        <p:spPr>
          <a:xfrm>
            <a:off x="4128305" y="1319456"/>
            <a:ext cx="1101601" cy="58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tweet-retriever</a:t>
            </a:r>
            <a:r>
              <a:rPr lang="nl-NL" sz="1100" dirty="0"/>
              <a:t>.js</a:t>
            </a:r>
            <a:endParaRPr lang="en-NL" sz="11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BA1416A-D45B-4282-AED9-4CF21CE268E3}"/>
              </a:ext>
            </a:extLst>
          </p:cNvPr>
          <p:cNvSpPr/>
          <p:nvPr/>
        </p:nvSpPr>
        <p:spPr>
          <a:xfrm>
            <a:off x="1036801" y="2764800"/>
            <a:ext cx="1170000" cy="2783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100" dirty="0" err="1"/>
              <a:t>fnproject@fdk</a:t>
            </a:r>
            <a:endParaRPr lang="en-NL" sz="1100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610C72D-86F5-4342-BDE3-6769626EE6C5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16200000" flipH="1">
            <a:off x="1323900" y="2466899"/>
            <a:ext cx="244800" cy="351001"/>
          </a:xfrm>
          <a:prstGeom prst="bentConnector3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24C78C9-7172-4DEE-8B00-0C417F8036D5}"/>
              </a:ext>
            </a:extLst>
          </p:cNvPr>
          <p:cNvSpPr/>
          <p:nvPr/>
        </p:nvSpPr>
        <p:spPr>
          <a:xfrm>
            <a:off x="4997363" y="2108289"/>
            <a:ext cx="443095" cy="18261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/>
              <a:t>twit</a:t>
            </a:r>
            <a:endParaRPr lang="en-NL" sz="11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06E6968-E02A-4914-B60D-2B76C3C08907}"/>
              </a:ext>
            </a:extLst>
          </p:cNvPr>
          <p:cNvSpPr/>
          <p:nvPr/>
        </p:nvSpPr>
        <p:spPr>
          <a:xfrm>
            <a:off x="4128305" y="4057753"/>
            <a:ext cx="1101601" cy="58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oci-object-writer.js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EAA30B-2BDB-4CAB-94C4-1E6BEE768FCD}"/>
              </a:ext>
            </a:extLst>
          </p:cNvPr>
          <p:cNvSpPr/>
          <p:nvPr/>
        </p:nvSpPr>
        <p:spPr>
          <a:xfrm>
            <a:off x="4128305" y="2731326"/>
            <a:ext cx="1101601" cy="58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oci-secret-retriever.js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36A755D-A755-4BCB-98C9-FCC7C25AAB74}"/>
              </a:ext>
            </a:extLst>
          </p:cNvPr>
          <p:cNvCxnSpPr>
            <a:cxnSpLocks/>
            <a:endCxn id="14" idx="0"/>
          </p:cNvCxnSpPr>
          <p:nvPr/>
        </p:nvCxnSpPr>
        <p:spPr>
          <a:xfrm rot="16200000" flipH="1">
            <a:off x="4192968" y="2245188"/>
            <a:ext cx="822322" cy="1499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4667C57-5BC4-40B0-A505-C67C78E52AEA}"/>
              </a:ext>
            </a:extLst>
          </p:cNvPr>
          <p:cNvCxnSpPr>
            <a:cxnSpLocks/>
          </p:cNvCxnSpPr>
          <p:nvPr/>
        </p:nvCxnSpPr>
        <p:spPr>
          <a:xfrm flipV="1">
            <a:off x="3421200" y="1524656"/>
            <a:ext cx="707105" cy="6173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237238D-5393-44D2-8CA3-E50C42AED613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3421200" y="2228400"/>
            <a:ext cx="707105" cy="21209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CA05DBF-1B8B-4077-B228-5E8590C88E53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rot="16200000" flipH="1">
            <a:off x="4846192" y="1735569"/>
            <a:ext cx="205633" cy="539805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DAA69FE-10B6-4051-A08A-23B732455F3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821600" y="2228400"/>
            <a:ext cx="42480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5EF4306-1423-4AEE-8C36-0B3FF83FD2C7}"/>
              </a:ext>
            </a:extLst>
          </p:cNvPr>
          <p:cNvSpPr/>
          <p:nvPr/>
        </p:nvSpPr>
        <p:spPr>
          <a:xfrm>
            <a:off x="7643997" y="2642399"/>
            <a:ext cx="1339200" cy="6431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/>
              <a:t>OCI API</a:t>
            </a:r>
          </a:p>
          <a:p>
            <a:pPr algn="ctr"/>
            <a:r>
              <a:rPr lang="nl-NL" sz="1100" dirty="0" err="1"/>
              <a:t>Vault</a:t>
            </a:r>
            <a:r>
              <a:rPr lang="nl-NL" sz="1100" dirty="0"/>
              <a:t> Service</a:t>
            </a:r>
            <a:endParaRPr lang="en-NL" sz="11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B8A9526-ED43-4CE9-B3AC-72329ADA18D6}"/>
              </a:ext>
            </a:extLst>
          </p:cNvPr>
          <p:cNvSpPr/>
          <p:nvPr/>
        </p:nvSpPr>
        <p:spPr>
          <a:xfrm>
            <a:off x="7643997" y="3995591"/>
            <a:ext cx="1339200" cy="6431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/>
              <a:t>OCI API</a:t>
            </a:r>
          </a:p>
          <a:p>
            <a:pPr algn="ctr"/>
            <a:r>
              <a:rPr lang="nl-NL" sz="1100" dirty="0"/>
              <a:t>Object Storage Service</a:t>
            </a:r>
            <a:endParaRPr lang="en-NL" sz="1100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5E07E58-6D12-4B49-985B-93A58CCF8B71}"/>
              </a:ext>
            </a:extLst>
          </p:cNvPr>
          <p:cNvSpPr/>
          <p:nvPr/>
        </p:nvSpPr>
        <p:spPr>
          <a:xfrm>
            <a:off x="7643997" y="733192"/>
            <a:ext cx="1339200" cy="6431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/>
              <a:t>Twitter API</a:t>
            </a:r>
            <a:endParaRPr lang="en-NL" sz="1100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228FB1E2-2641-465C-B3F2-B1028E6C25FF}"/>
              </a:ext>
            </a:extLst>
          </p:cNvPr>
          <p:cNvCxnSpPr>
            <a:cxnSpLocks/>
            <a:stCxn id="12" idx="3"/>
            <a:endCxn id="34" idx="1"/>
          </p:cNvCxnSpPr>
          <p:nvPr/>
        </p:nvCxnSpPr>
        <p:spPr>
          <a:xfrm flipV="1">
            <a:off x="5440458" y="1054755"/>
            <a:ext cx="2203539" cy="114484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5041FDA-3455-4505-94C6-95454B6AF93E}"/>
              </a:ext>
            </a:extLst>
          </p:cNvPr>
          <p:cNvSpPr/>
          <p:nvPr/>
        </p:nvSpPr>
        <p:spPr>
          <a:xfrm>
            <a:off x="5828106" y="3000577"/>
            <a:ext cx="1101601" cy="58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oci-api-requestor.js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B3617D5-8403-4C27-B3A5-DBFE282837FF}"/>
              </a:ext>
            </a:extLst>
          </p:cNvPr>
          <p:cNvCxnSpPr>
            <a:cxnSpLocks/>
            <a:stCxn id="14" idx="3"/>
            <a:endCxn id="37" idx="1"/>
          </p:cNvCxnSpPr>
          <p:nvPr/>
        </p:nvCxnSpPr>
        <p:spPr>
          <a:xfrm>
            <a:off x="5229906" y="3022926"/>
            <a:ext cx="598200" cy="2692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93A4840F-D08B-41DC-A483-83E758572D71}"/>
              </a:ext>
            </a:extLst>
          </p:cNvPr>
          <p:cNvCxnSpPr>
            <a:cxnSpLocks/>
            <a:stCxn id="54" idx="3"/>
            <a:endCxn id="32" idx="1"/>
          </p:cNvCxnSpPr>
          <p:nvPr/>
        </p:nvCxnSpPr>
        <p:spPr>
          <a:xfrm flipV="1">
            <a:off x="6925511" y="2963962"/>
            <a:ext cx="718486" cy="83439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BBED5932-FC1A-47C4-9470-69CB36B522AA}"/>
              </a:ext>
            </a:extLst>
          </p:cNvPr>
          <p:cNvCxnSpPr>
            <a:cxnSpLocks/>
            <a:stCxn id="54" idx="3"/>
            <a:endCxn id="33" idx="1"/>
          </p:cNvCxnSpPr>
          <p:nvPr/>
        </p:nvCxnSpPr>
        <p:spPr>
          <a:xfrm>
            <a:off x="6925511" y="3798356"/>
            <a:ext cx="718486" cy="518798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4AEEFA9-2E34-4614-AD49-C3AFB07D5EA7}"/>
              </a:ext>
            </a:extLst>
          </p:cNvPr>
          <p:cNvSpPr/>
          <p:nvPr/>
        </p:nvSpPr>
        <p:spPr>
          <a:xfrm>
            <a:off x="6383702" y="3670278"/>
            <a:ext cx="541809" cy="256155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/>
              <a:t>https</a:t>
            </a:r>
            <a:endParaRPr lang="en-NL" sz="1100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46821266-478F-45F0-945E-86F446DCA560}"/>
              </a:ext>
            </a:extLst>
          </p:cNvPr>
          <p:cNvSpPr/>
          <p:nvPr/>
        </p:nvSpPr>
        <p:spPr>
          <a:xfrm>
            <a:off x="6383702" y="4033172"/>
            <a:ext cx="541809" cy="256155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/>
              <a:t>fs</a:t>
            </a:r>
            <a:endParaRPr lang="en-NL" sz="1100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0AC89E2-03B7-4CE6-A009-EEEEE852CC90}"/>
              </a:ext>
            </a:extLst>
          </p:cNvPr>
          <p:cNvCxnSpPr>
            <a:endCxn id="54" idx="1"/>
          </p:cNvCxnSpPr>
          <p:nvPr/>
        </p:nvCxnSpPr>
        <p:spPr>
          <a:xfrm>
            <a:off x="6153302" y="3583777"/>
            <a:ext cx="230400" cy="214579"/>
          </a:xfrm>
          <a:prstGeom prst="bentConnector3">
            <a:avLst/>
          </a:prstGeom>
          <a:ln>
            <a:solidFill>
              <a:srgbClr val="00501E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210B788D-19D5-4810-B72E-CFAA5E94C3A4}"/>
              </a:ext>
            </a:extLst>
          </p:cNvPr>
          <p:cNvCxnSpPr>
            <a:endCxn id="55" idx="1"/>
          </p:cNvCxnSpPr>
          <p:nvPr/>
        </p:nvCxnSpPr>
        <p:spPr>
          <a:xfrm rot="16200000" flipH="1">
            <a:off x="5969647" y="3747194"/>
            <a:ext cx="597711" cy="230399"/>
          </a:xfrm>
          <a:prstGeom prst="bentConnector2">
            <a:avLst/>
          </a:prstGeom>
          <a:ln>
            <a:solidFill>
              <a:srgbClr val="00501E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49851520-73D6-449E-9EFF-FB58B809539C}"/>
              </a:ext>
            </a:extLst>
          </p:cNvPr>
          <p:cNvCxnSpPr>
            <a:cxnSpLocks/>
          </p:cNvCxnSpPr>
          <p:nvPr/>
        </p:nvCxnSpPr>
        <p:spPr>
          <a:xfrm flipV="1">
            <a:off x="5229906" y="3405319"/>
            <a:ext cx="598200" cy="10571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Speech Bubble: Rectangle 107">
            <a:extLst>
              <a:ext uri="{FF2B5EF4-FFF2-40B4-BE49-F238E27FC236}">
                <a16:creationId xmlns:a16="http://schemas.microsoft.com/office/drawing/2014/main" id="{75E6EC19-2F31-40B1-8666-EE7309818D43}"/>
              </a:ext>
            </a:extLst>
          </p:cNvPr>
          <p:cNvSpPr/>
          <p:nvPr/>
        </p:nvSpPr>
        <p:spPr>
          <a:xfrm>
            <a:off x="5440458" y="642464"/>
            <a:ext cx="2153138" cy="339787"/>
          </a:xfrm>
          <a:prstGeom prst="wedgeRectCallout">
            <a:avLst>
              <a:gd name="adj1" fmla="val -66285"/>
              <a:gd name="adj2" fmla="val 210244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AAD3E37-E73D-4BF7-8970-8EFA6DA77E56}"/>
              </a:ext>
            </a:extLst>
          </p:cNvPr>
          <p:cNvSpPr txBox="1"/>
          <p:nvPr/>
        </p:nvSpPr>
        <p:spPr>
          <a:xfrm>
            <a:off x="5501261" y="689698"/>
            <a:ext cx="205329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ENV: TWITTER_CREDENTIALS_FILE</a:t>
            </a:r>
          </a:p>
          <a:p>
            <a:r>
              <a:rPr lang="en-US" sz="800" dirty="0">
                <a:solidFill>
                  <a:schemeClr val="bg1"/>
                </a:solidFill>
              </a:rPr>
              <a:t>TWITTER_CREDENTIALS_SECRET_OCID</a:t>
            </a:r>
            <a:endParaRPr lang="en-NL" sz="800" dirty="0">
              <a:solidFill>
                <a:schemeClr val="bg1"/>
              </a:solidFill>
            </a:endParaRPr>
          </a:p>
          <a:p>
            <a:endParaRPr lang="en-NL" sz="800" dirty="0" err="1">
              <a:solidFill>
                <a:schemeClr val="bg1"/>
              </a:solidFill>
            </a:endParaRPr>
          </a:p>
        </p:txBody>
      </p:sp>
      <p:sp>
        <p:nvSpPr>
          <p:cNvPr id="110" name="Speech Bubble: Rectangle 109">
            <a:extLst>
              <a:ext uri="{FF2B5EF4-FFF2-40B4-BE49-F238E27FC236}">
                <a16:creationId xmlns:a16="http://schemas.microsoft.com/office/drawing/2014/main" id="{B80E2798-9ACE-40E8-B9B4-E63D1B144B59}"/>
              </a:ext>
            </a:extLst>
          </p:cNvPr>
          <p:cNvSpPr/>
          <p:nvPr/>
        </p:nvSpPr>
        <p:spPr>
          <a:xfrm>
            <a:off x="5991257" y="1881525"/>
            <a:ext cx="2522139" cy="643125"/>
          </a:xfrm>
          <a:prstGeom prst="wedgeRectCallout">
            <a:avLst>
              <a:gd name="adj1" fmla="val -19314"/>
              <a:gd name="adj2" fmla="val 152863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6918579-98D9-47BF-BB92-CEC9C1FCE559}"/>
              </a:ext>
            </a:extLst>
          </p:cNvPr>
          <p:cNvSpPr txBox="1"/>
          <p:nvPr/>
        </p:nvSpPr>
        <p:spPr>
          <a:xfrm>
            <a:off x="6041566" y="1943818"/>
            <a:ext cx="247183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ENV: OCI_RESOURCE_PRINCIPAL_PRIVATE_PEM</a:t>
            </a:r>
            <a:br>
              <a:rPr lang="en-US" sz="800" dirty="0">
                <a:solidFill>
                  <a:schemeClr val="bg1"/>
                </a:solidFill>
              </a:rPr>
            </a:br>
            <a:r>
              <a:rPr lang="en-US" sz="800" dirty="0">
                <a:solidFill>
                  <a:schemeClr val="bg1"/>
                </a:solidFill>
              </a:rPr>
              <a:t>, OCI_RESOURCE_PRINCIPAL_RPST, </a:t>
            </a:r>
            <a:br>
              <a:rPr lang="en-US" sz="800" dirty="0">
                <a:solidFill>
                  <a:schemeClr val="bg1"/>
                </a:solidFill>
              </a:rPr>
            </a:br>
            <a:r>
              <a:rPr lang="en-US" sz="800" dirty="0">
                <a:solidFill>
                  <a:schemeClr val="bg1"/>
                </a:solidFill>
              </a:rPr>
              <a:t>PRIVATE_KEY_FILE, KEY_FINGERPRINT</a:t>
            </a:r>
          </a:p>
          <a:p>
            <a:r>
              <a:rPr lang="nl-NL" sz="800" dirty="0">
                <a:solidFill>
                  <a:schemeClr val="bg1"/>
                </a:solidFill>
              </a:rPr>
              <a:t>, TENANCY_ID, USER_ID</a:t>
            </a:r>
            <a:endParaRPr lang="en-NL" sz="800" dirty="0" err="1">
              <a:solidFill>
                <a:schemeClr val="bg1"/>
              </a:solidFill>
            </a:endParaRPr>
          </a:p>
        </p:txBody>
      </p:sp>
      <p:sp>
        <p:nvSpPr>
          <p:cNvPr id="115" name="Speech Bubble: Rectangle 114">
            <a:extLst>
              <a:ext uri="{FF2B5EF4-FFF2-40B4-BE49-F238E27FC236}">
                <a16:creationId xmlns:a16="http://schemas.microsoft.com/office/drawing/2014/main" id="{5A0F4C36-5255-4A31-8989-ED377598F29F}"/>
              </a:ext>
            </a:extLst>
          </p:cNvPr>
          <p:cNvSpPr/>
          <p:nvPr/>
        </p:nvSpPr>
        <p:spPr>
          <a:xfrm>
            <a:off x="1845106" y="3337713"/>
            <a:ext cx="2153138" cy="175025"/>
          </a:xfrm>
          <a:prstGeom prst="wedgeRectCallout">
            <a:avLst>
              <a:gd name="adj1" fmla="val 59448"/>
              <a:gd name="adj2" fmla="val -177528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AA07ECC-0449-4B63-AF73-96FCA3936F86}"/>
              </a:ext>
            </a:extLst>
          </p:cNvPr>
          <p:cNvSpPr txBox="1"/>
          <p:nvPr/>
        </p:nvSpPr>
        <p:spPr>
          <a:xfrm>
            <a:off x="1905909" y="3384947"/>
            <a:ext cx="20532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ENV: </a:t>
            </a:r>
            <a:r>
              <a:rPr lang="nl-NL" sz="800" dirty="0">
                <a:solidFill>
                  <a:schemeClr val="bg1"/>
                </a:solidFill>
              </a:rPr>
              <a:t>REGION, COMPARTMENT_OCID</a:t>
            </a:r>
            <a:endParaRPr lang="en-NL" sz="800" dirty="0">
              <a:solidFill>
                <a:schemeClr val="bg1"/>
              </a:solidFill>
            </a:endParaRPr>
          </a:p>
          <a:p>
            <a:endParaRPr lang="en-NL" sz="800" dirty="0" err="1">
              <a:solidFill>
                <a:schemeClr val="bg1"/>
              </a:solidFill>
            </a:endParaRPr>
          </a:p>
        </p:txBody>
      </p:sp>
      <p:sp>
        <p:nvSpPr>
          <p:cNvPr id="117" name="Speech Bubble: Rectangle 116">
            <a:extLst>
              <a:ext uri="{FF2B5EF4-FFF2-40B4-BE49-F238E27FC236}">
                <a16:creationId xmlns:a16="http://schemas.microsoft.com/office/drawing/2014/main" id="{9F91C7A4-59B8-4DBB-8CFF-139362CAE3C9}"/>
              </a:ext>
            </a:extLst>
          </p:cNvPr>
          <p:cNvSpPr/>
          <p:nvPr/>
        </p:nvSpPr>
        <p:spPr>
          <a:xfrm>
            <a:off x="1806061" y="4396587"/>
            <a:ext cx="1837139" cy="197566"/>
          </a:xfrm>
          <a:prstGeom prst="wedgeRectCallout">
            <a:avLst>
              <a:gd name="adj1" fmla="val 79044"/>
              <a:gd name="adj2" fmla="val 19267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DBDDE1A-F927-4287-B309-E1122BB32DD2}"/>
              </a:ext>
            </a:extLst>
          </p:cNvPr>
          <p:cNvSpPr txBox="1"/>
          <p:nvPr/>
        </p:nvSpPr>
        <p:spPr>
          <a:xfrm>
            <a:off x="1866864" y="4443821"/>
            <a:ext cx="20532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ENV: </a:t>
            </a:r>
            <a:r>
              <a:rPr lang="nl-NL" sz="800" dirty="0">
                <a:solidFill>
                  <a:schemeClr val="bg1"/>
                </a:solidFill>
              </a:rPr>
              <a:t>REGION, OCI_NAMESPACE</a:t>
            </a:r>
            <a:endParaRPr lang="en-NL" sz="800" dirty="0">
              <a:solidFill>
                <a:schemeClr val="bg1"/>
              </a:solidFill>
            </a:endParaRPr>
          </a:p>
          <a:p>
            <a:endParaRPr lang="en-NL" sz="800" dirty="0" err="1">
              <a:solidFill>
                <a:schemeClr val="bg1"/>
              </a:solidFill>
            </a:endParaRPr>
          </a:p>
        </p:txBody>
      </p:sp>
      <p:sp>
        <p:nvSpPr>
          <p:cNvPr id="119" name="Speech Bubble: Rectangle 118">
            <a:extLst>
              <a:ext uri="{FF2B5EF4-FFF2-40B4-BE49-F238E27FC236}">
                <a16:creationId xmlns:a16="http://schemas.microsoft.com/office/drawing/2014/main" id="{5681861C-ED8B-442D-BF57-CECF6FD770CB}"/>
              </a:ext>
            </a:extLst>
          </p:cNvPr>
          <p:cNvSpPr/>
          <p:nvPr/>
        </p:nvSpPr>
        <p:spPr>
          <a:xfrm>
            <a:off x="1426610" y="1242279"/>
            <a:ext cx="1832296" cy="220702"/>
          </a:xfrm>
          <a:prstGeom prst="wedgeRectCallout">
            <a:avLst>
              <a:gd name="adj1" fmla="val 44877"/>
              <a:gd name="adj2" fmla="val 301371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6EF694B-E951-4820-8DAD-50EA1C13AB00}"/>
              </a:ext>
            </a:extLst>
          </p:cNvPr>
          <p:cNvSpPr txBox="1"/>
          <p:nvPr/>
        </p:nvSpPr>
        <p:spPr>
          <a:xfrm>
            <a:off x="1487413" y="1289513"/>
            <a:ext cx="20532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ENV: </a:t>
            </a:r>
            <a:r>
              <a:rPr lang="nl-NL" sz="800" dirty="0">
                <a:solidFill>
                  <a:schemeClr val="bg1"/>
                </a:solidFill>
              </a:rPr>
              <a:t>TWITTER_REPORTS_BUCKET</a:t>
            </a:r>
            <a:endParaRPr lang="en-NL" sz="800" dirty="0">
              <a:solidFill>
                <a:schemeClr val="bg1"/>
              </a:solidFill>
            </a:endParaRPr>
          </a:p>
          <a:p>
            <a:endParaRPr lang="en-NL" sz="800" dirty="0" err="1">
              <a:solidFill>
                <a:schemeClr val="bg1"/>
              </a:solidFill>
            </a:endParaRP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4472E00F-4969-4B67-BC25-78081AC362F2}"/>
              </a:ext>
            </a:extLst>
          </p:cNvPr>
          <p:cNvSpPr/>
          <p:nvPr/>
        </p:nvSpPr>
        <p:spPr>
          <a:xfrm>
            <a:off x="1032392" y="3121260"/>
            <a:ext cx="541809" cy="256155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/>
              <a:t>url</a:t>
            </a:r>
            <a:endParaRPr lang="en-NL" sz="1100" dirty="0"/>
          </a:p>
        </p:txBody>
      </p: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6EA9028F-5539-4A6D-A18D-81A027D6B76E}"/>
              </a:ext>
            </a:extLst>
          </p:cNvPr>
          <p:cNvCxnSpPr>
            <a:cxnSpLocks/>
            <a:endCxn id="121" idx="1"/>
          </p:cNvCxnSpPr>
          <p:nvPr/>
        </p:nvCxnSpPr>
        <p:spPr>
          <a:xfrm rot="16200000" flipH="1">
            <a:off x="565525" y="2782471"/>
            <a:ext cx="729340" cy="204393"/>
          </a:xfrm>
          <a:prstGeom prst="bentConnector2">
            <a:avLst/>
          </a:prstGeom>
          <a:ln>
            <a:solidFill>
              <a:srgbClr val="00501E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827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AD55B-6472-4F51-A58D-85D4E5211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Types of Tests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1FAF05-CFBD-468C-9CBA-B5ED5AD1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nl-NL"/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49A35744-22B1-49A8-8CF3-F50ECA1A4C97}"/>
              </a:ext>
            </a:extLst>
          </p:cNvPr>
          <p:cNvSpPr/>
          <p:nvPr/>
        </p:nvSpPr>
        <p:spPr>
          <a:xfrm>
            <a:off x="1252799" y="792000"/>
            <a:ext cx="7156801" cy="828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ISOLATION</a:t>
            </a:r>
            <a:endParaRPr lang="en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05B480-AED5-44BD-B0C5-AA76C26E0094}"/>
              </a:ext>
            </a:extLst>
          </p:cNvPr>
          <p:cNvSpPr txBox="1"/>
          <p:nvPr/>
        </p:nvSpPr>
        <p:spPr>
          <a:xfrm>
            <a:off x="543727" y="1105972"/>
            <a:ext cx="381515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/>
              <a:t>more</a:t>
            </a:r>
            <a:endParaRPr lang="en-NL" sz="1300" dirty="0" err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7C44D1-3B9D-4CBE-85C5-F3DB267D65FE}"/>
              </a:ext>
            </a:extLst>
          </p:cNvPr>
          <p:cNvSpPr txBox="1"/>
          <p:nvPr/>
        </p:nvSpPr>
        <p:spPr>
          <a:xfrm>
            <a:off x="8546399" y="1105971"/>
            <a:ext cx="296556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/>
              <a:t>less</a:t>
            </a:r>
            <a:endParaRPr lang="en-NL" sz="1300" dirty="0" err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6D83E9-B203-45D0-98ED-6E16972B8549}"/>
              </a:ext>
            </a:extLst>
          </p:cNvPr>
          <p:cNvSpPr/>
          <p:nvPr/>
        </p:nvSpPr>
        <p:spPr>
          <a:xfrm>
            <a:off x="1922400" y="2028558"/>
            <a:ext cx="2253600" cy="447750"/>
          </a:xfrm>
          <a:prstGeom prst="roundRect">
            <a:avLst/>
          </a:prstGeom>
          <a:solidFill>
            <a:srgbClr val="7D0F0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/>
              <a:t>Unit Test</a:t>
            </a:r>
          </a:p>
          <a:p>
            <a:pPr algn="ctr"/>
            <a:endParaRPr lang="en-NL" sz="16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12BAFB3-6FE2-4D3E-BC7A-887C704FF623}"/>
              </a:ext>
            </a:extLst>
          </p:cNvPr>
          <p:cNvSpPr/>
          <p:nvPr/>
        </p:nvSpPr>
        <p:spPr>
          <a:xfrm>
            <a:off x="3455998" y="2470457"/>
            <a:ext cx="2642402" cy="1461601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/>
              <a:t>Integration Test</a:t>
            </a:r>
            <a:endParaRPr lang="en-NL" sz="1600" dirty="0"/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3F150FAB-5FED-407E-8DB7-0274FAC2C7CE}"/>
              </a:ext>
            </a:extLst>
          </p:cNvPr>
          <p:cNvSpPr/>
          <p:nvPr/>
        </p:nvSpPr>
        <p:spPr>
          <a:xfrm>
            <a:off x="1713600" y="2763178"/>
            <a:ext cx="796913" cy="342230"/>
          </a:xfrm>
          <a:prstGeom prst="wedgeRectCallout">
            <a:avLst>
              <a:gd name="adj1" fmla="val -3536"/>
              <a:gd name="adj2" fmla="val -157135"/>
            </a:avLst>
          </a:prstGeom>
          <a:solidFill>
            <a:srgbClr val="7D0F0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700" dirty="0"/>
              <a:t>single unit, </a:t>
            </a:r>
            <a:r>
              <a:rPr lang="nl-NL" sz="700" i="1" dirty="0" err="1"/>
              <a:t>all</a:t>
            </a:r>
            <a:r>
              <a:rPr lang="nl-NL" sz="700" dirty="0"/>
              <a:t> </a:t>
            </a:r>
            <a:r>
              <a:rPr lang="nl-NL" sz="700" dirty="0" err="1"/>
              <a:t>dependencies</a:t>
            </a:r>
            <a:r>
              <a:rPr lang="nl-NL" sz="700" dirty="0"/>
              <a:t> are </a:t>
            </a:r>
            <a:r>
              <a:rPr lang="nl-NL" sz="700" dirty="0" err="1"/>
              <a:t>mocked</a:t>
            </a:r>
            <a:r>
              <a:rPr lang="nl-NL" sz="700" dirty="0"/>
              <a:t> </a:t>
            </a:r>
            <a:endParaRPr lang="en-NL" sz="7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7225B5-895A-4912-B945-1D0954C81F14}"/>
              </a:ext>
            </a:extLst>
          </p:cNvPr>
          <p:cNvSpPr/>
          <p:nvPr/>
        </p:nvSpPr>
        <p:spPr>
          <a:xfrm>
            <a:off x="5601600" y="3523501"/>
            <a:ext cx="2498400" cy="918900"/>
          </a:xfrm>
          <a:prstGeom prst="roundRect">
            <a:avLst/>
          </a:prstGeom>
          <a:solidFill>
            <a:srgbClr val="B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End </a:t>
            </a:r>
            <a:r>
              <a:rPr lang="nl-NL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to</a:t>
            </a:r>
            <a:r>
              <a:rPr lang="nl-NL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End Test</a:t>
            </a:r>
            <a:endParaRPr lang="en-NL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6E72DB-65F3-4B90-895E-17200C95A339}"/>
              </a:ext>
            </a:extLst>
          </p:cNvPr>
          <p:cNvSpPr txBox="1"/>
          <p:nvPr/>
        </p:nvSpPr>
        <p:spPr>
          <a:xfrm>
            <a:off x="2023200" y="2240253"/>
            <a:ext cx="48731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100" dirty="0" err="1">
                <a:solidFill>
                  <a:schemeClr val="bg1">
                    <a:lumMod val="95000"/>
                  </a:schemeClr>
                </a:solidFill>
              </a:rPr>
              <a:t>isolated</a:t>
            </a:r>
            <a:endParaRPr lang="en-NL" sz="1100" dirty="0" err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C1CDC8-F8BB-4041-BF33-32A0A2DC0269}"/>
              </a:ext>
            </a:extLst>
          </p:cNvPr>
          <p:cNvSpPr txBox="1"/>
          <p:nvPr/>
        </p:nvSpPr>
        <p:spPr>
          <a:xfrm>
            <a:off x="3183122" y="2233060"/>
            <a:ext cx="93455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100" dirty="0" err="1">
                <a:solidFill>
                  <a:schemeClr val="bg1">
                    <a:lumMod val="95000"/>
                  </a:schemeClr>
                </a:solidFill>
              </a:rPr>
              <a:t>sociable</a:t>
            </a:r>
            <a:r>
              <a:rPr lang="nl-NL" sz="1100" dirty="0">
                <a:solidFill>
                  <a:schemeClr val="bg1">
                    <a:lumMod val="95000"/>
                  </a:schemeClr>
                </a:solidFill>
              </a:rPr>
              <a:t>/ </a:t>
            </a:r>
            <a:r>
              <a:rPr lang="nl-NL" sz="1100" dirty="0" err="1">
                <a:solidFill>
                  <a:schemeClr val="bg1">
                    <a:lumMod val="95000"/>
                  </a:schemeClr>
                </a:solidFill>
              </a:rPr>
              <a:t>wired</a:t>
            </a:r>
            <a:endParaRPr lang="en-NL" sz="1100" dirty="0" err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F0548CDB-6DE6-4971-A44B-630F4765719C}"/>
              </a:ext>
            </a:extLst>
          </p:cNvPr>
          <p:cNvSpPr/>
          <p:nvPr/>
        </p:nvSpPr>
        <p:spPr>
          <a:xfrm>
            <a:off x="4270800" y="1686328"/>
            <a:ext cx="1438800" cy="342230"/>
          </a:xfrm>
          <a:prstGeom prst="wedgeRectCallout">
            <a:avLst>
              <a:gd name="adj1" fmla="val -70953"/>
              <a:gd name="adj2" fmla="val 124781"/>
            </a:avLst>
          </a:prstGeom>
          <a:solidFill>
            <a:srgbClr val="7D0F0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700" dirty="0"/>
              <a:t>Unit </a:t>
            </a:r>
            <a:r>
              <a:rPr lang="nl-NL" sz="700" dirty="0" err="1"/>
              <a:t>and</a:t>
            </a:r>
            <a:r>
              <a:rPr lang="nl-NL" sz="700" dirty="0"/>
              <a:t> (most of) </a:t>
            </a:r>
            <a:r>
              <a:rPr lang="nl-NL" sz="700" dirty="0" err="1"/>
              <a:t>its</a:t>
            </a:r>
            <a:r>
              <a:rPr lang="nl-NL" sz="700" dirty="0"/>
              <a:t> </a:t>
            </a:r>
            <a:r>
              <a:rPr lang="nl-NL" sz="700" dirty="0" err="1"/>
              <a:t>internal</a:t>
            </a:r>
            <a:r>
              <a:rPr lang="nl-NL" sz="700" dirty="0"/>
              <a:t> </a:t>
            </a:r>
            <a:r>
              <a:rPr lang="nl-NL" sz="700" dirty="0" err="1"/>
              <a:t>dependencies</a:t>
            </a:r>
            <a:r>
              <a:rPr lang="nl-NL" sz="700" dirty="0"/>
              <a:t>; </a:t>
            </a:r>
            <a:r>
              <a:rPr lang="nl-NL" sz="700" dirty="0" err="1"/>
              <a:t>external</a:t>
            </a:r>
            <a:r>
              <a:rPr lang="nl-NL" sz="700" dirty="0"/>
              <a:t> </a:t>
            </a:r>
            <a:r>
              <a:rPr lang="nl-NL" sz="700" dirty="0" err="1"/>
              <a:t>dependenices</a:t>
            </a:r>
            <a:r>
              <a:rPr lang="nl-NL" sz="700" dirty="0"/>
              <a:t> are </a:t>
            </a:r>
            <a:r>
              <a:rPr lang="nl-NL" sz="700" dirty="0" err="1"/>
              <a:t>mocked</a:t>
            </a:r>
            <a:r>
              <a:rPr lang="nl-NL" sz="700" dirty="0"/>
              <a:t> </a:t>
            </a:r>
            <a:endParaRPr lang="en-NL" sz="700" dirty="0"/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1C001875-48AA-4763-A8BD-7604DF1D5C5E}"/>
              </a:ext>
            </a:extLst>
          </p:cNvPr>
          <p:cNvSpPr/>
          <p:nvPr/>
        </p:nvSpPr>
        <p:spPr>
          <a:xfrm>
            <a:off x="3443693" y="4045489"/>
            <a:ext cx="2015999" cy="266808"/>
          </a:xfrm>
          <a:prstGeom prst="wedgeRectCallout">
            <a:avLst>
              <a:gd name="adj1" fmla="val 16188"/>
              <a:gd name="adj2" fmla="val -169693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700" dirty="0" err="1"/>
              <a:t>Some</a:t>
            </a:r>
            <a:r>
              <a:rPr lang="nl-NL" sz="700" dirty="0"/>
              <a:t> </a:t>
            </a:r>
            <a:r>
              <a:rPr lang="nl-NL" sz="700" i="1" dirty="0" err="1"/>
              <a:t>external</a:t>
            </a:r>
            <a:r>
              <a:rPr lang="nl-NL" sz="700" dirty="0"/>
              <a:t> </a:t>
            </a:r>
            <a:r>
              <a:rPr lang="nl-NL" sz="700" dirty="0" err="1"/>
              <a:t>dependencies</a:t>
            </a:r>
            <a:r>
              <a:rPr lang="nl-NL" sz="700" dirty="0"/>
              <a:t> are </a:t>
            </a:r>
            <a:r>
              <a:rPr lang="nl-NL" sz="700" dirty="0" err="1"/>
              <a:t>mocked</a:t>
            </a:r>
            <a:r>
              <a:rPr lang="nl-NL" sz="700" dirty="0"/>
              <a:t>; </a:t>
            </a:r>
            <a:r>
              <a:rPr lang="nl-NL" sz="700" dirty="0" err="1"/>
              <a:t>all</a:t>
            </a:r>
            <a:r>
              <a:rPr lang="nl-NL" sz="700" dirty="0"/>
              <a:t> </a:t>
            </a:r>
            <a:r>
              <a:rPr lang="nl-NL" sz="700" dirty="0" err="1"/>
              <a:t>internal</a:t>
            </a:r>
            <a:r>
              <a:rPr lang="nl-NL" sz="700" dirty="0"/>
              <a:t> units are </a:t>
            </a:r>
            <a:r>
              <a:rPr lang="nl-NL" sz="700" dirty="0" err="1"/>
              <a:t>used</a:t>
            </a:r>
            <a:r>
              <a:rPr lang="nl-NL" sz="700" dirty="0"/>
              <a:t> </a:t>
            </a:r>
            <a:r>
              <a:rPr lang="nl-NL" sz="700" dirty="0" err="1"/>
              <a:t>unmocked</a:t>
            </a:r>
            <a:endParaRPr lang="en-NL" sz="700" dirty="0"/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1231A509-4DE2-4DB5-8512-6A71BC548036}"/>
              </a:ext>
            </a:extLst>
          </p:cNvPr>
          <p:cNvSpPr/>
          <p:nvPr/>
        </p:nvSpPr>
        <p:spPr>
          <a:xfrm>
            <a:off x="5515202" y="2678368"/>
            <a:ext cx="1915198" cy="722373"/>
          </a:xfrm>
          <a:prstGeom prst="wedgeRectCallout">
            <a:avLst>
              <a:gd name="adj1" fmla="val -7875"/>
              <a:gd name="adj2" fmla="val 99146"/>
            </a:avLst>
          </a:prstGeom>
          <a:solidFill>
            <a:srgbClr val="B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nl-NL" sz="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aka</a:t>
            </a:r>
            <a:r>
              <a:rPr lang="nl-NL" sz="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Integration or </a:t>
            </a:r>
            <a:r>
              <a:rPr lang="nl-NL" sz="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BroadStack</a:t>
            </a:r>
            <a:r>
              <a:rPr lang="nl-NL" sz="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test: tests </a:t>
            </a:r>
            <a:r>
              <a:rPr lang="nl-NL" sz="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include</a:t>
            </a:r>
            <a:r>
              <a:rPr lang="nl-NL" sz="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</a:t>
            </a:r>
            <a:r>
              <a:rPr lang="nl-NL" sz="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unmocked</a:t>
            </a:r>
            <a:r>
              <a:rPr lang="nl-NL" sz="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</a:t>
            </a:r>
            <a:r>
              <a:rPr lang="nl-NL" sz="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external</a:t>
            </a:r>
            <a:r>
              <a:rPr lang="nl-NL" sz="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nl-NL" sz="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dependencies</a:t>
            </a:r>
            <a:r>
              <a:rPr lang="nl-NL" sz="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; </a:t>
            </a:r>
            <a:r>
              <a:rPr lang="nl-NL" sz="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parts</a:t>
            </a:r>
            <a:r>
              <a:rPr lang="nl-NL" sz="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of </a:t>
            </a:r>
            <a:r>
              <a:rPr lang="nl-NL" sz="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the</a:t>
            </a:r>
            <a:r>
              <a:rPr lang="nl-NL" sz="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system </a:t>
            </a:r>
            <a:r>
              <a:rPr lang="nl-NL" sz="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can</a:t>
            </a:r>
            <a:r>
              <a:rPr lang="nl-NL" sz="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nl-NL" sz="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still</a:t>
            </a:r>
            <a:r>
              <a:rPr lang="nl-NL" sz="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nl-NL" sz="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be</a:t>
            </a:r>
            <a:r>
              <a:rPr lang="nl-NL" sz="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nl-NL" sz="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mocked</a:t>
            </a:r>
            <a:endParaRPr lang="nl-NL" sz="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nl-NL" sz="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When</a:t>
            </a:r>
            <a:r>
              <a:rPr lang="nl-NL" sz="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nl-NL" sz="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used</a:t>
            </a:r>
            <a:r>
              <a:rPr lang="nl-NL" sz="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at </a:t>
            </a:r>
            <a:r>
              <a:rPr lang="nl-NL" sz="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runtime</a:t>
            </a:r>
            <a:r>
              <a:rPr lang="nl-NL" sz="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– E2E tests </a:t>
            </a:r>
            <a:r>
              <a:rPr lang="nl-NL" sz="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function</a:t>
            </a:r>
            <a:r>
              <a:rPr lang="nl-NL" sz="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as </a:t>
            </a:r>
            <a:r>
              <a:rPr lang="nl-NL" sz="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Smoke</a:t>
            </a:r>
            <a:r>
              <a:rPr lang="nl-NL" sz="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Test/Health Check – </a:t>
            </a:r>
            <a:r>
              <a:rPr lang="nl-NL" sz="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to</a:t>
            </a:r>
            <a:r>
              <a:rPr lang="nl-NL" sz="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test health of </a:t>
            </a:r>
            <a:r>
              <a:rPr lang="nl-NL" sz="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interactions</a:t>
            </a:r>
            <a:r>
              <a:rPr lang="nl-NL" sz="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at PaaS &amp; IaaS level</a:t>
            </a:r>
            <a:endParaRPr lang="en-NL" sz="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5987512-22D4-456D-AAE1-9EFB7D0DA7C2}"/>
              </a:ext>
            </a:extLst>
          </p:cNvPr>
          <p:cNvSpPr/>
          <p:nvPr/>
        </p:nvSpPr>
        <p:spPr>
          <a:xfrm>
            <a:off x="1350040" y="3369383"/>
            <a:ext cx="1346319" cy="5040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 err="1"/>
              <a:t>Static</a:t>
            </a:r>
            <a:r>
              <a:rPr lang="nl-NL" sz="1600" dirty="0"/>
              <a:t> Code Analysis</a:t>
            </a:r>
            <a:endParaRPr lang="en-NL" sz="1600" dirty="0"/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06214A44-09BF-4528-B214-03E4B7CE38C8}"/>
              </a:ext>
            </a:extLst>
          </p:cNvPr>
          <p:cNvSpPr/>
          <p:nvPr/>
        </p:nvSpPr>
        <p:spPr>
          <a:xfrm>
            <a:off x="1609786" y="4092797"/>
            <a:ext cx="1692000" cy="241316"/>
          </a:xfrm>
          <a:prstGeom prst="wedgeRectCallout">
            <a:avLst>
              <a:gd name="adj1" fmla="val -18430"/>
              <a:gd name="adj2" fmla="val -16608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700" dirty="0" err="1"/>
              <a:t>Verify</a:t>
            </a:r>
            <a:r>
              <a:rPr lang="nl-NL" sz="700" dirty="0"/>
              <a:t> code </a:t>
            </a:r>
            <a:r>
              <a:rPr lang="nl-NL" sz="700" dirty="0" err="1"/>
              <a:t>quality</a:t>
            </a:r>
            <a:r>
              <a:rPr lang="nl-NL" sz="700" dirty="0"/>
              <a:t> guideline </a:t>
            </a:r>
            <a:r>
              <a:rPr lang="nl-NL" sz="700" dirty="0" err="1"/>
              <a:t>adherence</a:t>
            </a:r>
            <a:r>
              <a:rPr lang="nl-NL" sz="700" dirty="0"/>
              <a:t> – without running </a:t>
            </a:r>
            <a:r>
              <a:rPr lang="nl-NL" sz="700" dirty="0" err="1"/>
              <a:t>any</a:t>
            </a:r>
            <a:r>
              <a:rPr lang="nl-NL" sz="700" dirty="0"/>
              <a:t> code</a:t>
            </a:r>
            <a:endParaRPr lang="en-NL" sz="700" dirty="0">
              <a:solidFill>
                <a:schemeClr val="dk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C20AE5-5527-44C0-A5E8-63D44A029C3A}"/>
              </a:ext>
            </a:extLst>
          </p:cNvPr>
          <p:cNvSpPr txBox="1"/>
          <p:nvPr/>
        </p:nvSpPr>
        <p:spPr>
          <a:xfrm>
            <a:off x="134550" y="1500351"/>
            <a:ext cx="1520723" cy="2292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300" b="1" dirty="0"/>
              <a:t>More:</a:t>
            </a:r>
            <a:r>
              <a:rPr lang="nl-NL" sz="13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100" dirty="0"/>
              <a:t>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100" dirty="0"/>
              <a:t>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100" dirty="0" err="1"/>
              <a:t>Boundary</a:t>
            </a:r>
            <a:r>
              <a:rPr lang="nl-NL" sz="1100" dirty="0"/>
              <a:t> </a:t>
            </a:r>
            <a:r>
              <a:rPr lang="nl-NL" sz="1100" dirty="0" err="1"/>
              <a:t>Testing</a:t>
            </a:r>
            <a:endParaRPr lang="nl-NL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100" dirty="0"/>
              <a:t>Non-happy </a:t>
            </a:r>
            <a:r>
              <a:rPr lang="nl-NL" sz="1100" dirty="0" err="1"/>
              <a:t>flows</a:t>
            </a:r>
            <a:r>
              <a:rPr lang="nl-NL" sz="1100" dirty="0"/>
              <a:t> &amp; corner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100" dirty="0"/>
              <a:t>Mocks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100" dirty="0"/>
              <a:t>Maintenance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100" dirty="0" err="1"/>
              <a:t>Refactoring</a:t>
            </a:r>
            <a:r>
              <a:rPr lang="nl-NL" sz="1100" dirty="0"/>
              <a:t> </a:t>
            </a:r>
            <a:r>
              <a:rPr lang="nl-NL" sz="1100" dirty="0" err="1"/>
              <a:t>Protection</a:t>
            </a:r>
            <a:endParaRPr lang="nl-NL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100" dirty="0"/>
              <a:t>Technical</a:t>
            </a:r>
          </a:p>
          <a:p>
            <a:endParaRPr lang="nl-NL" sz="1300" b="1" dirty="0"/>
          </a:p>
          <a:p>
            <a:endParaRPr lang="en-NL" sz="1300" dirty="0" err="1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98EB688-5791-4B34-B59B-16CE884161CD}"/>
              </a:ext>
            </a:extLst>
          </p:cNvPr>
          <p:cNvSpPr/>
          <p:nvPr/>
        </p:nvSpPr>
        <p:spPr>
          <a:xfrm>
            <a:off x="6681600" y="4297898"/>
            <a:ext cx="2161355" cy="61879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 err="1"/>
              <a:t>Smoke</a:t>
            </a:r>
            <a:r>
              <a:rPr lang="nl-NL" sz="1600" dirty="0"/>
              <a:t> Test/Health Check/ Chaos Test</a:t>
            </a:r>
            <a:endParaRPr lang="en-NL" sz="16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20DEB2A-4C57-4B21-900F-8FB58C89B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7546" y="31500"/>
            <a:ext cx="1760908" cy="75680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3AC44EB-01E8-4A6F-90BA-312FC767D4E8}"/>
              </a:ext>
            </a:extLst>
          </p:cNvPr>
          <p:cNvSpPr txBox="1"/>
          <p:nvPr/>
        </p:nvSpPr>
        <p:spPr>
          <a:xfrm>
            <a:off x="7479596" y="1587740"/>
            <a:ext cx="1700400" cy="2292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300" b="1" dirty="0"/>
              <a:t>More:</a:t>
            </a:r>
            <a:r>
              <a:rPr lang="nl-NL" sz="13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100" dirty="0" err="1"/>
              <a:t>Functional</a:t>
            </a:r>
            <a:r>
              <a:rPr lang="nl-NL" sz="1100" dirty="0"/>
              <a:t> / </a:t>
            </a:r>
            <a:r>
              <a:rPr lang="nl-NL" sz="1100" dirty="0" err="1"/>
              <a:t>Specification</a:t>
            </a:r>
            <a:br>
              <a:rPr lang="nl-NL" sz="1100" dirty="0"/>
            </a:br>
            <a:r>
              <a:rPr lang="nl-NL" sz="1100" dirty="0"/>
              <a:t> </a:t>
            </a:r>
            <a:r>
              <a:rPr lang="nl-NL" sz="1100" dirty="0" err="1"/>
              <a:t>driven</a:t>
            </a:r>
            <a:endParaRPr lang="nl-NL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100" dirty="0" err="1"/>
              <a:t>Confidence</a:t>
            </a:r>
            <a:endParaRPr lang="nl-NL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100" dirty="0"/>
              <a:t>Bugs </a:t>
            </a:r>
            <a:r>
              <a:rPr lang="nl-NL" sz="1100" dirty="0" err="1"/>
              <a:t>caught</a:t>
            </a:r>
            <a:endParaRPr lang="nl-NL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100" dirty="0"/>
              <a:t>Contract &amp; </a:t>
            </a:r>
            <a:r>
              <a:rPr lang="nl-NL" sz="1100" dirty="0" err="1"/>
              <a:t>Interaction</a:t>
            </a:r>
            <a:r>
              <a:rPr lang="nl-NL" sz="11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100" dirty="0"/>
              <a:t>REAL (</a:t>
            </a:r>
            <a:r>
              <a:rPr lang="nl-NL" sz="1100" dirty="0" err="1"/>
              <a:t>mocks</a:t>
            </a:r>
            <a:r>
              <a:rPr lang="nl-NL" sz="1100" dirty="0"/>
              <a:t> </a:t>
            </a:r>
            <a:r>
              <a:rPr lang="nl-NL" sz="1100" dirty="0" err="1"/>
              <a:t>poke</a:t>
            </a:r>
            <a:r>
              <a:rPr lang="nl-NL" sz="1100" dirty="0"/>
              <a:t> holes in </a:t>
            </a:r>
            <a:r>
              <a:rPr lang="nl-NL" sz="1100" dirty="0" err="1"/>
              <a:t>reality</a:t>
            </a:r>
            <a:r>
              <a:rPr lang="nl-NL" sz="11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100" dirty="0"/>
              <a:t>Side effect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100" dirty="0"/>
              <a:t>Effort (per test)</a:t>
            </a:r>
          </a:p>
          <a:p>
            <a:endParaRPr lang="nl-NL" sz="1300" b="1" dirty="0"/>
          </a:p>
          <a:p>
            <a:endParaRPr lang="en-NL" sz="1300" dirty="0" err="1"/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3B654ABE-D854-4200-A046-8205F68DA522}"/>
              </a:ext>
            </a:extLst>
          </p:cNvPr>
          <p:cNvSpPr/>
          <p:nvPr/>
        </p:nvSpPr>
        <p:spPr>
          <a:xfrm>
            <a:off x="4117673" y="4365322"/>
            <a:ext cx="2299618" cy="502520"/>
          </a:xfrm>
          <a:prstGeom prst="wedgeRectCallout">
            <a:avLst>
              <a:gd name="adj1" fmla="val 70321"/>
              <a:gd name="adj2" fmla="val 22399"/>
            </a:avLst>
          </a:prstGeom>
          <a:solidFill>
            <a:srgbClr val="8484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Tests in full </a:t>
            </a:r>
            <a:r>
              <a:rPr lang="nl-NL" sz="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blown</a:t>
            </a:r>
            <a:r>
              <a:rPr lang="nl-NL" sz="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environment (ACC, PROD); focus on (</a:t>
            </a:r>
            <a:r>
              <a:rPr lang="nl-NL" sz="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continuous</a:t>
            </a:r>
            <a:r>
              <a:rPr lang="nl-NL" sz="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health – end </a:t>
            </a:r>
            <a:r>
              <a:rPr lang="nl-NL" sz="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to</a:t>
            </a:r>
            <a:r>
              <a:rPr lang="nl-NL" sz="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end availability of </a:t>
            </a:r>
            <a:r>
              <a:rPr lang="nl-NL" sz="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connections</a:t>
            </a:r>
            <a:r>
              <a:rPr lang="nl-NL" sz="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nl-NL" sz="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permissions</a:t>
            </a:r>
            <a:r>
              <a:rPr lang="nl-NL" sz="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platform </a:t>
            </a:r>
            <a:r>
              <a:rPr lang="nl-NL" sz="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and</a:t>
            </a:r>
            <a:r>
              <a:rPr lang="nl-NL" sz="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infra </a:t>
            </a:r>
            <a:r>
              <a:rPr lang="nl-NL" sz="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components</a:t>
            </a:r>
            <a:r>
              <a:rPr lang="nl-NL" sz="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; focus on important </a:t>
            </a:r>
            <a:r>
              <a:rPr lang="nl-NL" sz="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functional</a:t>
            </a:r>
            <a:r>
              <a:rPr lang="nl-NL" sz="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nl-NL" sz="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flows</a:t>
            </a:r>
            <a:endParaRPr lang="en-NL" sz="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6119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AD55B-6472-4F51-A58D-85D4E5211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Types of Tests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1FAF05-CFBD-468C-9CBA-B5ED5AD1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nl-NL"/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49A35744-22B1-49A8-8CF3-F50ECA1A4C97}"/>
              </a:ext>
            </a:extLst>
          </p:cNvPr>
          <p:cNvSpPr/>
          <p:nvPr/>
        </p:nvSpPr>
        <p:spPr>
          <a:xfrm>
            <a:off x="1252799" y="792000"/>
            <a:ext cx="7156801" cy="828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ISOLATION</a:t>
            </a:r>
            <a:endParaRPr lang="en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05B480-AED5-44BD-B0C5-AA76C26E0094}"/>
              </a:ext>
            </a:extLst>
          </p:cNvPr>
          <p:cNvSpPr txBox="1"/>
          <p:nvPr/>
        </p:nvSpPr>
        <p:spPr>
          <a:xfrm>
            <a:off x="543727" y="1105972"/>
            <a:ext cx="381515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/>
              <a:t>more</a:t>
            </a:r>
            <a:endParaRPr lang="en-NL" sz="1300" dirty="0" err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7C44D1-3B9D-4CBE-85C5-F3DB267D65FE}"/>
              </a:ext>
            </a:extLst>
          </p:cNvPr>
          <p:cNvSpPr txBox="1"/>
          <p:nvPr/>
        </p:nvSpPr>
        <p:spPr>
          <a:xfrm>
            <a:off x="8546399" y="1105971"/>
            <a:ext cx="296556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/>
              <a:t>less</a:t>
            </a:r>
            <a:endParaRPr lang="en-NL" sz="1300" dirty="0" err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6D83E9-B203-45D0-98ED-6E16972B8549}"/>
              </a:ext>
            </a:extLst>
          </p:cNvPr>
          <p:cNvSpPr/>
          <p:nvPr/>
        </p:nvSpPr>
        <p:spPr>
          <a:xfrm>
            <a:off x="1922400" y="2028558"/>
            <a:ext cx="2253600" cy="447750"/>
          </a:xfrm>
          <a:prstGeom prst="roundRect">
            <a:avLst/>
          </a:prstGeom>
          <a:solidFill>
            <a:srgbClr val="7D0F0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/>
              <a:t>Unit Test</a:t>
            </a:r>
          </a:p>
          <a:p>
            <a:pPr algn="ctr"/>
            <a:endParaRPr lang="en-NL" sz="16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12BAFB3-6FE2-4D3E-BC7A-887C704FF623}"/>
              </a:ext>
            </a:extLst>
          </p:cNvPr>
          <p:cNvSpPr/>
          <p:nvPr/>
        </p:nvSpPr>
        <p:spPr>
          <a:xfrm>
            <a:off x="3455998" y="2470457"/>
            <a:ext cx="2642402" cy="1461601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/>
              <a:t>Integration Test</a:t>
            </a:r>
            <a:endParaRPr lang="en-NL" sz="16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7225B5-895A-4912-B945-1D0954C81F14}"/>
              </a:ext>
            </a:extLst>
          </p:cNvPr>
          <p:cNvSpPr/>
          <p:nvPr/>
        </p:nvSpPr>
        <p:spPr>
          <a:xfrm>
            <a:off x="5601600" y="3523501"/>
            <a:ext cx="2498400" cy="918900"/>
          </a:xfrm>
          <a:prstGeom prst="roundRect">
            <a:avLst/>
          </a:prstGeom>
          <a:solidFill>
            <a:srgbClr val="B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End </a:t>
            </a:r>
            <a:r>
              <a:rPr lang="nl-NL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to</a:t>
            </a:r>
            <a:r>
              <a:rPr lang="nl-NL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End Test</a:t>
            </a:r>
            <a:endParaRPr lang="en-NL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6E72DB-65F3-4B90-895E-17200C95A339}"/>
              </a:ext>
            </a:extLst>
          </p:cNvPr>
          <p:cNvSpPr txBox="1"/>
          <p:nvPr/>
        </p:nvSpPr>
        <p:spPr>
          <a:xfrm>
            <a:off x="2023200" y="2240253"/>
            <a:ext cx="48731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100" dirty="0" err="1">
                <a:solidFill>
                  <a:schemeClr val="bg1">
                    <a:lumMod val="95000"/>
                  </a:schemeClr>
                </a:solidFill>
              </a:rPr>
              <a:t>isolated</a:t>
            </a:r>
            <a:endParaRPr lang="en-NL" sz="1100" dirty="0" err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C1CDC8-F8BB-4041-BF33-32A0A2DC0269}"/>
              </a:ext>
            </a:extLst>
          </p:cNvPr>
          <p:cNvSpPr txBox="1"/>
          <p:nvPr/>
        </p:nvSpPr>
        <p:spPr>
          <a:xfrm>
            <a:off x="3183122" y="2233060"/>
            <a:ext cx="93455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100" dirty="0" err="1">
                <a:solidFill>
                  <a:schemeClr val="bg1">
                    <a:lumMod val="95000"/>
                  </a:schemeClr>
                </a:solidFill>
              </a:rPr>
              <a:t>sociable</a:t>
            </a:r>
            <a:r>
              <a:rPr lang="nl-NL" sz="1100" dirty="0">
                <a:solidFill>
                  <a:schemeClr val="bg1">
                    <a:lumMod val="95000"/>
                  </a:schemeClr>
                </a:solidFill>
              </a:rPr>
              <a:t>/ </a:t>
            </a:r>
            <a:r>
              <a:rPr lang="nl-NL" sz="1100" dirty="0" err="1">
                <a:solidFill>
                  <a:schemeClr val="bg1">
                    <a:lumMod val="95000"/>
                  </a:schemeClr>
                </a:solidFill>
              </a:rPr>
              <a:t>wired</a:t>
            </a:r>
            <a:endParaRPr lang="en-NL" sz="1100" dirty="0" err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5987512-22D4-456D-AAE1-9EFB7D0DA7C2}"/>
              </a:ext>
            </a:extLst>
          </p:cNvPr>
          <p:cNvSpPr/>
          <p:nvPr/>
        </p:nvSpPr>
        <p:spPr>
          <a:xfrm>
            <a:off x="1350040" y="3369383"/>
            <a:ext cx="1346319" cy="5040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 err="1"/>
              <a:t>Static</a:t>
            </a:r>
            <a:r>
              <a:rPr lang="nl-NL" sz="1600" dirty="0"/>
              <a:t> Code Analysis</a:t>
            </a:r>
            <a:endParaRPr lang="en-NL" sz="16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98EB688-5791-4B34-B59B-16CE884161CD}"/>
              </a:ext>
            </a:extLst>
          </p:cNvPr>
          <p:cNvSpPr/>
          <p:nvPr/>
        </p:nvSpPr>
        <p:spPr>
          <a:xfrm>
            <a:off x="6681600" y="4297898"/>
            <a:ext cx="2161355" cy="61879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 err="1"/>
              <a:t>Smoke</a:t>
            </a:r>
            <a:r>
              <a:rPr lang="nl-NL" sz="1600" dirty="0"/>
              <a:t> Test/Health Check/ Chaos Test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27493996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Lucas Jellema</a:t>
            </a:r>
            <a:br>
              <a:rPr lang="nl-NL" dirty="0"/>
            </a:br>
            <a:br>
              <a:rPr lang="nl-NL" dirty="0"/>
            </a:br>
            <a:r>
              <a:rPr lang="nl-NL" dirty="0"/>
              <a:t>CTO for AMIS | Conclusion</a:t>
            </a:r>
            <a:br>
              <a:rPr lang="nl-NL" dirty="0"/>
            </a:br>
            <a:r>
              <a:rPr lang="nl-NL" dirty="0"/>
              <a:t>Cloud Solution Architect</a:t>
            </a:r>
            <a:br>
              <a:rPr lang="nl-NL" dirty="0"/>
            </a:br>
            <a:br>
              <a:rPr lang="nl-NL" dirty="0"/>
            </a:br>
            <a:endParaRPr lang="nl-N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ECDE17-54D0-4449-9256-1701504F5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Testing Cloud Native Applications</a:t>
            </a:r>
            <a:endParaRPr lang="nl-NL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E30018-3507-4A1A-BAE0-57499F217AAA}"/>
              </a:ext>
            </a:extLst>
          </p:cNvPr>
          <p:cNvSpPr txBox="1"/>
          <p:nvPr/>
        </p:nvSpPr>
        <p:spPr>
          <a:xfrm>
            <a:off x="583324" y="4501055"/>
            <a:ext cx="6262933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/>
              <a:t>lucas.jellema@amis.nl  |  technology.amis.nl  |       @</a:t>
            </a:r>
            <a:r>
              <a:rPr lang="nl-NL" sz="1300" dirty="0" err="1"/>
              <a:t>lucasjellema</a:t>
            </a:r>
            <a:r>
              <a:rPr lang="nl-NL" sz="1300" dirty="0"/>
              <a:t>  |      </a:t>
            </a:r>
            <a:r>
              <a:rPr lang="nl-NL" sz="1300" dirty="0" err="1"/>
              <a:t>lucas-jellema</a:t>
            </a:r>
            <a:endParaRPr lang="en-NL" sz="1300" dirty="0" err="1"/>
          </a:p>
        </p:txBody>
      </p:sp>
      <p:pic>
        <p:nvPicPr>
          <p:cNvPr id="7" name="Snagit_SNG834">
            <a:extLst>
              <a:ext uri="{FF2B5EF4-FFF2-40B4-BE49-F238E27FC236}">
                <a16:creationId xmlns:a16="http://schemas.microsoft.com/office/drawing/2014/main" id="{EB8DC5EF-6CD0-4BB8-A204-8C7AFA553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246" y="4501055"/>
            <a:ext cx="195637" cy="209952"/>
          </a:xfrm>
          <a:prstGeom prst="rect">
            <a:avLst/>
          </a:prstGeom>
        </p:spPr>
      </p:pic>
      <p:pic>
        <p:nvPicPr>
          <p:cNvPr id="11" name="Snagit_SNG849">
            <a:extLst>
              <a:ext uri="{FF2B5EF4-FFF2-40B4-BE49-F238E27FC236}">
                <a16:creationId xmlns:a16="http://schemas.microsoft.com/office/drawing/2014/main" id="{A9123208-CEAC-4E98-A1E6-88A6858C1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217" y="4501055"/>
            <a:ext cx="281328" cy="20005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8527770-D1EC-4794-827E-16A5890497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720000" y="3309944"/>
            <a:ext cx="2021536" cy="65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E59EAFC-6A46-4ACB-8445-0F3AF118B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805" y="3334232"/>
            <a:ext cx="1681822" cy="62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!Lucas">
            <a:extLst>
              <a:ext uri="{FF2B5EF4-FFF2-40B4-BE49-F238E27FC236}">
                <a16:creationId xmlns:a16="http://schemas.microsoft.com/office/drawing/2014/main" id="{589EA8D0-2C6E-4F2B-A4F8-76E41AEA6D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5064" y="916640"/>
            <a:ext cx="2116616" cy="19105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1253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F5793135-BE79-465F-B1DD-FE8965E09E37}"/>
              </a:ext>
            </a:extLst>
          </p:cNvPr>
          <p:cNvSpPr/>
          <p:nvPr/>
        </p:nvSpPr>
        <p:spPr>
          <a:xfrm>
            <a:off x="1483200" y="1458277"/>
            <a:ext cx="5623200" cy="2811324"/>
          </a:xfrm>
          <a:prstGeom prst="rect">
            <a:avLst/>
          </a:prstGeom>
          <a:solidFill>
            <a:schemeClr val="bg1">
              <a:lumMod val="95000"/>
              <a:alpha val="48000"/>
            </a:schemeClr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709CF-66A0-4A64-90FC-B2386E505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Types </a:t>
            </a:r>
            <a:r>
              <a:rPr lang="nl-NL" dirty="0" err="1"/>
              <a:t>and</a:t>
            </a:r>
            <a:r>
              <a:rPr lang="nl-NL" dirty="0"/>
              <a:t> Levels of Tests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89ACE4-FC6D-4EE3-9B45-BF2A502DF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nl-NL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F0EFD28-6930-4D2C-BC4E-3697D588BF40}"/>
              </a:ext>
            </a:extLst>
          </p:cNvPr>
          <p:cNvSpPr/>
          <p:nvPr/>
        </p:nvSpPr>
        <p:spPr>
          <a:xfrm>
            <a:off x="1800398" y="2109995"/>
            <a:ext cx="1101601" cy="58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/>
              <a:t>Custom</a:t>
            </a:r>
            <a:r>
              <a:rPr lang="nl-NL" sz="1100" dirty="0"/>
              <a:t> module</a:t>
            </a:r>
            <a:endParaRPr lang="en-NL" sz="11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EC429B-B2A7-4FED-8BE4-9D1B54349BD7}"/>
              </a:ext>
            </a:extLst>
          </p:cNvPr>
          <p:cNvSpPr/>
          <p:nvPr/>
        </p:nvSpPr>
        <p:spPr>
          <a:xfrm>
            <a:off x="3326801" y="2109995"/>
            <a:ext cx="975000" cy="58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/>
              <a:t>Custom</a:t>
            </a:r>
            <a:r>
              <a:rPr lang="nl-NL" sz="1100" dirty="0"/>
              <a:t> Module</a:t>
            </a:r>
            <a:endParaRPr lang="en-NL" sz="11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85E91C1-C547-40E0-BBD7-3C3E042D6F15}"/>
              </a:ext>
            </a:extLst>
          </p:cNvPr>
          <p:cNvSpPr/>
          <p:nvPr/>
        </p:nvSpPr>
        <p:spPr>
          <a:xfrm>
            <a:off x="2117200" y="2937995"/>
            <a:ext cx="1170000" cy="2783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50" dirty="0"/>
              <a:t>3rd party module</a:t>
            </a:r>
            <a:endParaRPr lang="en-NL" sz="1050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422C279-32B6-4F53-9CC1-4EA033B514FC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16200000" flipH="1">
            <a:off x="2404299" y="2640094"/>
            <a:ext cx="244800" cy="351001"/>
          </a:xfrm>
          <a:prstGeom prst="bentConnector3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3FEB8A8-AB4C-4051-A1BB-420D77DBF611}"/>
              </a:ext>
            </a:extLst>
          </p:cNvPr>
          <p:cNvSpPr/>
          <p:nvPr/>
        </p:nvSpPr>
        <p:spPr>
          <a:xfrm>
            <a:off x="4714749" y="2937995"/>
            <a:ext cx="1101601" cy="58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Custom Module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B0008E1-DB9D-4FD7-B71D-01FA29DF374F}"/>
              </a:ext>
            </a:extLst>
          </p:cNvPr>
          <p:cNvCxnSpPr>
            <a:cxnSpLocks/>
          </p:cNvCxnSpPr>
          <p:nvPr/>
        </p:nvCxnSpPr>
        <p:spPr>
          <a:xfrm flipV="1">
            <a:off x="4301801" y="1927611"/>
            <a:ext cx="1451385" cy="3647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6EF9B14-2BC9-4137-964E-E53068A2930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901999" y="2401595"/>
            <a:ext cx="42480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D72CB0D-385E-4C13-BB63-76E553526B85}"/>
              </a:ext>
            </a:extLst>
          </p:cNvPr>
          <p:cNvSpPr/>
          <p:nvPr/>
        </p:nvSpPr>
        <p:spPr>
          <a:xfrm>
            <a:off x="7569077" y="1387049"/>
            <a:ext cx="1339200" cy="6431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/>
              <a:t>3rd party </a:t>
            </a:r>
            <a:r>
              <a:rPr lang="nl-NL" sz="1100" dirty="0" err="1"/>
              <a:t>External</a:t>
            </a:r>
            <a:r>
              <a:rPr lang="nl-NL" sz="1100" dirty="0"/>
              <a:t> API</a:t>
            </a:r>
            <a:endParaRPr lang="en-NL" sz="11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7A753B2-AC59-4137-8213-BBA6415CFB63}"/>
              </a:ext>
            </a:extLst>
          </p:cNvPr>
          <p:cNvSpPr/>
          <p:nvPr/>
        </p:nvSpPr>
        <p:spPr>
          <a:xfrm>
            <a:off x="7569077" y="2740241"/>
            <a:ext cx="1339200" cy="6431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/>
              <a:t>Internal</a:t>
            </a:r>
            <a:r>
              <a:rPr lang="nl-NL" sz="1100" dirty="0"/>
              <a:t> API for separate </a:t>
            </a:r>
            <a:r>
              <a:rPr lang="nl-NL" sz="1100" dirty="0" err="1"/>
              <a:t>application</a:t>
            </a:r>
            <a:endParaRPr lang="en-NL" sz="11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71CDB88-70F2-4DB9-B574-FB625205DBFF}"/>
              </a:ext>
            </a:extLst>
          </p:cNvPr>
          <p:cNvSpPr/>
          <p:nvPr/>
        </p:nvSpPr>
        <p:spPr>
          <a:xfrm>
            <a:off x="5753186" y="1745227"/>
            <a:ext cx="1101601" cy="58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Custom Module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2536DAE-C9DC-402E-B958-F629174A5186}"/>
              </a:ext>
            </a:extLst>
          </p:cNvPr>
          <p:cNvCxnSpPr>
            <a:cxnSpLocks/>
            <a:stCxn id="26" idx="3"/>
            <a:endCxn id="18" idx="1"/>
          </p:cNvCxnSpPr>
          <p:nvPr/>
        </p:nvCxnSpPr>
        <p:spPr>
          <a:xfrm flipV="1">
            <a:off x="6850591" y="1708612"/>
            <a:ext cx="718486" cy="834394"/>
          </a:xfrm>
          <a:prstGeom prst="bentConnector3">
            <a:avLst>
              <a:gd name="adj1" fmla="val 7705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1ABFC3B-3FC5-4C44-A96A-288F211A69F6}"/>
              </a:ext>
            </a:extLst>
          </p:cNvPr>
          <p:cNvCxnSpPr>
            <a:cxnSpLocks/>
            <a:stCxn id="26" idx="3"/>
            <a:endCxn id="19" idx="1"/>
          </p:cNvCxnSpPr>
          <p:nvPr/>
        </p:nvCxnSpPr>
        <p:spPr>
          <a:xfrm>
            <a:off x="6850591" y="2543006"/>
            <a:ext cx="718486" cy="5187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8226ABC-36B4-46F4-B94A-156B3B07CBCA}"/>
              </a:ext>
            </a:extLst>
          </p:cNvPr>
          <p:cNvSpPr/>
          <p:nvPr/>
        </p:nvSpPr>
        <p:spPr>
          <a:xfrm>
            <a:off x="6308782" y="2414928"/>
            <a:ext cx="541809" cy="256155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700" dirty="0" err="1"/>
              <a:t>core</a:t>
            </a:r>
            <a:r>
              <a:rPr lang="nl-NL" sz="700" dirty="0"/>
              <a:t> module</a:t>
            </a:r>
            <a:endParaRPr lang="en-NL" sz="7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F1F9FD4-611D-4C05-AFB6-5AF89397AE9E}"/>
              </a:ext>
            </a:extLst>
          </p:cNvPr>
          <p:cNvSpPr/>
          <p:nvPr/>
        </p:nvSpPr>
        <p:spPr>
          <a:xfrm>
            <a:off x="6308782" y="2777822"/>
            <a:ext cx="541809" cy="256155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700" dirty="0" err="1"/>
              <a:t>core</a:t>
            </a:r>
            <a:r>
              <a:rPr lang="nl-NL" sz="700" dirty="0"/>
              <a:t> module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5B26F86-4E1F-47EE-B6DB-0105725B5E8E}"/>
              </a:ext>
            </a:extLst>
          </p:cNvPr>
          <p:cNvCxnSpPr>
            <a:endCxn id="26" idx="1"/>
          </p:cNvCxnSpPr>
          <p:nvPr/>
        </p:nvCxnSpPr>
        <p:spPr>
          <a:xfrm>
            <a:off x="6078382" y="2328427"/>
            <a:ext cx="230400" cy="214579"/>
          </a:xfrm>
          <a:prstGeom prst="bentConnector3">
            <a:avLst/>
          </a:prstGeom>
          <a:ln>
            <a:solidFill>
              <a:srgbClr val="00501E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7AB0093-8D7F-4EB4-AFCB-781BBD8E19A4}"/>
              </a:ext>
            </a:extLst>
          </p:cNvPr>
          <p:cNvCxnSpPr>
            <a:endCxn id="27" idx="1"/>
          </p:cNvCxnSpPr>
          <p:nvPr/>
        </p:nvCxnSpPr>
        <p:spPr>
          <a:xfrm rot="16200000" flipH="1">
            <a:off x="5894727" y="2491844"/>
            <a:ext cx="597711" cy="230399"/>
          </a:xfrm>
          <a:prstGeom prst="bentConnector2">
            <a:avLst/>
          </a:prstGeom>
          <a:ln>
            <a:solidFill>
              <a:srgbClr val="00501E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EECD19EE-1E57-49EC-BFCA-A51AF8450A37}"/>
              </a:ext>
            </a:extLst>
          </p:cNvPr>
          <p:cNvCxnSpPr>
            <a:cxnSpLocks/>
            <a:stCxn id="11" idx="3"/>
            <a:endCxn id="56" idx="1"/>
          </p:cNvCxnSpPr>
          <p:nvPr/>
        </p:nvCxnSpPr>
        <p:spPr>
          <a:xfrm>
            <a:off x="5816350" y="3229595"/>
            <a:ext cx="1737189" cy="857964"/>
          </a:xfrm>
          <a:prstGeom prst="bentConnector3">
            <a:avLst>
              <a:gd name="adj1" fmla="val 330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B7E1F57-FA11-40AF-A0DF-C50EC7849807}"/>
              </a:ext>
            </a:extLst>
          </p:cNvPr>
          <p:cNvSpPr/>
          <p:nvPr/>
        </p:nvSpPr>
        <p:spPr>
          <a:xfrm>
            <a:off x="2112791" y="3294455"/>
            <a:ext cx="1181901" cy="256155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err="1"/>
              <a:t>core</a:t>
            </a:r>
            <a:r>
              <a:rPr lang="nl-NL" sz="1050" dirty="0"/>
              <a:t> module</a:t>
            </a:r>
            <a:endParaRPr lang="en-NL" sz="1050" dirty="0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23538DE3-6F22-41CC-B6B3-020381C16340}"/>
              </a:ext>
            </a:extLst>
          </p:cNvPr>
          <p:cNvCxnSpPr>
            <a:cxnSpLocks/>
            <a:endCxn id="31" idx="1"/>
          </p:cNvCxnSpPr>
          <p:nvPr/>
        </p:nvCxnSpPr>
        <p:spPr>
          <a:xfrm rot="16200000" flipH="1">
            <a:off x="1645924" y="2955666"/>
            <a:ext cx="729340" cy="204394"/>
          </a:xfrm>
          <a:prstGeom prst="bentConnector2">
            <a:avLst/>
          </a:prstGeom>
          <a:ln>
            <a:solidFill>
              <a:srgbClr val="00501E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DF03E97-E63B-4DF2-BB38-7095C98C1466}"/>
              </a:ext>
            </a:extLst>
          </p:cNvPr>
          <p:cNvSpPr txBox="1"/>
          <p:nvPr/>
        </p:nvSpPr>
        <p:spPr>
          <a:xfrm>
            <a:off x="1579923" y="1357244"/>
            <a:ext cx="5071901" cy="2000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7C92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nl-NL" sz="1300" dirty="0"/>
              <a:t>Component (a mini-</a:t>
            </a:r>
            <a:r>
              <a:rPr lang="nl-NL" sz="1300" dirty="0" err="1"/>
              <a:t>application</a:t>
            </a:r>
            <a:r>
              <a:rPr lang="nl-NL" sz="1300" dirty="0"/>
              <a:t> </a:t>
            </a:r>
            <a:r>
              <a:rPr lang="nl-NL" sz="1300" dirty="0" err="1"/>
              <a:t>deployed</a:t>
            </a:r>
            <a:r>
              <a:rPr lang="nl-NL" sz="1300" dirty="0"/>
              <a:t> as </a:t>
            </a:r>
            <a:r>
              <a:rPr lang="nl-NL" sz="1300" dirty="0" err="1"/>
              <a:t>one</a:t>
            </a:r>
            <a:r>
              <a:rPr lang="nl-NL" sz="1300" dirty="0"/>
              <a:t> </a:t>
            </a:r>
            <a:r>
              <a:rPr lang="nl-NL" sz="1300" dirty="0" err="1"/>
              <a:t>Serverless</a:t>
            </a:r>
            <a:r>
              <a:rPr lang="nl-NL" sz="1300" dirty="0"/>
              <a:t> </a:t>
            </a:r>
            <a:r>
              <a:rPr lang="nl-NL" sz="1300" dirty="0" err="1"/>
              <a:t>Function</a:t>
            </a:r>
            <a:r>
              <a:rPr lang="nl-NL" sz="1300" dirty="0"/>
              <a:t>)</a:t>
            </a:r>
            <a:endParaRPr lang="en-NL" sz="1300" dirty="0" err="1"/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E604B106-001D-4F94-9785-DE8F81EA53AC}"/>
              </a:ext>
            </a:extLst>
          </p:cNvPr>
          <p:cNvCxnSpPr>
            <a:cxnSpLocks/>
          </p:cNvCxnSpPr>
          <p:nvPr/>
        </p:nvCxnSpPr>
        <p:spPr>
          <a:xfrm>
            <a:off x="4301801" y="2475781"/>
            <a:ext cx="412948" cy="828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017CAAB9-EEDF-4027-9458-6830B22A1C00}"/>
              </a:ext>
            </a:extLst>
          </p:cNvPr>
          <p:cNvSpPr/>
          <p:nvPr/>
        </p:nvSpPr>
        <p:spPr>
          <a:xfrm>
            <a:off x="4962013" y="3765996"/>
            <a:ext cx="1170000" cy="2783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50" dirty="0"/>
              <a:t>3rd party module</a:t>
            </a:r>
            <a:endParaRPr lang="en-NL" sz="1050" dirty="0"/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31734E77-6C67-4416-8672-B86D024E5FBD}"/>
              </a:ext>
            </a:extLst>
          </p:cNvPr>
          <p:cNvCxnSpPr>
            <a:cxnSpLocks/>
            <a:endCxn id="54" idx="0"/>
          </p:cNvCxnSpPr>
          <p:nvPr/>
        </p:nvCxnSpPr>
        <p:spPr>
          <a:xfrm rot="16200000" flipH="1">
            <a:off x="5249112" y="3468095"/>
            <a:ext cx="244800" cy="351001"/>
          </a:xfrm>
          <a:prstGeom prst="bentConnector3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985618EE-52B6-4DF5-8C12-62998A0032E3}"/>
              </a:ext>
            </a:extLst>
          </p:cNvPr>
          <p:cNvSpPr/>
          <p:nvPr/>
        </p:nvSpPr>
        <p:spPr>
          <a:xfrm>
            <a:off x="7553539" y="3765996"/>
            <a:ext cx="1339200" cy="6431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/>
              <a:t>Database</a:t>
            </a:r>
            <a:endParaRPr lang="en-NL" sz="11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99EE900-843A-464B-8DA5-F90D47B7422E}"/>
              </a:ext>
            </a:extLst>
          </p:cNvPr>
          <p:cNvSpPr/>
          <p:nvPr/>
        </p:nvSpPr>
        <p:spPr>
          <a:xfrm>
            <a:off x="3175200" y="1972175"/>
            <a:ext cx="1249006" cy="783436"/>
          </a:xfrm>
          <a:prstGeom prst="rect">
            <a:avLst/>
          </a:prstGeom>
          <a:noFill/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549F5C8-5D0D-4F70-ABA4-D99D30505E3F}"/>
              </a:ext>
            </a:extLst>
          </p:cNvPr>
          <p:cNvSpPr/>
          <p:nvPr/>
        </p:nvSpPr>
        <p:spPr>
          <a:xfrm>
            <a:off x="1483200" y="1609125"/>
            <a:ext cx="5623200" cy="2660475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737F1DB-91F1-4FFD-B706-1F8682D26548}"/>
              </a:ext>
            </a:extLst>
          </p:cNvPr>
          <p:cNvSpPr/>
          <p:nvPr/>
        </p:nvSpPr>
        <p:spPr>
          <a:xfrm>
            <a:off x="1021722" y="1267827"/>
            <a:ext cx="7992677" cy="3311373"/>
          </a:xfrm>
          <a:prstGeom prst="rect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0" name="Speech Bubble: Rectangle 59">
            <a:extLst>
              <a:ext uri="{FF2B5EF4-FFF2-40B4-BE49-F238E27FC236}">
                <a16:creationId xmlns:a16="http://schemas.microsoft.com/office/drawing/2014/main" id="{12975736-0EB8-423B-BDDE-E2D21130C0CC}"/>
              </a:ext>
            </a:extLst>
          </p:cNvPr>
          <p:cNvSpPr/>
          <p:nvPr/>
        </p:nvSpPr>
        <p:spPr>
          <a:xfrm>
            <a:off x="3609470" y="626801"/>
            <a:ext cx="1797610" cy="453380"/>
          </a:xfrm>
          <a:prstGeom prst="wedgeRectCallout">
            <a:avLst>
              <a:gd name="adj1" fmla="val -17459"/>
              <a:gd name="adj2" fmla="val 239680"/>
            </a:avLst>
          </a:prstGeom>
          <a:solidFill>
            <a:srgbClr val="7D0F0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/>
              <a:t>Unit Test – single unit, </a:t>
            </a:r>
            <a:r>
              <a:rPr lang="nl-NL" sz="1050" dirty="0" err="1"/>
              <a:t>all</a:t>
            </a:r>
            <a:r>
              <a:rPr lang="nl-NL" sz="1050" dirty="0"/>
              <a:t> </a:t>
            </a:r>
            <a:r>
              <a:rPr lang="nl-NL" sz="1050" dirty="0" err="1"/>
              <a:t>dependencies</a:t>
            </a:r>
            <a:r>
              <a:rPr lang="nl-NL" sz="1050" dirty="0"/>
              <a:t> are </a:t>
            </a:r>
            <a:r>
              <a:rPr lang="nl-NL" sz="1050" dirty="0" err="1"/>
              <a:t>mocked</a:t>
            </a:r>
            <a:r>
              <a:rPr lang="nl-NL" sz="1050" dirty="0"/>
              <a:t> </a:t>
            </a:r>
            <a:endParaRPr lang="en-NL" sz="1050" dirty="0"/>
          </a:p>
        </p:txBody>
      </p:sp>
      <p:sp>
        <p:nvSpPr>
          <p:cNvPr id="62" name="Speech Bubble: Rectangle 61">
            <a:extLst>
              <a:ext uri="{FF2B5EF4-FFF2-40B4-BE49-F238E27FC236}">
                <a16:creationId xmlns:a16="http://schemas.microsoft.com/office/drawing/2014/main" id="{3F7B834E-4E03-4309-8BFC-F1B102F8ADD6}"/>
              </a:ext>
            </a:extLst>
          </p:cNvPr>
          <p:cNvSpPr/>
          <p:nvPr/>
        </p:nvSpPr>
        <p:spPr>
          <a:xfrm>
            <a:off x="92787" y="638254"/>
            <a:ext cx="3082414" cy="520945"/>
          </a:xfrm>
          <a:prstGeom prst="wedgeRectCallout">
            <a:avLst>
              <a:gd name="adj1" fmla="val -4134"/>
              <a:gd name="adj2" fmla="val 148191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/>
              <a:t>Component Test (</a:t>
            </a:r>
            <a:r>
              <a:rPr lang="nl-NL" sz="1050" dirty="0" err="1"/>
              <a:t>aka</a:t>
            </a:r>
            <a:r>
              <a:rPr lang="nl-NL" sz="1050" dirty="0"/>
              <a:t> </a:t>
            </a:r>
            <a:r>
              <a:rPr lang="nl-NL" sz="1050" dirty="0" err="1"/>
              <a:t>integration</a:t>
            </a:r>
            <a:r>
              <a:rPr lang="nl-NL" sz="1050" dirty="0"/>
              <a:t>) – </a:t>
            </a:r>
            <a:r>
              <a:rPr lang="nl-NL" sz="1050" dirty="0" err="1"/>
              <a:t>all</a:t>
            </a:r>
            <a:r>
              <a:rPr lang="nl-NL" sz="1050" dirty="0"/>
              <a:t> </a:t>
            </a:r>
            <a:r>
              <a:rPr lang="nl-NL" sz="1050" i="1" dirty="0" err="1"/>
              <a:t>external</a:t>
            </a:r>
            <a:r>
              <a:rPr lang="nl-NL" sz="1050" dirty="0"/>
              <a:t> </a:t>
            </a:r>
            <a:r>
              <a:rPr lang="nl-NL" sz="1050" dirty="0" err="1"/>
              <a:t>dependencies</a:t>
            </a:r>
            <a:r>
              <a:rPr lang="nl-NL" sz="1050" dirty="0"/>
              <a:t> are </a:t>
            </a:r>
            <a:r>
              <a:rPr lang="nl-NL" sz="1050" dirty="0" err="1"/>
              <a:t>mocked</a:t>
            </a:r>
            <a:r>
              <a:rPr lang="nl-NL" sz="1050" dirty="0"/>
              <a:t>; </a:t>
            </a:r>
            <a:r>
              <a:rPr lang="nl-NL" sz="1050" dirty="0" err="1"/>
              <a:t>all</a:t>
            </a:r>
            <a:r>
              <a:rPr lang="nl-NL" sz="1050" dirty="0"/>
              <a:t> </a:t>
            </a:r>
            <a:r>
              <a:rPr lang="nl-NL" sz="1050" dirty="0" err="1"/>
              <a:t>internal</a:t>
            </a:r>
            <a:r>
              <a:rPr lang="nl-NL" sz="1050" dirty="0"/>
              <a:t> units are </a:t>
            </a:r>
            <a:r>
              <a:rPr lang="nl-NL" sz="1050" dirty="0" err="1"/>
              <a:t>used</a:t>
            </a:r>
            <a:r>
              <a:rPr lang="nl-NL" sz="1050" dirty="0"/>
              <a:t> </a:t>
            </a:r>
            <a:r>
              <a:rPr lang="nl-NL" sz="1050" dirty="0" err="1"/>
              <a:t>unmocked</a:t>
            </a:r>
            <a:endParaRPr lang="en-NL" sz="1050" dirty="0"/>
          </a:p>
        </p:txBody>
      </p:sp>
      <p:sp>
        <p:nvSpPr>
          <p:cNvPr id="64" name="Speech Bubble: Rectangle 63">
            <a:extLst>
              <a:ext uri="{FF2B5EF4-FFF2-40B4-BE49-F238E27FC236}">
                <a16:creationId xmlns:a16="http://schemas.microsoft.com/office/drawing/2014/main" id="{D08E985D-9BED-46F3-9A3E-F1530E5CE4FF}"/>
              </a:ext>
            </a:extLst>
          </p:cNvPr>
          <p:cNvSpPr/>
          <p:nvPr/>
        </p:nvSpPr>
        <p:spPr>
          <a:xfrm>
            <a:off x="5753186" y="225584"/>
            <a:ext cx="3082415" cy="550602"/>
          </a:xfrm>
          <a:prstGeom prst="wedgeRectCallout">
            <a:avLst>
              <a:gd name="adj1" fmla="val -16522"/>
              <a:gd name="adj2" fmla="val 137021"/>
            </a:avLst>
          </a:prstGeom>
          <a:solidFill>
            <a:srgbClr val="B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/>
              <a:t>End-</a:t>
            </a:r>
            <a:r>
              <a:rPr lang="nl-NL" sz="1050" dirty="0" err="1"/>
              <a:t>to</a:t>
            </a:r>
            <a:r>
              <a:rPr lang="nl-NL" sz="1050" dirty="0"/>
              <a:t>-End (</a:t>
            </a:r>
            <a:r>
              <a:rPr lang="nl-NL" sz="1050" dirty="0" err="1"/>
              <a:t>aka</a:t>
            </a:r>
            <a:r>
              <a:rPr lang="nl-NL" sz="1050" dirty="0"/>
              <a:t> Integration or </a:t>
            </a:r>
            <a:r>
              <a:rPr lang="nl-NL" sz="1050" dirty="0" err="1"/>
              <a:t>BroadStack</a:t>
            </a:r>
            <a:r>
              <a:rPr lang="nl-NL" sz="1050" dirty="0"/>
              <a:t>) test: tests </a:t>
            </a:r>
            <a:r>
              <a:rPr lang="nl-NL" sz="1050" dirty="0" err="1"/>
              <a:t>include</a:t>
            </a:r>
            <a:r>
              <a:rPr lang="nl-NL" sz="1050" dirty="0"/>
              <a:t> (</a:t>
            </a:r>
            <a:r>
              <a:rPr lang="nl-NL" sz="1050" dirty="0" err="1"/>
              <a:t>unmocked</a:t>
            </a:r>
            <a:r>
              <a:rPr lang="nl-NL" sz="1050" dirty="0"/>
              <a:t>) </a:t>
            </a:r>
            <a:r>
              <a:rPr lang="nl-NL" sz="1050" dirty="0" err="1"/>
              <a:t>external</a:t>
            </a:r>
            <a:r>
              <a:rPr lang="nl-NL" sz="1050" dirty="0"/>
              <a:t> </a:t>
            </a:r>
            <a:r>
              <a:rPr lang="nl-NL" sz="1050" dirty="0" err="1"/>
              <a:t>dependencies</a:t>
            </a:r>
            <a:endParaRPr lang="en-NL" sz="1050" dirty="0"/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F970D462-D5BC-4CAC-BE8D-03AFC6F028BD}"/>
              </a:ext>
            </a:extLst>
          </p:cNvPr>
          <p:cNvSpPr/>
          <p:nvPr/>
        </p:nvSpPr>
        <p:spPr>
          <a:xfrm>
            <a:off x="2673203" y="1821309"/>
            <a:ext cx="516997" cy="338116"/>
          </a:xfrm>
          <a:prstGeom prst="rightArrow">
            <a:avLst/>
          </a:prstGeom>
          <a:solidFill>
            <a:srgbClr val="7D0F0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00AE9258-F36F-461B-8EBD-643D9F58C849}"/>
              </a:ext>
            </a:extLst>
          </p:cNvPr>
          <p:cNvSpPr/>
          <p:nvPr/>
        </p:nvSpPr>
        <p:spPr>
          <a:xfrm>
            <a:off x="4230314" y="3320461"/>
            <a:ext cx="516997" cy="338116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F877C666-A511-44E2-9551-02A746D3E9C2}"/>
              </a:ext>
            </a:extLst>
          </p:cNvPr>
          <p:cNvSpPr/>
          <p:nvPr/>
        </p:nvSpPr>
        <p:spPr>
          <a:xfrm>
            <a:off x="5309772" y="2045284"/>
            <a:ext cx="516997" cy="338116"/>
          </a:xfrm>
          <a:prstGeom prst="rightArrow">
            <a:avLst/>
          </a:prstGeom>
          <a:solidFill>
            <a:srgbClr val="B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69559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E28D-5713-4FD5-8AF8-1741FF6B3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Tweet </a:t>
            </a:r>
            <a:r>
              <a:rPr lang="nl-NL" dirty="0" err="1"/>
              <a:t>Summarizer</a:t>
            </a:r>
            <a:br>
              <a:rPr lang="nl-NL" dirty="0"/>
            </a:br>
            <a:r>
              <a:rPr lang="nl-NL" dirty="0"/>
              <a:t>Component, Units &amp; </a:t>
            </a:r>
            <a:r>
              <a:rPr lang="nl-NL" dirty="0" err="1"/>
              <a:t>External</a:t>
            </a:r>
            <a:r>
              <a:rPr lang="nl-NL" dirty="0"/>
              <a:t> </a:t>
            </a:r>
            <a:r>
              <a:rPr lang="nl-NL" dirty="0" err="1"/>
              <a:t>Dependencies</a:t>
            </a:r>
            <a:r>
              <a:rPr lang="nl-NL" dirty="0"/>
              <a:t> 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49CA2E-A3B5-4959-983F-722DB0738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nl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DAC4DF-6C5A-40D3-B80E-203AA04C2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98" y="987621"/>
            <a:ext cx="1050000" cy="6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AD35142-EC39-4584-9B01-967E2E8BE8C3}"/>
              </a:ext>
            </a:extLst>
          </p:cNvPr>
          <p:cNvSpPr/>
          <p:nvPr/>
        </p:nvSpPr>
        <p:spPr>
          <a:xfrm>
            <a:off x="719999" y="1936800"/>
            <a:ext cx="1101601" cy="58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/>
              <a:t>func.js</a:t>
            </a:r>
            <a:endParaRPr lang="en-NL" sz="11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B5FA851-340D-48D5-9A49-95FFD430E7B1}"/>
              </a:ext>
            </a:extLst>
          </p:cNvPr>
          <p:cNvSpPr/>
          <p:nvPr/>
        </p:nvSpPr>
        <p:spPr>
          <a:xfrm>
            <a:off x="2246401" y="1936800"/>
            <a:ext cx="1174799" cy="58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tweet-summarizer</a:t>
            </a:r>
            <a:r>
              <a:rPr lang="nl-NL" sz="1100" dirty="0"/>
              <a:t>.js</a:t>
            </a:r>
            <a:endParaRPr lang="en-NL" sz="11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6D2215-3F87-4259-8856-07986715B6CD}"/>
              </a:ext>
            </a:extLst>
          </p:cNvPr>
          <p:cNvSpPr/>
          <p:nvPr/>
        </p:nvSpPr>
        <p:spPr>
          <a:xfrm>
            <a:off x="4128305" y="1319456"/>
            <a:ext cx="1101601" cy="58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tweet-retriever</a:t>
            </a:r>
            <a:r>
              <a:rPr lang="nl-NL" sz="1100" dirty="0"/>
              <a:t>.js</a:t>
            </a:r>
            <a:endParaRPr lang="en-NL" sz="11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BA1416A-D45B-4282-AED9-4CF21CE268E3}"/>
              </a:ext>
            </a:extLst>
          </p:cNvPr>
          <p:cNvSpPr/>
          <p:nvPr/>
        </p:nvSpPr>
        <p:spPr>
          <a:xfrm>
            <a:off x="1036801" y="2764800"/>
            <a:ext cx="1170000" cy="2783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100" dirty="0" err="1"/>
              <a:t>fnproject@fdk</a:t>
            </a:r>
            <a:endParaRPr lang="en-NL" sz="1100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610C72D-86F5-4342-BDE3-6769626EE6C5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16200000" flipH="1">
            <a:off x="1323900" y="2466899"/>
            <a:ext cx="244800" cy="351001"/>
          </a:xfrm>
          <a:prstGeom prst="bentConnector3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24C78C9-7172-4DEE-8B00-0C417F8036D5}"/>
              </a:ext>
            </a:extLst>
          </p:cNvPr>
          <p:cNvSpPr/>
          <p:nvPr/>
        </p:nvSpPr>
        <p:spPr>
          <a:xfrm>
            <a:off x="4997363" y="2108289"/>
            <a:ext cx="443095" cy="18261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/>
              <a:t>twit</a:t>
            </a:r>
            <a:endParaRPr lang="en-NL" sz="11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06E6968-E02A-4914-B60D-2B76C3C08907}"/>
              </a:ext>
            </a:extLst>
          </p:cNvPr>
          <p:cNvSpPr/>
          <p:nvPr/>
        </p:nvSpPr>
        <p:spPr>
          <a:xfrm>
            <a:off x="4128305" y="4057753"/>
            <a:ext cx="1101601" cy="58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oci-object-writer.js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EAA30B-2BDB-4CAB-94C4-1E6BEE768FCD}"/>
              </a:ext>
            </a:extLst>
          </p:cNvPr>
          <p:cNvSpPr/>
          <p:nvPr/>
        </p:nvSpPr>
        <p:spPr>
          <a:xfrm>
            <a:off x="4128305" y="2731326"/>
            <a:ext cx="1101601" cy="58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oci-secret-retriever.js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36A755D-A755-4BCB-98C9-FCC7C25AAB74}"/>
              </a:ext>
            </a:extLst>
          </p:cNvPr>
          <p:cNvCxnSpPr>
            <a:cxnSpLocks/>
            <a:endCxn id="14" idx="0"/>
          </p:cNvCxnSpPr>
          <p:nvPr/>
        </p:nvCxnSpPr>
        <p:spPr>
          <a:xfrm rot="16200000" flipH="1">
            <a:off x="4192968" y="2245188"/>
            <a:ext cx="822322" cy="1499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4667C57-5BC4-40B0-A505-C67C78E52AEA}"/>
              </a:ext>
            </a:extLst>
          </p:cNvPr>
          <p:cNvCxnSpPr>
            <a:cxnSpLocks/>
          </p:cNvCxnSpPr>
          <p:nvPr/>
        </p:nvCxnSpPr>
        <p:spPr>
          <a:xfrm flipV="1">
            <a:off x="3421200" y="1524656"/>
            <a:ext cx="707105" cy="6173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237238D-5393-44D2-8CA3-E50C42AED613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3421200" y="2228400"/>
            <a:ext cx="707105" cy="21209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CA05DBF-1B8B-4077-B228-5E8590C88E53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rot="16200000" flipH="1">
            <a:off x="4846192" y="1735569"/>
            <a:ext cx="205633" cy="539805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DAA69FE-10B6-4051-A08A-23B732455F3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821600" y="2228400"/>
            <a:ext cx="42480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5EF4306-1423-4AEE-8C36-0B3FF83FD2C7}"/>
              </a:ext>
            </a:extLst>
          </p:cNvPr>
          <p:cNvSpPr/>
          <p:nvPr/>
        </p:nvSpPr>
        <p:spPr>
          <a:xfrm>
            <a:off x="7643997" y="2642399"/>
            <a:ext cx="1339200" cy="6431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/>
              <a:t>OCI API</a:t>
            </a:r>
          </a:p>
          <a:p>
            <a:pPr algn="ctr"/>
            <a:r>
              <a:rPr lang="nl-NL" sz="1100" dirty="0" err="1"/>
              <a:t>Vault</a:t>
            </a:r>
            <a:r>
              <a:rPr lang="nl-NL" sz="1100" dirty="0"/>
              <a:t> Service</a:t>
            </a:r>
            <a:endParaRPr lang="en-NL" sz="11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B8A9526-ED43-4CE9-B3AC-72329ADA18D6}"/>
              </a:ext>
            </a:extLst>
          </p:cNvPr>
          <p:cNvSpPr/>
          <p:nvPr/>
        </p:nvSpPr>
        <p:spPr>
          <a:xfrm>
            <a:off x="7643997" y="3995591"/>
            <a:ext cx="1339200" cy="6431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/>
              <a:t>OCI API</a:t>
            </a:r>
          </a:p>
          <a:p>
            <a:pPr algn="ctr"/>
            <a:r>
              <a:rPr lang="nl-NL" sz="1100" dirty="0"/>
              <a:t>Object Storage Service</a:t>
            </a:r>
            <a:endParaRPr lang="en-NL" sz="1100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5E07E58-6D12-4B49-985B-93A58CCF8B71}"/>
              </a:ext>
            </a:extLst>
          </p:cNvPr>
          <p:cNvSpPr/>
          <p:nvPr/>
        </p:nvSpPr>
        <p:spPr>
          <a:xfrm>
            <a:off x="7643997" y="733192"/>
            <a:ext cx="1339200" cy="6431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/>
              <a:t>Twitter API</a:t>
            </a:r>
            <a:endParaRPr lang="en-NL" sz="1100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228FB1E2-2641-465C-B3F2-B1028E6C25FF}"/>
              </a:ext>
            </a:extLst>
          </p:cNvPr>
          <p:cNvCxnSpPr>
            <a:cxnSpLocks/>
            <a:stCxn id="12" idx="3"/>
            <a:endCxn id="34" idx="1"/>
          </p:cNvCxnSpPr>
          <p:nvPr/>
        </p:nvCxnSpPr>
        <p:spPr>
          <a:xfrm flipV="1">
            <a:off x="5440458" y="1054755"/>
            <a:ext cx="2203539" cy="114484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5041FDA-3455-4505-94C6-95454B6AF93E}"/>
              </a:ext>
            </a:extLst>
          </p:cNvPr>
          <p:cNvSpPr/>
          <p:nvPr/>
        </p:nvSpPr>
        <p:spPr>
          <a:xfrm>
            <a:off x="5828106" y="3000577"/>
            <a:ext cx="1101601" cy="58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oci-api-requestor.js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B3617D5-8403-4C27-B3A5-DBFE282837FF}"/>
              </a:ext>
            </a:extLst>
          </p:cNvPr>
          <p:cNvCxnSpPr>
            <a:cxnSpLocks/>
            <a:stCxn id="14" idx="3"/>
            <a:endCxn id="37" idx="1"/>
          </p:cNvCxnSpPr>
          <p:nvPr/>
        </p:nvCxnSpPr>
        <p:spPr>
          <a:xfrm>
            <a:off x="5229906" y="3022926"/>
            <a:ext cx="598200" cy="2692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93A4840F-D08B-41DC-A483-83E758572D71}"/>
              </a:ext>
            </a:extLst>
          </p:cNvPr>
          <p:cNvCxnSpPr>
            <a:cxnSpLocks/>
            <a:stCxn id="54" idx="3"/>
            <a:endCxn id="32" idx="1"/>
          </p:cNvCxnSpPr>
          <p:nvPr/>
        </p:nvCxnSpPr>
        <p:spPr>
          <a:xfrm flipV="1">
            <a:off x="6925511" y="2963962"/>
            <a:ext cx="718486" cy="83439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BBED5932-FC1A-47C4-9470-69CB36B522AA}"/>
              </a:ext>
            </a:extLst>
          </p:cNvPr>
          <p:cNvCxnSpPr>
            <a:cxnSpLocks/>
            <a:stCxn id="54" idx="3"/>
            <a:endCxn id="33" idx="1"/>
          </p:cNvCxnSpPr>
          <p:nvPr/>
        </p:nvCxnSpPr>
        <p:spPr>
          <a:xfrm>
            <a:off x="6925511" y="3798356"/>
            <a:ext cx="718486" cy="518798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4AEEFA9-2E34-4614-AD49-C3AFB07D5EA7}"/>
              </a:ext>
            </a:extLst>
          </p:cNvPr>
          <p:cNvSpPr/>
          <p:nvPr/>
        </p:nvSpPr>
        <p:spPr>
          <a:xfrm>
            <a:off x="6383702" y="3670278"/>
            <a:ext cx="541809" cy="256155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/>
              <a:t>https</a:t>
            </a:r>
            <a:endParaRPr lang="en-NL" sz="1100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46821266-478F-45F0-945E-86F446DCA560}"/>
              </a:ext>
            </a:extLst>
          </p:cNvPr>
          <p:cNvSpPr/>
          <p:nvPr/>
        </p:nvSpPr>
        <p:spPr>
          <a:xfrm>
            <a:off x="6383702" y="4033172"/>
            <a:ext cx="541809" cy="256155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/>
              <a:t>fs</a:t>
            </a:r>
            <a:endParaRPr lang="en-NL" sz="1100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0AC89E2-03B7-4CE6-A009-EEEEE852CC90}"/>
              </a:ext>
            </a:extLst>
          </p:cNvPr>
          <p:cNvCxnSpPr>
            <a:endCxn id="54" idx="1"/>
          </p:cNvCxnSpPr>
          <p:nvPr/>
        </p:nvCxnSpPr>
        <p:spPr>
          <a:xfrm>
            <a:off x="6153302" y="3583777"/>
            <a:ext cx="230400" cy="214579"/>
          </a:xfrm>
          <a:prstGeom prst="bentConnector3">
            <a:avLst/>
          </a:prstGeom>
          <a:ln>
            <a:solidFill>
              <a:srgbClr val="00501E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210B788D-19D5-4810-B72E-CFAA5E94C3A4}"/>
              </a:ext>
            </a:extLst>
          </p:cNvPr>
          <p:cNvCxnSpPr>
            <a:endCxn id="55" idx="1"/>
          </p:cNvCxnSpPr>
          <p:nvPr/>
        </p:nvCxnSpPr>
        <p:spPr>
          <a:xfrm rot="16200000" flipH="1">
            <a:off x="5969647" y="3747194"/>
            <a:ext cx="597711" cy="230399"/>
          </a:xfrm>
          <a:prstGeom prst="bentConnector2">
            <a:avLst/>
          </a:prstGeom>
          <a:ln>
            <a:solidFill>
              <a:srgbClr val="00501E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49851520-73D6-449E-9EFF-FB58B809539C}"/>
              </a:ext>
            </a:extLst>
          </p:cNvPr>
          <p:cNvCxnSpPr>
            <a:cxnSpLocks/>
          </p:cNvCxnSpPr>
          <p:nvPr/>
        </p:nvCxnSpPr>
        <p:spPr>
          <a:xfrm flipV="1">
            <a:off x="5229906" y="3405319"/>
            <a:ext cx="598200" cy="10571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4472E00F-4969-4B67-BC25-78081AC362F2}"/>
              </a:ext>
            </a:extLst>
          </p:cNvPr>
          <p:cNvSpPr/>
          <p:nvPr/>
        </p:nvSpPr>
        <p:spPr>
          <a:xfrm>
            <a:off x="1032392" y="3121260"/>
            <a:ext cx="541809" cy="256155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/>
              <a:t>url</a:t>
            </a:r>
            <a:endParaRPr lang="en-NL" sz="1100" dirty="0"/>
          </a:p>
        </p:txBody>
      </p: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6EA9028F-5539-4A6D-A18D-81A027D6B76E}"/>
              </a:ext>
            </a:extLst>
          </p:cNvPr>
          <p:cNvCxnSpPr>
            <a:cxnSpLocks/>
            <a:endCxn id="121" idx="1"/>
          </p:cNvCxnSpPr>
          <p:nvPr/>
        </p:nvCxnSpPr>
        <p:spPr>
          <a:xfrm rot="16200000" flipH="1">
            <a:off x="565525" y="2782471"/>
            <a:ext cx="729340" cy="204393"/>
          </a:xfrm>
          <a:prstGeom prst="bentConnector2">
            <a:avLst/>
          </a:prstGeom>
          <a:ln>
            <a:solidFill>
              <a:srgbClr val="00501E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6598DE5-5675-4909-BE5C-982847AF21D9}"/>
              </a:ext>
            </a:extLst>
          </p:cNvPr>
          <p:cNvSpPr/>
          <p:nvPr/>
        </p:nvSpPr>
        <p:spPr>
          <a:xfrm>
            <a:off x="604800" y="861562"/>
            <a:ext cx="6501600" cy="3897638"/>
          </a:xfrm>
          <a:prstGeom prst="rect">
            <a:avLst/>
          </a:prstGeom>
          <a:solidFill>
            <a:schemeClr val="bg1">
              <a:lumMod val="95000"/>
              <a:alpha val="48000"/>
            </a:schemeClr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69CBAF-8B49-4A34-9E4C-F37CB3D36290}"/>
              </a:ext>
            </a:extLst>
          </p:cNvPr>
          <p:cNvSpPr txBox="1"/>
          <p:nvPr/>
        </p:nvSpPr>
        <p:spPr>
          <a:xfrm>
            <a:off x="830946" y="773111"/>
            <a:ext cx="2406108" cy="2000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7C92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nl-NL" sz="1300" dirty="0"/>
              <a:t>Component: Tweet </a:t>
            </a:r>
            <a:r>
              <a:rPr lang="nl-NL" sz="1300" dirty="0" err="1"/>
              <a:t>Summarizer</a:t>
            </a:r>
            <a:r>
              <a:rPr lang="nl-NL" sz="1300" dirty="0"/>
              <a:t> </a:t>
            </a:r>
            <a:endParaRPr lang="en-NL" sz="1300" dirty="0" err="1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A8CC449-65B6-4C65-942E-1328DD06E597}"/>
              </a:ext>
            </a:extLst>
          </p:cNvPr>
          <p:cNvSpPr/>
          <p:nvPr/>
        </p:nvSpPr>
        <p:spPr>
          <a:xfrm>
            <a:off x="7135423" y="958890"/>
            <a:ext cx="325752" cy="20005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974A668E-5232-4347-AE1D-D08AF4DD73F6}"/>
              </a:ext>
            </a:extLst>
          </p:cNvPr>
          <p:cNvSpPr/>
          <p:nvPr/>
        </p:nvSpPr>
        <p:spPr>
          <a:xfrm>
            <a:off x="7135423" y="2863933"/>
            <a:ext cx="325752" cy="20005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141E62D0-38FF-40A3-A17A-6DA1194085CA}"/>
              </a:ext>
            </a:extLst>
          </p:cNvPr>
          <p:cNvSpPr/>
          <p:nvPr/>
        </p:nvSpPr>
        <p:spPr>
          <a:xfrm>
            <a:off x="7135423" y="4211877"/>
            <a:ext cx="325752" cy="20005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734E4ACA-7FA8-4555-95C6-93DB47B7F13B}"/>
              </a:ext>
            </a:extLst>
          </p:cNvPr>
          <p:cNvSpPr/>
          <p:nvPr/>
        </p:nvSpPr>
        <p:spPr>
          <a:xfrm>
            <a:off x="336648" y="2128372"/>
            <a:ext cx="325752" cy="20005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95310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23A2F-AC38-4C53-8D12-E5BFD0DAA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Testing</a:t>
            </a:r>
            <a:r>
              <a:rPr lang="nl-NL" dirty="0"/>
              <a:t> at Unit, Component </a:t>
            </a:r>
            <a:r>
              <a:rPr lang="nl-NL" dirty="0" err="1"/>
              <a:t>and</a:t>
            </a:r>
            <a:r>
              <a:rPr lang="nl-NL" dirty="0"/>
              <a:t> End-</a:t>
            </a:r>
            <a:r>
              <a:rPr lang="nl-NL" dirty="0" err="1"/>
              <a:t>to</a:t>
            </a:r>
            <a:r>
              <a:rPr lang="nl-NL" dirty="0"/>
              <a:t>-End level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F76A1-DFA9-479C-A2B6-38F535ECA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8114397" cy="3780000"/>
          </a:xfrm>
        </p:spPr>
        <p:txBody>
          <a:bodyPr/>
          <a:lstStyle/>
          <a:p>
            <a:r>
              <a:rPr lang="nl-NL" dirty="0"/>
              <a:t>(</a:t>
            </a:r>
            <a:r>
              <a:rPr lang="nl-NL" dirty="0" err="1"/>
              <a:t>Mocking</a:t>
            </a:r>
            <a:r>
              <a:rPr lang="nl-NL" dirty="0"/>
              <a:t> Units &amp; </a:t>
            </a:r>
            <a:r>
              <a:rPr lang="nl-NL" dirty="0" err="1"/>
              <a:t>Libries</a:t>
            </a:r>
            <a:r>
              <a:rPr lang="nl-NL" dirty="0"/>
              <a:t>/Modules, </a:t>
            </a:r>
            <a:r>
              <a:rPr lang="nl-NL" dirty="0" err="1"/>
              <a:t>External</a:t>
            </a:r>
            <a:r>
              <a:rPr lang="nl-NL" dirty="0"/>
              <a:t> Services </a:t>
            </a:r>
            <a:r>
              <a:rPr lang="nl-NL" dirty="0" err="1"/>
              <a:t>and</a:t>
            </a:r>
            <a:r>
              <a:rPr lang="nl-NL" dirty="0"/>
              <a:t> &lt;data&gt; </a:t>
            </a:r>
            <a:r>
              <a:rPr lang="nl-NL" dirty="0" err="1"/>
              <a:t>respectively</a:t>
            </a:r>
            <a:r>
              <a:rPr lang="nl-NL" dirty="0"/>
              <a:t>)</a:t>
            </a:r>
            <a:br>
              <a:rPr lang="nl-NL" dirty="0"/>
            </a:br>
            <a:endParaRPr lang="nl-NL" dirty="0"/>
          </a:p>
          <a:p>
            <a:r>
              <a:rPr lang="nl-NL" dirty="0"/>
              <a:t>Unit Test (</a:t>
            </a:r>
            <a:r>
              <a:rPr lang="nl-NL" dirty="0" err="1"/>
              <a:t>aka</a:t>
            </a:r>
            <a:r>
              <a:rPr lang="nl-NL" dirty="0"/>
              <a:t> </a:t>
            </a:r>
            <a:r>
              <a:rPr lang="nl-NL" dirty="0" err="1"/>
              <a:t>Function</a:t>
            </a:r>
            <a:r>
              <a:rPr lang="nl-NL" dirty="0"/>
              <a:t> or Module test) </a:t>
            </a:r>
          </a:p>
          <a:p>
            <a:pPr lvl="1"/>
            <a:r>
              <a:rPr lang="nl-NL" dirty="0" err="1"/>
              <a:t>Solitary</a:t>
            </a:r>
            <a:r>
              <a:rPr lang="nl-NL" dirty="0"/>
              <a:t>: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apply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a single unit –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mock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units </a:t>
            </a:r>
          </a:p>
          <a:p>
            <a:pPr lvl="1"/>
            <a:r>
              <a:rPr lang="nl-NL" dirty="0" err="1"/>
              <a:t>Sociable</a:t>
            </a:r>
            <a:r>
              <a:rPr lang="nl-NL" dirty="0"/>
              <a:t> (</a:t>
            </a:r>
            <a:r>
              <a:rPr lang="nl-NL" dirty="0" err="1"/>
              <a:t>aka</a:t>
            </a:r>
            <a:r>
              <a:rPr lang="nl-NL" dirty="0"/>
              <a:t> </a:t>
            </a:r>
            <a:r>
              <a:rPr lang="nl-NL" i="1" dirty="0" err="1"/>
              <a:t>wired</a:t>
            </a:r>
            <a:r>
              <a:rPr lang="nl-NL" dirty="0"/>
              <a:t>) : </a:t>
            </a:r>
            <a:r>
              <a:rPr lang="nl-NL" dirty="0" err="1"/>
              <a:t>applies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unit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units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invokes</a:t>
            </a:r>
            <a:r>
              <a:rPr lang="nl-NL" dirty="0"/>
              <a:t> </a:t>
            </a:r>
            <a:r>
              <a:rPr lang="nl-NL" dirty="0" err="1"/>
              <a:t>unless</a:t>
            </a:r>
            <a:r>
              <a:rPr lang="nl-NL" dirty="0"/>
              <a:t> </a:t>
            </a:r>
            <a:r>
              <a:rPr lang="nl-NL" dirty="0" err="1"/>
              <a:t>external</a:t>
            </a:r>
            <a:r>
              <a:rPr lang="nl-NL" dirty="0"/>
              <a:t> | slow services are </a:t>
            </a:r>
            <a:r>
              <a:rPr lang="nl-NL" dirty="0" err="1"/>
              <a:t>invoked</a:t>
            </a:r>
            <a:r>
              <a:rPr lang="nl-NL" dirty="0"/>
              <a:t> in </a:t>
            </a:r>
            <a:r>
              <a:rPr lang="nl-NL" dirty="0" err="1"/>
              <a:t>which</a:t>
            </a:r>
            <a:r>
              <a:rPr lang="nl-NL" dirty="0"/>
              <a:t> case these units are </a:t>
            </a:r>
            <a:r>
              <a:rPr lang="nl-NL" dirty="0" err="1"/>
              <a:t>mocked</a:t>
            </a:r>
            <a:r>
              <a:rPr lang="nl-NL" dirty="0"/>
              <a:t> (</a:t>
            </a:r>
            <a:r>
              <a:rPr lang="nl-NL" dirty="0" err="1"/>
              <a:t>note</a:t>
            </a:r>
            <a:r>
              <a:rPr lang="nl-NL" dirty="0"/>
              <a:t>: </a:t>
            </a:r>
            <a:r>
              <a:rPr lang="nl-NL" dirty="0" err="1"/>
              <a:t>social</a:t>
            </a:r>
            <a:r>
              <a:rPr lang="nl-NL" dirty="0"/>
              <a:t> unit test </a:t>
            </a:r>
            <a:r>
              <a:rPr lang="nl-NL" dirty="0" err="1"/>
              <a:t>and</a:t>
            </a:r>
            <a:r>
              <a:rPr lang="nl-NL" dirty="0"/>
              <a:t> component test are </a:t>
            </a:r>
            <a:r>
              <a:rPr lang="nl-NL" dirty="0" err="1"/>
              <a:t>similar</a:t>
            </a:r>
            <a:r>
              <a:rPr lang="nl-NL" dirty="0"/>
              <a:t>)</a:t>
            </a:r>
          </a:p>
          <a:p>
            <a:r>
              <a:rPr lang="nl-NL" dirty="0"/>
              <a:t>Component Test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units in </a:t>
            </a:r>
            <a:r>
              <a:rPr lang="nl-NL" dirty="0" err="1"/>
              <a:t>the</a:t>
            </a:r>
            <a:r>
              <a:rPr lang="nl-NL" dirty="0"/>
              <a:t> component –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mocks</a:t>
            </a:r>
            <a:r>
              <a:rPr lang="nl-NL" dirty="0"/>
              <a:t> for </a:t>
            </a:r>
            <a:r>
              <a:rPr lang="nl-NL" dirty="0" err="1"/>
              <a:t>external</a:t>
            </a:r>
            <a:r>
              <a:rPr lang="nl-NL" dirty="0"/>
              <a:t> services</a:t>
            </a:r>
          </a:p>
          <a:p>
            <a:r>
              <a:rPr lang="nl-NL" dirty="0"/>
              <a:t>End-</a:t>
            </a:r>
            <a:r>
              <a:rPr lang="nl-NL" dirty="0" err="1"/>
              <a:t>to</a:t>
            </a:r>
            <a:r>
              <a:rPr lang="nl-NL" dirty="0"/>
              <a:t>-End (</a:t>
            </a:r>
            <a:r>
              <a:rPr lang="nl-NL" dirty="0" err="1"/>
              <a:t>aka</a:t>
            </a:r>
            <a:r>
              <a:rPr lang="nl-NL" dirty="0"/>
              <a:t> </a:t>
            </a:r>
            <a:r>
              <a:rPr lang="nl-NL" dirty="0" err="1"/>
              <a:t>broad</a:t>
            </a:r>
            <a:r>
              <a:rPr lang="nl-NL" dirty="0"/>
              <a:t> stack or </a:t>
            </a:r>
            <a:r>
              <a:rPr lang="nl-NL" dirty="0" err="1"/>
              <a:t>integration</a:t>
            </a:r>
            <a:r>
              <a:rPr lang="nl-NL" dirty="0"/>
              <a:t> test)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entire</a:t>
            </a:r>
            <a:r>
              <a:rPr lang="nl-NL" dirty="0"/>
              <a:t> component as well as real </a:t>
            </a:r>
            <a:r>
              <a:rPr lang="nl-NL" dirty="0" err="1"/>
              <a:t>external</a:t>
            </a:r>
            <a:r>
              <a:rPr lang="nl-NL" dirty="0"/>
              <a:t> services (</a:t>
            </a:r>
            <a:r>
              <a:rPr lang="nl-NL" dirty="0" err="1"/>
              <a:t>and</a:t>
            </a:r>
            <a:r>
              <a:rPr lang="nl-NL" dirty="0"/>
              <a:t> a </a:t>
            </a:r>
            <a:r>
              <a:rPr lang="nl-NL" dirty="0" err="1"/>
              <a:t>predefined</a:t>
            </a:r>
            <a:r>
              <a:rPr lang="nl-NL" dirty="0"/>
              <a:t> set of test data </a:t>
            </a:r>
            <a:r>
              <a:rPr lang="nl-NL" dirty="0" err="1"/>
              <a:t>objects</a:t>
            </a:r>
            <a:r>
              <a:rPr lang="nl-NL" dirty="0"/>
              <a:t>)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78ACAC-3C38-41B0-A9D6-2BA3584CE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4540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07E5354-64F8-4F88-8616-98ECCE08B29A}"/>
              </a:ext>
            </a:extLst>
          </p:cNvPr>
          <p:cNvSpPr/>
          <p:nvPr/>
        </p:nvSpPr>
        <p:spPr>
          <a:xfrm>
            <a:off x="1178939" y="1611257"/>
            <a:ext cx="5409061" cy="3104743"/>
          </a:xfrm>
          <a:prstGeom prst="rect">
            <a:avLst/>
          </a:prstGeom>
          <a:solidFill>
            <a:schemeClr val="bg1">
              <a:lumMod val="95000"/>
              <a:alpha val="48000"/>
            </a:schemeClr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0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9279B9-48CA-4B6D-80F0-DBE384E15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Unit Test – for </a:t>
            </a:r>
            <a:r>
              <a:rPr lang="nl-NL" dirty="0" err="1"/>
              <a:t>each</a:t>
            </a:r>
            <a:r>
              <a:rPr lang="nl-NL" dirty="0"/>
              <a:t> of </a:t>
            </a:r>
            <a:r>
              <a:rPr lang="nl-NL" dirty="0" err="1"/>
              <a:t>custom</a:t>
            </a:r>
            <a:r>
              <a:rPr lang="nl-NL" dirty="0"/>
              <a:t> units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5A40B-7B43-4DCB-BD71-A86C1C201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Units as </a:t>
            </a:r>
            <a:r>
              <a:rPr lang="nl-NL" dirty="0" err="1"/>
              <a:t>defined</a:t>
            </a:r>
            <a:r>
              <a:rPr lang="nl-NL" dirty="0"/>
              <a:t> in </a:t>
            </a:r>
            <a:r>
              <a:rPr lang="nl-NL" dirty="0" err="1"/>
              <a:t>technical</a:t>
            </a:r>
            <a:r>
              <a:rPr lang="nl-NL" dirty="0"/>
              <a:t> design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developer</a:t>
            </a:r>
            <a:endParaRPr lang="nl-NL" dirty="0"/>
          </a:p>
          <a:p>
            <a:pPr lvl="1"/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necessarily</a:t>
            </a:r>
            <a:r>
              <a:rPr lang="nl-NL" dirty="0"/>
              <a:t> </a:t>
            </a:r>
            <a:r>
              <a:rPr lang="nl-NL" dirty="0" err="1"/>
              <a:t>meaningful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business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7F88AB-91CF-4585-AD1A-8F9437469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nl-NL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AD7F477-F769-4C3D-BCC5-D73E2FE9F5C9}"/>
              </a:ext>
            </a:extLst>
          </p:cNvPr>
          <p:cNvSpPr/>
          <p:nvPr/>
        </p:nvSpPr>
        <p:spPr>
          <a:xfrm>
            <a:off x="1274780" y="2467760"/>
            <a:ext cx="916486" cy="464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func.js</a:t>
            </a:r>
            <a:endParaRPr lang="en-NL" sz="9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59B689A-2D5B-4823-BEC9-418BEA0BB450}"/>
              </a:ext>
            </a:extLst>
          </p:cNvPr>
          <p:cNvSpPr/>
          <p:nvPr/>
        </p:nvSpPr>
        <p:spPr>
          <a:xfrm>
            <a:off x="2544683" y="2467760"/>
            <a:ext cx="977384" cy="464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tweet-summarizer</a:t>
            </a:r>
            <a:r>
              <a:rPr lang="nl-NL" sz="900" dirty="0"/>
              <a:t>.js</a:t>
            </a:r>
            <a:endParaRPr lang="en-NL" sz="9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A0A51-45D9-478D-8427-DBD81F05B8D2}"/>
              </a:ext>
            </a:extLst>
          </p:cNvPr>
          <p:cNvSpPr/>
          <p:nvPr/>
        </p:nvSpPr>
        <p:spPr>
          <a:xfrm>
            <a:off x="4110349" y="1976002"/>
            <a:ext cx="916486" cy="464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tweet-retriever</a:t>
            </a:r>
            <a:r>
              <a:rPr lang="nl-NL" sz="900" dirty="0"/>
              <a:t>.js</a:t>
            </a:r>
            <a:endParaRPr lang="en-NL" sz="9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0BB5A4D-4CB4-452D-9FF7-33CF4DEE0F40}"/>
              </a:ext>
            </a:extLst>
          </p:cNvPr>
          <p:cNvSpPr/>
          <p:nvPr/>
        </p:nvSpPr>
        <p:spPr>
          <a:xfrm>
            <a:off x="1538346" y="3127320"/>
            <a:ext cx="973391" cy="22168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900" dirty="0" err="1"/>
              <a:t>fnproject@fdk</a:t>
            </a:r>
            <a:endParaRPr lang="en-NL" sz="900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16B2C68-B4DD-488F-B93E-AEC0FF4DA379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16200000" flipH="1">
            <a:off x="1781532" y="2883811"/>
            <a:ext cx="195000" cy="292018"/>
          </a:xfrm>
          <a:prstGeom prst="bentConnector3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090BEDD-3317-4516-B8CB-134E3D5AE096}"/>
              </a:ext>
            </a:extLst>
          </p:cNvPr>
          <p:cNvSpPr/>
          <p:nvPr/>
        </p:nvSpPr>
        <p:spPr>
          <a:xfrm>
            <a:off x="4833369" y="2604363"/>
            <a:ext cx="368637" cy="14546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 err="1"/>
              <a:t>twit</a:t>
            </a:r>
            <a:endParaRPr lang="en-NL" sz="9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F90466-C384-4E27-B852-96A3169D0C7E}"/>
              </a:ext>
            </a:extLst>
          </p:cNvPr>
          <p:cNvSpPr/>
          <p:nvPr/>
        </p:nvSpPr>
        <p:spPr>
          <a:xfrm>
            <a:off x="4110349" y="4157248"/>
            <a:ext cx="916486" cy="464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oci-object-writer.js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765EBCD-DCDA-44CC-9B8D-00FC5D181A9D}"/>
              </a:ext>
            </a:extLst>
          </p:cNvPr>
          <p:cNvSpPr/>
          <p:nvPr/>
        </p:nvSpPr>
        <p:spPr>
          <a:xfrm>
            <a:off x="4110349" y="3100656"/>
            <a:ext cx="916486" cy="464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oci-secret-retriever.js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52F54CB-A484-469F-92D4-E64A4DEA0059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H="1">
            <a:off x="4178696" y="2710759"/>
            <a:ext cx="655037" cy="1247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7EFCD57-54C1-4EFF-8894-8AFBED969739}"/>
              </a:ext>
            </a:extLst>
          </p:cNvPr>
          <p:cNvCxnSpPr>
            <a:cxnSpLocks/>
          </p:cNvCxnSpPr>
          <p:nvPr/>
        </p:nvCxnSpPr>
        <p:spPr>
          <a:xfrm flipV="1">
            <a:off x="3522067" y="2139458"/>
            <a:ext cx="588282" cy="491758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EAE7C30-EDAD-41C0-806F-2969F40F9EA2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3522067" y="2700040"/>
            <a:ext cx="588282" cy="1689488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3F84D1A-9666-41C6-8F87-6C24173C6277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16200000" flipH="1">
            <a:off x="4711239" y="2297914"/>
            <a:ext cx="163801" cy="449095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9F54B69-CD78-41D8-B343-D830A47D093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191266" y="2700040"/>
            <a:ext cx="353417" cy="101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CE4E438-AD0A-4D87-9D3E-FC60FCF24D4E}"/>
              </a:ext>
            </a:extLst>
          </p:cNvPr>
          <p:cNvSpPr/>
          <p:nvPr/>
        </p:nvSpPr>
        <p:spPr>
          <a:xfrm>
            <a:off x="5524513" y="3315133"/>
            <a:ext cx="916486" cy="464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oci-api-requestor.js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FB1C8AF-FA78-4C91-A3C2-19CD0EB3ADE6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>
            <a:off x="5026835" y="3332936"/>
            <a:ext cx="497678" cy="2144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1B8C43B-2AE2-438A-B878-AECB046D3EF2}"/>
              </a:ext>
            </a:extLst>
          </p:cNvPr>
          <p:cNvSpPr/>
          <p:nvPr/>
        </p:nvSpPr>
        <p:spPr>
          <a:xfrm>
            <a:off x="5986745" y="3848597"/>
            <a:ext cx="450763" cy="204045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 err="1"/>
              <a:t>https</a:t>
            </a:r>
            <a:endParaRPr lang="en-NL" sz="9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B856ECC-F939-4A5E-87CE-D9595CAFF3C3}"/>
              </a:ext>
            </a:extLst>
          </p:cNvPr>
          <p:cNvSpPr/>
          <p:nvPr/>
        </p:nvSpPr>
        <p:spPr>
          <a:xfrm>
            <a:off x="5986745" y="4137668"/>
            <a:ext cx="450763" cy="204045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 err="1"/>
              <a:t>fs</a:t>
            </a:r>
            <a:endParaRPr lang="en-NL" sz="900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9302F32-7640-40BF-A6E5-6D8AAE2F2A09}"/>
              </a:ext>
            </a:extLst>
          </p:cNvPr>
          <p:cNvCxnSpPr>
            <a:endCxn id="20" idx="1"/>
          </p:cNvCxnSpPr>
          <p:nvPr/>
        </p:nvCxnSpPr>
        <p:spPr>
          <a:xfrm>
            <a:off x="5795062" y="3779693"/>
            <a:ext cx="191683" cy="170927"/>
          </a:xfrm>
          <a:prstGeom prst="bentConnector3">
            <a:avLst/>
          </a:prstGeom>
          <a:ln>
            <a:solidFill>
              <a:srgbClr val="00501E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70F0195-A4D9-4805-B15E-7D04864AAA0B}"/>
              </a:ext>
            </a:extLst>
          </p:cNvPr>
          <p:cNvCxnSpPr>
            <a:endCxn id="21" idx="1"/>
          </p:cNvCxnSpPr>
          <p:nvPr/>
        </p:nvCxnSpPr>
        <p:spPr>
          <a:xfrm rot="16200000" flipH="1">
            <a:off x="5652845" y="3905789"/>
            <a:ext cx="476119" cy="191682"/>
          </a:xfrm>
          <a:prstGeom prst="bentConnector2">
            <a:avLst/>
          </a:prstGeom>
          <a:ln>
            <a:solidFill>
              <a:srgbClr val="00501E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CCBE888-2964-49DF-89B5-48B0E961DF30}"/>
              </a:ext>
            </a:extLst>
          </p:cNvPr>
          <p:cNvCxnSpPr>
            <a:cxnSpLocks/>
          </p:cNvCxnSpPr>
          <p:nvPr/>
        </p:nvCxnSpPr>
        <p:spPr>
          <a:xfrm flipV="1">
            <a:off x="5026835" y="3637539"/>
            <a:ext cx="497678" cy="8421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E780E23-186D-44C1-85B4-CE9FAFE47DE2}"/>
              </a:ext>
            </a:extLst>
          </p:cNvPr>
          <p:cNvSpPr/>
          <p:nvPr/>
        </p:nvSpPr>
        <p:spPr>
          <a:xfrm>
            <a:off x="1534678" y="3411266"/>
            <a:ext cx="450763" cy="204045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 err="1"/>
              <a:t>url</a:t>
            </a:r>
            <a:endParaRPr lang="en-NL" sz="900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D74EF06-B2E4-4B3A-A7ED-9C3E8EAE6279}"/>
              </a:ext>
            </a:extLst>
          </p:cNvPr>
          <p:cNvCxnSpPr>
            <a:cxnSpLocks/>
            <a:endCxn id="25" idx="1"/>
          </p:cNvCxnSpPr>
          <p:nvPr/>
        </p:nvCxnSpPr>
        <p:spPr>
          <a:xfrm rot="16200000" flipH="1">
            <a:off x="1159169" y="3137780"/>
            <a:ext cx="580971" cy="170046"/>
          </a:xfrm>
          <a:prstGeom prst="bentConnector2">
            <a:avLst/>
          </a:prstGeom>
          <a:ln>
            <a:solidFill>
              <a:srgbClr val="00501E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53178F1-42E0-422F-84B0-F6CFAAA2E30E}"/>
              </a:ext>
            </a:extLst>
          </p:cNvPr>
          <p:cNvSpPr txBox="1"/>
          <p:nvPr/>
        </p:nvSpPr>
        <p:spPr>
          <a:xfrm>
            <a:off x="1367083" y="1540800"/>
            <a:ext cx="1941237" cy="1615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7C92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nl-NL" sz="1050" dirty="0"/>
              <a:t>Component: Tweet </a:t>
            </a:r>
            <a:r>
              <a:rPr lang="nl-NL" sz="1050" dirty="0" err="1"/>
              <a:t>Summarizer</a:t>
            </a:r>
            <a:r>
              <a:rPr lang="nl-NL" sz="1050" dirty="0"/>
              <a:t> </a:t>
            </a:r>
            <a:endParaRPr lang="en-NL" sz="1050" dirty="0" err="1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A9D2511-F806-4248-8AC2-49AC9ACFDA14}"/>
              </a:ext>
            </a:extLst>
          </p:cNvPr>
          <p:cNvSpPr/>
          <p:nvPr/>
        </p:nvSpPr>
        <p:spPr>
          <a:xfrm>
            <a:off x="2544683" y="1781076"/>
            <a:ext cx="977384" cy="4645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tweet-summarizer.</a:t>
            </a:r>
            <a:br>
              <a:rPr lang="en-US" sz="900" dirty="0"/>
            </a:br>
            <a:r>
              <a:rPr lang="en-US" sz="900" dirty="0" err="1"/>
              <a:t>unit.test</a:t>
            </a:r>
            <a:r>
              <a:rPr lang="nl-NL" sz="900" dirty="0"/>
              <a:t>.js</a:t>
            </a:r>
            <a:endParaRPr lang="en-NL" sz="900" dirty="0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077FC975-2939-47EC-82B6-B4396FCBE33C}"/>
              </a:ext>
            </a:extLst>
          </p:cNvPr>
          <p:cNvSpPr/>
          <p:nvPr/>
        </p:nvSpPr>
        <p:spPr>
          <a:xfrm>
            <a:off x="2959200" y="2208282"/>
            <a:ext cx="268726" cy="350604"/>
          </a:xfrm>
          <a:prstGeom prst="downArrow">
            <a:avLst/>
          </a:prstGeom>
          <a:ln>
            <a:solidFill>
              <a:srgbClr val="232F6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C62676C-BF5A-48EB-81D7-82144C903487}"/>
              </a:ext>
            </a:extLst>
          </p:cNvPr>
          <p:cNvCxnSpPr>
            <a:stCxn id="6" idx="2"/>
            <a:endCxn id="34" idx="1"/>
          </p:cNvCxnSpPr>
          <p:nvPr/>
        </p:nvCxnSpPr>
        <p:spPr>
          <a:xfrm rot="16200000" flipH="1">
            <a:off x="2774102" y="3191592"/>
            <a:ext cx="1159399" cy="640853"/>
          </a:xfrm>
          <a:prstGeom prst="bentConnector2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92C4EC9D-4959-4DAE-9ABB-60E054313705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522067" y="2065012"/>
            <a:ext cx="205826" cy="635028"/>
          </a:xfrm>
          <a:prstGeom prst="bentConnector2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0852B97F-B94C-40F0-A91F-DA1A11BC045D}"/>
              </a:ext>
            </a:extLst>
          </p:cNvPr>
          <p:cNvSpPr/>
          <p:nvPr/>
        </p:nvSpPr>
        <p:spPr>
          <a:xfrm>
            <a:off x="3936584" y="1702383"/>
            <a:ext cx="2572216" cy="2919425"/>
          </a:xfrm>
          <a:prstGeom prst="rect">
            <a:avLst/>
          </a:prstGeom>
          <a:solidFill>
            <a:schemeClr val="bg1">
              <a:lumMod val="8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B1F665E-5CDF-4381-9463-4C6859DF2BC0}"/>
              </a:ext>
            </a:extLst>
          </p:cNvPr>
          <p:cNvSpPr/>
          <p:nvPr/>
        </p:nvSpPr>
        <p:spPr>
          <a:xfrm>
            <a:off x="3628284" y="1730709"/>
            <a:ext cx="916486" cy="334302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mock-tweet-retriever</a:t>
            </a:r>
            <a:r>
              <a:rPr lang="nl-NL" sz="900" dirty="0"/>
              <a:t>.js</a:t>
            </a:r>
            <a:endParaRPr lang="en-NL" sz="900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DC13FEF-4100-43B3-A8F8-7F0E29323EEA}"/>
              </a:ext>
            </a:extLst>
          </p:cNvPr>
          <p:cNvSpPr/>
          <p:nvPr/>
        </p:nvSpPr>
        <p:spPr>
          <a:xfrm>
            <a:off x="3674228" y="3924568"/>
            <a:ext cx="1038475" cy="334302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mock-</a:t>
            </a:r>
            <a:r>
              <a:rPr lang="en-US" sz="900" dirty="0" err="1"/>
              <a:t>oci</a:t>
            </a:r>
            <a:r>
              <a:rPr lang="en-US" sz="900" dirty="0"/>
              <a:t>-object-writer</a:t>
            </a:r>
            <a:r>
              <a:rPr lang="nl-NL" sz="900" dirty="0"/>
              <a:t>.js</a:t>
            </a:r>
            <a:endParaRPr lang="en-NL" sz="900" dirty="0"/>
          </a:p>
        </p:txBody>
      </p:sp>
      <p:sp>
        <p:nvSpPr>
          <p:cNvPr id="43" name="Speech Bubble: Rectangle 42">
            <a:extLst>
              <a:ext uri="{FF2B5EF4-FFF2-40B4-BE49-F238E27FC236}">
                <a16:creationId xmlns:a16="http://schemas.microsoft.com/office/drawing/2014/main" id="{28155357-82AB-4DC6-8E2A-80B1287755D8}"/>
              </a:ext>
            </a:extLst>
          </p:cNvPr>
          <p:cNvSpPr/>
          <p:nvPr/>
        </p:nvSpPr>
        <p:spPr>
          <a:xfrm>
            <a:off x="580653" y="1803539"/>
            <a:ext cx="1999749" cy="185275"/>
          </a:xfrm>
          <a:prstGeom prst="wedgeRectCallout">
            <a:avLst>
              <a:gd name="adj1" fmla="val 53915"/>
              <a:gd name="adj2" fmla="val 108894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781A559-06CF-46D0-917D-0588C2A02B9F}"/>
              </a:ext>
            </a:extLst>
          </p:cNvPr>
          <p:cNvSpPr txBox="1"/>
          <p:nvPr/>
        </p:nvSpPr>
        <p:spPr>
          <a:xfrm>
            <a:off x="637609" y="1828064"/>
            <a:ext cx="205329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SET ENV: </a:t>
            </a:r>
            <a:r>
              <a:rPr lang="nl-NL" sz="700" dirty="0">
                <a:solidFill>
                  <a:schemeClr val="bg1"/>
                </a:solidFill>
              </a:rPr>
              <a:t>TWITTER_REPORTS_BUCKET</a:t>
            </a:r>
            <a:endParaRPr lang="en-NL" sz="700" dirty="0">
              <a:solidFill>
                <a:schemeClr val="bg1"/>
              </a:solidFill>
            </a:endParaRPr>
          </a:p>
          <a:p>
            <a:endParaRPr lang="en-NL" sz="700" dirty="0" err="1">
              <a:solidFill>
                <a:schemeClr val="bg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2E88D47-DF7D-4BA7-9B17-C5C8D9A5DF15}"/>
              </a:ext>
            </a:extLst>
          </p:cNvPr>
          <p:cNvSpPr/>
          <p:nvPr/>
        </p:nvSpPr>
        <p:spPr>
          <a:xfrm>
            <a:off x="2452976" y="2361412"/>
            <a:ext cx="1150120" cy="662032"/>
          </a:xfrm>
          <a:prstGeom prst="rect">
            <a:avLst/>
          </a:prstGeom>
          <a:noFill/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8275519-983A-478B-B3C9-FCBA9FC3262A}"/>
              </a:ext>
            </a:extLst>
          </p:cNvPr>
          <p:cNvSpPr/>
          <p:nvPr/>
        </p:nvSpPr>
        <p:spPr>
          <a:xfrm>
            <a:off x="1237888" y="2361413"/>
            <a:ext cx="1124333" cy="1402158"/>
          </a:xfrm>
          <a:prstGeom prst="rect">
            <a:avLst/>
          </a:prstGeom>
          <a:solidFill>
            <a:schemeClr val="bg1">
              <a:lumMod val="8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5599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07E5354-64F8-4F88-8616-98ECCE08B29A}"/>
              </a:ext>
            </a:extLst>
          </p:cNvPr>
          <p:cNvSpPr/>
          <p:nvPr/>
        </p:nvSpPr>
        <p:spPr>
          <a:xfrm>
            <a:off x="1178939" y="1611257"/>
            <a:ext cx="5409061" cy="3104743"/>
          </a:xfrm>
          <a:prstGeom prst="rect">
            <a:avLst/>
          </a:prstGeom>
          <a:solidFill>
            <a:schemeClr val="bg1">
              <a:lumMod val="95000"/>
              <a:alpha val="48000"/>
            </a:schemeClr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0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9279B9-48CA-4B6D-80F0-DBE384E15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8" y="288000"/>
            <a:ext cx="6933601" cy="504000"/>
          </a:xfrm>
        </p:spPr>
        <p:txBody>
          <a:bodyPr/>
          <a:lstStyle/>
          <a:p>
            <a:r>
              <a:rPr lang="nl-NL" dirty="0"/>
              <a:t>Unit Test – for unit tweet-</a:t>
            </a:r>
            <a:r>
              <a:rPr lang="nl-NL" dirty="0" err="1"/>
              <a:t>retriever</a:t>
            </a:r>
            <a:r>
              <a:rPr lang="nl-NL" dirty="0"/>
              <a:t> </a:t>
            </a:r>
            <a:br>
              <a:rPr lang="nl-NL" dirty="0"/>
            </a:br>
            <a:r>
              <a:rPr lang="nl-NL" dirty="0"/>
              <a:t>Mock modules </a:t>
            </a:r>
            <a:r>
              <a:rPr lang="nl-NL" dirty="0" err="1"/>
              <a:t>twit</a:t>
            </a:r>
            <a:r>
              <a:rPr lang="nl-NL" dirty="0"/>
              <a:t> (3rd party)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oci-secret-retriever</a:t>
            </a:r>
            <a:r>
              <a:rPr lang="nl-NL" dirty="0"/>
              <a:t> (</a:t>
            </a:r>
            <a:r>
              <a:rPr lang="nl-NL" dirty="0" err="1"/>
              <a:t>custom</a:t>
            </a:r>
            <a:r>
              <a:rPr lang="nl-NL" dirty="0"/>
              <a:t>)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7F88AB-91CF-4585-AD1A-8F9437469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nl-NL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AD7F477-F769-4C3D-BCC5-D73E2FE9F5C9}"/>
              </a:ext>
            </a:extLst>
          </p:cNvPr>
          <p:cNvSpPr/>
          <p:nvPr/>
        </p:nvSpPr>
        <p:spPr>
          <a:xfrm>
            <a:off x="1274780" y="2467760"/>
            <a:ext cx="916486" cy="464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func.js</a:t>
            </a:r>
            <a:endParaRPr lang="en-NL" sz="9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59B689A-2D5B-4823-BEC9-418BEA0BB450}"/>
              </a:ext>
            </a:extLst>
          </p:cNvPr>
          <p:cNvSpPr/>
          <p:nvPr/>
        </p:nvSpPr>
        <p:spPr>
          <a:xfrm>
            <a:off x="2544683" y="2467760"/>
            <a:ext cx="977384" cy="464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tweet-summarizer</a:t>
            </a:r>
            <a:r>
              <a:rPr lang="nl-NL" sz="900" dirty="0"/>
              <a:t>.js</a:t>
            </a:r>
            <a:endParaRPr lang="en-NL" sz="9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A0A51-45D9-478D-8427-DBD81F05B8D2}"/>
              </a:ext>
            </a:extLst>
          </p:cNvPr>
          <p:cNvSpPr/>
          <p:nvPr/>
        </p:nvSpPr>
        <p:spPr>
          <a:xfrm>
            <a:off x="4110349" y="1976002"/>
            <a:ext cx="916486" cy="464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tweet-retriever</a:t>
            </a:r>
            <a:r>
              <a:rPr lang="nl-NL" sz="900" dirty="0"/>
              <a:t>.js</a:t>
            </a:r>
            <a:endParaRPr lang="en-NL" sz="9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0BB5A4D-4CB4-452D-9FF7-33CF4DEE0F40}"/>
              </a:ext>
            </a:extLst>
          </p:cNvPr>
          <p:cNvSpPr/>
          <p:nvPr/>
        </p:nvSpPr>
        <p:spPr>
          <a:xfrm>
            <a:off x="1538346" y="3127320"/>
            <a:ext cx="973391" cy="22168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900" dirty="0" err="1"/>
              <a:t>fnproject@fdk</a:t>
            </a:r>
            <a:endParaRPr lang="en-NL" sz="900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16B2C68-B4DD-488F-B93E-AEC0FF4DA379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16200000" flipH="1">
            <a:off x="1781532" y="2883811"/>
            <a:ext cx="195000" cy="292018"/>
          </a:xfrm>
          <a:prstGeom prst="bentConnector3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090BEDD-3317-4516-B8CB-134E3D5AE096}"/>
              </a:ext>
            </a:extLst>
          </p:cNvPr>
          <p:cNvSpPr/>
          <p:nvPr/>
        </p:nvSpPr>
        <p:spPr>
          <a:xfrm>
            <a:off x="4833369" y="2604363"/>
            <a:ext cx="368637" cy="14546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 err="1"/>
              <a:t>twit</a:t>
            </a:r>
            <a:endParaRPr lang="en-NL" sz="9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F90466-C384-4E27-B852-96A3169D0C7E}"/>
              </a:ext>
            </a:extLst>
          </p:cNvPr>
          <p:cNvSpPr/>
          <p:nvPr/>
        </p:nvSpPr>
        <p:spPr>
          <a:xfrm>
            <a:off x="4110349" y="4157248"/>
            <a:ext cx="916486" cy="464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oci-object-writer.js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765EBCD-DCDA-44CC-9B8D-00FC5D181A9D}"/>
              </a:ext>
            </a:extLst>
          </p:cNvPr>
          <p:cNvSpPr/>
          <p:nvPr/>
        </p:nvSpPr>
        <p:spPr>
          <a:xfrm>
            <a:off x="4110349" y="3100656"/>
            <a:ext cx="916486" cy="464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oci-secret-retriever.js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52F54CB-A484-469F-92D4-E64A4DEA0059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H="1">
            <a:off x="4178696" y="2710759"/>
            <a:ext cx="655037" cy="1247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7EFCD57-54C1-4EFF-8894-8AFBED969739}"/>
              </a:ext>
            </a:extLst>
          </p:cNvPr>
          <p:cNvCxnSpPr>
            <a:cxnSpLocks/>
          </p:cNvCxnSpPr>
          <p:nvPr/>
        </p:nvCxnSpPr>
        <p:spPr>
          <a:xfrm flipV="1">
            <a:off x="3522067" y="2139458"/>
            <a:ext cx="588282" cy="491758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EAE7C30-EDAD-41C0-806F-2969F40F9EA2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3522067" y="2700040"/>
            <a:ext cx="588282" cy="1689488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3F84D1A-9666-41C6-8F87-6C24173C6277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16200000" flipH="1">
            <a:off x="4711239" y="2297914"/>
            <a:ext cx="163801" cy="449095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9F54B69-CD78-41D8-B343-D830A47D093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191266" y="2700040"/>
            <a:ext cx="353417" cy="101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CE4E438-AD0A-4D87-9D3E-FC60FCF24D4E}"/>
              </a:ext>
            </a:extLst>
          </p:cNvPr>
          <p:cNvSpPr/>
          <p:nvPr/>
        </p:nvSpPr>
        <p:spPr>
          <a:xfrm>
            <a:off x="5524513" y="3315133"/>
            <a:ext cx="916486" cy="464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oci-api-requestor.js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FB1C8AF-FA78-4C91-A3C2-19CD0EB3ADE6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>
            <a:off x="5026835" y="3332936"/>
            <a:ext cx="497678" cy="2144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1B8C43B-2AE2-438A-B878-AECB046D3EF2}"/>
              </a:ext>
            </a:extLst>
          </p:cNvPr>
          <p:cNvSpPr/>
          <p:nvPr/>
        </p:nvSpPr>
        <p:spPr>
          <a:xfrm>
            <a:off x="5986745" y="3848597"/>
            <a:ext cx="450763" cy="204045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 err="1"/>
              <a:t>https</a:t>
            </a:r>
            <a:endParaRPr lang="en-NL" sz="9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B856ECC-F939-4A5E-87CE-D9595CAFF3C3}"/>
              </a:ext>
            </a:extLst>
          </p:cNvPr>
          <p:cNvSpPr/>
          <p:nvPr/>
        </p:nvSpPr>
        <p:spPr>
          <a:xfrm>
            <a:off x="5986745" y="4137668"/>
            <a:ext cx="450763" cy="204045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 err="1"/>
              <a:t>fs</a:t>
            </a:r>
            <a:endParaRPr lang="en-NL" sz="900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9302F32-7640-40BF-A6E5-6D8AAE2F2A09}"/>
              </a:ext>
            </a:extLst>
          </p:cNvPr>
          <p:cNvCxnSpPr>
            <a:endCxn id="20" idx="1"/>
          </p:cNvCxnSpPr>
          <p:nvPr/>
        </p:nvCxnSpPr>
        <p:spPr>
          <a:xfrm>
            <a:off x="5795062" y="3779693"/>
            <a:ext cx="191683" cy="170927"/>
          </a:xfrm>
          <a:prstGeom prst="bentConnector3">
            <a:avLst/>
          </a:prstGeom>
          <a:ln>
            <a:solidFill>
              <a:srgbClr val="00501E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70F0195-A4D9-4805-B15E-7D04864AAA0B}"/>
              </a:ext>
            </a:extLst>
          </p:cNvPr>
          <p:cNvCxnSpPr>
            <a:endCxn id="21" idx="1"/>
          </p:cNvCxnSpPr>
          <p:nvPr/>
        </p:nvCxnSpPr>
        <p:spPr>
          <a:xfrm rot="16200000" flipH="1">
            <a:off x="5652845" y="3905789"/>
            <a:ext cx="476119" cy="191682"/>
          </a:xfrm>
          <a:prstGeom prst="bentConnector2">
            <a:avLst/>
          </a:prstGeom>
          <a:ln>
            <a:solidFill>
              <a:srgbClr val="00501E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CCBE888-2964-49DF-89B5-48B0E961DF30}"/>
              </a:ext>
            </a:extLst>
          </p:cNvPr>
          <p:cNvCxnSpPr>
            <a:cxnSpLocks/>
          </p:cNvCxnSpPr>
          <p:nvPr/>
        </p:nvCxnSpPr>
        <p:spPr>
          <a:xfrm flipV="1">
            <a:off x="5026835" y="3637539"/>
            <a:ext cx="497678" cy="8421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E780E23-186D-44C1-85B4-CE9FAFE47DE2}"/>
              </a:ext>
            </a:extLst>
          </p:cNvPr>
          <p:cNvSpPr/>
          <p:nvPr/>
        </p:nvSpPr>
        <p:spPr>
          <a:xfrm>
            <a:off x="1534678" y="3411266"/>
            <a:ext cx="450763" cy="204045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 err="1"/>
              <a:t>url</a:t>
            </a:r>
            <a:endParaRPr lang="en-NL" sz="900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D74EF06-B2E4-4B3A-A7ED-9C3E8EAE6279}"/>
              </a:ext>
            </a:extLst>
          </p:cNvPr>
          <p:cNvCxnSpPr>
            <a:cxnSpLocks/>
            <a:endCxn id="25" idx="1"/>
          </p:cNvCxnSpPr>
          <p:nvPr/>
        </p:nvCxnSpPr>
        <p:spPr>
          <a:xfrm rot="16200000" flipH="1">
            <a:off x="1159169" y="3137780"/>
            <a:ext cx="580971" cy="170046"/>
          </a:xfrm>
          <a:prstGeom prst="bentConnector2">
            <a:avLst/>
          </a:prstGeom>
          <a:ln>
            <a:solidFill>
              <a:srgbClr val="00501E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53178F1-42E0-422F-84B0-F6CFAAA2E30E}"/>
              </a:ext>
            </a:extLst>
          </p:cNvPr>
          <p:cNvSpPr txBox="1"/>
          <p:nvPr/>
        </p:nvSpPr>
        <p:spPr>
          <a:xfrm>
            <a:off x="1367083" y="1540800"/>
            <a:ext cx="1941237" cy="1615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7C92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nl-NL" sz="1050" dirty="0"/>
              <a:t>Component: Tweet </a:t>
            </a:r>
            <a:r>
              <a:rPr lang="nl-NL" sz="1050" dirty="0" err="1"/>
              <a:t>Summarizer</a:t>
            </a:r>
            <a:r>
              <a:rPr lang="nl-NL" sz="1050" dirty="0"/>
              <a:t> </a:t>
            </a:r>
            <a:endParaRPr lang="en-NL" sz="1050" dirty="0" err="1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852B97F-B94C-40F0-A91F-DA1A11BC045D}"/>
              </a:ext>
            </a:extLst>
          </p:cNvPr>
          <p:cNvSpPr/>
          <p:nvPr/>
        </p:nvSpPr>
        <p:spPr>
          <a:xfrm>
            <a:off x="3936584" y="2892362"/>
            <a:ext cx="2572216" cy="1729446"/>
          </a:xfrm>
          <a:prstGeom prst="rect">
            <a:avLst/>
          </a:prstGeom>
          <a:solidFill>
            <a:schemeClr val="bg1">
              <a:lumMod val="8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DC13FEF-4100-43B3-A8F8-7F0E29323EEA}"/>
              </a:ext>
            </a:extLst>
          </p:cNvPr>
          <p:cNvSpPr/>
          <p:nvPr/>
        </p:nvSpPr>
        <p:spPr>
          <a:xfrm>
            <a:off x="4729342" y="2937118"/>
            <a:ext cx="1135853" cy="334302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mock-</a:t>
            </a:r>
            <a:r>
              <a:rPr lang="en-US" sz="900" dirty="0" err="1"/>
              <a:t>oci</a:t>
            </a:r>
            <a:r>
              <a:rPr lang="en-US" sz="900" dirty="0"/>
              <a:t>-secret-retriever</a:t>
            </a:r>
            <a:r>
              <a:rPr lang="nl-NL" sz="900" dirty="0"/>
              <a:t>.js</a:t>
            </a:r>
            <a:endParaRPr lang="en-NL" sz="900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BB7849C-03CE-4352-944B-CFB46F297665}"/>
              </a:ext>
            </a:extLst>
          </p:cNvPr>
          <p:cNvSpPr/>
          <p:nvPr/>
        </p:nvSpPr>
        <p:spPr>
          <a:xfrm>
            <a:off x="5125483" y="2328600"/>
            <a:ext cx="1038475" cy="334302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mock-</a:t>
            </a:r>
            <a:r>
              <a:rPr lang="nl-NL" sz="900" dirty="0"/>
              <a:t>twit.js</a:t>
            </a:r>
            <a:endParaRPr lang="en-NL" sz="900" dirty="0"/>
          </a:p>
        </p:txBody>
      </p: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E33921D0-246E-401F-824D-5B6BF6C5B61D}"/>
              </a:ext>
            </a:extLst>
          </p:cNvPr>
          <p:cNvSpPr/>
          <p:nvPr/>
        </p:nvSpPr>
        <p:spPr>
          <a:xfrm>
            <a:off x="6295613" y="2102847"/>
            <a:ext cx="1063949" cy="351739"/>
          </a:xfrm>
          <a:prstGeom prst="wedgeRectCallout">
            <a:avLst>
              <a:gd name="adj1" fmla="val -67070"/>
              <a:gd name="adj2" fmla="val 625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900" dirty="0"/>
              <a:t>Mock </a:t>
            </a:r>
            <a:r>
              <a:rPr lang="nl-NL" sz="900" dirty="0" err="1"/>
              <a:t>interaction</a:t>
            </a:r>
            <a:r>
              <a:rPr lang="nl-NL" sz="900" dirty="0"/>
              <a:t> </a:t>
            </a:r>
            <a:r>
              <a:rPr lang="nl-NL" sz="900" dirty="0" err="1"/>
              <a:t>with</a:t>
            </a:r>
            <a:r>
              <a:rPr lang="nl-NL" sz="900" dirty="0"/>
              <a:t> Twitter API</a:t>
            </a:r>
            <a:endParaRPr lang="en-NL" sz="900" dirty="0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C8E2C7A-835B-4477-AD70-18F06AE7D7CD}"/>
              </a:ext>
            </a:extLst>
          </p:cNvPr>
          <p:cNvCxnSpPr>
            <a:stCxn id="7" idx="2"/>
            <a:endCxn id="34" idx="1"/>
          </p:cNvCxnSpPr>
          <p:nvPr/>
        </p:nvCxnSpPr>
        <p:spPr>
          <a:xfrm rot="16200000" flipH="1">
            <a:off x="4317114" y="2692040"/>
            <a:ext cx="663707" cy="160750"/>
          </a:xfrm>
          <a:prstGeom prst="bentConnector2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DA8FC7E-C396-4550-9C18-CA9CE95979BD}"/>
              </a:ext>
            </a:extLst>
          </p:cNvPr>
          <p:cNvSpPr/>
          <p:nvPr/>
        </p:nvSpPr>
        <p:spPr>
          <a:xfrm>
            <a:off x="5116335" y="1672974"/>
            <a:ext cx="977384" cy="4645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tweet-</a:t>
            </a:r>
            <a:r>
              <a:rPr lang="en-US" sz="900" dirty="0" err="1"/>
              <a:t>retriever.unit</a:t>
            </a:r>
            <a:br>
              <a:rPr lang="en-US" sz="900" dirty="0"/>
            </a:br>
            <a:r>
              <a:rPr lang="en-US" sz="900" dirty="0"/>
              <a:t>.test</a:t>
            </a:r>
            <a:r>
              <a:rPr lang="nl-NL" sz="900" dirty="0"/>
              <a:t>.js</a:t>
            </a:r>
            <a:endParaRPr lang="en-NL" sz="900" dirty="0"/>
          </a:p>
        </p:txBody>
      </p:sp>
      <p:sp>
        <p:nvSpPr>
          <p:cNvPr id="48" name="Arrow: Down 47">
            <a:extLst>
              <a:ext uri="{FF2B5EF4-FFF2-40B4-BE49-F238E27FC236}">
                <a16:creationId xmlns:a16="http://schemas.microsoft.com/office/drawing/2014/main" id="{53AA283F-EF54-4FB5-A828-4B8A49EA42EF}"/>
              </a:ext>
            </a:extLst>
          </p:cNvPr>
          <p:cNvSpPr/>
          <p:nvPr/>
        </p:nvSpPr>
        <p:spPr>
          <a:xfrm rot="5400000">
            <a:off x="4865925" y="1862740"/>
            <a:ext cx="268726" cy="350604"/>
          </a:xfrm>
          <a:prstGeom prst="downArrow">
            <a:avLst/>
          </a:prstGeom>
          <a:ln>
            <a:solidFill>
              <a:srgbClr val="232F6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5" name="Speech Bubble: Rectangle 44">
            <a:extLst>
              <a:ext uri="{FF2B5EF4-FFF2-40B4-BE49-F238E27FC236}">
                <a16:creationId xmlns:a16="http://schemas.microsoft.com/office/drawing/2014/main" id="{87D9400F-F605-4554-A2C3-AD5ADF4D51AD}"/>
              </a:ext>
            </a:extLst>
          </p:cNvPr>
          <p:cNvSpPr/>
          <p:nvPr/>
        </p:nvSpPr>
        <p:spPr>
          <a:xfrm>
            <a:off x="5795062" y="1174648"/>
            <a:ext cx="1941237" cy="351739"/>
          </a:xfrm>
          <a:prstGeom prst="wedgeRectCallout">
            <a:avLst>
              <a:gd name="adj1" fmla="val -43742"/>
              <a:gd name="adj2" fmla="val 134031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A5446C-D4E7-47A8-9FFF-AC94E02DDF8B}"/>
              </a:ext>
            </a:extLst>
          </p:cNvPr>
          <p:cNvSpPr txBox="1"/>
          <p:nvPr/>
        </p:nvSpPr>
        <p:spPr>
          <a:xfrm>
            <a:off x="5865195" y="1223440"/>
            <a:ext cx="281179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SET ENV: TWITTER_CREDENTIALS_FILE</a:t>
            </a:r>
          </a:p>
          <a:p>
            <a:r>
              <a:rPr lang="en-US" sz="700" dirty="0">
                <a:solidFill>
                  <a:schemeClr val="bg1"/>
                </a:solidFill>
              </a:rPr>
              <a:t>TWITTER_CREDENTIALS_SECRET_OCID </a:t>
            </a:r>
            <a:endParaRPr lang="en-NL" sz="700" dirty="0" err="1">
              <a:solidFill>
                <a:schemeClr val="bg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74FC884-F9A9-4E6D-BD9A-ACCFA7ABB71E}"/>
              </a:ext>
            </a:extLst>
          </p:cNvPr>
          <p:cNvSpPr/>
          <p:nvPr/>
        </p:nvSpPr>
        <p:spPr>
          <a:xfrm>
            <a:off x="1236505" y="2172405"/>
            <a:ext cx="2376166" cy="1729446"/>
          </a:xfrm>
          <a:prstGeom prst="rect">
            <a:avLst/>
          </a:prstGeom>
          <a:solidFill>
            <a:schemeClr val="bg1">
              <a:lumMod val="8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00FFE63-6CF5-429B-9FE3-CDE3B9FE407B}"/>
              </a:ext>
            </a:extLst>
          </p:cNvPr>
          <p:cNvSpPr/>
          <p:nvPr/>
        </p:nvSpPr>
        <p:spPr>
          <a:xfrm>
            <a:off x="4018517" y="1826602"/>
            <a:ext cx="1055993" cy="662032"/>
          </a:xfrm>
          <a:prstGeom prst="rect">
            <a:avLst/>
          </a:prstGeom>
          <a:noFill/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594943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15C48-1978-44BF-8D8C-F2919BD08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Why</a:t>
            </a:r>
            <a:r>
              <a:rPr lang="nl-NL" dirty="0"/>
              <a:t> (</a:t>
            </a:r>
            <a:r>
              <a:rPr lang="nl-NL" dirty="0" err="1"/>
              <a:t>isolated</a:t>
            </a:r>
            <a:r>
              <a:rPr lang="nl-NL" dirty="0"/>
              <a:t>) Unit Test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Mocking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C6201-ECD8-4796-BC50-6C3FD7812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9" y="792000"/>
            <a:ext cx="6623999" cy="3780000"/>
          </a:xfrm>
        </p:spPr>
        <p:txBody>
          <a:bodyPr/>
          <a:lstStyle/>
          <a:p>
            <a:r>
              <a:rPr lang="nl-NL" dirty="0"/>
              <a:t>Focus on complex logic</a:t>
            </a:r>
          </a:p>
          <a:p>
            <a:r>
              <a:rPr lang="nl-NL" dirty="0" err="1"/>
              <a:t>Optimize</a:t>
            </a:r>
            <a:r>
              <a:rPr lang="nl-NL" dirty="0"/>
              <a:t> performance – </a:t>
            </a:r>
            <a:r>
              <a:rPr lang="nl-NL" dirty="0" err="1"/>
              <a:t>execution</a:t>
            </a:r>
            <a:r>
              <a:rPr lang="nl-NL" dirty="0"/>
              <a:t> speed of test</a:t>
            </a:r>
          </a:p>
          <a:p>
            <a:r>
              <a:rPr lang="nl-NL" dirty="0" err="1"/>
              <a:t>Minimize</a:t>
            </a:r>
            <a:r>
              <a:rPr lang="nl-NL" dirty="0"/>
              <a:t> side </a:t>
            </a:r>
            <a:r>
              <a:rPr lang="nl-NL" dirty="0" err="1"/>
              <a:t>effects</a:t>
            </a:r>
            <a:endParaRPr lang="nl-NL" dirty="0"/>
          </a:p>
          <a:p>
            <a:r>
              <a:rPr lang="nl-NL" dirty="0" err="1"/>
              <a:t>Dependencies</a:t>
            </a:r>
            <a:r>
              <a:rPr lang="nl-NL" dirty="0"/>
              <a:t> (</a:t>
            </a:r>
            <a:r>
              <a:rPr lang="nl-NL" dirty="0" err="1"/>
              <a:t>internal</a:t>
            </a:r>
            <a:r>
              <a:rPr lang="nl-NL" dirty="0"/>
              <a:t> or </a:t>
            </a:r>
            <a:r>
              <a:rPr lang="nl-NL" dirty="0" err="1"/>
              <a:t>external</a:t>
            </a:r>
            <a:r>
              <a:rPr lang="nl-NL" dirty="0"/>
              <a:t>) are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yet</a:t>
            </a:r>
            <a:r>
              <a:rPr lang="nl-NL" dirty="0"/>
              <a:t> </a:t>
            </a:r>
            <a:r>
              <a:rPr lang="nl-NL" dirty="0" err="1"/>
              <a:t>available</a:t>
            </a:r>
            <a:endParaRPr lang="nl-NL" dirty="0"/>
          </a:p>
          <a:p>
            <a:r>
              <a:rPr lang="nl-NL" dirty="0" err="1"/>
              <a:t>Invoking</a:t>
            </a:r>
            <a:r>
              <a:rPr lang="nl-NL" dirty="0"/>
              <a:t> </a:t>
            </a:r>
            <a:r>
              <a:rPr lang="nl-NL" dirty="0" err="1"/>
              <a:t>external</a:t>
            </a:r>
            <a:r>
              <a:rPr lang="nl-NL" dirty="0"/>
              <a:t> </a:t>
            </a:r>
            <a:r>
              <a:rPr lang="nl-NL" dirty="0" err="1"/>
              <a:t>dependencies</a:t>
            </a:r>
            <a:r>
              <a:rPr lang="nl-NL" dirty="0"/>
              <a:t> </a:t>
            </a:r>
            <a:r>
              <a:rPr lang="nl-NL" dirty="0" err="1"/>
              <a:t>may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allowed</a:t>
            </a:r>
            <a:r>
              <a:rPr lang="nl-NL" dirty="0"/>
              <a:t> or </a:t>
            </a:r>
            <a:r>
              <a:rPr lang="nl-NL" dirty="0" err="1"/>
              <a:t>may</a:t>
            </a:r>
            <a:r>
              <a:rPr lang="nl-NL" dirty="0"/>
              <a:t> </a:t>
            </a:r>
            <a:r>
              <a:rPr lang="nl-NL" dirty="0" err="1"/>
              <a:t>cost</a:t>
            </a:r>
            <a:r>
              <a:rPr lang="nl-NL" dirty="0"/>
              <a:t> money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Do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rigidly</a:t>
            </a:r>
            <a:r>
              <a:rPr lang="nl-NL" dirty="0"/>
              <a:t> follow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principle</a:t>
            </a:r>
            <a:r>
              <a:rPr lang="nl-NL" dirty="0"/>
              <a:t> of ‘</a:t>
            </a:r>
            <a:r>
              <a:rPr lang="nl-NL" dirty="0" err="1"/>
              <a:t>always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isolated</a:t>
            </a:r>
            <a:r>
              <a:rPr lang="nl-NL" dirty="0"/>
              <a:t> unit tests’</a:t>
            </a:r>
          </a:p>
          <a:p>
            <a:r>
              <a:rPr lang="nl-NL" dirty="0"/>
              <a:t>Do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automatically</a:t>
            </a:r>
            <a:r>
              <a:rPr lang="nl-NL" dirty="0"/>
              <a:t> </a:t>
            </a:r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isolated</a:t>
            </a:r>
            <a:r>
              <a:rPr lang="nl-NL" dirty="0"/>
              <a:t> unit tests for </a:t>
            </a:r>
            <a:r>
              <a:rPr lang="nl-NL" dirty="0" err="1"/>
              <a:t>every</a:t>
            </a:r>
            <a:r>
              <a:rPr lang="nl-NL" dirty="0"/>
              <a:t> unit</a:t>
            </a:r>
          </a:p>
          <a:p>
            <a:r>
              <a:rPr lang="nl-NL" dirty="0" err="1"/>
              <a:t>Think</a:t>
            </a:r>
            <a:r>
              <a:rPr lang="nl-NL" dirty="0"/>
              <a:t> </a:t>
            </a:r>
            <a:r>
              <a:rPr lang="nl-NL" dirty="0" err="1"/>
              <a:t>carefully</a:t>
            </a:r>
            <a:r>
              <a:rPr lang="nl-NL" dirty="0"/>
              <a:t> </a:t>
            </a:r>
            <a:r>
              <a:rPr lang="nl-NL" dirty="0" err="1"/>
              <a:t>about</a:t>
            </a:r>
            <a:r>
              <a:rPr lang="nl-NL" dirty="0"/>
              <a:t> </a:t>
            </a:r>
          </a:p>
          <a:p>
            <a:pPr lvl="1"/>
            <a:r>
              <a:rPr lang="nl-NL" dirty="0"/>
              <a:t>The </a:t>
            </a:r>
            <a:r>
              <a:rPr lang="nl-NL" dirty="0" err="1"/>
              <a:t>insight</a:t>
            </a:r>
            <a:r>
              <a:rPr lang="nl-NL" dirty="0"/>
              <a:t> a test is </a:t>
            </a:r>
            <a:r>
              <a:rPr lang="nl-NL" dirty="0" err="1"/>
              <a:t>supposed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provide</a:t>
            </a:r>
            <a:r>
              <a:rPr lang="nl-NL" dirty="0"/>
              <a:t> – </a:t>
            </a:r>
            <a:r>
              <a:rPr lang="nl-NL" dirty="0" err="1"/>
              <a:t>what</a:t>
            </a:r>
            <a:r>
              <a:rPr lang="nl-NL" dirty="0"/>
              <a:t> do we </a:t>
            </a:r>
            <a:r>
              <a:rPr lang="nl-NL" dirty="0" err="1"/>
              <a:t>need</a:t>
            </a:r>
            <a:r>
              <a:rPr lang="nl-NL" dirty="0"/>
              <a:t> a test for?</a:t>
            </a:r>
          </a:p>
          <a:p>
            <a:pPr lvl="1"/>
            <a:r>
              <a:rPr lang="nl-NL" dirty="0" err="1"/>
              <a:t>When</a:t>
            </a:r>
            <a:r>
              <a:rPr lang="nl-NL" dirty="0"/>
              <a:t> a test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fail</a:t>
            </a:r>
            <a:r>
              <a:rPr lang="nl-NL" dirty="0"/>
              <a:t> (</a:t>
            </a:r>
            <a:r>
              <a:rPr lang="nl-NL" dirty="0" err="1"/>
              <a:t>upon</a:t>
            </a:r>
            <a:r>
              <a:rPr lang="nl-NL" dirty="0"/>
              <a:t> </a:t>
            </a:r>
            <a:r>
              <a:rPr lang="nl-NL" dirty="0" err="1"/>
              <a:t>which</a:t>
            </a:r>
            <a:r>
              <a:rPr lang="nl-NL" dirty="0"/>
              <a:t> type of change)</a:t>
            </a:r>
          </a:p>
          <a:p>
            <a:r>
              <a:rPr lang="nl-NL" dirty="0"/>
              <a:t>Integration tests </a:t>
            </a:r>
            <a:r>
              <a:rPr lang="nl-NL" dirty="0" err="1"/>
              <a:t>typically</a:t>
            </a:r>
            <a:r>
              <a:rPr lang="nl-NL" dirty="0"/>
              <a:t> </a:t>
            </a:r>
            <a:r>
              <a:rPr lang="nl-NL" dirty="0" err="1"/>
              <a:t>provide</a:t>
            </a:r>
            <a:r>
              <a:rPr lang="nl-NL" dirty="0"/>
              <a:t> more </a:t>
            </a:r>
            <a:r>
              <a:rPr lang="nl-NL" dirty="0" err="1"/>
              <a:t>confidence</a:t>
            </a:r>
            <a:r>
              <a:rPr lang="nl-NL" dirty="0"/>
              <a:t> in </a:t>
            </a:r>
            <a:r>
              <a:rPr lang="nl-NL" dirty="0" err="1"/>
              <a:t>functioning</a:t>
            </a:r>
            <a:r>
              <a:rPr lang="nl-NL" dirty="0"/>
              <a:t> </a:t>
            </a:r>
            <a:r>
              <a:rPr lang="nl-NL" dirty="0" err="1"/>
              <a:t>according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specifications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9F728-929F-41EC-9552-23E31753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1412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598DE5-5675-4909-BE5C-982847AF21D9}"/>
              </a:ext>
            </a:extLst>
          </p:cNvPr>
          <p:cNvSpPr/>
          <p:nvPr/>
        </p:nvSpPr>
        <p:spPr>
          <a:xfrm>
            <a:off x="604800" y="861562"/>
            <a:ext cx="6501600" cy="3897638"/>
          </a:xfrm>
          <a:prstGeom prst="rect">
            <a:avLst/>
          </a:prstGeom>
          <a:solidFill>
            <a:schemeClr val="bg1">
              <a:lumMod val="95000"/>
              <a:alpha val="48000"/>
            </a:schemeClr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82E28D-5713-4FD5-8AF8-1741FF6B3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8" y="288000"/>
            <a:ext cx="6991201" cy="504000"/>
          </a:xfrm>
        </p:spPr>
        <p:txBody>
          <a:bodyPr/>
          <a:lstStyle/>
          <a:p>
            <a:pPr algn="r"/>
            <a:r>
              <a:rPr lang="nl-NL" dirty="0"/>
              <a:t>Component Test  – for </a:t>
            </a:r>
            <a:r>
              <a:rPr lang="nl-NL" dirty="0" err="1"/>
              <a:t>each</a:t>
            </a:r>
            <a:r>
              <a:rPr lang="nl-NL" dirty="0"/>
              <a:t> of units, </a:t>
            </a:r>
            <a:br>
              <a:rPr lang="nl-NL" dirty="0"/>
            </a:b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units; </a:t>
            </a:r>
            <a:r>
              <a:rPr lang="nl-NL" dirty="0" err="1"/>
              <a:t>mocks</a:t>
            </a:r>
            <a:r>
              <a:rPr lang="nl-NL" dirty="0"/>
              <a:t> for </a:t>
            </a:r>
            <a:r>
              <a:rPr lang="nl-NL" dirty="0" err="1"/>
              <a:t>external</a:t>
            </a:r>
            <a:r>
              <a:rPr lang="nl-NL" dirty="0"/>
              <a:t>  calls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49CA2E-A3B5-4959-983F-722DB0738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nl-NL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AD35142-EC39-4584-9B01-967E2E8BE8C3}"/>
              </a:ext>
            </a:extLst>
          </p:cNvPr>
          <p:cNvSpPr/>
          <p:nvPr/>
        </p:nvSpPr>
        <p:spPr>
          <a:xfrm>
            <a:off x="719999" y="1936800"/>
            <a:ext cx="1101601" cy="58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/>
              <a:t>func.js</a:t>
            </a:r>
            <a:endParaRPr lang="en-NL" sz="11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B5FA851-340D-48D5-9A49-95FFD430E7B1}"/>
              </a:ext>
            </a:extLst>
          </p:cNvPr>
          <p:cNvSpPr/>
          <p:nvPr/>
        </p:nvSpPr>
        <p:spPr>
          <a:xfrm>
            <a:off x="2246401" y="1936800"/>
            <a:ext cx="1174799" cy="58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tweet-summarizer</a:t>
            </a:r>
            <a:r>
              <a:rPr lang="nl-NL" sz="1100" dirty="0"/>
              <a:t>.js</a:t>
            </a:r>
            <a:endParaRPr lang="en-NL" sz="11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6D2215-3F87-4259-8856-07986715B6CD}"/>
              </a:ext>
            </a:extLst>
          </p:cNvPr>
          <p:cNvSpPr/>
          <p:nvPr/>
        </p:nvSpPr>
        <p:spPr>
          <a:xfrm>
            <a:off x="4128305" y="1319456"/>
            <a:ext cx="1101601" cy="58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tweet-retriever</a:t>
            </a:r>
            <a:r>
              <a:rPr lang="nl-NL" sz="1100" dirty="0"/>
              <a:t>.js</a:t>
            </a:r>
            <a:endParaRPr lang="en-NL" sz="11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BA1416A-D45B-4282-AED9-4CF21CE268E3}"/>
              </a:ext>
            </a:extLst>
          </p:cNvPr>
          <p:cNvSpPr/>
          <p:nvPr/>
        </p:nvSpPr>
        <p:spPr>
          <a:xfrm>
            <a:off x="1036801" y="2764800"/>
            <a:ext cx="1170000" cy="2783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100" dirty="0" err="1"/>
              <a:t>fnproject@fdk</a:t>
            </a:r>
            <a:endParaRPr lang="en-NL" sz="1100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610C72D-86F5-4342-BDE3-6769626EE6C5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16200000" flipH="1">
            <a:off x="1323900" y="2466899"/>
            <a:ext cx="244800" cy="351001"/>
          </a:xfrm>
          <a:prstGeom prst="bentConnector3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24C78C9-7172-4DEE-8B00-0C417F8036D5}"/>
              </a:ext>
            </a:extLst>
          </p:cNvPr>
          <p:cNvSpPr/>
          <p:nvPr/>
        </p:nvSpPr>
        <p:spPr>
          <a:xfrm>
            <a:off x="4997363" y="2108289"/>
            <a:ext cx="443095" cy="18261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/>
              <a:t>twit</a:t>
            </a:r>
            <a:endParaRPr lang="en-NL" sz="11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06E6968-E02A-4914-B60D-2B76C3C08907}"/>
              </a:ext>
            </a:extLst>
          </p:cNvPr>
          <p:cNvSpPr/>
          <p:nvPr/>
        </p:nvSpPr>
        <p:spPr>
          <a:xfrm>
            <a:off x="4128305" y="4057753"/>
            <a:ext cx="1101601" cy="58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oci-object-writer.js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EAA30B-2BDB-4CAB-94C4-1E6BEE768FCD}"/>
              </a:ext>
            </a:extLst>
          </p:cNvPr>
          <p:cNvSpPr/>
          <p:nvPr/>
        </p:nvSpPr>
        <p:spPr>
          <a:xfrm>
            <a:off x="4128305" y="2731326"/>
            <a:ext cx="1101601" cy="58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oci-secret-retriever.js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36A755D-A755-4BCB-98C9-FCC7C25AAB74}"/>
              </a:ext>
            </a:extLst>
          </p:cNvPr>
          <p:cNvCxnSpPr>
            <a:cxnSpLocks/>
            <a:endCxn id="14" idx="0"/>
          </p:cNvCxnSpPr>
          <p:nvPr/>
        </p:nvCxnSpPr>
        <p:spPr>
          <a:xfrm rot="16200000" flipH="1">
            <a:off x="4192968" y="2245188"/>
            <a:ext cx="822322" cy="1499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4667C57-5BC4-40B0-A505-C67C78E52AEA}"/>
              </a:ext>
            </a:extLst>
          </p:cNvPr>
          <p:cNvCxnSpPr>
            <a:cxnSpLocks/>
          </p:cNvCxnSpPr>
          <p:nvPr/>
        </p:nvCxnSpPr>
        <p:spPr>
          <a:xfrm flipV="1">
            <a:off x="3421200" y="1524656"/>
            <a:ext cx="707105" cy="6173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237238D-5393-44D2-8CA3-E50C42AED613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3421200" y="2228400"/>
            <a:ext cx="707105" cy="21209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CA05DBF-1B8B-4077-B228-5E8590C88E53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rot="16200000" flipH="1">
            <a:off x="4846192" y="1735569"/>
            <a:ext cx="205633" cy="539805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DAA69FE-10B6-4051-A08A-23B732455F3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821600" y="2228400"/>
            <a:ext cx="42480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5041FDA-3455-4505-94C6-95454B6AF93E}"/>
              </a:ext>
            </a:extLst>
          </p:cNvPr>
          <p:cNvSpPr/>
          <p:nvPr/>
        </p:nvSpPr>
        <p:spPr>
          <a:xfrm>
            <a:off x="5828106" y="3000577"/>
            <a:ext cx="1101601" cy="58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oci-api-requestor.js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B3617D5-8403-4C27-B3A5-DBFE282837FF}"/>
              </a:ext>
            </a:extLst>
          </p:cNvPr>
          <p:cNvCxnSpPr>
            <a:cxnSpLocks/>
            <a:stCxn id="14" idx="3"/>
            <a:endCxn id="37" idx="1"/>
          </p:cNvCxnSpPr>
          <p:nvPr/>
        </p:nvCxnSpPr>
        <p:spPr>
          <a:xfrm>
            <a:off x="5229906" y="3022926"/>
            <a:ext cx="598200" cy="2692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4AEEFA9-2E34-4614-AD49-C3AFB07D5EA7}"/>
              </a:ext>
            </a:extLst>
          </p:cNvPr>
          <p:cNvSpPr/>
          <p:nvPr/>
        </p:nvSpPr>
        <p:spPr>
          <a:xfrm>
            <a:off x="6383702" y="3670278"/>
            <a:ext cx="541809" cy="256155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/>
              <a:t>https</a:t>
            </a:r>
            <a:endParaRPr lang="en-NL" sz="1100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46821266-478F-45F0-945E-86F446DCA560}"/>
              </a:ext>
            </a:extLst>
          </p:cNvPr>
          <p:cNvSpPr/>
          <p:nvPr/>
        </p:nvSpPr>
        <p:spPr>
          <a:xfrm>
            <a:off x="6383702" y="4033172"/>
            <a:ext cx="541809" cy="256155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/>
              <a:t>fs</a:t>
            </a:r>
            <a:endParaRPr lang="en-NL" sz="1100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0AC89E2-03B7-4CE6-A009-EEEEE852CC90}"/>
              </a:ext>
            </a:extLst>
          </p:cNvPr>
          <p:cNvCxnSpPr>
            <a:endCxn id="54" idx="1"/>
          </p:cNvCxnSpPr>
          <p:nvPr/>
        </p:nvCxnSpPr>
        <p:spPr>
          <a:xfrm>
            <a:off x="6153302" y="3583777"/>
            <a:ext cx="230400" cy="214579"/>
          </a:xfrm>
          <a:prstGeom prst="bentConnector3">
            <a:avLst/>
          </a:prstGeom>
          <a:ln>
            <a:solidFill>
              <a:srgbClr val="00501E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210B788D-19D5-4810-B72E-CFAA5E94C3A4}"/>
              </a:ext>
            </a:extLst>
          </p:cNvPr>
          <p:cNvCxnSpPr>
            <a:endCxn id="55" idx="1"/>
          </p:cNvCxnSpPr>
          <p:nvPr/>
        </p:nvCxnSpPr>
        <p:spPr>
          <a:xfrm rot="16200000" flipH="1">
            <a:off x="5969647" y="3747194"/>
            <a:ext cx="597711" cy="230399"/>
          </a:xfrm>
          <a:prstGeom prst="bentConnector2">
            <a:avLst/>
          </a:prstGeom>
          <a:ln>
            <a:solidFill>
              <a:srgbClr val="00501E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49851520-73D6-449E-9EFF-FB58B809539C}"/>
              </a:ext>
            </a:extLst>
          </p:cNvPr>
          <p:cNvCxnSpPr>
            <a:cxnSpLocks/>
          </p:cNvCxnSpPr>
          <p:nvPr/>
        </p:nvCxnSpPr>
        <p:spPr>
          <a:xfrm flipV="1">
            <a:off x="5229906" y="3405319"/>
            <a:ext cx="598200" cy="10571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4472E00F-4969-4B67-BC25-78081AC362F2}"/>
              </a:ext>
            </a:extLst>
          </p:cNvPr>
          <p:cNvSpPr/>
          <p:nvPr/>
        </p:nvSpPr>
        <p:spPr>
          <a:xfrm>
            <a:off x="1032392" y="3121260"/>
            <a:ext cx="541809" cy="256155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/>
              <a:t>url</a:t>
            </a:r>
            <a:endParaRPr lang="en-NL" sz="1100" dirty="0"/>
          </a:p>
        </p:txBody>
      </p: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6EA9028F-5539-4A6D-A18D-81A027D6B76E}"/>
              </a:ext>
            </a:extLst>
          </p:cNvPr>
          <p:cNvCxnSpPr>
            <a:cxnSpLocks/>
            <a:endCxn id="121" idx="1"/>
          </p:cNvCxnSpPr>
          <p:nvPr/>
        </p:nvCxnSpPr>
        <p:spPr>
          <a:xfrm rot="16200000" flipH="1">
            <a:off x="565525" y="2782471"/>
            <a:ext cx="729340" cy="204393"/>
          </a:xfrm>
          <a:prstGeom prst="bentConnector2">
            <a:avLst/>
          </a:prstGeom>
          <a:ln>
            <a:solidFill>
              <a:srgbClr val="00501E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169CBAF-8B49-4A34-9E4C-F37CB3D36290}"/>
              </a:ext>
            </a:extLst>
          </p:cNvPr>
          <p:cNvSpPr txBox="1"/>
          <p:nvPr/>
        </p:nvSpPr>
        <p:spPr>
          <a:xfrm>
            <a:off x="830946" y="773111"/>
            <a:ext cx="2406108" cy="2000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7C92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nl-NL" sz="1300" dirty="0"/>
              <a:t>Component: Tweet </a:t>
            </a:r>
            <a:r>
              <a:rPr lang="nl-NL" sz="1300" dirty="0" err="1"/>
              <a:t>Summarizer</a:t>
            </a:r>
            <a:r>
              <a:rPr lang="nl-NL" sz="1300" dirty="0"/>
              <a:t> </a:t>
            </a:r>
            <a:endParaRPr lang="en-NL" sz="1300" dirty="0" err="1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57E7394-9CD1-4EA5-A129-FF8319F7C14E}"/>
              </a:ext>
            </a:extLst>
          </p:cNvPr>
          <p:cNvSpPr/>
          <p:nvPr/>
        </p:nvSpPr>
        <p:spPr>
          <a:xfrm>
            <a:off x="6274684" y="3616572"/>
            <a:ext cx="751698" cy="364384"/>
          </a:xfrm>
          <a:prstGeom prst="rect">
            <a:avLst/>
          </a:prstGeom>
          <a:solidFill>
            <a:schemeClr val="bg1">
              <a:lumMod val="8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3DC2547-FA23-4685-BAC4-A3D2ED0E7406}"/>
              </a:ext>
            </a:extLst>
          </p:cNvPr>
          <p:cNvSpPr/>
          <p:nvPr/>
        </p:nvSpPr>
        <p:spPr>
          <a:xfrm>
            <a:off x="5428777" y="3666075"/>
            <a:ext cx="1038475" cy="334302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mock-https</a:t>
            </a:r>
            <a:r>
              <a:rPr lang="nl-NL" sz="900" dirty="0"/>
              <a:t>.js</a:t>
            </a:r>
            <a:endParaRPr lang="en-NL" sz="900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17A0F0B-5687-4628-959C-D2CB9D5BB3E0}"/>
              </a:ext>
            </a:extLst>
          </p:cNvPr>
          <p:cNvSpPr/>
          <p:nvPr/>
        </p:nvSpPr>
        <p:spPr>
          <a:xfrm>
            <a:off x="5346983" y="2212981"/>
            <a:ext cx="1038475" cy="334302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mock-</a:t>
            </a:r>
            <a:r>
              <a:rPr lang="nl-NL" sz="900" dirty="0"/>
              <a:t>twit.js</a:t>
            </a:r>
            <a:endParaRPr lang="en-NL" sz="900" dirty="0"/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AFF0BB83-96CE-4F07-BA17-654B6C63C58F}"/>
              </a:ext>
            </a:extLst>
          </p:cNvPr>
          <p:cNvSpPr/>
          <p:nvPr/>
        </p:nvSpPr>
        <p:spPr>
          <a:xfrm>
            <a:off x="6517113" y="1987228"/>
            <a:ext cx="1296175" cy="351739"/>
          </a:xfrm>
          <a:prstGeom prst="wedgeRectCallout">
            <a:avLst>
              <a:gd name="adj1" fmla="val -67070"/>
              <a:gd name="adj2" fmla="val 625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Mock </a:t>
            </a:r>
            <a:r>
              <a:rPr lang="nl-NL" sz="900" b="1" dirty="0" err="1"/>
              <a:t>interaction</a:t>
            </a:r>
            <a:r>
              <a:rPr lang="nl-NL" sz="900" b="1" dirty="0"/>
              <a:t> </a:t>
            </a:r>
            <a:r>
              <a:rPr lang="nl-NL" sz="900" b="1" dirty="0" err="1"/>
              <a:t>with</a:t>
            </a:r>
            <a:r>
              <a:rPr lang="nl-NL" sz="900" b="1" dirty="0"/>
              <a:t> Twitter API</a:t>
            </a:r>
            <a:endParaRPr lang="en-NL" sz="900" b="1" dirty="0"/>
          </a:p>
        </p:txBody>
      </p:sp>
      <p:sp>
        <p:nvSpPr>
          <p:cNvPr id="43" name="Speech Bubble: Rectangle 42">
            <a:extLst>
              <a:ext uri="{FF2B5EF4-FFF2-40B4-BE49-F238E27FC236}">
                <a16:creationId xmlns:a16="http://schemas.microsoft.com/office/drawing/2014/main" id="{BB927994-06ED-44F2-9A2F-F7DB54A96310}"/>
              </a:ext>
            </a:extLst>
          </p:cNvPr>
          <p:cNvSpPr/>
          <p:nvPr/>
        </p:nvSpPr>
        <p:spPr>
          <a:xfrm>
            <a:off x="6925511" y="3608639"/>
            <a:ext cx="1938757" cy="351739"/>
          </a:xfrm>
          <a:prstGeom prst="wedgeRectCallout">
            <a:avLst>
              <a:gd name="adj1" fmla="val -80143"/>
              <a:gd name="adj2" fmla="val 4203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Mock </a:t>
            </a:r>
            <a:r>
              <a:rPr lang="nl-NL" sz="900" b="1" dirty="0" err="1"/>
              <a:t>interaction</a:t>
            </a:r>
            <a:r>
              <a:rPr lang="nl-NL" sz="900" b="1" dirty="0"/>
              <a:t> </a:t>
            </a:r>
            <a:r>
              <a:rPr lang="nl-NL" sz="900" b="1" dirty="0" err="1"/>
              <a:t>with</a:t>
            </a:r>
            <a:r>
              <a:rPr lang="nl-NL" sz="900" b="1" dirty="0"/>
              <a:t> OCI API for </a:t>
            </a:r>
            <a:r>
              <a:rPr lang="nl-NL" sz="900" b="1" dirty="0" err="1"/>
              <a:t>Vault</a:t>
            </a:r>
            <a:r>
              <a:rPr lang="nl-NL" sz="900" b="1" dirty="0"/>
              <a:t> </a:t>
            </a:r>
            <a:r>
              <a:rPr lang="nl-NL" sz="900" b="1" dirty="0" err="1"/>
              <a:t>and</a:t>
            </a:r>
            <a:r>
              <a:rPr lang="nl-NL" sz="900" b="1" dirty="0"/>
              <a:t> Object Storage</a:t>
            </a:r>
            <a:endParaRPr lang="en-NL" sz="900" b="1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BD73973-77CE-4EAB-BE72-D1CC82A69039}"/>
              </a:ext>
            </a:extLst>
          </p:cNvPr>
          <p:cNvSpPr/>
          <p:nvPr/>
        </p:nvSpPr>
        <p:spPr>
          <a:xfrm>
            <a:off x="2641663" y="1122026"/>
            <a:ext cx="977384" cy="5882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tweet-summarizer.</a:t>
            </a:r>
            <a:br>
              <a:rPr lang="en-US" sz="900" dirty="0"/>
            </a:br>
            <a:r>
              <a:rPr lang="en-US" sz="900" dirty="0"/>
              <a:t>component</a:t>
            </a:r>
            <a:br>
              <a:rPr lang="en-US" sz="900" dirty="0"/>
            </a:br>
            <a:r>
              <a:rPr lang="en-US" sz="900" dirty="0"/>
              <a:t>.test</a:t>
            </a:r>
            <a:r>
              <a:rPr lang="nl-NL" sz="900" dirty="0"/>
              <a:t>.js</a:t>
            </a:r>
            <a:endParaRPr lang="en-NL" sz="900" dirty="0"/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041DFAF9-5504-496F-9FD8-2901ED47830D}"/>
              </a:ext>
            </a:extLst>
          </p:cNvPr>
          <p:cNvSpPr/>
          <p:nvPr/>
        </p:nvSpPr>
        <p:spPr>
          <a:xfrm>
            <a:off x="3056180" y="1672962"/>
            <a:ext cx="268726" cy="350604"/>
          </a:xfrm>
          <a:prstGeom prst="downArrow">
            <a:avLst/>
          </a:prstGeom>
          <a:ln>
            <a:solidFill>
              <a:srgbClr val="232F6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AE65DDCE-B4CB-47AB-80E8-C94DEE63451B}"/>
              </a:ext>
            </a:extLst>
          </p:cNvPr>
          <p:cNvSpPr/>
          <p:nvPr/>
        </p:nvSpPr>
        <p:spPr>
          <a:xfrm>
            <a:off x="3927060" y="3495818"/>
            <a:ext cx="1532390" cy="4645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oci</a:t>
            </a:r>
            <a:r>
              <a:rPr lang="en-US" sz="900" dirty="0"/>
              <a:t>-object-writer.</a:t>
            </a:r>
          </a:p>
          <a:p>
            <a:pPr algn="ctr"/>
            <a:r>
              <a:rPr lang="en-US" sz="900" dirty="0"/>
              <a:t>component</a:t>
            </a:r>
            <a:br>
              <a:rPr lang="en-US" sz="900" dirty="0"/>
            </a:br>
            <a:r>
              <a:rPr lang="en-US" sz="900" dirty="0"/>
              <a:t>.test</a:t>
            </a:r>
            <a:r>
              <a:rPr lang="nl-NL" sz="900" dirty="0"/>
              <a:t>.js</a:t>
            </a:r>
            <a:endParaRPr lang="en-NL" sz="900" dirty="0"/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id="{78FA26B8-F0EA-4C40-B59B-F3ABC629E7B7}"/>
              </a:ext>
            </a:extLst>
          </p:cNvPr>
          <p:cNvSpPr/>
          <p:nvPr/>
        </p:nvSpPr>
        <p:spPr>
          <a:xfrm>
            <a:off x="4871146" y="3833226"/>
            <a:ext cx="268726" cy="350604"/>
          </a:xfrm>
          <a:prstGeom prst="downArrow">
            <a:avLst/>
          </a:prstGeom>
          <a:ln>
            <a:solidFill>
              <a:srgbClr val="232F6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13F6A33D-E175-445F-AA65-3320481DD3A8}"/>
              </a:ext>
            </a:extLst>
          </p:cNvPr>
          <p:cNvSpPr/>
          <p:nvPr/>
        </p:nvSpPr>
        <p:spPr>
          <a:xfrm>
            <a:off x="3849909" y="835815"/>
            <a:ext cx="1294219" cy="4029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tweet-retriever.</a:t>
            </a:r>
            <a:br>
              <a:rPr lang="en-US" sz="900" dirty="0"/>
            </a:br>
            <a:r>
              <a:rPr lang="en-US" sz="900" dirty="0"/>
              <a:t>component</a:t>
            </a:r>
            <a:br>
              <a:rPr lang="en-US" sz="900" dirty="0"/>
            </a:br>
            <a:r>
              <a:rPr lang="en-US" sz="900" dirty="0"/>
              <a:t>.test</a:t>
            </a:r>
            <a:r>
              <a:rPr lang="nl-NL" sz="900" dirty="0"/>
              <a:t>.js</a:t>
            </a:r>
            <a:endParaRPr lang="en-NL" sz="900" dirty="0"/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CFFF9220-D84F-4353-B85E-CFCD882CD98B}"/>
              </a:ext>
            </a:extLst>
          </p:cNvPr>
          <p:cNvSpPr/>
          <p:nvPr/>
        </p:nvSpPr>
        <p:spPr>
          <a:xfrm>
            <a:off x="4846905" y="1111629"/>
            <a:ext cx="268726" cy="350604"/>
          </a:xfrm>
          <a:prstGeom prst="downArrow">
            <a:avLst/>
          </a:prstGeom>
          <a:ln>
            <a:solidFill>
              <a:srgbClr val="232F6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2" name="Speech Bubble: Rectangle 61">
            <a:extLst>
              <a:ext uri="{FF2B5EF4-FFF2-40B4-BE49-F238E27FC236}">
                <a16:creationId xmlns:a16="http://schemas.microsoft.com/office/drawing/2014/main" id="{D19DB765-4BC9-416C-B7A5-55BFC1E57BA9}"/>
              </a:ext>
            </a:extLst>
          </p:cNvPr>
          <p:cNvSpPr/>
          <p:nvPr/>
        </p:nvSpPr>
        <p:spPr>
          <a:xfrm>
            <a:off x="5440458" y="836316"/>
            <a:ext cx="2140604" cy="778713"/>
          </a:xfrm>
          <a:prstGeom prst="wedgeRectCallout">
            <a:avLst>
              <a:gd name="adj1" fmla="val -66950"/>
              <a:gd name="adj2" fmla="val -33821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2328B6F-C249-4E08-8CB7-6582CDCCE4B9}"/>
              </a:ext>
            </a:extLst>
          </p:cNvPr>
          <p:cNvSpPr txBox="1"/>
          <p:nvPr/>
        </p:nvSpPr>
        <p:spPr>
          <a:xfrm>
            <a:off x="5501260" y="883551"/>
            <a:ext cx="2811793" cy="7540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SET ENV: TWITTER_CREDENTIALS_FILE</a:t>
            </a:r>
          </a:p>
          <a:p>
            <a:r>
              <a:rPr lang="en-US" sz="700" dirty="0">
                <a:solidFill>
                  <a:schemeClr val="bg1"/>
                </a:solidFill>
              </a:rPr>
              <a:t>TWITTER_CREDENTIALS_SECRET_OCID, OCI_RESOURCE_PRINCIPAL_PRIVATE_PEM</a:t>
            </a:r>
            <a:br>
              <a:rPr lang="en-US" sz="700" dirty="0">
                <a:solidFill>
                  <a:schemeClr val="bg1"/>
                </a:solidFill>
              </a:rPr>
            </a:br>
            <a:r>
              <a:rPr lang="en-US" sz="700" dirty="0">
                <a:solidFill>
                  <a:schemeClr val="bg1"/>
                </a:solidFill>
              </a:rPr>
              <a:t>, OCI_RESOURCE_PRINCIPAL_RPST, </a:t>
            </a:r>
            <a:br>
              <a:rPr lang="en-US" sz="700" dirty="0">
                <a:solidFill>
                  <a:schemeClr val="bg1"/>
                </a:solidFill>
              </a:rPr>
            </a:br>
            <a:r>
              <a:rPr lang="en-US" sz="700" dirty="0">
                <a:solidFill>
                  <a:schemeClr val="bg1"/>
                </a:solidFill>
              </a:rPr>
              <a:t>PRIVATE_KEY_FILE, KEY_FINGERPRINT</a:t>
            </a:r>
          </a:p>
          <a:p>
            <a:r>
              <a:rPr lang="nl-NL" sz="700" dirty="0">
                <a:solidFill>
                  <a:schemeClr val="bg1"/>
                </a:solidFill>
              </a:rPr>
              <a:t>, TENANCY_ID, USER_ID</a:t>
            </a:r>
            <a:endParaRPr lang="en-NL" sz="700" dirty="0">
              <a:solidFill>
                <a:schemeClr val="bg1"/>
              </a:solidFill>
            </a:endParaRPr>
          </a:p>
          <a:p>
            <a:endParaRPr lang="en-NL" sz="700" dirty="0" err="1">
              <a:solidFill>
                <a:schemeClr val="bg1"/>
              </a:solidFill>
            </a:endParaRPr>
          </a:p>
        </p:txBody>
      </p:sp>
      <p:sp>
        <p:nvSpPr>
          <p:cNvPr id="64" name="Speech Bubble: Rectangle 63">
            <a:extLst>
              <a:ext uri="{FF2B5EF4-FFF2-40B4-BE49-F238E27FC236}">
                <a16:creationId xmlns:a16="http://schemas.microsoft.com/office/drawing/2014/main" id="{6182F411-5740-45B8-83C0-702D98351A71}"/>
              </a:ext>
            </a:extLst>
          </p:cNvPr>
          <p:cNvSpPr/>
          <p:nvPr/>
        </p:nvSpPr>
        <p:spPr>
          <a:xfrm>
            <a:off x="1663332" y="3759234"/>
            <a:ext cx="2021220" cy="638366"/>
          </a:xfrm>
          <a:prstGeom prst="wedgeRectCallout">
            <a:avLst>
              <a:gd name="adj1" fmla="val 75856"/>
              <a:gd name="adj2" fmla="val -33980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0D6D4C3-D189-4D54-B180-FE3354D8A5C6}"/>
              </a:ext>
            </a:extLst>
          </p:cNvPr>
          <p:cNvSpPr txBox="1"/>
          <p:nvPr/>
        </p:nvSpPr>
        <p:spPr>
          <a:xfrm>
            <a:off x="1752388" y="3825954"/>
            <a:ext cx="2053290" cy="7540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SET ENV: </a:t>
            </a:r>
            <a:r>
              <a:rPr lang="nl-NL" sz="700" dirty="0">
                <a:solidFill>
                  <a:schemeClr val="bg1"/>
                </a:solidFill>
              </a:rPr>
              <a:t>REGION, OCI_NAMESPACE, </a:t>
            </a:r>
            <a:r>
              <a:rPr lang="en-US" sz="700" dirty="0">
                <a:solidFill>
                  <a:schemeClr val="bg1"/>
                </a:solidFill>
              </a:rPr>
              <a:t>OCI_RESOURCE_PRINCIPAL_PRIVATE_PEM</a:t>
            </a:r>
            <a:br>
              <a:rPr lang="en-US" sz="700" dirty="0">
                <a:solidFill>
                  <a:schemeClr val="bg1"/>
                </a:solidFill>
              </a:rPr>
            </a:br>
            <a:r>
              <a:rPr lang="en-US" sz="700" dirty="0">
                <a:solidFill>
                  <a:schemeClr val="bg1"/>
                </a:solidFill>
              </a:rPr>
              <a:t>, OCI_RESOURCE_PRINCIPAL_RPST, </a:t>
            </a:r>
            <a:br>
              <a:rPr lang="en-US" sz="700" dirty="0">
                <a:solidFill>
                  <a:schemeClr val="bg1"/>
                </a:solidFill>
              </a:rPr>
            </a:br>
            <a:r>
              <a:rPr lang="en-US" sz="700" dirty="0">
                <a:solidFill>
                  <a:schemeClr val="bg1"/>
                </a:solidFill>
              </a:rPr>
              <a:t>PRIVATE_KEY_FILE, KEY_FINGERPRINT</a:t>
            </a:r>
          </a:p>
          <a:p>
            <a:r>
              <a:rPr lang="nl-NL" sz="700" dirty="0">
                <a:solidFill>
                  <a:schemeClr val="bg1"/>
                </a:solidFill>
              </a:rPr>
              <a:t>, TENANCY_ID, USER_ID</a:t>
            </a:r>
            <a:endParaRPr lang="en-NL" sz="700" dirty="0">
              <a:solidFill>
                <a:schemeClr val="bg1"/>
              </a:solidFill>
            </a:endParaRPr>
          </a:p>
          <a:p>
            <a:endParaRPr lang="en-NL" sz="700" dirty="0">
              <a:solidFill>
                <a:schemeClr val="bg1"/>
              </a:solidFill>
            </a:endParaRPr>
          </a:p>
          <a:p>
            <a:endParaRPr lang="en-NL" sz="700" dirty="0" err="1">
              <a:solidFill>
                <a:schemeClr val="bg1"/>
              </a:solidFill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49237083-DB8E-4A9D-8A52-9460D5240152}"/>
              </a:ext>
            </a:extLst>
          </p:cNvPr>
          <p:cNvSpPr/>
          <p:nvPr/>
        </p:nvSpPr>
        <p:spPr>
          <a:xfrm>
            <a:off x="803656" y="1239301"/>
            <a:ext cx="977384" cy="4645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func</a:t>
            </a:r>
            <a:r>
              <a:rPr lang="en-US" sz="900" dirty="0"/>
              <a:t>.</a:t>
            </a:r>
            <a:br>
              <a:rPr lang="en-US" sz="900" dirty="0"/>
            </a:br>
            <a:r>
              <a:rPr lang="en-US" sz="900" dirty="0"/>
              <a:t>component</a:t>
            </a:r>
            <a:br>
              <a:rPr lang="en-US" sz="900" dirty="0"/>
            </a:br>
            <a:r>
              <a:rPr lang="en-US" sz="900" dirty="0"/>
              <a:t>.test</a:t>
            </a:r>
            <a:r>
              <a:rPr lang="nl-NL" sz="900" dirty="0"/>
              <a:t>.js</a:t>
            </a:r>
            <a:endParaRPr lang="en-NL" sz="900" dirty="0"/>
          </a:p>
        </p:txBody>
      </p:sp>
      <p:sp>
        <p:nvSpPr>
          <p:cNvPr id="67" name="Arrow: Down 66">
            <a:extLst>
              <a:ext uri="{FF2B5EF4-FFF2-40B4-BE49-F238E27FC236}">
                <a16:creationId xmlns:a16="http://schemas.microsoft.com/office/drawing/2014/main" id="{E1823DD1-7494-4ACF-B7A5-99F1F53C99F9}"/>
              </a:ext>
            </a:extLst>
          </p:cNvPr>
          <p:cNvSpPr/>
          <p:nvPr/>
        </p:nvSpPr>
        <p:spPr>
          <a:xfrm>
            <a:off x="1218173" y="1666507"/>
            <a:ext cx="268726" cy="350604"/>
          </a:xfrm>
          <a:prstGeom prst="downArrow">
            <a:avLst/>
          </a:prstGeom>
          <a:ln>
            <a:solidFill>
              <a:srgbClr val="232F6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B0626A4-1E71-4D0A-96AB-6AAD66EAEFA5}"/>
              </a:ext>
            </a:extLst>
          </p:cNvPr>
          <p:cNvSpPr/>
          <p:nvPr/>
        </p:nvSpPr>
        <p:spPr>
          <a:xfrm>
            <a:off x="1570434" y="1563418"/>
            <a:ext cx="1038475" cy="334302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mock </a:t>
            </a:r>
            <a:r>
              <a:rPr lang="en-US" sz="900" dirty="0" err="1"/>
              <a:t>fnproject@fdk</a:t>
            </a:r>
            <a:endParaRPr lang="en-NL" sz="9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9C1495-CDD6-4871-BF10-809AFD886891}"/>
              </a:ext>
            </a:extLst>
          </p:cNvPr>
          <p:cNvSpPr/>
          <p:nvPr/>
        </p:nvSpPr>
        <p:spPr>
          <a:xfrm>
            <a:off x="955642" y="2567234"/>
            <a:ext cx="1334655" cy="492446"/>
          </a:xfrm>
          <a:prstGeom prst="rect">
            <a:avLst/>
          </a:prstGeom>
          <a:solidFill>
            <a:schemeClr val="bg1">
              <a:lumMod val="8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1" name="Speech Bubble: Rectangle 70">
            <a:extLst>
              <a:ext uri="{FF2B5EF4-FFF2-40B4-BE49-F238E27FC236}">
                <a16:creationId xmlns:a16="http://schemas.microsoft.com/office/drawing/2014/main" id="{286373D1-A43F-411B-ACED-2395A4345F76}"/>
              </a:ext>
            </a:extLst>
          </p:cNvPr>
          <p:cNvSpPr/>
          <p:nvPr/>
        </p:nvSpPr>
        <p:spPr>
          <a:xfrm>
            <a:off x="223932" y="75439"/>
            <a:ext cx="3013122" cy="741657"/>
          </a:xfrm>
          <a:prstGeom prst="wedgeRectCallout">
            <a:avLst>
              <a:gd name="adj1" fmla="val -23773"/>
              <a:gd name="adj2" fmla="val 132691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1" name="Speech Bubble: Rectangle 50">
            <a:extLst>
              <a:ext uri="{FF2B5EF4-FFF2-40B4-BE49-F238E27FC236}">
                <a16:creationId xmlns:a16="http://schemas.microsoft.com/office/drawing/2014/main" id="{5F85DF2C-D35D-4BC1-9C9B-0DC62585EAB7}"/>
              </a:ext>
            </a:extLst>
          </p:cNvPr>
          <p:cNvSpPr/>
          <p:nvPr/>
        </p:nvSpPr>
        <p:spPr>
          <a:xfrm>
            <a:off x="229773" y="74864"/>
            <a:ext cx="3013122" cy="741657"/>
          </a:xfrm>
          <a:prstGeom prst="wedgeRectCallout">
            <a:avLst>
              <a:gd name="adj1" fmla="val 34336"/>
              <a:gd name="adj2" fmla="val 110986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2CE6F20-F83D-426E-B82F-4F2E767BB0D3}"/>
              </a:ext>
            </a:extLst>
          </p:cNvPr>
          <p:cNvSpPr txBox="1"/>
          <p:nvPr/>
        </p:nvSpPr>
        <p:spPr>
          <a:xfrm>
            <a:off x="248852" y="101684"/>
            <a:ext cx="306245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SET ENV: </a:t>
            </a:r>
            <a:r>
              <a:rPr lang="nl-NL" sz="700" dirty="0">
                <a:solidFill>
                  <a:schemeClr val="bg1"/>
                </a:solidFill>
              </a:rPr>
              <a:t>TWITTER_REPORTS_BUCKET, </a:t>
            </a:r>
            <a:r>
              <a:rPr lang="en-US" sz="700" dirty="0">
                <a:solidFill>
                  <a:schemeClr val="bg1"/>
                </a:solidFill>
              </a:rPr>
              <a:t> TWITTER_CREDENTIALS_FILE, TWITTER_CREDENTIALS_SECRET_OCID, REGION, OCI_NAMESPACE, OCI_RESOURCE_PRINCIPAL_PRIVATE_PEM, OCI_RESOURCE_PRINCIPAL_RPST, PRIVATE_KEY_FILE, KEY_FINGERPRINT</a:t>
            </a:r>
            <a:r>
              <a:rPr lang="nl-NL" sz="700" dirty="0">
                <a:solidFill>
                  <a:schemeClr val="bg1"/>
                </a:solidFill>
              </a:rPr>
              <a:t>, TENANCY_ID, USER_ID</a:t>
            </a:r>
            <a:endParaRPr lang="en-NL" sz="700" dirty="0">
              <a:solidFill>
                <a:schemeClr val="bg1"/>
              </a:solidFill>
            </a:endParaRP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1D021702-2531-4834-B765-D0858F8B3651}"/>
              </a:ext>
            </a:extLst>
          </p:cNvPr>
          <p:cNvSpPr/>
          <p:nvPr/>
        </p:nvSpPr>
        <p:spPr>
          <a:xfrm>
            <a:off x="3703728" y="2142000"/>
            <a:ext cx="1215005" cy="4645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oci</a:t>
            </a:r>
            <a:r>
              <a:rPr lang="en-US" sz="900" dirty="0"/>
              <a:t>-secret-retriever.</a:t>
            </a:r>
            <a:br>
              <a:rPr lang="en-US" sz="900" dirty="0"/>
            </a:br>
            <a:r>
              <a:rPr lang="en-US" sz="900" dirty="0"/>
              <a:t>component</a:t>
            </a:r>
            <a:br>
              <a:rPr lang="en-US" sz="900" dirty="0"/>
            </a:br>
            <a:r>
              <a:rPr lang="en-US" sz="900" dirty="0"/>
              <a:t>.test</a:t>
            </a:r>
            <a:r>
              <a:rPr lang="nl-NL" sz="900" dirty="0"/>
              <a:t>.js</a:t>
            </a:r>
            <a:endParaRPr lang="en-NL" sz="900" dirty="0"/>
          </a:p>
        </p:txBody>
      </p:sp>
      <p:sp>
        <p:nvSpPr>
          <p:cNvPr id="73" name="Arrow: Down 72">
            <a:extLst>
              <a:ext uri="{FF2B5EF4-FFF2-40B4-BE49-F238E27FC236}">
                <a16:creationId xmlns:a16="http://schemas.microsoft.com/office/drawing/2014/main" id="{5CD4380D-CA53-4E3E-8222-1579EF02286E}"/>
              </a:ext>
            </a:extLst>
          </p:cNvPr>
          <p:cNvSpPr/>
          <p:nvPr/>
        </p:nvSpPr>
        <p:spPr>
          <a:xfrm>
            <a:off x="4555081" y="2480281"/>
            <a:ext cx="268726" cy="350604"/>
          </a:xfrm>
          <a:prstGeom prst="downArrow">
            <a:avLst/>
          </a:prstGeom>
          <a:ln>
            <a:solidFill>
              <a:srgbClr val="232F6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4" name="Speech Bubble: Rectangle 73">
            <a:extLst>
              <a:ext uri="{FF2B5EF4-FFF2-40B4-BE49-F238E27FC236}">
                <a16:creationId xmlns:a16="http://schemas.microsoft.com/office/drawing/2014/main" id="{9054F9CD-B8B5-4B4A-8812-89EAD5D0EDE0}"/>
              </a:ext>
            </a:extLst>
          </p:cNvPr>
          <p:cNvSpPr/>
          <p:nvPr/>
        </p:nvSpPr>
        <p:spPr>
          <a:xfrm>
            <a:off x="2073875" y="2972008"/>
            <a:ext cx="2021220" cy="638366"/>
          </a:xfrm>
          <a:prstGeom prst="wedgeRectCallout">
            <a:avLst>
              <a:gd name="adj1" fmla="val 47002"/>
              <a:gd name="adj2" fmla="val -120827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679DFB-798D-4A7C-AB3B-BAD8A38BAEF4}"/>
              </a:ext>
            </a:extLst>
          </p:cNvPr>
          <p:cNvSpPr txBox="1"/>
          <p:nvPr/>
        </p:nvSpPr>
        <p:spPr>
          <a:xfrm>
            <a:off x="2162931" y="3038728"/>
            <a:ext cx="2053290" cy="7540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SET ENV: </a:t>
            </a:r>
            <a:r>
              <a:rPr lang="nl-NL" sz="700" dirty="0">
                <a:solidFill>
                  <a:schemeClr val="bg1"/>
                </a:solidFill>
              </a:rPr>
              <a:t>REGION,COMPARTMENT_OCID, </a:t>
            </a:r>
            <a:r>
              <a:rPr lang="en-US" sz="700" dirty="0">
                <a:solidFill>
                  <a:schemeClr val="bg1"/>
                </a:solidFill>
              </a:rPr>
              <a:t>OCI_RESOURCE_PRINCIPAL_PRIVATE_PEM</a:t>
            </a:r>
            <a:br>
              <a:rPr lang="en-US" sz="700" dirty="0">
                <a:solidFill>
                  <a:schemeClr val="bg1"/>
                </a:solidFill>
              </a:rPr>
            </a:br>
            <a:r>
              <a:rPr lang="en-US" sz="700" dirty="0">
                <a:solidFill>
                  <a:schemeClr val="bg1"/>
                </a:solidFill>
              </a:rPr>
              <a:t>, OCI_RESOURCE_PRINCIPAL_RPST, </a:t>
            </a:r>
            <a:br>
              <a:rPr lang="en-US" sz="700" dirty="0">
                <a:solidFill>
                  <a:schemeClr val="bg1"/>
                </a:solidFill>
              </a:rPr>
            </a:br>
            <a:r>
              <a:rPr lang="en-US" sz="700" dirty="0">
                <a:solidFill>
                  <a:schemeClr val="bg1"/>
                </a:solidFill>
              </a:rPr>
              <a:t>PRIVATE_KEY_FILE, KEY_FINGERPRINT</a:t>
            </a:r>
          </a:p>
          <a:p>
            <a:r>
              <a:rPr lang="nl-NL" sz="700" dirty="0">
                <a:solidFill>
                  <a:schemeClr val="bg1"/>
                </a:solidFill>
              </a:rPr>
              <a:t>, TENANCY_ID, USER_ID</a:t>
            </a:r>
            <a:endParaRPr lang="en-NL" sz="700" dirty="0">
              <a:solidFill>
                <a:schemeClr val="bg1"/>
              </a:solidFill>
            </a:endParaRPr>
          </a:p>
          <a:p>
            <a:endParaRPr lang="en-NL" sz="700" dirty="0">
              <a:solidFill>
                <a:schemeClr val="bg1"/>
              </a:solidFill>
            </a:endParaRPr>
          </a:p>
          <a:p>
            <a:endParaRPr lang="en-NL" sz="700" dirty="0" err="1">
              <a:solidFill>
                <a:schemeClr val="bg1"/>
              </a:solidFill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9670237D-FFCF-4D33-8CB1-DC3033A37502}"/>
              </a:ext>
            </a:extLst>
          </p:cNvPr>
          <p:cNvSpPr/>
          <p:nvPr/>
        </p:nvSpPr>
        <p:spPr>
          <a:xfrm>
            <a:off x="6153302" y="2487136"/>
            <a:ext cx="1364105" cy="4645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oci-api-requestor.component</a:t>
            </a:r>
            <a:br>
              <a:rPr lang="en-US" sz="900" dirty="0"/>
            </a:br>
            <a:r>
              <a:rPr lang="en-US" sz="900" dirty="0"/>
              <a:t>.test</a:t>
            </a:r>
            <a:r>
              <a:rPr lang="nl-NL" sz="900" dirty="0"/>
              <a:t>.js</a:t>
            </a:r>
            <a:endParaRPr lang="en-NL" sz="900" dirty="0"/>
          </a:p>
        </p:txBody>
      </p:sp>
      <p:sp>
        <p:nvSpPr>
          <p:cNvPr id="77" name="Arrow: Down 76">
            <a:extLst>
              <a:ext uri="{FF2B5EF4-FFF2-40B4-BE49-F238E27FC236}">
                <a16:creationId xmlns:a16="http://schemas.microsoft.com/office/drawing/2014/main" id="{29B22BE8-EA30-481C-AC75-29A1006D6880}"/>
              </a:ext>
            </a:extLst>
          </p:cNvPr>
          <p:cNvSpPr/>
          <p:nvPr/>
        </p:nvSpPr>
        <p:spPr>
          <a:xfrm>
            <a:off x="6148610" y="2801511"/>
            <a:ext cx="268726" cy="350604"/>
          </a:xfrm>
          <a:prstGeom prst="downArrow">
            <a:avLst/>
          </a:prstGeom>
          <a:ln>
            <a:solidFill>
              <a:srgbClr val="232F6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9" name="Speech Bubble: Rectangle 78">
            <a:extLst>
              <a:ext uri="{FF2B5EF4-FFF2-40B4-BE49-F238E27FC236}">
                <a16:creationId xmlns:a16="http://schemas.microsoft.com/office/drawing/2014/main" id="{88B0853E-09C6-49EF-AFBC-6FB8005FC8F0}"/>
              </a:ext>
            </a:extLst>
          </p:cNvPr>
          <p:cNvSpPr/>
          <p:nvPr/>
        </p:nvSpPr>
        <p:spPr>
          <a:xfrm>
            <a:off x="7139442" y="2775796"/>
            <a:ext cx="2021220" cy="638366"/>
          </a:xfrm>
          <a:prstGeom prst="wedgeRectCallout">
            <a:avLst>
              <a:gd name="adj1" fmla="val -38490"/>
              <a:gd name="adj2" fmla="val -70072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710FE32-8381-4DBF-8DDA-F786B3B34F83}"/>
              </a:ext>
            </a:extLst>
          </p:cNvPr>
          <p:cNvSpPr txBox="1"/>
          <p:nvPr/>
        </p:nvSpPr>
        <p:spPr>
          <a:xfrm>
            <a:off x="7210658" y="2802221"/>
            <a:ext cx="2053290" cy="7540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SET ENV: OCI_RESOURCE_PRINCIPAL_PRIVATE_PEM</a:t>
            </a:r>
            <a:br>
              <a:rPr lang="en-US" sz="700" dirty="0">
                <a:solidFill>
                  <a:schemeClr val="bg1"/>
                </a:solidFill>
              </a:rPr>
            </a:br>
            <a:r>
              <a:rPr lang="en-US" sz="700" dirty="0">
                <a:solidFill>
                  <a:schemeClr val="bg1"/>
                </a:solidFill>
              </a:rPr>
              <a:t>, OCI_RESOURCE_PRINCIPAL_RPST, </a:t>
            </a:r>
            <a:br>
              <a:rPr lang="en-US" sz="700" dirty="0">
                <a:solidFill>
                  <a:schemeClr val="bg1"/>
                </a:solidFill>
              </a:rPr>
            </a:br>
            <a:r>
              <a:rPr lang="en-US" sz="700" dirty="0">
                <a:solidFill>
                  <a:schemeClr val="bg1"/>
                </a:solidFill>
              </a:rPr>
              <a:t>PRIVATE_KEY_FILE, KEY_FINGERPRINT</a:t>
            </a:r>
          </a:p>
          <a:p>
            <a:r>
              <a:rPr lang="nl-NL" sz="700" dirty="0">
                <a:solidFill>
                  <a:schemeClr val="bg1"/>
                </a:solidFill>
              </a:rPr>
              <a:t>, TENANCY_ID, USER_ID</a:t>
            </a:r>
            <a:endParaRPr lang="en-NL" sz="700" dirty="0">
              <a:solidFill>
                <a:schemeClr val="bg1"/>
              </a:solidFill>
            </a:endParaRPr>
          </a:p>
          <a:p>
            <a:endParaRPr lang="en-NL" sz="700" dirty="0">
              <a:solidFill>
                <a:schemeClr val="bg1"/>
              </a:solidFill>
            </a:endParaRPr>
          </a:p>
          <a:p>
            <a:endParaRPr lang="en-NL" sz="7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7773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BA0B6396-FE39-4B7A-A0DD-581701C59561}"/>
              </a:ext>
            </a:extLst>
          </p:cNvPr>
          <p:cNvSpPr/>
          <p:nvPr/>
        </p:nvSpPr>
        <p:spPr>
          <a:xfrm>
            <a:off x="604800" y="861562"/>
            <a:ext cx="6501600" cy="3897638"/>
          </a:xfrm>
          <a:prstGeom prst="rect">
            <a:avLst/>
          </a:prstGeom>
          <a:solidFill>
            <a:schemeClr val="bg1">
              <a:lumMod val="95000"/>
              <a:alpha val="48000"/>
            </a:schemeClr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82E28D-5713-4FD5-8AF8-1741FF6B3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NL" dirty="0"/>
              <a:t>Tweet </a:t>
            </a:r>
            <a:r>
              <a:rPr lang="nl-NL" dirty="0" err="1"/>
              <a:t>Summarizer</a:t>
            </a:r>
            <a:r>
              <a:rPr lang="nl-NL" dirty="0"/>
              <a:t> - End-</a:t>
            </a:r>
            <a:r>
              <a:rPr lang="nl-NL" dirty="0" err="1"/>
              <a:t>to</a:t>
            </a:r>
            <a:r>
              <a:rPr lang="nl-NL" dirty="0"/>
              <a:t>-End Test (Integration Test)</a:t>
            </a:r>
            <a:br>
              <a:rPr lang="nl-NL" dirty="0"/>
            </a:br>
            <a:r>
              <a:rPr lang="nl-NL" dirty="0"/>
              <a:t>(</a:t>
            </a:r>
            <a:r>
              <a:rPr lang="nl-NL" dirty="0" err="1"/>
              <a:t>possibly</a:t>
            </a:r>
            <a:r>
              <a:rPr lang="nl-NL" dirty="0"/>
              <a:t>) for </a:t>
            </a:r>
            <a:r>
              <a:rPr lang="nl-NL" dirty="0" err="1"/>
              <a:t>each</a:t>
            </a:r>
            <a:r>
              <a:rPr lang="nl-NL" dirty="0"/>
              <a:t> unit – no </a:t>
            </a:r>
            <a:r>
              <a:rPr lang="nl-NL" dirty="0" err="1"/>
              <a:t>mocks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49CA2E-A3B5-4959-983F-722DB0738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nl-NL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AD35142-EC39-4584-9B01-967E2E8BE8C3}"/>
              </a:ext>
            </a:extLst>
          </p:cNvPr>
          <p:cNvSpPr/>
          <p:nvPr/>
        </p:nvSpPr>
        <p:spPr>
          <a:xfrm>
            <a:off x="719999" y="1936800"/>
            <a:ext cx="1101601" cy="58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/>
              <a:t>func.js</a:t>
            </a:r>
            <a:endParaRPr lang="en-NL" sz="11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B5FA851-340D-48D5-9A49-95FFD430E7B1}"/>
              </a:ext>
            </a:extLst>
          </p:cNvPr>
          <p:cNvSpPr/>
          <p:nvPr/>
        </p:nvSpPr>
        <p:spPr>
          <a:xfrm>
            <a:off x="2246401" y="1936800"/>
            <a:ext cx="1174799" cy="58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tweet-summarizer</a:t>
            </a:r>
            <a:r>
              <a:rPr lang="nl-NL" sz="1100" dirty="0"/>
              <a:t>.js</a:t>
            </a:r>
            <a:endParaRPr lang="en-NL" sz="11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6D2215-3F87-4259-8856-07986715B6CD}"/>
              </a:ext>
            </a:extLst>
          </p:cNvPr>
          <p:cNvSpPr/>
          <p:nvPr/>
        </p:nvSpPr>
        <p:spPr>
          <a:xfrm>
            <a:off x="4128305" y="1319456"/>
            <a:ext cx="1101601" cy="58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tweet-retriever</a:t>
            </a:r>
            <a:r>
              <a:rPr lang="nl-NL" sz="1100" dirty="0"/>
              <a:t>.js</a:t>
            </a:r>
            <a:endParaRPr lang="en-NL" sz="11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BA1416A-D45B-4282-AED9-4CF21CE268E3}"/>
              </a:ext>
            </a:extLst>
          </p:cNvPr>
          <p:cNvSpPr/>
          <p:nvPr/>
        </p:nvSpPr>
        <p:spPr>
          <a:xfrm>
            <a:off x="1036801" y="2764800"/>
            <a:ext cx="1170000" cy="2783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100" dirty="0" err="1"/>
              <a:t>fnproject@fdk</a:t>
            </a:r>
            <a:endParaRPr lang="en-NL" sz="1100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610C72D-86F5-4342-BDE3-6769626EE6C5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16200000" flipH="1">
            <a:off x="1323900" y="2466899"/>
            <a:ext cx="244800" cy="351001"/>
          </a:xfrm>
          <a:prstGeom prst="bentConnector3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24C78C9-7172-4DEE-8B00-0C417F8036D5}"/>
              </a:ext>
            </a:extLst>
          </p:cNvPr>
          <p:cNvSpPr/>
          <p:nvPr/>
        </p:nvSpPr>
        <p:spPr>
          <a:xfrm>
            <a:off x="4997363" y="2108289"/>
            <a:ext cx="443095" cy="18261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/>
              <a:t>twit</a:t>
            </a:r>
            <a:endParaRPr lang="en-NL" sz="11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06E6968-E02A-4914-B60D-2B76C3C08907}"/>
              </a:ext>
            </a:extLst>
          </p:cNvPr>
          <p:cNvSpPr/>
          <p:nvPr/>
        </p:nvSpPr>
        <p:spPr>
          <a:xfrm>
            <a:off x="4128305" y="4057753"/>
            <a:ext cx="1101601" cy="58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oci-object-writer.js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EAA30B-2BDB-4CAB-94C4-1E6BEE768FCD}"/>
              </a:ext>
            </a:extLst>
          </p:cNvPr>
          <p:cNvSpPr/>
          <p:nvPr/>
        </p:nvSpPr>
        <p:spPr>
          <a:xfrm>
            <a:off x="4128305" y="2731326"/>
            <a:ext cx="1101601" cy="58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oci-secret-retriever.js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36A755D-A755-4BCB-98C9-FCC7C25AAB74}"/>
              </a:ext>
            </a:extLst>
          </p:cNvPr>
          <p:cNvCxnSpPr>
            <a:cxnSpLocks/>
            <a:endCxn id="14" idx="0"/>
          </p:cNvCxnSpPr>
          <p:nvPr/>
        </p:nvCxnSpPr>
        <p:spPr>
          <a:xfrm rot="16200000" flipH="1">
            <a:off x="4192968" y="2245188"/>
            <a:ext cx="822322" cy="1499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4667C57-5BC4-40B0-A505-C67C78E52AEA}"/>
              </a:ext>
            </a:extLst>
          </p:cNvPr>
          <p:cNvCxnSpPr>
            <a:cxnSpLocks/>
          </p:cNvCxnSpPr>
          <p:nvPr/>
        </p:nvCxnSpPr>
        <p:spPr>
          <a:xfrm flipV="1">
            <a:off x="3421200" y="1524656"/>
            <a:ext cx="707105" cy="6173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237238D-5393-44D2-8CA3-E50C42AED613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3421200" y="2228400"/>
            <a:ext cx="707105" cy="21209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CA05DBF-1B8B-4077-B228-5E8590C88E53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rot="16200000" flipH="1">
            <a:off x="4846192" y="1735569"/>
            <a:ext cx="205633" cy="539805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DAA69FE-10B6-4051-A08A-23B732455F3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821600" y="2228400"/>
            <a:ext cx="42480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5EF4306-1423-4AEE-8C36-0B3FF83FD2C7}"/>
              </a:ext>
            </a:extLst>
          </p:cNvPr>
          <p:cNvSpPr/>
          <p:nvPr/>
        </p:nvSpPr>
        <p:spPr>
          <a:xfrm>
            <a:off x="7643997" y="2642399"/>
            <a:ext cx="1339200" cy="6431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/>
              <a:t>OCI API</a:t>
            </a:r>
          </a:p>
          <a:p>
            <a:pPr algn="ctr"/>
            <a:r>
              <a:rPr lang="nl-NL" sz="1100" dirty="0" err="1"/>
              <a:t>Vault</a:t>
            </a:r>
            <a:r>
              <a:rPr lang="nl-NL" sz="1100" dirty="0"/>
              <a:t> Service</a:t>
            </a:r>
            <a:endParaRPr lang="en-NL" sz="11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B8A9526-ED43-4CE9-B3AC-72329ADA18D6}"/>
              </a:ext>
            </a:extLst>
          </p:cNvPr>
          <p:cNvSpPr/>
          <p:nvPr/>
        </p:nvSpPr>
        <p:spPr>
          <a:xfrm>
            <a:off x="7643997" y="3995591"/>
            <a:ext cx="1339200" cy="6431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/>
              <a:t>OCI API</a:t>
            </a:r>
          </a:p>
          <a:p>
            <a:pPr algn="ctr"/>
            <a:r>
              <a:rPr lang="nl-NL" sz="1100" dirty="0"/>
              <a:t>Object Storage Service</a:t>
            </a:r>
            <a:endParaRPr lang="en-NL" sz="1100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5E07E58-6D12-4B49-985B-93A58CCF8B71}"/>
              </a:ext>
            </a:extLst>
          </p:cNvPr>
          <p:cNvSpPr/>
          <p:nvPr/>
        </p:nvSpPr>
        <p:spPr>
          <a:xfrm>
            <a:off x="7643997" y="733192"/>
            <a:ext cx="1339200" cy="6431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/>
              <a:t>Twitter API</a:t>
            </a:r>
            <a:endParaRPr lang="en-NL" sz="1100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228FB1E2-2641-465C-B3F2-B1028E6C25FF}"/>
              </a:ext>
            </a:extLst>
          </p:cNvPr>
          <p:cNvCxnSpPr>
            <a:cxnSpLocks/>
            <a:stCxn id="12" idx="3"/>
            <a:endCxn id="34" idx="1"/>
          </p:cNvCxnSpPr>
          <p:nvPr/>
        </p:nvCxnSpPr>
        <p:spPr>
          <a:xfrm flipV="1">
            <a:off x="5440458" y="1054755"/>
            <a:ext cx="2203539" cy="1144841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5041FDA-3455-4505-94C6-95454B6AF93E}"/>
              </a:ext>
            </a:extLst>
          </p:cNvPr>
          <p:cNvSpPr/>
          <p:nvPr/>
        </p:nvSpPr>
        <p:spPr>
          <a:xfrm>
            <a:off x="5828106" y="3000577"/>
            <a:ext cx="1101601" cy="58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oci-api-requestor.js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B3617D5-8403-4C27-B3A5-DBFE282837FF}"/>
              </a:ext>
            </a:extLst>
          </p:cNvPr>
          <p:cNvCxnSpPr>
            <a:cxnSpLocks/>
            <a:stCxn id="14" idx="3"/>
            <a:endCxn id="37" idx="1"/>
          </p:cNvCxnSpPr>
          <p:nvPr/>
        </p:nvCxnSpPr>
        <p:spPr>
          <a:xfrm>
            <a:off x="5229906" y="3022926"/>
            <a:ext cx="598200" cy="2692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93A4840F-D08B-41DC-A483-83E758572D71}"/>
              </a:ext>
            </a:extLst>
          </p:cNvPr>
          <p:cNvCxnSpPr>
            <a:cxnSpLocks/>
            <a:stCxn id="54" idx="3"/>
            <a:endCxn id="32" idx="1"/>
          </p:cNvCxnSpPr>
          <p:nvPr/>
        </p:nvCxnSpPr>
        <p:spPr>
          <a:xfrm flipV="1">
            <a:off x="6925511" y="2963962"/>
            <a:ext cx="718486" cy="834394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BBED5932-FC1A-47C4-9470-69CB36B522AA}"/>
              </a:ext>
            </a:extLst>
          </p:cNvPr>
          <p:cNvCxnSpPr>
            <a:cxnSpLocks/>
            <a:stCxn id="54" idx="3"/>
            <a:endCxn id="33" idx="1"/>
          </p:cNvCxnSpPr>
          <p:nvPr/>
        </p:nvCxnSpPr>
        <p:spPr>
          <a:xfrm>
            <a:off x="6925511" y="3798356"/>
            <a:ext cx="718486" cy="518798"/>
          </a:xfrm>
          <a:prstGeom prst="bentConnector3">
            <a:avLst/>
          </a:prstGeom>
          <a:ln w="28575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4AEEFA9-2E34-4614-AD49-C3AFB07D5EA7}"/>
              </a:ext>
            </a:extLst>
          </p:cNvPr>
          <p:cNvSpPr/>
          <p:nvPr/>
        </p:nvSpPr>
        <p:spPr>
          <a:xfrm>
            <a:off x="6383702" y="3670278"/>
            <a:ext cx="541809" cy="256155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/>
              <a:t>https</a:t>
            </a:r>
            <a:endParaRPr lang="en-NL" sz="1100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46821266-478F-45F0-945E-86F446DCA560}"/>
              </a:ext>
            </a:extLst>
          </p:cNvPr>
          <p:cNvSpPr/>
          <p:nvPr/>
        </p:nvSpPr>
        <p:spPr>
          <a:xfrm>
            <a:off x="6383702" y="4033172"/>
            <a:ext cx="541809" cy="256155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/>
              <a:t>fs</a:t>
            </a:r>
            <a:endParaRPr lang="en-NL" sz="1100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0AC89E2-03B7-4CE6-A009-EEEEE852CC90}"/>
              </a:ext>
            </a:extLst>
          </p:cNvPr>
          <p:cNvCxnSpPr>
            <a:endCxn id="54" idx="1"/>
          </p:cNvCxnSpPr>
          <p:nvPr/>
        </p:nvCxnSpPr>
        <p:spPr>
          <a:xfrm>
            <a:off x="6153302" y="3583777"/>
            <a:ext cx="230400" cy="214579"/>
          </a:xfrm>
          <a:prstGeom prst="bentConnector3">
            <a:avLst/>
          </a:prstGeom>
          <a:ln>
            <a:solidFill>
              <a:srgbClr val="00501E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210B788D-19D5-4810-B72E-CFAA5E94C3A4}"/>
              </a:ext>
            </a:extLst>
          </p:cNvPr>
          <p:cNvCxnSpPr>
            <a:endCxn id="55" idx="1"/>
          </p:cNvCxnSpPr>
          <p:nvPr/>
        </p:nvCxnSpPr>
        <p:spPr>
          <a:xfrm rot="16200000" flipH="1">
            <a:off x="5969647" y="3747194"/>
            <a:ext cx="597711" cy="230399"/>
          </a:xfrm>
          <a:prstGeom prst="bentConnector2">
            <a:avLst/>
          </a:prstGeom>
          <a:ln>
            <a:solidFill>
              <a:srgbClr val="00501E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49851520-73D6-449E-9EFF-FB58B809539C}"/>
              </a:ext>
            </a:extLst>
          </p:cNvPr>
          <p:cNvCxnSpPr>
            <a:cxnSpLocks/>
          </p:cNvCxnSpPr>
          <p:nvPr/>
        </p:nvCxnSpPr>
        <p:spPr>
          <a:xfrm flipV="1">
            <a:off x="5229906" y="3405319"/>
            <a:ext cx="598200" cy="10571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4472E00F-4969-4B67-BC25-78081AC362F2}"/>
              </a:ext>
            </a:extLst>
          </p:cNvPr>
          <p:cNvSpPr/>
          <p:nvPr/>
        </p:nvSpPr>
        <p:spPr>
          <a:xfrm>
            <a:off x="1032392" y="3121260"/>
            <a:ext cx="541809" cy="256155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/>
              <a:t>url</a:t>
            </a:r>
            <a:endParaRPr lang="en-NL" sz="1100" dirty="0"/>
          </a:p>
        </p:txBody>
      </p: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6EA9028F-5539-4A6D-A18D-81A027D6B76E}"/>
              </a:ext>
            </a:extLst>
          </p:cNvPr>
          <p:cNvCxnSpPr>
            <a:cxnSpLocks/>
            <a:endCxn id="121" idx="1"/>
          </p:cNvCxnSpPr>
          <p:nvPr/>
        </p:nvCxnSpPr>
        <p:spPr>
          <a:xfrm rot="16200000" flipH="1">
            <a:off x="565525" y="2782471"/>
            <a:ext cx="729340" cy="204393"/>
          </a:xfrm>
          <a:prstGeom prst="bentConnector2">
            <a:avLst/>
          </a:prstGeom>
          <a:ln>
            <a:solidFill>
              <a:srgbClr val="00501E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F7529F0-EA87-4773-8410-CEE1AEEA6EA0}"/>
              </a:ext>
            </a:extLst>
          </p:cNvPr>
          <p:cNvSpPr/>
          <p:nvPr/>
        </p:nvSpPr>
        <p:spPr>
          <a:xfrm>
            <a:off x="2641663" y="1245756"/>
            <a:ext cx="977384" cy="4645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tweet-summarizer</a:t>
            </a:r>
            <a:br>
              <a:rPr lang="en-US" sz="900" dirty="0"/>
            </a:br>
            <a:r>
              <a:rPr lang="en-US" sz="900" dirty="0"/>
              <a:t>.test</a:t>
            </a:r>
            <a:r>
              <a:rPr lang="nl-NL" sz="900" dirty="0"/>
              <a:t>.js</a:t>
            </a:r>
            <a:endParaRPr lang="en-NL" sz="900" dirty="0"/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id="{6D316139-1B02-47A8-A266-81F08BA716A1}"/>
              </a:ext>
            </a:extLst>
          </p:cNvPr>
          <p:cNvSpPr/>
          <p:nvPr/>
        </p:nvSpPr>
        <p:spPr>
          <a:xfrm>
            <a:off x="3056180" y="1672962"/>
            <a:ext cx="268726" cy="350604"/>
          </a:xfrm>
          <a:prstGeom prst="downArrow">
            <a:avLst/>
          </a:prstGeom>
          <a:ln>
            <a:solidFill>
              <a:srgbClr val="232F6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6542FDD5-A3BB-46E7-A15B-3E2D68825F6A}"/>
              </a:ext>
            </a:extLst>
          </p:cNvPr>
          <p:cNvSpPr/>
          <p:nvPr/>
        </p:nvSpPr>
        <p:spPr>
          <a:xfrm>
            <a:off x="803656" y="1239301"/>
            <a:ext cx="977384" cy="4645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func</a:t>
            </a:r>
            <a:br>
              <a:rPr lang="en-US" sz="900" dirty="0"/>
            </a:br>
            <a:r>
              <a:rPr lang="en-US" sz="900" dirty="0"/>
              <a:t>.test</a:t>
            </a:r>
            <a:r>
              <a:rPr lang="nl-NL" sz="900" dirty="0"/>
              <a:t>.js</a:t>
            </a:r>
            <a:endParaRPr lang="en-NL" sz="900" dirty="0"/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3677B6B6-B1C9-445D-9855-47BD262375F4}"/>
              </a:ext>
            </a:extLst>
          </p:cNvPr>
          <p:cNvSpPr/>
          <p:nvPr/>
        </p:nvSpPr>
        <p:spPr>
          <a:xfrm>
            <a:off x="1218173" y="1666507"/>
            <a:ext cx="268726" cy="350604"/>
          </a:xfrm>
          <a:prstGeom prst="downArrow">
            <a:avLst/>
          </a:prstGeom>
          <a:ln>
            <a:solidFill>
              <a:srgbClr val="232F6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766D298-D0B8-4F58-B9A6-2D09C44517CD}"/>
              </a:ext>
            </a:extLst>
          </p:cNvPr>
          <p:cNvSpPr txBox="1"/>
          <p:nvPr/>
        </p:nvSpPr>
        <p:spPr>
          <a:xfrm>
            <a:off x="830946" y="773111"/>
            <a:ext cx="2406108" cy="2000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7C92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nl-NL" sz="1300" dirty="0"/>
              <a:t>Component: Tweet </a:t>
            </a:r>
            <a:r>
              <a:rPr lang="nl-NL" sz="1300" dirty="0" err="1"/>
              <a:t>Summarizer</a:t>
            </a:r>
            <a:r>
              <a:rPr lang="nl-NL" sz="1300" dirty="0"/>
              <a:t> </a:t>
            </a:r>
            <a:endParaRPr lang="en-NL" sz="1300" dirty="0" err="1"/>
          </a:p>
        </p:txBody>
      </p:sp>
      <p:sp>
        <p:nvSpPr>
          <p:cNvPr id="45" name="Speech Bubble: Rectangle 44">
            <a:extLst>
              <a:ext uri="{FF2B5EF4-FFF2-40B4-BE49-F238E27FC236}">
                <a16:creationId xmlns:a16="http://schemas.microsoft.com/office/drawing/2014/main" id="{F37D6EDC-392C-4B7C-A8F1-BD53FB56443A}"/>
              </a:ext>
            </a:extLst>
          </p:cNvPr>
          <p:cNvSpPr/>
          <p:nvPr/>
        </p:nvSpPr>
        <p:spPr>
          <a:xfrm>
            <a:off x="160803" y="114073"/>
            <a:ext cx="3013122" cy="741657"/>
          </a:xfrm>
          <a:prstGeom prst="wedgeRectCallout">
            <a:avLst>
              <a:gd name="adj1" fmla="val -16604"/>
              <a:gd name="adj2" fmla="val 119100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51A74C58-6788-4D83-B641-75D90EEE844D}"/>
              </a:ext>
            </a:extLst>
          </p:cNvPr>
          <p:cNvSpPr/>
          <p:nvPr/>
        </p:nvSpPr>
        <p:spPr>
          <a:xfrm>
            <a:off x="166644" y="113498"/>
            <a:ext cx="3013122" cy="741657"/>
          </a:xfrm>
          <a:prstGeom prst="wedgeRectCallout">
            <a:avLst>
              <a:gd name="adj1" fmla="val 36683"/>
              <a:gd name="adj2" fmla="val 111333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3E5A492-9ADE-4AF0-85FD-FFB3F09CC81D}"/>
              </a:ext>
            </a:extLst>
          </p:cNvPr>
          <p:cNvSpPr txBox="1"/>
          <p:nvPr/>
        </p:nvSpPr>
        <p:spPr>
          <a:xfrm>
            <a:off x="195919" y="153810"/>
            <a:ext cx="306245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SET ENV: </a:t>
            </a:r>
            <a:r>
              <a:rPr lang="nl-NL" sz="700" dirty="0">
                <a:solidFill>
                  <a:schemeClr val="bg1"/>
                </a:solidFill>
              </a:rPr>
              <a:t>TWITTER_REPORTS_BUCKET, </a:t>
            </a:r>
            <a:r>
              <a:rPr lang="en-US" sz="700" dirty="0">
                <a:solidFill>
                  <a:schemeClr val="bg1"/>
                </a:solidFill>
              </a:rPr>
              <a:t> TWITTER_CREDENTIALS_FILE, TWITTER_CREDENTIALS_SECRET_OCID, REGION, OCI_NAMESPACE, OCI_RESOURCE_PRINCIPAL_PRIVATE_PEM, OCI_RESOURCE_PRINCIPAL_RPST, PRIVATE_KEY_FILE, KEY_FINGERPRINT</a:t>
            </a:r>
            <a:r>
              <a:rPr lang="nl-NL" sz="700" dirty="0">
                <a:solidFill>
                  <a:schemeClr val="bg1"/>
                </a:solidFill>
              </a:rPr>
              <a:t>, TENANCY_ID, USER_ID</a:t>
            </a:r>
            <a:endParaRPr lang="en-NL" sz="7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D47279-7F5A-44BC-BA4A-E51C5FCDA3B7}"/>
              </a:ext>
            </a:extLst>
          </p:cNvPr>
          <p:cNvSpPr txBox="1"/>
          <p:nvPr/>
        </p:nvSpPr>
        <p:spPr>
          <a:xfrm>
            <a:off x="547556" y="4046428"/>
            <a:ext cx="2053290" cy="7540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SET ENV: </a:t>
            </a:r>
            <a:r>
              <a:rPr lang="nl-NL" sz="700" dirty="0">
                <a:solidFill>
                  <a:schemeClr val="bg1"/>
                </a:solidFill>
              </a:rPr>
              <a:t>REGION, OCI_NAMESPACE, </a:t>
            </a:r>
            <a:r>
              <a:rPr lang="en-US" sz="700" dirty="0">
                <a:solidFill>
                  <a:schemeClr val="bg1"/>
                </a:solidFill>
              </a:rPr>
              <a:t>OCI_RESOURCE_PRINCIPAL_PRIVATE_PEM</a:t>
            </a:r>
            <a:br>
              <a:rPr lang="en-US" sz="700" dirty="0">
                <a:solidFill>
                  <a:schemeClr val="bg1"/>
                </a:solidFill>
              </a:rPr>
            </a:br>
            <a:r>
              <a:rPr lang="en-US" sz="700" dirty="0">
                <a:solidFill>
                  <a:schemeClr val="bg1"/>
                </a:solidFill>
              </a:rPr>
              <a:t>, OCI_RESOURCE_PRINCIPAL_RPST, </a:t>
            </a:r>
            <a:br>
              <a:rPr lang="en-US" sz="700" dirty="0">
                <a:solidFill>
                  <a:schemeClr val="bg1"/>
                </a:solidFill>
              </a:rPr>
            </a:br>
            <a:r>
              <a:rPr lang="en-US" sz="700" dirty="0">
                <a:solidFill>
                  <a:schemeClr val="bg1"/>
                </a:solidFill>
              </a:rPr>
              <a:t>PRIVATE_KEY_FILE, KEY_FINGERPRINT</a:t>
            </a:r>
          </a:p>
          <a:p>
            <a:r>
              <a:rPr lang="nl-NL" sz="700" dirty="0">
                <a:solidFill>
                  <a:schemeClr val="bg1"/>
                </a:solidFill>
              </a:rPr>
              <a:t>, TENANCY_ID, USER_ID</a:t>
            </a:r>
            <a:endParaRPr lang="en-NL" sz="700" dirty="0">
              <a:solidFill>
                <a:schemeClr val="bg1"/>
              </a:solidFill>
            </a:endParaRPr>
          </a:p>
          <a:p>
            <a:endParaRPr lang="en-NL" sz="700" dirty="0">
              <a:solidFill>
                <a:schemeClr val="bg1"/>
              </a:solidFill>
            </a:endParaRPr>
          </a:p>
          <a:p>
            <a:endParaRPr lang="en-NL" sz="700" dirty="0" err="1">
              <a:solidFill>
                <a:schemeClr val="bg1"/>
              </a:solidFill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E6446F13-E116-4C63-AC1B-32F1792D3BFA}"/>
              </a:ext>
            </a:extLst>
          </p:cNvPr>
          <p:cNvSpPr/>
          <p:nvPr/>
        </p:nvSpPr>
        <p:spPr>
          <a:xfrm>
            <a:off x="4156614" y="3494945"/>
            <a:ext cx="977384" cy="4645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oci</a:t>
            </a:r>
            <a:r>
              <a:rPr lang="en-US" sz="900" dirty="0"/>
              <a:t>-object-writer</a:t>
            </a:r>
            <a:br>
              <a:rPr lang="en-US" sz="900" dirty="0"/>
            </a:br>
            <a:r>
              <a:rPr lang="en-US" sz="900" dirty="0"/>
              <a:t>.test</a:t>
            </a:r>
            <a:r>
              <a:rPr lang="nl-NL" sz="900" dirty="0"/>
              <a:t>.js</a:t>
            </a:r>
            <a:endParaRPr lang="en-NL" sz="900" dirty="0"/>
          </a:p>
        </p:txBody>
      </p:sp>
      <p:sp>
        <p:nvSpPr>
          <p:cNvPr id="63" name="Arrow: Down 62">
            <a:extLst>
              <a:ext uri="{FF2B5EF4-FFF2-40B4-BE49-F238E27FC236}">
                <a16:creationId xmlns:a16="http://schemas.microsoft.com/office/drawing/2014/main" id="{5E8DBAF8-E6A3-46DD-A5E6-5E242F42DFEE}"/>
              </a:ext>
            </a:extLst>
          </p:cNvPr>
          <p:cNvSpPr/>
          <p:nvPr/>
        </p:nvSpPr>
        <p:spPr>
          <a:xfrm>
            <a:off x="4770346" y="3833226"/>
            <a:ext cx="268726" cy="350604"/>
          </a:xfrm>
          <a:prstGeom prst="downArrow">
            <a:avLst/>
          </a:prstGeom>
          <a:ln>
            <a:solidFill>
              <a:srgbClr val="232F6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4" name="Speech Bubble: Rectangle 63">
            <a:extLst>
              <a:ext uri="{FF2B5EF4-FFF2-40B4-BE49-F238E27FC236}">
                <a16:creationId xmlns:a16="http://schemas.microsoft.com/office/drawing/2014/main" id="{6C1CAA62-B860-4178-A1CF-34ADEF5E313D}"/>
              </a:ext>
            </a:extLst>
          </p:cNvPr>
          <p:cNvSpPr/>
          <p:nvPr/>
        </p:nvSpPr>
        <p:spPr>
          <a:xfrm>
            <a:off x="1721267" y="3754607"/>
            <a:ext cx="2021220" cy="638366"/>
          </a:xfrm>
          <a:prstGeom prst="wedgeRectCallout">
            <a:avLst>
              <a:gd name="adj1" fmla="val 74431"/>
              <a:gd name="adj2" fmla="val -27213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122E461-B5E7-4F5D-B980-C11CBD305664}"/>
              </a:ext>
            </a:extLst>
          </p:cNvPr>
          <p:cNvSpPr txBox="1"/>
          <p:nvPr/>
        </p:nvSpPr>
        <p:spPr>
          <a:xfrm>
            <a:off x="1810323" y="3821327"/>
            <a:ext cx="2053290" cy="7540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SET ENV: </a:t>
            </a:r>
            <a:r>
              <a:rPr lang="nl-NL" sz="700" dirty="0">
                <a:solidFill>
                  <a:schemeClr val="bg1"/>
                </a:solidFill>
              </a:rPr>
              <a:t>REGION, OCI_NAMESPACE, </a:t>
            </a:r>
            <a:r>
              <a:rPr lang="en-US" sz="700" dirty="0">
                <a:solidFill>
                  <a:schemeClr val="bg1"/>
                </a:solidFill>
              </a:rPr>
              <a:t>OCI_RESOURCE_PRINCIPAL_PRIVATE_PEM</a:t>
            </a:r>
            <a:br>
              <a:rPr lang="en-US" sz="700" dirty="0">
                <a:solidFill>
                  <a:schemeClr val="bg1"/>
                </a:solidFill>
              </a:rPr>
            </a:br>
            <a:r>
              <a:rPr lang="en-US" sz="700" dirty="0">
                <a:solidFill>
                  <a:schemeClr val="bg1"/>
                </a:solidFill>
              </a:rPr>
              <a:t>, OCI_RESOURCE_PRINCIPAL_RPST, </a:t>
            </a:r>
            <a:br>
              <a:rPr lang="en-US" sz="700" dirty="0">
                <a:solidFill>
                  <a:schemeClr val="bg1"/>
                </a:solidFill>
              </a:rPr>
            </a:br>
            <a:r>
              <a:rPr lang="en-US" sz="700" dirty="0">
                <a:solidFill>
                  <a:schemeClr val="bg1"/>
                </a:solidFill>
              </a:rPr>
              <a:t>PRIVATE_KEY_FILE, KEY_FINGERPRINT</a:t>
            </a:r>
          </a:p>
          <a:p>
            <a:r>
              <a:rPr lang="nl-NL" sz="700" dirty="0">
                <a:solidFill>
                  <a:schemeClr val="bg1"/>
                </a:solidFill>
              </a:rPr>
              <a:t>, TENANCY_ID, USER_ID</a:t>
            </a:r>
            <a:endParaRPr lang="en-NL" sz="700" dirty="0">
              <a:solidFill>
                <a:schemeClr val="bg1"/>
              </a:solidFill>
            </a:endParaRPr>
          </a:p>
          <a:p>
            <a:endParaRPr lang="en-NL" sz="700" dirty="0">
              <a:solidFill>
                <a:schemeClr val="bg1"/>
              </a:solidFill>
            </a:endParaRPr>
          </a:p>
          <a:p>
            <a:endParaRPr lang="en-NL" sz="700" dirty="0" err="1">
              <a:solidFill>
                <a:schemeClr val="bg1"/>
              </a:solidFill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47A4910D-0EA2-4C03-BDBD-E24F6AA7BB5C}"/>
              </a:ext>
            </a:extLst>
          </p:cNvPr>
          <p:cNvSpPr/>
          <p:nvPr/>
        </p:nvSpPr>
        <p:spPr>
          <a:xfrm>
            <a:off x="3941349" y="2142000"/>
            <a:ext cx="977384" cy="4645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oci</a:t>
            </a:r>
            <a:r>
              <a:rPr lang="en-US" sz="900" dirty="0"/>
              <a:t>-secret-retriever</a:t>
            </a:r>
            <a:br>
              <a:rPr lang="en-US" sz="900" dirty="0"/>
            </a:br>
            <a:r>
              <a:rPr lang="en-US" sz="900" dirty="0"/>
              <a:t>.test</a:t>
            </a:r>
            <a:r>
              <a:rPr lang="nl-NL" sz="900" dirty="0"/>
              <a:t>.js</a:t>
            </a:r>
            <a:endParaRPr lang="en-NL" sz="900" dirty="0"/>
          </a:p>
        </p:txBody>
      </p:sp>
      <p:sp>
        <p:nvSpPr>
          <p:cNvPr id="67" name="Arrow: Down 66">
            <a:extLst>
              <a:ext uri="{FF2B5EF4-FFF2-40B4-BE49-F238E27FC236}">
                <a16:creationId xmlns:a16="http://schemas.microsoft.com/office/drawing/2014/main" id="{BC3194F3-4D6F-435D-A19D-E5CDD57098E3}"/>
              </a:ext>
            </a:extLst>
          </p:cNvPr>
          <p:cNvSpPr/>
          <p:nvPr/>
        </p:nvSpPr>
        <p:spPr>
          <a:xfrm>
            <a:off x="4555081" y="2480281"/>
            <a:ext cx="268726" cy="350604"/>
          </a:xfrm>
          <a:prstGeom prst="downArrow">
            <a:avLst/>
          </a:prstGeom>
          <a:ln>
            <a:solidFill>
              <a:srgbClr val="232F6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8" name="Speech Bubble: Rectangle 67">
            <a:extLst>
              <a:ext uri="{FF2B5EF4-FFF2-40B4-BE49-F238E27FC236}">
                <a16:creationId xmlns:a16="http://schemas.microsoft.com/office/drawing/2014/main" id="{1B6562EE-991C-4354-8391-07EB90403352}"/>
              </a:ext>
            </a:extLst>
          </p:cNvPr>
          <p:cNvSpPr/>
          <p:nvPr/>
        </p:nvSpPr>
        <p:spPr>
          <a:xfrm>
            <a:off x="2073875" y="2972008"/>
            <a:ext cx="2021220" cy="638366"/>
          </a:xfrm>
          <a:prstGeom prst="wedgeRectCallout">
            <a:avLst>
              <a:gd name="adj1" fmla="val 47002"/>
              <a:gd name="adj2" fmla="val -120827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E580986-8B1F-45CE-A61A-6431B0C0E2C1}"/>
              </a:ext>
            </a:extLst>
          </p:cNvPr>
          <p:cNvSpPr txBox="1"/>
          <p:nvPr/>
        </p:nvSpPr>
        <p:spPr>
          <a:xfrm>
            <a:off x="2162931" y="3038728"/>
            <a:ext cx="2053290" cy="7540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SET ENV: </a:t>
            </a:r>
            <a:r>
              <a:rPr lang="nl-NL" sz="700" dirty="0">
                <a:solidFill>
                  <a:schemeClr val="bg1"/>
                </a:solidFill>
              </a:rPr>
              <a:t>REGION,COMPARTMENT_OCID, </a:t>
            </a:r>
            <a:r>
              <a:rPr lang="en-US" sz="700" dirty="0">
                <a:solidFill>
                  <a:schemeClr val="bg1"/>
                </a:solidFill>
              </a:rPr>
              <a:t>OCI_RESOURCE_PRINCIPAL_PRIVATE_PEM</a:t>
            </a:r>
            <a:br>
              <a:rPr lang="en-US" sz="700" dirty="0">
                <a:solidFill>
                  <a:schemeClr val="bg1"/>
                </a:solidFill>
              </a:rPr>
            </a:br>
            <a:r>
              <a:rPr lang="en-US" sz="700" dirty="0">
                <a:solidFill>
                  <a:schemeClr val="bg1"/>
                </a:solidFill>
              </a:rPr>
              <a:t>, OCI_RESOURCE_PRINCIPAL_RPST, </a:t>
            </a:r>
            <a:br>
              <a:rPr lang="en-US" sz="700" dirty="0">
                <a:solidFill>
                  <a:schemeClr val="bg1"/>
                </a:solidFill>
              </a:rPr>
            </a:br>
            <a:r>
              <a:rPr lang="en-US" sz="700" dirty="0">
                <a:solidFill>
                  <a:schemeClr val="bg1"/>
                </a:solidFill>
              </a:rPr>
              <a:t>PRIVATE_KEY_FILE, KEY_FINGERPRINT</a:t>
            </a:r>
          </a:p>
          <a:p>
            <a:r>
              <a:rPr lang="nl-NL" sz="700" dirty="0">
                <a:solidFill>
                  <a:schemeClr val="bg1"/>
                </a:solidFill>
              </a:rPr>
              <a:t>, TENANCY_ID, USER_ID</a:t>
            </a:r>
            <a:endParaRPr lang="en-NL" sz="700" dirty="0">
              <a:solidFill>
                <a:schemeClr val="bg1"/>
              </a:solidFill>
            </a:endParaRPr>
          </a:p>
          <a:p>
            <a:endParaRPr lang="en-NL" sz="700" dirty="0">
              <a:solidFill>
                <a:schemeClr val="bg1"/>
              </a:solidFill>
            </a:endParaRPr>
          </a:p>
          <a:p>
            <a:endParaRPr lang="en-NL" sz="700" dirty="0" err="1">
              <a:solidFill>
                <a:schemeClr val="bg1"/>
              </a:solidFill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5583894B-8C19-4B50-8A31-38B281C6F663}"/>
              </a:ext>
            </a:extLst>
          </p:cNvPr>
          <p:cNvSpPr/>
          <p:nvPr/>
        </p:nvSpPr>
        <p:spPr>
          <a:xfrm>
            <a:off x="4166744" y="774221"/>
            <a:ext cx="977384" cy="4645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tweet-retriever</a:t>
            </a:r>
            <a:br>
              <a:rPr lang="en-US" sz="900" dirty="0"/>
            </a:br>
            <a:r>
              <a:rPr lang="en-US" sz="900" dirty="0"/>
              <a:t>.test</a:t>
            </a:r>
            <a:r>
              <a:rPr lang="nl-NL" sz="900" dirty="0"/>
              <a:t>.js</a:t>
            </a:r>
            <a:endParaRPr lang="en-NL" sz="900" dirty="0"/>
          </a:p>
        </p:txBody>
      </p:sp>
      <p:sp>
        <p:nvSpPr>
          <p:cNvPr id="71" name="Arrow: Down 70">
            <a:extLst>
              <a:ext uri="{FF2B5EF4-FFF2-40B4-BE49-F238E27FC236}">
                <a16:creationId xmlns:a16="http://schemas.microsoft.com/office/drawing/2014/main" id="{2E271866-E8B3-4A19-9B42-FD1866803794}"/>
              </a:ext>
            </a:extLst>
          </p:cNvPr>
          <p:cNvSpPr/>
          <p:nvPr/>
        </p:nvSpPr>
        <p:spPr>
          <a:xfrm>
            <a:off x="4846905" y="1111629"/>
            <a:ext cx="268726" cy="350604"/>
          </a:xfrm>
          <a:prstGeom prst="downArrow">
            <a:avLst/>
          </a:prstGeom>
          <a:ln>
            <a:solidFill>
              <a:srgbClr val="232F6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2" name="Speech Bubble: Rectangle 71">
            <a:extLst>
              <a:ext uri="{FF2B5EF4-FFF2-40B4-BE49-F238E27FC236}">
                <a16:creationId xmlns:a16="http://schemas.microsoft.com/office/drawing/2014/main" id="{3EADBF83-52CD-4A13-8E70-5CE8D4DD851C}"/>
              </a:ext>
            </a:extLst>
          </p:cNvPr>
          <p:cNvSpPr/>
          <p:nvPr/>
        </p:nvSpPr>
        <p:spPr>
          <a:xfrm>
            <a:off x="5440458" y="836316"/>
            <a:ext cx="2140604" cy="778713"/>
          </a:xfrm>
          <a:prstGeom prst="wedgeRectCallout">
            <a:avLst>
              <a:gd name="adj1" fmla="val -66950"/>
              <a:gd name="adj2" fmla="val -33821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7718A50-684D-4426-AA5B-EFC488B9F073}"/>
              </a:ext>
            </a:extLst>
          </p:cNvPr>
          <p:cNvSpPr txBox="1"/>
          <p:nvPr/>
        </p:nvSpPr>
        <p:spPr>
          <a:xfrm>
            <a:off x="5501260" y="883551"/>
            <a:ext cx="2811793" cy="7540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SET ENV: TWITTER_CREDENTIALS_FILE</a:t>
            </a:r>
          </a:p>
          <a:p>
            <a:r>
              <a:rPr lang="en-US" sz="700" dirty="0">
                <a:solidFill>
                  <a:schemeClr val="bg1"/>
                </a:solidFill>
              </a:rPr>
              <a:t>TWITTER_CREDENTIALS_SECRET_OCID, OCI_RESOURCE_PRINCIPAL_PRIVATE_PEM</a:t>
            </a:r>
            <a:br>
              <a:rPr lang="en-US" sz="700" dirty="0">
                <a:solidFill>
                  <a:schemeClr val="bg1"/>
                </a:solidFill>
              </a:rPr>
            </a:br>
            <a:r>
              <a:rPr lang="en-US" sz="700" dirty="0">
                <a:solidFill>
                  <a:schemeClr val="bg1"/>
                </a:solidFill>
              </a:rPr>
              <a:t>, OCI_RESOURCE_PRINCIPAL_RPST, </a:t>
            </a:r>
            <a:br>
              <a:rPr lang="en-US" sz="700" dirty="0">
                <a:solidFill>
                  <a:schemeClr val="bg1"/>
                </a:solidFill>
              </a:rPr>
            </a:br>
            <a:r>
              <a:rPr lang="en-US" sz="700" dirty="0">
                <a:solidFill>
                  <a:schemeClr val="bg1"/>
                </a:solidFill>
              </a:rPr>
              <a:t>PRIVATE_KEY_FILE, KEY_FINGERPRINT</a:t>
            </a:r>
          </a:p>
          <a:p>
            <a:r>
              <a:rPr lang="nl-NL" sz="700" dirty="0">
                <a:solidFill>
                  <a:schemeClr val="bg1"/>
                </a:solidFill>
              </a:rPr>
              <a:t>, TENANCY_ID, USER_ID</a:t>
            </a:r>
            <a:endParaRPr lang="en-NL" sz="700" dirty="0">
              <a:solidFill>
                <a:schemeClr val="bg1"/>
              </a:solidFill>
            </a:endParaRPr>
          </a:p>
          <a:p>
            <a:endParaRPr lang="en-NL" sz="7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7838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5D38A-8E09-4AD0-B054-BF4FFA868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Running tests met </a:t>
            </a:r>
            <a:r>
              <a:rPr lang="nl-NL" dirty="0" err="1"/>
              <a:t>Jest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1119A-633B-4C7A-951E-868D2AB7D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7819197" cy="3780000"/>
          </a:xfrm>
        </p:spPr>
        <p:txBody>
          <a:bodyPr/>
          <a:lstStyle/>
          <a:p>
            <a:r>
              <a:rPr lang="nl-NL" dirty="0"/>
              <a:t>In </a:t>
            </a:r>
            <a:r>
              <a:rPr lang="nl-NL" dirty="0" err="1"/>
              <a:t>package.json</a:t>
            </a:r>
            <a:r>
              <a:rPr lang="nl-NL" dirty="0"/>
              <a:t>: </a:t>
            </a:r>
          </a:p>
          <a:p>
            <a:pPr marL="180000" lvl="1" indent="0">
              <a:buNone/>
            </a:pPr>
            <a:r>
              <a:rPr lang="en-US" dirty="0"/>
              <a:t>"scripts": {</a:t>
            </a:r>
          </a:p>
          <a:p>
            <a:pPr marL="180000" lvl="1" indent="0">
              <a:buNone/>
            </a:pPr>
            <a:r>
              <a:rPr lang="en-US" dirty="0"/>
              <a:t>    "test": "jest --coverage=true --</a:t>
            </a:r>
            <a:r>
              <a:rPr lang="en-US" dirty="0" err="1"/>
              <a:t>coverageProvider</a:t>
            </a:r>
            <a:r>
              <a:rPr lang="en-US" dirty="0"/>
              <a:t>=v8 -</a:t>
            </a:r>
            <a:r>
              <a:rPr lang="en-US" dirty="0" err="1"/>
              <a:t>testNamePattern</a:t>
            </a:r>
            <a:r>
              <a:rPr lang="en-US" dirty="0"/>
              <a:t>='unit-test' "</a:t>
            </a:r>
          </a:p>
          <a:p>
            <a:pPr marL="180000" lvl="1" indent="0">
              <a:buNone/>
            </a:pPr>
            <a:r>
              <a:rPr lang="en-US" dirty="0"/>
              <a:t>  }</a:t>
            </a:r>
          </a:p>
          <a:p>
            <a:r>
              <a:rPr lang="nl-NL" dirty="0"/>
              <a:t>Using </a:t>
            </a:r>
            <a:r>
              <a:rPr lang="nl-NL" dirty="0" err="1"/>
              <a:t>command</a:t>
            </a:r>
            <a:r>
              <a:rPr lang="nl-NL" dirty="0"/>
              <a:t> line parameters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run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desired</a:t>
            </a:r>
            <a:r>
              <a:rPr lang="nl-NL" dirty="0"/>
              <a:t> </a:t>
            </a:r>
            <a:r>
              <a:rPr lang="nl-NL" dirty="0" err="1"/>
              <a:t>category</a:t>
            </a:r>
            <a:r>
              <a:rPr lang="nl-NL" dirty="0"/>
              <a:t> of tests </a:t>
            </a:r>
            <a:br>
              <a:rPr lang="nl-NL" dirty="0"/>
            </a:br>
            <a:r>
              <a:rPr lang="nl-NL" dirty="0"/>
              <a:t>(these filters check </a:t>
            </a:r>
            <a:r>
              <a:rPr lang="nl-NL" dirty="0" err="1"/>
              <a:t>the</a:t>
            </a:r>
            <a:r>
              <a:rPr lang="nl-NL" dirty="0"/>
              <a:t> string set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Jest</a:t>
            </a:r>
            <a:r>
              <a:rPr lang="nl-NL" dirty="0"/>
              <a:t> </a:t>
            </a:r>
            <a:r>
              <a:rPr lang="nl-NL" i="1" dirty="0" err="1"/>
              <a:t>describe</a:t>
            </a:r>
            <a:r>
              <a:rPr lang="nl-NL" i="1" dirty="0"/>
              <a:t> </a:t>
            </a:r>
            <a:r>
              <a:rPr lang="nl-NL" dirty="0"/>
              <a:t>statement)</a:t>
            </a:r>
            <a:br>
              <a:rPr lang="nl-NL" dirty="0"/>
            </a:br>
            <a:br>
              <a:rPr lang="nl-NL" dirty="0"/>
            </a:br>
            <a:br>
              <a:rPr lang="nl-NL" dirty="0"/>
            </a:br>
            <a:br>
              <a:rPr lang="nl-NL" dirty="0"/>
            </a:br>
            <a:endParaRPr lang="nl-NL" dirty="0"/>
          </a:p>
          <a:p>
            <a:pPr lvl="1"/>
            <a:r>
              <a:rPr lang="nl-NL" dirty="0" err="1"/>
              <a:t>testNamePattern</a:t>
            </a:r>
            <a:r>
              <a:rPr lang="nl-NL" dirty="0"/>
              <a:t>='&lt;</a:t>
            </a:r>
            <a:r>
              <a:rPr lang="nl-NL" dirty="0" err="1"/>
              <a:t>regular</a:t>
            </a:r>
            <a:r>
              <a:rPr lang="nl-NL" dirty="0"/>
              <a:t> </a:t>
            </a:r>
            <a:r>
              <a:rPr lang="nl-NL" dirty="0" err="1"/>
              <a:t>expression</a:t>
            </a:r>
            <a:r>
              <a:rPr lang="nl-NL" dirty="0"/>
              <a:t> for tests </a:t>
            </a:r>
            <a:r>
              <a:rPr lang="nl-NL" dirty="0" err="1"/>
              <a:t>to</a:t>
            </a:r>
            <a:r>
              <a:rPr lang="nl-NL" dirty="0"/>
              <a:t> run&gt;’</a:t>
            </a:r>
          </a:p>
          <a:p>
            <a:pPr lvl="1"/>
            <a:r>
              <a:rPr lang="nl-NL" dirty="0" err="1"/>
              <a:t>testPathIgnorePatterns</a:t>
            </a:r>
            <a:r>
              <a:rPr lang="nl-NL" dirty="0"/>
              <a:t>='[&lt;array of </a:t>
            </a:r>
            <a:r>
              <a:rPr lang="nl-NL" dirty="0" err="1"/>
              <a:t>regular</a:t>
            </a:r>
            <a:r>
              <a:rPr lang="nl-NL" dirty="0"/>
              <a:t> </a:t>
            </a:r>
            <a:r>
              <a:rPr lang="nl-NL" dirty="0" err="1"/>
              <a:t>expressions</a:t>
            </a:r>
            <a:r>
              <a:rPr lang="nl-NL" dirty="0"/>
              <a:t> for tests NOT </a:t>
            </a:r>
            <a:r>
              <a:rPr lang="nl-NL" dirty="0" err="1"/>
              <a:t>to</a:t>
            </a:r>
            <a:r>
              <a:rPr lang="nl-NL" dirty="0"/>
              <a:t> run&gt;, '']'</a:t>
            </a:r>
          </a:p>
          <a:p>
            <a:pPr lvl="1"/>
            <a:r>
              <a:rPr lang="nl-NL" dirty="0"/>
              <a:t>…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74B8AF-46E1-4CA6-B873-5BA99FDF0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EFC257-EDF2-4FCC-83F7-9D5A78AAE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899" y="2571750"/>
            <a:ext cx="4176001" cy="957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50994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527AB-3418-4B70-B747-9660A6A0A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Mocking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Jest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0A5BD-0EA0-4353-A297-05B94C051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mock</a:t>
            </a:r>
            <a:r>
              <a:rPr lang="nl-NL" dirty="0"/>
              <a:t> a </a:t>
            </a:r>
            <a:r>
              <a:rPr lang="nl-NL" dirty="0" err="1"/>
              <a:t>custom</a:t>
            </a:r>
            <a:r>
              <a:rPr lang="nl-NL" dirty="0"/>
              <a:t> or 3rd part module:</a:t>
            </a:r>
          </a:p>
          <a:p>
            <a:pPr lvl="1"/>
            <a:r>
              <a:rPr lang="nl-NL" dirty="0" err="1"/>
              <a:t>Create</a:t>
            </a:r>
            <a:r>
              <a:rPr lang="nl-NL" dirty="0"/>
              <a:t> a folder __</a:t>
            </a:r>
            <a:r>
              <a:rPr lang="nl-NL" dirty="0" err="1"/>
              <a:t>mock</a:t>
            </a:r>
            <a:r>
              <a:rPr lang="nl-NL" dirty="0"/>
              <a:t>__ in </a:t>
            </a:r>
            <a:r>
              <a:rPr lang="nl-NL" dirty="0" err="1"/>
              <a:t>the</a:t>
            </a:r>
            <a:r>
              <a:rPr lang="nl-NL" dirty="0"/>
              <a:t> directory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contains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custom</a:t>
            </a:r>
            <a:r>
              <a:rPr lang="nl-NL" dirty="0"/>
              <a:t> (</a:t>
            </a:r>
            <a:r>
              <a:rPr lang="nl-NL" dirty="0" err="1"/>
              <a:t>self-owned</a:t>
            </a:r>
            <a:r>
              <a:rPr lang="nl-NL" dirty="0"/>
              <a:t>) module or in </a:t>
            </a:r>
            <a:r>
              <a:rPr lang="nl-NL" dirty="0" err="1"/>
              <a:t>the</a:t>
            </a:r>
            <a:r>
              <a:rPr lang="nl-NL" dirty="0"/>
              <a:t> folder </a:t>
            </a:r>
            <a:r>
              <a:rPr lang="nl-NL" dirty="0" err="1"/>
              <a:t>node_modules</a:t>
            </a:r>
            <a:r>
              <a:rPr lang="nl-NL" dirty="0"/>
              <a:t> (</a:t>
            </a:r>
            <a:r>
              <a:rPr lang="nl-NL" dirty="0" err="1"/>
              <a:t>npm</a:t>
            </a:r>
            <a:r>
              <a:rPr lang="nl-NL" dirty="0"/>
              <a:t> modules)</a:t>
            </a:r>
          </a:p>
          <a:p>
            <a:pPr lvl="1"/>
            <a:r>
              <a:rPr lang="nl-NL" dirty="0" err="1"/>
              <a:t>Create</a:t>
            </a:r>
            <a:r>
              <a:rPr lang="nl-NL" dirty="0"/>
              <a:t> a file &lt;module&gt;.</a:t>
            </a:r>
            <a:r>
              <a:rPr lang="nl-NL" dirty="0" err="1"/>
              <a:t>js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__</a:t>
            </a:r>
            <a:r>
              <a:rPr lang="nl-NL" dirty="0" err="1"/>
              <a:t>mock</a:t>
            </a:r>
            <a:r>
              <a:rPr lang="nl-NL" dirty="0"/>
              <a:t>__ folder</a:t>
            </a:r>
          </a:p>
          <a:p>
            <a:pPr lvl="1"/>
            <a:r>
              <a:rPr lang="nl-NL" dirty="0"/>
              <a:t>In </a:t>
            </a:r>
            <a:r>
              <a:rPr lang="nl-NL" dirty="0" err="1"/>
              <a:t>this</a:t>
            </a:r>
            <a:r>
              <a:rPr lang="nl-NL" dirty="0"/>
              <a:t> file:</a:t>
            </a:r>
          </a:p>
          <a:p>
            <a:pPr lvl="2"/>
            <a:r>
              <a:rPr lang="nl-NL" dirty="0" err="1"/>
              <a:t>Require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original</a:t>
            </a:r>
            <a:r>
              <a:rPr lang="nl-NL" dirty="0"/>
              <a:t> module module.js</a:t>
            </a:r>
          </a:p>
          <a:p>
            <a:pPr lvl="2"/>
            <a:r>
              <a:rPr lang="nl-NL" dirty="0" err="1"/>
              <a:t>Jest.genMockFromModule</a:t>
            </a:r>
            <a:r>
              <a:rPr lang="nl-NL" dirty="0"/>
              <a:t> module.js</a:t>
            </a:r>
          </a:p>
          <a:p>
            <a:pPr lvl="2"/>
            <a:r>
              <a:rPr lang="nl-NL" dirty="0"/>
              <a:t>&lt;</a:t>
            </a:r>
            <a:r>
              <a:rPr lang="nl-NL" dirty="0" err="1"/>
              <a:t>override</a:t>
            </a:r>
            <a:r>
              <a:rPr lang="nl-NL" dirty="0"/>
              <a:t> </a:t>
            </a:r>
            <a:r>
              <a:rPr lang="nl-NL" dirty="0" err="1"/>
              <a:t>functions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jest.fn</a:t>
            </a:r>
            <a:r>
              <a:rPr lang="nl-NL" dirty="0"/>
              <a:t> </a:t>
            </a:r>
            <a:r>
              <a:rPr lang="nl-NL" dirty="0" err="1"/>
              <a:t>mock</a:t>
            </a:r>
            <a:r>
              <a:rPr lang="nl-NL" dirty="0"/>
              <a:t> </a:t>
            </a:r>
            <a:r>
              <a:rPr lang="nl-NL" dirty="0" err="1"/>
              <a:t>functions</a:t>
            </a:r>
            <a:r>
              <a:rPr lang="nl-NL" dirty="0"/>
              <a:t>&gt;</a:t>
            </a:r>
          </a:p>
          <a:p>
            <a:pPr lvl="2"/>
            <a:r>
              <a:rPr lang="nl-NL" dirty="0" err="1"/>
              <a:t>Module.exports</a:t>
            </a:r>
            <a:r>
              <a:rPr lang="nl-NL" dirty="0"/>
              <a:t> module</a:t>
            </a:r>
          </a:p>
          <a:p>
            <a:pPr lvl="1"/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jest.mock</a:t>
            </a:r>
            <a:r>
              <a:rPr lang="nl-NL" dirty="0"/>
              <a:t>(module.js)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unit test </a:t>
            </a:r>
            <a:br>
              <a:rPr lang="nl-NL" dirty="0"/>
            </a:br>
            <a:r>
              <a:rPr lang="nl-NL" dirty="0"/>
              <a:t>(</a:t>
            </a:r>
            <a:r>
              <a:rPr lang="nl-NL" dirty="0" err="1"/>
              <a:t>note</a:t>
            </a:r>
            <a:r>
              <a:rPr lang="nl-NL" dirty="0"/>
              <a:t>: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inside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i="1" dirty="0"/>
              <a:t>test </a:t>
            </a:r>
            <a:r>
              <a:rPr lang="nl-NL" dirty="0" err="1"/>
              <a:t>and</a:t>
            </a:r>
            <a:r>
              <a:rPr lang="nl-NL" dirty="0"/>
              <a:t> prior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require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module)</a:t>
            </a:r>
          </a:p>
          <a:p>
            <a:r>
              <a:rPr lang="nl-NL" dirty="0"/>
              <a:t>In case a module returns a </a:t>
            </a:r>
            <a:r>
              <a:rPr lang="nl-NL" dirty="0" err="1"/>
              <a:t>constructor</a:t>
            </a:r>
            <a:r>
              <a:rPr lang="nl-NL" dirty="0"/>
              <a:t> for </a:t>
            </a:r>
            <a:r>
              <a:rPr lang="nl-NL" dirty="0" err="1"/>
              <a:t>an</a:t>
            </a:r>
            <a:r>
              <a:rPr lang="nl-NL" dirty="0"/>
              <a:t> object, we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provide</a:t>
            </a:r>
            <a:r>
              <a:rPr lang="nl-NL" dirty="0"/>
              <a:t> a </a:t>
            </a:r>
            <a:r>
              <a:rPr lang="nl-NL" dirty="0" err="1"/>
              <a:t>MockImplementation</a:t>
            </a:r>
            <a:r>
              <a:rPr lang="nl-NL" dirty="0"/>
              <a:t> of </a:t>
            </a:r>
            <a:r>
              <a:rPr lang="nl-NL" dirty="0" err="1"/>
              <a:t>of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object</a:t>
            </a:r>
          </a:p>
          <a:p>
            <a:pPr lvl="1"/>
            <a:r>
              <a:rPr lang="nl-NL" dirty="0"/>
              <a:t>TBD</a:t>
            </a:r>
          </a:p>
          <a:p>
            <a:pPr lvl="1"/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947EF8-7038-4223-BE61-137043E73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nl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CC454F-1692-4BCB-8E01-9F8A0C232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690" y="1821035"/>
            <a:ext cx="3071126" cy="120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602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3F85F-101C-4FF3-B4AF-D968FAC6A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 traditional </a:t>
            </a:r>
            <a:r>
              <a:rPr lang="nl-NL" dirty="0" err="1"/>
              <a:t>application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23C67-E38A-4D9C-A25D-979CEB444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6A215F-5BE6-48B9-829E-6370889C1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en-N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C9E15A2-16C2-4F55-AEFD-77C2E81AA745}"/>
              </a:ext>
            </a:extLst>
          </p:cNvPr>
          <p:cNvSpPr/>
          <p:nvPr/>
        </p:nvSpPr>
        <p:spPr>
          <a:xfrm>
            <a:off x="2120053" y="1659467"/>
            <a:ext cx="3467947" cy="211328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1E576D-931F-4233-9272-9045B705ED74}"/>
              </a:ext>
            </a:extLst>
          </p:cNvPr>
          <p:cNvCxnSpPr/>
          <p:nvPr/>
        </p:nvCxnSpPr>
        <p:spPr>
          <a:xfrm>
            <a:off x="2208107" y="2370667"/>
            <a:ext cx="325797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7EE42A9-1435-49EA-A5E8-E1031166ECC5}"/>
              </a:ext>
            </a:extLst>
          </p:cNvPr>
          <p:cNvSpPr txBox="1"/>
          <p:nvPr/>
        </p:nvSpPr>
        <p:spPr>
          <a:xfrm>
            <a:off x="3560872" y="1869263"/>
            <a:ext cx="639599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/>
              <a:t>WebApp</a:t>
            </a:r>
            <a:endParaRPr lang="en-NL" sz="1300" dirty="0" err="1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9FEBD27C-F0D0-48A0-B523-0C8CEF8F6C25}"/>
              </a:ext>
            </a:extLst>
          </p:cNvPr>
          <p:cNvSpPr/>
          <p:nvPr/>
        </p:nvSpPr>
        <p:spPr>
          <a:xfrm>
            <a:off x="3657599" y="3254169"/>
            <a:ext cx="1551093" cy="1082454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Database (RDBMS?)</a:t>
            </a:r>
            <a:endParaRPr lang="en-NL" dirty="0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227B56A1-90AD-42FE-97F8-D67A44F26B51}"/>
              </a:ext>
            </a:extLst>
          </p:cNvPr>
          <p:cNvSpPr/>
          <p:nvPr/>
        </p:nvSpPr>
        <p:spPr>
          <a:xfrm>
            <a:off x="2120053" y="3686450"/>
            <a:ext cx="1280160" cy="31666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JVM</a:t>
            </a:r>
            <a:endParaRPr lang="en-NL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DC68D091-089F-47A1-8145-47D4EC1FDFC8}"/>
              </a:ext>
            </a:extLst>
          </p:cNvPr>
          <p:cNvSpPr/>
          <p:nvPr/>
        </p:nvSpPr>
        <p:spPr>
          <a:xfrm>
            <a:off x="2120053" y="3369786"/>
            <a:ext cx="1280160" cy="31666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Java EE</a:t>
            </a:r>
            <a:endParaRPr lang="en-NL" dirty="0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D82122A0-54A6-466A-AA2F-341A1336AADC}"/>
              </a:ext>
            </a:extLst>
          </p:cNvPr>
          <p:cNvSpPr/>
          <p:nvPr/>
        </p:nvSpPr>
        <p:spPr>
          <a:xfrm>
            <a:off x="2120053" y="4042893"/>
            <a:ext cx="1280160" cy="31666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Operating System</a:t>
            </a:r>
            <a:endParaRPr lang="en-NL" sz="1000" dirty="0"/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F7C8AE51-DED8-4D92-923B-DBAF8C7987F1}"/>
              </a:ext>
            </a:extLst>
          </p:cNvPr>
          <p:cNvSpPr/>
          <p:nvPr/>
        </p:nvSpPr>
        <p:spPr>
          <a:xfrm>
            <a:off x="2120053" y="4379446"/>
            <a:ext cx="1280160" cy="31666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Hardware</a:t>
            </a:r>
            <a:endParaRPr lang="en-NL" sz="10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E7BCF96-0549-4D18-B5E5-17E5D275908B}"/>
              </a:ext>
            </a:extLst>
          </p:cNvPr>
          <p:cNvSpPr/>
          <p:nvPr/>
        </p:nvSpPr>
        <p:spPr>
          <a:xfrm rot="20237169">
            <a:off x="2519681" y="1677101"/>
            <a:ext cx="914400" cy="3843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UI</a:t>
            </a:r>
            <a:endParaRPr lang="en-NL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457FD38-E1AC-4122-8C90-27B7EA951649}"/>
              </a:ext>
            </a:extLst>
          </p:cNvPr>
          <p:cNvSpPr/>
          <p:nvPr/>
        </p:nvSpPr>
        <p:spPr>
          <a:xfrm rot="1746319">
            <a:off x="4324260" y="1714415"/>
            <a:ext cx="914400" cy="3843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API</a:t>
            </a:r>
            <a:endParaRPr lang="en-NL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F6F2186-279F-46E5-AC30-9B985A4E9EEE}"/>
              </a:ext>
            </a:extLst>
          </p:cNvPr>
          <p:cNvSpPr/>
          <p:nvPr/>
        </p:nvSpPr>
        <p:spPr>
          <a:xfrm>
            <a:off x="3217333" y="2255712"/>
            <a:ext cx="1354667" cy="52136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/>
              <a:t>3rd party </a:t>
            </a:r>
            <a:r>
              <a:rPr lang="nl-NL" sz="1100" dirty="0" err="1"/>
              <a:t>libraries</a:t>
            </a:r>
            <a:r>
              <a:rPr lang="nl-NL" sz="1100" dirty="0"/>
              <a:t> &amp; </a:t>
            </a:r>
            <a:r>
              <a:rPr lang="nl-NL" sz="1100" dirty="0" err="1"/>
              <a:t>frameworks</a:t>
            </a:r>
            <a:endParaRPr lang="en-NL" sz="1100" dirty="0"/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706D8992-32FB-45C2-817A-2A13BE94C84D}"/>
              </a:ext>
            </a:extLst>
          </p:cNvPr>
          <p:cNvSpPr/>
          <p:nvPr/>
        </p:nvSpPr>
        <p:spPr>
          <a:xfrm>
            <a:off x="6326293" y="2296865"/>
            <a:ext cx="1557867" cy="1157535"/>
          </a:xfrm>
          <a:custGeom>
            <a:avLst/>
            <a:gdLst>
              <a:gd name="connsiteX0" fmla="*/ 0 w 1557867"/>
              <a:gd name="connsiteY0" fmla="*/ 0 h 1157535"/>
              <a:gd name="connsiteX1" fmla="*/ 259645 w 1557867"/>
              <a:gd name="connsiteY1" fmla="*/ 0 h 1157535"/>
              <a:gd name="connsiteX2" fmla="*/ 259645 w 1557867"/>
              <a:gd name="connsiteY2" fmla="*/ 0 h 1157535"/>
              <a:gd name="connsiteX3" fmla="*/ 649111 w 1557867"/>
              <a:gd name="connsiteY3" fmla="*/ 0 h 1157535"/>
              <a:gd name="connsiteX4" fmla="*/ 1103489 w 1557867"/>
              <a:gd name="connsiteY4" fmla="*/ 0 h 1157535"/>
              <a:gd name="connsiteX5" fmla="*/ 1557867 w 1557867"/>
              <a:gd name="connsiteY5" fmla="*/ 0 h 1157535"/>
              <a:gd name="connsiteX6" fmla="*/ 1557867 w 1557867"/>
              <a:gd name="connsiteY6" fmla="*/ 192923 h 1157535"/>
              <a:gd name="connsiteX7" fmla="*/ 1557867 w 1557867"/>
              <a:gd name="connsiteY7" fmla="*/ 192923 h 1157535"/>
              <a:gd name="connsiteX8" fmla="*/ 1557867 w 1557867"/>
              <a:gd name="connsiteY8" fmla="*/ 482306 h 1157535"/>
              <a:gd name="connsiteX9" fmla="*/ 1557867 w 1557867"/>
              <a:gd name="connsiteY9" fmla="*/ 806416 h 1157535"/>
              <a:gd name="connsiteX10" fmla="*/ 1557867 w 1557867"/>
              <a:gd name="connsiteY10" fmla="*/ 1157535 h 1157535"/>
              <a:gd name="connsiteX11" fmla="*/ 1103489 w 1557867"/>
              <a:gd name="connsiteY11" fmla="*/ 1157535 h 1157535"/>
              <a:gd name="connsiteX12" fmla="*/ 649111 w 1557867"/>
              <a:gd name="connsiteY12" fmla="*/ 1157535 h 1157535"/>
              <a:gd name="connsiteX13" fmla="*/ 259645 w 1557867"/>
              <a:gd name="connsiteY13" fmla="*/ 1157535 h 1157535"/>
              <a:gd name="connsiteX14" fmla="*/ 259645 w 1557867"/>
              <a:gd name="connsiteY14" fmla="*/ 1157535 h 1157535"/>
              <a:gd name="connsiteX15" fmla="*/ 0 w 1557867"/>
              <a:gd name="connsiteY15" fmla="*/ 1157535 h 1157535"/>
              <a:gd name="connsiteX16" fmla="*/ 0 w 1557867"/>
              <a:gd name="connsiteY16" fmla="*/ 840177 h 1157535"/>
              <a:gd name="connsiteX17" fmla="*/ 0 w 1557867"/>
              <a:gd name="connsiteY17" fmla="*/ 482306 h 1157535"/>
              <a:gd name="connsiteX18" fmla="*/ -480439 w 1557867"/>
              <a:gd name="connsiteY18" fmla="*/ 472918 h 1157535"/>
              <a:gd name="connsiteX19" fmla="*/ -1022210 w 1557867"/>
              <a:gd name="connsiteY19" fmla="*/ 462331 h 1157535"/>
              <a:gd name="connsiteX20" fmla="*/ -490661 w 1557867"/>
              <a:gd name="connsiteY20" fmla="*/ 322239 h 1157535"/>
              <a:gd name="connsiteX21" fmla="*/ 0 w 1557867"/>
              <a:gd name="connsiteY21" fmla="*/ 192923 h 1157535"/>
              <a:gd name="connsiteX22" fmla="*/ 0 w 1557867"/>
              <a:gd name="connsiteY22" fmla="*/ 0 h 1157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557867" h="1157535" fill="none" extrusionOk="0">
                <a:moveTo>
                  <a:pt x="0" y="0"/>
                </a:moveTo>
                <a:cubicBezTo>
                  <a:pt x="103800" y="-23446"/>
                  <a:pt x="134556" y="22473"/>
                  <a:pt x="259645" y="0"/>
                </a:cubicBezTo>
                <a:lnTo>
                  <a:pt x="259645" y="0"/>
                </a:lnTo>
                <a:cubicBezTo>
                  <a:pt x="354788" y="-25530"/>
                  <a:pt x="562076" y="37865"/>
                  <a:pt x="649111" y="0"/>
                </a:cubicBezTo>
                <a:cubicBezTo>
                  <a:pt x="813622" y="-30745"/>
                  <a:pt x="883346" y="52610"/>
                  <a:pt x="1103489" y="0"/>
                </a:cubicBezTo>
                <a:cubicBezTo>
                  <a:pt x="1323632" y="-52610"/>
                  <a:pt x="1424915" y="25810"/>
                  <a:pt x="1557867" y="0"/>
                </a:cubicBezTo>
                <a:cubicBezTo>
                  <a:pt x="1579854" y="73825"/>
                  <a:pt x="1552574" y="120953"/>
                  <a:pt x="1557867" y="192923"/>
                </a:cubicBezTo>
                <a:lnTo>
                  <a:pt x="1557867" y="192923"/>
                </a:lnTo>
                <a:cubicBezTo>
                  <a:pt x="1565922" y="305917"/>
                  <a:pt x="1537551" y="421230"/>
                  <a:pt x="1557867" y="482306"/>
                </a:cubicBezTo>
                <a:cubicBezTo>
                  <a:pt x="1561769" y="631094"/>
                  <a:pt x="1535947" y="698522"/>
                  <a:pt x="1557867" y="806416"/>
                </a:cubicBezTo>
                <a:cubicBezTo>
                  <a:pt x="1579787" y="914310"/>
                  <a:pt x="1553207" y="1014375"/>
                  <a:pt x="1557867" y="1157535"/>
                </a:cubicBezTo>
                <a:cubicBezTo>
                  <a:pt x="1377788" y="1207588"/>
                  <a:pt x="1246389" y="1127481"/>
                  <a:pt x="1103489" y="1157535"/>
                </a:cubicBezTo>
                <a:cubicBezTo>
                  <a:pt x="960589" y="1187589"/>
                  <a:pt x="748763" y="1125482"/>
                  <a:pt x="649111" y="1157535"/>
                </a:cubicBezTo>
                <a:cubicBezTo>
                  <a:pt x="567143" y="1197764"/>
                  <a:pt x="441475" y="1141657"/>
                  <a:pt x="259645" y="1157535"/>
                </a:cubicBezTo>
                <a:lnTo>
                  <a:pt x="259645" y="1157535"/>
                </a:lnTo>
                <a:cubicBezTo>
                  <a:pt x="164615" y="1172526"/>
                  <a:pt x="125150" y="1142808"/>
                  <a:pt x="0" y="1157535"/>
                </a:cubicBezTo>
                <a:cubicBezTo>
                  <a:pt x="-20544" y="1084748"/>
                  <a:pt x="20463" y="981578"/>
                  <a:pt x="0" y="840177"/>
                </a:cubicBezTo>
                <a:cubicBezTo>
                  <a:pt x="-20463" y="698776"/>
                  <a:pt x="11203" y="567471"/>
                  <a:pt x="0" y="482306"/>
                </a:cubicBezTo>
                <a:cubicBezTo>
                  <a:pt x="-167922" y="525526"/>
                  <a:pt x="-285409" y="448075"/>
                  <a:pt x="-480439" y="472918"/>
                </a:cubicBezTo>
                <a:cubicBezTo>
                  <a:pt x="-675469" y="497761"/>
                  <a:pt x="-766976" y="454868"/>
                  <a:pt x="-1022210" y="462331"/>
                </a:cubicBezTo>
                <a:cubicBezTo>
                  <a:pt x="-865981" y="415694"/>
                  <a:pt x="-697015" y="390307"/>
                  <a:pt x="-490661" y="322239"/>
                </a:cubicBezTo>
                <a:cubicBezTo>
                  <a:pt x="-284307" y="254171"/>
                  <a:pt x="-165473" y="247824"/>
                  <a:pt x="0" y="192923"/>
                </a:cubicBezTo>
                <a:cubicBezTo>
                  <a:pt x="-7024" y="113420"/>
                  <a:pt x="9689" y="86314"/>
                  <a:pt x="0" y="0"/>
                </a:cubicBezTo>
                <a:close/>
              </a:path>
              <a:path w="1557867" h="1157535" stroke="0" extrusionOk="0">
                <a:moveTo>
                  <a:pt x="0" y="0"/>
                </a:moveTo>
                <a:cubicBezTo>
                  <a:pt x="99502" y="-22984"/>
                  <a:pt x="158647" y="18698"/>
                  <a:pt x="259645" y="0"/>
                </a:cubicBezTo>
                <a:lnTo>
                  <a:pt x="259645" y="0"/>
                </a:lnTo>
                <a:cubicBezTo>
                  <a:pt x="360175" y="-16525"/>
                  <a:pt x="485506" y="33773"/>
                  <a:pt x="649111" y="0"/>
                </a:cubicBezTo>
                <a:cubicBezTo>
                  <a:pt x="749246" y="-5932"/>
                  <a:pt x="994718" y="12371"/>
                  <a:pt x="1094401" y="0"/>
                </a:cubicBezTo>
                <a:cubicBezTo>
                  <a:pt x="1194084" y="-12371"/>
                  <a:pt x="1384681" y="41566"/>
                  <a:pt x="1557867" y="0"/>
                </a:cubicBezTo>
                <a:cubicBezTo>
                  <a:pt x="1570360" y="70918"/>
                  <a:pt x="1535127" y="127056"/>
                  <a:pt x="1557867" y="192923"/>
                </a:cubicBezTo>
                <a:lnTo>
                  <a:pt x="1557867" y="192923"/>
                </a:lnTo>
                <a:cubicBezTo>
                  <a:pt x="1569239" y="286056"/>
                  <a:pt x="1534359" y="376041"/>
                  <a:pt x="1557867" y="482306"/>
                </a:cubicBezTo>
                <a:cubicBezTo>
                  <a:pt x="1590157" y="604430"/>
                  <a:pt x="1524221" y="704933"/>
                  <a:pt x="1557867" y="806416"/>
                </a:cubicBezTo>
                <a:cubicBezTo>
                  <a:pt x="1591513" y="907899"/>
                  <a:pt x="1525627" y="1055414"/>
                  <a:pt x="1557867" y="1157535"/>
                </a:cubicBezTo>
                <a:cubicBezTo>
                  <a:pt x="1433214" y="1197066"/>
                  <a:pt x="1209170" y="1111764"/>
                  <a:pt x="1085314" y="1157535"/>
                </a:cubicBezTo>
                <a:cubicBezTo>
                  <a:pt x="961458" y="1203306"/>
                  <a:pt x="780764" y="1117468"/>
                  <a:pt x="649111" y="1157535"/>
                </a:cubicBezTo>
                <a:cubicBezTo>
                  <a:pt x="474076" y="1165572"/>
                  <a:pt x="346914" y="1138497"/>
                  <a:pt x="259645" y="1157535"/>
                </a:cubicBezTo>
                <a:lnTo>
                  <a:pt x="259645" y="1157535"/>
                </a:lnTo>
                <a:cubicBezTo>
                  <a:pt x="201276" y="1175619"/>
                  <a:pt x="84801" y="1155780"/>
                  <a:pt x="0" y="1157535"/>
                </a:cubicBezTo>
                <a:cubicBezTo>
                  <a:pt x="-15475" y="1063349"/>
                  <a:pt x="11998" y="929872"/>
                  <a:pt x="0" y="826673"/>
                </a:cubicBezTo>
                <a:cubicBezTo>
                  <a:pt x="-11998" y="723474"/>
                  <a:pt x="11979" y="604509"/>
                  <a:pt x="0" y="482306"/>
                </a:cubicBezTo>
                <a:cubicBezTo>
                  <a:pt x="-238356" y="506088"/>
                  <a:pt x="-358965" y="415923"/>
                  <a:pt x="-500883" y="472518"/>
                </a:cubicBezTo>
                <a:cubicBezTo>
                  <a:pt x="-642801" y="529113"/>
                  <a:pt x="-796923" y="457108"/>
                  <a:pt x="-1022210" y="462331"/>
                </a:cubicBezTo>
                <a:cubicBezTo>
                  <a:pt x="-787805" y="380330"/>
                  <a:pt x="-664406" y="420797"/>
                  <a:pt x="-521327" y="330321"/>
                </a:cubicBezTo>
                <a:cubicBezTo>
                  <a:pt x="-378248" y="239845"/>
                  <a:pt x="-196419" y="299494"/>
                  <a:pt x="0" y="192923"/>
                </a:cubicBezTo>
                <a:cubicBezTo>
                  <a:pt x="-4650" y="113133"/>
                  <a:pt x="15396" y="89623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385445594">
                  <a:prstGeom prst="wedgeRectCallout">
                    <a:avLst>
                      <a:gd name="adj1" fmla="val -115616"/>
                      <a:gd name="adj2" fmla="val -10059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Monolith</a:t>
            </a:r>
            <a:r>
              <a:rPr lang="nl-NL" dirty="0"/>
              <a:t>, Microservice, Module </a:t>
            </a:r>
            <a:endParaRPr lang="en-NL" dirty="0"/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C50A23E0-3973-4201-A693-54A3771E721D}"/>
              </a:ext>
            </a:extLst>
          </p:cNvPr>
          <p:cNvSpPr/>
          <p:nvPr/>
        </p:nvSpPr>
        <p:spPr>
          <a:xfrm>
            <a:off x="72797" y="2223062"/>
            <a:ext cx="1664915" cy="1543710"/>
          </a:xfrm>
          <a:custGeom>
            <a:avLst/>
            <a:gdLst>
              <a:gd name="connsiteX0" fmla="*/ 0 w 1664915"/>
              <a:gd name="connsiteY0" fmla="*/ 0 h 1543710"/>
              <a:gd name="connsiteX1" fmla="*/ 466176 w 1664915"/>
              <a:gd name="connsiteY1" fmla="*/ 0 h 1543710"/>
              <a:gd name="connsiteX2" fmla="*/ 971200 w 1664915"/>
              <a:gd name="connsiteY2" fmla="*/ 0 h 1543710"/>
              <a:gd name="connsiteX3" fmla="*/ 971200 w 1664915"/>
              <a:gd name="connsiteY3" fmla="*/ 0 h 1543710"/>
              <a:gd name="connsiteX4" fmla="*/ 1387429 w 1664915"/>
              <a:gd name="connsiteY4" fmla="*/ 0 h 1543710"/>
              <a:gd name="connsiteX5" fmla="*/ 1664915 w 1664915"/>
              <a:gd name="connsiteY5" fmla="*/ 0 h 1543710"/>
              <a:gd name="connsiteX6" fmla="*/ 1664915 w 1664915"/>
              <a:gd name="connsiteY6" fmla="*/ 459254 h 1543710"/>
              <a:gd name="connsiteX7" fmla="*/ 1664915 w 1664915"/>
              <a:gd name="connsiteY7" fmla="*/ 900498 h 1543710"/>
              <a:gd name="connsiteX8" fmla="*/ 1928731 w 1664915"/>
              <a:gd name="connsiteY8" fmla="*/ 1189023 h 1543710"/>
              <a:gd name="connsiteX9" fmla="*/ 2203315 w 1664915"/>
              <a:gd name="connsiteY9" fmla="*/ 1489325 h 1543710"/>
              <a:gd name="connsiteX10" fmla="*/ 1664915 w 1664915"/>
              <a:gd name="connsiteY10" fmla="*/ 1286425 h 1543710"/>
              <a:gd name="connsiteX11" fmla="*/ 1664915 w 1664915"/>
              <a:gd name="connsiteY11" fmla="*/ 1543710 h 1543710"/>
              <a:gd name="connsiteX12" fmla="*/ 1387429 w 1664915"/>
              <a:gd name="connsiteY12" fmla="*/ 1543710 h 1543710"/>
              <a:gd name="connsiteX13" fmla="*/ 971200 w 1664915"/>
              <a:gd name="connsiteY13" fmla="*/ 1543710 h 1543710"/>
              <a:gd name="connsiteX14" fmla="*/ 971200 w 1664915"/>
              <a:gd name="connsiteY14" fmla="*/ 1543710 h 1543710"/>
              <a:gd name="connsiteX15" fmla="*/ 466176 w 1664915"/>
              <a:gd name="connsiteY15" fmla="*/ 1543710 h 1543710"/>
              <a:gd name="connsiteX16" fmla="*/ 0 w 1664915"/>
              <a:gd name="connsiteY16" fmla="*/ 1543710 h 1543710"/>
              <a:gd name="connsiteX17" fmla="*/ 0 w 1664915"/>
              <a:gd name="connsiteY17" fmla="*/ 1286425 h 1543710"/>
              <a:gd name="connsiteX18" fmla="*/ 0 w 1664915"/>
              <a:gd name="connsiteY18" fmla="*/ 900498 h 1543710"/>
              <a:gd name="connsiteX19" fmla="*/ 0 w 1664915"/>
              <a:gd name="connsiteY19" fmla="*/ 900498 h 1543710"/>
              <a:gd name="connsiteX20" fmla="*/ 0 w 1664915"/>
              <a:gd name="connsiteY20" fmla="*/ 477264 h 1543710"/>
              <a:gd name="connsiteX21" fmla="*/ 0 w 1664915"/>
              <a:gd name="connsiteY21" fmla="*/ 0 h 154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664915" h="1543710" fill="none" extrusionOk="0">
                <a:moveTo>
                  <a:pt x="0" y="0"/>
                </a:moveTo>
                <a:cubicBezTo>
                  <a:pt x="169771" y="-7427"/>
                  <a:pt x="315952" y="15333"/>
                  <a:pt x="466176" y="0"/>
                </a:cubicBezTo>
                <a:cubicBezTo>
                  <a:pt x="616400" y="-15333"/>
                  <a:pt x="749662" y="43157"/>
                  <a:pt x="971200" y="0"/>
                </a:cubicBezTo>
                <a:lnTo>
                  <a:pt x="971200" y="0"/>
                </a:lnTo>
                <a:cubicBezTo>
                  <a:pt x="1135363" y="-29966"/>
                  <a:pt x="1244959" y="7888"/>
                  <a:pt x="1387429" y="0"/>
                </a:cubicBezTo>
                <a:cubicBezTo>
                  <a:pt x="1525059" y="-14163"/>
                  <a:pt x="1582617" y="29955"/>
                  <a:pt x="1664915" y="0"/>
                </a:cubicBezTo>
                <a:cubicBezTo>
                  <a:pt x="1705695" y="179062"/>
                  <a:pt x="1616284" y="337168"/>
                  <a:pt x="1664915" y="459254"/>
                </a:cubicBezTo>
                <a:cubicBezTo>
                  <a:pt x="1713546" y="581340"/>
                  <a:pt x="1627123" y="715863"/>
                  <a:pt x="1664915" y="900498"/>
                </a:cubicBezTo>
                <a:cubicBezTo>
                  <a:pt x="1755322" y="935176"/>
                  <a:pt x="1829208" y="1085433"/>
                  <a:pt x="1928731" y="1189023"/>
                </a:cubicBezTo>
                <a:cubicBezTo>
                  <a:pt x="2028254" y="1292614"/>
                  <a:pt x="2040501" y="1370034"/>
                  <a:pt x="2203315" y="1489325"/>
                </a:cubicBezTo>
                <a:cubicBezTo>
                  <a:pt x="1970861" y="1423296"/>
                  <a:pt x="1933615" y="1341233"/>
                  <a:pt x="1664915" y="1286425"/>
                </a:cubicBezTo>
                <a:cubicBezTo>
                  <a:pt x="1690305" y="1398972"/>
                  <a:pt x="1637766" y="1429832"/>
                  <a:pt x="1664915" y="1543710"/>
                </a:cubicBezTo>
                <a:cubicBezTo>
                  <a:pt x="1594943" y="1561265"/>
                  <a:pt x="1493081" y="1510473"/>
                  <a:pt x="1387429" y="1543710"/>
                </a:cubicBezTo>
                <a:cubicBezTo>
                  <a:pt x="1234893" y="1551932"/>
                  <a:pt x="1171189" y="1525016"/>
                  <a:pt x="971200" y="1543710"/>
                </a:cubicBezTo>
                <a:lnTo>
                  <a:pt x="971200" y="1543710"/>
                </a:lnTo>
                <a:cubicBezTo>
                  <a:pt x="736079" y="1555090"/>
                  <a:pt x="678305" y="1519086"/>
                  <a:pt x="466176" y="1543710"/>
                </a:cubicBezTo>
                <a:cubicBezTo>
                  <a:pt x="254047" y="1568334"/>
                  <a:pt x="136354" y="1540047"/>
                  <a:pt x="0" y="1543710"/>
                </a:cubicBezTo>
                <a:cubicBezTo>
                  <a:pt x="-4262" y="1416231"/>
                  <a:pt x="29987" y="1345458"/>
                  <a:pt x="0" y="1286425"/>
                </a:cubicBezTo>
                <a:cubicBezTo>
                  <a:pt x="-11651" y="1189637"/>
                  <a:pt x="34590" y="990857"/>
                  <a:pt x="0" y="900498"/>
                </a:cubicBezTo>
                <a:lnTo>
                  <a:pt x="0" y="900498"/>
                </a:lnTo>
                <a:cubicBezTo>
                  <a:pt x="-12615" y="778006"/>
                  <a:pt x="38868" y="633463"/>
                  <a:pt x="0" y="477264"/>
                </a:cubicBezTo>
                <a:cubicBezTo>
                  <a:pt x="-38868" y="321065"/>
                  <a:pt x="27001" y="99725"/>
                  <a:pt x="0" y="0"/>
                </a:cubicBezTo>
                <a:close/>
              </a:path>
              <a:path w="1664915" h="1543710" stroke="0" extrusionOk="0">
                <a:moveTo>
                  <a:pt x="0" y="0"/>
                </a:moveTo>
                <a:cubicBezTo>
                  <a:pt x="174895" y="-42554"/>
                  <a:pt x="368003" y="6922"/>
                  <a:pt x="495312" y="0"/>
                </a:cubicBezTo>
                <a:cubicBezTo>
                  <a:pt x="622621" y="-6922"/>
                  <a:pt x="786521" y="52225"/>
                  <a:pt x="971200" y="0"/>
                </a:cubicBezTo>
                <a:lnTo>
                  <a:pt x="971200" y="0"/>
                </a:lnTo>
                <a:cubicBezTo>
                  <a:pt x="1149377" y="-27597"/>
                  <a:pt x="1248180" y="38225"/>
                  <a:pt x="1387429" y="0"/>
                </a:cubicBezTo>
                <a:cubicBezTo>
                  <a:pt x="1465013" y="-26671"/>
                  <a:pt x="1598684" y="30181"/>
                  <a:pt x="1664915" y="0"/>
                </a:cubicBezTo>
                <a:cubicBezTo>
                  <a:pt x="1718448" y="115201"/>
                  <a:pt x="1648500" y="250308"/>
                  <a:pt x="1664915" y="450249"/>
                </a:cubicBezTo>
                <a:cubicBezTo>
                  <a:pt x="1681330" y="650190"/>
                  <a:pt x="1619239" y="677604"/>
                  <a:pt x="1664915" y="900498"/>
                </a:cubicBezTo>
                <a:cubicBezTo>
                  <a:pt x="1780164" y="974572"/>
                  <a:pt x="1814084" y="1128934"/>
                  <a:pt x="1928731" y="1189023"/>
                </a:cubicBezTo>
                <a:cubicBezTo>
                  <a:pt x="2043378" y="1249112"/>
                  <a:pt x="2094789" y="1428720"/>
                  <a:pt x="2203315" y="1489325"/>
                </a:cubicBezTo>
                <a:cubicBezTo>
                  <a:pt x="2020297" y="1490221"/>
                  <a:pt x="1906769" y="1352114"/>
                  <a:pt x="1664915" y="1286425"/>
                </a:cubicBezTo>
                <a:cubicBezTo>
                  <a:pt x="1685306" y="1401300"/>
                  <a:pt x="1645278" y="1421448"/>
                  <a:pt x="1664915" y="1543710"/>
                </a:cubicBezTo>
                <a:cubicBezTo>
                  <a:pt x="1538973" y="1549670"/>
                  <a:pt x="1475383" y="1522877"/>
                  <a:pt x="1387429" y="1543710"/>
                </a:cubicBezTo>
                <a:cubicBezTo>
                  <a:pt x="1269115" y="1551112"/>
                  <a:pt x="1074060" y="1535236"/>
                  <a:pt x="971200" y="1543710"/>
                </a:cubicBezTo>
                <a:lnTo>
                  <a:pt x="971200" y="1543710"/>
                </a:lnTo>
                <a:cubicBezTo>
                  <a:pt x="811038" y="1569668"/>
                  <a:pt x="618820" y="1494665"/>
                  <a:pt x="495312" y="1543710"/>
                </a:cubicBezTo>
                <a:cubicBezTo>
                  <a:pt x="371804" y="1592755"/>
                  <a:pt x="211936" y="1521160"/>
                  <a:pt x="0" y="1543710"/>
                </a:cubicBezTo>
                <a:cubicBezTo>
                  <a:pt x="-15998" y="1465561"/>
                  <a:pt x="15350" y="1341054"/>
                  <a:pt x="0" y="1286425"/>
                </a:cubicBezTo>
                <a:cubicBezTo>
                  <a:pt x="-32986" y="1147377"/>
                  <a:pt x="24219" y="1047230"/>
                  <a:pt x="0" y="900498"/>
                </a:cubicBezTo>
                <a:lnTo>
                  <a:pt x="0" y="900498"/>
                </a:lnTo>
                <a:cubicBezTo>
                  <a:pt x="-35898" y="809178"/>
                  <a:pt x="42853" y="605368"/>
                  <a:pt x="0" y="477264"/>
                </a:cubicBezTo>
                <a:cubicBezTo>
                  <a:pt x="-42853" y="349160"/>
                  <a:pt x="29324" y="142762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385445594">
                  <a:prstGeom prst="wedgeRectCallout">
                    <a:avLst>
                      <a:gd name="adj1" fmla="val 82338"/>
                      <a:gd name="adj2" fmla="val 46477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/>
              <a:t>Platform &amp; Language </a:t>
            </a:r>
            <a:r>
              <a:rPr lang="nl-NL" sz="1100" dirty="0" err="1"/>
              <a:t>runtime</a:t>
            </a:r>
            <a:r>
              <a:rPr lang="nl-NL" sz="1100" dirty="0"/>
              <a:t> features (transaction management, HTTP </a:t>
            </a:r>
            <a:r>
              <a:rPr lang="nl-NL" sz="1100" dirty="0" err="1"/>
              <a:t>request</a:t>
            </a:r>
            <a:r>
              <a:rPr lang="nl-NL" sz="1100" dirty="0"/>
              <a:t> handling, state management &amp; in memory </a:t>
            </a:r>
            <a:r>
              <a:rPr lang="nl-NL" sz="1100" dirty="0" err="1"/>
              <a:t>caching</a:t>
            </a:r>
            <a:r>
              <a:rPr lang="nl-NL" sz="1100" dirty="0"/>
              <a:t>, IAM, …</a:t>
            </a:r>
            <a:endParaRPr lang="en-NL" sz="1100" dirty="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87E35C4D-83BE-4708-846A-5405F516C9BA}"/>
              </a:ext>
            </a:extLst>
          </p:cNvPr>
          <p:cNvSpPr/>
          <p:nvPr/>
        </p:nvSpPr>
        <p:spPr>
          <a:xfrm rot="19393948">
            <a:off x="2661521" y="1333550"/>
            <a:ext cx="197224" cy="3639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4679B6B0-316E-402D-865C-3695664DADB6}"/>
              </a:ext>
            </a:extLst>
          </p:cNvPr>
          <p:cNvSpPr/>
          <p:nvPr/>
        </p:nvSpPr>
        <p:spPr>
          <a:xfrm rot="2260569">
            <a:off x="4985805" y="1420254"/>
            <a:ext cx="197224" cy="3639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3509CD-844D-4595-B6E0-AEA4623F19E9}"/>
              </a:ext>
            </a:extLst>
          </p:cNvPr>
          <p:cNvSpPr txBox="1"/>
          <p:nvPr/>
        </p:nvSpPr>
        <p:spPr>
          <a:xfrm>
            <a:off x="3412032" y="2894080"/>
            <a:ext cx="1021113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/>
              <a:t>Custom</a:t>
            </a:r>
            <a:r>
              <a:rPr lang="nl-NL" sz="1300" dirty="0"/>
              <a:t> Code</a:t>
            </a:r>
            <a:endParaRPr lang="en-NL" sz="1300" dirty="0" err="1"/>
          </a:p>
        </p:txBody>
      </p:sp>
    </p:spTree>
    <p:extLst>
      <p:ext uri="{BB962C8B-B14F-4D97-AF65-F5344CB8AC3E}">
        <p14:creationId xmlns:p14="http://schemas.microsoft.com/office/powerpoint/2010/main" val="968866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0" grpId="0" animBg="1"/>
      <p:bldP spid="12" grpId="0" animBg="1"/>
      <p:bldP spid="13" grpId="0" animBg="1"/>
      <p:bldP spid="1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8CCF4-51BC-48B0-8AF9-AE4CBFEA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Tests are Code [</a:t>
            </a:r>
            <a:r>
              <a:rPr lang="nl-NL" dirty="0" err="1"/>
              <a:t>too</a:t>
            </a:r>
            <a:r>
              <a:rPr lang="nl-NL" dirty="0"/>
              <a:t>]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43A87-DED1-4035-945A-84D0403CC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Tests are </a:t>
            </a:r>
            <a:r>
              <a:rPr lang="nl-NL" dirty="0" err="1"/>
              <a:t>included</a:t>
            </a:r>
            <a:r>
              <a:rPr lang="nl-NL" dirty="0"/>
              <a:t> in Source Code Control system </a:t>
            </a:r>
          </a:p>
          <a:p>
            <a:r>
              <a:rPr lang="nl-NL" dirty="0"/>
              <a:t>Tests are part of </a:t>
            </a:r>
            <a:r>
              <a:rPr lang="nl-NL" dirty="0" err="1"/>
              <a:t>the</a:t>
            </a:r>
            <a:r>
              <a:rPr lang="nl-NL" dirty="0"/>
              <a:t> Code Review</a:t>
            </a:r>
          </a:p>
          <a:p>
            <a:r>
              <a:rPr lang="nl-NL" dirty="0"/>
              <a:t>Tests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tested</a:t>
            </a:r>
            <a:endParaRPr lang="nl-NL" dirty="0"/>
          </a:p>
          <a:p>
            <a:pPr lvl="1"/>
            <a:r>
              <a:rPr lang="nl-NL" dirty="0"/>
              <a:t>At </a:t>
            </a:r>
            <a:r>
              <a:rPr lang="nl-NL" dirty="0" err="1"/>
              <a:t>least</a:t>
            </a:r>
            <a:r>
              <a:rPr lang="nl-NL" dirty="0"/>
              <a:t> </a:t>
            </a:r>
            <a:r>
              <a:rPr lang="nl-NL" dirty="0" err="1"/>
              <a:t>Static</a:t>
            </a:r>
            <a:r>
              <a:rPr lang="nl-NL" dirty="0"/>
              <a:t> Code Analysis</a:t>
            </a:r>
          </a:p>
          <a:p>
            <a:r>
              <a:rPr lang="nl-NL" dirty="0"/>
              <a:t>Tests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clean</a:t>
            </a:r>
          </a:p>
          <a:p>
            <a:pPr lvl="1"/>
            <a:r>
              <a:rPr lang="nl-NL" dirty="0" err="1"/>
              <a:t>Readable</a:t>
            </a:r>
            <a:endParaRPr lang="nl-NL" dirty="0"/>
          </a:p>
          <a:p>
            <a:pPr lvl="1"/>
            <a:r>
              <a:rPr lang="nl-NL" dirty="0"/>
              <a:t>Smart </a:t>
            </a:r>
            <a:r>
              <a:rPr lang="nl-NL" dirty="0" err="1"/>
              <a:t>naming</a:t>
            </a:r>
            <a:endParaRPr lang="nl-NL" dirty="0"/>
          </a:p>
          <a:p>
            <a:pPr lvl="1"/>
            <a:r>
              <a:rPr lang="nl-NL" dirty="0"/>
              <a:t>Well </a:t>
            </a:r>
            <a:r>
              <a:rPr lang="nl-NL" dirty="0" err="1"/>
              <a:t>organized</a:t>
            </a:r>
            <a:r>
              <a:rPr lang="nl-NL" dirty="0"/>
              <a:t> (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too</a:t>
            </a:r>
            <a:r>
              <a:rPr lang="nl-NL" dirty="0"/>
              <a:t> large, SRP)</a:t>
            </a:r>
          </a:p>
          <a:p>
            <a:pPr lvl="1"/>
            <a:r>
              <a:rPr lang="nl-NL" dirty="0"/>
              <a:t>Follow </a:t>
            </a:r>
            <a:r>
              <a:rPr lang="nl-NL" dirty="0" err="1"/>
              <a:t>patterns</a:t>
            </a:r>
            <a:endParaRPr lang="nl-NL" dirty="0"/>
          </a:p>
          <a:p>
            <a:pPr lvl="1"/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utilities</a:t>
            </a:r>
            <a:r>
              <a:rPr lang="nl-NL" dirty="0"/>
              <a:t> (</a:t>
            </a:r>
            <a:r>
              <a:rPr lang="nl-NL" dirty="0" err="1"/>
              <a:t>reusable</a:t>
            </a:r>
            <a:r>
              <a:rPr lang="nl-NL" dirty="0"/>
              <a:t>, </a:t>
            </a:r>
            <a:r>
              <a:rPr lang="nl-NL" dirty="0" err="1"/>
              <a:t>centrally</a:t>
            </a:r>
            <a:r>
              <a:rPr lang="nl-NL" dirty="0"/>
              <a:t> </a:t>
            </a:r>
            <a:r>
              <a:rPr lang="nl-NL" dirty="0" err="1"/>
              <a:t>maintained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Consistent (tests of </a:t>
            </a:r>
            <a:r>
              <a:rPr lang="nl-NL" dirty="0" err="1"/>
              <a:t>same</a:t>
            </a:r>
            <a:r>
              <a:rPr lang="nl-NL" dirty="0"/>
              <a:t> type are </a:t>
            </a:r>
            <a:r>
              <a:rPr lang="nl-NL" dirty="0" err="1"/>
              <a:t>similar</a:t>
            </a:r>
            <a:r>
              <a:rPr lang="nl-NL" dirty="0"/>
              <a:t>; </a:t>
            </a:r>
            <a:r>
              <a:rPr lang="nl-NL" dirty="0" err="1"/>
              <a:t>use</a:t>
            </a:r>
            <a:r>
              <a:rPr lang="nl-NL" dirty="0"/>
              <a:t> templates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create</a:t>
            </a:r>
            <a:r>
              <a:rPr lang="nl-NL" dirty="0"/>
              <a:t> tests)</a:t>
            </a:r>
          </a:p>
          <a:p>
            <a:pPr lvl="1"/>
            <a:endParaRPr lang="nl-NL" dirty="0"/>
          </a:p>
          <a:p>
            <a:pPr lvl="1"/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D59981-35DE-4582-B95C-5EFA67E81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85628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Thank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br>
              <a:rPr lang="nl-NL" dirty="0"/>
            </a:br>
            <a:r>
              <a:rPr lang="nl-NL" dirty="0"/>
              <a:t>for </a:t>
            </a:r>
            <a:r>
              <a:rPr lang="nl-NL" dirty="0" err="1"/>
              <a:t>your</a:t>
            </a:r>
            <a:r>
              <a:rPr lang="nl-NL" dirty="0"/>
              <a:t> attention</a:t>
            </a:r>
            <a:br>
              <a:rPr lang="nl-NL" dirty="0"/>
            </a:br>
            <a:br>
              <a:rPr lang="nl-NL" dirty="0"/>
            </a:br>
            <a:r>
              <a:rPr lang="nl-NL" dirty="0"/>
              <a:t>I hope </a:t>
            </a:r>
            <a:br>
              <a:rPr lang="nl-NL" dirty="0"/>
            </a:br>
            <a:r>
              <a:rPr lang="nl-NL" dirty="0" err="1"/>
              <a:t>this</a:t>
            </a:r>
            <a:r>
              <a:rPr lang="nl-NL" dirty="0"/>
              <a:t> was</a:t>
            </a:r>
            <a:br>
              <a:rPr lang="nl-NL" dirty="0"/>
            </a:br>
            <a:r>
              <a:rPr lang="nl-NL" dirty="0" err="1"/>
              <a:t>useful</a:t>
            </a:r>
            <a:br>
              <a:rPr lang="nl-NL" dirty="0"/>
            </a:br>
            <a:br>
              <a:rPr lang="nl-NL" dirty="0"/>
            </a:br>
            <a:endParaRPr lang="nl-N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ECDE17-54D0-4449-9256-1701504F5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Testing Cloud Native Applications</a:t>
            </a:r>
            <a:endParaRPr lang="nl-NL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E30018-3507-4A1A-BAE0-57499F217AAA}"/>
              </a:ext>
            </a:extLst>
          </p:cNvPr>
          <p:cNvSpPr txBox="1"/>
          <p:nvPr/>
        </p:nvSpPr>
        <p:spPr>
          <a:xfrm>
            <a:off x="583324" y="4501055"/>
            <a:ext cx="6262933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/>
              <a:t>lucas.jellema@amis.nl  |  technology.amis.nl  |       @</a:t>
            </a:r>
            <a:r>
              <a:rPr lang="nl-NL" sz="1300" dirty="0" err="1"/>
              <a:t>lucasjellema</a:t>
            </a:r>
            <a:r>
              <a:rPr lang="nl-NL" sz="1300" dirty="0"/>
              <a:t>  |      </a:t>
            </a:r>
            <a:r>
              <a:rPr lang="nl-NL" sz="1300" dirty="0" err="1"/>
              <a:t>lucas-jellema</a:t>
            </a:r>
            <a:endParaRPr lang="en-NL" sz="1300" dirty="0" err="1"/>
          </a:p>
        </p:txBody>
      </p:sp>
      <p:pic>
        <p:nvPicPr>
          <p:cNvPr id="7" name="Snagit_SNG834">
            <a:extLst>
              <a:ext uri="{FF2B5EF4-FFF2-40B4-BE49-F238E27FC236}">
                <a16:creationId xmlns:a16="http://schemas.microsoft.com/office/drawing/2014/main" id="{EB8DC5EF-6CD0-4BB8-A204-8C7AFA553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246" y="4501055"/>
            <a:ext cx="195637" cy="209952"/>
          </a:xfrm>
          <a:prstGeom prst="rect">
            <a:avLst/>
          </a:prstGeom>
        </p:spPr>
      </p:pic>
      <p:pic>
        <p:nvPicPr>
          <p:cNvPr id="11" name="Snagit_SNG849">
            <a:extLst>
              <a:ext uri="{FF2B5EF4-FFF2-40B4-BE49-F238E27FC236}">
                <a16:creationId xmlns:a16="http://schemas.microsoft.com/office/drawing/2014/main" id="{A9123208-CEAC-4E98-A1E6-88A6858C1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217" y="4501055"/>
            <a:ext cx="281328" cy="20005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8527770-D1EC-4794-827E-16A5890497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8066035" y="4192331"/>
            <a:ext cx="989282" cy="31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E59EAFC-6A46-4ACB-8445-0F3AF118B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035" y="4526634"/>
            <a:ext cx="744214" cy="27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4FEBC8-2465-4979-9E7B-81CACE1A4565}"/>
              </a:ext>
            </a:extLst>
          </p:cNvPr>
          <p:cNvSpPr txBox="1"/>
          <p:nvPr/>
        </p:nvSpPr>
        <p:spPr>
          <a:xfrm>
            <a:off x="6088952" y="3928991"/>
            <a:ext cx="2994409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>
                <a:solidFill>
                  <a:schemeClr val="bg1"/>
                </a:solidFill>
              </a:rPr>
              <a:t>Sources:</a:t>
            </a:r>
            <a:r>
              <a:rPr lang="nl-NL" sz="1300" b="1" dirty="0">
                <a:solidFill>
                  <a:schemeClr val="bg1"/>
                </a:solidFill>
              </a:rPr>
              <a:t> bit.ly/cloud-native-latam2020</a:t>
            </a:r>
            <a:endParaRPr lang="en-NL" sz="1300" b="1" dirty="0" err="1">
              <a:solidFill>
                <a:schemeClr val="bg1"/>
              </a:solidFill>
            </a:endParaRPr>
          </a:p>
        </p:txBody>
      </p:sp>
      <p:pic>
        <p:nvPicPr>
          <p:cNvPr id="9" name="Snagit_SNG860">
            <a:extLst>
              <a:ext uri="{FF2B5EF4-FFF2-40B4-BE49-F238E27FC236}">
                <a16:creationId xmlns:a16="http://schemas.microsoft.com/office/drawing/2014/main" id="{C819D3FE-BEC8-4634-A06B-2240B4AAC8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8952" y="1376889"/>
            <a:ext cx="2133824" cy="192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08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loud 17">
            <a:extLst>
              <a:ext uri="{FF2B5EF4-FFF2-40B4-BE49-F238E27FC236}">
                <a16:creationId xmlns:a16="http://schemas.microsoft.com/office/drawing/2014/main" id="{EC2432A4-E710-495B-9EC8-757AEB7BF652}"/>
              </a:ext>
            </a:extLst>
          </p:cNvPr>
          <p:cNvSpPr/>
          <p:nvPr/>
        </p:nvSpPr>
        <p:spPr>
          <a:xfrm>
            <a:off x="1129551" y="4237800"/>
            <a:ext cx="5199529" cy="504000"/>
          </a:xfrm>
          <a:prstGeom prst="cloud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IaaS</a:t>
            </a:r>
            <a:endParaRPr lang="en-NL" dirty="0"/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C3CAD902-476B-4B26-A9AD-F504ABE78232}"/>
              </a:ext>
            </a:extLst>
          </p:cNvPr>
          <p:cNvSpPr/>
          <p:nvPr/>
        </p:nvSpPr>
        <p:spPr>
          <a:xfrm>
            <a:off x="1057833" y="3553130"/>
            <a:ext cx="5199529" cy="851647"/>
          </a:xfrm>
          <a:prstGeom prst="cloud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PaaS</a:t>
            </a:r>
            <a:endParaRPr lang="en-NL" dirty="0"/>
          </a:p>
        </p:txBody>
      </p:sp>
      <p:sp>
        <p:nvSpPr>
          <p:cNvPr id="32" name="Cloud 31">
            <a:extLst>
              <a:ext uri="{FF2B5EF4-FFF2-40B4-BE49-F238E27FC236}">
                <a16:creationId xmlns:a16="http://schemas.microsoft.com/office/drawing/2014/main" id="{9F9D000B-5476-4B75-8FAB-57C0D00B5FDE}"/>
              </a:ext>
            </a:extLst>
          </p:cNvPr>
          <p:cNvSpPr/>
          <p:nvPr/>
        </p:nvSpPr>
        <p:spPr>
          <a:xfrm>
            <a:off x="3543543" y="3142754"/>
            <a:ext cx="889659" cy="241800"/>
          </a:xfrm>
          <a:prstGeom prst="cloud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D3F85F-101C-4FF3-B4AF-D968FAC6A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Cloud Native Application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6A215F-5BE6-48B9-829E-6370889C1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en-N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7A261F-240E-4EFE-8D17-E05055C7BC85}"/>
              </a:ext>
            </a:extLst>
          </p:cNvPr>
          <p:cNvSpPr/>
          <p:nvPr/>
        </p:nvSpPr>
        <p:spPr>
          <a:xfrm>
            <a:off x="224116" y="792000"/>
            <a:ext cx="7377952" cy="2922187"/>
          </a:xfrm>
          <a:custGeom>
            <a:avLst/>
            <a:gdLst>
              <a:gd name="connsiteX0" fmla="*/ 0 w 7377952"/>
              <a:gd name="connsiteY0" fmla="*/ 1461094 h 2922187"/>
              <a:gd name="connsiteX1" fmla="*/ 3688976 w 7377952"/>
              <a:gd name="connsiteY1" fmla="*/ 0 h 2922187"/>
              <a:gd name="connsiteX2" fmla="*/ 7377952 w 7377952"/>
              <a:gd name="connsiteY2" fmla="*/ 1461094 h 2922187"/>
              <a:gd name="connsiteX3" fmla="*/ 3688976 w 7377952"/>
              <a:gd name="connsiteY3" fmla="*/ 2922188 h 2922187"/>
              <a:gd name="connsiteX4" fmla="*/ 0 w 7377952"/>
              <a:gd name="connsiteY4" fmla="*/ 1461094 h 2922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77952" h="2922187" extrusionOk="0">
                <a:moveTo>
                  <a:pt x="0" y="1461094"/>
                </a:moveTo>
                <a:cubicBezTo>
                  <a:pt x="-32228" y="866491"/>
                  <a:pt x="1725284" y="-235399"/>
                  <a:pt x="3688976" y="0"/>
                </a:cubicBezTo>
                <a:cubicBezTo>
                  <a:pt x="5859300" y="-23784"/>
                  <a:pt x="7486675" y="735054"/>
                  <a:pt x="7377952" y="1461094"/>
                </a:cubicBezTo>
                <a:cubicBezTo>
                  <a:pt x="7346669" y="2215221"/>
                  <a:pt x="5677735" y="3294890"/>
                  <a:pt x="3688976" y="2922188"/>
                </a:cubicBezTo>
                <a:cubicBezTo>
                  <a:pt x="1477534" y="2967339"/>
                  <a:pt x="28298" y="2297561"/>
                  <a:pt x="0" y="1461094"/>
                </a:cubicBezTo>
                <a:close/>
              </a:path>
            </a:pathLst>
          </a:custGeom>
          <a:noFill/>
          <a:ln w="28575">
            <a:solidFill>
              <a:schemeClr val="tx2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3567301936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2" name="Cloud 21">
            <a:extLst>
              <a:ext uri="{FF2B5EF4-FFF2-40B4-BE49-F238E27FC236}">
                <a16:creationId xmlns:a16="http://schemas.microsoft.com/office/drawing/2014/main" id="{30F684B7-D71A-4B43-936B-5FEF9B2B8FD6}"/>
              </a:ext>
            </a:extLst>
          </p:cNvPr>
          <p:cNvSpPr/>
          <p:nvPr/>
        </p:nvSpPr>
        <p:spPr>
          <a:xfrm>
            <a:off x="4591480" y="2819005"/>
            <a:ext cx="1237129" cy="247808"/>
          </a:xfrm>
          <a:prstGeom prst="cloud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 dirty="0"/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9073F8E1-5273-4118-BBC9-AC62962346C3}"/>
              </a:ext>
            </a:extLst>
          </p:cNvPr>
          <p:cNvSpPr/>
          <p:nvPr/>
        </p:nvSpPr>
        <p:spPr>
          <a:xfrm>
            <a:off x="2908792" y="1690147"/>
            <a:ext cx="1201270" cy="241800"/>
          </a:xfrm>
          <a:prstGeom prst="cloud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 dirty="0"/>
          </a:p>
        </p:txBody>
      </p:sp>
      <p:sp>
        <p:nvSpPr>
          <p:cNvPr id="24" name="Cloud 23">
            <a:extLst>
              <a:ext uri="{FF2B5EF4-FFF2-40B4-BE49-F238E27FC236}">
                <a16:creationId xmlns:a16="http://schemas.microsoft.com/office/drawing/2014/main" id="{8BFC6407-46C6-403E-802A-0D573021083B}"/>
              </a:ext>
            </a:extLst>
          </p:cNvPr>
          <p:cNvSpPr/>
          <p:nvPr/>
        </p:nvSpPr>
        <p:spPr>
          <a:xfrm rot="21019716">
            <a:off x="1433964" y="1578792"/>
            <a:ext cx="1201270" cy="247862"/>
          </a:xfrm>
          <a:prstGeom prst="cloud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1532E4C-8729-4068-B18C-CC61D46AD84A}"/>
              </a:ext>
            </a:extLst>
          </p:cNvPr>
          <p:cNvSpPr/>
          <p:nvPr/>
        </p:nvSpPr>
        <p:spPr>
          <a:xfrm rot="20876395">
            <a:off x="1531694" y="1296775"/>
            <a:ext cx="914400" cy="3843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50" dirty="0">
                <a:solidFill>
                  <a:schemeClr val="lt1"/>
                </a:solidFill>
              </a:rPr>
              <a:t>API Gateway</a:t>
            </a:r>
            <a:endParaRPr lang="en-NL" sz="1050" dirty="0">
              <a:solidFill>
                <a:schemeClr val="lt1"/>
              </a:solidFill>
            </a:endParaRPr>
          </a:p>
        </p:txBody>
      </p:sp>
      <p:sp>
        <p:nvSpPr>
          <p:cNvPr id="25" name="Flowchart: Direct Access Storage 24">
            <a:extLst>
              <a:ext uri="{FF2B5EF4-FFF2-40B4-BE49-F238E27FC236}">
                <a16:creationId xmlns:a16="http://schemas.microsoft.com/office/drawing/2014/main" id="{CCEEA22F-4834-4F0D-94A0-14D16A66F206}"/>
              </a:ext>
            </a:extLst>
          </p:cNvPr>
          <p:cNvSpPr/>
          <p:nvPr/>
        </p:nvSpPr>
        <p:spPr>
          <a:xfrm>
            <a:off x="3019120" y="1434597"/>
            <a:ext cx="1019858" cy="372059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Event Hub</a:t>
            </a:r>
            <a:endParaRPr lang="en-NL" sz="1000" dirty="0"/>
          </a:p>
        </p:txBody>
      </p:sp>
      <p:sp>
        <p:nvSpPr>
          <p:cNvPr id="28" name="Cloud 27">
            <a:extLst>
              <a:ext uri="{FF2B5EF4-FFF2-40B4-BE49-F238E27FC236}">
                <a16:creationId xmlns:a16="http://schemas.microsoft.com/office/drawing/2014/main" id="{DA428F48-A676-4616-854B-FD9824EF5BB3}"/>
              </a:ext>
            </a:extLst>
          </p:cNvPr>
          <p:cNvSpPr/>
          <p:nvPr/>
        </p:nvSpPr>
        <p:spPr>
          <a:xfrm>
            <a:off x="2934005" y="2704923"/>
            <a:ext cx="889659" cy="241800"/>
          </a:xfrm>
          <a:prstGeom prst="cloud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 dirty="0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5725709D-1E2D-4499-AB36-45090D108493}"/>
              </a:ext>
            </a:extLst>
          </p:cNvPr>
          <p:cNvSpPr/>
          <p:nvPr/>
        </p:nvSpPr>
        <p:spPr>
          <a:xfrm>
            <a:off x="3126270" y="2484664"/>
            <a:ext cx="603107" cy="33490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/>
              <a:t>Vault</a:t>
            </a:r>
            <a:endParaRPr lang="en-NL" sz="1100" dirty="0"/>
          </a:p>
        </p:txBody>
      </p:sp>
      <p:sp>
        <p:nvSpPr>
          <p:cNvPr id="29" name="Cloud 28">
            <a:extLst>
              <a:ext uri="{FF2B5EF4-FFF2-40B4-BE49-F238E27FC236}">
                <a16:creationId xmlns:a16="http://schemas.microsoft.com/office/drawing/2014/main" id="{AA13AD2C-0F68-43AC-B9AE-577350D4911E}"/>
              </a:ext>
            </a:extLst>
          </p:cNvPr>
          <p:cNvSpPr/>
          <p:nvPr/>
        </p:nvSpPr>
        <p:spPr>
          <a:xfrm>
            <a:off x="1392807" y="2914367"/>
            <a:ext cx="859678" cy="148207"/>
          </a:xfrm>
          <a:prstGeom prst="cloud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 dirty="0"/>
          </a:p>
        </p:txBody>
      </p:sp>
      <p:sp>
        <p:nvSpPr>
          <p:cNvPr id="30" name="Flowchart: Magnetic Disk 29">
            <a:extLst>
              <a:ext uri="{FF2B5EF4-FFF2-40B4-BE49-F238E27FC236}">
                <a16:creationId xmlns:a16="http://schemas.microsoft.com/office/drawing/2014/main" id="{5E1DD244-DB21-4877-9E59-DD50572506B5}"/>
              </a:ext>
            </a:extLst>
          </p:cNvPr>
          <p:cNvSpPr/>
          <p:nvPr/>
        </p:nvSpPr>
        <p:spPr>
          <a:xfrm>
            <a:off x="1597143" y="2543976"/>
            <a:ext cx="402777" cy="42246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5387B8F-C3F5-4E06-B9A4-21CD1D55C59D}"/>
              </a:ext>
            </a:extLst>
          </p:cNvPr>
          <p:cNvSpPr/>
          <p:nvPr/>
        </p:nvSpPr>
        <p:spPr>
          <a:xfrm>
            <a:off x="1810377" y="1876358"/>
            <a:ext cx="741759" cy="32618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50" dirty="0" err="1"/>
              <a:t>Function</a:t>
            </a:r>
            <a:endParaRPr lang="en-NL" sz="1050" dirty="0"/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D7094762-DB6A-4CAE-BCE9-486BC01C2776}"/>
              </a:ext>
            </a:extLst>
          </p:cNvPr>
          <p:cNvSpPr/>
          <p:nvPr/>
        </p:nvSpPr>
        <p:spPr>
          <a:xfrm>
            <a:off x="3735808" y="2922495"/>
            <a:ext cx="603107" cy="33490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/>
              <a:t>IAM</a:t>
            </a:r>
            <a:endParaRPr lang="en-NL" sz="1100" dirty="0"/>
          </a:p>
        </p:txBody>
      </p:sp>
      <p:sp>
        <p:nvSpPr>
          <p:cNvPr id="34" name="Cloud 33">
            <a:extLst>
              <a:ext uri="{FF2B5EF4-FFF2-40B4-BE49-F238E27FC236}">
                <a16:creationId xmlns:a16="http://schemas.microsoft.com/office/drawing/2014/main" id="{C4AFA059-C4E9-4F36-8194-A2296CEA321D}"/>
              </a:ext>
            </a:extLst>
          </p:cNvPr>
          <p:cNvSpPr/>
          <p:nvPr/>
        </p:nvSpPr>
        <p:spPr>
          <a:xfrm>
            <a:off x="5321821" y="1989661"/>
            <a:ext cx="1338953" cy="241800"/>
          </a:xfrm>
          <a:prstGeom prst="cloud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 dirty="0"/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45D8AACA-57DE-49D0-9ED2-35B2CA984800}"/>
              </a:ext>
            </a:extLst>
          </p:cNvPr>
          <p:cNvSpPr/>
          <p:nvPr/>
        </p:nvSpPr>
        <p:spPr>
          <a:xfrm>
            <a:off x="5520493" y="1670685"/>
            <a:ext cx="1060090" cy="439876"/>
          </a:xfrm>
          <a:prstGeom prst="cube">
            <a:avLst>
              <a:gd name="adj" fmla="val 426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/>
              <a:t>Container Engine</a:t>
            </a:r>
            <a:endParaRPr lang="en-NL" sz="1100" dirty="0"/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32CC8783-3A3C-4486-8EC9-BC7A445412C6}"/>
              </a:ext>
            </a:extLst>
          </p:cNvPr>
          <p:cNvSpPr/>
          <p:nvPr/>
        </p:nvSpPr>
        <p:spPr>
          <a:xfrm>
            <a:off x="5693078" y="1365963"/>
            <a:ext cx="636001" cy="439876"/>
          </a:xfrm>
          <a:prstGeom prst="cub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50" dirty="0"/>
              <a:t>Web App</a:t>
            </a:r>
            <a:endParaRPr lang="en-NL" sz="1050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902CD9A-F1ED-4DCE-945C-874198129232}"/>
              </a:ext>
            </a:extLst>
          </p:cNvPr>
          <p:cNvSpPr/>
          <p:nvPr/>
        </p:nvSpPr>
        <p:spPr>
          <a:xfrm>
            <a:off x="4513235" y="1258771"/>
            <a:ext cx="741759" cy="32618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50" dirty="0" err="1"/>
              <a:t>Function</a:t>
            </a:r>
            <a:endParaRPr lang="en-NL" sz="105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6EB14A5-3DFE-4A7E-8734-1ECA2908F416}"/>
              </a:ext>
            </a:extLst>
          </p:cNvPr>
          <p:cNvCxnSpPr>
            <a:cxnSpLocks/>
            <a:stCxn id="19" idx="2"/>
            <a:endCxn id="31" idx="0"/>
          </p:cNvCxnSpPr>
          <p:nvPr/>
        </p:nvCxnSpPr>
        <p:spPr>
          <a:xfrm>
            <a:off x="2029044" y="1676859"/>
            <a:ext cx="152213" cy="19949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5B2C7B6-E350-4084-82A9-EBEECBA93B87}"/>
              </a:ext>
            </a:extLst>
          </p:cNvPr>
          <p:cNvCxnSpPr>
            <a:stCxn id="31" idx="3"/>
            <a:endCxn id="25" idx="1"/>
          </p:cNvCxnSpPr>
          <p:nvPr/>
        </p:nvCxnSpPr>
        <p:spPr>
          <a:xfrm flipV="1">
            <a:off x="2552136" y="1620627"/>
            <a:ext cx="466984" cy="418822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20B94C-FFE9-4D02-BBDA-33C53F363380}"/>
              </a:ext>
            </a:extLst>
          </p:cNvPr>
          <p:cNvCxnSpPr>
            <a:stCxn id="31" idx="2"/>
            <a:endCxn id="30" idx="1"/>
          </p:cNvCxnSpPr>
          <p:nvPr/>
        </p:nvCxnSpPr>
        <p:spPr>
          <a:xfrm flipH="1">
            <a:off x="1798532" y="2202539"/>
            <a:ext cx="382725" cy="341437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08F446C-4D5C-4290-A9F6-1303D822D4D2}"/>
              </a:ext>
            </a:extLst>
          </p:cNvPr>
          <p:cNvCxnSpPr>
            <a:stCxn id="25" idx="4"/>
            <a:endCxn id="37" idx="1"/>
          </p:cNvCxnSpPr>
          <p:nvPr/>
        </p:nvCxnSpPr>
        <p:spPr>
          <a:xfrm flipV="1">
            <a:off x="4038978" y="1421862"/>
            <a:ext cx="474257" cy="198765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D729F52-7CC2-4591-8B08-FACF6D3CF93D}"/>
              </a:ext>
            </a:extLst>
          </p:cNvPr>
          <p:cNvCxnSpPr>
            <a:cxnSpLocks/>
            <a:stCxn id="37" idx="3"/>
            <a:endCxn id="36" idx="2"/>
          </p:cNvCxnSpPr>
          <p:nvPr/>
        </p:nvCxnSpPr>
        <p:spPr>
          <a:xfrm>
            <a:off x="5254994" y="1421862"/>
            <a:ext cx="438084" cy="219024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86A71C1-F44C-497B-BC22-1D2F2BB97FCC}"/>
              </a:ext>
            </a:extLst>
          </p:cNvPr>
          <p:cNvCxnSpPr>
            <a:cxnSpLocks/>
            <a:stCxn id="36" idx="3"/>
          </p:cNvCxnSpPr>
          <p:nvPr/>
        </p:nvCxnSpPr>
        <p:spPr>
          <a:xfrm flipH="1">
            <a:off x="5015872" y="1805839"/>
            <a:ext cx="940222" cy="716395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rrow: Down 50">
            <a:extLst>
              <a:ext uri="{FF2B5EF4-FFF2-40B4-BE49-F238E27FC236}">
                <a16:creationId xmlns:a16="http://schemas.microsoft.com/office/drawing/2014/main" id="{643B7647-FA73-4313-BB36-A9B7DEF9B9A9}"/>
              </a:ext>
            </a:extLst>
          </p:cNvPr>
          <p:cNvSpPr/>
          <p:nvPr/>
        </p:nvSpPr>
        <p:spPr>
          <a:xfrm rot="18071615">
            <a:off x="508661" y="897755"/>
            <a:ext cx="197224" cy="3639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77A1183-402C-454F-8464-5737439AFA7D}"/>
              </a:ext>
            </a:extLst>
          </p:cNvPr>
          <p:cNvCxnSpPr>
            <a:endCxn id="27" idx="2"/>
          </p:cNvCxnSpPr>
          <p:nvPr/>
        </p:nvCxnSpPr>
        <p:spPr>
          <a:xfrm>
            <a:off x="2552197" y="2203102"/>
            <a:ext cx="574073" cy="490877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loud 53">
            <a:extLst>
              <a:ext uri="{FF2B5EF4-FFF2-40B4-BE49-F238E27FC236}">
                <a16:creationId xmlns:a16="http://schemas.microsoft.com/office/drawing/2014/main" id="{5A05AA35-2DB7-44B9-9546-23568A6FFD94}"/>
              </a:ext>
            </a:extLst>
          </p:cNvPr>
          <p:cNvSpPr/>
          <p:nvPr/>
        </p:nvSpPr>
        <p:spPr>
          <a:xfrm>
            <a:off x="3516217" y="1053805"/>
            <a:ext cx="889659" cy="241800"/>
          </a:xfrm>
          <a:prstGeom prst="cloud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 dirty="0"/>
          </a:p>
        </p:txBody>
      </p:sp>
      <p:sp>
        <p:nvSpPr>
          <p:cNvPr id="55" name="Cube 54">
            <a:extLst>
              <a:ext uri="{FF2B5EF4-FFF2-40B4-BE49-F238E27FC236}">
                <a16:creationId xmlns:a16="http://schemas.microsoft.com/office/drawing/2014/main" id="{0A3DA4E1-546E-4FCF-A0F0-B4FA71B7E6DA}"/>
              </a:ext>
            </a:extLst>
          </p:cNvPr>
          <p:cNvSpPr/>
          <p:nvPr/>
        </p:nvSpPr>
        <p:spPr>
          <a:xfrm>
            <a:off x="3612774" y="833546"/>
            <a:ext cx="698816" cy="33490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/>
              <a:t>Cache</a:t>
            </a:r>
            <a:endParaRPr lang="en-NL" sz="11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5C89E50-0373-49FA-8047-EC6239266B3E}"/>
              </a:ext>
            </a:extLst>
          </p:cNvPr>
          <p:cNvCxnSpPr>
            <a:endCxn id="55" idx="4"/>
          </p:cNvCxnSpPr>
          <p:nvPr/>
        </p:nvCxnSpPr>
        <p:spPr>
          <a:xfrm flipH="1" flipV="1">
            <a:off x="4227864" y="1042861"/>
            <a:ext cx="285371" cy="252744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03B0F01-4EBE-4A95-B3FF-A7F17142F560}"/>
              </a:ext>
            </a:extLst>
          </p:cNvPr>
          <p:cNvCxnSpPr>
            <a:endCxn id="33" idx="0"/>
          </p:cNvCxnSpPr>
          <p:nvPr/>
        </p:nvCxnSpPr>
        <p:spPr>
          <a:xfrm flipH="1">
            <a:off x="4079225" y="1781112"/>
            <a:ext cx="1613853" cy="1141383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loud 59">
            <a:extLst>
              <a:ext uri="{FF2B5EF4-FFF2-40B4-BE49-F238E27FC236}">
                <a16:creationId xmlns:a16="http://schemas.microsoft.com/office/drawing/2014/main" id="{BFF93F63-97EB-420B-B451-678E8D167C2F}"/>
              </a:ext>
            </a:extLst>
          </p:cNvPr>
          <p:cNvSpPr/>
          <p:nvPr/>
        </p:nvSpPr>
        <p:spPr>
          <a:xfrm>
            <a:off x="5933571" y="2892138"/>
            <a:ext cx="889659" cy="241800"/>
          </a:xfrm>
          <a:prstGeom prst="cloud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 dirty="0"/>
          </a:p>
        </p:txBody>
      </p:sp>
      <p:sp>
        <p:nvSpPr>
          <p:cNvPr id="61" name="Cube 60">
            <a:extLst>
              <a:ext uri="{FF2B5EF4-FFF2-40B4-BE49-F238E27FC236}">
                <a16:creationId xmlns:a16="http://schemas.microsoft.com/office/drawing/2014/main" id="{A0BCC00E-47D2-4EB8-B310-431AE581D602}"/>
              </a:ext>
            </a:extLst>
          </p:cNvPr>
          <p:cNvSpPr/>
          <p:nvPr/>
        </p:nvSpPr>
        <p:spPr>
          <a:xfrm>
            <a:off x="6125836" y="2671879"/>
            <a:ext cx="603107" cy="33490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/>
              <a:t>Mail</a:t>
            </a:r>
            <a:endParaRPr lang="en-NL" sz="1100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329BF7A-EC0E-40D1-B112-E77D2140CBB4}"/>
              </a:ext>
            </a:extLst>
          </p:cNvPr>
          <p:cNvCxnSpPr>
            <a:endCxn id="61" idx="0"/>
          </p:cNvCxnSpPr>
          <p:nvPr/>
        </p:nvCxnSpPr>
        <p:spPr>
          <a:xfrm>
            <a:off x="6125836" y="1781112"/>
            <a:ext cx="343417" cy="890767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ube 65">
            <a:extLst>
              <a:ext uri="{FF2B5EF4-FFF2-40B4-BE49-F238E27FC236}">
                <a16:creationId xmlns:a16="http://schemas.microsoft.com/office/drawing/2014/main" id="{553B9C72-CC18-4099-9665-EAED66D0EB5D}"/>
              </a:ext>
            </a:extLst>
          </p:cNvPr>
          <p:cNvSpPr/>
          <p:nvPr/>
        </p:nvSpPr>
        <p:spPr>
          <a:xfrm>
            <a:off x="1599440" y="3720720"/>
            <a:ext cx="780908" cy="33490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/>
              <a:t>Monitor</a:t>
            </a:r>
            <a:endParaRPr lang="en-NL" sz="1100" dirty="0"/>
          </a:p>
        </p:txBody>
      </p:sp>
      <p:sp>
        <p:nvSpPr>
          <p:cNvPr id="67" name="Cube 66">
            <a:extLst>
              <a:ext uri="{FF2B5EF4-FFF2-40B4-BE49-F238E27FC236}">
                <a16:creationId xmlns:a16="http://schemas.microsoft.com/office/drawing/2014/main" id="{FB241E8D-F554-43BC-85EA-A7F6DCEB1574}"/>
              </a:ext>
            </a:extLst>
          </p:cNvPr>
          <p:cNvSpPr/>
          <p:nvPr/>
        </p:nvSpPr>
        <p:spPr>
          <a:xfrm>
            <a:off x="4931367" y="3798475"/>
            <a:ext cx="780908" cy="33490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/>
              <a:t>Scaling</a:t>
            </a:r>
            <a:endParaRPr lang="en-NL" sz="11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7C0CA70-46DF-44BA-A08E-29C81323A59C}"/>
              </a:ext>
            </a:extLst>
          </p:cNvPr>
          <p:cNvCxnSpPr>
            <a:stCxn id="73" idx="2"/>
            <a:endCxn id="19" idx="1"/>
          </p:cNvCxnSpPr>
          <p:nvPr/>
        </p:nvCxnSpPr>
        <p:spPr>
          <a:xfrm>
            <a:off x="1042349" y="1469775"/>
            <a:ext cx="499436" cy="11468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6EFC49F-9739-4FC7-AF1B-D6EBC709F0C6}"/>
              </a:ext>
            </a:extLst>
          </p:cNvPr>
          <p:cNvCxnSpPr>
            <a:stCxn id="37" idx="0"/>
          </p:cNvCxnSpPr>
          <p:nvPr/>
        </p:nvCxnSpPr>
        <p:spPr>
          <a:xfrm flipV="1">
            <a:off x="4884115" y="614824"/>
            <a:ext cx="189906" cy="643947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ube 77">
            <a:extLst>
              <a:ext uri="{FF2B5EF4-FFF2-40B4-BE49-F238E27FC236}">
                <a16:creationId xmlns:a16="http://schemas.microsoft.com/office/drawing/2014/main" id="{0AE7A649-DBBD-45D1-AAC8-AFA5B5EA4591}"/>
              </a:ext>
            </a:extLst>
          </p:cNvPr>
          <p:cNvSpPr/>
          <p:nvPr/>
        </p:nvSpPr>
        <p:spPr>
          <a:xfrm>
            <a:off x="2380348" y="3770362"/>
            <a:ext cx="780908" cy="45590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Alert &amp; </a:t>
            </a:r>
            <a:r>
              <a:rPr lang="nl-NL" sz="1000" dirty="0" err="1"/>
              <a:t>Notify</a:t>
            </a:r>
            <a:endParaRPr lang="en-NL" sz="1000" dirty="0"/>
          </a:p>
        </p:txBody>
      </p:sp>
      <p:sp>
        <p:nvSpPr>
          <p:cNvPr id="79" name="Speech Bubble: Rectangle with Corners Rounded 78">
            <a:extLst>
              <a:ext uri="{FF2B5EF4-FFF2-40B4-BE49-F238E27FC236}">
                <a16:creationId xmlns:a16="http://schemas.microsoft.com/office/drawing/2014/main" id="{0F0705A3-3C31-4D9F-B9A3-D64A9EB67487}"/>
              </a:ext>
            </a:extLst>
          </p:cNvPr>
          <p:cNvSpPr/>
          <p:nvPr/>
        </p:nvSpPr>
        <p:spPr>
          <a:xfrm>
            <a:off x="6841335" y="2357718"/>
            <a:ext cx="2221980" cy="2404901"/>
          </a:xfrm>
          <a:custGeom>
            <a:avLst/>
            <a:gdLst>
              <a:gd name="connsiteX0" fmla="*/ 0 w 2221980"/>
              <a:gd name="connsiteY0" fmla="*/ 370337 h 2404901"/>
              <a:gd name="connsiteX1" fmla="*/ 370337 w 2221980"/>
              <a:gd name="connsiteY1" fmla="*/ 0 h 2404901"/>
              <a:gd name="connsiteX2" fmla="*/ 370330 w 2221980"/>
              <a:gd name="connsiteY2" fmla="*/ 0 h 2404901"/>
              <a:gd name="connsiteX3" fmla="*/ 370330 w 2221980"/>
              <a:gd name="connsiteY3" fmla="*/ 0 h 2404901"/>
              <a:gd name="connsiteX4" fmla="*/ 925825 w 2221980"/>
              <a:gd name="connsiteY4" fmla="*/ 0 h 2404901"/>
              <a:gd name="connsiteX5" fmla="*/ 1360959 w 2221980"/>
              <a:gd name="connsiteY5" fmla="*/ 0 h 2404901"/>
              <a:gd name="connsiteX6" fmla="*/ 1851643 w 2221980"/>
              <a:gd name="connsiteY6" fmla="*/ 0 h 2404901"/>
              <a:gd name="connsiteX7" fmla="*/ 2221980 w 2221980"/>
              <a:gd name="connsiteY7" fmla="*/ 370337 h 2404901"/>
              <a:gd name="connsiteX8" fmla="*/ 2221980 w 2221980"/>
              <a:gd name="connsiteY8" fmla="*/ 886598 h 2404901"/>
              <a:gd name="connsiteX9" fmla="*/ 2221980 w 2221980"/>
              <a:gd name="connsiteY9" fmla="*/ 1402859 h 2404901"/>
              <a:gd name="connsiteX10" fmla="*/ 2221980 w 2221980"/>
              <a:gd name="connsiteY10" fmla="*/ 1402859 h 2404901"/>
              <a:gd name="connsiteX11" fmla="*/ 2221980 w 2221980"/>
              <a:gd name="connsiteY11" fmla="*/ 1691447 h 2404901"/>
              <a:gd name="connsiteX12" fmla="*/ 2221980 w 2221980"/>
              <a:gd name="connsiteY12" fmla="*/ 2004084 h 2404901"/>
              <a:gd name="connsiteX13" fmla="*/ 2221980 w 2221980"/>
              <a:gd name="connsiteY13" fmla="*/ 2034564 h 2404901"/>
              <a:gd name="connsiteX14" fmla="*/ 1851643 w 2221980"/>
              <a:gd name="connsiteY14" fmla="*/ 2404901 h 2404901"/>
              <a:gd name="connsiteX15" fmla="*/ 1397992 w 2221980"/>
              <a:gd name="connsiteY15" fmla="*/ 2404901 h 2404901"/>
              <a:gd name="connsiteX16" fmla="*/ 925825 w 2221980"/>
              <a:gd name="connsiteY16" fmla="*/ 2404901 h 2404901"/>
              <a:gd name="connsiteX17" fmla="*/ 370330 w 2221980"/>
              <a:gd name="connsiteY17" fmla="*/ 2404901 h 2404901"/>
              <a:gd name="connsiteX18" fmla="*/ 370330 w 2221980"/>
              <a:gd name="connsiteY18" fmla="*/ 2404901 h 2404901"/>
              <a:gd name="connsiteX19" fmla="*/ 370337 w 2221980"/>
              <a:gd name="connsiteY19" fmla="*/ 2404901 h 2404901"/>
              <a:gd name="connsiteX20" fmla="*/ 0 w 2221980"/>
              <a:gd name="connsiteY20" fmla="*/ 2034564 h 2404901"/>
              <a:gd name="connsiteX21" fmla="*/ 0 w 2221980"/>
              <a:gd name="connsiteY21" fmla="*/ 2004084 h 2404901"/>
              <a:gd name="connsiteX22" fmla="*/ -384158 w 2221980"/>
              <a:gd name="connsiteY22" fmla="*/ 1806283 h 2404901"/>
              <a:gd name="connsiteX23" fmla="*/ -753251 w 2221980"/>
              <a:gd name="connsiteY23" fmla="*/ 1616238 h 2404901"/>
              <a:gd name="connsiteX24" fmla="*/ -376626 w 2221980"/>
              <a:gd name="connsiteY24" fmla="*/ 1509549 h 2404901"/>
              <a:gd name="connsiteX25" fmla="*/ 0 w 2221980"/>
              <a:gd name="connsiteY25" fmla="*/ 1402859 h 2404901"/>
              <a:gd name="connsiteX26" fmla="*/ 0 w 2221980"/>
              <a:gd name="connsiteY26" fmla="*/ 865948 h 2404901"/>
              <a:gd name="connsiteX27" fmla="*/ 0 w 2221980"/>
              <a:gd name="connsiteY27" fmla="*/ 370337 h 2404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221980" h="2404901" fill="none" extrusionOk="0">
                <a:moveTo>
                  <a:pt x="0" y="370337"/>
                </a:moveTo>
                <a:cubicBezTo>
                  <a:pt x="10554" y="200992"/>
                  <a:pt x="151123" y="33392"/>
                  <a:pt x="370337" y="0"/>
                </a:cubicBezTo>
                <a:lnTo>
                  <a:pt x="370330" y="0"/>
                </a:lnTo>
                <a:lnTo>
                  <a:pt x="370330" y="0"/>
                </a:lnTo>
                <a:cubicBezTo>
                  <a:pt x="643826" y="-65678"/>
                  <a:pt x="749895" y="36415"/>
                  <a:pt x="925825" y="0"/>
                </a:cubicBezTo>
                <a:cubicBezTo>
                  <a:pt x="1017899" y="-18148"/>
                  <a:pt x="1269719" y="1528"/>
                  <a:pt x="1360959" y="0"/>
                </a:cubicBezTo>
                <a:cubicBezTo>
                  <a:pt x="1452199" y="-1528"/>
                  <a:pt x="1690399" y="26159"/>
                  <a:pt x="1851643" y="0"/>
                </a:cubicBezTo>
                <a:cubicBezTo>
                  <a:pt x="2107284" y="-6516"/>
                  <a:pt x="2228062" y="173023"/>
                  <a:pt x="2221980" y="370337"/>
                </a:cubicBezTo>
                <a:cubicBezTo>
                  <a:pt x="2260073" y="484274"/>
                  <a:pt x="2161957" y="684604"/>
                  <a:pt x="2221980" y="886598"/>
                </a:cubicBezTo>
                <a:cubicBezTo>
                  <a:pt x="2282003" y="1088592"/>
                  <a:pt x="2167316" y="1259462"/>
                  <a:pt x="2221980" y="1402859"/>
                </a:cubicBezTo>
                <a:lnTo>
                  <a:pt x="2221980" y="1402859"/>
                </a:lnTo>
                <a:cubicBezTo>
                  <a:pt x="2228394" y="1500921"/>
                  <a:pt x="2211816" y="1613698"/>
                  <a:pt x="2221980" y="1691447"/>
                </a:cubicBezTo>
                <a:cubicBezTo>
                  <a:pt x="2232144" y="1769196"/>
                  <a:pt x="2198309" y="1902321"/>
                  <a:pt x="2221980" y="2004084"/>
                </a:cubicBezTo>
                <a:cubicBezTo>
                  <a:pt x="2224897" y="2013343"/>
                  <a:pt x="2218496" y="2023687"/>
                  <a:pt x="2221980" y="2034564"/>
                </a:cubicBezTo>
                <a:cubicBezTo>
                  <a:pt x="2230063" y="2251798"/>
                  <a:pt x="2018523" y="2374528"/>
                  <a:pt x="1851643" y="2404901"/>
                </a:cubicBezTo>
                <a:cubicBezTo>
                  <a:pt x="1663376" y="2416769"/>
                  <a:pt x="1496720" y="2388889"/>
                  <a:pt x="1397992" y="2404901"/>
                </a:cubicBezTo>
                <a:cubicBezTo>
                  <a:pt x="1299264" y="2420913"/>
                  <a:pt x="1068421" y="2381419"/>
                  <a:pt x="925825" y="2404901"/>
                </a:cubicBezTo>
                <a:cubicBezTo>
                  <a:pt x="705029" y="2410402"/>
                  <a:pt x="511841" y="2400807"/>
                  <a:pt x="370330" y="2404901"/>
                </a:cubicBezTo>
                <a:lnTo>
                  <a:pt x="370330" y="2404901"/>
                </a:lnTo>
                <a:lnTo>
                  <a:pt x="370337" y="2404901"/>
                </a:lnTo>
                <a:cubicBezTo>
                  <a:pt x="151471" y="2388596"/>
                  <a:pt x="27919" y="2260691"/>
                  <a:pt x="0" y="2034564"/>
                </a:cubicBezTo>
                <a:cubicBezTo>
                  <a:pt x="-851" y="2022974"/>
                  <a:pt x="892" y="2017979"/>
                  <a:pt x="0" y="2004084"/>
                </a:cubicBezTo>
                <a:cubicBezTo>
                  <a:pt x="-133860" y="1959792"/>
                  <a:pt x="-269112" y="1831177"/>
                  <a:pt x="-384158" y="1806283"/>
                </a:cubicBezTo>
                <a:cubicBezTo>
                  <a:pt x="-499204" y="1781389"/>
                  <a:pt x="-596045" y="1652371"/>
                  <a:pt x="-753251" y="1616238"/>
                </a:cubicBezTo>
                <a:cubicBezTo>
                  <a:pt x="-588043" y="1554825"/>
                  <a:pt x="-510847" y="1570033"/>
                  <a:pt x="-376626" y="1509549"/>
                </a:cubicBezTo>
                <a:cubicBezTo>
                  <a:pt x="-242405" y="1449065"/>
                  <a:pt x="-136683" y="1453718"/>
                  <a:pt x="0" y="1402859"/>
                </a:cubicBezTo>
                <a:cubicBezTo>
                  <a:pt x="-19468" y="1195105"/>
                  <a:pt x="11248" y="1053984"/>
                  <a:pt x="0" y="865948"/>
                </a:cubicBezTo>
                <a:cubicBezTo>
                  <a:pt x="-11248" y="677912"/>
                  <a:pt x="11202" y="601287"/>
                  <a:pt x="0" y="370337"/>
                </a:cubicBezTo>
                <a:close/>
              </a:path>
              <a:path w="2221980" h="2404901" stroke="0" extrusionOk="0">
                <a:moveTo>
                  <a:pt x="0" y="370337"/>
                </a:moveTo>
                <a:cubicBezTo>
                  <a:pt x="18824" y="219556"/>
                  <a:pt x="202974" y="-23210"/>
                  <a:pt x="370337" y="0"/>
                </a:cubicBezTo>
                <a:lnTo>
                  <a:pt x="370330" y="0"/>
                </a:lnTo>
                <a:lnTo>
                  <a:pt x="370330" y="0"/>
                </a:lnTo>
                <a:cubicBezTo>
                  <a:pt x="518485" y="-32223"/>
                  <a:pt x="765500" y="36149"/>
                  <a:pt x="925825" y="0"/>
                </a:cubicBezTo>
                <a:cubicBezTo>
                  <a:pt x="1113079" y="-27640"/>
                  <a:pt x="1254749" y="6518"/>
                  <a:pt x="1388734" y="0"/>
                </a:cubicBezTo>
                <a:cubicBezTo>
                  <a:pt x="1522719" y="-6518"/>
                  <a:pt x="1700223" y="13768"/>
                  <a:pt x="1851643" y="0"/>
                </a:cubicBezTo>
                <a:cubicBezTo>
                  <a:pt x="2006757" y="31916"/>
                  <a:pt x="2184405" y="202697"/>
                  <a:pt x="2221980" y="370337"/>
                </a:cubicBezTo>
                <a:cubicBezTo>
                  <a:pt x="2266948" y="483559"/>
                  <a:pt x="2169401" y="760233"/>
                  <a:pt x="2221980" y="896923"/>
                </a:cubicBezTo>
                <a:cubicBezTo>
                  <a:pt x="2274559" y="1033613"/>
                  <a:pt x="2213460" y="1215224"/>
                  <a:pt x="2221980" y="1402859"/>
                </a:cubicBezTo>
                <a:lnTo>
                  <a:pt x="2221980" y="1402859"/>
                </a:lnTo>
                <a:cubicBezTo>
                  <a:pt x="2242568" y="1477258"/>
                  <a:pt x="2205604" y="1625055"/>
                  <a:pt x="2221980" y="1691447"/>
                </a:cubicBezTo>
                <a:cubicBezTo>
                  <a:pt x="2238356" y="1757839"/>
                  <a:pt x="2206507" y="1919931"/>
                  <a:pt x="2221980" y="2004084"/>
                </a:cubicBezTo>
                <a:cubicBezTo>
                  <a:pt x="2223438" y="2018349"/>
                  <a:pt x="2220601" y="2020028"/>
                  <a:pt x="2221980" y="2034564"/>
                </a:cubicBezTo>
                <a:cubicBezTo>
                  <a:pt x="2205660" y="2249801"/>
                  <a:pt x="2037106" y="2461138"/>
                  <a:pt x="1851643" y="2404901"/>
                </a:cubicBezTo>
                <a:cubicBezTo>
                  <a:pt x="1648642" y="2412887"/>
                  <a:pt x="1548713" y="2397691"/>
                  <a:pt x="1388734" y="2404901"/>
                </a:cubicBezTo>
                <a:cubicBezTo>
                  <a:pt x="1228755" y="2412111"/>
                  <a:pt x="1064658" y="2390742"/>
                  <a:pt x="925825" y="2404901"/>
                </a:cubicBezTo>
                <a:cubicBezTo>
                  <a:pt x="657667" y="2427439"/>
                  <a:pt x="504324" y="2343371"/>
                  <a:pt x="370330" y="2404901"/>
                </a:cubicBezTo>
                <a:lnTo>
                  <a:pt x="370330" y="2404901"/>
                </a:lnTo>
                <a:lnTo>
                  <a:pt x="370337" y="2404901"/>
                </a:lnTo>
                <a:cubicBezTo>
                  <a:pt x="136857" y="2413251"/>
                  <a:pt x="-14441" y="2231420"/>
                  <a:pt x="0" y="2034564"/>
                </a:cubicBezTo>
                <a:cubicBezTo>
                  <a:pt x="-1768" y="2024782"/>
                  <a:pt x="1950" y="2011671"/>
                  <a:pt x="0" y="2004084"/>
                </a:cubicBezTo>
                <a:cubicBezTo>
                  <a:pt x="-110019" y="1990149"/>
                  <a:pt x="-244065" y="1861249"/>
                  <a:pt x="-384158" y="1806283"/>
                </a:cubicBezTo>
                <a:cubicBezTo>
                  <a:pt x="-524251" y="1751317"/>
                  <a:pt x="-560795" y="1677866"/>
                  <a:pt x="-753251" y="1616238"/>
                </a:cubicBezTo>
                <a:cubicBezTo>
                  <a:pt x="-630467" y="1554724"/>
                  <a:pt x="-480751" y="1567399"/>
                  <a:pt x="-391691" y="1513816"/>
                </a:cubicBezTo>
                <a:cubicBezTo>
                  <a:pt x="-302631" y="1460233"/>
                  <a:pt x="-75897" y="1441614"/>
                  <a:pt x="0" y="1402859"/>
                </a:cubicBezTo>
                <a:cubicBezTo>
                  <a:pt x="-51972" y="1205016"/>
                  <a:pt x="46055" y="1055492"/>
                  <a:pt x="0" y="896923"/>
                </a:cubicBezTo>
                <a:cubicBezTo>
                  <a:pt x="-46055" y="738354"/>
                  <a:pt x="12071" y="485071"/>
                  <a:pt x="0" y="370337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2980688442">
                  <a:prstGeom prst="wedgeRoundRectCallout">
                    <a:avLst>
                      <a:gd name="adj1" fmla="val -83900"/>
                      <a:gd name="adj2" fmla="val 17206"/>
                      <a:gd name="adj3" fmla="val 16667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100" dirty="0" err="1"/>
              <a:t>Managed</a:t>
            </a:r>
            <a:endParaRPr lang="nl-NL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100" dirty="0"/>
              <a:t>Quick </a:t>
            </a:r>
            <a:r>
              <a:rPr lang="nl-NL" sz="1100" dirty="0" err="1"/>
              <a:t>Provision</a:t>
            </a:r>
            <a:r>
              <a:rPr lang="nl-NL" sz="1100" dirty="0"/>
              <a:t> &amp; </a:t>
            </a:r>
            <a:r>
              <a:rPr lang="nl-NL" sz="1100" dirty="0" err="1"/>
              <a:t>Decommission</a:t>
            </a:r>
            <a:endParaRPr lang="nl-NL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100" dirty="0"/>
              <a:t>Distributed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100" dirty="0" err="1"/>
              <a:t>Automated</a:t>
            </a:r>
            <a:endParaRPr lang="nl-NL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100" dirty="0" err="1"/>
              <a:t>Pay</a:t>
            </a:r>
            <a:r>
              <a:rPr lang="nl-NL" sz="1100" dirty="0"/>
              <a:t> per </a:t>
            </a:r>
            <a:r>
              <a:rPr lang="nl-NL" sz="1100" dirty="0" err="1"/>
              <a:t>use</a:t>
            </a:r>
            <a:r>
              <a:rPr lang="nl-NL" sz="1100" dirty="0"/>
              <a:t>/TCO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100" dirty="0" err="1"/>
              <a:t>Vendor</a:t>
            </a:r>
            <a:r>
              <a:rPr lang="nl-NL" sz="1100" dirty="0"/>
              <a:t> takes </a:t>
            </a:r>
            <a:r>
              <a:rPr lang="nl-NL" sz="1100" dirty="0" err="1"/>
              <a:t>runtime</a:t>
            </a:r>
            <a:r>
              <a:rPr lang="nl-NL" sz="1100" dirty="0"/>
              <a:t> </a:t>
            </a:r>
            <a:r>
              <a:rPr lang="nl-NL" sz="1100" dirty="0" err="1"/>
              <a:t>responsibility</a:t>
            </a:r>
            <a:endParaRPr lang="nl-NL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100" dirty="0"/>
              <a:t>Enterprise </a:t>
            </a:r>
            <a:r>
              <a:rPr lang="nl-NL" sz="1100" dirty="0" err="1"/>
              <a:t>grade</a:t>
            </a:r>
            <a:r>
              <a:rPr lang="nl-NL" sz="1100" dirty="0"/>
              <a:t> platform </a:t>
            </a:r>
            <a:r>
              <a:rPr lang="nl-NL" sz="1100" dirty="0" err="1"/>
              <a:t>accessible</a:t>
            </a:r>
            <a:r>
              <a:rPr lang="nl-NL" sz="1100" dirty="0"/>
              <a:t> </a:t>
            </a:r>
            <a:r>
              <a:rPr lang="nl-NL" sz="1100" dirty="0" err="1"/>
              <a:t>to</a:t>
            </a:r>
            <a:r>
              <a:rPr lang="nl-NL" sz="1100" dirty="0"/>
              <a:t> startups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100" dirty="0"/>
              <a:t>Rapid </a:t>
            </a:r>
            <a:r>
              <a:rPr lang="nl-NL" sz="1100" dirty="0" err="1"/>
              <a:t>Innovation</a:t>
            </a:r>
            <a:endParaRPr lang="nl-NL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100" dirty="0"/>
              <a:t>Security &amp; Availability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100" dirty="0" err="1"/>
              <a:t>Scale</a:t>
            </a:r>
            <a:endParaRPr lang="en-NL" sz="1100" dirty="0"/>
          </a:p>
        </p:txBody>
      </p:sp>
      <p:sp>
        <p:nvSpPr>
          <p:cNvPr id="80" name="Cloud 79">
            <a:extLst>
              <a:ext uri="{FF2B5EF4-FFF2-40B4-BE49-F238E27FC236}">
                <a16:creationId xmlns:a16="http://schemas.microsoft.com/office/drawing/2014/main" id="{5C54F5BC-1382-4F7F-AAA0-DB192F55E535}"/>
              </a:ext>
            </a:extLst>
          </p:cNvPr>
          <p:cNvSpPr/>
          <p:nvPr/>
        </p:nvSpPr>
        <p:spPr>
          <a:xfrm rot="19296920">
            <a:off x="572067" y="1381157"/>
            <a:ext cx="1066820" cy="234131"/>
          </a:xfrm>
          <a:prstGeom prst="cloud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 dirty="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C11129A5-B9EE-4E67-96A2-80656706B7A7}"/>
              </a:ext>
            </a:extLst>
          </p:cNvPr>
          <p:cNvSpPr/>
          <p:nvPr/>
        </p:nvSpPr>
        <p:spPr>
          <a:xfrm rot="19075368">
            <a:off x="456375" y="1134981"/>
            <a:ext cx="914400" cy="3843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50" dirty="0">
                <a:solidFill>
                  <a:schemeClr val="lt1"/>
                </a:solidFill>
              </a:rPr>
              <a:t>CDN &amp; WAF</a:t>
            </a:r>
            <a:endParaRPr lang="en-NL" sz="1050" dirty="0">
              <a:solidFill>
                <a:schemeClr val="lt1"/>
              </a:solidFill>
            </a:endParaRPr>
          </a:p>
        </p:txBody>
      </p:sp>
      <p:sp>
        <p:nvSpPr>
          <p:cNvPr id="82" name="Cube 81">
            <a:extLst>
              <a:ext uri="{FF2B5EF4-FFF2-40B4-BE49-F238E27FC236}">
                <a16:creationId xmlns:a16="http://schemas.microsoft.com/office/drawing/2014/main" id="{8025675F-2799-49D2-95CA-9B4199CD0A06}"/>
              </a:ext>
            </a:extLst>
          </p:cNvPr>
          <p:cNvSpPr/>
          <p:nvPr/>
        </p:nvSpPr>
        <p:spPr>
          <a:xfrm>
            <a:off x="4060721" y="3960388"/>
            <a:ext cx="780908" cy="33490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/>
              <a:t>Logging</a:t>
            </a:r>
            <a:endParaRPr lang="en-NL" sz="1100" dirty="0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20AB3E02-2FA2-47AB-A773-13D0336FD9E9}"/>
              </a:ext>
            </a:extLst>
          </p:cNvPr>
          <p:cNvSpPr/>
          <p:nvPr/>
        </p:nvSpPr>
        <p:spPr>
          <a:xfrm>
            <a:off x="2240986" y="2129166"/>
            <a:ext cx="240657" cy="7990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100" dirty="0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A1449EA5-E5ED-4122-AC91-26E290ED7CC1}"/>
              </a:ext>
            </a:extLst>
          </p:cNvPr>
          <p:cNvSpPr/>
          <p:nvPr/>
        </p:nvSpPr>
        <p:spPr>
          <a:xfrm>
            <a:off x="4960546" y="1502877"/>
            <a:ext cx="240657" cy="7990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100" dirty="0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400E0B3C-DF06-4636-9BF0-DEF2170DA718}"/>
              </a:ext>
            </a:extLst>
          </p:cNvPr>
          <p:cNvSpPr/>
          <p:nvPr/>
        </p:nvSpPr>
        <p:spPr>
          <a:xfrm>
            <a:off x="6109620" y="1573446"/>
            <a:ext cx="63567" cy="21308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100" dirty="0"/>
          </a:p>
        </p:txBody>
      </p: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8DD448D4-E676-4078-B5D7-FF083B247AA1}"/>
              </a:ext>
            </a:extLst>
          </p:cNvPr>
          <p:cNvSpPr/>
          <p:nvPr/>
        </p:nvSpPr>
        <p:spPr>
          <a:xfrm>
            <a:off x="4849903" y="2550437"/>
            <a:ext cx="744071" cy="42246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37282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6" grpId="0" animBg="1"/>
      <p:bldP spid="32" grpId="0" animBg="1"/>
      <p:bldP spid="22" grpId="0" animBg="1"/>
      <p:bldP spid="23" grpId="0" animBg="1"/>
      <p:bldP spid="24" grpId="0" animBg="1"/>
      <p:bldP spid="19" grpId="0" animBg="1"/>
      <p:bldP spid="25" grpId="0" animBg="1"/>
      <p:bldP spid="28" grpId="0" animBg="1"/>
      <p:bldP spid="27" grpId="0" animBg="1"/>
      <p:bldP spid="29" grpId="0" animBg="1"/>
      <p:bldP spid="30" grpId="0" animBg="1"/>
      <p:bldP spid="31" grpId="0" animBg="1"/>
      <p:bldP spid="33" grpId="0" animBg="1"/>
      <p:bldP spid="34" grpId="0" animBg="1"/>
      <p:bldP spid="35" grpId="0" animBg="1"/>
      <p:bldP spid="51" grpId="0" animBg="1"/>
      <p:bldP spid="54" grpId="0" animBg="1"/>
      <p:bldP spid="55" grpId="0" animBg="1"/>
      <p:bldP spid="60" grpId="0" animBg="1"/>
      <p:bldP spid="61" grpId="0" animBg="1"/>
      <p:bldP spid="66" grpId="0" animBg="1"/>
      <p:bldP spid="67" grpId="0" animBg="1"/>
      <p:bldP spid="78" grpId="0" animBg="1"/>
      <p:bldP spid="79" grpId="0" animBg="1"/>
      <p:bldP spid="80" grpId="0" animBg="1"/>
      <p:bldP spid="73" grpId="0" animBg="1"/>
      <p:bldP spid="82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A2854-638D-4135-835E-FCE1BDC0D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Characteristics</a:t>
            </a:r>
            <a:r>
              <a:rPr lang="nl-NL" dirty="0"/>
              <a:t> of Cloud Native Applications 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04663-587B-4899-9EE4-93FCE9CB5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2" y="855315"/>
            <a:ext cx="7921973" cy="3780000"/>
          </a:xfrm>
        </p:spPr>
        <p:txBody>
          <a:bodyPr/>
          <a:lstStyle/>
          <a:p>
            <a:r>
              <a:rPr lang="nl-NL" dirty="0"/>
              <a:t>Modern – born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cloud</a:t>
            </a:r>
            <a:r>
              <a:rPr lang="nl-NL" dirty="0"/>
              <a:t> (era)</a:t>
            </a:r>
          </a:p>
          <a:p>
            <a:r>
              <a:rPr lang="nl-NL" dirty="0" err="1"/>
              <a:t>Emphasis</a:t>
            </a:r>
            <a:r>
              <a:rPr lang="nl-NL" dirty="0"/>
              <a:t> on </a:t>
            </a:r>
            <a:r>
              <a:rPr lang="nl-NL" dirty="0" err="1"/>
              <a:t>interaction</a:t>
            </a:r>
            <a:r>
              <a:rPr lang="nl-NL" dirty="0"/>
              <a:t> (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decoupling</a:t>
            </a:r>
            <a:r>
              <a:rPr lang="nl-NL" dirty="0"/>
              <a:t>) points: </a:t>
            </a:r>
          </a:p>
          <a:p>
            <a:pPr marL="514350" indent="-285750"/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custom</a:t>
            </a:r>
            <a:r>
              <a:rPr lang="nl-NL" dirty="0"/>
              <a:t> </a:t>
            </a:r>
            <a:r>
              <a:rPr lang="nl-NL" dirty="0" err="1"/>
              <a:t>components</a:t>
            </a:r>
            <a:r>
              <a:rPr lang="nl-NL" dirty="0"/>
              <a:t>: </a:t>
            </a:r>
            <a:r>
              <a:rPr lang="nl-NL" dirty="0" err="1"/>
              <a:t>APIs</a:t>
            </a:r>
            <a:r>
              <a:rPr lang="nl-NL" dirty="0"/>
              <a:t>, Events/ </a:t>
            </a:r>
            <a:r>
              <a:rPr lang="nl-NL" dirty="0" err="1"/>
              <a:t>message</a:t>
            </a:r>
            <a:r>
              <a:rPr lang="nl-NL" dirty="0"/>
              <a:t> format</a:t>
            </a:r>
          </a:p>
          <a:p>
            <a:pPr marL="514350" indent="-285750"/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custom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PaaS Services: Service </a:t>
            </a:r>
            <a:r>
              <a:rPr lang="nl-NL" dirty="0" err="1"/>
              <a:t>APIs</a:t>
            </a:r>
            <a:r>
              <a:rPr lang="nl-NL" dirty="0"/>
              <a:t>, Formats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Protocols</a:t>
            </a:r>
            <a:endParaRPr lang="nl-NL" dirty="0"/>
          </a:p>
          <a:p>
            <a:r>
              <a:rPr lang="nl-NL" dirty="0" err="1"/>
              <a:t>Less</a:t>
            </a:r>
            <a:r>
              <a:rPr lang="nl-NL" dirty="0"/>
              <a:t> </a:t>
            </a:r>
            <a:r>
              <a:rPr lang="nl-NL" dirty="0" err="1"/>
              <a:t>emphasis</a:t>
            </a:r>
            <a:r>
              <a:rPr lang="nl-NL" dirty="0"/>
              <a:t> on [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insulation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?] </a:t>
            </a:r>
            <a:r>
              <a:rPr lang="nl-NL" i="1" dirty="0" err="1"/>
              <a:t>implementation</a:t>
            </a:r>
            <a:r>
              <a:rPr lang="nl-NL" dirty="0"/>
              <a:t> of PaaS (platform) services</a:t>
            </a:r>
          </a:p>
          <a:p>
            <a:pPr lvl="1"/>
            <a:r>
              <a:rPr lang="nl-NL" sz="1200" dirty="0" err="1"/>
              <a:t>MongoDB</a:t>
            </a:r>
            <a:r>
              <a:rPr lang="nl-NL" sz="1200" dirty="0"/>
              <a:t> API – </a:t>
            </a:r>
            <a:r>
              <a:rPr lang="nl-NL" sz="1200" dirty="0" err="1"/>
              <a:t>implemented</a:t>
            </a:r>
            <a:r>
              <a:rPr lang="nl-NL" sz="1200" dirty="0"/>
              <a:t> </a:t>
            </a:r>
            <a:r>
              <a:rPr lang="nl-NL" sz="1200" dirty="0" err="1"/>
              <a:t>by</a:t>
            </a:r>
            <a:r>
              <a:rPr lang="nl-NL" sz="1200" dirty="0"/>
              <a:t> </a:t>
            </a:r>
            <a:r>
              <a:rPr lang="nl-NL" sz="1200" dirty="0" err="1"/>
              <a:t>Azure</a:t>
            </a:r>
            <a:r>
              <a:rPr lang="nl-NL" sz="1200" dirty="0"/>
              <a:t> </a:t>
            </a:r>
            <a:r>
              <a:rPr lang="nl-NL" sz="1200" dirty="0" err="1"/>
              <a:t>Cosmos</a:t>
            </a:r>
            <a:r>
              <a:rPr lang="nl-NL" sz="1200" dirty="0"/>
              <a:t> DB, </a:t>
            </a:r>
            <a:r>
              <a:rPr lang="nl-NL" sz="1200" dirty="0" err="1"/>
              <a:t>MongoDB</a:t>
            </a:r>
            <a:r>
              <a:rPr lang="nl-NL" sz="1200" dirty="0"/>
              <a:t>, </a:t>
            </a:r>
            <a:r>
              <a:rPr lang="nl-NL" sz="1200" dirty="0" err="1"/>
              <a:t>Minimongo</a:t>
            </a:r>
            <a:r>
              <a:rPr lang="nl-NL" sz="1200" dirty="0"/>
              <a:t> </a:t>
            </a:r>
            <a:r>
              <a:rPr lang="nl-NL" sz="1200" dirty="0" err="1"/>
              <a:t>and</a:t>
            </a:r>
            <a:r>
              <a:rPr lang="nl-NL" sz="1200" dirty="0"/>
              <a:t> AWS Document DB </a:t>
            </a:r>
            <a:r>
              <a:rPr lang="nl-NL" sz="1200" dirty="0" err="1"/>
              <a:t>and</a:t>
            </a:r>
            <a:r>
              <a:rPr lang="nl-NL" sz="1200" dirty="0"/>
              <a:t> </a:t>
            </a:r>
            <a:r>
              <a:rPr lang="nl-NL" sz="1200" dirty="0" err="1"/>
              <a:t>soon</a:t>
            </a:r>
            <a:r>
              <a:rPr lang="nl-NL" sz="1200" dirty="0"/>
              <a:t> Oracle </a:t>
            </a:r>
            <a:r>
              <a:rPr lang="nl-NL" sz="1200" dirty="0" err="1"/>
              <a:t>Autonomous</a:t>
            </a:r>
            <a:r>
              <a:rPr lang="nl-NL" sz="1200" dirty="0"/>
              <a:t> JSON</a:t>
            </a:r>
          </a:p>
          <a:p>
            <a:pPr lvl="1"/>
            <a:r>
              <a:rPr lang="nl-NL" sz="1200" dirty="0" err="1"/>
              <a:t>Kafka</a:t>
            </a:r>
            <a:r>
              <a:rPr lang="nl-NL" sz="1200" dirty="0"/>
              <a:t> API – </a:t>
            </a:r>
            <a:r>
              <a:rPr lang="nl-NL" sz="1200" dirty="0" err="1"/>
              <a:t>Azure</a:t>
            </a:r>
            <a:r>
              <a:rPr lang="nl-NL" sz="1200" dirty="0"/>
              <a:t> Event Hub, OCI Streaming, AWS </a:t>
            </a:r>
            <a:r>
              <a:rPr lang="nl-NL" sz="1200" dirty="0" err="1"/>
              <a:t>Managed</a:t>
            </a:r>
            <a:r>
              <a:rPr lang="nl-NL" sz="1200" dirty="0"/>
              <a:t> Streaming</a:t>
            </a:r>
          </a:p>
          <a:p>
            <a:pPr lvl="1"/>
            <a:r>
              <a:rPr lang="nl-NL" sz="1200" dirty="0"/>
              <a:t>JDBC/SQL – </a:t>
            </a:r>
            <a:r>
              <a:rPr lang="nl-NL" sz="1200" dirty="0" err="1"/>
              <a:t>Relational</a:t>
            </a:r>
            <a:r>
              <a:rPr lang="nl-NL" sz="1200" dirty="0"/>
              <a:t> Database (Oracle, SQL Server, </a:t>
            </a:r>
            <a:r>
              <a:rPr lang="nl-NL" sz="1200" dirty="0" err="1"/>
              <a:t>PostgreSQL</a:t>
            </a:r>
            <a:r>
              <a:rPr lang="nl-NL" sz="1200" dirty="0"/>
              <a:t>, </a:t>
            </a:r>
            <a:r>
              <a:rPr lang="nl-NL" sz="1200" dirty="0" err="1"/>
              <a:t>MySQL</a:t>
            </a:r>
            <a:r>
              <a:rPr lang="nl-NL" sz="1200" dirty="0"/>
              <a:t>) </a:t>
            </a:r>
            <a:r>
              <a:rPr lang="nl-NL" sz="1200" dirty="0" err="1"/>
              <a:t>and</a:t>
            </a:r>
            <a:r>
              <a:rPr lang="nl-NL" sz="1200" dirty="0"/>
              <a:t> even </a:t>
            </a:r>
            <a:r>
              <a:rPr lang="nl-NL" sz="1200" dirty="0" err="1"/>
              <a:t>NoSQL</a:t>
            </a:r>
            <a:r>
              <a:rPr lang="nl-NL" sz="1200" dirty="0"/>
              <a:t> (Oracle </a:t>
            </a:r>
            <a:r>
              <a:rPr lang="nl-NL" sz="1200" dirty="0" err="1"/>
              <a:t>NoSQL</a:t>
            </a:r>
            <a:r>
              <a:rPr lang="nl-NL" sz="1200" dirty="0"/>
              <a:t>, Cassandra, </a:t>
            </a:r>
            <a:r>
              <a:rPr lang="nl-NL" sz="1200" dirty="0" err="1"/>
              <a:t>Hadoop</a:t>
            </a:r>
            <a:r>
              <a:rPr lang="nl-NL" sz="1200" dirty="0"/>
              <a:t>)</a:t>
            </a:r>
          </a:p>
          <a:p>
            <a:r>
              <a:rPr lang="nl-NL" dirty="0"/>
              <a:t>No explicit </a:t>
            </a:r>
            <a:r>
              <a:rPr lang="nl-NL" dirty="0" err="1"/>
              <a:t>Infrastructure</a:t>
            </a:r>
            <a:r>
              <a:rPr lang="nl-NL" dirty="0"/>
              <a:t> (</a:t>
            </a:r>
            <a:r>
              <a:rPr lang="nl-NL" dirty="0" err="1"/>
              <a:t>serverless</a:t>
            </a:r>
            <a:r>
              <a:rPr lang="nl-NL" dirty="0"/>
              <a:t>, software </a:t>
            </a:r>
            <a:r>
              <a:rPr lang="nl-NL" dirty="0" err="1"/>
              <a:t>defined</a:t>
            </a:r>
            <a:r>
              <a:rPr lang="nl-NL" dirty="0"/>
              <a:t>) &amp; </a:t>
            </a:r>
            <a:r>
              <a:rPr lang="nl-NL" dirty="0" err="1"/>
              <a:t>managed</a:t>
            </a:r>
            <a:r>
              <a:rPr lang="nl-NL" dirty="0"/>
              <a:t> Platform </a:t>
            </a:r>
            <a:r>
              <a:rPr lang="nl-NL" dirty="0" err="1"/>
              <a:t>components</a:t>
            </a:r>
            <a:endParaRPr lang="nl-NL" dirty="0"/>
          </a:p>
          <a:p>
            <a:r>
              <a:rPr lang="nl-NL" dirty="0" err="1"/>
              <a:t>Stateless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Dynamically</a:t>
            </a:r>
            <a:r>
              <a:rPr lang="nl-NL" dirty="0"/>
              <a:t> </a:t>
            </a:r>
            <a:r>
              <a:rPr lang="nl-NL" dirty="0" err="1"/>
              <a:t>Scalable</a:t>
            </a:r>
            <a:r>
              <a:rPr lang="nl-NL" dirty="0"/>
              <a:t> (</a:t>
            </a:r>
            <a:r>
              <a:rPr lang="nl-NL" dirty="0" err="1"/>
              <a:t>Elastic</a:t>
            </a:r>
            <a:r>
              <a:rPr lang="nl-NL" dirty="0"/>
              <a:t>) – </a:t>
            </a:r>
            <a:r>
              <a:rPr lang="nl-NL" dirty="0" err="1"/>
              <a:t>expand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contract</a:t>
            </a:r>
          </a:p>
          <a:p>
            <a:r>
              <a:rPr lang="nl-NL" dirty="0" err="1"/>
              <a:t>Pay</a:t>
            </a:r>
            <a:r>
              <a:rPr lang="nl-NL" dirty="0"/>
              <a:t> per </a:t>
            </a:r>
            <a:r>
              <a:rPr lang="nl-NL" dirty="0" err="1"/>
              <a:t>Use</a:t>
            </a:r>
            <a:endParaRPr lang="nl-NL" dirty="0"/>
          </a:p>
          <a:p>
            <a:r>
              <a:rPr lang="nl-NL" dirty="0"/>
              <a:t>Automation – no hands on ACC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Production</a:t>
            </a:r>
            <a:r>
              <a:rPr lang="nl-NL" dirty="0"/>
              <a:t> (speed, </a:t>
            </a:r>
            <a:r>
              <a:rPr lang="nl-NL" dirty="0" err="1"/>
              <a:t>repeatability</a:t>
            </a:r>
            <a:r>
              <a:rPr lang="nl-NL" dirty="0"/>
              <a:t>, </a:t>
            </a:r>
            <a:r>
              <a:rPr lang="nl-NL" dirty="0" err="1"/>
              <a:t>dynamic</a:t>
            </a:r>
            <a:r>
              <a:rPr lang="nl-NL" dirty="0"/>
              <a:t> </a:t>
            </a:r>
            <a:r>
              <a:rPr lang="nl-NL" dirty="0" err="1"/>
              <a:t>adjustment</a:t>
            </a:r>
            <a:r>
              <a:rPr lang="nl-NL" dirty="0"/>
              <a:t>) </a:t>
            </a:r>
          </a:p>
          <a:p>
            <a:pPr lvl="1"/>
            <a:r>
              <a:rPr lang="nl-NL" dirty="0" err="1"/>
              <a:t>Infrastructure</a:t>
            </a:r>
            <a:r>
              <a:rPr lang="nl-NL" dirty="0"/>
              <a:t>/Platform as Code &amp; Application CI/CD [</a:t>
            </a:r>
            <a:r>
              <a:rPr lang="nl-NL" dirty="0" err="1"/>
              <a:t>pipelines</a:t>
            </a:r>
            <a:r>
              <a:rPr lang="nl-NL" dirty="0"/>
              <a:t>]</a:t>
            </a:r>
          </a:p>
          <a:p>
            <a:endParaRPr lang="en-NL" dirty="0"/>
          </a:p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F3F4AD-9193-4A1C-807F-B51D01D81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CD6F42-6BCE-4FA5-8DCD-528050B7D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624" y="55420"/>
            <a:ext cx="2590799" cy="147315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22710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CADB5-1D6E-47D7-825F-E7FC31345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 err="1"/>
              <a:t>Some</a:t>
            </a:r>
            <a:r>
              <a:rPr lang="nl-NL" dirty="0"/>
              <a:t> (PaaS) Cloud </a:t>
            </a:r>
            <a:r>
              <a:rPr lang="nl-NL" dirty="0" err="1"/>
              <a:t>Capabilities</a:t>
            </a:r>
            <a:r>
              <a:rPr lang="nl-NL" dirty="0"/>
              <a:t> </a:t>
            </a:r>
            <a:br>
              <a:rPr lang="nl-NL" dirty="0"/>
            </a:br>
            <a:r>
              <a:rPr lang="nl-NL" dirty="0"/>
              <a:t>for Cloud Native development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E0964-C7B6-4C91-82BD-BE404D780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r>
              <a:rPr lang="nl-NL" sz="1400" dirty="0" err="1"/>
              <a:t>Functions</a:t>
            </a:r>
            <a:r>
              <a:rPr lang="nl-NL" sz="1400" dirty="0"/>
              <a:t> (</a:t>
            </a:r>
            <a:r>
              <a:rPr lang="nl-NL" sz="1400" dirty="0" err="1"/>
              <a:t>serverless</a:t>
            </a:r>
            <a:r>
              <a:rPr lang="nl-NL" sz="1400" dirty="0"/>
              <a:t> </a:t>
            </a:r>
            <a:r>
              <a:rPr lang="nl-NL" sz="1400" dirty="0" err="1"/>
              <a:t>application</a:t>
            </a:r>
            <a:r>
              <a:rPr lang="nl-NL" sz="1400" dirty="0"/>
              <a:t> code)</a:t>
            </a:r>
          </a:p>
          <a:p>
            <a:r>
              <a:rPr lang="nl-NL" sz="1400" dirty="0"/>
              <a:t>API Gateway</a:t>
            </a:r>
          </a:p>
          <a:p>
            <a:r>
              <a:rPr lang="nl-NL" sz="1400" dirty="0"/>
              <a:t>Events / </a:t>
            </a:r>
            <a:r>
              <a:rPr lang="nl-NL" sz="1400" dirty="0" err="1"/>
              <a:t>Queued</a:t>
            </a:r>
            <a:r>
              <a:rPr lang="nl-NL" sz="1400" dirty="0"/>
              <a:t> </a:t>
            </a:r>
            <a:r>
              <a:rPr lang="nl-NL" sz="1400" dirty="0" err="1"/>
              <a:t>Messages</a:t>
            </a:r>
            <a:endParaRPr lang="nl-NL" sz="1400" dirty="0"/>
          </a:p>
          <a:p>
            <a:r>
              <a:rPr lang="nl-NL" sz="1400" dirty="0"/>
              <a:t>Data </a:t>
            </a:r>
            <a:r>
              <a:rPr lang="nl-NL" sz="1400" dirty="0" err="1"/>
              <a:t>Persistence</a:t>
            </a:r>
            <a:endParaRPr lang="nl-NL" sz="1400" dirty="0"/>
          </a:p>
          <a:p>
            <a:r>
              <a:rPr lang="nl-NL" sz="1400" dirty="0"/>
              <a:t>Cache</a:t>
            </a:r>
          </a:p>
          <a:p>
            <a:r>
              <a:rPr lang="nl-NL" sz="1400" dirty="0"/>
              <a:t>Security</a:t>
            </a:r>
          </a:p>
          <a:p>
            <a:pPr lvl="1"/>
            <a:r>
              <a:rPr lang="nl-NL" sz="1400" dirty="0"/>
              <a:t>Network access</a:t>
            </a:r>
          </a:p>
          <a:p>
            <a:pPr lvl="1"/>
            <a:r>
              <a:rPr lang="nl-NL" sz="1400" dirty="0"/>
              <a:t>Web Application Firewall (DDOS &amp; more)</a:t>
            </a:r>
          </a:p>
          <a:p>
            <a:pPr lvl="1"/>
            <a:r>
              <a:rPr lang="nl-NL" sz="1400" dirty="0" err="1"/>
              <a:t>Authentication</a:t>
            </a:r>
            <a:r>
              <a:rPr lang="nl-NL" sz="1400" dirty="0"/>
              <a:t> &amp; </a:t>
            </a:r>
            <a:r>
              <a:rPr lang="nl-NL" sz="1400" dirty="0" err="1"/>
              <a:t>Authorization</a:t>
            </a:r>
            <a:endParaRPr lang="nl-NL" sz="1400" dirty="0"/>
          </a:p>
          <a:p>
            <a:pPr lvl="1"/>
            <a:r>
              <a:rPr lang="nl-NL" sz="1400" dirty="0" err="1"/>
              <a:t>Credentials</a:t>
            </a:r>
            <a:r>
              <a:rPr lang="nl-NL" sz="1400" dirty="0"/>
              <a:t> &amp; </a:t>
            </a:r>
            <a:r>
              <a:rPr lang="nl-NL" sz="1400" dirty="0" err="1"/>
              <a:t>Key</a:t>
            </a:r>
            <a:r>
              <a:rPr lang="nl-NL" sz="1400" dirty="0"/>
              <a:t> Management, </a:t>
            </a:r>
            <a:r>
              <a:rPr lang="nl-NL" sz="1400" dirty="0" err="1"/>
              <a:t>En|Decrypt</a:t>
            </a:r>
            <a:endParaRPr lang="nl-NL" sz="1400" dirty="0"/>
          </a:p>
          <a:p>
            <a:r>
              <a:rPr lang="nl-NL" sz="1400" dirty="0"/>
              <a:t>Automation – CI/CD &amp; </a:t>
            </a:r>
            <a:r>
              <a:rPr lang="nl-NL" sz="1400" dirty="0" err="1"/>
              <a:t>DevOps</a:t>
            </a:r>
            <a:r>
              <a:rPr lang="nl-NL" sz="1400" dirty="0"/>
              <a:t> Pipelines</a:t>
            </a:r>
          </a:p>
          <a:p>
            <a:r>
              <a:rPr lang="nl-NL" sz="1400" dirty="0"/>
              <a:t>Monitoring</a:t>
            </a:r>
          </a:p>
          <a:p>
            <a:pPr lvl="1"/>
            <a:r>
              <a:rPr lang="nl-NL" sz="1400" dirty="0" err="1"/>
              <a:t>Metrics</a:t>
            </a:r>
            <a:r>
              <a:rPr lang="nl-NL" sz="1400" dirty="0"/>
              <a:t>, </a:t>
            </a:r>
            <a:r>
              <a:rPr lang="nl-NL" sz="1400" dirty="0" err="1"/>
              <a:t>notification</a:t>
            </a:r>
            <a:r>
              <a:rPr lang="nl-NL" sz="1400" dirty="0"/>
              <a:t>, </a:t>
            </a:r>
            <a:r>
              <a:rPr lang="nl-NL" sz="1400" dirty="0" err="1"/>
              <a:t>logging</a:t>
            </a:r>
            <a:endParaRPr lang="nl-NL" sz="1400" dirty="0"/>
          </a:p>
          <a:p>
            <a:pPr lvl="1"/>
            <a:r>
              <a:rPr lang="nl-NL" sz="1400" dirty="0"/>
              <a:t>Auditing</a:t>
            </a:r>
          </a:p>
          <a:p>
            <a:pPr lvl="1"/>
            <a:r>
              <a:rPr lang="nl-NL" sz="1400" dirty="0" err="1"/>
              <a:t>Cost</a:t>
            </a:r>
            <a:r>
              <a:rPr lang="nl-NL" sz="1400" dirty="0"/>
              <a:t> Control</a:t>
            </a:r>
          </a:p>
          <a:p>
            <a:endParaRPr lang="nl-NL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07C66A-8317-4AE2-9D90-1CDE3CEAA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nl-NL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0B435F6-E94D-4345-AB9F-C2B018E2497A}"/>
              </a:ext>
            </a:extLst>
          </p:cNvPr>
          <p:cNvSpPr/>
          <p:nvPr/>
        </p:nvSpPr>
        <p:spPr>
          <a:xfrm>
            <a:off x="5366161" y="1390393"/>
            <a:ext cx="1122066" cy="12360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82EEF3C-40D5-4810-A1A0-F5D0B6367CD1}"/>
              </a:ext>
            </a:extLst>
          </p:cNvPr>
          <p:cNvSpPr txBox="1"/>
          <p:nvPr/>
        </p:nvSpPr>
        <p:spPr>
          <a:xfrm>
            <a:off x="5429800" y="1693457"/>
            <a:ext cx="994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API Gateway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E6AE349-9285-47B5-AFA5-09B9CD44995E}"/>
              </a:ext>
            </a:extLst>
          </p:cNvPr>
          <p:cNvSpPr/>
          <p:nvPr/>
        </p:nvSpPr>
        <p:spPr>
          <a:xfrm>
            <a:off x="6773548" y="1657355"/>
            <a:ext cx="1122066" cy="6916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5928510-EB66-400E-9BB4-0B6C243D238F}"/>
              </a:ext>
            </a:extLst>
          </p:cNvPr>
          <p:cNvSpPr txBox="1"/>
          <p:nvPr/>
        </p:nvSpPr>
        <p:spPr>
          <a:xfrm>
            <a:off x="6773548" y="1720599"/>
            <a:ext cx="112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>
                <a:solidFill>
                  <a:schemeClr val="bg1"/>
                </a:solidFill>
              </a:rPr>
              <a:t>Function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AE5F722-004C-4FDC-A0D7-9893041619EE}"/>
              </a:ext>
            </a:extLst>
          </p:cNvPr>
          <p:cNvSpPr/>
          <p:nvPr/>
        </p:nvSpPr>
        <p:spPr>
          <a:xfrm>
            <a:off x="5366161" y="2797550"/>
            <a:ext cx="1122066" cy="58298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78F3754-9F38-4624-8DF7-89071D1D9899}"/>
              </a:ext>
            </a:extLst>
          </p:cNvPr>
          <p:cNvSpPr txBox="1"/>
          <p:nvPr/>
        </p:nvSpPr>
        <p:spPr>
          <a:xfrm>
            <a:off x="5300203" y="2944899"/>
            <a:ext cx="1296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Event Topic</a:t>
            </a:r>
            <a:endParaRPr lang="en-NL" b="1" dirty="0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0D56FAE-24BD-451F-9305-2EF8943F921E}"/>
              </a:ext>
            </a:extLst>
          </p:cNvPr>
          <p:cNvSpPr/>
          <p:nvPr/>
        </p:nvSpPr>
        <p:spPr>
          <a:xfrm>
            <a:off x="6335443" y="3611617"/>
            <a:ext cx="1314634" cy="68643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B4E5FB9-E8BC-4A50-877E-6EBE723E7A84}"/>
              </a:ext>
            </a:extLst>
          </p:cNvPr>
          <p:cNvSpPr txBox="1"/>
          <p:nvPr/>
        </p:nvSpPr>
        <p:spPr>
          <a:xfrm>
            <a:off x="6253206" y="3690851"/>
            <a:ext cx="1487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Data </a:t>
            </a:r>
            <a:r>
              <a:rPr lang="nl-NL" dirty="0" err="1">
                <a:solidFill>
                  <a:schemeClr val="bg1"/>
                </a:solidFill>
              </a:rPr>
              <a:t>Persistence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BA8E9FC-33E1-4F5B-B00D-934E5B1905F7}"/>
              </a:ext>
            </a:extLst>
          </p:cNvPr>
          <p:cNvSpPr/>
          <p:nvPr/>
        </p:nvSpPr>
        <p:spPr>
          <a:xfrm>
            <a:off x="7740730" y="3611617"/>
            <a:ext cx="1122066" cy="67438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C6C53B0-4F17-47E8-9FB3-F4EB4238070F}"/>
              </a:ext>
            </a:extLst>
          </p:cNvPr>
          <p:cNvSpPr txBox="1"/>
          <p:nvPr/>
        </p:nvSpPr>
        <p:spPr>
          <a:xfrm>
            <a:off x="7740730" y="3825245"/>
            <a:ext cx="112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Cache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2473993-C56F-4643-A06E-43FB4F188EDC}"/>
              </a:ext>
            </a:extLst>
          </p:cNvPr>
          <p:cNvSpPr/>
          <p:nvPr/>
        </p:nvSpPr>
        <p:spPr>
          <a:xfrm>
            <a:off x="5366160" y="911118"/>
            <a:ext cx="3496636" cy="4028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1D4EA62-9D2B-4B31-8D42-EE7C58666C10}"/>
              </a:ext>
            </a:extLst>
          </p:cNvPr>
          <p:cNvSpPr txBox="1"/>
          <p:nvPr/>
        </p:nvSpPr>
        <p:spPr>
          <a:xfrm>
            <a:off x="6686462" y="991083"/>
            <a:ext cx="1296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Monitoring</a:t>
            </a:r>
            <a:endParaRPr lang="en-NL" b="1" dirty="0">
              <a:solidFill>
                <a:schemeClr val="bg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22F3D3B-2AFD-4519-874B-294EBBC0DC99}"/>
              </a:ext>
            </a:extLst>
          </p:cNvPr>
          <p:cNvSpPr/>
          <p:nvPr/>
        </p:nvSpPr>
        <p:spPr>
          <a:xfrm>
            <a:off x="4672668" y="711108"/>
            <a:ext cx="492428" cy="357489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1483E37-AFF8-4133-8335-C2FEF1945B8F}"/>
              </a:ext>
            </a:extLst>
          </p:cNvPr>
          <p:cNvSpPr txBox="1"/>
          <p:nvPr/>
        </p:nvSpPr>
        <p:spPr>
          <a:xfrm rot="5400000">
            <a:off x="3250105" y="2377504"/>
            <a:ext cx="3365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Security (WAF, Network, </a:t>
            </a:r>
            <a:r>
              <a:rPr lang="nl-NL" dirty="0" err="1">
                <a:solidFill>
                  <a:schemeClr val="bg1"/>
                </a:solidFill>
              </a:rPr>
              <a:t>Authorization</a:t>
            </a:r>
            <a:endParaRPr lang="en-NL" b="1" dirty="0">
              <a:solidFill>
                <a:schemeClr val="bg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0A24170-36F2-4BFC-BBCA-88878C5EAFD9}"/>
              </a:ext>
            </a:extLst>
          </p:cNvPr>
          <p:cNvSpPr/>
          <p:nvPr/>
        </p:nvSpPr>
        <p:spPr>
          <a:xfrm>
            <a:off x="4672668" y="4397862"/>
            <a:ext cx="4190128" cy="4028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017803-25E4-4C87-9B0B-F97A0E5C58ED}"/>
              </a:ext>
            </a:extLst>
          </p:cNvPr>
          <p:cNvSpPr txBox="1"/>
          <p:nvPr/>
        </p:nvSpPr>
        <p:spPr>
          <a:xfrm>
            <a:off x="5663094" y="4459417"/>
            <a:ext cx="2319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CI/CD &amp; </a:t>
            </a:r>
            <a:r>
              <a:rPr lang="nl-NL" dirty="0" err="1">
                <a:solidFill>
                  <a:schemeClr val="bg1"/>
                </a:solidFill>
              </a:rPr>
              <a:t>DevOps</a:t>
            </a:r>
            <a:r>
              <a:rPr lang="nl-NL" dirty="0">
                <a:solidFill>
                  <a:schemeClr val="bg1"/>
                </a:solidFill>
              </a:rPr>
              <a:t> Pipelines</a:t>
            </a:r>
            <a:endParaRPr lang="en-NL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44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5" grpId="0" animBg="1"/>
      <p:bldP spid="46" grpId="0"/>
      <p:bldP spid="47" grpId="0" animBg="1"/>
      <p:bldP spid="48" grpId="0"/>
      <p:bldP spid="49" grpId="0" animBg="1"/>
      <p:bldP spid="50" grpId="0"/>
      <p:bldP spid="51" grpId="0" animBg="1"/>
      <p:bldP spid="52" grpId="0"/>
      <p:bldP spid="53" grpId="0" animBg="1"/>
      <p:bldP spid="54" grpId="0"/>
      <p:bldP spid="55" grpId="0" animBg="1"/>
      <p:bldP spid="56" grpId="0"/>
      <p:bldP spid="57" grpId="0" animBg="1"/>
      <p:bldP spid="58" grpId="0"/>
      <p:bldP spid="59" grpId="0" animBg="1"/>
      <p:bldP spid="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FA29B7-C475-4C5E-881D-F54C7002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Traditional Application:</a:t>
            </a:r>
            <a:br>
              <a:rPr lang="nl-NL" dirty="0"/>
            </a:br>
            <a:r>
              <a:rPr lang="nl-NL" i="1" dirty="0"/>
              <a:t>Tweets </a:t>
            </a:r>
            <a:r>
              <a:rPr lang="nl-NL" i="1" dirty="0" err="1"/>
              <a:t>to</a:t>
            </a:r>
            <a:r>
              <a:rPr lang="nl-NL" i="1" dirty="0"/>
              <a:t> </a:t>
            </a:r>
            <a:r>
              <a:rPr lang="nl-NL" i="1" dirty="0" err="1"/>
              <a:t>NoSQL</a:t>
            </a:r>
            <a:r>
              <a:rPr lang="nl-NL" i="1" dirty="0"/>
              <a:t>, Streaming &amp; Email</a:t>
            </a:r>
            <a:endParaRPr lang="en-NL" i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D717C3-5768-4C43-A280-595D70DC6B3B}"/>
              </a:ext>
            </a:extLst>
          </p:cNvPr>
          <p:cNvGrpSpPr/>
          <p:nvPr/>
        </p:nvGrpSpPr>
        <p:grpSpPr>
          <a:xfrm>
            <a:off x="-2626805" y="1462855"/>
            <a:ext cx="805942" cy="937662"/>
            <a:chOff x="7676309" y="2584867"/>
            <a:chExt cx="805942" cy="93766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BA75AA6-DF04-4956-BB89-CCAA96416D26}"/>
                </a:ext>
              </a:extLst>
            </p:cNvPr>
            <p:cNvGrpSpPr/>
            <p:nvPr/>
          </p:nvGrpSpPr>
          <p:grpSpPr>
            <a:xfrm>
              <a:off x="7730803" y="2584867"/>
              <a:ext cx="677701" cy="695030"/>
              <a:chOff x="7053326" y="4004425"/>
              <a:chExt cx="606942" cy="622462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6AB1FEA-251D-4FF1-BF25-B985145E5CFF}"/>
                  </a:ext>
                </a:extLst>
              </p:cNvPr>
              <p:cNvSpPr/>
              <p:nvPr/>
            </p:nvSpPr>
            <p:spPr>
              <a:xfrm>
                <a:off x="7053326" y="4004425"/>
                <a:ext cx="606942" cy="6224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3A123452-5F6D-4F3D-861B-83175225C940}"/>
                  </a:ext>
                </a:extLst>
              </p:cNvPr>
              <p:cNvGrpSpPr/>
              <p:nvPr/>
            </p:nvGrpSpPr>
            <p:grpSpPr>
              <a:xfrm>
                <a:off x="7163032" y="4055780"/>
                <a:ext cx="363451" cy="527464"/>
                <a:chOff x="9231825" y="4077333"/>
                <a:chExt cx="439737" cy="638175"/>
              </a:xfrm>
            </p:grpSpPr>
            <p:sp>
              <p:nvSpPr>
                <p:cNvPr id="26" name="Freeform 40">
                  <a:extLst>
                    <a:ext uri="{FF2B5EF4-FFF2-40B4-BE49-F238E27FC236}">
                      <a16:creationId xmlns:a16="http://schemas.microsoft.com/office/drawing/2014/main" id="{36B8C33F-C7A8-4B44-9F3F-B65B5407AF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22312" y="4077333"/>
                  <a:ext cx="257175" cy="142875"/>
                </a:xfrm>
                <a:custGeom>
                  <a:avLst/>
                  <a:gdLst>
                    <a:gd name="T0" fmla="*/ 503 w 714"/>
                    <a:gd name="T1" fmla="*/ 146 h 399"/>
                    <a:gd name="T2" fmla="*/ 501 w 714"/>
                    <a:gd name="T3" fmla="*/ 167 h 399"/>
                    <a:gd name="T4" fmla="*/ 713 w 714"/>
                    <a:gd name="T5" fmla="*/ 167 h 399"/>
                    <a:gd name="T6" fmla="*/ 713 w 714"/>
                    <a:gd name="T7" fmla="*/ 398 h 399"/>
                    <a:gd name="T8" fmla="*/ 0 w 714"/>
                    <a:gd name="T9" fmla="*/ 398 h 399"/>
                    <a:gd name="T10" fmla="*/ 0 w 714"/>
                    <a:gd name="T11" fmla="*/ 167 h 399"/>
                    <a:gd name="T12" fmla="*/ 210 w 714"/>
                    <a:gd name="T13" fmla="*/ 167 h 399"/>
                    <a:gd name="T14" fmla="*/ 207 w 714"/>
                    <a:gd name="T15" fmla="*/ 146 h 399"/>
                    <a:gd name="T16" fmla="*/ 356 w 714"/>
                    <a:gd name="T17" fmla="*/ 0 h 399"/>
                    <a:gd name="T18" fmla="*/ 503 w 714"/>
                    <a:gd name="T19" fmla="*/ 146 h 399"/>
                    <a:gd name="T20" fmla="*/ 293 w 714"/>
                    <a:gd name="T21" fmla="*/ 146 h 399"/>
                    <a:gd name="T22" fmla="*/ 356 w 714"/>
                    <a:gd name="T23" fmla="*/ 209 h 399"/>
                    <a:gd name="T24" fmla="*/ 419 w 714"/>
                    <a:gd name="T25" fmla="*/ 146 h 399"/>
                    <a:gd name="T26" fmla="*/ 356 w 714"/>
                    <a:gd name="T27" fmla="*/ 83 h 399"/>
                    <a:gd name="T28" fmla="*/ 293 w 714"/>
                    <a:gd name="T29" fmla="*/ 146 h 3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14" h="399">
                      <a:moveTo>
                        <a:pt x="503" y="146"/>
                      </a:moveTo>
                      <a:cubicBezTo>
                        <a:pt x="503" y="154"/>
                        <a:pt x="503" y="162"/>
                        <a:pt x="501" y="167"/>
                      </a:cubicBezTo>
                      <a:lnTo>
                        <a:pt x="713" y="167"/>
                      </a:lnTo>
                      <a:lnTo>
                        <a:pt x="713" y="398"/>
                      </a:lnTo>
                      <a:lnTo>
                        <a:pt x="0" y="398"/>
                      </a:lnTo>
                      <a:lnTo>
                        <a:pt x="0" y="167"/>
                      </a:lnTo>
                      <a:lnTo>
                        <a:pt x="210" y="167"/>
                      </a:lnTo>
                      <a:cubicBezTo>
                        <a:pt x="210" y="160"/>
                        <a:pt x="207" y="152"/>
                        <a:pt x="207" y="146"/>
                      </a:cubicBezTo>
                      <a:cubicBezTo>
                        <a:pt x="210" y="65"/>
                        <a:pt x="275" y="0"/>
                        <a:pt x="356" y="0"/>
                      </a:cubicBezTo>
                      <a:cubicBezTo>
                        <a:pt x="438" y="0"/>
                        <a:pt x="503" y="65"/>
                        <a:pt x="503" y="146"/>
                      </a:cubicBezTo>
                      <a:close/>
                      <a:moveTo>
                        <a:pt x="293" y="146"/>
                      </a:moveTo>
                      <a:cubicBezTo>
                        <a:pt x="293" y="180"/>
                        <a:pt x="322" y="209"/>
                        <a:pt x="356" y="209"/>
                      </a:cubicBezTo>
                      <a:cubicBezTo>
                        <a:pt x="390" y="209"/>
                        <a:pt x="419" y="180"/>
                        <a:pt x="419" y="146"/>
                      </a:cubicBezTo>
                      <a:cubicBezTo>
                        <a:pt x="419" y="112"/>
                        <a:pt x="390" y="83"/>
                        <a:pt x="356" y="83"/>
                      </a:cubicBezTo>
                      <a:cubicBezTo>
                        <a:pt x="322" y="83"/>
                        <a:pt x="293" y="112"/>
                        <a:pt x="293" y="146"/>
                      </a:cubicBezTo>
                      <a:close/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Freeform 41">
                  <a:extLst>
                    <a:ext uri="{FF2B5EF4-FFF2-40B4-BE49-F238E27FC236}">
                      <a16:creationId xmlns:a16="http://schemas.microsoft.com/office/drawing/2014/main" id="{84D0FEF7-D34B-4DCF-A196-A34C01A175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31825" y="4178933"/>
                  <a:ext cx="439737" cy="536575"/>
                </a:xfrm>
                <a:custGeom>
                  <a:avLst/>
                  <a:gdLst>
                    <a:gd name="T0" fmla="*/ 83 w 1220"/>
                    <a:gd name="T1" fmla="*/ 1489 h 1490"/>
                    <a:gd name="T2" fmla="*/ 0 w 1220"/>
                    <a:gd name="T3" fmla="*/ 1405 h 1490"/>
                    <a:gd name="T4" fmla="*/ 0 w 1220"/>
                    <a:gd name="T5" fmla="*/ 8 h 1490"/>
                    <a:gd name="T6" fmla="*/ 7 w 1220"/>
                    <a:gd name="T7" fmla="*/ 0 h 1490"/>
                    <a:gd name="T8" fmla="*/ 175 w 1220"/>
                    <a:gd name="T9" fmla="*/ 0 h 1490"/>
                    <a:gd name="T10" fmla="*/ 183 w 1220"/>
                    <a:gd name="T11" fmla="*/ 8 h 1490"/>
                    <a:gd name="T12" fmla="*/ 183 w 1220"/>
                    <a:gd name="T13" fmla="*/ 78 h 1490"/>
                    <a:gd name="T14" fmla="*/ 175 w 1220"/>
                    <a:gd name="T15" fmla="*/ 86 h 1490"/>
                    <a:gd name="T16" fmla="*/ 94 w 1220"/>
                    <a:gd name="T17" fmla="*/ 86 h 1490"/>
                    <a:gd name="T18" fmla="*/ 86 w 1220"/>
                    <a:gd name="T19" fmla="*/ 94 h 1490"/>
                    <a:gd name="T20" fmla="*/ 86 w 1220"/>
                    <a:gd name="T21" fmla="*/ 1392 h 1490"/>
                    <a:gd name="T22" fmla="*/ 80 w 1220"/>
                    <a:gd name="T23" fmla="*/ 1399 h 1490"/>
                    <a:gd name="T24" fmla="*/ 89 w 1220"/>
                    <a:gd name="T25" fmla="*/ 1400 h 1490"/>
                    <a:gd name="T26" fmla="*/ 1124 w 1220"/>
                    <a:gd name="T27" fmla="*/ 1400 h 1490"/>
                    <a:gd name="T28" fmla="*/ 1132 w 1220"/>
                    <a:gd name="T29" fmla="*/ 1392 h 1490"/>
                    <a:gd name="T30" fmla="*/ 1132 w 1220"/>
                    <a:gd name="T31" fmla="*/ 97 h 1490"/>
                    <a:gd name="T32" fmla="*/ 1124 w 1220"/>
                    <a:gd name="T33" fmla="*/ 89 h 1490"/>
                    <a:gd name="T34" fmla="*/ 1043 w 1220"/>
                    <a:gd name="T35" fmla="*/ 89 h 1490"/>
                    <a:gd name="T36" fmla="*/ 1035 w 1220"/>
                    <a:gd name="T37" fmla="*/ 81 h 1490"/>
                    <a:gd name="T38" fmla="*/ 1035 w 1220"/>
                    <a:gd name="T39" fmla="*/ 10 h 1490"/>
                    <a:gd name="T40" fmla="*/ 1043 w 1220"/>
                    <a:gd name="T41" fmla="*/ 2 h 1490"/>
                    <a:gd name="T42" fmla="*/ 1211 w 1220"/>
                    <a:gd name="T43" fmla="*/ 2 h 1490"/>
                    <a:gd name="T44" fmla="*/ 1219 w 1220"/>
                    <a:gd name="T45" fmla="*/ 10 h 1490"/>
                    <a:gd name="T46" fmla="*/ 1219 w 1220"/>
                    <a:gd name="T47" fmla="*/ 1405 h 1490"/>
                    <a:gd name="T48" fmla="*/ 1135 w 1220"/>
                    <a:gd name="T49" fmla="*/ 1489 h 1490"/>
                    <a:gd name="T50" fmla="*/ 83 w 1220"/>
                    <a:gd name="T51" fmla="*/ 1489 h 14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20" h="1490">
                      <a:moveTo>
                        <a:pt x="83" y="1489"/>
                      </a:moveTo>
                      <a:cubicBezTo>
                        <a:pt x="36" y="1489"/>
                        <a:pt x="0" y="1452"/>
                        <a:pt x="0" y="1405"/>
                      </a:cubicBezTo>
                      <a:lnTo>
                        <a:pt x="0" y="8"/>
                      </a:lnTo>
                      <a:cubicBezTo>
                        <a:pt x="0" y="2"/>
                        <a:pt x="2" y="0"/>
                        <a:pt x="7" y="0"/>
                      </a:cubicBezTo>
                      <a:lnTo>
                        <a:pt x="175" y="0"/>
                      </a:lnTo>
                      <a:cubicBezTo>
                        <a:pt x="180" y="0"/>
                        <a:pt x="183" y="2"/>
                        <a:pt x="183" y="8"/>
                      </a:cubicBezTo>
                      <a:lnTo>
                        <a:pt x="183" y="78"/>
                      </a:lnTo>
                      <a:cubicBezTo>
                        <a:pt x="183" y="84"/>
                        <a:pt x="180" y="86"/>
                        <a:pt x="175" y="86"/>
                      </a:cubicBezTo>
                      <a:lnTo>
                        <a:pt x="94" y="86"/>
                      </a:lnTo>
                      <a:cubicBezTo>
                        <a:pt x="89" y="86"/>
                        <a:pt x="86" y="89"/>
                        <a:pt x="86" y="94"/>
                      </a:cubicBezTo>
                      <a:lnTo>
                        <a:pt x="86" y="1392"/>
                      </a:lnTo>
                      <a:cubicBezTo>
                        <a:pt x="87" y="1395"/>
                        <a:pt x="84" y="1398"/>
                        <a:pt x="80" y="1399"/>
                      </a:cubicBezTo>
                      <a:cubicBezTo>
                        <a:pt x="83" y="1399"/>
                        <a:pt x="86" y="1399"/>
                        <a:pt x="89" y="1400"/>
                      </a:cubicBezTo>
                      <a:lnTo>
                        <a:pt x="1124" y="1400"/>
                      </a:lnTo>
                      <a:cubicBezTo>
                        <a:pt x="1129" y="1400"/>
                        <a:pt x="1132" y="1397"/>
                        <a:pt x="1132" y="1392"/>
                      </a:cubicBezTo>
                      <a:lnTo>
                        <a:pt x="1132" y="97"/>
                      </a:lnTo>
                      <a:cubicBezTo>
                        <a:pt x="1132" y="91"/>
                        <a:pt x="1129" y="89"/>
                        <a:pt x="1124" y="89"/>
                      </a:cubicBezTo>
                      <a:lnTo>
                        <a:pt x="1043" y="89"/>
                      </a:lnTo>
                      <a:cubicBezTo>
                        <a:pt x="1038" y="89"/>
                        <a:pt x="1035" y="86"/>
                        <a:pt x="1035" y="81"/>
                      </a:cubicBezTo>
                      <a:lnTo>
                        <a:pt x="1035" y="10"/>
                      </a:lnTo>
                      <a:cubicBezTo>
                        <a:pt x="1035" y="5"/>
                        <a:pt x="1038" y="2"/>
                        <a:pt x="1043" y="2"/>
                      </a:cubicBezTo>
                      <a:lnTo>
                        <a:pt x="1211" y="2"/>
                      </a:lnTo>
                      <a:cubicBezTo>
                        <a:pt x="1216" y="2"/>
                        <a:pt x="1219" y="5"/>
                        <a:pt x="1219" y="10"/>
                      </a:cubicBezTo>
                      <a:lnTo>
                        <a:pt x="1219" y="1405"/>
                      </a:lnTo>
                      <a:cubicBezTo>
                        <a:pt x="1219" y="1452"/>
                        <a:pt x="1182" y="1489"/>
                        <a:pt x="1135" y="1489"/>
                      </a:cubicBezTo>
                      <a:lnTo>
                        <a:pt x="83" y="1489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Freeform 42">
                  <a:extLst>
                    <a:ext uri="{FF2B5EF4-FFF2-40B4-BE49-F238E27FC236}">
                      <a16:creationId xmlns:a16="http://schemas.microsoft.com/office/drawing/2014/main" id="{20ECC912-E995-4F5A-B96B-23B5D60813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69937" y="4286883"/>
                  <a:ext cx="161925" cy="161925"/>
                </a:xfrm>
                <a:custGeom>
                  <a:avLst/>
                  <a:gdLst>
                    <a:gd name="T0" fmla="*/ 448 w 449"/>
                    <a:gd name="T1" fmla="*/ 158 h 449"/>
                    <a:gd name="T2" fmla="*/ 291 w 449"/>
                    <a:gd name="T3" fmla="*/ 158 h 449"/>
                    <a:gd name="T4" fmla="*/ 291 w 449"/>
                    <a:gd name="T5" fmla="*/ 0 h 449"/>
                    <a:gd name="T6" fmla="*/ 160 w 449"/>
                    <a:gd name="T7" fmla="*/ 0 h 449"/>
                    <a:gd name="T8" fmla="*/ 160 w 449"/>
                    <a:gd name="T9" fmla="*/ 158 h 449"/>
                    <a:gd name="T10" fmla="*/ 0 w 449"/>
                    <a:gd name="T11" fmla="*/ 158 h 449"/>
                    <a:gd name="T12" fmla="*/ 0 w 449"/>
                    <a:gd name="T13" fmla="*/ 291 h 449"/>
                    <a:gd name="T14" fmla="*/ 160 w 449"/>
                    <a:gd name="T15" fmla="*/ 291 h 449"/>
                    <a:gd name="T16" fmla="*/ 160 w 449"/>
                    <a:gd name="T17" fmla="*/ 448 h 449"/>
                    <a:gd name="T18" fmla="*/ 291 w 449"/>
                    <a:gd name="T19" fmla="*/ 448 h 449"/>
                    <a:gd name="T20" fmla="*/ 291 w 449"/>
                    <a:gd name="T21" fmla="*/ 291 h 449"/>
                    <a:gd name="T22" fmla="*/ 448 w 449"/>
                    <a:gd name="T23" fmla="*/ 291 h 449"/>
                    <a:gd name="T24" fmla="*/ 448 w 449"/>
                    <a:gd name="T25" fmla="*/ 158 h 4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49" h="449">
                      <a:moveTo>
                        <a:pt x="448" y="158"/>
                      </a:moveTo>
                      <a:lnTo>
                        <a:pt x="291" y="158"/>
                      </a:lnTo>
                      <a:lnTo>
                        <a:pt x="291" y="0"/>
                      </a:lnTo>
                      <a:lnTo>
                        <a:pt x="160" y="0"/>
                      </a:lnTo>
                      <a:lnTo>
                        <a:pt x="160" y="158"/>
                      </a:lnTo>
                      <a:lnTo>
                        <a:pt x="0" y="158"/>
                      </a:lnTo>
                      <a:lnTo>
                        <a:pt x="0" y="291"/>
                      </a:lnTo>
                      <a:lnTo>
                        <a:pt x="160" y="291"/>
                      </a:lnTo>
                      <a:lnTo>
                        <a:pt x="160" y="448"/>
                      </a:lnTo>
                      <a:lnTo>
                        <a:pt x="291" y="448"/>
                      </a:lnTo>
                      <a:lnTo>
                        <a:pt x="291" y="291"/>
                      </a:lnTo>
                      <a:lnTo>
                        <a:pt x="448" y="291"/>
                      </a:lnTo>
                      <a:lnTo>
                        <a:pt x="448" y="158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Freeform 43">
                  <a:extLst>
                    <a:ext uri="{FF2B5EF4-FFF2-40B4-BE49-F238E27FC236}">
                      <a16:creationId xmlns:a16="http://schemas.microsoft.com/office/drawing/2014/main" id="{4EC2F3FF-5DED-44AA-8F7B-633743A2B0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31837" y="4515483"/>
                  <a:ext cx="238125" cy="20637"/>
                </a:xfrm>
                <a:custGeom>
                  <a:avLst/>
                  <a:gdLst>
                    <a:gd name="T0" fmla="*/ 331 w 662"/>
                    <a:gd name="T1" fmla="*/ 55 h 56"/>
                    <a:gd name="T2" fmla="*/ 0 w 662"/>
                    <a:gd name="T3" fmla="*/ 55 h 56"/>
                    <a:gd name="T4" fmla="*/ 0 w 662"/>
                    <a:gd name="T5" fmla="*/ 0 h 56"/>
                    <a:gd name="T6" fmla="*/ 661 w 662"/>
                    <a:gd name="T7" fmla="*/ 0 h 56"/>
                    <a:gd name="T8" fmla="*/ 661 w 662"/>
                    <a:gd name="T9" fmla="*/ 55 h 56"/>
                    <a:gd name="T10" fmla="*/ 331 w 662"/>
                    <a:gd name="T11" fmla="*/ 55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62" h="56">
                      <a:moveTo>
                        <a:pt x="331" y="55"/>
                      </a:moveTo>
                      <a:lnTo>
                        <a:pt x="0" y="55"/>
                      </a:lnTo>
                      <a:lnTo>
                        <a:pt x="0" y="0"/>
                      </a:lnTo>
                      <a:lnTo>
                        <a:pt x="661" y="0"/>
                      </a:lnTo>
                      <a:lnTo>
                        <a:pt x="661" y="55"/>
                      </a:lnTo>
                      <a:lnTo>
                        <a:pt x="331" y="55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44">
                  <a:extLst>
                    <a:ext uri="{FF2B5EF4-FFF2-40B4-BE49-F238E27FC236}">
                      <a16:creationId xmlns:a16="http://schemas.microsoft.com/office/drawing/2014/main" id="{0E63B7DC-A354-4A3A-8FDD-186EAB287E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31837" y="4578983"/>
                  <a:ext cx="190500" cy="20637"/>
                </a:xfrm>
                <a:custGeom>
                  <a:avLst/>
                  <a:gdLst>
                    <a:gd name="T0" fmla="*/ 265 w 531"/>
                    <a:gd name="T1" fmla="*/ 55 h 56"/>
                    <a:gd name="T2" fmla="*/ 0 w 531"/>
                    <a:gd name="T3" fmla="*/ 55 h 56"/>
                    <a:gd name="T4" fmla="*/ 0 w 531"/>
                    <a:gd name="T5" fmla="*/ 0 h 56"/>
                    <a:gd name="T6" fmla="*/ 530 w 531"/>
                    <a:gd name="T7" fmla="*/ 0 h 56"/>
                    <a:gd name="T8" fmla="*/ 530 w 531"/>
                    <a:gd name="T9" fmla="*/ 55 h 56"/>
                    <a:gd name="T10" fmla="*/ 265 w 531"/>
                    <a:gd name="T11" fmla="*/ 55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31" h="56">
                      <a:moveTo>
                        <a:pt x="265" y="55"/>
                      </a:moveTo>
                      <a:lnTo>
                        <a:pt x="0" y="55"/>
                      </a:lnTo>
                      <a:lnTo>
                        <a:pt x="0" y="0"/>
                      </a:lnTo>
                      <a:lnTo>
                        <a:pt x="530" y="0"/>
                      </a:lnTo>
                      <a:lnTo>
                        <a:pt x="530" y="55"/>
                      </a:lnTo>
                      <a:lnTo>
                        <a:pt x="265" y="55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50A73A9-A736-409E-A340-1DC744626EE4}"/>
                </a:ext>
              </a:extLst>
            </p:cNvPr>
            <p:cNvSpPr/>
            <p:nvPr/>
          </p:nvSpPr>
          <p:spPr>
            <a:xfrm>
              <a:off x="7676309" y="3307085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8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Healthcheck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8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D7EB677-2DBF-42AA-A06B-D3DF0210796A}"/>
              </a:ext>
            </a:extLst>
          </p:cNvPr>
          <p:cNvGrpSpPr/>
          <p:nvPr/>
        </p:nvGrpSpPr>
        <p:grpSpPr>
          <a:xfrm>
            <a:off x="7877933" y="1246578"/>
            <a:ext cx="1131055" cy="1140026"/>
            <a:chOff x="375699" y="1131597"/>
            <a:chExt cx="1131055" cy="1140026"/>
          </a:xfrm>
        </p:grpSpPr>
        <p:pic>
          <p:nvPicPr>
            <p:cNvPr id="32" name="Graphic 67">
              <a:extLst>
                <a:ext uri="{FF2B5EF4-FFF2-40B4-BE49-F238E27FC236}">
                  <a16:creationId xmlns:a16="http://schemas.microsoft.com/office/drawing/2014/main" id="{D40E41B8-850F-4341-B8DE-126A6D46C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5699" y="1131597"/>
              <a:ext cx="1131055" cy="1131055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7629D2F-F19F-4A04-9D57-FB475E907E47}"/>
                </a:ext>
              </a:extLst>
            </p:cNvPr>
            <p:cNvSpPr/>
            <p:nvPr/>
          </p:nvSpPr>
          <p:spPr>
            <a:xfrm>
              <a:off x="540684" y="2056179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US" sz="800" b="1" kern="1200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Streaming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091FC02-ECD8-4F50-9C40-CEEF437B3CF2}"/>
              </a:ext>
            </a:extLst>
          </p:cNvPr>
          <p:cNvGrpSpPr/>
          <p:nvPr/>
        </p:nvGrpSpPr>
        <p:grpSpPr>
          <a:xfrm>
            <a:off x="4290425" y="-1347358"/>
            <a:ext cx="1208210" cy="1208210"/>
            <a:chOff x="8501701" y="2363821"/>
            <a:chExt cx="1208210" cy="1208210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6C6CEC91-0496-4989-8B0D-F6300A2A7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01701" y="2363821"/>
              <a:ext cx="1208210" cy="1208210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ADBA877-7209-4154-8D92-38279E887E3E}"/>
                </a:ext>
              </a:extLst>
            </p:cNvPr>
            <p:cNvSpPr/>
            <p:nvPr/>
          </p:nvSpPr>
          <p:spPr>
            <a:xfrm>
              <a:off x="8713667" y="3303544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US" sz="800" b="1" kern="1200" dirty="0">
                  <a:solidFill>
                    <a:srgbClr val="F80000"/>
                  </a:solidFill>
                  <a:latin typeface="Arial" charset="0"/>
                  <a:ea typeface="Arial" charset="0"/>
                  <a:cs typeface="Arial" charset="0"/>
                </a:rPr>
                <a:t>Events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69FA0EB-405D-45E2-80FF-48EDA90AB076}"/>
              </a:ext>
            </a:extLst>
          </p:cNvPr>
          <p:cNvGrpSpPr/>
          <p:nvPr/>
        </p:nvGrpSpPr>
        <p:grpSpPr>
          <a:xfrm>
            <a:off x="2867147" y="-1725829"/>
            <a:ext cx="805942" cy="953482"/>
            <a:chOff x="9019344" y="1468849"/>
            <a:chExt cx="805942" cy="953482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68F3D50-7336-4C77-B289-0A3EA95F0314}"/>
                </a:ext>
              </a:extLst>
            </p:cNvPr>
            <p:cNvGrpSpPr/>
            <p:nvPr/>
          </p:nvGrpSpPr>
          <p:grpSpPr>
            <a:xfrm>
              <a:off x="9113143" y="1468849"/>
              <a:ext cx="582945" cy="635162"/>
              <a:chOff x="9113143" y="1758788"/>
              <a:chExt cx="582945" cy="635162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7D06E61-D64B-42BF-95BC-BA8C27554EE9}"/>
                  </a:ext>
                </a:extLst>
              </p:cNvPr>
              <p:cNvSpPr/>
              <p:nvPr/>
            </p:nvSpPr>
            <p:spPr>
              <a:xfrm>
                <a:off x="9113143" y="1758788"/>
                <a:ext cx="582945" cy="6351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Freeform 30">
                <a:extLst>
                  <a:ext uri="{FF2B5EF4-FFF2-40B4-BE49-F238E27FC236}">
                    <a16:creationId xmlns:a16="http://schemas.microsoft.com/office/drawing/2014/main" id="{DA3F554E-FB9F-4934-B673-956774CBBC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07801" y="1847739"/>
                <a:ext cx="394941" cy="429056"/>
              </a:xfrm>
              <a:custGeom>
                <a:avLst/>
                <a:gdLst>
                  <a:gd name="T0" fmla="*/ 1022 w 1327"/>
                  <a:gd name="T1" fmla="*/ 21 h 1442"/>
                  <a:gd name="T2" fmla="*/ 663 w 1327"/>
                  <a:gd name="T3" fmla="*/ 0 h 1442"/>
                  <a:gd name="T4" fmla="*/ 304 w 1327"/>
                  <a:gd name="T5" fmla="*/ 21 h 1442"/>
                  <a:gd name="T6" fmla="*/ 0 w 1327"/>
                  <a:gd name="T7" fmla="*/ 121 h 1442"/>
                  <a:gd name="T8" fmla="*/ 0 w 1327"/>
                  <a:gd name="T9" fmla="*/ 1320 h 1442"/>
                  <a:gd name="T10" fmla="*/ 304 w 1327"/>
                  <a:gd name="T11" fmla="*/ 1420 h 1442"/>
                  <a:gd name="T12" fmla="*/ 663 w 1327"/>
                  <a:gd name="T13" fmla="*/ 1441 h 1442"/>
                  <a:gd name="T14" fmla="*/ 1022 w 1327"/>
                  <a:gd name="T15" fmla="*/ 1420 h 1442"/>
                  <a:gd name="T16" fmla="*/ 1326 w 1327"/>
                  <a:gd name="T17" fmla="*/ 1320 h 1442"/>
                  <a:gd name="T18" fmla="*/ 1326 w 1327"/>
                  <a:gd name="T19" fmla="*/ 121 h 1442"/>
                  <a:gd name="T20" fmla="*/ 1022 w 1327"/>
                  <a:gd name="T21" fmla="*/ 21 h 1442"/>
                  <a:gd name="T22" fmla="*/ 346 w 1327"/>
                  <a:gd name="T23" fmla="*/ 1042 h 1442"/>
                  <a:gd name="T24" fmla="*/ 257 w 1327"/>
                  <a:gd name="T25" fmla="*/ 953 h 1442"/>
                  <a:gd name="T26" fmla="*/ 346 w 1327"/>
                  <a:gd name="T27" fmla="*/ 864 h 1442"/>
                  <a:gd name="T28" fmla="*/ 435 w 1327"/>
                  <a:gd name="T29" fmla="*/ 953 h 1442"/>
                  <a:gd name="T30" fmla="*/ 346 w 1327"/>
                  <a:gd name="T31" fmla="*/ 1042 h 1442"/>
                  <a:gd name="T32" fmla="*/ 377 w 1327"/>
                  <a:gd name="T33" fmla="*/ 661 h 1442"/>
                  <a:gd name="T34" fmla="*/ 480 w 1327"/>
                  <a:gd name="T35" fmla="*/ 459 h 1442"/>
                  <a:gd name="T36" fmla="*/ 582 w 1327"/>
                  <a:gd name="T37" fmla="*/ 661 h 1442"/>
                  <a:gd name="T38" fmla="*/ 377 w 1327"/>
                  <a:gd name="T39" fmla="*/ 661 h 1442"/>
                  <a:gd name="T40" fmla="*/ 550 w 1327"/>
                  <a:gd name="T41" fmla="*/ 791 h 1442"/>
                  <a:gd name="T42" fmla="*/ 655 w 1327"/>
                  <a:gd name="T43" fmla="*/ 746 h 1442"/>
                  <a:gd name="T44" fmla="*/ 760 w 1327"/>
                  <a:gd name="T45" fmla="*/ 791 h 1442"/>
                  <a:gd name="T46" fmla="*/ 760 w 1327"/>
                  <a:gd name="T47" fmla="*/ 940 h 1442"/>
                  <a:gd name="T48" fmla="*/ 655 w 1327"/>
                  <a:gd name="T49" fmla="*/ 985 h 1442"/>
                  <a:gd name="T50" fmla="*/ 550 w 1327"/>
                  <a:gd name="T51" fmla="*/ 940 h 1442"/>
                  <a:gd name="T52" fmla="*/ 550 w 1327"/>
                  <a:gd name="T53" fmla="*/ 791 h 1442"/>
                  <a:gd name="T54" fmla="*/ 689 w 1327"/>
                  <a:gd name="T55" fmla="*/ 1265 h 1442"/>
                  <a:gd name="T56" fmla="*/ 600 w 1327"/>
                  <a:gd name="T57" fmla="*/ 1176 h 1442"/>
                  <a:gd name="T58" fmla="*/ 689 w 1327"/>
                  <a:gd name="T59" fmla="*/ 1087 h 1442"/>
                  <a:gd name="T60" fmla="*/ 778 w 1327"/>
                  <a:gd name="T61" fmla="*/ 1176 h 1442"/>
                  <a:gd name="T62" fmla="*/ 689 w 1327"/>
                  <a:gd name="T63" fmla="*/ 1265 h 1442"/>
                  <a:gd name="T64" fmla="*/ 757 w 1327"/>
                  <a:gd name="T65" fmla="*/ 558 h 1442"/>
                  <a:gd name="T66" fmla="*/ 870 w 1327"/>
                  <a:gd name="T67" fmla="*/ 446 h 1442"/>
                  <a:gd name="T68" fmla="*/ 983 w 1327"/>
                  <a:gd name="T69" fmla="*/ 558 h 1442"/>
                  <a:gd name="T70" fmla="*/ 870 w 1327"/>
                  <a:gd name="T71" fmla="*/ 671 h 1442"/>
                  <a:gd name="T72" fmla="*/ 757 w 1327"/>
                  <a:gd name="T73" fmla="*/ 558 h 1442"/>
                  <a:gd name="T74" fmla="*/ 917 w 1327"/>
                  <a:gd name="T75" fmla="*/ 1003 h 1442"/>
                  <a:gd name="T76" fmla="*/ 1007 w 1327"/>
                  <a:gd name="T77" fmla="*/ 825 h 1442"/>
                  <a:gd name="T78" fmla="*/ 1096 w 1327"/>
                  <a:gd name="T79" fmla="*/ 1003 h 1442"/>
                  <a:gd name="T80" fmla="*/ 917 w 1327"/>
                  <a:gd name="T81" fmla="*/ 1003 h 1442"/>
                  <a:gd name="T82" fmla="*/ 1269 w 1327"/>
                  <a:gd name="T83" fmla="*/ 220 h 1442"/>
                  <a:gd name="T84" fmla="*/ 660 w 1327"/>
                  <a:gd name="T85" fmla="*/ 315 h 1442"/>
                  <a:gd name="T86" fmla="*/ 52 w 1327"/>
                  <a:gd name="T87" fmla="*/ 220 h 1442"/>
                  <a:gd name="T88" fmla="*/ 52 w 1327"/>
                  <a:gd name="T89" fmla="*/ 220 h 1442"/>
                  <a:gd name="T90" fmla="*/ 660 w 1327"/>
                  <a:gd name="T91" fmla="*/ 126 h 1442"/>
                  <a:gd name="T92" fmla="*/ 1269 w 1327"/>
                  <a:gd name="T93" fmla="*/ 220 h 1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27" h="1442">
                    <a:moveTo>
                      <a:pt x="1022" y="21"/>
                    </a:moveTo>
                    <a:cubicBezTo>
                      <a:pt x="849" y="0"/>
                      <a:pt x="671" y="0"/>
                      <a:pt x="663" y="0"/>
                    </a:cubicBezTo>
                    <a:cubicBezTo>
                      <a:pt x="655" y="0"/>
                      <a:pt x="477" y="0"/>
                      <a:pt x="304" y="21"/>
                    </a:cubicBezTo>
                    <a:cubicBezTo>
                      <a:pt x="2" y="58"/>
                      <a:pt x="0" y="121"/>
                      <a:pt x="0" y="121"/>
                    </a:cubicBezTo>
                    <a:lnTo>
                      <a:pt x="0" y="1320"/>
                    </a:lnTo>
                    <a:cubicBezTo>
                      <a:pt x="0" y="1320"/>
                      <a:pt x="2" y="1383"/>
                      <a:pt x="304" y="1420"/>
                    </a:cubicBezTo>
                    <a:cubicBezTo>
                      <a:pt x="477" y="1441"/>
                      <a:pt x="655" y="1441"/>
                      <a:pt x="663" y="1441"/>
                    </a:cubicBezTo>
                    <a:cubicBezTo>
                      <a:pt x="671" y="1441"/>
                      <a:pt x="849" y="1441"/>
                      <a:pt x="1022" y="1420"/>
                    </a:cubicBezTo>
                    <a:cubicBezTo>
                      <a:pt x="1324" y="1383"/>
                      <a:pt x="1326" y="1320"/>
                      <a:pt x="1326" y="1320"/>
                    </a:cubicBezTo>
                    <a:lnTo>
                      <a:pt x="1326" y="121"/>
                    </a:lnTo>
                    <a:cubicBezTo>
                      <a:pt x="1326" y="121"/>
                      <a:pt x="1324" y="58"/>
                      <a:pt x="1022" y="21"/>
                    </a:cubicBezTo>
                    <a:close/>
                    <a:moveTo>
                      <a:pt x="346" y="1042"/>
                    </a:moveTo>
                    <a:cubicBezTo>
                      <a:pt x="296" y="1042"/>
                      <a:pt x="257" y="1003"/>
                      <a:pt x="257" y="953"/>
                    </a:cubicBezTo>
                    <a:cubicBezTo>
                      <a:pt x="257" y="906"/>
                      <a:pt x="296" y="864"/>
                      <a:pt x="346" y="864"/>
                    </a:cubicBezTo>
                    <a:cubicBezTo>
                      <a:pt x="396" y="864"/>
                      <a:pt x="435" y="903"/>
                      <a:pt x="435" y="953"/>
                    </a:cubicBezTo>
                    <a:cubicBezTo>
                      <a:pt x="435" y="1003"/>
                      <a:pt x="396" y="1042"/>
                      <a:pt x="346" y="1042"/>
                    </a:cubicBezTo>
                    <a:close/>
                    <a:moveTo>
                      <a:pt x="377" y="661"/>
                    </a:moveTo>
                    <a:lnTo>
                      <a:pt x="480" y="459"/>
                    </a:lnTo>
                    <a:lnTo>
                      <a:pt x="582" y="661"/>
                    </a:lnTo>
                    <a:lnTo>
                      <a:pt x="377" y="661"/>
                    </a:lnTo>
                    <a:close/>
                    <a:moveTo>
                      <a:pt x="550" y="791"/>
                    </a:moveTo>
                    <a:lnTo>
                      <a:pt x="655" y="746"/>
                    </a:lnTo>
                    <a:lnTo>
                      <a:pt x="760" y="791"/>
                    </a:lnTo>
                    <a:lnTo>
                      <a:pt x="760" y="940"/>
                    </a:lnTo>
                    <a:lnTo>
                      <a:pt x="655" y="985"/>
                    </a:lnTo>
                    <a:lnTo>
                      <a:pt x="550" y="940"/>
                    </a:lnTo>
                    <a:lnTo>
                      <a:pt x="550" y="791"/>
                    </a:lnTo>
                    <a:close/>
                    <a:moveTo>
                      <a:pt x="689" y="1265"/>
                    </a:moveTo>
                    <a:cubicBezTo>
                      <a:pt x="640" y="1265"/>
                      <a:pt x="600" y="1226"/>
                      <a:pt x="600" y="1176"/>
                    </a:cubicBezTo>
                    <a:cubicBezTo>
                      <a:pt x="600" y="1129"/>
                      <a:pt x="640" y="1087"/>
                      <a:pt x="689" y="1087"/>
                    </a:cubicBezTo>
                    <a:cubicBezTo>
                      <a:pt x="739" y="1087"/>
                      <a:pt x="778" y="1126"/>
                      <a:pt x="778" y="1176"/>
                    </a:cubicBezTo>
                    <a:cubicBezTo>
                      <a:pt x="776" y="1226"/>
                      <a:pt x="736" y="1265"/>
                      <a:pt x="689" y="1265"/>
                    </a:cubicBezTo>
                    <a:close/>
                    <a:moveTo>
                      <a:pt x="757" y="558"/>
                    </a:moveTo>
                    <a:cubicBezTo>
                      <a:pt x="757" y="496"/>
                      <a:pt x="807" y="446"/>
                      <a:pt x="870" y="446"/>
                    </a:cubicBezTo>
                    <a:cubicBezTo>
                      <a:pt x="933" y="446"/>
                      <a:pt x="983" y="496"/>
                      <a:pt x="983" y="558"/>
                    </a:cubicBezTo>
                    <a:cubicBezTo>
                      <a:pt x="983" y="621"/>
                      <a:pt x="933" y="671"/>
                      <a:pt x="870" y="671"/>
                    </a:cubicBezTo>
                    <a:cubicBezTo>
                      <a:pt x="807" y="671"/>
                      <a:pt x="757" y="621"/>
                      <a:pt x="757" y="558"/>
                    </a:cubicBezTo>
                    <a:close/>
                    <a:moveTo>
                      <a:pt x="917" y="1003"/>
                    </a:moveTo>
                    <a:lnTo>
                      <a:pt x="1007" y="825"/>
                    </a:lnTo>
                    <a:lnTo>
                      <a:pt x="1096" y="1003"/>
                    </a:lnTo>
                    <a:lnTo>
                      <a:pt x="917" y="1003"/>
                    </a:lnTo>
                    <a:close/>
                    <a:moveTo>
                      <a:pt x="1269" y="220"/>
                    </a:moveTo>
                    <a:cubicBezTo>
                      <a:pt x="1245" y="254"/>
                      <a:pt x="1030" y="315"/>
                      <a:pt x="660" y="315"/>
                    </a:cubicBezTo>
                    <a:cubicBezTo>
                      <a:pt x="291" y="315"/>
                      <a:pt x="76" y="254"/>
                      <a:pt x="52" y="220"/>
                    </a:cubicBezTo>
                    <a:lnTo>
                      <a:pt x="52" y="220"/>
                    </a:lnTo>
                    <a:cubicBezTo>
                      <a:pt x="73" y="186"/>
                      <a:pt x="288" y="126"/>
                      <a:pt x="660" y="126"/>
                    </a:cubicBezTo>
                    <a:cubicBezTo>
                      <a:pt x="1033" y="123"/>
                      <a:pt x="1248" y="184"/>
                      <a:pt x="1269" y="220"/>
                    </a:cubicBezTo>
                    <a:close/>
                  </a:path>
                </a:pathLst>
              </a:custGeom>
              <a:solidFill>
                <a:srgbClr val="F8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6E1F74F-2D00-4A22-9BB0-DB53B064F385}"/>
                </a:ext>
              </a:extLst>
            </p:cNvPr>
            <p:cNvSpPr/>
            <p:nvPr/>
          </p:nvSpPr>
          <p:spPr>
            <a:xfrm>
              <a:off x="9019344" y="2083777"/>
              <a:ext cx="80594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8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Object Storage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D5F0584-ACAB-4F59-84BA-6687A007594D}"/>
              </a:ext>
            </a:extLst>
          </p:cNvPr>
          <p:cNvGrpSpPr/>
          <p:nvPr/>
        </p:nvGrpSpPr>
        <p:grpSpPr>
          <a:xfrm>
            <a:off x="6496665" y="-1262464"/>
            <a:ext cx="1215471" cy="1215471"/>
            <a:chOff x="343358" y="1039735"/>
            <a:chExt cx="1215471" cy="1215471"/>
          </a:xfrm>
        </p:grpSpPr>
        <p:pic>
          <p:nvPicPr>
            <p:cNvPr id="48" name="Graphic 77">
              <a:extLst>
                <a:ext uri="{FF2B5EF4-FFF2-40B4-BE49-F238E27FC236}">
                  <a16:creationId xmlns:a16="http://schemas.microsoft.com/office/drawing/2014/main" id="{7F856663-DD43-40BB-BEC8-788C21B12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3358" y="1039735"/>
              <a:ext cx="1215471" cy="1215471"/>
            </a:xfrm>
            <a:prstGeom prst="rect">
              <a:avLst/>
            </a:prstGeom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920BC6D-891A-4D5F-B7D0-F9F595364B72}"/>
                </a:ext>
              </a:extLst>
            </p:cNvPr>
            <p:cNvSpPr/>
            <p:nvPr/>
          </p:nvSpPr>
          <p:spPr>
            <a:xfrm>
              <a:off x="550998" y="1992672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Notifications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9B010BEF-83EF-42F8-B76C-29EBE488E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14" y="3891623"/>
            <a:ext cx="805943" cy="80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908827C-1495-46B7-A52D-D72A2C49B655}"/>
              </a:ext>
            </a:extLst>
          </p:cNvPr>
          <p:cNvSpPr/>
          <p:nvPr/>
        </p:nvSpPr>
        <p:spPr>
          <a:xfrm>
            <a:off x="-1118657" y="2001576"/>
            <a:ext cx="611946" cy="82913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/>
              <a:t>API Gateway</a:t>
            </a:r>
            <a:endParaRPr lang="en-NL" sz="1050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0B82E15-8151-4595-A7F4-9F3A6FADA9AC}"/>
              </a:ext>
            </a:extLst>
          </p:cNvPr>
          <p:cNvSpPr/>
          <p:nvPr/>
        </p:nvSpPr>
        <p:spPr>
          <a:xfrm>
            <a:off x="8079865" y="896401"/>
            <a:ext cx="940785" cy="46629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err="1"/>
              <a:t>NoSQL</a:t>
            </a:r>
            <a:r>
              <a:rPr lang="nl-NL" sz="1050" dirty="0"/>
              <a:t> Database</a:t>
            </a:r>
            <a:endParaRPr lang="en-NL" sz="1050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3BC0D0D9-26C3-4D28-BDBE-74D01E8B5CA7}"/>
              </a:ext>
            </a:extLst>
          </p:cNvPr>
          <p:cNvSpPr/>
          <p:nvPr/>
        </p:nvSpPr>
        <p:spPr>
          <a:xfrm>
            <a:off x="934414" y="-702457"/>
            <a:ext cx="794260" cy="3385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err="1"/>
              <a:t>Function</a:t>
            </a:r>
            <a:endParaRPr lang="en-NL" sz="1050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DC0E360-64D2-4998-BC22-84AB1D3EB38C}"/>
              </a:ext>
            </a:extLst>
          </p:cNvPr>
          <p:cNvSpPr/>
          <p:nvPr/>
        </p:nvSpPr>
        <p:spPr>
          <a:xfrm>
            <a:off x="6705529" y="-1872308"/>
            <a:ext cx="794260" cy="3385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err="1"/>
              <a:t>Function</a:t>
            </a:r>
            <a:endParaRPr lang="en-NL" sz="1050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5CCAD383-A918-43E7-9D1D-B002B382A499}"/>
              </a:ext>
            </a:extLst>
          </p:cNvPr>
          <p:cNvCxnSpPr>
            <a:endCxn id="55" idx="1"/>
          </p:cNvCxnSpPr>
          <p:nvPr/>
        </p:nvCxnSpPr>
        <p:spPr>
          <a:xfrm>
            <a:off x="555548" y="-535413"/>
            <a:ext cx="378866" cy="2234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4" name="Straight Arrow Connector 3083">
            <a:extLst>
              <a:ext uri="{FF2B5EF4-FFF2-40B4-BE49-F238E27FC236}">
                <a16:creationId xmlns:a16="http://schemas.microsoft.com/office/drawing/2014/main" id="{352FDB90-A639-40DE-91A6-B0D9B7F28821}"/>
              </a:ext>
            </a:extLst>
          </p:cNvPr>
          <p:cNvCxnSpPr>
            <a:cxnSpLocks/>
          </p:cNvCxnSpPr>
          <p:nvPr/>
        </p:nvCxnSpPr>
        <p:spPr>
          <a:xfrm>
            <a:off x="3496066" y="-1312359"/>
            <a:ext cx="1062830" cy="55123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5" name="Lightning Bolt 3084">
            <a:extLst>
              <a:ext uri="{FF2B5EF4-FFF2-40B4-BE49-F238E27FC236}">
                <a16:creationId xmlns:a16="http://schemas.microsoft.com/office/drawing/2014/main" id="{58BB27D1-E749-448D-88F1-855503890672}"/>
              </a:ext>
            </a:extLst>
          </p:cNvPr>
          <p:cNvSpPr/>
          <p:nvPr/>
        </p:nvSpPr>
        <p:spPr>
          <a:xfrm>
            <a:off x="3841005" y="-1234239"/>
            <a:ext cx="236399" cy="342206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3092" name="Connector: Elbow 3091">
            <a:extLst>
              <a:ext uri="{FF2B5EF4-FFF2-40B4-BE49-F238E27FC236}">
                <a16:creationId xmlns:a16="http://schemas.microsoft.com/office/drawing/2014/main" id="{854CC827-4CC4-4D9C-A914-CDB895947DC5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7499789" y="-1897073"/>
            <a:ext cx="632521" cy="194043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6" name="Connector: Elbow 3095">
            <a:extLst>
              <a:ext uri="{FF2B5EF4-FFF2-40B4-BE49-F238E27FC236}">
                <a16:creationId xmlns:a16="http://schemas.microsoft.com/office/drawing/2014/main" id="{1C23A041-8256-4701-8D30-1A5E9AD13F15}"/>
              </a:ext>
            </a:extLst>
          </p:cNvPr>
          <p:cNvCxnSpPr>
            <a:cxnSpLocks/>
            <a:stCxn id="55" idx="0"/>
          </p:cNvCxnSpPr>
          <p:nvPr/>
        </p:nvCxnSpPr>
        <p:spPr>
          <a:xfrm rot="5400000" flipH="1" flipV="1">
            <a:off x="817478" y="-1273517"/>
            <a:ext cx="1085126" cy="56995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01" name="Graphic 3100" descr="Document">
            <a:extLst>
              <a:ext uri="{FF2B5EF4-FFF2-40B4-BE49-F238E27FC236}">
                <a16:creationId xmlns:a16="http://schemas.microsoft.com/office/drawing/2014/main" id="{CDAD1B8D-0203-4AC4-B2EE-CA2180CEBB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10258" y="-1696403"/>
            <a:ext cx="504000" cy="504000"/>
          </a:xfrm>
          <a:prstGeom prst="rect">
            <a:avLst/>
          </a:prstGeom>
        </p:spPr>
      </p:pic>
      <p:sp>
        <p:nvSpPr>
          <p:cNvPr id="3102" name="Arrow: Right 3101">
            <a:extLst>
              <a:ext uri="{FF2B5EF4-FFF2-40B4-BE49-F238E27FC236}">
                <a16:creationId xmlns:a16="http://schemas.microsoft.com/office/drawing/2014/main" id="{F0CDE13B-0B51-4B87-BE7E-5CE7D4E4D494}"/>
              </a:ext>
            </a:extLst>
          </p:cNvPr>
          <p:cNvSpPr/>
          <p:nvPr/>
        </p:nvSpPr>
        <p:spPr>
          <a:xfrm>
            <a:off x="2591794" y="-1487022"/>
            <a:ext cx="463810" cy="160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68" name="Graphic 67" descr="Email">
            <a:extLst>
              <a:ext uri="{FF2B5EF4-FFF2-40B4-BE49-F238E27FC236}">
                <a16:creationId xmlns:a16="http://schemas.microsoft.com/office/drawing/2014/main" id="{B436BAFC-52B0-4C97-A67C-0D3956EFD0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27283" y="3315645"/>
            <a:ext cx="468224" cy="468224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64164745-6875-45A4-A845-7590CA34B706}"/>
              </a:ext>
            </a:extLst>
          </p:cNvPr>
          <p:cNvSpPr txBox="1"/>
          <p:nvPr/>
        </p:nvSpPr>
        <p:spPr>
          <a:xfrm>
            <a:off x="341724" y="4262807"/>
            <a:ext cx="1553310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/>
              <a:t>#</a:t>
            </a:r>
            <a:r>
              <a:rPr lang="nl-NL" sz="1300" dirty="0" err="1"/>
              <a:t>groundbreakerstour</a:t>
            </a:r>
            <a:endParaRPr lang="en-NL" sz="1300" dirty="0" err="1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5ABFAC8-0D77-49ED-B1A8-0C07F8790F8A}"/>
              </a:ext>
            </a:extLst>
          </p:cNvPr>
          <p:cNvSpPr/>
          <p:nvPr/>
        </p:nvSpPr>
        <p:spPr>
          <a:xfrm>
            <a:off x="6032520" y="-248841"/>
            <a:ext cx="86414" cy="90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7BA97935-7275-460D-8A7D-F85B44BD41CF}"/>
              </a:ext>
            </a:extLst>
          </p:cNvPr>
          <p:cNvCxnSpPr>
            <a:cxnSpLocks/>
          </p:cNvCxnSpPr>
          <p:nvPr/>
        </p:nvCxnSpPr>
        <p:spPr>
          <a:xfrm rot="5400000">
            <a:off x="9199352" y="4264153"/>
            <a:ext cx="687906" cy="239347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3FFFFFC7-A5CD-4B7D-8EEB-8A43ADC77125}"/>
              </a:ext>
            </a:extLst>
          </p:cNvPr>
          <p:cNvSpPr/>
          <p:nvPr/>
        </p:nvSpPr>
        <p:spPr>
          <a:xfrm>
            <a:off x="3475488" y="-1531423"/>
            <a:ext cx="2337423" cy="108373"/>
          </a:xfrm>
          <a:custGeom>
            <a:avLst/>
            <a:gdLst>
              <a:gd name="connsiteX0" fmla="*/ 2337423 w 2337423"/>
              <a:gd name="connsiteY0" fmla="*/ 0 h 108373"/>
              <a:gd name="connsiteX1" fmla="*/ 623 w 2337423"/>
              <a:gd name="connsiteY1" fmla="*/ 60960 h 108373"/>
              <a:gd name="connsiteX2" fmla="*/ 2154543 w 2337423"/>
              <a:gd name="connsiteY2" fmla="*/ 108373 h 108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7423" h="108373">
                <a:moveTo>
                  <a:pt x="2337423" y="0"/>
                </a:moveTo>
                <a:lnTo>
                  <a:pt x="623" y="60960"/>
                </a:lnTo>
                <a:cubicBezTo>
                  <a:pt x="-29857" y="79022"/>
                  <a:pt x="1062343" y="93697"/>
                  <a:pt x="2154543" y="108373"/>
                </a:cubicBez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228DB5F4-BDD6-4C26-B560-172D28B55772}"/>
              </a:ext>
            </a:extLst>
          </p:cNvPr>
          <p:cNvCxnSpPr>
            <a:cxnSpLocks/>
          </p:cNvCxnSpPr>
          <p:nvPr/>
        </p:nvCxnSpPr>
        <p:spPr>
          <a:xfrm>
            <a:off x="5150365" y="-708380"/>
            <a:ext cx="831879" cy="411130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97B3186-8A53-4C28-914D-51BF6147DA24}"/>
              </a:ext>
            </a:extLst>
          </p:cNvPr>
          <p:cNvCxnSpPr>
            <a:cxnSpLocks/>
            <a:endCxn id="56" idx="2"/>
          </p:cNvCxnSpPr>
          <p:nvPr/>
        </p:nvCxnSpPr>
        <p:spPr>
          <a:xfrm flipH="1" flipV="1">
            <a:off x="7102659" y="-1533753"/>
            <a:ext cx="6367" cy="71627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D3350471-EAA9-48FD-A0C5-A4D360B94F8B}"/>
              </a:ext>
            </a:extLst>
          </p:cNvPr>
          <p:cNvCxnSpPr/>
          <p:nvPr/>
        </p:nvCxnSpPr>
        <p:spPr>
          <a:xfrm>
            <a:off x="7506156" y="-1633798"/>
            <a:ext cx="603110" cy="455513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65F95D83-AB00-41A4-94B1-737665C61325}"/>
              </a:ext>
            </a:extLst>
          </p:cNvPr>
          <p:cNvSpPr/>
          <p:nvPr/>
        </p:nvSpPr>
        <p:spPr>
          <a:xfrm rot="19744707">
            <a:off x="-2209131" y="3776086"/>
            <a:ext cx="1622055" cy="543334"/>
          </a:xfrm>
          <a:custGeom>
            <a:avLst/>
            <a:gdLst>
              <a:gd name="connsiteX0" fmla="*/ 2404769 w 2404769"/>
              <a:gd name="connsiteY0" fmla="*/ 0 h 543334"/>
              <a:gd name="connsiteX1" fmla="*/ 236 w 2404769"/>
              <a:gd name="connsiteY1" fmla="*/ 541867 h 543334"/>
              <a:gd name="connsiteX2" fmla="*/ 2289622 w 2404769"/>
              <a:gd name="connsiteY2" fmla="*/ 128694 h 54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4769" h="543334">
                <a:moveTo>
                  <a:pt x="2404769" y="0"/>
                </a:moveTo>
                <a:lnTo>
                  <a:pt x="236" y="541867"/>
                </a:lnTo>
                <a:cubicBezTo>
                  <a:pt x="-18955" y="563316"/>
                  <a:pt x="1135333" y="346005"/>
                  <a:pt x="2289622" y="128694"/>
                </a:cubicBez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/>
          </a:p>
        </p:txBody>
      </p:sp>
      <p:pic>
        <p:nvPicPr>
          <p:cNvPr id="146" name="Picture 2">
            <a:extLst>
              <a:ext uri="{FF2B5EF4-FFF2-40B4-BE49-F238E27FC236}">
                <a16:creationId xmlns:a16="http://schemas.microsoft.com/office/drawing/2014/main" id="{0EE086CD-A084-4CE6-B6E3-2ADCBF310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240" y="942302"/>
            <a:ext cx="203240" cy="20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2">
            <a:extLst>
              <a:ext uri="{FF2B5EF4-FFF2-40B4-BE49-F238E27FC236}">
                <a16:creationId xmlns:a16="http://schemas.microsoft.com/office/drawing/2014/main" id="{34114161-BDD5-4000-AF8F-B85AC6219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641" y="1661358"/>
            <a:ext cx="203240" cy="20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E60A9C88-3966-4AC5-A55C-1C37619250F9}"/>
              </a:ext>
            </a:extLst>
          </p:cNvPr>
          <p:cNvCxnSpPr/>
          <p:nvPr/>
        </p:nvCxnSpPr>
        <p:spPr>
          <a:xfrm>
            <a:off x="-2053304" y="1844488"/>
            <a:ext cx="969544" cy="448307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Arrow: Right 131">
            <a:extLst>
              <a:ext uri="{FF2B5EF4-FFF2-40B4-BE49-F238E27FC236}">
                <a16:creationId xmlns:a16="http://schemas.microsoft.com/office/drawing/2014/main" id="{D3E9449F-B8C1-475E-9FAD-5CE374F1B1EC}"/>
              </a:ext>
            </a:extLst>
          </p:cNvPr>
          <p:cNvSpPr/>
          <p:nvPr/>
        </p:nvSpPr>
        <p:spPr>
          <a:xfrm>
            <a:off x="-1568532" y="2587902"/>
            <a:ext cx="518027" cy="220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83607C55-83D7-4AC9-8370-28670B6711BA}"/>
              </a:ext>
            </a:extLst>
          </p:cNvPr>
          <p:cNvSpPr/>
          <p:nvPr/>
        </p:nvSpPr>
        <p:spPr>
          <a:xfrm rot="21219778">
            <a:off x="2039608" y="796390"/>
            <a:ext cx="6112771" cy="2958027"/>
          </a:xfrm>
          <a:custGeom>
            <a:avLst/>
            <a:gdLst>
              <a:gd name="connsiteX0" fmla="*/ 0 w 6427893"/>
              <a:gd name="connsiteY0" fmla="*/ 2958027 h 2958027"/>
              <a:gd name="connsiteX1" fmla="*/ 1293707 w 6427893"/>
              <a:gd name="connsiteY1" fmla="*/ 1061494 h 2958027"/>
              <a:gd name="connsiteX2" fmla="*/ 4111413 w 6427893"/>
              <a:gd name="connsiteY2" fmla="*/ 1826880 h 2958027"/>
              <a:gd name="connsiteX3" fmla="*/ 4402667 w 6427893"/>
              <a:gd name="connsiteY3" fmla="*/ 38720 h 2958027"/>
              <a:gd name="connsiteX4" fmla="*/ 5594773 w 6427893"/>
              <a:gd name="connsiteY4" fmla="*/ 600907 h 2958027"/>
              <a:gd name="connsiteX5" fmla="*/ 6427893 w 6427893"/>
              <a:gd name="connsiteY5" fmla="*/ 641547 h 2958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27893" h="2958027">
                <a:moveTo>
                  <a:pt x="0" y="2958027"/>
                </a:moveTo>
                <a:cubicBezTo>
                  <a:pt x="304236" y="2104022"/>
                  <a:pt x="608472" y="1250018"/>
                  <a:pt x="1293707" y="1061494"/>
                </a:cubicBezTo>
                <a:cubicBezTo>
                  <a:pt x="1978942" y="872970"/>
                  <a:pt x="3593253" y="1997342"/>
                  <a:pt x="4111413" y="1826880"/>
                </a:cubicBezTo>
                <a:cubicBezTo>
                  <a:pt x="4629573" y="1656418"/>
                  <a:pt x="4155440" y="243049"/>
                  <a:pt x="4402667" y="38720"/>
                </a:cubicBezTo>
                <a:cubicBezTo>
                  <a:pt x="4649894" y="-165609"/>
                  <a:pt x="5257235" y="500436"/>
                  <a:pt x="5594773" y="600907"/>
                </a:cubicBezTo>
                <a:cubicBezTo>
                  <a:pt x="5932311" y="701378"/>
                  <a:pt x="6180102" y="671462"/>
                  <a:pt x="6427893" y="641547"/>
                </a:cubicBezTo>
              </a:path>
            </a:pathLst>
          </a:custGeom>
          <a:noFill/>
          <a:ln>
            <a:solidFill>
              <a:srgbClr val="C0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DF94B326-2C31-4FC6-96D8-B6EA2C59B392}"/>
              </a:ext>
            </a:extLst>
          </p:cNvPr>
          <p:cNvSpPr/>
          <p:nvPr/>
        </p:nvSpPr>
        <p:spPr>
          <a:xfrm rot="21306432">
            <a:off x="2531553" y="1720259"/>
            <a:ext cx="5553558" cy="2007782"/>
          </a:xfrm>
          <a:custGeom>
            <a:avLst/>
            <a:gdLst>
              <a:gd name="connsiteX0" fmla="*/ 0 w 6380480"/>
              <a:gd name="connsiteY0" fmla="*/ 2007782 h 2007782"/>
              <a:gd name="connsiteX1" fmla="*/ 5229013 w 6380480"/>
              <a:gd name="connsiteY1" fmla="*/ 1262715 h 2007782"/>
              <a:gd name="connsiteX2" fmla="*/ 4937760 w 6380480"/>
              <a:gd name="connsiteY2" fmla="*/ 77382 h 2007782"/>
              <a:gd name="connsiteX3" fmla="*/ 6380480 w 6380480"/>
              <a:gd name="connsiteY3" fmla="*/ 212848 h 2007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0480" h="2007782">
                <a:moveTo>
                  <a:pt x="0" y="2007782"/>
                </a:moveTo>
                <a:cubicBezTo>
                  <a:pt x="2203026" y="1796115"/>
                  <a:pt x="4406053" y="1584448"/>
                  <a:pt x="5229013" y="1262715"/>
                </a:cubicBezTo>
                <a:cubicBezTo>
                  <a:pt x="6051973" y="940982"/>
                  <a:pt x="4745849" y="252360"/>
                  <a:pt x="4937760" y="77382"/>
                </a:cubicBezTo>
                <a:cubicBezTo>
                  <a:pt x="5129671" y="-97596"/>
                  <a:pt x="5755075" y="57626"/>
                  <a:pt x="6380480" y="212848"/>
                </a:cubicBezTo>
              </a:path>
            </a:pathLst>
          </a:custGeom>
          <a:noFill/>
          <a:ln>
            <a:solidFill>
              <a:srgbClr val="C0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EED1F21A-8709-4485-A26D-F1BF3CA71270}"/>
              </a:ext>
            </a:extLst>
          </p:cNvPr>
          <p:cNvSpPr/>
          <p:nvPr/>
        </p:nvSpPr>
        <p:spPr>
          <a:xfrm rot="20941732">
            <a:off x="2609481" y="3646949"/>
            <a:ext cx="4182114" cy="1135164"/>
          </a:xfrm>
          <a:custGeom>
            <a:avLst/>
            <a:gdLst>
              <a:gd name="connsiteX0" fmla="*/ 0 w 5208694"/>
              <a:gd name="connsiteY0" fmla="*/ 456795 h 1135164"/>
              <a:gd name="connsiteX1" fmla="*/ 2506134 w 5208694"/>
              <a:gd name="connsiteY1" fmla="*/ 1134128 h 1135164"/>
              <a:gd name="connsiteX2" fmla="*/ 3081867 w 5208694"/>
              <a:gd name="connsiteY2" fmla="*/ 321328 h 1135164"/>
              <a:gd name="connsiteX3" fmla="*/ 4050454 w 5208694"/>
              <a:gd name="connsiteY3" fmla="*/ 409382 h 1135164"/>
              <a:gd name="connsiteX4" fmla="*/ 4402667 w 5208694"/>
              <a:gd name="connsiteY4" fmla="*/ 2982 h 1135164"/>
              <a:gd name="connsiteX5" fmla="*/ 4944534 w 5208694"/>
              <a:gd name="connsiteY5" fmla="*/ 226502 h 1135164"/>
              <a:gd name="connsiteX6" fmla="*/ 5208694 w 5208694"/>
              <a:gd name="connsiteY6" fmla="*/ 253595 h 113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08694" h="1135164">
                <a:moveTo>
                  <a:pt x="0" y="456795"/>
                </a:moveTo>
                <a:cubicBezTo>
                  <a:pt x="996245" y="806750"/>
                  <a:pt x="1992490" y="1156706"/>
                  <a:pt x="2506134" y="1134128"/>
                </a:cubicBezTo>
                <a:cubicBezTo>
                  <a:pt x="3019778" y="1111550"/>
                  <a:pt x="2824480" y="442119"/>
                  <a:pt x="3081867" y="321328"/>
                </a:cubicBezTo>
                <a:cubicBezTo>
                  <a:pt x="3339254" y="200537"/>
                  <a:pt x="3830321" y="462440"/>
                  <a:pt x="4050454" y="409382"/>
                </a:cubicBezTo>
                <a:cubicBezTo>
                  <a:pt x="4270587" y="356324"/>
                  <a:pt x="4253654" y="33462"/>
                  <a:pt x="4402667" y="2982"/>
                </a:cubicBezTo>
                <a:cubicBezTo>
                  <a:pt x="4551680" y="-27498"/>
                  <a:pt x="4810196" y="184733"/>
                  <a:pt x="4944534" y="226502"/>
                </a:cubicBezTo>
                <a:cubicBezTo>
                  <a:pt x="5078872" y="268271"/>
                  <a:pt x="5143783" y="260933"/>
                  <a:pt x="5208694" y="253595"/>
                </a:cubicBezTo>
              </a:path>
            </a:pathLst>
          </a:custGeom>
          <a:noFill/>
          <a:ln>
            <a:solidFill>
              <a:srgbClr val="C0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3" name="Footer Placeholder 132">
            <a:extLst>
              <a:ext uri="{FF2B5EF4-FFF2-40B4-BE49-F238E27FC236}">
                <a16:creationId xmlns:a16="http://schemas.microsoft.com/office/drawing/2014/main" id="{8BC552E5-8133-4FDE-B964-EE7FD2703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9737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FA29B7-C475-4C5E-881D-F54C7002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Traditional Application:</a:t>
            </a:r>
            <a:br>
              <a:rPr lang="nl-NL" dirty="0"/>
            </a:br>
            <a:r>
              <a:rPr lang="nl-NL" i="1" dirty="0"/>
              <a:t>Tweets </a:t>
            </a:r>
            <a:r>
              <a:rPr lang="nl-NL" i="1" dirty="0" err="1"/>
              <a:t>to</a:t>
            </a:r>
            <a:r>
              <a:rPr lang="nl-NL" i="1" dirty="0"/>
              <a:t> </a:t>
            </a:r>
            <a:r>
              <a:rPr lang="nl-NL" i="1" dirty="0" err="1"/>
              <a:t>NoSQL</a:t>
            </a:r>
            <a:r>
              <a:rPr lang="nl-NL" i="1" dirty="0"/>
              <a:t>, Streaming &amp; Email</a:t>
            </a:r>
            <a:endParaRPr lang="en-NL" i="1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D7EB677-2DBF-42AA-A06B-D3DF0210796A}"/>
              </a:ext>
            </a:extLst>
          </p:cNvPr>
          <p:cNvGrpSpPr/>
          <p:nvPr/>
        </p:nvGrpSpPr>
        <p:grpSpPr>
          <a:xfrm>
            <a:off x="6189334" y="2767162"/>
            <a:ext cx="1131055" cy="1140026"/>
            <a:chOff x="375699" y="1131597"/>
            <a:chExt cx="1131055" cy="1140026"/>
          </a:xfrm>
        </p:grpSpPr>
        <p:pic>
          <p:nvPicPr>
            <p:cNvPr id="32" name="Graphic 67">
              <a:extLst>
                <a:ext uri="{FF2B5EF4-FFF2-40B4-BE49-F238E27FC236}">
                  <a16:creationId xmlns:a16="http://schemas.microsoft.com/office/drawing/2014/main" id="{D40E41B8-850F-4341-B8DE-126A6D46C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5699" y="1131597"/>
              <a:ext cx="1131055" cy="1131055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7629D2F-F19F-4A04-9D57-FB475E907E47}"/>
                </a:ext>
              </a:extLst>
            </p:cNvPr>
            <p:cNvSpPr/>
            <p:nvPr/>
          </p:nvSpPr>
          <p:spPr>
            <a:xfrm>
              <a:off x="540684" y="2056179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US" sz="800" b="1" kern="1200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Streaming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9B010BEF-83EF-42F8-B76C-29EBE488E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19" y="3120242"/>
            <a:ext cx="805943" cy="80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Graphic 67" descr="Email">
            <a:extLst>
              <a:ext uri="{FF2B5EF4-FFF2-40B4-BE49-F238E27FC236}">
                <a16:creationId xmlns:a16="http://schemas.microsoft.com/office/drawing/2014/main" id="{B436BAFC-52B0-4C97-A67C-0D3956EFD0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24217" y="3120242"/>
            <a:ext cx="468224" cy="468224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64164745-6875-45A4-A845-7590CA34B706}"/>
              </a:ext>
            </a:extLst>
          </p:cNvPr>
          <p:cNvSpPr txBox="1"/>
          <p:nvPr/>
        </p:nvSpPr>
        <p:spPr>
          <a:xfrm>
            <a:off x="378223" y="3847698"/>
            <a:ext cx="1553310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/>
              <a:t>#</a:t>
            </a:r>
            <a:r>
              <a:rPr lang="nl-NL" sz="1300" dirty="0" err="1"/>
              <a:t>groundbreakerstour</a:t>
            </a:r>
            <a:endParaRPr lang="en-NL" sz="1300" dirty="0" err="1"/>
          </a:p>
        </p:txBody>
      </p:sp>
      <p:sp>
        <p:nvSpPr>
          <p:cNvPr id="133" name="Footer Placeholder 132">
            <a:extLst>
              <a:ext uri="{FF2B5EF4-FFF2-40B4-BE49-F238E27FC236}">
                <a16:creationId xmlns:a16="http://schemas.microsoft.com/office/drawing/2014/main" id="{8BC552E5-8133-4FDE-B964-EE7FD2703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nl-NL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818527F-0177-41A5-B7E4-433897FF7C8B}"/>
              </a:ext>
            </a:extLst>
          </p:cNvPr>
          <p:cNvSpPr/>
          <p:nvPr/>
        </p:nvSpPr>
        <p:spPr>
          <a:xfrm>
            <a:off x="3055604" y="1429729"/>
            <a:ext cx="3467947" cy="211328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1427440-2F54-4CEA-A10C-D1C60156870C}"/>
              </a:ext>
            </a:extLst>
          </p:cNvPr>
          <p:cNvCxnSpPr/>
          <p:nvPr/>
        </p:nvCxnSpPr>
        <p:spPr>
          <a:xfrm>
            <a:off x="3143658" y="2140929"/>
            <a:ext cx="325797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E570169-0E86-474D-8D3E-9B45BF80DDC5}"/>
              </a:ext>
            </a:extLst>
          </p:cNvPr>
          <p:cNvSpPr txBox="1"/>
          <p:nvPr/>
        </p:nvSpPr>
        <p:spPr>
          <a:xfrm>
            <a:off x="4496423" y="1639525"/>
            <a:ext cx="639599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/>
              <a:t>WebApp</a:t>
            </a:r>
            <a:endParaRPr lang="en-NL" sz="1300" dirty="0" err="1"/>
          </a:p>
        </p:txBody>
      </p:sp>
      <p:sp>
        <p:nvSpPr>
          <p:cNvPr id="61" name="Cylinder 60">
            <a:extLst>
              <a:ext uri="{FF2B5EF4-FFF2-40B4-BE49-F238E27FC236}">
                <a16:creationId xmlns:a16="http://schemas.microsoft.com/office/drawing/2014/main" id="{20378A0B-1BDB-46B2-A5A7-92FF8866AC57}"/>
              </a:ext>
            </a:extLst>
          </p:cNvPr>
          <p:cNvSpPr/>
          <p:nvPr/>
        </p:nvSpPr>
        <p:spPr>
          <a:xfrm>
            <a:off x="4593150" y="3024431"/>
            <a:ext cx="1551093" cy="1082454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Database (RDBMS?)</a:t>
            </a:r>
            <a:endParaRPr lang="en-NL" dirty="0"/>
          </a:p>
        </p:txBody>
      </p:sp>
      <p:sp>
        <p:nvSpPr>
          <p:cNvPr id="62" name="Cube 61">
            <a:extLst>
              <a:ext uri="{FF2B5EF4-FFF2-40B4-BE49-F238E27FC236}">
                <a16:creationId xmlns:a16="http://schemas.microsoft.com/office/drawing/2014/main" id="{3A025DAA-5491-44B0-AEB6-D171EE64D086}"/>
              </a:ext>
            </a:extLst>
          </p:cNvPr>
          <p:cNvSpPr/>
          <p:nvPr/>
        </p:nvSpPr>
        <p:spPr>
          <a:xfrm>
            <a:off x="3055604" y="3456712"/>
            <a:ext cx="1280160" cy="31666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JVM</a:t>
            </a:r>
            <a:endParaRPr lang="en-NL" dirty="0"/>
          </a:p>
        </p:txBody>
      </p:sp>
      <p:sp>
        <p:nvSpPr>
          <p:cNvPr id="63" name="Cube 62">
            <a:extLst>
              <a:ext uri="{FF2B5EF4-FFF2-40B4-BE49-F238E27FC236}">
                <a16:creationId xmlns:a16="http://schemas.microsoft.com/office/drawing/2014/main" id="{D0CBCFF2-C840-4A47-AF46-963706D31DF4}"/>
              </a:ext>
            </a:extLst>
          </p:cNvPr>
          <p:cNvSpPr/>
          <p:nvPr/>
        </p:nvSpPr>
        <p:spPr>
          <a:xfrm>
            <a:off x="3055604" y="3140048"/>
            <a:ext cx="1280160" cy="31666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Java EE</a:t>
            </a:r>
            <a:endParaRPr lang="en-NL" dirty="0"/>
          </a:p>
        </p:txBody>
      </p:sp>
      <p:sp>
        <p:nvSpPr>
          <p:cNvPr id="64" name="Cube 63">
            <a:extLst>
              <a:ext uri="{FF2B5EF4-FFF2-40B4-BE49-F238E27FC236}">
                <a16:creationId xmlns:a16="http://schemas.microsoft.com/office/drawing/2014/main" id="{135F6E4B-7380-4408-9000-14F7A5DAFA32}"/>
              </a:ext>
            </a:extLst>
          </p:cNvPr>
          <p:cNvSpPr/>
          <p:nvPr/>
        </p:nvSpPr>
        <p:spPr>
          <a:xfrm>
            <a:off x="3055604" y="3813155"/>
            <a:ext cx="1280160" cy="31666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Operating System</a:t>
            </a:r>
            <a:endParaRPr lang="en-NL" sz="1000" dirty="0"/>
          </a:p>
        </p:txBody>
      </p:sp>
      <p:sp>
        <p:nvSpPr>
          <p:cNvPr id="65" name="Cube 64">
            <a:extLst>
              <a:ext uri="{FF2B5EF4-FFF2-40B4-BE49-F238E27FC236}">
                <a16:creationId xmlns:a16="http://schemas.microsoft.com/office/drawing/2014/main" id="{FC4DFE38-67A9-466C-838A-053EB8875974}"/>
              </a:ext>
            </a:extLst>
          </p:cNvPr>
          <p:cNvSpPr/>
          <p:nvPr/>
        </p:nvSpPr>
        <p:spPr>
          <a:xfrm>
            <a:off x="3055604" y="4149708"/>
            <a:ext cx="1280160" cy="31666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Hardware</a:t>
            </a:r>
            <a:endParaRPr lang="en-NL" sz="1000" dirty="0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C2A9B91D-9DD1-461D-B7AB-0A9524BB2AC2}"/>
              </a:ext>
            </a:extLst>
          </p:cNvPr>
          <p:cNvSpPr/>
          <p:nvPr/>
        </p:nvSpPr>
        <p:spPr>
          <a:xfrm rot="1746319">
            <a:off x="5259811" y="1484677"/>
            <a:ext cx="914400" cy="3843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API</a:t>
            </a:r>
            <a:endParaRPr lang="en-NL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C9A5628F-6F90-4058-A684-76849645F9FD}"/>
              </a:ext>
            </a:extLst>
          </p:cNvPr>
          <p:cNvSpPr/>
          <p:nvPr/>
        </p:nvSpPr>
        <p:spPr>
          <a:xfrm>
            <a:off x="4152884" y="2025974"/>
            <a:ext cx="1354667" cy="6263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00" dirty="0"/>
              <a:t>3rd party </a:t>
            </a:r>
            <a:r>
              <a:rPr lang="nl-NL" sz="1000" dirty="0" err="1"/>
              <a:t>libraries</a:t>
            </a:r>
            <a:r>
              <a:rPr lang="nl-NL" sz="1000" dirty="0"/>
              <a:t> &amp; </a:t>
            </a:r>
            <a:r>
              <a:rPr lang="nl-NL" sz="1000" dirty="0" err="1"/>
              <a:t>frameworks</a:t>
            </a:r>
            <a:endParaRPr lang="nl-NL" sz="1000" dirty="0"/>
          </a:p>
          <a:p>
            <a:pPr algn="ctr"/>
            <a:endParaRPr lang="nl-NL" sz="1000" dirty="0"/>
          </a:p>
          <a:p>
            <a:pPr algn="ctr"/>
            <a:endParaRPr lang="en-NL" sz="1000" dirty="0"/>
          </a:p>
        </p:txBody>
      </p:sp>
      <p:sp>
        <p:nvSpPr>
          <p:cNvPr id="74" name="Arrow: Down 73">
            <a:extLst>
              <a:ext uri="{FF2B5EF4-FFF2-40B4-BE49-F238E27FC236}">
                <a16:creationId xmlns:a16="http://schemas.microsoft.com/office/drawing/2014/main" id="{1750D169-C875-4474-BD18-527F97E30533}"/>
              </a:ext>
            </a:extLst>
          </p:cNvPr>
          <p:cNvSpPr/>
          <p:nvPr/>
        </p:nvSpPr>
        <p:spPr>
          <a:xfrm rot="2260569">
            <a:off x="5921356" y="1190516"/>
            <a:ext cx="197224" cy="3639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0B82E15-8151-4595-A7F4-9F3A6FADA9AC}"/>
              </a:ext>
            </a:extLst>
          </p:cNvPr>
          <p:cNvSpPr/>
          <p:nvPr/>
        </p:nvSpPr>
        <p:spPr>
          <a:xfrm>
            <a:off x="4898303" y="3628560"/>
            <a:ext cx="940785" cy="46629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err="1"/>
              <a:t>NoSQL</a:t>
            </a:r>
            <a:r>
              <a:rPr lang="nl-NL" sz="1050" dirty="0"/>
              <a:t> Database</a:t>
            </a:r>
            <a:endParaRPr lang="en-NL" sz="1050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A79055B-933D-4401-90EB-87846A620525}"/>
              </a:ext>
            </a:extLst>
          </p:cNvPr>
          <p:cNvSpPr/>
          <p:nvPr/>
        </p:nvSpPr>
        <p:spPr>
          <a:xfrm>
            <a:off x="2713463" y="2891883"/>
            <a:ext cx="1125611" cy="498379"/>
          </a:xfrm>
          <a:custGeom>
            <a:avLst/>
            <a:gdLst>
              <a:gd name="connsiteX0" fmla="*/ 1092820 w 1125611"/>
              <a:gd name="connsiteY0" fmla="*/ 0 h 498379"/>
              <a:gd name="connsiteX1" fmla="*/ 988742 w 1125611"/>
              <a:gd name="connsiteY1" fmla="*/ 431180 h 498379"/>
              <a:gd name="connsiteX2" fmla="*/ 0 w 1125611"/>
              <a:gd name="connsiteY2" fmla="*/ 490654 h 498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5611" h="498379">
                <a:moveTo>
                  <a:pt x="1092820" y="0"/>
                </a:moveTo>
                <a:cubicBezTo>
                  <a:pt x="1131849" y="174702"/>
                  <a:pt x="1170879" y="349404"/>
                  <a:pt x="988742" y="431180"/>
                </a:cubicBezTo>
                <a:cubicBezTo>
                  <a:pt x="806605" y="512956"/>
                  <a:pt x="403302" y="501805"/>
                  <a:pt x="0" y="490654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F33594-20F5-4A42-972C-B0D831148880}"/>
              </a:ext>
            </a:extLst>
          </p:cNvPr>
          <p:cNvSpPr/>
          <p:nvPr/>
        </p:nvSpPr>
        <p:spPr>
          <a:xfrm>
            <a:off x="4277577" y="2378242"/>
            <a:ext cx="437692" cy="21151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77" name="Picture 2">
            <a:extLst>
              <a:ext uri="{FF2B5EF4-FFF2-40B4-BE49-F238E27FC236}">
                <a16:creationId xmlns:a16="http://schemas.microsoft.com/office/drawing/2014/main" id="{712898B1-41DD-4F25-B507-442E06A1C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133" y="2357762"/>
            <a:ext cx="234579" cy="23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C77B52F-82E9-4EC5-BE76-8AA641507FBB}"/>
              </a:ext>
            </a:extLst>
          </p:cNvPr>
          <p:cNvSpPr/>
          <p:nvPr/>
        </p:nvSpPr>
        <p:spPr>
          <a:xfrm>
            <a:off x="1836234" y="2505307"/>
            <a:ext cx="2475571" cy="1267793"/>
          </a:xfrm>
          <a:custGeom>
            <a:avLst/>
            <a:gdLst>
              <a:gd name="connsiteX0" fmla="*/ 2475571 w 2475571"/>
              <a:gd name="connsiteY0" fmla="*/ 0 h 1267793"/>
              <a:gd name="connsiteX1" fmla="*/ 2014654 w 2475571"/>
              <a:gd name="connsiteY1" fmla="*/ 1174595 h 1267793"/>
              <a:gd name="connsiteX2" fmla="*/ 0 w 2475571"/>
              <a:gd name="connsiteY2" fmla="*/ 1107688 h 1267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5571" h="1267793">
                <a:moveTo>
                  <a:pt x="2475571" y="0"/>
                </a:moveTo>
                <a:cubicBezTo>
                  <a:pt x="2451410" y="494990"/>
                  <a:pt x="2427249" y="989980"/>
                  <a:pt x="2014654" y="1174595"/>
                </a:cubicBezTo>
                <a:cubicBezTo>
                  <a:pt x="1602059" y="1359210"/>
                  <a:pt x="801029" y="1233449"/>
                  <a:pt x="0" y="1107688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26D3279-B778-46C4-9C29-29D287F00946}"/>
              </a:ext>
            </a:extLst>
          </p:cNvPr>
          <p:cNvSpPr/>
          <p:nvPr/>
        </p:nvSpPr>
        <p:spPr>
          <a:xfrm>
            <a:off x="4928728" y="2376133"/>
            <a:ext cx="437692" cy="21151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</a:t>
            </a:r>
            <a:endParaRPr lang="en-NL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06BF3AED-2941-4AF8-B96A-DE544ECA478C}"/>
              </a:ext>
            </a:extLst>
          </p:cNvPr>
          <p:cNvSpPr/>
          <p:nvPr/>
        </p:nvSpPr>
        <p:spPr>
          <a:xfrm>
            <a:off x="633386" y="4315922"/>
            <a:ext cx="782524" cy="35399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50" dirty="0" err="1"/>
              <a:t>Logging</a:t>
            </a:r>
            <a:r>
              <a:rPr lang="nl-NL" sz="1050" dirty="0"/>
              <a:t>?</a:t>
            </a:r>
            <a:endParaRPr lang="en-NL" sz="1050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9BAC68A2-0930-4614-8415-08198DA92FC5}"/>
              </a:ext>
            </a:extLst>
          </p:cNvPr>
          <p:cNvSpPr/>
          <p:nvPr/>
        </p:nvSpPr>
        <p:spPr>
          <a:xfrm>
            <a:off x="1516090" y="4315922"/>
            <a:ext cx="921419" cy="37321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50" dirty="0"/>
              <a:t>Monitoring?</a:t>
            </a:r>
            <a:endParaRPr lang="en-NL" sz="105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8FE5730-BD3F-43D7-9796-D9FC8034135D}"/>
              </a:ext>
            </a:extLst>
          </p:cNvPr>
          <p:cNvSpPr/>
          <p:nvPr/>
        </p:nvSpPr>
        <p:spPr>
          <a:xfrm>
            <a:off x="3397405" y="2685147"/>
            <a:ext cx="661639" cy="223858"/>
          </a:xfrm>
          <a:custGeom>
            <a:avLst/>
            <a:gdLst>
              <a:gd name="connsiteX0" fmla="*/ 0 w 661639"/>
              <a:gd name="connsiteY0" fmla="*/ 111929 h 223858"/>
              <a:gd name="connsiteX1" fmla="*/ 330820 w 661639"/>
              <a:gd name="connsiteY1" fmla="*/ 0 h 223858"/>
              <a:gd name="connsiteX2" fmla="*/ 661640 w 661639"/>
              <a:gd name="connsiteY2" fmla="*/ 111929 h 223858"/>
              <a:gd name="connsiteX3" fmla="*/ 330820 w 661639"/>
              <a:gd name="connsiteY3" fmla="*/ 223858 h 223858"/>
              <a:gd name="connsiteX4" fmla="*/ 0 w 661639"/>
              <a:gd name="connsiteY4" fmla="*/ 111929 h 22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1639" h="223858" fill="none" extrusionOk="0">
                <a:moveTo>
                  <a:pt x="0" y="111929"/>
                </a:moveTo>
                <a:cubicBezTo>
                  <a:pt x="-4263" y="46102"/>
                  <a:pt x="130530" y="-34861"/>
                  <a:pt x="330820" y="0"/>
                </a:cubicBezTo>
                <a:cubicBezTo>
                  <a:pt x="519895" y="7811"/>
                  <a:pt x="670701" y="56371"/>
                  <a:pt x="661640" y="111929"/>
                </a:cubicBezTo>
                <a:cubicBezTo>
                  <a:pt x="665187" y="146767"/>
                  <a:pt x="495491" y="208863"/>
                  <a:pt x="330820" y="223858"/>
                </a:cubicBezTo>
                <a:cubicBezTo>
                  <a:pt x="143215" y="226636"/>
                  <a:pt x="1436" y="177704"/>
                  <a:pt x="0" y="111929"/>
                </a:cubicBezTo>
                <a:close/>
              </a:path>
              <a:path w="661639" h="223858" stroke="0" extrusionOk="0">
                <a:moveTo>
                  <a:pt x="0" y="111929"/>
                </a:moveTo>
                <a:cubicBezTo>
                  <a:pt x="-13624" y="71744"/>
                  <a:pt x="155563" y="-6506"/>
                  <a:pt x="330820" y="0"/>
                </a:cubicBezTo>
                <a:cubicBezTo>
                  <a:pt x="515649" y="3022"/>
                  <a:pt x="667189" y="46008"/>
                  <a:pt x="661640" y="111929"/>
                </a:cubicBezTo>
                <a:cubicBezTo>
                  <a:pt x="669234" y="135735"/>
                  <a:pt x="531706" y="239465"/>
                  <a:pt x="330820" y="223858"/>
                </a:cubicBezTo>
                <a:cubicBezTo>
                  <a:pt x="147210" y="229812"/>
                  <a:pt x="-4610" y="169215"/>
                  <a:pt x="0" y="111929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prstDash val="dash"/>
            <a:extLst>
              <a:ext uri="{C807C97D-BFC1-408E-A445-0C87EB9F89A2}">
                <ask:lineSketchStyleProps xmlns:ask="http://schemas.microsoft.com/office/drawing/2018/sketchyshapes" sd="3809068511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976B245-A73D-450F-AC77-F6801DD2F55F}"/>
              </a:ext>
            </a:extLst>
          </p:cNvPr>
          <p:cNvSpPr/>
          <p:nvPr/>
        </p:nvSpPr>
        <p:spPr>
          <a:xfrm>
            <a:off x="5681436" y="2428453"/>
            <a:ext cx="661639" cy="223858"/>
          </a:xfrm>
          <a:custGeom>
            <a:avLst/>
            <a:gdLst>
              <a:gd name="connsiteX0" fmla="*/ 0 w 661639"/>
              <a:gd name="connsiteY0" fmla="*/ 111929 h 223858"/>
              <a:gd name="connsiteX1" fmla="*/ 330820 w 661639"/>
              <a:gd name="connsiteY1" fmla="*/ 0 h 223858"/>
              <a:gd name="connsiteX2" fmla="*/ 661640 w 661639"/>
              <a:gd name="connsiteY2" fmla="*/ 111929 h 223858"/>
              <a:gd name="connsiteX3" fmla="*/ 330820 w 661639"/>
              <a:gd name="connsiteY3" fmla="*/ 223858 h 223858"/>
              <a:gd name="connsiteX4" fmla="*/ 0 w 661639"/>
              <a:gd name="connsiteY4" fmla="*/ 111929 h 22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1639" h="223858" fill="none" extrusionOk="0">
                <a:moveTo>
                  <a:pt x="0" y="111929"/>
                </a:moveTo>
                <a:cubicBezTo>
                  <a:pt x="-4263" y="46102"/>
                  <a:pt x="130530" y="-34861"/>
                  <a:pt x="330820" y="0"/>
                </a:cubicBezTo>
                <a:cubicBezTo>
                  <a:pt x="519895" y="7811"/>
                  <a:pt x="670701" y="56371"/>
                  <a:pt x="661640" y="111929"/>
                </a:cubicBezTo>
                <a:cubicBezTo>
                  <a:pt x="665187" y="146767"/>
                  <a:pt x="495491" y="208863"/>
                  <a:pt x="330820" y="223858"/>
                </a:cubicBezTo>
                <a:cubicBezTo>
                  <a:pt x="143215" y="226636"/>
                  <a:pt x="1436" y="177704"/>
                  <a:pt x="0" y="111929"/>
                </a:cubicBezTo>
                <a:close/>
              </a:path>
              <a:path w="661639" h="223858" stroke="0" extrusionOk="0">
                <a:moveTo>
                  <a:pt x="0" y="111929"/>
                </a:moveTo>
                <a:cubicBezTo>
                  <a:pt x="-13624" y="71744"/>
                  <a:pt x="155563" y="-6506"/>
                  <a:pt x="330820" y="0"/>
                </a:cubicBezTo>
                <a:cubicBezTo>
                  <a:pt x="515649" y="3022"/>
                  <a:pt x="667189" y="46008"/>
                  <a:pt x="661640" y="111929"/>
                </a:cubicBezTo>
                <a:cubicBezTo>
                  <a:pt x="669234" y="135735"/>
                  <a:pt x="531706" y="239465"/>
                  <a:pt x="330820" y="223858"/>
                </a:cubicBezTo>
                <a:cubicBezTo>
                  <a:pt x="147210" y="229812"/>
                  <a:pt x="-4610" y="169215"/>
                  <a:pt x="0" y="111929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prstDash val="dash"/>
            <a:extLst>
              <a:ext uri="{C807C97D-BFC1-408E-A445-0C87EB9F89A2}">
                <ask:lineSketchStyleProps xmlns:ask="http://schemas.microsoft.com/office/drawing/2018/sketchyshapes" sd="3809068511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34F4ED5-6F9D-44DC-BADE-B622914F0162}"/>
              </a:ext>
            </a:extLst>
          </p:cNvPr>
          <p:cNvSpPr/>
          <p:nvPr/>
        </p:nvSpPr>
        <p:spPr>
          <a:xfrm rot="2734588">
            <a:off x="6263938" y="2628449"/>
            <a:ext cx="780585" cy="223800"/>
          </a:xfrm>
          <a:custGeom>
            <a:avLst/>
            <a:gdLst>
              <a:gd name="connsiteX0" fmla="*/ 0 w 780585"/>
              <a:gd name="connsiteY0" fmla="*/ 223800 h 223800"/>
              <a:gd name="connsiteX1" fmla="*/ 379141 w 780585"/>
              <a:gd name="connsiteY1" fmla="*/ 776 h 223800"/>
              <a:gd name="connsiteX2" fmla="*/ 780585 w 780585"/>
              <a:gd name="connsiteY2" fmla="*/ 164327 h 22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0585" h="223800">
                <a:moveTo>
                  <a:pt x="0" y="223800"/>
                </a:moveTo>
                <a:cubicBezTo>
                  <a:pt x="124522" y="117244"/>
                  <a:pt x="249044" y="10688"/>
                  <a:pt x="379141" y="776"/>
                </a:cubicBezTo>
                <a:cubicBezTo>
                  <a:pt x="509239" y="-9136"/>
                  <a:pt x="644912" y="77595"/>
                  <a:pt x="780585" y="164327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A3F2407-897B-4797-A45C-8D08E488D532}"/>
              </a:ext>
            </a:extLst>
          </p:cNvPr>
          <p:cNvSpPr/>
          <p:nvPr/>
        </p:nvSpPr>
        <p:spPr>
          <a:xfrm>
            <a:off x="3674125" y="1760424"/>
            <a:ext cx="661639" cy="223858"/>
          </a:xfrm>
          <a:custGeom>
            <a:avLst/>
            <a:gdLst>
              <a:gd name="connsiteX0" fmla="*/ 0 w 661639"/>
              <a:gd name="connsiteY0" fmla="*/ 111929 h 223858"/>
              <a:gd name="connsiteX1" fmla="*/ 330820 w 661639"/>
              <a:gd name="connsiteY1" fmla="*/ 0 h 223858"/>
              <a:gd name="connsiteX2" fmla="*/ 661640 w 661639"/>
              <a:gd name="connsiteY2" fmla="*/ 111929 h 223858"/>
              <a:gd name="connsiteX3" fmla="*/ 330820 w 661639"/>
              <a:gd name="connsiteY3" fmla="*/ 223858 h 223858"/>
              <a:gd name="connsiteX4" fmla="*/ 0 w 661639"/>
              <a:gd name="connsiteY4" fmla="*/ 111929 h 22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1639" h="223858" fill="none" extrusionOk="0">
                <a:moveTo>
                  <a:pt x="0" y="111929"/>
                </a:moveTo>
                <a:cubicBezTo>
                  <a:pt x="-4263" y="46102"/>
                  <a:pt x="130530" y="-34861"/>
                  <a:pt x="330820" y="0"/>
                </a:cubicBezTo>
                <a:cubicBezTo>
                  <a:pt x="519895" y="7811"/>
                  <a:pt x="670701" y="56371"/>
                  <a:pt x="661640" y="111929"/>
                </a:cubicBezTo>
                <a:cubicBezTo>
                  <a:pt x="665187" y="146767"/>
                  <a:pt x="495491" y="208863"/>
                  <a:pt x="330820" y="223858"/>
                </a:cubicBezTo>
                <a:cubicBezTo>
                  <a:pt x="143215" y="226636"/>
                  <a:pt x="1436" y="177704"/>
                  <a:pt x="0" y="111929"/>
                </a:cubicBezTo>
                <a:close/>
              </a:path>
              <a:path w="661639" h="223858" stroke="0" extrusionOk="0">
                <a:moveTo>
                  <a:pt x="0" y="111929"/>
                </a:moveTo>
                <a:cubicBezTo>
                  <a:pt x="-13624" y="71744"/>
                  <a:pt x="155563" y="-6506"/>
                  <a:pt x="330820" y="0"/>
                </a:cubicBezTo>
                <a:cubicBezTo>
                  <a:pt x="515649" y="3022"/>
                  <a:pt x="667189" y="46008"/>
                  <a:pt x="661640" y="111929"/>
                </a:cubicBezTo>
                <a:cubicBezTo>
                  <a:pt x="669234" y="135735"/>
                  <a:pt x="531706" y="239465"/>
                  <a:pt x="330820" y="223858"/>
                </a:cubicBezTo>
                <a:cubicBezTo>
                  <a:pt x="147210" y="229812"/>
                  <a:pt x="-4610" y="169215"/>
                  <a:pt x="0" y="111929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prstDash val="dash"/>
            <a:extLst>
              <a:ext uri="{C807C97D-BFC1-408E-A445-0C87EB9F89A2}">
                <ask:lineSketchStyleProps xmlns:ask="http://schemas.microsoft.com/office/drawing/2018/sketchyshapes" sd="3809068511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327A837-8136-4BA2-B745-14329F74A820}"/>
              </a:ext>
            </a:extLst>
          </p:cNvPr>
          <p:cNvSpPr/>
          <p:nvPr/>
        </p:nvSpPr>
        <p:spPr>
          <a:xfrm>
            <a:off x="4326673" y="1799063"/>
            <a:ext cx="1256371" cy="121924"/>
          </a:xfrm>
          <a:custGeom>
            <a:avLst/>
            <a:gdLst>
              <a:gd name="connsiteX0" fmla="*/ 1256371 w 1256371"/>
              <a:gd name="connsiteY0" fmla="*/ 0 h 121924"/>
              <a:gd name="connsiteX1" fmla="*/ 683942 w 1256371"/>
              <a:gd name="connsiteY1" fmla="*/ 118947 h 121924"/>
              <a:gd name="connsiteX2" fmla="*/ 0 w 1256371"/>
              <a:gd name="connsiteY2" fmla="*/ 74342 h 121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6371" h="121924">
                <a:moveTo>
                  <a:pt x="1256371" y="0"/>
                </a:moveTo>
                <a:cubicBezTo>
                  <a:pt x="1074854" y="53278"/>
                  <a:pt x="893337" y="106557"/>
                  <a:pt x="683942" y="118947"/>
                </a:cubicBezTo>
                <a:cubicBezTo>
                  <a:pt x="474547" y="131337"/>
                  <a:pt x="237273" y="102839"/>
                  <a:pt x="0" y="74342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9A113C62-912F-4D15-B0D6-14BE95C2FD17}"/>
              </a:ext>
            </a:extLst>
          </p:cNvPr>
          <p:cNvSpPr/>
          <p:nvPr/>
        </p:nvSpPr>
        <p:spPr>
          <a:xfrm>
            <a:off x="3370360" y="2264116"/>
            <a:ext cx="661639" cy="223858"/>
          </a:xfrm>
          <a:custGeom>
            <a:avLst/>
            <a:gdLst>
              <a:gd name="connsiteX0" fmla="*/ 0 w 661639"/>
              <a:gd name="connsiteY0" fmla="*/ 111929 h 223858"/>
              <a:gd name="connsiteX1" fmla="*/ 330820 w 661639"/>
              <a:gd name="connsiteY1" fmla="*/ 0 h 223858"/>
              <a:gd name="connsiteX2" fmla="*/ 661640 w 661639"/>
              <a:gd name="connsiteY2" fmla="*/ 111929 h 223858"/>
              <a:gd name="connsiteX3" fmla="*/ 330820 w 661639"/>
              <a:gd name="connsiteY3" fmla="*/ 223858 h 223858"/>
              <a:gd name="connsiteX4" fmla="*/ 0 w 661639"/>
              <a:gd name="connsiteY4" fmla="*/ 111929 h 22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1639" h="223858" fill="none" extrusionOk="0">
                <a:moveTo>
                  <a:pt x="0" y="111929"/>
                </a:moveTo>
                <a:cubicBezTo>
                  <a:pt x="-4263" y="46102"/>
                  <a:pt x="130530" y="-34861"/>
                  <a:pt x="330820" y="0"/>
                </a:cubicBezTo>
                <a:cubicBezTo>
                  <a:pt x="519895" y="7811"/>
                  <a:pt x="670701" y="56371"/>
                  <a:pt x="661640" y="111929"/>
                </a:cubicBezTo>
                <a:cubicBezTo>
                  <a:pt x="665187" y="146767"/>
                  <a:pt x="495491" y="208863"/>
                  <a:pt x="330820" y="223858"/>
                </a:cubicBezTo>
                <a:cubicBezTo>
                  <a:pt x="143215" y="226636"/>
                  <a:pt x="1436" y="177704"/>
                  <a:pt x="0" y="111929"/>
                </a:cubicBezTo>
                <a:close/>
              </a:path>
              <a:path w="661639" h="223858" stroke="0" extrusionOk="0">
                <a:moveTo>
                  <a:pt x="0" y="111929"/>
                </a:moveTo>
                <a:cubicBezTo>
                  <a:pt x="-13624" y="71744"/>
                  <a:pt x="155563" y="-6506"/>
                  <a:pt x="330820" y="0"/>
                </a:cubicBezTo>
                <a:cubicBezTo>
                  <a:pt x="515649" y="3022"/>
                  <a:pt x="667189" y="46008"/>
                  <a:pt x="661640" y="111929"/>
                </a:cubicBezTo>
                <a:cubicBezTo>
                  <a:pt x="669234" y="135735"/>
                  <a:pt x="531706" y="239465"/>
                  <a:pt x="330820" y="223858"/>
                </a:cubicBezTo>
                <a:cubicBezTo>
                  <a:pt x="147210" y="229812"/>
                  <a:pt x="-4610" y="169215"/>
                  <a:pt x="0" y="111929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prstDash val="dash"/>
            <a:extLst>
              <a:ext uri="{C807C97D-BFC1-408E-A445-0C87EB9F89A2}">
                <ask:lineSketchStyleProps xmlns:ask="http://schemas.microsoft.com/office/drawing/2018/sketchyshapes" sd="3809068511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8B2510A-31CD-405A-8E2B-D248ED922F04}"/>
              </a:ext>
            </a:extLst>
          </p:cNvPr>
          <p:cNvSpPr/>
          <p:nvPr/>
        </p:nvSpPr>
        <p:spPr>
          <a:xfrm>
            <a:off x="3404249" y="1873405"/>
            <a:ext cx="283088" cy="408878"/>
          </a:xfrm>
          <a:custGeom>
            <a:avLst/>
            <a:gdLst>
              <a:gd name="connsiteX0" fmla="*/ 283088 w 283088"/>
              <a:gd name="connsiteY0" fmla="*/ 0 h 408878"/>
              <a:gd name="connsiteX1" fmla="*/ 590 w 283088"/>
              <a:gd name="connsiteY1" fmla="*/ 170985 h 408878"/>
              <a:gd name="connsiteX2" fmla="*/ 223614 w 283088"/>
              <a:gd name="connsiteY2" fmla="*/ 408878 h 408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088" h="408878">
                <a:moveTo>
                  <a:pt x="283088" y="0"/>
                </a:moveTo>
                <a:cubicBezTo>
                  <a:pt x="146795" y="51419"/>
                  <a:pt x="10502" y="102839"/>
                  <a:pt x="590" y="170985"/>
                </a:cubicBezTo>
                <a:cubicBezTo>
                  <a:pt x="-9322" y="239131"/>
                  <a:pt x="107146" y="324004"/>
                  <a:pt x="223614" y="408878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776626C-FF54-403A-BD0F-A2FC88B5A029}"/>
              </a:ext>
            </a:extLst>
          </p:cNvPr>
          <p:cNvSpPr/>
          <p:nvPr/>
        </p:nvSpPr>
        <p:spPr>
          <a:xfrm>
            <a:off x="3620429" y="2460702"/>
            <a:ext cx="96644" cy="230459"/>
          </a:xfrm>
          <a:custGeom>
            <a:avLst/>
            <a:gdLst>
              <a:gd name="connsiteX0" fmla="*/ 96644 w 96644"/>
              <a:gd name="connsiteY0" fmla="*/ 0 h 230459"/>
              <a:gd name="connsiteX1" fmla="*/ 0 w 96644"/>
              <a:gd name="connsiteY1" fmla="*/ 141249 h 230459"/>
              <a:gd name="connsiteX2" fmla="*/ 96644 w 96644"/>
              <a:gd name="connsiteY2" fmla="*/ 230459 h 230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644" h="230459">
                <a:moveTo>
                  <a:pt x="96644" y="0"/>
                </a:moveTo>
                <a:cubicBezTo>
                  <a:pt x="48322" y="51419"/>
                  <a:pt x="0" y="102839"/>
                  <a:pt x="0" y="141249"/>
                </a:cubicBezTo>
                <a:cubicBezTo>
                  <a:pt x="0" y="179659"/>
                  <a:pt x="48322" y="205059"/>
                  <a:pt x="96644" y="230459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F20C046-1A60-4B2E-84D2-A80541922DF4}"/>
              </a:ext>
            </a:extLst>
          </p:cNvPr>
          <p:cNvSpPr/>
          <p:nvPr/>
        </p:nvSpPr>
        <p:spPr>
          <a:xfrm>
            <a:off x="3843454" y="2438400"/>
            <a:ext cx="408878" cy="68154"/>
          </a:xfrm>
          <a:custGeom>
            <a:avLst/>
            <a:gdLst>
              <a:gd name="connsiteX0" fmla="*/ 0 w 408878"/>
              <a:gd name="connsiteY0" fmla="*/ 0 h 68154"/>
              <a:gd name="connsiteX1" fmla="*/ 193287 w 408878"/>
              <a:gd name="connsiteY1" fmla="*/ 66907 h 68154"/>
              <a:gd name="connsiteX2" fmla="*/ 408878 w 408878"/>
              <a:gd name="connsiteY2" fmla="*/ 37171 h 6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8878" h="68154">
                <a:moveTo>
                  <a:pt x="0" y="0"/>
                </a:moveTo>
                <a:cubicBezTo>
                  <a:pt x="62570" y="30356"/>
                  <a:pt x="125141" y="60712"/>
                  <a:pt x="193287" y="66907"/>
                </a:cubicBezTo>
                <a:cubicBezTo>
                  <a:pt x="261433" y="73102"/>
                  <a:pt x="335155" y="55136"/>
                  <a:pt x="408878" y="3717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4005060-CFC8-4DB2-A2F0-DC78706D12E4}"/>
              </a:ext>
            </a:extLst>
          </p:cNvPr>
          <p:cNvSpPr/>
          <p:nvPr/>
        </p:nvSpPr>
        <p:spPr>
          <a:xfrm>
            <a:off x="3783980" y="2497873"/>
            <a:ext cx="2029522" cy="492446"/>
          </a:xfrm>
          <a:custGeom>
            <a:avLst/>
            <a:gdLst>
              <a:gd name="connsiteX0" fmla="*/ 0 w 2029522"/>
              <a:gd name="connsiteY0" fmla="*/ 0 h 492446"/>
              <a:gd name="connsiteX1" fmla="*/ 847493 w 2029522"/>
              <a:gd name="connsiteY1" fmla="*/ 490654 h 492446"/>
              <a:gd name="connsiteX2" fmla="*/ 2029522 w 2029522"/>
              <a:gd name="connsiteY2" fmla="*/ 133815 h 49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9522" h="492446">
                <a:moveTo>
                  <a:pt x="0" y="0"/>
                </a:moveTo>
                <a:cubicBezTo>
                  <a:pt x="254619" y="234176"/>
                  <a:pt x="509239" y="468352"/>
                  <a:pt x="847493" y="490654"/>
                </a:cubicBezTo>
                <a:cubicBezTo>
                  <a:pt x="1185747" y="512956"/>
                  <a:pt x="1607634" y="323385"/>
                  <a:pt x="2029522" y="133815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91D9549-34A4-4AC2-B11F-06521F9B9CF4}"/>
              </a:ext>
            </a:extLst>
          </p:cNvPr>
          <p:cNvSpPr/>
          <p:nvPr/>
        </p:nvSpPr>
        <p:spPr>
          <a:xfrm>
            <a:off x="5462076" y="2609385"/>
            <a:ext cx="522412" cy="1040781"/>
          </a:xfrm>
          <a:custGeom>
            <a:avLst/>
            <a:gdLst>
              <a:gd name="connsiteX0" fmla="*/ 522412 w 522412"/>
              <a:gd name="connsiteY0" fmla="*/ 0 h 1040781"/>
              <a:gd name="connsiteX1" fmla="*/ 68929 w 522412"/>
              <a:gd name="connsiteY1" fmla="*/ 557561 h 1040781"/>
              <a:gd name="connsiteX2" fmla="*/ 9456 w 522412"/>
              <a:gd name="connsiteY2" fmla="*/ 1040781 h 104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412" h="1040781">
                <a:moveTo>
                  <a:pt x="522412" y="0"/>
                </a:moveTo>
                <a:cubicBezTo>
                  <a:pt x="338417" y="192049"/>
                  <a:pt x="154422" y="384098"/>
                  <a:pt x="68929" y="557561"/>
                </a:cubicBezTo>
                <a:cubicBezTo>
                  <a:pt x="-16564" y="731024"/>
                  <a:pt x="-3554" y="885902"/>
                  <a:pt x="9456" y="1040781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A073502-0DC1-45BF-901A-A677E8DCC2C7}"/>
              </a:ext>
            </a:extLst>
          </p:cNvPr>
          <p:cNvSpPr/>
          <p:nvPr/>
        </p:nvSpPr>
        <p:spPr>
          <a:xfrm rot="281852">
            <a:off x="3112848" y="2431111"/>
            <a:ext cx="342429" cy="766240"/>
          </a:xfrm>
          <a:custGeom>
            <a:avLst/>
            <a:gdLst>
              <a:gd name="connsiteX0" fmla="*/ 260653 w 342429"/>
              <a:gd name="connsiteY0" fmla="*/ 0 h 705816"/>
              <a:gd name="connsiteX1" fmla="*/ 458 w 342429"/>
              <a:gd name="connsiteY1" fmla="*/ 691375 h 705816"/>
              <a:gd name="connsiteX2" fmla="*/ 201180 w 342429"/>
              <a:gd name="connsiteY2" fmla="*/ 438614 h 705816"/>
              <a:gd name="connsiteX3" fmla="*/ 342429 w 342429"/>
              <a:gd name="connsiteY3" fmla="*/ 74341 h 70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429" h="705816">
                <a:moveTo>
                  <a:pt x="260653" y="0"/>
                </a:moveTo>
                <a:cubicBezTo>
                  <a:pt x="135511" y="309136"/>
                  <a:pt x="10370" y="618273"/>
                  <a:pt x="458" y="691375"/>
                </a:cubicBezTo>
                <a:cubicBezTo>
                  <a:pt x="-9454" y="764477"/>
                  <a:pt x="144185" y="541453"/>
                  <a:pt x="201180" y="438614"/>
                </a:cubicBezTo>
                <a:cubicBezTo>
                  <a:pt x="258175" y="335775"/>
                  <a:pt x="300302" y="205058"/>
                  <a:pt x="342429" y="74341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2" name="Speech Bubble: Rectangle 91">
            <a:extLst>
              <a:ext uri="{FF2B5EF4-FFF2-40B4-BE49-F238E27FC236}">
                <a16:creationId xmlns:a16="http://schemas.microsoft.com/office/drawing/2014/main" id="{728506BA-84D6-43CA-B995-1F95B67D434D}"/>
              </a:ext>
            </a:extLst>
          </p:cNvPr>
          <p:cNvSpPr/>
          <p:nvPr/>
        </p:nvSpPr>
        <p:spPr>
          <a:xfrm>
            <a:off x="6654231" y="297047"/>
            <a:ext cx="2075337" cy="1279716"/>
          </a:xfrm>
          <a:custGeom>
            <a:avLst/>
            <a:gdLst>
              <a:gd name="connsiteX0" fmla="*/ 0 w 2075337"/>
              <a:gd name="connsiteY0" fmla="*/ 0 h 1279716"/>
              <a:gd name="connsiteX1" fmla="*/ 345890 w 2075337"/>
              <a:gd name="connsiteY1" fmla="*/ 0 h 1279716"/>
              <a:gd name="connsiteX2" fmla="*/ 345890 w 2075337"/>
              <a:gd name="connsiteY2" fmla="*/ 0 h 1279716"/>
              <a:gd name="connsiteX3" fmla="*/ 864724 w 2075337"/>
              <a:gd name="connsiteY3" fmla="*/ 0 h 1279716"/>
              <a:gd name="connsiteX4" fmla="*/ 1231943 w 2075337"/>
              <a:gd name="connsiteY4" fmla="*/ 0 h 1279716"/>
              <a:gd name="connsiteX5" fmla="*/ 1599163 w 2075337"/>
              <a:gd name="connsiteY5" fmla="*/ 0 h 1279716"/>
              <a:gd name="connsiteX6" fmla="*/ 2075337 w 2075337"/>
              <a:gd name="connsiteY6" fmla="*/ 0 h 1279716"/>
              <a:gd name="connsiteX7" fmla="*/ 2075337 w 2075337"/>
              <a:gd name="connsiteY7" fmla="*/ 365785 h 1279716"/>
              <a:gd name="connsiteX8" fmla="*/ 2075337 w 2075337"/>
              <a:gd name="connsiteY8" fmla="*/ 746501 h 1279716"/>
              <a:gd name="connsiteX9" fmla="*/ 2075337 w 2075337"/>
              <a:gd name="connsiteY9" fmla="*/ 746501 h 1279716"/>
              <a:gd name="connsiteX10" fmla="*/ 2075337 w 2075337"/>
              <a:gd name="connsiteY10" fmla="*/ 1066430 h 1279716"/>
              <a:gd name="connsiteX11" fmla="*/ 2075337 w 2075337"/>
              <a:gd name="connsiteY11" fmla="*/ 1279716 h 1279716"/>
              <a:gd name="connsiteX12" fmla="*/ 1659693 w 2075337"/>
              <a:gd name="connsiteY12" fmla="*/ 1279716 h 1279716"/>
              <a:gd name="connsiteX13" fmla="*/ 1268262 w 2075337"/>
              <a:gd name="connsiteY13" fmla="*/ 1279716 h 1279716"/>
              <a:gd name="connsiteX14" fmla="*/ 864724 w 2075337"/>
              <a:gd name="connsiteY14" fmla="*/ 1279716 h 1279716"/>
              <a:gd name="connsiteX15" fmla="*/ 427944 w 2075337"/>
              <a:gd name="connsiteY15" fmla="*/ 1461606 h 1279716"/>
              <a:gd name="connsiteX16" fmla="*/ 16607 w 2075337"/>
              <a:gd name="connsiteY16" fmla="*/ 1632901 h 1279716"/>
              <a:gd name="connsiteX17" fmla="*/ -407451 w 2075337"/>
              <a:gd name="connsiteY17" fmla="*/ 1809493 h 1279716"/>
              <a:gd name="connsiteX18" fmla="*/ -15714 w 2075337"/>
              <a:gd name="connsiteY18" fmla="*/ 1534009 h 1279716"/>
              <a:gd name="connsiteX19" fmla="*/ 345890 w 2075337"/>
              <a:gd name="connsiteY19" fmla="*/ 1279716 h 1279716"/>
              <a:gd name="connsiteX20" fmla="*/ 0 w 2075337"/>
              <a:gd name="connsiteY20" fmla="*/ 1279716 h 1279716"/>
              <a:gd name="connsiteX21" fmla="*/ 0 w 2075337"/>
              <a:gd name="connsiteY21" fmla="*/ 1066430 h 1279716"/>
              <a:gd name="connsiteX22" fmla="*/ 0 w 2075337"/>
              <a:gd name="connsiteY22" fmla="*/ 746501 h 1279716"/>
              <a:gd name="connsiteX23" fmla="*/ 0 w 2075337"/>
              <a:gd name="connsiteY23" fmla="*/ 746501 h 1279716"/>
              <a:gd name="connsiteX24" fmla="*/ 0 w 2075337"/>
              <a:gd name="connsiteY24" fmla="*/ 395646 h 1279716"/>
              <a:gd name="connsiteX25" fmla="*/ 0 w 2075337"/>
              <a:gd name="connsiteY25" fmla="*/ 0 h 1279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075337" h="1279716" fill="none" extrusionOk="0">
                <a:moveTo>
                  <a:pt x="0" y="0"/>
                </a:moveTo>
                <a:cubicBezTo>
                  <a:pt x="167913" y="-17341"/>
                  <a:pt x="249164" y="8375"/>
                  <a:pt x="345890" y="0"/>
                </a:cubicBezTo>
                <a:lnTo>
                  <a:pt x="345890" y="0"/>
                </a:lnTo>
                <a:cubicBezTo>
                  <a:pt x="557409" y="-21271"/>
                  <a:pt x="618001" y="58615"/>
                  <a:pt x="864724" y="0"/>
                </a:cubicBezTo>
                <a:cubicBezTo>
                  <a:pt x="1047548" y="-10676"/>
                  <a:pt x="1131581" y="6719"/>
                  <a:pt x="1231943" y="0"/>
                </a:cubicBezTo>
                <a:cubicBezTo>
                  <a:pt x="1332305" y="-6719"/>
                  <a:pt x="1501200" y="14726"/>
                  <a:pt x="1599163" y="0"/>
                </a:cubicBezTo>
                <a:cubicBezTo>
                  <a:pt x="1697126" y="-14726"/>
                  <a:pt x="1918737" y="24591"/>
                  <a:pt x="2075337" y="0"/>
                </a:cubicBezTo>
                <a:cubicBezTo>
                  <a:pt x="2095926" y="78288"/>
                  <a:pt x="2064231" y="213355"/>
                  <a:pt x="2075337" y="365785"/>
                </a:cubicBezTo>
                <a:cubicBezTo>
                  <a:pt x="2086443" y="518216"/>
                  <a:pt x="2030765" y="621600"/>
                  <a:pt x="2075337" y="746501"/>
                </a:cubicBezTo>
                <a:lnTo>
                  <a:pt x="2075337" y="746501"/>
                </a:lnTo>
                <a:cubicBezTo>
                  <a:pt x="2085185" y="876296"/>
                  <a:pt x="2044817" y="973034"/>
                  <a:pt x="2075337" y="1066430"/>
                </a:cubicBezTo>
                <a:cubicBezTo>
                  <a:pt x="2094318" y="1158131"/>
                  <a:pt x="2073609" y="1181225"/>
                  <a:pt x="2075337" y="1279716"/>
                </a:cubicBezTo>
                <a:cubicBezTo>
                  <a:pt x="1968742" y="1287539"/>
                  <a:pt x="1788368" y="1243665"/>
                  <a:pt x="1659693" y="1279716"/>
                </a:cubicBezTo>
                <a:cubicBezTo>
                  <a:pt x="1531018" y="1315767"/>
                  <a:pt x="1377058" y="1246914"/>
                  <a:pt x="1268262" y="1279716"/>
                </a:cubicBezTo>
                <a:cubicBezTo>
                  <a:pt x="1159466" y="1312518"/>
                  <a:pt x="1032775" y="1245394"/>
                  <a:pt x="864724" y="1279716"/>
                </a:cubicBezTo>
                <a:cubicBezTo>
                  <a:pt x="773392" y="1366451"/>
                  <a:pt x="518662" y="1422356"/>
                  <a:pt x="427944" y="1461606"/>
                </a:cubicBezTo>
                <a:cubicBezTo>
                  <a:pt x="337226" y="1500856"/>
                  <a:pt x="111750" y="1583401"/>
                  <a:pt x="16607" y="1632901"/>
                </a:cubicBezTo>
                <a:cubicBezTo>
                  <a:pt x="-78536" y="1682401"/>
                  <a:pt x="-321554" y="1716548"/>
                  <a:pt x="-407451" y="1809493"/>
                </a:cubicBezTo>
                <a:cubicBezTo>
                  <a:pt x="-292092" y="1706167"/>
                  <a:pt x="-118165" y="1656207"/>
                  <a:pt x="-15714" y="1534009"/>
                </a:cubicBezTo>
                <a:cubicBezTo>
                  <a:pt x="86738" y="1411811"/>
                  <a:pt x="279552" y="1351505"/>
                  <a:pt x="345890" y="1279716"/>
                </a:cubicBezTo>
                <a:cubicBezTo>
                  <a:pt x="230220" y="1319496"/>
                  <a:pt x="92048" y="1253805"/>
                  <a:pt x="0" y="1279716"/>
                </a:cubicBezTo>
                <a:cubicBezTo>
                  <a:pt x="-8958" y="1194067"/>
                  <a:pt x="6442" y="1159737"/>
                  <a:pt x="0" y="1066430"/>
                </a:cubicBezTo>
                <a:cubicBezTo>
                  <a:pt x="-4883" y="956516"/>
                  <a:pt x="32254" y="822392"/>
                  <a:pt x="0" y="746501"/>
                </a:cubicBezTo>
                <a:lnTo>
                  <a:pt x="0" y="746501"/>
                </a:lnTo>
                <a:cubicBezTo>
                  <a:pt x="-32854" y="645824"/>
                  <a:pt x="31574" y="568408"/>
                  <a:pt x="0" y="395646"/>
                </a:cubicBezTo>
                <a:cubicBezTo>
                  <a:pt x="-31574" y="222884"/>
                  <a:pt x="1345" y="157398"/>
                  <a:pt x="0" y="0"/>
                </a:cubicBezTo>
                <a:close/>
              </a:path>
              <a:path w="2075337" h="1279716" stroke="0" extrusionOk="0">
                <a:moveTo>
                  <a:pt x="0" y="0"/>
                </a:moveTo>
                <a:cubicBezTo>
                  <a:pt x="110205" y="-22621"/>
                  <a:pt x="179608" y="40654"/>
                  <a:pt x="345890" y="0"/>
                </a:cubicBezTo>
                <a:lnTo>
                  <a:pt x="345890" y="0"/>
                </a:lnTo>
                <a:cubicBezTo>
                  <a:pt x="494980" y="-40168"/>
                  <a:pt x="634060" y="33467"/>
                  <a:pt x="864724" y="0"/>
                </a:cubicBezTo>
                <a:cubicBezTo>
                  <a:pt x="951098" y="-26885"/>
                  <a:pt x="1153025" y="24985"/>
                  <a:pt x="1256156" y="0"/>
                </a:cubicBezTo>
                <a:cubicBezTo>
                  <a:pt x="1359287" y="-24985"/>
                  <a:pt x="1490380" y="42077"/>
                  <a:pt x="1671799" y="0"/>
                </a:cubicBezTo>
                <a:cubicBezTo>
                  <a:pt x="1853218" y="-42077"/>
                  <a:pt x="1976053" y="5915"/>
                  <a:pt x="2075337" y="0"/>
                </a:cubicBezTo>
                <a:cubicBezTo>
                  <a:pt x="2075397" y="180165"/>
                  <a:pt x="2072781" y="241254"/>
                  <a:pt x="2075337" y="388181"/>
                </a:cubicBezTo>
                <a:cubicBezTo>
                  <a:pt x="2077893" y="535108"/>
                  <a:pt x="2073441" y="572381"/>
                  <a:pt x="2075337" y="746501"/>
                </a:cubicBezTo>
                <a:lnTo>
                  <a:pt x="2075337" y="746501"/>
                </a:lnTo>
                <a:cubicBezTo>
                  <a:pt x="2077429" y="903342"/>
                  <a:pt x="2059406" y="908938"/>
                  <a:pt x="2075337" y="1066430"/>
                </a:cubicBezTo>
                <a:cubicBezTo>
                  <a:pt x="2080869" y="1172684"/>
                  <a:pt x="2074440" y="1218334"/>
                  <a:pt x="2075337" y="1279716"/>
                </a:cubicBezTo>
                <a:cubicBezTo>
                  <a:pt x="1965057" y="1293985"/>
                  <a:pt x="1793789" y="1266018"/>
                  <a:pt x="1696012" y="1279716"/>
                </a:cubicBezTo>
                <a:cubicBezTo>
                  <a:pt x="1598236" y="1293414"/>
                  <a:pt x="1426260" y="1271989"/>
                  <a:pt x="1304580" y="1279716"/>
                </a:cubicBezTo>
                <a:cubicBezTo>
                  <a:pt x="1182900" y="1287443"/>
                  <a:pt x="984343" y="1261896"/>
                  <a:pt x="864724" y="1279716"/>
                </a:cubicBezTo>
                <a:cubicBezTo>
                  <a:pt x="787644" y="1371434"/>
                  <a:pt x="637203" y="1361316"/>
                  <a:pt x="427944" y="1461606"/>
                </a:cubicBezTo>
                <a:cubicBezTo>
                  <a:pt x="218685" y="1561896"/>
                  <a:pt x="161395" y="1571499"/>
                  <a:pt x="-8836" y="1643496"/>
                </a:cubicBezTo>
                <a:cubicBezTo>
                  <a:pt x="-179067" y="1715493"/>
                  <a:pt x="-301249" y="1736928"/>
                  <a:pt x="-407451" y="1809493"/>
                </a:cubicBezTo>
                <a:cubicBezTo>
                  <a:pt x="-331194" y="1731801"/>
                  <a:pt x="-141967" y="1662646"/>
                  <a:pt x="-53381" y="1560498"/>
                </a:cubicBezTo>
                <a:cubicBezTo>
                  <a:pt x="35205" y="1458350"/>
                  <a:pt x="203369" y="1406518"/>
                  <a:pt x="345890" y="1279716"/>
                </a:cubicBezTo>
                <a:cubicBezTo>
                  <a:pt x="237954" y="1296053"/>
                  <a:pt x="165311" y="1252340"/>
                  <a:pt x="0" y="1279716"/>
                </a:cubicBezTo>
                <a:cubicBezTo>
                  <a:pt x="-10098" y="1210598"/>
                  <a:pt x="11473" y="1131802"/>
                  <a:pt x="0" y="1066430"/>
                </a:cubicBezTo>
                <a:cubicBezTo>
                  <a:pt x="-20803" y="967429"/>
                  <a:pt x="2091" y="882455"/>
                  <a:pt x="0" y="746501"/>
                </a:cubicBezTo>
                <a:lnTo>
                  <a:pt x="0" y="746501"/>
                </a:lnTo>
                <a:cubicBezTo>
                  <a:pt x="-13488" y="575646"/>
                  <a:pt x="28761" y="500158"/>
                  <a:pt x="0" y="358320"/>
                </a:cubicBezTo>
                <a:cubicBezTo>
                  <a:pt x="-28761" y="216482"/>
                  <a:pt x="15292" y="105814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385445594">
                  <a:prstGeom prst="wedgeRectCallout">
                    <a:avLst>
                      <a:gd name="adj1" fmla="val -69633"/>
                      <a:gd name="adj2" fmla="val 91398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/>
              <a:t>A single unit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build</a:t>
            </a:r>
            <a:r>
              <a:rPr lang="nl-NL" sz="1200" dirty="0"/>
              <a:t> | test | </a:t>
            </a:r>
            <a:r>
              <a:rPr lang="nl-NL" sz="1200" dirty="0" err="1"/>
              <a:t>deploy</a:t>
            </a:r>
            <a:r>
              <a:rPr lang="nl-NL" sz="1200" dirty="0"/>
              <a:t> | </a:t>
            </a:r>
            <a:r>
              <a:rPr lang="nl-NL" sz="1200" dirty="0" err="1"/>
              <a:t>scale</a:t>
            </a:r>
            <a:r>
              <a:rPr lang="nl-NL" sz="1200" dirty="0"/>
              <a:t> | </a:t>
            </a:r>
            <a:r>
              <a:rPr lang="nl-NL" sz="1200" dirty="0" err="1"/>
              <a:t>fail</a:t>
            </a:r>
            <a:endParaRPr lang="nl-NL" sz="1200" dirty="0"/>
          </a:p>
          <a:p>
            <a:pPr algn="ctr"/>
            <a:r>
              <a:rPr lang="nl-NL" sz="1200" dirty="0" err="1"/>
              <a:t>Synchronous</a:t>
            </a:r>
            <a:r>
              <a:rPr lang="nl-NL" sz="1200" dirty="0"/>
              <a:t> </a:t>
            </a:r>
            <a:r>
              <a:rPr lang="nl-NL" sz="1200" dirty="0" err="1"/>
              <a:t>interactions</a:t>
            </a:r>
            <a:endParaRPr lang="nl-NL" sz="1200" dirty="0"/>
          </a:p>
          <a:p>
            <a:pPr algn="ctr"/>
            <a:r>
              <a:rPr lang="nl-NL" sz="1200" dirty="0"/>
              <a:t>No (built-in) monitoring | </a:t>
            </a:r>
            <a:r>
              <a:rPr lang="nl-NL" sz="1200" dirty="0" err="1"/>
              <a:t>logging</a:t>
            </a:r>
            <a:r>
              <a:rPr lang="nl-NL" sz="1200" dirty="0"/>
              <a:t> </a:t>
            </a:r>
            <a:endParaRPr lang="en-NL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079936-923F-4A89-8DE4-8B6A4F016B05}"/>
              </a:ext>
            </a:extLst>
          </p:cNvPr>
          <p:cNvSpPr/>
          <p:nvPr/>
        </p:nvSpPr>
        <p:spPr>
          <a:xfrm>
            <a:off x="2845528" y="3024431"/>
            <a:ext cx="4314733" cy="1507225"/>
          </a:xfrm>
          <a:custGeom>
            <a:avLst/>
            <a:gdLst>
              <a:gd name="connsiteX0" fmla="*/ 0 w 4314733"/>
              <a:gd name="connsiteY0" fmla="*/ 0 h 1507225"/>
              <a:gd name="connsiteX1" fmla="*/ 573243 w 4314733"/>
              <a:gd name="connsiteY1" fmla="*/ 0 h 1507225"/>
              <a:gd name="connsiteX2" fmla="*/ 1189634 w 4314733"/>
              <a:gd name="connsiteY2" fmla="*/ 0 h 1507225"/>
              <a:gd name="connsiteX3" fmla="*/ 1806024 w 4314733"/>
              <a:gd name="connsiteY3" fmla="*/ 0 h 1507225"/>
              <a:gd name="connsiteX4" fmla="*/ 2465562 w 4314733"/>
              <a:gd name="connsiteY4" fmla="*/ 0 h 1507225"/>
              <a:gd name="connsiteX5" fmla="*/ 3081952 w 4314733"/>
              <a:gd name="connsiteY5" fmla="*/ 0 h 1507225"/>
              <a:gd name="connsiteX6" fmla="*/ 3741490 w 4314733"/>
              <a:gd name="connsiteY6" fmla="*/ 0 h 1507225"/>
              <a:gd name="connsiteX7" fmla="*/ 4314733 w 4314733"/>
              <a:gd name="connsiteY7" fmla="*/ 0 h 1507225"/>
              <a:gd name="connsiteX8" fmla="*/ 4314733 w 4314733"/>
              <a:gd name="connsiteY8" fmla="*/ 472264 h 1507225"/>
              <a:gd name="connsiteX9" fmla="*/ 4314733 w 4314733"/>
              <a:gd name="connsiteY9" fmla="*/ 944528 h 1507225"/>
              <a:gd name="connsiteX10" fmla="*/ 4314733 w 4314733"/>
              <a:gd name="connsiteY10" fmla="*/ 1507225 h 1507225"/>
              <a:gd name="connsiteX11" fmla="*/ 3655195 w 4314733"/>
              <a:gd name="connsiteY11" fmla="*/ 1507225 h 1507225"/>
              <a:gd name="connsiteX12" fmla="*/ 2995657 w 4314733"/>
              <a:gd name="connsiteY12" fmla="*/ 1507225 h 1507225"/>
              <a:gd name="connsiteX13" fmla="*/ 2336120 w 4314733"/>
              <a:gd name="connsiteY13" fmla="*/ 1507225 h 1507225"/>
              <a:gd name="connsiteX14" fmla="*/ 1719729 w 4314733"/>
              <a:gd name="connsiteY14" fmla="*/ 1507225 h 1507225"/>
              <a:gd name="connsiteX15" fmla="*/ 1060192 w 4314733"/>
              <a:gd name="connsiteY15" fmla="*/ 1507225 h 1507225"/>
              <a:gd name="connsiteX16" fmla="*/ 0 w 4314733"/>
              <a:gd name="connsiteY16" fmla="*/ 1507225 h 1507225"/>
              <a:gd name="connsiteX17" fmla="*/ 0 w 4314733"/>
              <a:gd name="connsiteY17" fmla="*/ 1004817 h 1507225"/>
              <a:gd name="connsiteX18" fmla="*/ 0 w 4314733"/>
              <a:gd name="connsiteY18" fmla="*/ 547625 h 1507225"/>
              <a:gd name="connsiteX19" fmla="*/ 0 w 4314733"/>
              <a:gd name="connsiteY19" fmla="*/ 0 h 150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314733" h="1507225" extrusionOk="0">
                <a:moveTo>
                  <a:pt x="0" y="0"/>
                </a:moveTo>
                <a:cubicBezTo>
                  <a:pt x="283311" y="22990"/>
                  <a:pt x="387919" y="-18454"/>
                  <a:pt x="573243" y="0"/>
                </a:cubicBezTo>
                <a:cubicBezTo>
                  <a:pt x="758567" y="18454"/>
                  <a:pt x="891075" y="-9504"/>
                  <a:pt x="1189634" y="0"/>
                </a:cubicBezTo>
                <a:cubicBezTo>
                  <a:pt x="1488193" y="9504"/>
                  <a:pt x="1579677" y="25602"/>
                  <a:pt x="1806024" y="0"/>
                </a:cubicBezTo>
                <a:cubicBezTo>
                  <a:pt x="2032371" y="-25602"/>
                  <a:pt x="2152649" y="4441"/>
                  <a:pt x="2465562" y="0"/>
                </a:cubicBezTo>
                <a:cubicBezTo>
                  <a:pt x="2778475" y="-4441"/>
                  <a:pt x="2853073" y="18930"/>
                  <a:pt x="3081952" y="0"/>
                </a:cubicBezTo>
                <a:cubicBezTo>
                  <a:pt x="3310831" y="-18930"/>
                  <a:pt x="3579923" y="5549"/>
                  <a:pt x="3741490" y="0"/>
                </a:cubicBezTo>
                <a:cubicBezTo>
                  <a:pt x="3903057" y="-5549"/>
                  <a:pt x="4051909" y="-8042"/>
                  <a:pt x="4314733" y="0"/>
                </a:cubicBezTo>
                <a:cubicBezTo>
                  <a:pt x="4331421" y="151496"/>
                  <a:pt x="4331020" y="279435"/>
                  <a:pt x="4314733" y="472264"/>
                </a:cubicBezTo>
                <a:cubicBezTo>
                  <a:pt x="4298446" y="665093"/>
                  <a:pt x="4328976" y="717045"/>
                  <a:pt x="4314733" y="944528"/>
                </a:cubicBezTo>
                <a:cubicBezTo>
                  <a:pt x="4300490" y="1172011"/>
                  <a:pt x="4340165" y="1325608"/>
                  <a:pt x="4314733" y="1507225"/>
                </a:cubicBezTo>
                <a:cubicBezTo>
                  <a:pt x="4006407" y="1509030"/>
                  <a:pt x="3872435" y="1526051"/>
                  <a:pt x="3655195" y="1507225"/>
                </a:cubicBezTo>
                <a:cubicBezTo>
                  <a:pt x="3437955" y="1488399"/>
                  <a:pt x="3167818" y="1511455"/>
                  <a:pt x="2995657" y="1507225"/>
                </a:cubicBezTo>
                <a:cubicBezTo>
                  <a:pt x="2823496" y="1502995"/>
                  <a:pt x="2657118" y="1521711"/>
                  <a:pt x="2336120" y="1507225"/>
                </a:cubicBezTo>
                <a:cubicBezTo>
                  <a:pt x="2015122" y="1492739"/>
                  <a:pt x="1991645" y="1515243"/>
                  <a:pt x="1719729" y="1507225"/>
                </a:cubicBezTo>
                <a:cubicBezTo>
                  <a:pt x="1447813" y="1499207"/>
                  <a:pt x="1371007" y="1534778"/>
                  <a:pt x="1060192" y="1507225"/>
                </a:cubicBezTo>
                <a:cubicBezTo>
                  <a:pt x="749377" y="1479672"/>
                  <a:pt x="421766" y="1530497"/>
                  <a:pt x="0" y="1507225"/>
                </a:cubicBezTo>
                <a:cubicBezTo>
                  <a:pt x="-10621" y="1359726"/>
                  <a:pt x="11724" y="1245204"/>
                  <a:pt x="0" y="1004817"/>
                </a:cubicBezTo>
                <a:cubicBezTo>
                  <a:pt x="-11724" y="764430"/>
                  <a:pt x="-6841" y="642751"/>
                  <a:pt x="0" y="547625"/>
                </a:cubicBezTo>
                <a:cubicBezTo>
                  <a:pt x="6841" y="452499"/>
                  <a:pt x="17168" y="240964"/>
                  <a:pt x="0" y="0"/>
                </a:cubicBezTo>
                <a:close/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15388055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3" name="Speech Bubble: Rectangle 92">
            <a:extLst>
              <a:ext uri="{FF2B5EF4-FFF2-40B4-BE49-F238E27FC236}">
                <a16:creationId xmlns:a16="http://schemas.microsoft.com/office/drawing/2014/main" id="{7C1BCE60-B97D-49EE-9341-D98FDF3124C6}"/>
              </a:ext>
            </a:extLst>
          </p:cNvPr>
          <p:cNvSpPr/>
          <p:nvPr/>
        </p:nvSpPr>
        <p:spPr>
          <a:xfrm>
            <a:off x="6588000" y="3994531"/>
            <a:ext cx="2477516" cy="673683"/>
          </a:xfrm>
          <a:custGeom>
            <a:avLst/>
            <a:gdLst>
              <a:gd name="connsiteX0" fmla="*/ 0 w 2477516"/>
              <a:gd name="connsiteY0" fmla="*/ 0 h 673683"/>
              <a:gd name="connsiteX1" fmla="*/ 412919 w 2477516"/>
              <a:gd name="connsiteY1" fmla="*/ 0 h 673683"/>
              <a:gd name="connsiteX2" fmla="*/ 579194 w 2477516"/>
              <a:gd name="connsiteY2" fmla="*/ -365028 h 673683"/>
              <a:gd name="connsiteX3" fmla="*/ 1032298 w 2477516"/>
              <a:gd name="connsiteY3" fmla="*/ 0 h 673683"/>
              <a:gd name="connsiteX4" fmla="*/ 1514037 w 2477516"/>
              <a:gd name="connsiteY4" fmla="*/ 0 h 673683"/>
              <a:gd name="connsiteX5" fmla="*/ 1966872 w 2477516"/>
              <a:gd name="connsiteY5" fmla="*/ 0 h 673683"/>
              <a:gd name="connsiteX6" fmla="*/ 2477516 w 2477516"/>
              <a:gd name="connsiteY6" fmla="*/ 0 h 673683"/>
              <a:gd name="connsiteX7" fmla="*/ 2477516 w 2477516"/>
              <a:gd name="connsiteY7" fmla="*/ 112281 h 673683"/>
              <a:gd name="connsiteX8" fmla="*/ 2477516 w 2477516"/>
              <a:gd name="connsiteY8" fmla="*/ 112281 h 673683"/>
              <a:gd name="connsiteX9" fmla="*/ 2477516 w 2477516"/>
              <a:gd name="connsiteY9" fmla="*/ 280701 h 673683"/>
              <a:gd name="connsiteX10" fmla="*/ 2477516 w 2477516"/>
              <a:gd name="connsiteY10" fmla="*/ 673683 h 673683"/>
              <a:gd name="connsiteX11" fmla="*/ 2039133 w 2477516"/>
              <a:gd name="connsiteY11" fmla="*/ 673683 h 673683"/>
              <a:gd name="connsiteX12" fmla="*/ 1528490 w 2477516"/>
              <a:gd name="connsiteY12" fmla="*/ 673683 h 673683"/>
              <a:gd name="connsiteX13" fmla="*/ 1032298 w 2477516"/>
              <a:gd name="connsiteY13" fmla="*/ 673683 h 673683"/>
              <a:gd name="connsiteX14" fmla="*/ 710221 w 2477516"/>
              <a:gd name="connsiteY14" fmla="*/ 673683 h 673683"/>
              <a:gd name="connsiteX15" fmla="*/ 412919 w 2477516"/>
              <a:gd name="connsiteY15" fmla="*/ 673683 h 673683"/>
              <a:gd name="connsiteX16" fmla="*/ 412919 w 2477516"/>
              <a:gd name="connsiteY16" fmla="*/ 673683 h 673683"/>
              <a:gd name="connsiteX17" fmla="*/ 0 w 2477516"/>
              <a:gd name="connsiteY17" fmla="*/ 673683 h 673683"/>
              <a:gd name="connsiteX18" fmla="*/ 0 w 2477516"/>
              <a:gd name="connsiteY18" fmla="*/ 280701 h 673683"/>
              <a:gd name="connsiteX19" fmla="*/ 0 w 2477516"/>
              <a:gd name="connsiteY19" fmla="*/ 112281 h 673683"/>
              <a:gd name="connsiteX20" fmla="*/ 0 w 2477516"/>
              <a:gd name="connsiteY20" fmla="*/ 112281 h 673683"/>
              <a:gd name="connsiteX21" fmla="*/ 0 w 2477516"/>
              <a:gd name="connsiteY21" fmla="*/ 0 h 673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77516" h="673683" fill="none" extrusionOk="0">
                <a:moveTo>
                  <a:pt x="0" y="0"/>
                </a:moveTo>
                <a:cubicBezTo>
                  <a:pt x="119172" y="-12835"/>
                  <a:pt x="234047" y="35831"/>
                  <a:pt x="412919" y="0"/>
                </a:cubicBezTo>
                <a:cubicBezTo>
                  <a:pt x="431109" y="-89881"/>
                  <a:pt x="508254" y="-205911"/>
                  <a:pt x="579194" y="-365028"/>
                </a:cubicBezTo>
                <a:cubicBezTo>
                  <a:pt x="772436" y="-237956"/>
                  <a:pt x="857928" y="-114736"/>
                  <a:pt x="1032298" y="0"/>
                </a:cubicBezTo>
                <a:cubicBezTo>
                  <a:pt x="1230358" y="-50461"/>
                  <a:pt x="1345012" y="15691"/>
                  <a:pt x="1514037" y="0"/>
                </a:cubicBezTo>
                <a:cubicBezTo>
                  <a:pt x="1683062" y="-15691"/>
                  <a:pt x="1843350" y="49098"/>
                  <a:pt x="1966872" y="0"/>
                </a:cubicBezTo>
                <a:cubicBezTo>
                  <a:pt x="2090395" y="-49098"/>
                  <a:pt x="2254411" y="9255"/>
                  <a:pt x="2477516" y="0"/>
                </a:cubicBezTo>
                <a:cubicBezTo>
                  <a:pt x="2488369" y="51651"/>
                  <a:pt x="2472180" y="81455"/>
                  <a:pt x="2477516" y="112281"/>
                </a:cubicBezTo>
                <a:lnTo>
                  <a:pt x="2477516" y="112281"/>
                </a:lnTo>
                <a:cubicBezTo>
                  <a:pt x="2497568" y="192217"/>
                  <a:pt x="2468184" y="217351"/>
                  <a:pt x="2477516" y="280701"/>
                </a:cubicBezTo>
                <a:cubicBezTo>
                  <a:pt x="2484246" y="439888"/>
                  <a:pt x="2445890" y="493680"/>
                  <a:pt x="2477516" y="673683"/>
                </a:cubicBezTo>
                <a:cubicBezTo>
                  <a:pt x="2272886" y="685014"/>
                  <a:pt x="2186864" y="636761"/>
                  <a:pt x="2039133" y="673683"/>
                </a:cubicBezTo>
                <a:cubicBezTo>
                  <a:pt x="1891402" y="710605"/>
                  <a:pt x="1741496" y="669747"/>
                  <a:pt x="1528490" y="673683"/>
                </a:cubicBezTo>
                <a:cubicBezTo>
                  <a:pt x="1315484" y="677619"/>
                  <a:pt x="1274439" y="659939"/>
                  <a:pt x="1032298" y="673683"/>
                </a:cubicBezTo>
                <a:cubicBezTo>
                  <a:pt x="954040" y="702601"/>
                  <a:pt x="835639" y="666010"/>
                  <a:pt x="710221" y="673683"/>
                </a:cubicBezTo>
                <a:cubicBezTo>
                  <a:pt x="584803" y="681356"/>
                  <a:pt x="477607" y="638715"/>
                  <a:pt x="412919" y="673683"/>
                </a:cubicBezTo>
                <a:lnTo>
                  <a:pt x="412919" y="673683"/>
                </a:lnTo>
                <a:cubicBezTo>
                  <a:pt x="226017" y="688648"/>
                  <a:pt x="108436" y="648795"/>
                  <a:pt x="0" y="673683"/>
                </a:cubicBezTo>
                <a:cubicBezTo>
                  <a:pt x="-14970" y="592795"/>
                  <a:pt x="19324" y="467415"/>
                  <a:pt x="0" y="280701"/>
                </a:cubicBezTo>
                <a:cubicBezTo>
                  <a:pt x="-19745" y="223639"/>
                  <a:pt x="2419" y="181974"/>
                  <a:pt x="0" y="112281"/>
                </a:cubicBezTo>
                <a:lnTo>
                  <a:pt x="0" y="112281"/>
                </a:lnTo>
                <a:cubicBezTo>
                  <a:pt x="-4754" y="59682"/>
                  <a:pt x="13183" y="37879"/>
                  <a:pt x="0" y="0"/>
                </a:cubicBezTo>
                <a:close/>
              </a:path>
              <a:path w="2477516" h="673683" stroke="0" extrusionOk="0">
                <a:moveTo>
                  <a:pt x="0" y="0"/>
                </a:moveTo>
                <a:cubicBezTo>
                  <a:pt x="89099" y="-36788"/>
                  <a:pt x="297361" y="3367"/>
                  <a:pt x="412919" y="0"/>
                </a:cubicBezTo>
                <a:cubicBezTo>
                  <a:pt x="454915" y="-161486"/>
                  <a:pt x="522308" y="-176696"/>
                  <a:pt x="579194" y="-365028"/>
                </a:cubicBezTo>
                <a:cubicBezTo>
                  <a:pt x="776751" y="-239271"/>
                  <a:pt x="818806" y="-126009"/>
                  <a:pt x="1032298" y="0"/>
                </a:cubicBezTo>
                <a:cubicBezTo>
                  <a:pt x="1255717" y="-34538"/>
                  <a:pt x="1346821" y="22503"/>
                  <a:pt x="1528490" y="0"/>
                </a:cubicBezTo>
                <a:cubicBezTo>
                  <a:pt x="1710159" y="-22503"/>
                  <a:pt x="1869870" y="38068"/>
                  <a:pt x="2010229" y="0"/>
                </a:cubicBezTo>
                <a:cubicBezTo>
                  <a:pt x="2150588" y="-38068"/>
                  <a:pt x="2332651" y="26961"/>
                  <a:pt x="2477516" y="0"/>
                </a:cubicBezTo>
                <a:cubicBezTo>
                  <a:pt x="2485489" y="52384"/>
                  <a:pt x="2472749" y="71871"/>
                  <a:pt x="2477516" y="112281"/>
                </a:cubicBezTo>
                <a:lnTo>
                  <a:pt x="2477516" y="112281"/>
                </a:lnTo>
                <a:cubicBezTo>
                  <a:pt x="2493039" y="168452"/>
                  <a:pt x="2472527" y="213750"/>
                  <a:pt x="2477516" y="280701"/>
                </a:cubicBezTo>
                <a:cubicBezTo>
                  <a:pt x="2501308" y="456970"/>
                  <a:pt x="2467195" y="562622"/>
                  <a:pt x="2477516" y="673683"/>
                </a:cubicBezTo>
                <a:cubicBezTo>
                  <a:pt x="2322371" y="695246"/>
                  <a:pt x="2131808" y="671227"/>
                  <a:pt x="2010229" y="673683"/>
                </a:cubicBezTo>
                <a:cubicBezTo>
                  <a:pt x="1888650" y="676139"/>
                  <a:pt x="1695008" y="646396"/>
                  <a:pt x="1571846" y="673683"/>
                </a:cubicBezTo>
                <a:cubicBezTo>
                  <a:pt x="1448684" y="700970"/>
                  <a:pt x="1301242" y="644477"/>
                  <a:pt x="1032298" y="673683"/>
                </a:cubicBezTo>
                <a:cubicBezTo>
                  <a:pt x="965951" y="691086"/>
                  <a:pt x="812613" y="657548"/>
                  <a:pt x="716415" y="673683"/>
                </a:cubicBezTo>
                <a:cubicBezTo>
                  <a:pt x="620217" y="689818"/>
                  <a:pt x="557106" y="667610"/>
                  <a:pt x="412919" y="673683"/>
                </a:cubicBezTo>
                <a:lnTo>
                  <a:pt x="412919" y="673683"/>
                </a:lnTo>
                <a:cubicBezTo>
                  <a:pt x="259311" y="682502"/>
                  <a:pt x="152191" y="628043"/>
                  <a:pt x="0" y="673683"/>
                </a:cubicBezTo>
                <a:cubicBezTo>
                  <a:pt x="-10895" y="582699"/>
                  <a:pt x="27394" y="466255"/>
                  <a:pt x="0" y="280701"/>
                </a:cubicBezTo>
                <a:cubicBezTo>
                  <a:pt x="-7458" y="204377"/>
                  <a:pt x="14028" y="183993"/>
                  <a:pt x="0" y="112281"/>
                </a:cubicBezTo>
                <a:lnTo>
                  <a:pt x="0" y="112281"/>
                </a:lnTo>
                <a:cubicBezTo>
                  <a:pt x="-4109" y="83204"/>
                  <a:pt x="78" y="45740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385445594">
                  <a:prstGeom prst="wedgeRectCallout">
                    <a:avLst>
                      <a:gd name="adj1" fmla="val -26622"/>
                      <a:gd name="adj2" fmla="val -104184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/>
              <a:t>Platform </a:t>
            </a:r>
            <a:r>
              <a:rPr lang="nl-NL" sz="1200" dirty="0" err="1"/>
              <a:t>and</a:t>
            </a:r>
            <a:r>
              <a:rPr lang="nl-NL" sz="1200" dirty="0"/>
              <a:t> </a:t>
            </a:r>
            <a:r>
              <a:rPr lang="nl-NL" sz="1200" dirty="0" err="1"/>
              <a:t>Infrastructure</a:t>
            </a:r>
            <a:r>
              <a:rPr lang="nl-NL" sz="1200" dirty="0"/>
              <a:t> </a:t>
            </a:r>
            <a:br>
              <a:rPr lang="nl-NL" sz="1200" dirty="0"/>
            </a:b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install</a:t>
            </a:r>
            <a:r>
              <a:rPr lang="nl-NL" sz="1200" dirty="0"/>
              <a:t> | </a:t>
            </a:r>
            <a:r>
              <a:rPr lang="nl-NL" sz="1200" dirty="0" err="1"/>
              <a:t>configure</a:t>
            </a:r>
            <a:r>
              <a:rPr lang="nl-NL" sz="1200" dirty="0"/>
              <a:t> | secure | </a:t>
            </a:r>
            <a:r>
              <a:rPr lang="nl-NL" sz="1200" dirty="0" err="1"/>
              <a:t>operate</a:t>
            </a:r>
            <a:r>
              <a:rPr lang="nl-NL" sz="1200" dirty="0"/>
              <a:t> | </a:t>
            </a:r>
            <a:r>
              <a:rPr lang="nl-NL" sz="1200" dirty="0" err="1"/>
              <a:t>maintain</a:t>
            </a:r>
            <a:r>
              <a:rPr lang="nl-NL" sz="1200" dirty="0"/>
              <a:t> </a:t>
            </a:r>
            <a:endParaRPr lang="en-NL" sz="1200" dirty="0"/>
          </a:p>
        </p:txBody>
      </p:sp>
    </p:spTree>
    <p:extLst>
      <p:ext uri="{BB962C8B-B14F-4D97-AF65-F5344CB8AC3E}">
        <p14:creationId xmlns:p14="http://schemas.microsoft.com/office/powerpoint/2010/main" val="1506044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4" grpId="0" animBg="1"/>
      <p:bldP spid="65" grpId="0" animBg="1"/>
      <p:bldP spid="80" grpId="0" animBg="1"/>
      <p:bldP spid="8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FA29B7-C475-4C5E-881D-F54C7002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Demonstration</a:t>
            </a:r>
            <a:r>
              <a:rPr lang="nl-NL" dirty="0"/>
              <a:t> of Cloud Native Application:</a:t>
            </a:r>
            <a:br>
              <a:rPr lang="nl-NL" dirty="0"/>
            </a:br>
            <a:r>
              <a:rPr lang="nl-NL" i="1" dirty="0"/>
              <a:t>Tweets </a:t>
            </a:r>
            <a:r>
              <a:rPr lang="nl-NL" i="1" dirty="0" err="1"/>
              <a:t>to</a:t>
            </a:r>
            <a:r>
              <a:rPr lang="nl-NL" i="1" dirty="0"/>
              <a:t> </a:t>
            </a:r>
            <a:r>
              <a:rPr lang="nl-NL" i="1" dirty="0" err="1"/>
              <a:t>NoSQL</a:t>
            </a:r>
            <a:r>
              <a:rPr lang="nl-NL" i="1" dirty="0"/>
              <a:t>, Streaming &amp; Email</a:t>
            </a:r>
            <a:endParaRPr lang="en-NL" i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D717C3-5768-4C43-A280-595D70DC6B3B}"/>
              </a:ext>
            </a:extLst>
          </p:cNvPr>
          <p:cNvGrpSpPr/>
          <p:nvPr/>
        </p:nvGrpSpPr>
        <p:grpSpPr>
          <a:xfrm>
            <a:off x="-2626805" y="1462855"/>
            <a:ext cx="805942" cy="937662"/>
            <a:chOff x="7676309" y="2584867"/>
            <a:chExt cx="805942" cy="93766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BA75AA6-DF04-4956-BB89-CCAA96416D26}"/>
                </a:ext>
              </a:extLst>
            </p:cNvPr>
            <p:cNvGrpSpPr/>
            <p:nvPr/>
          </p:nvGrpSpPr>
          <p:grpSpPr>
            <a:xfrm>
              <a:off x="7730803" y="2584867"/>
              <a:ext cx="677701" cy="695030"/>
              <a:chOff x="7053326" y="4004425"/>
              <a:chExt cx="606942" cy="622462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6AB1FEA-251D-4FF1-BF25-B985145E5CFF}"/>
                  </a:ext>
                </a:extLst>
              </p:cNvPr>
              <p:cNvSpPr/>
              <p:nvPr/>
            </p:nvSpPr>
            <p:spPr>
              <a:xfrm>
                <a:off x="7053326" y="4004425"/>
                <a:ext cx="606942" cy="6224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3A123452-5F6D-4F3D-861B-83175225C940}"/>
                  </a:ext>
                </a:extLst>
              </p:cNvPr>
              <p:cNvGrpSpPr/>
              <p:nvPr/>
            </p:nvGrpSpPr>
            <p:grpSpPr>
              <a:xfrm>
                <a:off x="7163032" y="4055780"/>
                <a:ext cx="363451" cy="527464"/>
                <a:chOff x="9231825" y="4077333"/>
                <a:chExt cx="439737" cy="638175"/>
              </a:xfrm>
            </p:grpSpPr>
            <p:sp>
              <p:nvSpPr>
                <p:cNvPr id="26" name="Freeform 40">
                  <a:extLst>
                    <a:ext uri="{FF2B5EF4-FFF2-40B4-BE49-F238E27FC236}">
                      <a16:creationId xmlns:a16="http://schemas.microsoft.com/office/drawing/2014/main" id="{36B8C33F-C7A8-4B44-9F3F-B65B5407AF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22312" y="4077333"/>
                  <a:ext cx="257175" cy="142875"/>
                </a:xfrm>
                <a:custGeom>
                  <a:avLst/>
                  <a:gdLst>
                    <a:gd name="T0" fmla="*/ 503 w 714"/>
                    <a:gd name="T1" fmla="*/ 146 h 399"/>
                    <a:gd name="T2" fmla="*/ 501 w 714"/>
                    <a:gd name="T3" fmla="*/ 167 h 399"/>
                    <a:gd name="T4" fmla="*/ 713 w 714"/>
                    <a:gd name="T5" fmla="*/ 167 h 399"/>
                    <a:gd name="T6" fmla="*/ 713 w 714"/>
                    <a:gd name="T7" fmla="*/ 398 h 399"/>
                    <a:gd name="T8" fmla="*/ 0 w 714"/>
                    <a:gd name="T9" fmla="*/ 398 h 399"/>
                    <a:gd name="T10" fmla="*/ 0 w 714"/>
                    <a:gd name="T11" fmla="*/ 167 h 399"/>
                    <a:gd name="T12" fmla="*/ 210 w 714"/>
                    <a:gd name="T13" fmla="*/ 167 h 399"/>
                    <a:gd name="T14" fmla="*/ 207 w 714"/>
                    <a:gd name="T15" fmla="*/ 146 h 399"/>
                    <a:gd name="T16" fmla="*/ 356 w 714"/>
                    <a:gd name="T17" fmla="*/ 0 h 399"/>
                    <a:gd name="T18" fmla="*/ 503 w 714"/>
                    <a:gd name="T19" fmla="*/ 146 h 399"/>
                    <a:gd name="T20" fmla="*/ 293 w 714"/>
                    <a:gd name="T21" fmla="*/ 146 h 399"/>
                    <a:gd name="T22" fmla="*/ 356 w 714"/>
                    <a:gd name="T23" fmla="*/ 209 h 399"/>
                    <a:gd name="T24" fmla="*/ 419 w 714"/>
                    <a:gd name="T25" fmla="*/ 146 h 399"/>
                    <a:gd name="T26" fmla="*/ 356 w 714"/>
                    <a:gd name="T27" fmla="*/ 83 h 399"/>
                    <a:gd name="T28" fmla="*/ 293 w 714"/>
                    <a:gd name="T29" fmla="*/ 146 h 3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14" h="399">
                      <a:moveTo>
                        <a:pt x="503" y="146"/>
                      </a:moveTo>
                      <a:cubicBezTo>
                        <a:pt x="503" y="154"/>
                        <a:pt x="503" y="162"/>
                        <a:pt x="501" y="167"/>
                      </a:cubicBezTo>
                      <a:lnTo>
                        <a:pt x="713" y="167"/>
                      </a:lnTo>
                      <a:lnTo>
                        <a:pt x="713" y="398"/>
                      </a:lnTo>
                      <a:lnTo>
                        <a:pt x="0" y="398"/>
                      </a:lnTo>
                      <a:lnTo>
                        <a:pt x="0" y="167"/>
                      </a:lnTo>
                      <a:lnTo>
                        <a:pt x="210" y="167"/>
                      </a:lnTo>
                      <a:cubicBezTo>
                        <a:pt x="210" y="160"/>
                        <a:pt x="207" y="152"/>
                        <a:pt x="207" y="146"/>
                      </a:cubicBezTo>
                      <a:cubicBezTo>
                        <a:pt x="210" y="65"/>
                        <a:pt x="275" y="0"/>
                        <a:pt x="356" y="0"/>
                      </a:cubicBezTo>
                      <a:cubicBezTo>
                        <a:pt x="438" y="0"/>
                        <a:pt x="503" y="65"/>
                        <a:pt x="503" y="146"/>
                      </a:cubicBezTo>
                      <a:close/>
                      <a:moveTo>
                        <a:pt x="293" y="146"/>
                      </a:moveTo>
                      <a:cubicBezTo>
                        <a:pt x="293" y="180"/>
                        <a:pt x="322" y="209"/>
                        <a:pt x="356" y="209"/>
                      </a:cubicBezTo>
                      <a:cubicBezTo>
                        <a:pt x="390" y="209"/>
                        <a:pt x="419" y="180"/>
                        <a:pt x="419" y="146"/>
                      </a:cubicBezTo>
                      <a:cubicBezTo>
                        <a:pt x="419" y="112"/>
                        <a:pt x="390" y="83"/>
                        <a:pt x="356" y="83"/>
                      </a:cubicBezTo>
                      <a:cubicBezTo>
                        <a:pt x="322" y="83"/>
                        <a:pt x="293" y="112"/>
                        <a:pt x="293" y="146"/>
                      </a:cubicBezTo>
                      <a:close/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Freeform 41">
                  <a:extLst>
                    <a:ext uri="{FF2B5EF4-FFF2-40B4-BE49-F238E27FC236}">
                      <a16:creationId xmlns:a16="http://schemas.microsoft.com/office/drawing/2014/main" id="{84D0FEF7-D34B-4DCF-A196-A34C01A175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31825" y="4178933"/>
                  <a:ext cx="439737" cy="536575"/>
                </a:xfrm>
                <a:custGeom>
                  <a:avLst/>
                  <a:gdLst>
                    <a:gd name="T0" fmla="*/ 83 w 1220"/>
                    <a:gd name="T1" fmla="*/ 1489 h 1490"/>
                    <a:gd name="T2" fmla="*/ 0 w 1220"/>
                    <a:gd name="T3" fmla="*/ 1405 h 1490"/>
                    <a:gd name="T4" fmla="*/ 0 w 1220"/>
                    <a:gd name="T5" fmla="*/ 8 h 1490"/>
                    <a:gd name="T6" fmla="*/ 7 w 1220"/>
                    <a:gd name="T7" fmla="*/ 0 h 1490"/>
                    <a:gd name="T8" fmla="*/ 175 w 1220"/>
                    <a:gd name="T9" fmla="*/ 0 h 1490"/>
                    <a:gd name="T10" fmla="*/ 183 w 1220"/>
                    <a:gd name="T11" fmla="*/ 8 h 1490"/>
                    <a:gd name="T12" fmla="*/ 183 w 1220"/>
                    <a:gd name="T13" fmla="*/ 78 h 1490"/>
                    <a:gd name="T14" fmla="*/ 175 w 1220"/>
                    <a:gd name="T15" fmla="*/ 86 h 1490"/>
                    <a:gd name="T16" fmla="*/ 94 w 1220"/>
                    <a:gd name="T17" fmla="*/ 86 h 1490"/>
                    <a:gd name="T18" fmla="*/ 86 w 1220"/>
                    <a:gd name="T19" fmla="*/ 94 h 1490"/>
                    <a:gd name="T20" fmla="*/ 86 w 1220"/>
                    <a:gd name="T21" fmla="*/ 1392 h 1490"/>
                    <a:gd name="T22" fmla="*/ 80 w 1220"/>
                    <a:gd name="T23" fmla="*/ 1399 h 1490"/>
                    <a:gd name="T24" fmla="*/ 89 w 1220"/>
                    <a:gd name="T25" fmla="*/ 1400 h 1490"/>
                    <a:gd name="T26" fmla="*/ 1124 w 1220"/>
                    <a:gd name="T27" fmla="*/ 1400 h 1490"/>
                    <a:gd name="T28" fmla="*/ 1132 w 1220"/>
                    <a:gd name="T29" fmla="*/ 1392 h 1490"/>
                    <a:gd name="T30" fmla="*/ 1132 w 1220"/>
                    <a:gd name="T31" fmla="*/ 97 h 1490"/>
                    <a:gd name="T32" fmla="*/ 1124 w 1220"/>
                    <a:gd name="T33" fmla="*/ 89 h 1490"/>
                    <a:gd name="T34" fmla="*/ 1043 w 1220"/>
                    <a:gd name="T35" fmla="*/ 89 h 1490"/>
                    <a:gd name="T36" fmla="*/ 1035 w 1220"/>
                    <a:gd name="T37" fmla="*/ 81 h 1490"/>
                    <a:gd name="T38" fmla="*/ 1035 w 1220"/>
                    <a:gd name="T39" fmla="*/ 10 h 1490"/>
                    <a:gd name="T40" fmla="*/ 1043 w 1220"/>
                    <a:gd name="T41" fmla="*/ 2 h 1490"/>
                    <a:gd name="T42" fmla="*/ 1211 w 1220"/>
                    <a:gd name="T43" fmla="*/ 2 h 1490"/>
                    <a:gd name="T44" fmla="*/ 1219 w 1220"/>
                    <a:gd name="T45" fmla="*/ 10 h 1490"/>
                    <a:gd name="T46" fmla="*/ 1219 w 1220"/>
                    <a:gd name="T47" fmla="*/ 1405 h 1490"/>
                    <a:gd name="T48" fmla="*/ 1135 w 1220"/>
                    <a:gd name="T49" fmla="*/ 1489 h 1490"/>
                    <a:gd name="T50" fmla="*/ 83 w 1220"/>
                    <a:gd name="T51" fmla="*/ 1489 h 14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20" h="1490">
                      <a:moveTo>
                        <a:pt x="83" y="1489"/>
                      </a:moveTo>
                      <a:cubicBezTo>
                        <a:pt x="36" y="1489"/>
                        <a:pt x="0" y="1452"/>
                        <a:pt x="0" y="1405"/>
                      </a:cubicBezTo>
                      <a:lnTo>
                        <a:pt x="0" y="8"/>
                      </a:lnTo>
                      <a:cubicBezTo>
                        <a:pt x="0" y="2"/>
                        <a:pt x="2" y="0"/>
                        <a:pt x="7" y="0"/>
                      </a:cubicBezTo>
                      <a:lnTo>
                        <a:pt x="175" y="0"/>
                      </a:lnTo>
                      <a:cubicBezTo>
                        <a:pt x="180" y="0"/>
                        <a:pt x="183" y="2"/>
                        <a:pt x="183" y="8"/>
                      </a:cubicBezTo>
                      <a:lnTo>
                        <a:pt x="183" y="78"/>
                      </a:lnTo>
                      <a:cubicBezTo>
                        <a:pt x="183" y="84"/>
                        <a:pt x="180" y="86"/>
                        <a:pt x="175" y="86"/>
                      </a:cubicBezTo>
                      <a:lnTo>
                        <a:pt x="94" y="86"/>
                      </a:lnTo>
                      <a:cubicBezTo>
                        <a:pt x="89" y="86"/>
                        <a:pt x="86" y="89"/>
                        <a:pt x="86" y="94"/>
                      </a:cubicBezTo>
                      <a:lnTo>
                        <a:pt x="86" y="1392"/>
                      </a:lnTo>
                      <a:cubicBezTo>
                        <a:pt x="87" y="1395"/>
                        <a:pt x="84" y="1398"/>
                        <a:pt x="80" y="1399"/>
                      </a:cubicBezTo>
                      <a:cubicBezTo>
                        <a:pt x="83" y="1399"/>
                        <a:pt x="86" y="1399"/>
                        <a:pt x="89" y="1400"/>
                      </a:cubicBezTo>
                      <a:lnTo>
                        <a:pt x="1124" y="1400"/>
                      </a:lnTo>
                      <a:cubicBezTo>
                        <a:pt x="1129" y="1400"/>
                        <a:pt x="1132" y="1397"/>
                        <a:pt x="1132" y="1392"/>
                      </a:cubicBezTo>
                      <a:lnTo>
                        <a:pt x="1132" y="97"/>
                      </a:lnTo>
                      <a:cubicBezTo>
                        <a:pt x="1132" y="91"/>
                        <a:pt x="1129" y="89"/>
                        <a:pt x="1124" y="89"/>
                      </a:cubicBezTo>
                      <a:lnTo>
                        <a:pt x="1043" y="89"/>
                      </a:lnTo>
                      <a:cubicBezTo>
                        <a:pt x="1038" y="89"/>
                        <a:pt x="1035" y="86"/>
                        <a:pt x="1035" y="81"/>
                      </a:cubicBezTo>
                      <a:lnTo>
                        <a:pt x="1035" y="10"/>
                      </a:lnTo>
                      <a:cubicBezTo>
                        <a:pt x="1035" y="5"/>
                        <a:pt x="1038" y="2"/>
                        <a:pt x="1043" y="2"/>
                      </a:cubicBezTo>
                      <a:lnTo>
                        <a:pt x="1211" y="2"/>
                      </a:lnTo>
                      <a:cubicBezTo>
                        <a:pt x="1216" y="2"/>
                        <a:pt x="1219" y="5"/>
                        <a:pt x="1219" y="10"/>
                      </a:cubicBezTo>
                      <a:lnTo>
                        <a:pt x="1219" y="1405"/>
                      </a:lnTo>
                      <a:cubicBezTo>
                        <a:pt x="1219" y="1452"/>
                        <a:pt x="1182" y="1489"/>
                        <a:pt x="1135" y="1489"/>
                      </a:cubicBezTo>
                      <a:lnTo>
                        <a:pt x="83" y="1489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Freeform 42">
                  <a:extLst>
                    <a:ext uri="{FF2B5EF4-FFF2-40B4-BE49-F238E27FC236}">
                      <a16:creationId xmlns:a16="http://schemas.microsoft.com/office/drawing/2014/main" id="{20ECC912-E995-4F5A-B96B-23B5D60813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69937" y="4286883"/>
                  <a:ext cx="161925" cy="161925"/>
                </a:xfrm>
                <a:custGeom>
                  <a:avLst/>
                  <a:gdLst>
                    <a:gd name="T0" fmla="*/ 448 w 449"/>
                    <a:gd name="T1" fmla="*/ 158 h 449"/>
                    <a:gd name="T2" fmla="*/ 291 w 449"/>
                    <a:gd name="T3" fmla="*/ 158 h 449"/>
                    <a:gd name="T4" fmla="*/ 291 w 449"/>
                    <a:gd name="T5" fmla="*/ 0 h 449"/>
                    <a:gd name="T6" fmla="*/ 160 w 449"/>
                    <a:gd name="T7" fmla="*/ 0 h 449"/>
                    <a:gd name="T8" fmla="*/ 160 w 449"/>
                    <a:gd name="T9" fmla="*/ 158 h 449"/>
                    <a:gd name="T10" fmla="*/ 0 w 449"/>
                    <a:gd name="T11" fmla="*/ 158 h 449"/>
                    <a:gd name="T12" fmla="*/ 0 w 449"/>
                    <a:gd name="T13" fmla="*/ 291 h 449"/>
                    <a:gd name="T14" fmla="*/ 160 w 449"/>
                    <a:gd name="T15" fmla="*/ 291 h 449"/>
                    <a:gd name="T16" fmla="*/ 160 w 449"/>
                    <a:gd name="T17" fmla="*/ 448 h 449"/>
                    <a:gd name="T18" fmla="*/ 291 w 449"/>
                    <a:gd name="T19" fmla="*/ 448 h 449"/>
                    <a:gd name="T20" fmla="*/ 291 w 449"/>
                    <a:gd name="T21" fmla="*/ 291 h 449"/>
                    <a:gd name="T22" fmla="*/ 448 w 449"/>
                    <a:gd name="T23" fmla="*/ 291 h 449"/>
                    <a:gd name="T24" fmla="*/ 448 w 449"/>
                    <a:gd name="T25" fmla="*/ 158 h 4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49" h="449">
                      <a:moveTo>
                        <a:pt x="448" y="158"/>
                      </a:moveTo>
                      <a:lnTo>
                        <a:pt x="291" y="158"/>
                      </a:lnTo>
                      <a:lnTo>
                        <a:pt x="291" y="0"/>
                      </a:lnTo>
                      <a:lnTo>
                        <a:pt x="160" y="0"/>
                      </a:lnTo>
                      <a:lnTo>
                        <a:pt x="160" y="158"/>
                      </a:lnTo>
                      <a:lnTo>
                        <a:pt x="0" y="158"/>
                      </a:lnTo>
                      <a:lnTo>
                        <a:pt x="0" y="291"/>
                      </a:lnTo>
                      <a:lnTo>
                        <a:pt x="160" y="291"/>
                      </a:lnTo>
                      <a:lnTo>
                        <a:pt x="160" y="448"/>
                      </a:lnTo>
                      <a:lnTo>
                        <a:pt x="291" y="448"/>
                      </a:lnTo>
                      <a:lnTo>
                        <a:pt x="291" y="291"/>
                      </a:lnTo>
                      <a:lnTo>
                        <a:pt x="448" y="291"/>
                      </a:lnTo>
                      <a:lnTo>
                        <a:pt x="448" y="158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Freeform 43">
                  <a:extLst>
                    <a:ext uri="{FF2B5EF4-FFF2-40B4-BE49-F238E27FC236}">
                      <a16:creationId xmlns:a16="http://schemas.microsoft.com/office/drawing/2014/main" id="{4EC2F3FF-5DED-44AA-8F7B-633743A2B0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31837" y="4515483"/>
                  <a:ext cx="238125" cy="20637"/>
                </a:xfrm>
                <a:custGeom>
                  <a:avLst/>
                  <a:gdLst>
                    <a:gd name="T0" fmla="*/ 331 w 662"/>
                    <a:gd name="T1" fmla="*/ 55 h 56"/>
                    <a:gd name="T2" fmla="*/ 0 w 662"/>
                    <a:gd name="T3" fmla="*/ 55 h 56"/>
                    <a:gd name="T4" fmla="*/ 0 w 662"/>
                    <a:gd name="T5" fmla="*/ 0 h 56"/>
                    <a:gd name="T6" fmla="*/ 661 w 662"/>
                    <a:gd name="T7" fmla="*/ 0 h 56"/>
                    <a:gd name="T8" fmla="*/ 661 w 662"/>
                    <a:gd name="T9" fmla="*/ 55 h 56"/>
                    <a:gd name="T10" fmla="*/ 331 w 662"/>
                    <a:gd name="T11" fmla="*/ 55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62" h="56">
                      <a:moveTo>
                        <a:pt x="331" y="55"/>
                      </a:moveTo>
                      <a:lnTo>
                        <a:pt x="0" y="55"/>
                      </a:lnTo>
                      <a:lnTo>
                        <a:pt x="0" y="0"/>
                      </a:lnTo>
                      <a:lnTo>
                        <a:pt x="661" y="0"/>
                      </a:lnTo>
                      <a:lnTo>
                        <a:pt x="661" y="55"/>
                      </a:lnTo>
                      <a:lnTo>
                        <a:pt x="331" y="55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44">
                  <a:extLst>
                    <a:ext uri="{FF2B5EF4-FFF2-40B4-BE49-F238E27FC236}">
                      <a16:creationId xmlns:a16="http://schemas.microsoft.com/office/drawing/2014/main" id="{0E63B7DC-A354-4A3A-8FDD-186EAB287E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31837" y="4578983"/>
                  <a:ext cx="190500" cy="20637"/>
                </a:xfrm>
                <a:custGeom>
                  <a:avLst/>
                  <a:gdLst>
                    <a:gd name="T0" fmla="*/ 265 w 531"/>
                    <a:gd name="T1" fmla="*/ 55 h 56"/>
                    <a:gd name="T2" fmla="*/ 0 w 531"/>
                    <a:gd name="T3" fmla="*/ 55 h 56"/>
                    <a:gd name="T4" fmla="*/ 0 w 531"/>
                    <a:gd name="T5" fmla="*/ 0 h 56"/>
                    <a:gd name="T6" fmla="*/ 530 w 531"/>
                    <a:gd name="T7" fmla="*/ 0 h 56"/>
                    <a:gd name="T8" fmla="*/ 530 w 531"/>
                    <a:gd name="T9" fmla="*/ 55 h 56"/>
                    <a:gd name="T10" fmla="*/ 265 w 531"/>
                    <a:gd name="T11" fmla="*/ 55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31" h="56">
                      <a:moveTo>
                        <a:pt x="265" y="55"/>
                      </a:moveTo>
                      <a:lnTo>
                        <a:pt x="0" y="55"/>
                      </a:lnTo>
                      <a:lnTo>
                        <a:pt x="0" y="0"/>
                      </a:lnTo>
                      <a:lnTo>
                        <a:pt x="530" y="0"/>
                      </a:lnTo>
                      <a:lnTo>
                        <a:pt x="530" y="55"/>
                      </a:lnTo>
                      <a:lnTo>
                        <a:pt x="265" y="55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50A73A9-A736-409E-A340-1DC744626EE4}"/>
                </a:ext>
              </a:extLst>
            </p:cNvPr>
            <p:cNvSpPr/>
            <p:nvPr/>
          </p:nvSpPr>
          <p:spPr>
            <a:xfrm>
              <a:off x="7676309" y="3307085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8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Healthcheck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8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D7EB677-2DBF-42AA-A06B-D3DF0210796A}"/>
              </a:ext>
            </a:extLst>
          </p:cNvPr>
          <p:cNvGrpSpPr/>
          <p:nvPr/>
        </p:nvGrpSpPr>
        <p:grpSpPr>
          <a:xfrm>
            <a:off x="7877933" y="1246578"/>
            <a:ext cx="1131055" cy="1140026"/>
            <a:chOff x="375699" y="1131597"/>
            <a:chExt cx="1131055" cy="1140026"/>
          </a:xfrm>
        </p:grpSpPr>
        <p:pic>
          <p:nvPicPr>
            <p:cNvPr id="32" name="Graphic 67">
              <a:extLst>
                <a:ext uri="{FF2B5EF4-FFF2-40B4-BE49-F238E27FC236}">
                  <a16:creationId xmlns:a16="http://schemas.microsoft.com/office/drawing/2014/main" id="{D40E41B8-850F-4341-B8DE-126A6D46C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5699" y="1131597"/>
              <a:ext cx="1131055" cy="1131055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7629D2F-F19F-4A04-9D57-FB475E907E47}"/>
                </a:ext>
              </a:extLst>
            </p:cNvPr>
            <p:cNvSpPr/>
            <p:nvPr/>
          </p:nvSpPr>
          <p:spPr>
            <a:xfrm>
              <a:off x="540684" y="2056179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US" sz="800" b="1" kern="1200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Streaming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091FC02-ECD8-4F50-9C40-CEEF437B3CF2}"/>
              </a:ext>
            </a:extLst>
          </p:cNvPr>
          <p:cNvGrpSpPr/>
          <p:nvPr/>
        </p:nvGrpSpPr>
        <p:grpSpPr>
          <a:xfrm>
            <a:off x="4290425" y="-1347358"/>
            <a:ext cx="1208210" cy="1208210"/>
            <a:chOff x="8501701" y="2363821"/>
            <a:chExt cx="1208210" cy="1208210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6C6CEC91-0496-4989-8B0D-F6300A2A7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01701" y="2363821"/>
              <a:ext cx="1208210" cy="1208210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ADBA877-7209-4154-8D92-38279E887E3E}"/>
                </a:ext>
              </a:extLst>
            </p:cNvPr>
            <p:cNvSpPr/>
            <p:nvPr/>
          </p:nvSpPr>
          <p:spPr>
            <a:xfrm>
              <a:off x="8713667" y="3303544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US" sz="800" b="1" kern="1200" dirty="0">
                  <a:solidFill>
                    <a:srgbClr val="F80000"/>
                  </a:solidFill>
                  <a:latin typeface="Arial" charset="0"/>
                  <a:ea typeface="Arial" charset="0"/>
                  <a:cs typeface="Arial" charset="0"/>
                </a:rPr>
                <a:t>Events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69FA0EB-405D-45E2-80FF-48EDA90AB076}"/>
              </a:ext>
            </a:extLst>
          </p:cNvPr>
          <p:cNvGrpSpPr/>
          <p:nvPr/>
        </p:nvGrpSpPr>
        <p:grpSpPr>
          <a:xfrm>
            <a:off x="2867147" y="-1725829"/>
            <a:ext cx="805942" cy="953482"/>
            <a:chOff x="9019344" y="1468849"/>
            <a:chExt cx="805942" cy="953482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68F3D50-7336-4C77-B289-0A3EA95F0314}"/>
                </a:ext>
              </a:extLst>
            </p:cNvPr>
            <p:cNvGrpSpPr/>
            <p:nvPr/>
          </p:nvGrpSpPr>
          <p:grpSpPr>
            <a:xfrm>
              <a:off x="9113143" y="1468849"/>
              <a:ext cx="582945" cy="635162"/>
              <a:chOff x="9113143" y="1758788"/>
              <a:chExt cx="582945" cy="635162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7D06E61-D64B-42BF-95BC-BA8C27554EE9}"/>
                  </a:ext>
                </a:extLst>
              </p:cNvPr>
              <p:cNvSpPr/>
              <p:nvPr/>
            </p:nvSpPr>
            <p:spPr>
              <a:xfrm>
                <a:off x="9113143" y="1758788"/>
                <a:ext cx="582945" cy="6351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Freeform 30">
                <a:extLst>
                  <a:ext uri="{FF2B5EF4-FFF2-40B4-BE49-F238E27FC236}">
                    <a16:creationId xmlns:a16="http://schemas.microsoft.com/office/drawing/2014/main" id="{DA3F554E-FB9F-4934-B673-956774CBBC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07801" y="1847739"/>
                <a:ext cx="394941" cy="429056"/>
              </a:xfrm>
              <a:custGeom>
                <a:avLst/>
                <a:gdLst>
                  <a:gd name="T0" fmla="*/ 1022 w 1327"/>
                  <a:gd name="T1" fmla="*/ 21 h 1442"/>
                  <a:gd name="T2" fmla="*/ 663 w 1327"/>
                  <a:gd name="T3" fmla="*/ 0 h 1442"/>
                  <a:gd name="T4" fmla="*/ 304 w 1327"/>
                  <a:gd name="T5" fmla="*/ 21 h 1442"/>
                  <a:gd name="T6" fmla="*/ 0 w 1327"/>
                  <a:gd name="T7" fmla="*/ 121 h 1442"/>
                  <a:gd name="T8" fmla="*/ 0 w 1327"/>
                  <a:gd name="T9" fmla="*/ 1320 h 1442"/>
                  <a:gd name="T10" fmla="*/ 304 w 1327"/>
                  <a:gd name="T11" fmla="*/ 1420 h 1442"/>
                  <a:gd name="T12" fmla="*/ 663 w 1327"/>
                  <a:gd name="T13" fmla="*/ 1441 h 1442"/>
                  <a:gd name="T14" fmla="*/ 1022 w 1327"/>
                  <a:gd name="T15" fmla="*/ 1420 h 1442"/>
                  <a:gd name="T16" fmla="*/ 1326 w 1327"/>
                  <a:gd name="T17" fmla="*/ 1320 h 1442"/>
                  <a:gd name="T18" fmla="*/ 1326 w 1327"/>
                  <a:gd name="T19" fmla="*/ 121 h 1442"/>
                  <a:gd name="T20" fmla="*/ 1022 w 1327"/>
                  <a:gd name="T21" fmla="*/ 21 h 1442"/>
                  <a:gd name="T22" fmla="*/ 346 w 1327"/>
                  <a:gd name="T23" fmla="*/ 1042 h 1442"/>
                  <a:gd name="T24" fmla="*/ 257 w 1327"/>
                  <a:gd name="T25" fmla="*/ 953 h 1442"/>
                  <a:gd name="T26" fmla="*/ 346 w 1327"/>
                  <a:gd name="T27" fmla="*/ 864 h 1442"/>
                  <a:gd name="T28" fmla="*/ 435 w 1327"/>
                  <a:gd name="T29" fmla="*/ 953 h 1442"/>
                  <a:gd name="T30" fmla="*/ 346 w 1327"/>
                  <a:gd name="T31" fmla="*/ 1042 h 1442"/>
                  <a:gd name="T32" fmla="*/ 377 w 1327"/>
                  <a:gd name="T33" fmla="*/ 661 h 1442"/>
                  <a:gd name="T34" fmla="*/ 480 w 1327"/>
                  <a:gd name="T35" fmla="*/ 459 h 1442"/>
                  <a:gd name="T36" fmla="*/ 582 w 1327"/>
                  <a:gd name="T37" fmla="*/ 661 h 1442"/>
                  <a:gd name="T38" fmla="*/ 377 w 1327"/>
                  <a:gd name="T39" fmla="*/ 661 h 1442"/>
                  <a:gd name="T40" fmla="*/ 550 w 1327"/>
                  <a:gd name="T41" fmla="*/ 791 h 1442"/>
                  <a:gd name="T42" fmla="*/ 655 w 1327"/>
                  <a:gd name="T43" fmla="*/ 746 h 1442"/>
                  <a:gd name="T44" fmla="*/ 760 w 1327"/>
                  <a:gd name="T45" fmla="*/ 791 h 1442"/>
                  <a:gd name="T46" fmla="*/ 760 w 1327"/>
                  <a:gd name="T47" fmla="*/ 940 h 1442"/>
                  <a:gd name="T48" fmla="*/ 655 w 1327"/>
                  <a:gd name="T49" fmla="*/ 985 h 1442"/>
                  <a:gd name="T50" fmla="*/ 550 w 1327"/>
                  <a:gd name="T51" fmla="*/ 940 h 1442"/>
                  <a:gd name="T52" fmla="*/ 550 w 1327"/>
                  <a:gd name="T53" fmla="*/ 791 h 1442"/>
                  <a:gd name="T54" fmla="*/ 689 w 1327"/>
                  <a:gd name="T55" fmla="*/ 1265 h 1442"/>
                  <a:gd name="T56" fmla="*/ 600 w 1327"/>
                  <a:gd name="T57" fmla="*/ 1176 h 1442"/>
                  <a:gd name="T58" fmla="*/ 689 w 1327"/>
                  <a:gd name="T59" fmla="*/ 1087 h 1442"/>
                  <a:gd name="T60" fmla="*/ 778 w 1327"/>
                  <a:gd name="T61" fmla="*/ 1176 h 1442"/>
                  <a:gd name="T62" fmla="*/ 689 w 1327"/>
                  <a:gd name="T63" fmla="*/ 1265 h 1442"/>
                  <a:gd name="T64" fmla="*/ 757 w 1327"/>
                  <a:gd name="T65" fmla="*/ 558 h 1442"/>
                  <a:gd name="T66" fmla="*/ 870 w 1327"/>
                  <a:gd name="T67" fmla="*/ 446 h 1442"/>
                  <a:gd name="T68" fmla="*/ 983 w 1327"/>
                  <a:gd name="T69" fmla="*/ 558 h 1442"/>
                  <a:gd name="T70" fmla="*/ 870 w 1327"/>
                  <a:gd name="T71" fmla="*/ 671 h 1442"/>
                  <a:gd name="T72" fmla="*/ 757 w 1327"/>
                  <a:gd name="T73" fmla="*/ 558 h 1442"/>
                  <a:gd name="T74" fmla="*/ 917 w 1327"/>
                  <a:gd name="T75" fmla="*/ 1003 h 1442"/>
                  <a:gd name="T76" fmla="*/ 1007 w 1327"/>
                  <a:gd name="T77" fmla="*/ 825 h 1442"/>
                  <a:gd name="T78" fmla="*/ 1096 w 1327"/>
                  <a:gd name="T79" fmla="*/ 1003 h 1442"/>
                  <a:gd name="T80" fmla="*/ 917 w 1327"/>
                  <a:gd name="T81" fmla="*/ 1003 h 1442"/>
                  <a:gd name="T82" fmla="*/ 1269 w 1327"/>
                  <a:gd name="T83" fmla="*/ 220 h 1442"/>
                  <a:gd name="T84" fmla="*/ 660 w 1327"/>
                  <a:gd name="T85" fmla="*/ 315 h 1442"/>
                  <a:gd name="T86" fmla="*/ 52 w 1327"/>
                  <a:gd name="T87" fmla="*/ 220 h 1442"/>
                  <a:gd name="T88" fmla="*/ 52 w 1327"/>
                  <a:gd name="T89" fmla="*/ 220 h 1442"/>
                  <a:gd name="T90" fmla="*/ 660 w 1327"/>
                  <a:gd name="T91" fmla="*/ 126 h 1442"/>
                  <a:gd name="T92" fmla="*/ 1269 w 1327"/>
                  <a:gd name="T93" fmla="*/ 220 h 1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27" h="1442">
                    <a:moveTo>
                      <a:pt x="1022" y="21"/>
                    </a:moveTo>
                    <a:cubicBezTo>
                      <a:pt x="849" y="0"/>
                      <a:pt x="671" y="0"/>
                      <a:pt x="663" y="0"/>
                    </a:cubicBezTo>
                    <a:cubicBezTo>
                      <a:pt x="655" y="0"/>
                      <a:pt x="477" y="0"/>
                      <a:pt x="304" y="21"/>
                    </a:cubicBezTo>
                    <a:cubicBezTo>
                      <a:pt x="2" y="58"/>
                      <a:pt x="0" y="121"/>
                      <a:pt x="0" y="121"/>
                    </a:cubicBezTo>
                    <a:lnTo>
                      <a:pt x="0" y="1320"/>
                    </a:lnTo>
                    <a:cubicBezTo>
                      <a:pt x="0" y="1320"/>
                      <a:pt x="2" y="1383"/>
                      <a:pt x="304" y="1420"/>
                    </a:cubicBezTo>
                    <a:cubicBezTo>
                      <a:pt x="477" y="1441"/>
                      <a:pt x="655" y="1441"/>
                      <a:pt x="663" y="1441"/>
                    </a:cubicBezTo>
                    <a:cubicBezTo>
                      <a:pt x="671" y="1441"/>
                      <a:pt x="849" y="1441"/>
                      <a:pt x="1022" y="1420"/>
                    </a:cubicBezTo>
                    <a:cubicBezTo>
                      <a:pt x="1324" y="1383"/>
                      <a:pt x="1326" y="1320"/>
                      <a:pt x="1326" y="1320"/>
                    </a:cubicBezTo>
                    <a:lnTo>
                      <a:pt x="1326" y="121"/>
                    </a:lnTo>
                    <a:cubicBezTo>
                      <a:pt x="1326" y="121"/>
                      <a:pt x="1324" y="58"/>
                      <a:pt x="1022" y="21"/>
                    </a:cubicBezTo>
                    <a:close/>
                    <a:moveTo>
                      <a:pt x="346" y="1042"/>
                    </a:moveTo>
                    <a:cubicBezTo>
                      <a:pt x="296" y="1042"/>
                      <a:pt x="257" y="1003"/>
                      <a:pt x="257" y="953"/>
                    </a:cubicBezTo>
                    <a:cubicBezTo>
                      <a:pt x="257" y="906"/>
                      <a:pt x="296" y="864"/>
                      <a:pt x="346" y="864"/>
                    </a:cubicBezTo>
                    <a:cubicBezTo>
                      <a:pt x="396" y="864"/>
                      <a:pt x="435" y="903"/>
                      <a:pt x="435" y="953"/>
                    </a:cubicBezTo>
                    <a:cubicBezTo>
                      <a:pt x="435" y="1003"/>
                      <a:pt x="396" y="1042"/>
                      <a:pt x="346" y="1042"/>
                    </a:cubicBezTo>
                    <a:close/>
                    <a:moveTo>
                      <a:pt x="377" y="661"/>
                    </a:moveTo>
                    <a:lnTo>
                      <a:pt x="480" y="459"/>
                    </a:lnTo>
                    <a:lnTo>
                      <a:pt x="582" y="661"/>
                    </a:lnTo>
                    <a:lnTo>
                      <a:pt x="377" y="661"/>
                    </a:lnTo>
                    <a:close/>
                    <a:moveTo>
                      <a:pt x="550" y="791"/>
                    </a:moveTo>
                    <a:lnTo>
                      <a:pt x="655" y="746"/>
                    </a:lnTo>
                    <a:lnTo>
                      <a:pt x="760" y="791"/>
                    </a:lnTo>
                    <a:lnTo>
                      <a:pt x="760" y="940"/>
                    </a:lnTo>
                    <a:lnTo>
                      <a:pt x="655" y="985"/>
                    </a:lnTo>
                    <a:lnTo>
                      <a:pt x="550" y="940"/>
                    </a:lnTo>
                    <a:lnTo>
                      <a:pt x="550" y="791"/>
                    </a:lnTo>
                    <a:close/>
                    <a:moveTo>
                      <a:pt x="689" y="1265"/>
                    </a:moveTo>
                    <a:cubicBezTo>
                      <a:pt x="640" y="1265"/>
                      <a:pt x="600" y="1226"/>
                      <a:pt x="600" y="1176"/>
                    </a:cubicBezTo>
                    <a:cubicBezTo>
                      <a:pt x="600" y="1129"/>
                      <a:pt x="640" y="1087"/>
                      <a:pt x="689" y="1087"/>
                    </a:cubicBezTo>
                    <a:cubicBezTo>
                      <a:pt x="739" y="1087"/>
                      <a:pt x="778" y="1126"/>
                      <a:pt x="778" y="1176"/>
                    </a:cubicBezTo>
                    <a:cubicBezTo>
                      <a:pt x="776" y="1226"/>
                      <a:pt x="736" y="1265"/>
                      <a:pt x="689" y="1265"/>
                    </a:cubicBezTo>
                    <a:close/>
                    <a:moveTo>
                      <a:pt x="757" y="558"/>
                    </a:moveTo>
                    <a:cubicBezTo>
                      <a:pt x="757" y="496"/>
                      <a:pt x="807" y="446"/>
                      <a:pt x="870" y="446"/>
                    </a:cubicBezTo>
                    <a:cubicBezTo>
                      <a:pt x="933" y="446"/>
                      <a:pt x="983" y="496"/>
                      <a:pt x="983" y="558"/>
                    </a:cubicBezTo>
                    <a:cubicBezTo>
                      <a:pt x="983" y="621"/>
                      <a:pt x="933" y="671"/>
                      <a:pt x="870" y="671"/>
                    </a:cubicBezTo>
                    <a:cubicBezTo>
                      <a:pt x="807" y="671"/>
                      <a:pt x="757" y="621"/>
                      <a:pt x="757" y="558"/>
                    </a:cubicBezTo>
                    <a:close/>
                    <a:moveTo>
                      <a:pt x="917" y="1003"/>
                    </a:moveTo>
                    <a:lnTo>
                      <a:pt x="1007" y="825"/>
                    </a:lnTo>
                    <a:lnTo>
                      <a:pt x="1096" y="1003"/>
                    </a:lnTo>
                    <a:lnTo>
                      <a:pt x="917" y="1003"/>
                    </a:lnTo>
                    <a:close/>
                    <a:moveTo>
                      <a:pt x="1269" y="220"/>
                    </a:moveTo>
                    <a:cubicBezTo>
                      <a:pt x="1245" y="254"/>
                      <a:pt x="1030" y="315"/>
                      <a:pt x="660" y="315"/>
                    </a:cubicBezTo>
                    <a:cubicBezTo>
                      <a:pt x="291" y="315"/>
                      <a:pt x="76" y="254"/>
                      <a:pt x="52" y="220"/>
                    </a:cubicBezTo>
                    <a:lnTo>
                      <a:pt x="52" y="220"/>
                    </a:lnTo>
                    <a:cubicBezTo>
                      <a:pt x="73" y="186"/>
                      <a:pt x="288" y="126"/>
                      <a:pt x="660" y="126"/>
                    </a:cubicBezTo>
                    <a:cubicBezTo>
                      <a:pt x="1033" y="123"/>
                      <a:pt x="1248" y="184"/>
                      <a:pt x="1269" y="220"/>
                    </a:cubicBezTo>
                    <a:close/>
                  </a:path>
                </a:pathLst>
              </a:custGeom>
              <a:solidFill>
                <a:srgbClr val="F8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6E1F74F-2D00-4A22-9BB0-DB53B064F385}"/>
                </a:ext>
              </a:extLst>
            </p:cNvPr>
            <p:cNvSpPr/>
            <p:nvPr/>
          </p:nvSpPr>
          <p:spPr>
            <a:xfrm>
              <a:off x="9019344" y="2083777"/>
              <a:ext cx="80594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8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Object Storage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D5F0584-ACAB-4F59-84BA-6687A007594D}"/>
              </a:ext>
            </a:extLst>
          </p:cNvPr>
          <p:cNvGrpSpPr/>
          <p:nvPr/>
        </p:nvGrpSpPr>
        <p:grpSpPr>
          <a:xfrm>
            <a:off x="6496665" y="-1262464"/>
            <a:ext cx="1215471" cy="1215471"/>
            <a:chOff x="343358" y="1039735"/>
            <a:chExt cx="1215471" cy="1215471"/>
          </a:xfrm>
        </p:grpSpPr>
        <p:pic>
          <p:nvPicPr>
            <p:cNvPr id="48" name="Graphic 77">
              <a:extLst>
                <a:ext uri="{FF2B5EF4-FFF2-40B4-BE49-F238E27FC236}">
                  <a16:creationId xmlns:a16="http://schemas.microsoft.com/office/drawing/2014/main" id="{7F856663-DD43-40BB-BEC8-788C21B12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3358" y="1039735"/>
              <a:ext cx="1215471" cy="1215471"/>
            </a:xfrm>
            <a:prstGeom prst="rect">
              <a:avLst/>
            </a:prstGeom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920BC6D-891A-4D5F-B7D0-F9F595364B72}"/>
                </a:ext>
              </a:extLst>
            </p:cNvPr>
            <p:cNvSpPr/>
            <p:nvPr/>
          </p:nvSpPr>
          <p:spPr>
            <a:xfrm>
              <a:off x="550998" y="1992672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Notifications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9B010BEF-83EF-42F8-B76C-29EBE488E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14" y="3891623"/>
            <a:ext cx="805943" cy="80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908827C-1495-46B7-A52D-D72A2C49B655}"/>
              </a:ext>
            </a:extLst>
          </p:cNvPr>
          <p:cNvSpPr/>
          <p:nvPr/>
        </p:nvSpPr>
        <p:spPr>
          <a:xfrm>
            <a:off x="-1118657" y="2001576"/>
            <a:ext cx="611946" cy="82913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/>
              <a:t>API Gateway</a:t>
            </a:r>
            <a:endParaRPr lang="en-NL" sz="1050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0B82E15-8151-4595-A7F4-9F3A6FADA9AC}"/>
              </a:ext>
            </a:extLst>
          </p:cNvPr>
          <p:cNvSpPr/>
          <p:nvPr/>
        </p:nvSpPr>
        <p:spPr>
          <a:xfrm>
            <a:off x="8079865" y="896401"/>
            <a:ext cx="940785" cy="46629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err="1"/>
              <a:t>NoSQL</a:t>
            </a:r>
            <a:r>
              <a:rPr lang="nl-NL" sz="1050" dirty="0"/>
              <a:t> Database</a:t>
            </a:r>
            <a:endParaRPr lang="en-NL" sz="1050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3BC0D0D9-26C3-4D28-BDBE-74D01E8B5CA7}"/>
              </a:ext>
            </a:extLst>
          </p:cNvPr>
          <p:cNvSpPr/>
          <p:nvPr/>
        </p:nvSpPr>
        <p:spPr>
          <a:xfrm>
            <a:off x="934414" y="-702457"/>
            <a:ext cx="794260" cy="3385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err="1"/>
              <a:t>Function</a:t>
            </a:r>
            <a:endParaRPr lang="en-NL" sz="1050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DC0E360-64D2-4998-BC22-84AB1D3EB38C}"/>
              </a:ext>
            </a:extLst>
          </p:cNvPr>
          <p:cNvSpPr/>
          <p:nvPr/>
        </p:nvSpPr>
        <p:spPr>
          <a:xfrm>
            <a:off x="6705529" y="-1872308"/>
            <a:ext cx="794260" cy="3385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err="1"/>
              <a:t>Function</a:t>
            </a:r>
            <a:endParaRPr lang="en-NL" sz="1050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5CCAD383-A918-43E7-9D1D-B002B382A499}"/>
              </a:ext>
            </a:extLst>
          </p:cNvPr>
          <p:cNvCxnSpPr>
            <a:endCxn id="55" idx="1"/>
          </p:cNvCxnSpPr>
          <p:nvPr/>
        </p:nvCxnSpPr>
        <p:spPr>
          <a:xfrm>
            <a:off x="555548" y="-535413"/>
            <a:ext cx="378866" cy="2234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4" name="Straight Arrow Connector 3083">
            <a:extLst>
              <a:ext uri="{FF2B5EF4-FFF2-40B4-BE49-F238E27FC236}">
                <a16:creationId xmlns:a16="http://schemas.microsoft.com/office/drawing/2014/main" id="{352FDB90-A639-40DE-91A6-B0D9B7F28821}"/>
              </a:ext>
            </a:extLst>
          </p:cNvPr>
          <p:cNvCxnSpPr>
            <a:cxnSpLocks/>
          </p:cNvCxnSpPr>
          <p:nvPr/>
        </p:nvCxnSpPr>
        <p:spPr>
          <a:xfrm>
            <a:off x="3496066" y="-1312359"/>
            <a:ext cx="1062830" cy="55123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5" name="Lightning Bolt 3084">
            <a:extLst>
              <a:ext uri="{FF2B5EF4-FFF2-40B4-BE49-F238E27FC236}">
                <a16:creationId xmlns:a16="http://schemas.microsoft.com/office/drawing/2014/main" id="{58BB27D1-E749-448D-88F1-855503890672}"/>
              </a:ext>
            </a:extLst>
          </p:cNvPr>
          <p:cNvSpPr/>
          <p:nvPr/>
        </p:nvSpPr>
        <p:spPr>
          <a:xfrm>
            <a:off x="3841005" y="-1234239"/>
            <a:ext cx="236399" cy="342206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3092" name="Connector: Elbow 3091">
            <a:extLst>
              <a:ext uri="{FF2B5EF4-FFF2-40B4-BE49-F238E27FC236}">
                <a16:creationId xmlns:a16="http://schemas.microsoft.com/office/drawing/2014/main" id="{854CC827-4CC4-4D9C-A914-CDB895947DC5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7499789" y="-1897073"/>
            <a:ext cx="632521" cy="194043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6" name="Connector: Elbow 3095">
            <a:extLst>
              <a:ext uri="{FF2B5EF4-FFF2-40B4-BE49-F238E27FC236}">
                <a16:creationId xmlns:a16="http://schemas.microsoft.com/office/drawing/2014/main" id="{1C23A041-8256-4701-8D30-1A5E9AD13F15}"/>
              </a:ext>
            </a:extLst>
          </p:cNvPr>
          <p:cNvCxnSpPr>
            <a:cxnSpLocks/>
            <a:stCxn id="55" idx="0"/>
          </p:cNvCxnSpPr>
          <p:nvPr/>
        </p:nvCxnSpPr>
        <p:spPr>
          <a:xfrm rot="5400000" flipH="1" flipV="1">
            <a:off x="817478" y="-1273517"/>
            <a:ext cx="1085126" cy="56995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01" name="Graphic 3100" descr="Document">
            <a:extLst>
              <a:ext uri="{FF2B5EF4-FFF2-40B4-BE49-F238E27FC236}">
                <a16:creationId xmlns:a16="http://schemas.microsoft.com/office/drawing/2014/main" id="{CDAD1B8D-0203-4AC4-B2EE-CA2180CEBB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10258" y="-1696403"/>
            <a:ext cx="504000" cy="504000"/>
          </a:xfrm>
          <a:prstGeom prst="rect">
            <a:avLst/>
          </a:prstGeom>
        </p:spPr>
      </p:pic>
      <p:sp>
        <p:nvSpPr>
          <p:cNvPr id="3102" name="Arrow: Right 3101">
            <a:extLst>
              <a:ext uri="{FF2B5EF4-FFF2-40B4-BE49-F238E27FC236}">
                <a16:creationId xmlns:a16="http://schemas.microsoft.com/office/drawing/2014/main" id="{F0CDE13B-0B51-4B87-BE7E-5CE7D4E4D494}"/>
              </a:ext>
            </a:extLst>
          </p:cNvPr>
          <p:cNvSpPr/>
          <p:nvPr/>
        </p:nvSpPr>
        <p:spPr>
          <a:xfrm>
            <a:off x="2591794" y="-1487022"/>
            <a:ext cx="463810" cy="160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68" name="Graphic 67" descr="Email">
            <a:extLst>
              <a:ext uri="{FF2B5EF4-FFF2-40B4-BE49-F238E27FC236}">
                <a16:creationId xmlns:a16="http://schemas.microsoft.com/office/drawing/2014/main" id="{B436BAFC-52B0-4C97-A67C-0D3956EFD0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27283" y="3315645"/>
            <a:ext cx="468224" cy="468224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64164745-6875-45A4-A845-7590CA34B706}"/>
              </a:ext>
            </a:extLst>
          </p:cNvPr>
          <p:cNvSpPr txBox="1"/>
          <p:nvPr/>
        </p:nvSpPr>
        <p:spPr>
          <a:xfrm>
            <a:off x="341724" y="4262807"/>
            <a:ext cx="1553310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/>
              <a:t>#</a:t>
            </a:r>
            <a:r>
              <a:rPr lang="nl-NL" sz="1300" dirty="0" err="1"/>
              <a:t>groundbreakerstour</a:t>
            </a:r>
            <a:endParaRPr lang="en-NL" sz="1300" dirty="0" err="1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5ABFAC8-0D77-49ED-B1A8-0C07F8790F8A}"/>
              </a:ext>
            </a:extLst>
          </p:cNvPr>
          <p:cNvSpPr/>
          <p:nvPr/>
        </p:nvSpPr>
        <p:spPr>
          <a:xfrm>
            <a:off x="6032520" y="-248841"/>
            <a:ext cx="86414" cy="90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7BA97935-7275-460D-8A7D-F85B44BD41CF}"/>
              </a:ext>
            </a:extLst>
          </p:cNvPr>
          <p:cNvCxnSpPr>
            <a:cxnSpLocks/>
          </p:cNvCxnSpPr>
          <p:nvPr/>
        </p:nvCxnSpPr>
        <p:spPr>
          <a:xfrm rot="5400000">
            <a:off x="9199352" y="4264153"/>
            <a:ext cx="687906" cy="239347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3FFFFFC7-A5CD-4B7D-8EEB-8A43ADC77125}"/>
              </a:ext>
            </a:extLst>
          </p:cNvPr>
          <p:cNvSpPr/>
          <p:nvPr/>
        </p:nvSpPr>
        <p:spPr>
          <a:xfrm>
            <a:off x="3475488" y="-1531423"/>
            <a:ext cx="2337423" cy="108373"/>
          </a:xfrm>
          <a:custGeom>
            <a:avLst/>
            <a:gdLst>
              <a:gd name="connsiteX0" fmla="*/ 2337423 w 2337423"/>
              <a:gd name="connsiteY0" fmla="*/ 0 h 108373"/>
              <a:gd name="connsiteX1" fmla="*/ 623 w 2337423"/>
              <a:gd name="connsiteY1" fmla="*/ 60960 h 108373"/>
              <a:gd name="connsiteX2" fmla="*/ 2154543 w 2337423"/>
              <a:gd name="connsiteY2" fmla="*/ 108373 h 108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7423" h="108373">
                <a:moveTo>
                  <a:pt x="2337423" y="0"/>
                </a:moveTo>
                <a:lnTo>
                  <a:pt x="623" y="60960"/>
                </a:lnTo>
                <a:cubicBezTo>
                  <a:pt x="-29857" y="79022"/>
                  <a:pt x="1062343" y="93697"/>
                  <a:pt x="2154543" y="108373"/>
                </a:cubicBez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228DB5F4-BDD6-4C26-B560-172D28B55772}"/>
              </a:ext>
            </a:extLst>
          </p:cNvPr>
          <p:cNvCxnSpPr>
            <a:cxnSpLocks/>
          </p:cNvCxnSpPr>
          <p:nvPr/>
        </p:nvCxnSpPr>
        <p:spPr>
          <a:xfrm>
            <a:off x="5150365" y="-708380"/>
            <a:ext cx="831879" cy="411130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97B3186-8A53-4C28-914D-51BF6147DA24}"/>
              </a:ext>
            </a:extLst>
          </p:cNvPr>
          <p:cNvCxnSpPr>
            <a:cxnSpLocks/>
            <a:endCxn id="56" idx="2"/>
          </p:cNvCxnSpPr>
          <p:nvPr/>
        </p:nvCxnSpPr>
        <p:spPr>
          <a:xfrm flipH="1" flipV="1">
            <a:off x="7102659" y="-1533753"/>
            <a:ext cx="6367" cy="71627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D3350471-EAA9-48FD-A0C5-A4D360B94F8B}"/>
              </a:ext>
            </a:extLst>
          </p:cNvPr>
          <p:cNvCxnSpPr/>
          <p:nvPr/>
        </p:nvCxnSpPr>
        <p:spPr>
          <a:xfrm>
            <a:off x="7506156" y="-1633798"/>
            <a:ext cx="603110" cy="455513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65F95D83-AB00-41A4-94B1-737665C61325}"/>
              </a:ext>
            </a:extLst>
          </p:cNvPr>
          <p:cNvSpPr/>
          <p:nvPr/>
        </p:nvSpPr>
        <p:spPr>
          <a:xfrm rot="19744707">
            <a:off x="-2209131" y="3776086"/>
            <a:ext cx="1622055" cy="543334"/>
          </a:xfrm>
          <a:custGeom>
            <a:avLst/>
            <a:gdLst>
              <a:gd name="connsiteX0" fmla="*/ 2404769 w 2404769"/>
              <a:gd name="connsiteY0" fmla="*/ 0 h 543334"/>
              <a:gd name="connsiteX1" fmla="*/ 236 w 2404769"/>
              <a:gd name="connsiteY1" fmla="*/ 541867 h 543334"/>
              <a:gd name="connsiteX2" fmla="*/ 2289622 w 2404769"/>
              <a:gd name="connsiteY2" fmla="*/ 128694 h 54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4769" h="543334">
                <a:moveTo>
                  <a:pt x="2404769" y="0"/>
                </a:moveTo>
                <a:lnTo>
                  <a:pt x="236" y="541867"/>
                </a:lnTo>
                <a:cubicBezTo>
                  <a:pt x="-18955" y="563316"/>
                  <a:pt x="1135333" y="346005"/>
                  <a:pt x="2289622" y="128694"/>
                </a:cubicBez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/>
          </a:p>
        </p:txBody>
      </p:sp>
      <p:pic>
        <p:nvPicPr>
          <p:cNvPr id="146" name="Picture 2">
            <a:extLst>
              <a:ext uri="{FF2B5EF4-FFF2-40B4-BE49-F238E27FC236}">
                <a16:creationId xmlns:a16="http://schemas.microsoft.com/office/drawing/2014/main" id="{0EE086CD-A084-4CE6-B6E3-2ADCBF310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240" y="942302"/>
            <a:ext cx="203240" cy="20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2">
            <a:extLst>
              <a:ext uri="{FF2B5EF4-FFF2-40B4-BE49-F238E27FC236}">
                <a16:creationId xmlns:a16="http://schemas.microsoft.com/office/drawing/2014/main" id="{34114161-BDD5-4000-AF8F-B85AC6219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641" y="1661358"/>
            <a:ext cx="203240" cy="20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E60A9C88-3966-4AC5-A55C-1C37619250F9}"/>
              </a:ext>
            </a:extLst>
          </p:cNvPr>
          <p:cNvCxnSpPr/>
          <p:nvPr/>
        </p:nvCxnSpPr>
        <p:spPr>
          <a:xfrm>
            <a:off x="-2053304" y="1844488"/>
            <a:ext cx="969544" cy="448307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Arrow: Right 131">
            <a:extLst>
              <a:ext uri="{FF2B5EF4-FFF2-40B4-BE49-F238E27FC236}">
                <a16:creationId xmlns:a16="http://schemas.microsoft.com/office/drawing/2014/main" id="{D3E9449F-B8C1-475E-9FAD-5CE374F1B1EC}"/>
              </a:ext>
            </a:extLst>
          </p:cNvPr>
          <p:cNvSpPr/>
          <p:nvPr/>
        </p:nvSpPr>
        <p:spPr>
          <a:xfrm>
            <a:off x="-1568532" y="2587902"/>
            <a:ext cx="518027" cy="220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83607C55-83D7-4AC9-8370-28670B6711BA}"/>
              </a:ext>
            </a:extLst>
          </p:cNvPr>
          <p:cNvSpPr/>
          <p:nvPr/>
        </p:nvSpPr>
        <p:spPr>
          <a:xfrm rot="21219778">
            <a:off x="2039608" y="796390"/>
            <a:ext cx="6112771" cy="2958027"/>
          </a:xfrm>
          <a:custGeom>
            <a:avLst/>
            <a:gdLst>
              <a:gd name="connsiteX0" fmla="*/ 0 w 6427893"/>
              <a:gd name="connsiteY0" fmla="*/ 2958027 h 2958027"/>
              <a:gd name="connsiteX1" fmla="*/ 1293707 w 6427893"/>
              <a:gd name="connsiteY1" fmla="*/ 1061494 h 2958027"/>
              <a:gd name="connsiteX2" fmla="*/ 4111413 w 6427893"/>
              <a:gd name="connsiteY2" fmla="*/ 1826880 h 2958027"/>
              <a:gd name="connsiteX3" fmla="*/ 4402667 w 6427893"/>
              <a:gd name="connsiteY3" fmla="*/ 38720 h 2958027"/>
              <a:gd name="connsiteX4" fmla="*/ 5594773 w 6427893"/>
              <a:gd name="connsiteY4" fmla="*/ 600907 h 2958027"/>
              <a:gd name="connsiteX5" fmla="*/ 6427893 w 6427893"/>
              <a:gd name="connsiteY5" fmla="*/ 641547 h 2958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27893" h="2958027">
                <a:moveTo>
                  <a:pt x="0" y="2958027"/>
                </a:moveTo>
                <a:cubicBezTo>
                  <a:pt x="304236" y="2104022"/>
                  <a:pt x="608472" y="1250018"/>
                  <a:pt x="1293707" y="1061494"/>
                </a:cubicBezTo>
                <a:cubicBezTo>
                  <a:pt x="1978942" y="872970"/>
                  <a:pt x="3593253" y="1997342"/>
                  <a:pt x="4111413" y="1826880"/>
                </a:cubicBezTo>
                <a:cubicBezTo>
                  <a:pt x="4629573" y="1656418"/>
                  <a:pt x="4155440" y="243049"/>
                  <a:pt x="4402667" y="38720"/>
                </a:cubicBezTo>
                <a:cubicBezTo>
                  <a:pt x="4649894" y="-165609"/>
                  <a:pt x="5257235" y="500436"/>
                  <a:pt x="5594773" y="600907"/>
                </a:cubicBezTo>
                <a:cubicBezTo>
                  <a:pt x="5932311" y="701378"/>
                  <a:pt x="6180102" y="671462"/>
                  <a:pt x="6427893" y="641547"/>
                </a:cubicBezTo>
              </a:path>
            </a:pathLst>
          </a:custGeom>
          <a:noFill/>
          <a:ln>
            <a:solidFill>
              <a:srgbClr val="C0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DF94B326-2C31-4FC6-96D8-B6EA2C59B392}"/>
              </a:ext>
            </a:extLst>
          </p:cNvPr>
          <p:cNvSpPr/>
          <p:nvPr/>
        </p:nvSpPr>
        <p:spPr>
          <a:xfrm rot="21306432">
            <a:off x="2531553" y="1720259"/>
            <a:ext cx="5553558" cy="2007782"/>
          </a:xfrm>
          <a:custGeom>
            <a:avLst/>
            <a:gdLst>
              <a:gd name="connsiteX0" fmla="*/ 0 w 6380480"/>
              <a:gd name="connsiteY0" fmla="*/ 2007782 h 2007782"/>
              <a:gd name="connsiteX1" fmla="*/ 5229013 w 6380480"/>
              <a:gd name="connsiteY1" fmla="*/ 1262715 h 2007782"/>
              <a:gd name="connsiteX2" fmla="*/ 4937760 w 6380480"/>
              <a:gd name="connsiteY2" fmla="*/ 77382 h 2007782"/>
              <a:gd name="connsiteX3" fmla="*/ 6380480 w 6380480"/>
              <a:gd name="connsiteY3" fmla="*/ 212848 h 2007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0480" h="2007782">
                <a:moveTo>
                  <a:pt x="0" y="2007782"/>
                </a:moveTo>
                <a:cubicBezTo>
                  <a:pt x="2203026" y="1796115"/>
                  <a:pt x="4406053" y="1584448"/>
                  <a:pt x="5229013" y="1262715"/>
                </a:cubicBezTo>
                <a:cubicBezTo>
                  <a:pt x="6051973" y="940982"/>
                  <a:pt x="4745849" y="252360"/>
                  <a:pt x="4937760" y="77382"/>
                </a:cubicBezTo>
                <a:cubicBezTo>
                  <a:pt x="5129671" y="-97596"/>
                  <a:pt x="5755075" y="57626"/>
                  <a:pt x="6380480" y="212848"/>
                </a:cubicBezTo>
              </a:path>
            </a:pathLst>
          </a:custGeom>
          <a:noFill/>
          <a:ln>
            <a:solidFill>
              <a:srgbClr val="C0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EED1F21A-8709-4485-A26D-F1BF3CA71270}"/>
              </a:ext>
            </a:extLst>
          </p:cNvPr>
          <p:cNvSpPr/>
          <p:nvPr/>
        </p:nvSpPr>
        <p:spPr>
          <a:xfrm rot="20941732">
            <a:off x="2609481" y="3646949"/>
            <a:ext cx="4182114" cy="1135164"/>
          </a:xfrm>
          <a:custGeom>
            <a:avLst/>
            <a:gdLst>
              <a:gd name="connsiteX0" fmla="*/ 0 w 5208694"/>
              <a:gd name="connsiteY0" fmla="*/ 456795 h 1135164"/>
              <a:gd name="connsiteX1" fmla="*/ 2506134 w 5208694"/>
              <a:gd name="connsiteY1" fmla="*/ 1134128 h 1135164"/>
              <a:gd name="connsiteX2" fmla="*/ 3081867 w 5208694"/>
              <a:gd name="connsiteY2" fmla="*/ 321328 h 1135164"/>
              <a:gd name="connsiteX3" fmla="*/ 4050454 w 5208694"/>
              <a:gd name="connsiteY3" fmla="*/ 409382 h 1135164"/>
              <a:gd name="connsiteX4" fmla="*/ 4402667 w 5208694"/>
              <a:gd name="connsiteY4" fmla="*/ 2982 h 1135164"/>
              <a:gd name="connsiteX5" fmla="*/ 4944534 w 5208694"/>
              <a:gd name="connsiteY5" fmla="*/ 226502 h 1135164"/>
              <a:gd name="connsiteX6" fmla="*/ 5208694 w 5208694"/>
              <a:gd name="connsiteY6" fmla="*/ 253595 h 113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08694" h="1135164">
                <a:moveTo>
                  <a:pt x="0" y="456795"/>
                </a:moveTo>
                <a:cubicBezTo>
                  <a:pt x="996245" y="806750"/>
                  <a:pt x="1992490" y="1156706"/>
                  <a:pt x="2506134" y="1134128"/>
                </a:cubicBezTo>
                <a:cubicBezTo>
                  <a:pt x="3019778" y="1111550"/>
                  <a:pt x="2824480" y="442119"/>
                  <a:pt x="3081867" y="321328"/>
                </a:cubicBezTo>
                <a:cubicBezTo>
                  <a:pt x="3339254" y="200537"/>
                  <a:pt x="3830321" y="462440"/>
                  <a:pt x="4050454" y="409382"/>
                </a:cubicBezTo>
                <a:cubicBezTo>
                  <a:pt x="4270587" y="356324"/>
                  <a:pt x="4253654" y="33462"/>
                  <a:pt x="4402667" y="2982"/>
                </a:cubicBezTo>
                <a:cubicBezTo>
                  <a:pt x="4551680" y="-27498"/>
                  <a:pt x="4810196" y="184733"/>
                  <a:pt x="4944534" y="226502"/>
                </a:cubicBezTo>
                <a:cubicBezTo>
                  <a:pt x="5078872" y="268271"/>
                  <a:pt x="5143783" y="260933"/>
                  <a:pt x="5208694" y="253595"/>
                </a:cubicBezTo>
              </a:path>
            </a:pathLst>
          </a:custGeom>
          <a:noFill/>
          <a:ln>
            <a:solidFill>
              <a:srgbClr val="C0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3" name="Footer Placeholder 132">
            <a:extLst>
              <a:ext uri="{FF2B5EF4-FFF2-40B4-BE49-F238E27FC236}">
                <a16:creationId xmlns:a16="http://schemas.microsoft.com/office/drawing/2014/main" id="{8BC552E5-8133-4FDE-B964-EE7FD2703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9755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2_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racleCloudDay2019-LucasJellena-OMC" id="{14657580-CF08-455A-8D95-D835BF686AB0}" vid="{91E25206-E304-4588-BBC6-7DF6F10804DB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lusion_Rood">
    <a:dk1>
      <a:srgbClr val="000000"/>
    </a:dk1>
    <a:lt1>
      <a:srgbClr val="FFFFFF"/>
    </a:lt1>
    <a:dk2>
      <a:srgbClr val="E63232"/>
    </a:dk2>
    <a:lt2>
      <a:srgbClr val="9D9D9C"/>
    </a:lt2>
    <a:accent1>
      <a:srgbClr val="00AAC8"/>
    </a:accent1>
    <a:accent2>
      <a:srgbClr val="0069B4"/>
    </a:accent2>
    <a:accent3>
      <a:srgbClr val="FFCC00"/>
    </a:accent3>
    <a:accent4>
      <a:srgbClr val="00A03C"/>
    </a:accent4>
    <a:accent5>
      <a:srgbClr val="DA4290"/>
    </a:accent5>
    <a:accent6>
      <a:srgbClr val="643C91"/>
    </a:accent6>
    <a:hlink>
      <a:srgbClr val="000000"/>
    </a:hlink>
    <a:folHlink>
      <a:srgbClr val="000000"/>
    </a:folHlink>
  </a:clrScheme>
</a:themeOverride>
</file>

<file path=ppt/theme/themeOverride2.xml><?xml version="1.0" encoding="utf-8"?>
<a:themeOverride xmlns:a="http://schemas.openxmlformats.org/drawingml/2006/main">
  <a:clrScheme name="Conclusion_Rood">
    <a:dk1>
      <a:srgbClr val="000000"/>
    </a:dk1>
    <a:lt1>
      <a:srgbClr val="FFFFFF"/>
    </a:lt1>
    <a:dk2>
      <a:srgbClr val="E63232"/>
    </a:dk2>
    <a:lt2>
      <a:srgbClr val="9D9D9C"/>
    </a:lt2>
    <a:accent1>
      <a:srgbClr val="00AAC8"/>
    </a:accent1>
    <a:accent2>
      <a:srgbClr val="0069B4"/>
    </a:accent2>
    <a:accent3>
      <a:srgbClr val="FFCC00"/>
    </a:accent3>
    <a:accent4>
      <a:srgbClr val="00A03C"/>
    </a:accent4>
    <a:accent5>
      <a:srgbClr val="DA4290"/>
    </a:accent5>
    <a:accent6>
      <a:srgbClr val="643C91"/>
    </a:accent6>
    <a:hlink>
      <a:srgbClr val="000000"/>
    </a:hlink>
    <a:folHlink>
      <a:srgbClr val="000000"/>
    </a:folHlink>
  </a:clrScheme>
</a:themeOverrid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5">
    <wetp:webextensionref xmlns:r="http://schemas.openxmlformats.org/officeDocument/2006/relationships" r:id="rId1"/>
  </wetp:taskpane>
  <wetp:taskpane dockstate="right" visibility="0" width="799" row="6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4AC589FB-4F38-4FA4-87D1-22CC7ECED551}">
  <we:reference id="wa104380510" version="1.0.0.3" store="en-US" storeType="OMEX"/>
  <we:alternateReferences>
    <we:reference id="wa104380510" version="1.0.0.3" store="WA104380510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6ADEABE0-1E38-45B4-8CB5-B7826514D857}">
  <we:reference id="wa104038830" version="1.0.0.3" store="en-US" storeType="OMEX"/>
  <we:alternateReferences>
    <we:reference id="WA104038830" version="1.0.0.3" store="WA104038830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CDE95304DD6F4887052858DDBAA49F" ma:contentTypeVersion="13" ma:contentTypeDescription="Een nieuw document maken." ma:contentTypeScope="" ma:versionID="d9fd95c306da4d76149521b1eb962b7f">
  <xsd:schema xmlns:xsd="http://www.w3.org/2001/XMLSchema" xmlns:xs="http://www.w3.org/2001/XMLSchema" xmlns:p="http://schemas.microsoft.com/office/2006/metadata/properties" xmlns:ns1="http://schemas.microsoft.com/sharepoint/v3" xmlns:ns3="c0096d71-547d-4042-b14d-b0c176c18ef9" xmlns:ns4="c4a3eb09-d3f0-4928-b094-498861f3a0e3" targetNamespace="http://schemas.microsoft.com/office/2006/metadata/properties" ma:root="true" ma:fieldsID="fe2f445864a7cf692e996795fbc6ac5a" ns1:_="" ns3:_="" ns4:_="">
    <xsd:import namespace="http://schemas.microsoft.com/sharepoint/v3"/>
    <xsd:import namespace="c0096d71-547d-4042-b14d-b0c176c18ef9"/>
    <xsd:import namespace="c4a3eb09-d3f0-4928-b094-498861f3a0e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EventHashCode" minOccurs="0"/>
                <xsd:element ref="ns3:MediaServiceGeneration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Eigenschappen van het geïntegreerd beleid voor naleving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Actie van de gebruikersinterface van het geïntegreerd beleid voor naleving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096d71-547d-4042-b14d-b0c176c18e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a3eb09-d3f0-4928-b094-498861f3a0e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AA8425-F5F4-469D-82A4-643957FA2D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0096d71-547d-4042-b14d-b0c176c18ef9"/>
    <ds:schemaRef ds:uri="c4a3eb09-d3f0-4928-b094-498861f3a0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FB97143-6A22-4F35-BB3B-18DEE4AFFE78}">
  <ds:schemaRefs>
    <ds:schemaRef ds:uri="http://schemas.microsoft.com/office/2006/metadata/properties"/>
    <ds:schemaRef ds:uri="http://purl.org/dc/terms/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c4a3eb09-d3f0-4928-b094-498861f3a0e3"/>
    <ds:schemaRef ds:uri="http://schemas.microsoft.com/office/infopath/2007/PartnerControls"/>
    <ds:schemaRef ds:uri="c0096d71-547d-4042-b14d-b0c176c18ef9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2ABFFE4-C579-438D-A69E-0509785BCA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11320</TotalTime>
  <Words>3270</Words>
  <Application>Microsoft Office PowerPoint</Application>
  <PresentationFormat>On-screen Show (16:9)</PresentationFormat>
  <Paragraphs>602</Paragraphs>
  <Slides>31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</vt:lpstr>
      <vt:lpstr>2_Office-thema</vt:lpstr>
      <vt:lpstr>Testing Cloud Native Applications  Isolation, Automation  (Node JS, Jest)</vt:lpstr>
      <vt:lpstr>Lucas Jellema  CTO for AMIS | Conclusion Cloud Solution Architect  </vt:lpstr>
      <vt:lpstr>A traditional application</vt:lpstr>
      <vt:lpstr>Cloud Native Application</vt:lpstr>
      <vt:lpstr>Characteristics of Cloud Native Applications </vt:lpstr>
      <vt:lpstr>Some (PaaS) Cloud Capabilities  for Cloud Native development</vt:lpstr>
      <vt:lpstr>Traditional Application: Tweets to NoSQL, Streaming &amp; Email</vt:lpstr>
      <vt:lpstr>Traditional Application: Tweets to NoSQL, Streaming &amp; Email</vt:lpstr>
      <vt:lpstr>Demonstration of Cloud Native Application: Tweets to NoSQL, Streaming &amp; Email</vt:lpstr>
      <vt:lpstr>Cloud Native design Tweets to NoSQL, Streaming &amp; Email</vt:lpstr>
      <vt:lpstr>Decoupling</vt:lpstr>
      <vt:lpstr>Application Design</vt:lpstr>
      <vt:lpstr>Application Design</vt:lpstr>
      <vt:lpstr>Application Design</vt:lpstr>
      <vt:lpstr>Application Design</vt:lpstr>
      <vt:lpstr>Application Design</vt:lpstr>
      <vt:lpstr>Tweet Summarizer</vt:lpstr>
      <vt:lpstr>Types of Tests</vt:lpstr>
      <vt:lpstr>Types of Tests</vt:lpstr>
      <vt:lpstr>Types and Levels of Tests</vt:lpstr>
      <vt:lpstr>Tweet Summarizer Component, Units &amp; External Dependencies </vt:lpstr>
      <vt:lpstr>Testing at Unit, Component and End-to-End level</vt:lpstr>
      <vt:lpstr>Unit Test – for each of custom units</vt:lpstr>
      <vt:lpstr>Unit Test – for unit tweet-retriever  Mock modules twit (3rd party) and oci-secret-retriever (custom)</vt:lpstr>
      <vt:lpstr>When and Why (isolated) Unit Test using Mocking</vt:lpstr>
      <vt:lpstr>Component Test  – for each of units,  using all units; mocks for external  calls</vt:lpstr>
      <vt:lpstr>Tweet Summarizer - End-to-End Test (Integration Test) (possibly) for each unit – no mocks</vt:lpstr>
      <vt:lpstr>Running tests met Jest</vt:lpstr>
      <vt:lpstr>Mocking with Jest</vt:lpstr>
      <vt:lpstr>Tests are Code [too]</vt:lpstr>
      <vt:lpstr>Thank you  for your attention  I hope  this was useful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Native Application Development  - build fast, cheap, scalable and agile software  on Oracle Cloud Infrastructure</dc:title>
  <dc:creator>Lucas Jellema</dc:creator>
  <cp:lastModifiedBy>Lucas Jellema</cp:lastModifiedBy>
  <cp:revision>104</cp:revision>
  <dcterms:created xsi:type="dcterms:W3CDTF">2020-06-23T16:14:24Z</dcterms:created>
  <dcterms:modified xsi:type="dcterms:W3CDTF">2020-08-24T06:27:45Z</dcterms:modified>
</cp:coreProperties>
</file>