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9"/>
  </p:notesMasterIdLst>
  <p:sldIdLst>
    <p:sldId id="452" r:id="rId2"/>
    <p:sldId id="455" r:id="rId3"/>
    <p:sldId id="454" r:id="rId4"/>
    <p:sldId id="453" r:id="rId5"/>
    <p:sldId id="449" r:id="rId6"/>
    <p:sldId id="450" r:id="rId7"/>
    <p:sldId id="451" r:id="rId8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4" autoAdjust="0"/>
    <p:restoredTop sz="89681" autoAdjust="0"/>
  </p:normalViewPr>
  <p:slideViewPr>
    <p:cSldViewPr snapToGrid="0" snapToObjects="1">
      <p:cViewPr varScale="1">
        <p:scale>
          <a:sx n="104" d="100"/>
          <a:sy n="104" d="100"/>
        </p:scale>
        <p:origin x="878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7-4-2018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https://docs.docker.com/engine/reference/commandline/checkpoint_create/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2205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https://docs.docker.com/engine/reference/commandline/checkpoint_create/</a:t>
            </a:r>
          </a:p>
          <a:p>
            <a:r>
              <a:rPr lang="nl-NL" dirty="0" smtClean="0"/>
              <a:t>https://yipee.io/2017/06/saving-and-restoring-container-state-with-criu/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923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07-Apr-18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 smtClean="0"/>
              <a:t>Foto</a:t>
            </a:r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07-Apr-18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07-Apr-18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07-Apr-18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07-Apr-18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A800-996C-1743-AFDA-9042664E20A6}" type="datetimeFigureOut">
              <a:rPr lang="en-US" smtClean="0"/>
              <a:t>07-Apr-18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0DB6-95FF-9E43-B5C1-4A1D50F9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51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A800-996C-1743-AFDA-9042664E20A6}" type="datetimeFigureOut">
              <a:rPr lang="en-US" smtClean="0"/>
              <a:t>07-Apr-18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0DB6-95FF-9E43-B5C1-4A1D50F9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88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32FA-E44F-1241-B9B5-7B8834E10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07352" y="411510"/>
            <a:ext cx="4813120" cy="742500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>
              <a:lnSpc>
                <a:spcPts val="2100"/>
              </a:lnSpc>
              <a:defRPr b="0" i="0">
                <a:latin typeface="Arial"/>
                <a:cs typeface="Arial"/>
              </a:defRPr>
            </a:lvl1pPr>
          </a:lstStyle>
          <a:p>
            <a:r>
              <a:rPr lang="nl-NL" smtClean="0"/>
              <a:t>Titel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329612"/>
            <a:ext cx="8211600" cy="361840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02406" indent="-202406">
              <a:lnSpc>
                <a:spcPts val="1650"/>
              </a:lnSpc>
              <a:spcAft>
                <a:spcPts val="0"/>
              </a:spcAft>
              <a:defRPr sz="1425" b="0" i="0">
                <a:latin typeface="Arial" pitchFamily="34" charset="0"/>
                <a:cs typeface="Arial"/>
              </a:defRPr>
            </a:lvl1pPr>
            <a:lvl2pPr marL="406004" indent="-203597" algn="l">
              <a:buSzPct val="100000"/>
              <a:buFont typeface="Arial" pitchFamily="34" charset="0"/>
              <a:buChar char="–"/>
              <a:tabLst>
                <a:tab pos="739379" algn="l"/>
              </a:tabLst>
              <a:defRPr sz="1200" i="0" baseline="0">
                <a:latin typeface="Arial" pitchFamily="34" charset="0"/>
                <a:cs typeface="Arial" pitchFamily="34" charset="0"/>
              </a:defRPr>
            </a:lvl2pPr>
            <a:lvl3pPr marL="572691" indent="-158354">
              <a:buFont typeface="Arial" pitchFamily="34" charset="0"/>
              <a:buChar char="•"/>
              <a:defRPr sz="900" baseline="0">
                <a:latin typeface="Arial" pitchFamily="34" charset="0"/>
              </a:defRPr>
            </a:lvl3pPr>
            <a:lvl4pPr marL="751285" indent="-167879">
              <a:buFont typeface="Arial" pitchFamily="34" charset="0"/>
              <a:buChar char="–"/>
              <a:defRPr sz="900" baseline="0">
                <a:latin typeface="Arial" pitchFamily="34" charset="0"/>
              </a:defRPr>
            </a:lvl4pPr>
            <a:lvl5pPr marL="495300" indent="-161925">
              <a:buFont typeface="Arial" pitchFamily="34" charset="0"/>
              <a:buChar char="•"/>
              <a:defRPr/>
            </a:lvl5pPr>
          </a:lstStyle>
          <a:p>
            <a:r>
              <a:rPr lang="nl-NL" smtClean="0"/>
              <a:t>Xxxx</a:t>
            </a:r>
          </a:p>
          <a:p>
            <a:pPr lvl="1"/>
            <a:r>
              <a:rPr lang="nl-NL" sz="1050" smtClean="0"/>
              <a:t>Xxxx</a:t>
            </a:r>
          </a:p>
          <a:p>
            <a:pPr lvl="2"/>
            <a:r>
              <a:rPr lang="nl-NL" sz="1050" smtClean="0"/>
              <a:t>Xxx</a:t>
            </a:r>
          </a:p>
          <a:p>
            <a:pPr lvl="3"/>
            <a:r>
              <a:rPr lang="nl-NL" sz="1050" smtClean="0"/>
              <a:t>Xxxxx</a:t>
            </a:r>
          </a:p>
        </p:txBody>
      </p:sp>
    </p:spTree>
    <p:extLst>
      <p:ext uri="{BB962C8B-B14F-4D97-AF65-F5344CB8AC3E}">
        <p14:creationId xmlns:p14="http://schemas.microsoft.com/office/powerpoint/2010/main" val="3375798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 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07-Apr-18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t>07-Apr-18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07-Apr-18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07-Apr-18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07-Apr-18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07-Apr-18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21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07-Apr-18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  <p:sldLayoutId id="2147483692" r:id="rId15"/>
    <p:sldLayoutId id="2147483694" r:id="rId16"/>
    <p:sldLayoutId id="2147483696" r:id="rId17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gif"/><Relationship Id="rId7" Type="http://schemas.openxmlformats.org/officeDocument/2006/relationships/image" Target="../media/image1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gif"/><Relationship Id="rId7" Type="http://schemas.openxmlformats.org/officeDocument/2006/relationships/image" Target="../media/image11.jpeg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jpe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6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75902" y="1290028"/>
            <a:ext cx="5773280" cy="3446645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0DB6-95FF-9E43-B5C1-4A1D50F9B361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2" descr="https://upload.wikimedia.org/wikipedia/commons/8/87/Vagra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80" y="1538766"/>
            <a:ext cx="741090" cy="90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Oracle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87"/>
          <a:stretch/>
        </p:blipFill>
        <p:spPr bwMode="auto">
          <a:xfrm>
            <a:off x="983261" y="3888829"/>
            <a:ext cx="651751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blog.vtc.com/wp-content/uploads/2012/09/windows-mac-os-linux.jp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 bwMode="auto">
          <a:xfrm>
            <a:off x="233087" y="1006716"/>
            <a:ext cx="685630" cy="66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549142" y="1870934"/>
            <a:ext cx="4391094" cy="21886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4" descr="http://siliconangle.com/files/2013/09/homepage-docker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661" y="3273148"/>
            <a:ext cx="867382" cy="71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://blog.vtc.com/wp-content/uploads/2012/09/windows-mac-os-linux.jp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5" t="50001" r="29121" b="-1"/>
          <a:stretch/>
        </p:blipFill>
        <p:spPr bwMode="auto">
          <a:xfrm>
            <a:off x="1566977" y="1870934"/>
            <a:ext cx="439353" cy="50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design.ubuntu.com/wp-content/uploads/logo-ubuntu_no%C2%AE-black_orange-he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330" y="1924641"/>
            <a:ext cx="889246" cy="20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50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75902" y="1290028"/>
            <a:ext cx="5773280" cy="3446645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0DB6-95FF-9E43-B5C1-4A1D50F9B361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2" descr="https://upload.wikimedia.org/wikipedia/commons/8/87/Vagra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80" y="1538766"/>
            <a:ext cx="741090" cy="90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Oracle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87"/>
          <a:stretch/>
        </p:blipFill>
        <p:spPr bwMode="auto">
          <a:xfrm>
            <a:off x="983261" y="3888829"/>
            <a:ext cx="651751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blog.vtc.com/wp-content/uploads/2012/09/windows-mac-os-linux.jp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 bwMode="auto">
          <a:xfrm>
            <a:off x="233087" y="1006716"/>
            <a:ext cx="685630" cy="66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549142" y="1870934"/>
            <a:ext cx="4391094" cy="21886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4" descr="http://siliconangle.com/files/2013/09/homepage-docker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661" y="3273148"/>
            <a:ext cx="867382" cy="71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://blog.vtc.com/wp-content/uploads/2012/09/windows-mac-os-linux.jp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5" t="50001" r="29121" b="-1"/>
          <a:stretch/>
        </p:blipFill>
        <p:spPr bwMode="auto">
          <a:xfrm>
            <a:off x="1566977" y="1870934"/>
            <a:ext cx="439353" cy="50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design.ubuntu.com/wp-content/uploads/logo-ubuntu_no%C2%AE-black_orange-he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330" y="1924641"/>
            <a:ext cx="889246" cy="20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logo criu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862" y="2421584"/>
            <a:ext cx="551783" cy="55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91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75902" y="1290028"/>
            <a:ext cx="5773280" cy="3446645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0DB6-95FF-9E43-B5C1-4A1D50F9B361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2" descr="https://upload.wikimedia.org/wikipedia/commons/8/87/Vagra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80" y="1538766"/>
            <a:ext cx="741090" cy="90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Oracle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87"/>
          <a:stretch/>
        </p:blipFill>
        <p:spPr bwMode="auto">
          <a:xfrm>
            <a:off x="983261" y="3888829"/>
            <a:ext cx="651751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blog.vtc.com/wp-content/uploads/2012/09/windows-mac-os-linux.jp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 bwMode="auto">
          <a:xfrm>
            <a:off x="233087" y="1006716"/>
            <a:ext cx="685630" cy="66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549142" y="1870934"/>
            <a:ext cx="4391094" cy="21886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26000" y="2355256"/>
            <a:ext cx="2337603" cy="8504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4" descr="http://siliconangle.com/files/2013/09/homepage-docker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661" y="3273148"/>
            <a:ext cx="867382" cy="71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://blog.vtc.com/wp-content/uploads/2012/09/windows-mac-os-linux.jp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5" t="50001" r="29121" b="-1"/>
          <a:stretch/>
        </p:blipFill>
        <p:spPr bwMode="auto">
          <a:xfrm>
            <a:off x="1566977" y="1870934"/>
            <a:ext cx="439353" cy="50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design.ubuntu.com/wp-content/uploads/logo-ubuntu_no%C2%AE-black_orange-he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330" y="1924641"/>
            <a:ext cx="889246" cy="20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bluedesk.nl/app/uploads/2015/04/Docker-Build-Ship-Run.jpg"/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85" r="43507" b="37183"/>
          <a:stretch/>
        </p:blipFill>
        <p:spPr bwMode="auto">
          <a:xfrm>
            <a:off x="4320948" y="2037257"/>
            <a:ext cx="763881" cy="67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node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364" y="2448732"/>
            <a:ext cx="932807" cy="57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3691990" y="2709891"/>
            <a:ext cx="792324" cy="2776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Node application</a:t>
            </a:r>
            <a:endParaRPr lang="nl-NL" sz="1000" dirty="0"/>
          </a:p>
        </p:txBody>
      </p:sp>
      <p:sp>
        <p:nvSpPr>
          <p:cNvPr id="20" name="Right Arrow 19"/>
          <p:cNvSpPr/>
          <p:nvPr/>
        </p:nvSpPr>
        <p:spPr>
          <a:xfrm rot="1947959">
            <a:off x="4814003" y="3087264"/>
            <a:ext cx="435078" cy="409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3" name="Picture 2" descr="http://bluedesk.nl/app/uploads/2015/04/Docker-Build-Ship-Run.jpg"/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85" r="43507" b="37183"/>
          <a:stretch/>
        </p:blipFill>
        <p:spPr bwMode="auto">
          <a:xfrm>
            <a:off x="5174677" y="3221736"/>
            <a:ext cx="763881" cy="67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213298" y="3117480"/>
            <a:ext cx="6748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smtClean="0"/>
              <a:t>checkpoint</a:t>
            </a:r>
            <a:endParaRPr lang="nl-NL" sz="1100" dirty="0" err="1" smtClean="0"/>
          </a:p>
        </p:txBody>
      </p:sp>
      <p:sp>
        <p:nvSpPr>
          <p:cNvPr id="22" name="Right Arrow 21"/>
          <p:cNvSpPr/>
          <p:nvPr/>
        </p:nvSpPr>
        <p:spPr>
          <a:xfrm rot="10800000">
            <a:off x="4331748" y="3523693"/>
            <a:ext cx="842928" cy="427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4" name="Group 23"/>
          <p:cNvGrpSpPr/>
          <p:nvPr/>
        </p:nvGrpSpPr>
        <p:grpSpPr>
          <a:xfrm>
            <a:off x="2636270" y="3212285"/>
            <a:ext cx="1794948" cy="756962"/>
            <a:chOff x="5721031" y="396225"/>
            <a:chExt cx="2558829" cy="1168437"/>
          </a:xfrm>
        </p:grpSpPr>
        <p:sp>
          <p:nvSpPr>
            <p:cNvPr id="26" name="Rectangle 25"/>
            <p:cNvSpPr/>
            <p:nvPr/>
          </p:nvSpPr>
          <p:spPr>
            <a:xfrm>
              <a:off x="5721031" y="714224"/>
              <a:ext cx="2337603" cy="8504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pic>
          <p:nvPicPr>
            <p:cNvPr id="27" name="Picture 2" descr="http://bluedesk.nl/app/uploads/2015/04/Docker-Build-Ship-Run.jpg"/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85" r="43507" b="37183"/>
            <a:stretch/>
          </p:blipFill>
          <p:spPr bwMode="auto">
            <a:xfrm>
              <a:off x="7515979" y="396225"/>
              <a:ext cx="763881" cy="678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Image result for node logo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3395" y="807700"/>
              <a:ext cx="932807" cy="570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6723655" y="1194365"/>
              <a:ext cx="792324" cy="27768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Node application</a:t>
              </a:r>
              <a:endParaRPr lang="nl-NL" sz="6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577967" y="3860265"/>
            <a:ext cx="130484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tart from checkpoint</a:t>
            </a:r>
            <a:endParaRPr lang="nl-NL" sz="1100" dirty="0" err="1" smtClean="0"/>
          </a:p>
        </p:txBody>
      </p:sp>
      <p:pic>
        <p:nvPicPr>
          <p:cNvPr id="1032" name="Picture 8" descr="Image result for logo criu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862" y="2421584"/>
            <a:ext cx="551783" cy="55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4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75901" y="1290028"/>
            <a:ext cx="7292363" cy="3446645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0DB6-95FF-9E43-B5C1-4A1D50F9B361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2" descr="https://upload.wikimedia.org/wikipedia/commons/8/87/Vagra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80" y="1538766"/>
            <a:ext cx="741090" cy="90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Oracle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87"/>
          <a:stretch/>
        </p:blipFill>
        <p:spPr bwMode="auto">
          <a:xfrm>
            <a:off x="983261" y="3888829"/>
            <a:ext cx="651751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blog.vtc.com/wp-content/uploads/2012/09/windows-mac-os-linux.jp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 bwMode="auto">
          <a:xfrm>
            <a:off x="233087" y="1006716"/>
            <a:ext cx="685630" cy="66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549142" y="1870934"/>
            <a:ext cx="4391094" cy="21886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26000" y="2355256"/>
            <a:ext cx="2337603" cy="8504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4" descr="http://siliconangle.com/files/2013/09/homepage-docker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661" y="3273148"/>
            <a:ext cx="867382" cy="71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://blog.vtc.com/wp-content/uploads/2012/09/windows-mac-os-linux.jp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5" t="50001" r="29121" b="-1"/>
          <a:stretch/>
        </p:blipFill>
        <p:spPr bwMode="auto">
          <a:xfrm>
            <a:off x="1566977" y="1870934"/>
            <a:ext cx="439353" cy="50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design.ubuntu.com/wp-content/uploads/logo-ubuntu_no%C2%AE-black_orange-he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330" y="1924641"/>
            <a:ext cx="889246" cy="20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bluedesk.nl/app/uploads/2015/04/Docker-Build-Ship-Run.jpg"/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85" r="43507" b="37183"/>
          <a:stretch/>
        </p:blipFill>
        <p:spPr bwMode="auto">
          <a:xfrm>
            <a:off x="4320948" y="2037257"/>
            <a:ext cx="763881" cy="67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node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364" y="2448732"/>
            <a:ext cx="932807" cy="57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ithub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559" y="399476"/>
            <a:ext cx="536415" cy="53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reeform 17"/>
          <p:cNvSpPr/>
          <p:nvPr/>
        </p:nvSpPr>
        <p:spPr>
          <a:xfrm>
            <a:off x="2990559" y="823211"/>
            <a:ext cx="980767" cy="1883381"/>
          </a:xfrm>
          <a:custGeom>
            <a:avLst/>
            <a:gdLst>
              <a:gd name="connsiteX0" fmla="*/ 0 w 980767"/>
              <a:gd name="connsiteY0" fmla="*/ 1963966 h 2229437"/>
              <a:gd name="connsiteX1" fmla="*/ 243348 w 980767"/>
              <a:gd name="connsiteY1" fmla="*/ 474379 h 2229437"/>
              <a:gd name="connsiteX2" fmla="*/ 427703 w 980767"/>
              <a:gd name="connsiteY2" fmla="*/ 24553 h 2229437"/>
              <a:gd name="connsiteX3" fmla="*/ 774290 w 980767"/>
              <a:gd name="connsiteY3" fmla="*/ 1086437 h 2229437"/>
              <a:gd name="connsiteX4" fmla="*/ 980767 w 980767"/>
              <a:gd name="connsiteY4" fmla="*/ 2229437 h 2229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0767" h="2229437">
                <a:moveTo>
                  <a:pt x="0" y="1963966"/>
                </a:moveTo>
                <a:cubicBezTo>
                  <a:pt x="86032" y="1380790"/>
                  <a:pt x="172064" y="797614"/>
                  <a:pt x="243348" y="474379"/>
                </a:cubicBezTo>
                <a:cubicBezTo>
                  <a:pt x="314632" y="151144"/>
                  <a:pt x="339213" y="-77457"/>
                  <a:pt x="427703" y="24553"/>
                </a:cubicBezTo>
                <a:cubicBezTo>
                  <a:pt x="516193" y="126563"/>
                  <a:pt x="682113" y="718956"/>
                  <a:pt x="774290" y="1086437"/>
                </a:cubicBezTo>
                <a:cubicBezTo>
                  <a:pt x="866467" y="1453918"/>
                  <a:pt x="923617" y="1841677"/>
                  <a:pt x="980767" y="2229437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tangle 18"/>
          <p:cNvSpPr/>
          <p:nvPr/>
        </p:nvSpPr>
        <p:spPr>
          <a:xfrm>
            <a:off x="3691990" y="2709891"/>
            <a:ext cx="792324" cy="2776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Node application</a:t>
            </a:r>
            <a:endParaRPr lang="nl-NL" sz="1000" dirty="0"/>
          </a:p>
        </p:txBody>
      </p:sp>
      <p:sp>
        <p:nvSpPr>
          <p:cNvPr id="20" name="Right Arrow 19"/>
          <p:cNvSpPr/>
          <p:nvPr/>
        </p:nvSpPr>
        <p:spPr>
          <a:xfrm rot="1947959">
            <a:off x="4814003" y="3087264"/>
            <a:ext cx="435078" cy="409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3" name="Picture 2" descr="http://bluedesk.nl/app/uploads/2015/04/Docker-Build-Ship-Run.jpg"/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85" r="43507" b="37183"/>
          <a:stretch/>
        </p:blipFill>
        <p:spPr bwMode="auto">
          <a:xfrm>
            <a:off x="5174677" y="3221736"/>
            <a:ext cx="763881" cy="67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213298" y="3117480"/>
            <a:ext cx="6748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smtClean="0"/>
              <a:t>checkpoint</a:t>
            </a:r>
            <a:endParaRPr lang="nl-NL" sz="1100" dirty="0" err="1" smtClean="0"/>
          </a:p>
        </p:txBody>
      </p:sp>
      <p:sp>
        <p:nvSpPr>
          <p:cNvPr id="22" name="Right Arrow 21"/>
          <p:cNvSpPr/>
          <p:nvPr/>
        </p:nvSpPr>
        <p:spPr>
          <a:xfrm rot="10800000">
            <a:off x="4331748" y="3523693"/>
            <a:ext cx="842928" cy="427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4" name="Group 23"/>
          <p:cNvGrpSpPr/>
          <p:nvPr/>
        </p:nvGrpSpPr>
        <p:grpSpPr>
          <a:xfrm>
            <a:off x="2636270" y="3212285"/>
            <a:ext cx="1794948" cy="756962"/>
            <a:chOff x="5721031" y="396225"/>
            <a:chExt cx="2558829" cy="1168437"/>
          </a:xfrm>
        </p:grpSpPr>
        <p:sp>
          <p:nvSpPr>
            <p:cNvPr id="26" name="Rectangle 25"/>
            <p:cNvSpPr/>
            <p:nvPr/>
          </p:nvSpPr>
          <p:spPr>
            <a:xfrm>
              <a:off x="5721031" y="714224"/>
              <a:ext cx="2337603" cy="8504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pic>
          <p:nvPicPr>
            <p:cNvPr id="27" name="Picture 2" descr="http://bluedesk.nl/app/uploads/2015/04/Docker-Build-Ship-Run.jpg"/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85" r="43507" b="37183"/>
            <a:stretch/>
          </p:blipFill>
          <p:spPr bwMode="auto">
            <a:xfrm>
              <a:off x="7515979" y="396225"/>
              <a:ext cx="763881" cy="678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Image result for node logo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3395" y="807700"/>
              <a:ext cx="932807" cy="570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6723655" y="1194365"/>
              <a:ext cx="792324" cy="27768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Node application</a:t>
              </a:r>
              <a:endParaRPr lang="nl-NL" sz="6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577967" y="3860265"/>
            <a:ext cx="130484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tart from checkpoint</a:t>
            </a:r>
            <a:endParaRPr lang="nl-NL" sz="1100" dirty="0" err="1" smtClean="0"/>
          </a:p>
        </p:txBody>
      </p:sp>
      <p:sp>
        <p:nvSpPr>
          <p:cNvPr id="25" name="Oval 24"/>
          <p:cNvSpPr/>
          <p:nvPr/>
        </p:nvSpPr>
        <p:spPr>
          <a:xfrm>
            <a:off x="2257816" y="3019148"/>
            <a:ext cx="289840" cy="2555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nl-NL" dirty="0"/>
          </a:p>
        </p:txBody>
      </p:sp>
      <p:sp>
        <p:nvSpPr>
          <p:cNvPr id="33" name="Oval 32"/>
          <p:cNvSpPr/>
          <p:nvPr/>
        </p:nvSpPr>
        <p:spPr>
          <a:xfrm>
            <a:off x="2849642" y="2325834"/>
            <a:ext cx="289840" cy="2555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nl-NL" dirty="0"/>
          </a:p>
        </p:txBody>
      </p:sp>
      <p:sp>
        <p:nvSpPr>
          <p:cNvPr id="34" name="Oval 33"/>
          <p:cNvSpPr/>
          <p:nvPr/>
        </p:nvSpPr>
        <p:spPr>
          <a:xfrm>
            <a:off x="3612074" y="2569706"/>
            <a:ext cx="289840" cy="2555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nl-NL" dirty="0"/>
          </a:p>
        </p:txBody>
      </p:sp>
      <p:sp>
        <p:nvSpPr>
          <p:cNvPr id="35" name="Oval 34"/>
          <p:cNvSpPr/>
          <p:nvPr/>
        </p:nvSpPr>
        <p:spPr>
          <a:xfrm>
            <a:off x="4587484" y="3131262"/>
            <a:ext cx="289840" cy="2555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nl-NL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10"/>
          <a:srcRect r="38841" b="19980"/>
          <a:stretch/>
        </p:blipFill>
        <p:spPr>
          <a:xfrm>
            <a:off x="6067270" y="1529317"/>
            <a:ext cx="1692411" cy="908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0" name="Picture 6" descr="Image result for logo google chrom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942" y="1328194"/>
            <a:ext cx="419739" cy="42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Freeform 31"/>
          <p:cNvSpPr/>
          <p:nvPr/>
        </p:nvSpPr>
        <p:spPr>
          <a:xfrm>
            <a:off x="4436883" y="1939413"/>
            <a:ext cx="2140898" cy="871302"/>
          </a:xfrm>
          <a:custGeom>
            <a:avLst/>
            <a:gdLst>
              <a:gd name="connsiteX0" fmla="*/ 2140898 w 2140898"/>
              <a:gd name="connsiteY0" fmla="*/ 0 h 871302"/>
              <a:gd name="connsiteX1" fmla="*/ 24504 w 2140898"/>
              <a:gd name="connsiteY1" fmla="*/ 811161 h 871302"/>
              <a:gd name="connsiteX2" fmla="*/ 1034769 w 2140898"/>
              <a:gd name="connsiteY2" fmla="*/ 752168 h 871302"/>
              <a:gd name="connsiteX3" fmla="*/ 1750065 w 2140898"/>
              <a:gd name="connsiteY3" fmla="*/ 280219 h 87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0898" h="871302">
                <a:moveTo>
                  <a:pt x="2140898" y="0"/>
                </a:moveTo>
                <a:cubicBezTo>
                  <a:pt x="1174878" y="342900"/>
                  <a:pt x="208859" y="685800"/>
                  <a:pt x="24504" y="811161"/>
                </a:cubicBezTo>
                <a:cubicBezTo>
                  <a:pt x="-159851" y="936522"/>
                  <a:pt x="747176" y="840658"/>
                  <a:pt x="1034769" y="752168"/>
                </a:cubicBezTo>
                <a:cubicBezTo>
                  <a:pt x="1322362" y="663678"/>
                  <a:pt x="1536213" y="471948"/>
                  <a:pt x="1750065" y="280219"/>
                </a:cubicBezTo>
              </a:path>
            </a:pathLst>
          </a:custGeom>
          <a:noFill/>
          <a:ln>
            <a:solidFill>
              <a:schemeClr val="accent2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Oval 35"/>
          <p:cNvSpPr/>
          <p:nvPr/>
        </p:nvSpPr>
        <p:spPr>
          <a:xfrm>
            <a:off x="4421584" y="2781159"/>
            <a:ext cx="289840" cy="2555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nl-NL" dirty="0"/>
          </a:p>
        </p:txBody>
      </p:sp>
      <p:sp>
        <p:nvSpPr>
          <p:cNvPr id="40" name="Oval 39"/>
          <p:cNvSpPr/>
          <p:nvPr/>
        </p:nvSpPr>
        <p:spPr>
          <a:xfrm>
            <a:off x="5680744" y="3313170"/>
            <a:ext cx="289840" cy="2555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nl-NL" dirty="0"/>
          </a:p>
        </p:txBody>
      </p:sp>
      <p:sp>
        <p:nvSpPr>
          <p:cNvPr id="41" name="Oval 40"/>
          <p:cNvSpPr/>
          <p:nvPr/>
        </p:nvSpPr>
        <p:spPr>
          <a:xfrm>
            <a:off x="4586529" y="3479474"/>
            <a:ext cx="289840" cy="2555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nl-NL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10"/>
          <a:srcRect r="38841" b="19980"/>
          <a:stretch/>
        </p:blipFill>
        <p:spPr>
          <a:xfrm>
            <a:off x="6085715" y="3774024"/>
            <a:ext cx="1692411" cy="908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3" name="Picture 6" descr="Image result for logo google chrom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387" y="3572901"/>
            <a:ext cx="419739" cy="42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Freeform 37"/>
          <p:cNvSpPr/>
          <p:nvPr/>
        </p:nvSpPr>
        <p:spPr>
          <a:xfrm>
            <a:off x="3657413" y="3828558"/>
            <a:ext cx="3082600" cy="669763"/>
          </a:xfrm>
          <a:custGeom>
            <a:avLst/>
            <a:gdLst>
              <a:gd name="connsiteX0" fmla="*/ 3082600 w 3082600"/>
              <a:gd name="connsiteY0" fmla="*/ 323113 h 669763"/>
              <a:gd name="connsiteX1" fmla="*/ 1364413 w 3082600"/>
              <a:gd name="connsiteY1" fmla="*/ 433726 h 669763"/>
              <a:gd name="connsiteX2" fmla="*/ 184542 w 3082600"/>
              <a:gd name="connsiteY2" fmla="*/ 28145 h 669763"/>
              <a:gd name="connsiteX3" fmla="*/ 37058 w 3082600"/>
              <a:gd name="connsiteY3" fmla="*/ 101887 h 669763"/>
              <a:gd name="connsiteX4" fmla="*/ 531129 w 3082600"/>
              <a:gd name="connsiteY4" fmla="*/ 640203 h 669763"/>
              <a:gd name="connsiteX5" fmla="*/ 2448419 w 3082600"/>
              <a:gd name="connsiteY5" fmla="*/ 551713 h 66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2600" h="669763">
                <a:moveTo>
                  <a:pt x="3082600" y="323113"/>
                </a:moveTo>
                <a:cubicBezTo>
                  <a:pt x="2465011" y="403000"/>
                  <a:pt x="1847423" y="482887"/>
                  <a:pt x="1364413" y="433726"/>
                </a:cubicBezTo>
                <a:cubicBezTo>
                  <a:pt x="881403" y="384565"/>
                  <a:pt x="405768" y="83451"/>
                  <a:pt x="184542" y="28145"/>
                </a:cubicBezTo>
                <a:cubicBezTo>
                  <a:pt x="-36684" y="-27161"/>
                  <a:pt x="-20706" y="-123"/>
                  <a:pt x="37058" y="101887"/>
                </a:cubicBezTo>
                <a:cubicBezTo>
                  <a:pt x="94822" y="203897"/>
                  <a:pt x="129235" y="565232"/>
                  <a:pt x="531129" y="640203"/>
                </a:cubicBezTo>
                <a:cubicBezTo>
                  <a:pt x="933022" y="715174"/>
                  <a:pt x="1690720" y="633443"/>
                  <a:pt x="2448419" y="551713"/>
                </a:cubicBezTo>
              </a:path>
            </a:pathLst>
          </a:custGeom>
          <a:noFill/>
          <a:ln>
            <a:solidFill>
              <a:schemeClr val="accent2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3650582" y="4008208"/>
            <a:ext cx="289840" cy="2555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nl-NL" dirty="0"/>
          </a:p>
        </p:txBody>
      </p:sp>
      <p:pic>
        <p:nvPicPr>
          <p:cNvPr id="44" name="Picture 8" descr="Image result for logo criu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862" y="2421584"/>
            <a:ext cx="551783" cy="55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7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</a:t>
            </a:r>
            <a:r>
              <a:rPr lang="en-US" dirty="0"/>
              <a:t>Test Data </a:t>
            </a:r>
            <a:r>
              <a:rPr lang="en-US" dirty="0" smtClean="0"/>
              <a:t>Set for </a:t>
            </a:r>
            <a:r>
              <a:rPr lang="en-US" dirty="0"/>
              <a:t>(automated) </a:t>
            </a:r>
            <a:r>
              <a:rPr lang="en-US" dirty="0" smtClean="0"/>
              <a:t>tests</a:t>
            </a:r>
            <a:br>
              <a:rPr lang="en-US" dirty="0" smtClean="0"/>
            </a:br>
            <a:r>
              <a:rPr lang="en-US" dirty="0" smtClean="0"/>
              <a:t>After a new (Sprint) Release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Container for Previous Release</a:t>
            </a:r>
          </a:p>
          <a:p>
            <a:r>
              <a:rPr lang="en-US" dirty="0" smtClean="0"/>
              <a:t>Apply DDL to Upgrade Application</a:t>
            </a:r>
          </a:p>
          <a:p>
            <a:r>
              <a:rPr lang="en-US" dirty="0" smtClean="0"/>
              <a:t>Manage Data Set – test cases to cater for new features</a:t>
            </a:r>
          </a:p>
          <a:p>
            <a:r>
              <a:rPr lang="en-US" dirty="0" smtClean="0"/>
              <a:t>Commit and Tag with new (Sprint) Release label</a:t>
            </a:r>
            <a:endParaRPr lang="en-US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0DB6-95FF-9E43-B5C1-4A1D50F9B361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2" descr="http://bluedesk.nl/app/uploads/2015/04/Docker-Build-Ship-Run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27" r="42278" b="33569"/>
          <a:stretch/>
        </p:blipFill>
        <p:spPr bwMode="auto">
          <a:xfrm>
            <a:off x="6101153" y="2931390"/>
            <a:ext cx="1931850" cy="13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own Arrow 8"/>
          <p:cNvSpPr/>
          <p:nvPr/>
        </p:nvSpPr>
        <p:spPr>
          <a:xfrm rot="16909573">
            <a:off x="5657103" y="2567923"/>
            <a:ext cx="360218" cy="13316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ertical Scroll 9"/>
          <p:cNvSpPr/>
          <p:nvPr/>
        </p:nvSpPr>
        <p:spPr>
          <a:xfrm>
            <a:off x="3311864" y="3557399"/>
            <a:ext cx="1201580" cy="766491"/>
          </a:xfrm>
          <a:prstGeom prst="verticalScroll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DDL</a:t>
            </a:r>
          </a:p>
          <a:p>
            <a:pPr algn="ctr"/>
            <a:r>
              <a:rPr lang="en-US" dirty="0" smtClean="0"/>
              <a:t>R17.51.1</a:t>
            </a:r>
            <a:endParaRPr lang="nl-NL" dirty="0"/>
          </a:p>
        </p:txBody>
      </p:sp>
      <p:sp>
        <p:nvSpPr>
          <p:cNvPr id="11" name="Down Arrow 10"/>
          <p:cNvSpPr/>
          <p:nvPr/>
        </p:nvSpPr>
        <p:spPr>
          <a:xfrm rot="15754366">
            <a:off x="5338611" y="2862782"/>
            <a:ext cx="360218" cy="1980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Cube 11"/>
          <p:cNvSpPr/>
          <p:nvPr/>
        </p:nvSpPr>
        <p:spPr>
          <a:xfrm>
            <a:off x="2454425" y="4413150"/>
            <a:ext cx="2634486" cy="486861"/>
          </a:xfrm>
          <a:prstGeom prst="cub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DML scripts or Export for Test Data Updates R17.51.1</a:t>
            </a:r>
            <a:endParaRPr lang="nl-NL" dirty="0"/>
          </a:p>
        </p:txBody>
      </p:sp>
      <p:sp>
        <p:nvSpPr>
          <p:cNvPr id="13" name="Down Arrow 12"/>
          <p:cNvSpPr/>
          <p:nvPr/>
        </p:nvSpPr>
        <p:spPr>
          <a:xfrm rot="14852736">
            <a:off x="5779644" y="3600580"/>
            <a:ext cx="360218" cy="1486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ular Callout 13"/>
          <p:cNvSpPr/>
          <p:nvPr/>
        </p:nvSpPr>
        <p:spPr>
          <a:xfrm>
            <a:off x="7344002" y="3034655"/>
            <a:ext cx="1600738" cy="189244"/>
          </a:xfrm>
          <a:prstGeom prst="wedgeRectCallout">
            <a:avLst>
              <a:gd name="adj1" fmla="val -45450"/>
              <a:gd name="adj2" fmla="val 131218"/>
            </a:avLst>
          </a:prstGeom>
          <a:solidFill>
            <a:schemeClr val="accent3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AppTest:R17.51.1</a:t>
            </a:r>
            <a:endParaRPr lang="nl-NL" sz="1200" dirty="0"/>
          </a:p>
        </p:txBody>
      </p:sp>
      <p:pic>
        <p:nvPicPr>
          <p:cNvPr id="15" name="Picture 2" descr="http://bluedesk.nl/app/uploads/2015/04/Docker-Build-Ship-Run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27" r="42278" b="33569"/>
          <a:stretch/>
        </p:blipFill>
        <p:spPr bwMode="auto">
          <a:xfrm>
            <a:off x="3311864" y="2224743"/>
            <a:ext cx="1931850" cy="13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ular Callout 15"/>
          <p:cNvSpPr/>
          <p:nvPr/>
        </p:nvSpPr>
        <p:spPr>
          <a:xfrm>
            <a:off x="2431261" y="2319365"/>
            <a:ext cx="1600738" cy="189244"/>
          </a:xfrm>
          <a:prstGeom prst="wedgeRectCallout">
            <a:avLst>
              <a:gd name="adj1" fmla="val 38504"/>
              <a:gd name="adj2" fmla="val 178804"/>
            </a:avLst>
          </a:prstGeom>
          <a:solidFill>
            <a:schemeClr val="accent3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AppTest:R17.49.1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32128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98" y="288000"/>
            <a:ext cx="7115464" cy="504000"/>
          </a:xfrm>
        </p:spPr>
        <p:txBody>
          <a:bodyPr/>
          <a:lstStyle/>
          <a:p>
            <a:r>
              <a:rPr lang="en-US" dirty="0" smtClean="0"/>
              <a:t>Run (Automated) Test using Docker Snapshot (1)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container image for designated release </a:t>
            </a:r>
          </a:p>
          <a:p>
            <a:pPr lvl="1"/>
            <a:r>
              <a:rPr lang="en-US" dirty="0" smtClean="0"/>
              <a:t>start database</a:t>
            </a:r>
            <a:endParaRPr lang="en-US" dirty="0"/>
          </a:p>
          <a:p>
            <a:r>
              <a:rPr lang="en-US" dirty="0" smtClean="0"/>
              <a:t>Create Container Checkpoint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b="1" i="1" dirty="0" smtClean="0"/>
              <a:t>running</a:t>
            </a:r>
            <a:r>
              <a:rPr lang="en-US" dirty="0" smtClean="0"/>
              <a:t> container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0DB6-95FF-9E43-B5C1-4A1D50F9B361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2" descr="http://bluedesk.nl/app/uploads/2015/04/Docker-Build-Ship-Run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27" r="42278" b="33569"/>
          <a:stretch/>
        </p:blipFill>
        <p:spPr bwMode="auto">
          <a:xfrm>
            <a:off x="3893755" y="1351907"/>
            <a:ext cx="1931850" cy="13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3036316" y="1446529"/>
            <a:ext cx="1600738" cy="189244"/>
          </a:xfrm>
          <a:prstGeom prst="wedgeRectCallout">
            <a:avLst>
              <a:gd name="adj1" fmla="val 38504"/>
              <a:gd name="adj2" fmla="val 178804"/>
            </a:avLst>
          </a:prstGeom>
          <a:solidFill>
            <a:schemeClr val="accent3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AppTest:R17.49.1</a:t>
            </a:r>
            <a:endParaRPr lang="nl-NL" sz="1200" dirty="0"/>
          </a:p>
        </p:txBody>
      </p:sp>
      <p:sp>
        <p:nvSpPr>
          <p:cNvPr id="8" name="Down Arrow 7"/>
          <p:cNvSpPr/>
          <p:nvPr/>
        </p:nvSpPr>
        <p:spPr>
          <a:xfrm rot="16909573">
            <a:off x="5611018" y="1923840"/>
            <a:ext cx="360218" cy="756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9" name="Picture 2" descr="http://bluedesk.nl/app/uploads/2015/04/Docker-Build-Ship-Run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27" r="42278" b="33569"/>
          <a:stretch/>
        </p:blipFill>
        <p:spPr bwMode="auto">
          <a:xfrm>
            <a:off x="5384149" y="1026645"/>
            <a:ext cx="3936344" cy="283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n 9"/>
          <p:cNvSpPr/>
          <p:nvPr/>
        </p:nvSpPr>
        <p:spPr>
          <a:xfrm>
            <a:off x="6796536" y="2165921"/>
            <a:ext cx="1038926" cy="980943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/>
          </a:p>
          <a:p>
            <a:pPr algn="ctr"/>
            <a:endParaRPr lang="en-US" sz="1100" dirty="0"/>
          </a:p>
          <a:p>
            <a:pPr algn="ctr"/>
            <a:r>
              <a:rPr lang="en-US" sz="1100" dirty="0" smtClean="0"/>
              <a:t>Oracle Database</a:t>
            </a:r>
            <a:endParaRPr lang="nl-NL" sz="1100" dirty="0"/>
          </a:p>
        </p:txBody>
      </p:sp>
      <p:sp>
        <p:nvSpPr>
          <p:cNvPr id="11" name="Cube 10"/>
          <p:cNvSpPr/>
          <p:nvPr/>
        </p:nvSpPr>
        <p:spPr>
          <a:xfrm>
            <a:off x="6985800" y="2267639"/>
            <a:ext cx="696078" cy="177688"/>
          </a:xfrm>
          <a:prstGeom prst="cub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Test Data</a:t>
            </a:r>
            <a:endParaRPr lang="nl-NL" sz="800" dirty="0"/>
          </a:p>
        </p:txBody>
      </p:sp>
      <p:sp>
        <p:nvSpPr>
          <p:cNvPr id="12" name="Rectangle 11"/>
          <p:cNvSpPr/>
          <p:nvPr/>
        </p:nvSpPr>
        <p:spPr>
          <a:xfrm>
            <a:off x="6902900" y="2528078"/>
            <a:ext cx="826197" cy="15508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Application</a:t>
            </a:r>
            <a:endParaRPr lang="nl-NL" sz="1000" dirty="0"/>
          </a:p>
        </p:txBody>
      </p:sp>
      <p:pic>
        <p:nvPicPr>
          <p:cNvPr id="13" name="Picture 4" descr="http://siliconangle.com/files/2013/09/homepage-docker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662" y="2710790"/>
            <a:ext cx="867382" cy="71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ular Callout 13"/>
          <p:cNvSpPr/>
          <p:nvPr/>
        </p:nvSpPr>
        <p:spPr>
          <a:xfrm>
            <a:off x="5690259" y="634763"/>
            <a:ext cx="2517742" cy="1079934"/>
          </a:xfrm>
          <a:prstGeom prst="wedgeRectCallout">
            <a:avLst>
              <a:gd name="adj1" fmla="val -46511"/>
              <a:gd name="adj2" fmla="val 10682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ocker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container run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 -p 1521:1521</a:t>
            </a:r>
            <a:endParaRPr lang="nl-NL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--name=AppTestR17491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AppTest:R17.49.1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314" name="Picture 2" descr="Image result for 30 seconds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505" y="2422790"/>
            <a:ext cx="626307" cy="74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ular Callout 16"/>
          <p:cNvSpPr/>
          <p:nvPr/>
        </p:nvSpPr>
        <p:spPr>
          <a:xfrm>
            <a:off x="3561204" y="3556377"/>
            <a:ext cx="3636817" cy="907457"/>
          </a:xfrm>
          <a:prstGeom prst="wedgeRectCallout">
            <a:avLst>
              <a:gd name="adj1" fmla="val 46456"/>
              <a:gd name="adj2" fmla="val -10431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nl-NL" altLang="nl-NL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checkpoint </a:t>
            </a:r>
            <a:r>
              <a:rPr lang="nl-NL" altLang="nl-NL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altLang="nl-NL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nl-NL" altLang="nl-NL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--checkpoint-dir=${</a:t>
            </a:r>
            <a:r>
              <a:rPr lang="nl-NL" altLang="nl-NL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chkptdir</a:t>
            </a:r>
            <a:r>
              <a:rPr lang="nl-NL" altLang="nl-NL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nl-NL" altLang="nl-NL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  <a:r>
              <a:rPr lang="nl-NL" altLang="nl-NL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-running=</a:t>
            </a:r>
            <a:r>
              <a:rPr lang="nl-NL" altLang="nl-NL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altLang="nl-NL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nl-NL" altLang="nl-NL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AppTestR17491 AppTestR17491CheckPoint </a:t>
            </a:r>
            <a:endParaRPr lang="nl-NL" altLang="nl-NL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608007" y="3610764"/>
            <a:ext cx="2712486" cy="1461184"/>
            <a:chOff x="956345" y="2267639"/>
            <a:chExt cx="3936344" cy="2837363"/>
          </a:xfrm>
        </p:grpSpPr>
        <p:pic>
          <p:nvPicPr>
            <p:cNvPr id="20" name="Picture 2" descr="http://bluedesk.nl/app/uploads/2015/04/Docker-Build-Ship-Run.jpg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27" r="42278" b="33569"/>
            <a:stretch/>
          </p:blipFill>
          <p:spPr bwMode="auto">
            <a:xfrm>
              <a:off x="956345" y="2267639"/>
              <a:ext cx="3936344" cy="2837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Can 20"/>
            <p:cNvSpPr/>
            <p:nvPr/>
          </p:nvSpPr>
          <p:spPr>
            <a:xfrm>
              <a:off x="2368732" y="3406915"/>
              <a:ext cx="1038926" cy="980943"/>
            </a:xfrm>
            <a:prstGeom prst="can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 smtClean="0"/>
            </a:p>
            <a:p>
              <a:pPr algn="ctr"/>
              <a:endParaRPr lang="en-US" sz="600" dirty="0"/>
            </a:p>
            <a:p>
              <a:pPr algn="ctr"/>
              <a:r>
                <a:rPr lang="en-US" sz="600" dirty="0" smtClean="0"/>
                <a:t>Oracle Database</a:t>
              </a:r>
              <a:endParaRPr lang="nl-NL" sz="600" dirty="0"/>
            </a:p>
          </p:txBody>
        </p:sp>
        <p:sp>
          <p:nvSpPr>
            <p:cNvPr id="22" name="Cube 21"/>
            <p:cNvSpPr/>
            <p:nvPr/>
          </p:nvSpPr>
          <p:spPr>
            <a:xfrm>
              <a:off x="2557996" y="3508633"/>
              <a:ext cx="696078" cy="177688"/>
            </a:xfrm>
            <a:prstGeom prst="cub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" dirty="0" smtClean="0"/>
                <a:t>Test Data</a:t>
              </a:r>
              <a:endParaRPr lang="nl-NL" sz="2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75096" y="3769072"/>
              <a:ext cx="826197" cy="1550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/>
                <a:t>Application</a:t>
              </a:r>
              <a:endParaRPr lang="nl-NL" sz="400" dirty="0"/>
            </a:p>
          </p:txBody>
        </p:sp>
      </p:grpSp>
      <p:sp>
        <p:nvSpPr>
          <p:cNvPr id="25" name="Rectangular Callout 24"/>
          <p:cNvSpPr/>
          <p:nvPr/>
        </p:nvSpPr>
        <p:spPr>
          <a:xfrm>
            <a:off x="4495800" y="4579225"/>
            <a:ext cx="2618119" cy="264604"/>
          </a:xfrm>
          <a:prstGeom prst="wedgeRectCallout">
            <a:avLst>
              <a:gd name="adj1" fmla="val 62306"/>
              <a:gd name="adj2" fmla="val 10421"/>
            </a:avLst>
          </a:prstGeom>
          <a:solidFill>
            <a:schemeClr val="accent3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AppTestR17491CheckPoint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425543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7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98" y="288000"/>
            <a:ext cx="7115464" cy="504000"/>
          </a:xfrm>
        </p:spPr>
        <p:txBody>
          <a:bodyPr/>
          <a:lstStyle/>
          <a:p>
            <a:r>
              <a:rPr lang="en-US" dirty="0" smtClean="0"/>
              <a:t>Run (Automated) Test using Docker Snapshot (2)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Container Checkpoint</a:t>
            </a:r>
          </a:p>
          <a:p>
            <a:pPr lvl="1"/>
            <a:r>
              <a:rPr lang="en-US" dirty="0" smtClean="0"/>
              <a:t>0..3 seconds</a:t>
            </a:r>
          </a:p>
          <a:p>
            <a:r>
              <a:rPr lang="en-US" dirty="0" smtClean="0"/>
              <a:t>Execute </a:t>
            </a:r>
            <a:r>
              <a:rPr lang="en-US" dirty="0"/>
              <a:t>test</a:t>
            </a:r>
          </a:p>
          <a:p>
            <a:pPr lvl="1"/>
            <a:r>
              <a:rPr lang="en-US" dirty="0"/>
              <a:t>No set up, no tear down</a:t>
            </a:r>
          </a:p>
          <a:p>
            <a:r>
              <a:rPr lang="en-US" dirty="0"/>
              <a:t>Stop Container</a:t>
            </a:r>
          </a:p>
          <a:p>
            <a:r>
              <a:rPr lang="en-US" dirty="0" smtClean="0"/>
              <a:t>Next </a:t>
            </a:r>
            <a:r>
              <a:rPr lang="en-US" dirty="0"/>
              <a:t>test –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/>
              <a:t>even in parallel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0DB6-95FF-9E43-B5C1-4A1D50F9B361}" type="slidenum">
              <a:rPr lang="en-US" smtClean="0"/>
              <a:t>7</a:t>
            </a:fld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45584" y="1076638"/>
            <a:ext cx="538097" cy="1968903"/>
          </a:xfrm>
          <a:custGeom>
            <a:avLst/>
            <a:gdLst>
              <a:gd name="connsiteX0" fmla="*/ 538097 w 538097"/>
              <a:gd name="connsiteY0" fmla="*/ 1711036 h 1917118"/>
              <a:gd name="connsiteX1" fmla="*/ 212515 w 538097"/>
              <a:gd name="connsiteY1" fmla="*/ 1891145 h 1917118"/>
              <a:gd name="connsiteX2" fmla="*/ 18551 w 538097"/>
              <a:gd name="connsiteY2" fmla="*/ 1212273 h 1917118"/>
              <a:gd name="connsiteX3" fmla="*/ 46260 w 538097"/>
              <a:gd name="connsiteY3" fmla="*/ 429491 h 1917118"/>
              <a:gd name="connsiteX4" fmla="*/ 357988 w 538097"/>
              <a:gd name="connsiteY4" fmla="*/ 0 h 1917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097" h="1917118">
                <a:moveTo>
                  <a:pt x="538097" y="1711036"/>
                </a:moveTo>
                <a:cubicBezTo>
                  <a:pt x="418601" y="1842654"/>
                  <a:pt x="299106" y="1974272"/>
                  <a:pt x="212515" y="1891145"/>
                </a:cubicBezTo>
                <a:cubicBezTo>
                  <a:pt x="125924" y="1808018"/>
                  <a:pt x="46260" y="1455882"/>
                  <a:pt x="18551" y="1212273"/>
                </a:cubicBezTo>
                <a:cubicBezTo>
                  <a:pt x="-9158" y="968664"/>
                  <a:pt x="-10313" y="631536"/>
                  <a:pt x="46260" y="429491"/>
                </a:cubicBezTo>
                <a:cubicBezTo>
                  <a:pt x="102833" y="227446"/>
                  <a:pt x="230410" y="113723"/>
                  <a:pt x="357988" y="0"/>
                </a:cubicBezTo>
              </a:path>
            </a:pathLst>
          </a:custGeom>
          <a:noFill/>
          <a:ln w="571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4" name="Group 23"/>
          <p:cNvGrpSpPr/>
          <p:nvPr/>
        </p:nvGrpSpPr>
        <p:grpSpPr>
          <a:xfrm>
            <a:off x="3406912" y="687433"/>
            <a:ext cx="2712486" cy="1461184"/>
            <a:chOff x="956345" y="2267639"/>
            <a:chExt cx="3936344" cy="2837363"/>
          </a:xfrm>
        </p:grpSpPr>
        <p:pic>
          <p:nvPicPr>
            <p:cNvPr id="26" name="Picture 2" descr="http://bluedesk.nl/app/uploads/2015/04/Docker-Build-Ship-Run.jpg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27" r="42278" b="33569"/>
            <a:stretch/>
          </p:blipFill>
          <p:spPr bwMode="auto">
            <a:xfrm>
              <a:off x="956345" y="2267639"/>
              <a:ext cx="3936344" cy="2837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Can 26"/>
            <p:cNvSpPr/>
            <p:nvPr/>
          </p:nvSpPr>
          <p:spPr>
            <a:xfrm>
              <a:off x="2368732" y="3406915"/>
              <a:ext cx="1038926" cy="980943"/>
            </a:xfrm>
            <a:prstGeom prst="can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 smtClean="0"/>
            </a:p>
            <a:p>
              <a:pPr algn="ctr"/>
              <a:endParaRPr lang="en-US" sz="600" dirty="0"/>
            </a:p>
            <a:p>
              <a:pPr algn="ctr"/>
              <a:r>
                <a:rPr lang="en-US" sz="600" dirty="0" smtClean="0"/>
                <a:t>Oracle Database</a:t>
              </a:r>
              <a:endParaRPr lang="nl-NL" sz="600" dirty="0"/>
            </a:p>
          </p:txBody>
        </p:sp>
        <p:sp>
          <p:nvSpPr>
            <p:cNvPr id="28" name="Cube 27"/>
            <p:cNvSpPr/>
            <p:nvPr/>
          </p:nvSpPr>
          <p:spPr>
            <a:xfrm>
              <a:off x="2557996" y="3508633"/>
              <a:ext cx="696078" cy="177688"/>
            </a:xfrm>
            <a:prstGeom prst="cub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" dirty="0" smtClean="0"/>
                <a:t>Test Data</a:t>
              </a:r>
              <a:endParaRPr lang="nl-NL" sz="2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75096" y="3769072"/>
              <a:ext cx="826197" cy="1550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/>
                <a:t>Application</a:t>
              </a:r>
              <a:endParaRPr lang="nl-NL" sz="400" dirty="0"/>
            </a:p>
          </p:txBody>
        </p:sp>
      </p:grpSp>
      <p:sp>
        <p:nvSpPr>
          <p:cNvPr id="30" name="Rectangular Callout 29"/>
          <p:cNvSpPr/>
          <p:nvPr/>
        </p:nvSpPr>
        <p:spPr>
          <a:xfrm>
            <a:off x="5487476" y="720255"/>
            <a:ext cx="2618119" cy="264604"/>
          </a:xfrm>
          <a:prstGeom prst="wedgeRectCallout">
            <a:avLst>
              <a:gd name="adj1" fmla="val -48028"/>
              <a:gd name="adj2" fmla="val 164882"/>
            </a:avLst>
          </a:prstGeom>
          <a:solidFill>
            <a:schemeClr val="accent3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AppTestR17491CheckPoint</a:t>
            </a:r>
            <a:endParaRPr lang="nl-NL" sz="1200" dirty="0"/>
          </a:p>
        </p:txBody>
      </p:sp>
      <p:sp>
        <p:nvSpPr>
          <p:cNvPr id="8" name="Down Arrow 7"/>
          <p:cNvSpPr/>
          <p:nvPr/>
        </p:nvSpPr>
        <p:spPr>
          <a:xfrm rot="16909573">
            <a:off x="5977857" y="1094296"/>
            <a:ext cx="360218" cy="13642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17410" name="Picture 2" descr="Image result for stopwatch &quot;one second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818" y="1110798"/>
            <a:ext cx="612628" cy="50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6040675" y="1318017"/>
            <a:ext cx="2712486" cy="1461184"/>
            <a:chOff x="956345" y="2267639"/>
            <a:chExt cx="3936344" cy="2837363"/>
          </a:xfrm>
        </p:grpSpPr>
        <p:pic>
          <p:nvPicPr>
            <p:cNvPr id="20" name="Picture 2" descr="http://bluedesk.nl/app/uploads/2015/04/Docker-Build-Ship-Run.jpg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27" r="42278" b="33569"/>
            <a:stretch/>
          </p:blipFill>
          <p:spPr bwMode="auto">
            <a:xfrm>
              <a:off x="956345" y="2267639"/>
              <a:ext cx="3936344" cy="2837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Can 20"/>
            <p:cNvSpPr/>
            <p:nvPr/>
          </p:nvSpPr>
          <p:spPr>
            <a:xfrm>
              <a:off x="2368732" y="3406915"/>
              <a:ext cx="1038926" cy="980943"/>
            </a:xfrm>
            <a:prstGeom prst="can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 smtClean="0"/>
            </a:p>
            <a:p>
              <a:pPr algn="ctr"/>
              <a:endParaRPr lang="en-US" sz="600" dirty="0"/>
            </a:p>
            <a:p>
              <a:pPr algn="ctr"/>
              <a:r>
                <a:rPr lang="en-US" sz="600" dirty="0" smtClean="0"/>
                <a:t>Oracle Database</a:t>
              </a:r>
              <a:endParaRPr lang="nl-NL" sz="600" dirty="0"/>
            </a:p>
          </p:txBody>
        </p:sp>
        <p:sp>
          <p:nvSpPr>
            <p:cNvPr id="22" name="Cube 21"/>
            <p:cNvSpPr/>
            <p:nvPr/>
          </p:nvSpPr>
          <p:spPr>
            <a:xfrm>
              <a:off x="2557996" y="3508633"/>
              <a:ext cx="696078" cy="177688"/>
            </a:xfrm>
            <a:prstGeom prst="cub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" dirty="0" smtClean="0"/>
                <a:t>Test Data</a:t>
              </a:r>
              <a:endParaRPr lang="nl-NL" sz="2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75096" y="3769072"/>
              <a:ext cx="826197" cy="1550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/>
                <a:t>Application</a:t>
              </a:r>
              <a:endParaRPr lang="nl-NL" sz="400" dirty="0"/>
            </a:p>
          </p:txBody>
        </p:sp>
      </p:grpSp>
      <p:sp>
        <p:nvSpPr>
          <p:cNvPr id="25" name="Rectangular Callout 24"/>
          <p:cNvSpPr/>
          <p:nvPr/>
        </p:nvSpPr>
        <p:spPr>
          <a:xfrm>
            <a:off x="7248213" y="2922177"/>
            <a:ext cx="1600738" cy="189244"/>
          </a:xfrm>
          <a:prstGeom prst="wedgeRectCallout">
            <a:avLst>
              <a:gd name="adj1" fmla="val -25032"/>
              <a:gd name="adj2" fmla="val -388906"/>
            </a:avLst>
          </a:prstGeom>
          <a:solidFill>
            <a:schemeClr val="accent3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AppTest:R17.49.1</a:t>
            </a:r>
            <a:endParaRPr lang="nl-NL" sz="1200" dirty="0"/>
          </a:p>
        </p:txBody>
      </p:sp>
      <p:sp>
        <p:nvSpPr>
          <p:cNvPr id="14" name="Rectangular Callout 13"/>
          <p:cNvSpPr/>
          <p:nvPr/>
        </p:nvSpPr>
        <p:spPr>
          <a:xfrm>
            <a:off x="3075786" y="2411290"/>
            <a:ext cx="3720749" cy="852210"/>
          </a:xfrm>
          <a:prstGeom prst="wedgeRectCallout">
            <a:avLst>
              <a:gd name="adj1" fmla="val 34780"/>
              <a:gd name="adj2" fmla="val -11792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nl-NL" altLang="nl-NL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altLang="nl-NL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 start </a:t>
            </a:r>
            <a:br>
              <a:rPr lang="nl-NL" altLang="nl-NL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-–checkpoint=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AppTestR17491CheckPoint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nl-NL" altLang="nl-NL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checkpoint-dir=${</a:t>
            </a:r>
            <a:r>
              <a:rPr lang="nl-NL" altLang="nl-NL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chkptdir</a:t>
            </a:r>
            <a:r>
              <a:rPr lang="nl-NL" altLang="nl-NL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AppTestR17491</a:t>
            </a:r>
            <a:endParaRPr lang="nl-NL" altLang="nl-NL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12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8" grpId="1" animBg="1"/>
      <p:bldP spid="25" grpId="0" animBg="1"/>
      <p:bldP spid="25" grpId="1" animBg="1"/>
      <p:bldP spid="14" grpId="0" animBg="1"/>
      <p:bldP spid="14" grpId="1" animBg="1"/>
    </p:bldLst>
  </p:timing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AF9A2038-56EF-1448-BC8A-E6B1BBA70741}" vid="{7B36D259-0CD2-0844-A47A-FD3E3D794B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8583</TotalTime>
  <Words>196</Words>
  <Application>Microsoft Office PowerPoint</Application>
  <PresentationFormat>On-screen Show (16:9)</PresentationFormat>
  <Paragraphs>82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Office-thema</vt:lpstr>
      <vt:lpstr>PowerPoint Presentation</vt:lpstr>
      <vt:lpstr>PowerPoint Presentation</vt:lpstr>
      <vt:lpstr>PowerPoint Presentation</vt:lpstr>
      <vt:lpstr>PowerPoint Presentation</vt:lpstr>
      <vt:lpstr>Manage Test Data Set for (automated) tests After a new (Sprint) Release</vt:lpstr>
      <vt:lpstr>Run (Automated) Test using Docker Snapshot (1)</vt:lpstr>
      <vt:lpstr>Run (Automated) Test using Docker Snapshot (2)</vt:lpstr>
    </vt:vector>
  </TitlesOfParts>
  <Company>Conclusion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OpenWorld 2017 Review - Introduction</dc:title>
  <dc:creator>Saskia van der Maat</dc:creator>
  <cp:keywords>oow17 review</cp:keywords>
  <dc:description>Amis - versie 1 - juni 2017
Ontwerp: Humming
Template: Ton Persoon</dc:description>
  <cp:lastModifiedBy>Lucas Jellema</cp:lastModifiedBy>
  <cp:revision>199</cp:revision>
  <dcterms:created xsi:type="dcterms:W3CDTF">2017-09-25T11:59:01Z</dcterms:created>
  <dcterms:modified xsi:type="dcterms:W3CDTF">2018-04-08T05:31:25Z</dcterms:modified>
</cp:coreProperties>
</file>