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9" r:id="rId4"/>
    <p:sldId id="260" r:id="rId5"/>
    <p:sldId id="261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58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10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88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15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19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14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7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91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85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3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23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9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0D3F4-BE92-40ED-BB36-22F03F9BF743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043608" y="188640"/>
            <a:ext cx="2232248" cy="144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Proposals</a:t>
            </a:r>
            <a:r>
              <a:rPr lang="nl-NL" dirty="0" smtClean="0"/>
              <a:t> are </a:t>
            </a:r>
            <a:r>
              <a:rPr lang="nl-NL" dirty="0" err="1" smtClean="0"/>
              <a:t>submitted</a:t>
            </a:r>
            <a:r>
              <a:rPr lang="nl-NL" dirty="0" smtClean="0"/>
              <a:t> for </a:t>
            </a:r>
            <a:r>
              <a:rPr lang="nl-NL" dirty="0" err="1" smtClean="0"/>
              <a:t>an</a:t>
            </a:r>
            <a:r>
              <a:rPr lang="nl-NL" dirty="0" smtClean="0"/>
              <a:t> artist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perform</a:t>
            </a:r>
            <a:r>
              <a:rPr lang="nl-NL" dirty="0" smtClean="0"/>
              <a:t> at </a:t>
            </a:r>
            <a:r>
              <a:rPr lang="nl-NL" dirty="0" err="1" smtClean="0"/>
              <a:t>an</a:t>
            </a:r>
            <a:r>
              <a:rPr lang="nl-NL" dirty="0" smtClean="0"/>
              <a:t> event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3877120" y="908720"/>
            <a:ext cx="2232248" cy="144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Each</a:t>
            </a:r>
            <a:r>
              <a:rPr lang="nl-NL" dirty="0" smtClean="0"/>
              <a:t> </a:t>
            </a:r>
            <a:r>
              <a:rPr lang="nl-NL" dirty="0" err="1" smtClean="0"/>
              <a:t>proposal</a:t>
            </a:r>
            <a:r>
              <a:rPr lang="nl-NL" dirty="0" smtClean="0"/>
              <a:t> is </a:t>
            </a:r>
            <a:r>
              <a:rPr lang="nl-NL" dirty="0" err="1" smtClean="0"/>
              <a:t>checked</a:t>
            </a:r>
            <a:r>
              <a:rPr lang="nl-NL" dirty="0" smtClean="0"/>
              <a:t> for </a:t>
            </a:r>
            <a:r>
              <a:rPr lang="nl-NL" dirty="0" err="1" smtClean="0"/>
              <a:t>duplicates</a:t>
            </a:r>
            <a:r>
              <a:rPr lang="nl-NL" dirty="0" smtClean="0"/>
              <a:t>, </a:t>
            </a:r>
            <a:r>
              <a:rPr lang="nl-NL" dirty="0" err="1" smtClean="0"/>
              <a:t>then</a:t>
            </a:r>
            <a:r>
              <a:rPr lang="nl-NL" dirty="0" smtClean="0"/>
              <a:t> </a:t>
            </a:r>
            <a:r>
              <a:rPr lang="nl-NL" dirty="0" err="1" smtClean="0"/>
              <a:t>validated</a:t>
            </a:r>
            <a:r>
              <a:rPr lang="nl-NL" dirty="0" smtClean="0"/>
              <a:t> (</a:t>
            </a:r>
            <a:r>
              <a:rPr lang="nl-NL" dirty="0" err="1" smtClean="0"/>
              <a:t>against</a:t>
            </a:r>
            <a:r>
              <a:rPr lang="nl-NL" dirty="0" smtClean="0"/>
              <a:t> business </a:t>
            </a:r>
            <a:r>
              <a:rPr lang="nl-NL" dirty="0" err="1" smtClean="0"/>
              <a:t>rules</a:t>
            </a:r>
            <a:r>
              <a:rPr lang="nl-NL" dirty="0" smtClean="0"/>
              <a:t>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403648" y="2204864"/>
            <a:ext cx="2232248" cy="144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Surviving</a:t>
            </a:r>
            <a:r>
              <a:rPr lang="nl-NL" dirty="0" smtClean="0"/>
              <a:t> </a:t>
            </a:r>
            <a:r>
              <a:rPr lang="nl-NL" dirty="0" err="1" smtClean="0"/>
              <a:t>proposals</a:t>
            </a:r>
            <a:r>
              <a:rPr lang="nl-NL" dirty="0" smtClean="0"/>
              <a:t> are </a:t>
            </a:r>
            <a:r>
              <a:rPr lang="nl-NL" dirty="0" err="1" smtClean="0"/>
              <a:t>submitted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a human actor for triage (</a:t>
            </a:r>
            <a:r>
              <a:rPr lang="nl-NL" dirty="0" err="1" smtClean="0"/>
              <a:t>approve</a:t>
            </a:r>
            <a:r>
              <a:rPr lang="nl-NL" dirty="0" smtClean="0"/>
              <a:t>/</a:t>
            </a:r>
            <a:r>
              <a:rPr lang="nl-NL" dirty="0" err="1" smtClean="0"/>
              <a:t>reject</a:t>
            </a:r>
            <a:r>
              <a:rPr lang="nl-NL" dirty="0" smtClean="0"/>
              <a:t>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262505" y="3117758"/>
            <a:ext cx="2232248" cy="144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One</a:t>
            </a:r>
            <a:r>
              <a:rPr lang="nl-NL" dirty="0" smtClean="0"/>
              <a:t> or more </a:t>
            </a:r>
            <a:r>
              <a:rPr lang="nl-NL" dirty="0" err="1" smtClean="0"/>
              <a:t>approved</a:t>
            </a:r>
            <a:r>
              <a:rPr lang="nl-NL" dirty="0" smtClean="0"/>
              <a:t> </a:t>
            </a:r>
            <a:r>
              <a:rPr lang="nl-NL" dirty="0" err="1" smtClean="0"/>
              <a:t>proposals</a:t>
            </a:r>
            <a:r>
              <a:rPr lang="nl-NL" dirty="0" smtClean="0"/>
              <a:t> are </a:t>
            </a:r>
            <a:r>
              <a:rPr lang="nl-NL" dirty="0" err="1" smtClean="0"/>
              <a:t>selected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enter </a:t>
            </a:r>
            <a:r>
              <a:rPr lang="nl-NL" dirty="0" err="1" smtClean="0"/>
              <a:t>negotiotation</a:t>
            </a:r>
            <a:r>
              <a:rPr lang="nl-NL" dirty="0" smtClean="0"/>
              <a:t> </a:t>
            </a:r>
            <a:r>
              <a:rPr lang="nl-NL" dirty="0" err="1" smtClean="0"/>
              <a:t>phase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artist 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63588" y="4480131"/>
            <a:ext cx="3312368" cy="144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When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negotation</a:t>
            </a:r>
            <a:r>
              <a:rPr lang="nl-NL" dirty="0" smtClean="0"/>
              <a:t> is </a:t>
            </a:r>
            <a:r>
              <a:rPr lang="nl-NL" dirty="0" err="1" smtClean="0"/>
              <a:t>successful</a:t>
            </a:r>
            <a:r>
              <a:rPr lang="nl-NL" dirty="0" smtClean="0"/>
              <a:t>,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proposal</a:t>
            </a:r>
            <a:r>
              <a:rPr lang="nl-NL" dirty="0" smtClean="0"/>
              <a:t> is </a:t>
            </a:r>
            <a:r>
              <a:rPr lang="nl-NL" dirty="0" err="1" smtClean="0"/>
              <a:t>converted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‘engagement’; </a:t>
            </a:r>
            <a:r>
              <a:rPr lang="nl-NL" dirty="0" err="1" smtClean="0"/>
              <a:t>all</a:t>
            </a:r>
            <a:r>
              <a:rPr lang="nl-NL" dirty="0" smtClean="0"/>
              <a:t> </a:t>
            </a:r>
            <a:r>
              <a:rPr lang="nl-NL" dirty="0" err="1" smtClean="0"/>
              <a:t>other</a:t>
            </a:r>
            <a:r>
              <a:rPr lang="nl-NL" dirty="0" smtClean="0"/>
              <a:t> </a:t>
            </a:r>
            <a:r>
              <a:rPr lang="nl-NL" dirty="0" err="1" smtClean="0"/>
              <a:t>proposals</a:t>
            </a:r>
            <a:r>
              <a:rPr lang="nl-NL" dirty="0" smtClean="0"/>
              <a:t> are </a:t>
            </a:r>
            <a:r>
              <a:rPr lang="nl-NL" dirty="0" err="1" smtClean="0"/>
              <a:t>closed</a:t>
            </a:r>
            <a:r>
              <a:rPr lang="nl-NL" dirty="0" smtClean="0"/>
              <a:t> at </a:t>
            </a:r>
            <a:r>
              <a:rPr lang="nl-NL" dirty="0" err="1" smtClean="0"/>
              <a:t>that</a:t>
            </a:r>
            <a:r>
              <a:rPr lang="nl-NL" dirty="0" smtClean="0"/>
              <a:t> point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428225" y="5085184"/>
            <a:ext cx="3888432" cy="144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When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negotation</a:t>
            </a:r>
            <a:r>
              <a:rPr lang="nl-NL" dirty="0" smtClean="0"/>
              <a:t> is </a:t>
            </a:r>
            <a:r>
              <a:rPr lang="nl-NL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successful</a:t>
            </a:r>
            <a:r>
              <a:rPr lang="nl-NL" dirty="0" smtClean="0"/>
              <a:t>,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proposal</a:t>
            </a:r>
            <a:r>
              <a:rPr lang="nl-NL" dirty="0" smtClean="0"/>
              <a:t> is </a:t>
            </a:r>
            <a:r>
              <a:rPr lang="nl-NL" dirty="0" err="1" smtClean="0"/>
              <a:t>converted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‘</a:t>
            </a:r>
            <a:r>
              <a:rPr lang="nl-NL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feasible</a:t>
            </a:r>
            <a:r>
              <a:rPr lang="nl-NL" dirty="0" smtClean="0"/>
              <a:t>’. </a:t>
            </a:r>
            <a:r>
              <a:rPr lang="nl-NL" dirty="0" err="1" smtClean="0"/>
              <a:t>Another</a:t>
            </a:r>
            <a:r>
              <a:rPr lang="nl-NL" dirty="0" smtClean="0"/>
              <a:t> </a:t>
            </a:r>
            <a:r>
              <a:rPr lang="nl-NL" dirty="0" err="1" smtClean="0"/>
              <a:t>one</a:t>
            </a:r>
            <a:r>
              <a:rPr lang="nl-NL" dirty="0" smtClean="0"/>
              <a:t> of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approved</a:t>
            </a:r>
            <a:r>
              <a:rPr lang="nl-NL" dirty="0" smtClean="0"/>
              <a:t> </a:t>
            </a:r>
            <a:r>
              <a:rPr lang="nl-NL" dirty="0" err="1" smtClean="0"/>
              <a:t>proposals</a:t>
            </a:r>
            <a:r>
              <a:rPr lang="nl-NL" dirty="0" smtClean="0"/>
              <a:t>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now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promoted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497282" y="111061"/>
            <a:ext cx="1357348" cy="2917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Initiated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304730" y="1249048"/>
            <a:ext cx="1357348" cy="29174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Duplicate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300192" y="1693193"/>
            <a:ext cx="1357348" cy="29174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Invalid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304730" y="2400006"/>
            <a:ext cx="1558030" cy="2917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Under </a:t>
            </a:r>
            <a:r>
              <a:rPr lang="nl-NL" sz="1200" dirty="0" err="1" smtClean="0"/>
              <a:t>Consideration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179512" y="3691965"/>
            <a:ext cx="1558030" cy="29174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Rejected</a:t>
            </a:r>
            <a:endParaRPr lang="en-US" sz="1600" dirty="0"/>
          </a:p>
        </p:txBody>
      </p:sp>
      <p:sp>
        <p:nvSpPr>
          <p:cNvPr id="13" name="Rounded Rectangle 12"/>
          <p:cNvSpPr/>
          <p:nvPr/>
        </p:nvSpPr>
        <p:spPr>
          <a:xfrm>
            <a:off x="179512" y="4016602"/>
            <a:ext cx="1558030" cy="2917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Approved</a:t>
            </a:r>
            <a:endParaRPr lang="en-US" sz="1600" dirty="0"/>
          </a:p>
        </p:txBody>
      </p:sp>
      <p:sp>
        <p:nvSpPr>
          <p:cNvPr id="14" name="Rounded Rectangle 13"/>
          <p:cNvSpPr/>
          <p:nvPr/>
        </p:nvSpPr>
        <p:spPr>
          <a:xfrm>
            <a:off x="6304730" y="762847"/>
            <a:ext cx="1357348" cy="2917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In </a:t>
            </a:r>
            <a:r>
              <a:rPr lang="nl-NL" dirty="0" err="1" smtClean="0"/>
              <a:t>Process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6758627" y="4257093"/>
            <a:ext cx="1558030" cy="2917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Under </a:t>
            </a:r>
            <a:r>
              <a:rPr lang="nl-NL" sz="1400" dirty="0" err="1" smtClean="0"/>
              <a:t>negotiation</a:t>
            </a:r>
            <a:endParaRPr lang="en-US" sz="1400" dirty="0"/>
          </a:p>
        </p:txBody>
      </p:sp>
      <p:sp>
        <p:nvSpPr>
          <p:cNvPr id="16" name="Rounded Rectangle 15"/>
          <p:cNvSpPr/>
          <p:nvPr/>
        </p:nvSpPr>
        <p:spPr>
          <a:xfrm>
            <a:off x="7537642" y="6450674"/>
            <a:ext cx="1558030" cy="29174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Not</a:t>
            </a:r>
            <a:r>
              <a:rPr lang="nl-NL" sz="1400" dirty="0" smtClean="0"/>
              <a:t> </a:t>
            </a:r>
            <a:r>
              <a:rPr lang="nl-NL" sz="1400" dirty="0" err="1" smtClean="0"/>
              <a:t>feasible</a:t>
            </a:r>
            <a:endParaRPr lang="en-US" sz="1400" dirty="0"/>
          </a:p>
        </p:txBody>
      </p:sp>
      <p:sp>
        <p:nvSpPr>
          <p:cNvPr id="17" name="Rounded Rectangle 16"/>
          <p:cNvSpPr/>
          <p:nvPr/>
        </p:nvSpPr>
        <p:spPr>
          <a:xfrm>
            <a:off x="179512" y="6233599"/>
            <a:ext cx="1589346" cy="29174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Closed</a:t>
            </a:r>
            <a:endParaRPr lang="en-US" sz="1400" dirty="0"/>
          </a:p>
        </p:txBody>
      </p:sp>
      <p:sp>
        <p:nvSpPr>
          <p:cNvPr id="18" name="Rounded Rectangle 17"/>
          <p:cNvSpPr/>
          <p:nvPr/>
        </p:nvSpPr>
        <p:spPr>
          <a:xfrm>
            <a:off x="179512" y="5877272"/>
            <a:ext cx="1589346" cy="29174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Engagement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71241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712006" y="2185491"/>
            <a:ext cx="1584176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SOA </a:t>
            </a:r>
            <a:r>
              <a:rPr lang="nl-NL" dirty="0" err="1" smtClean="0"/>
              <a:t>Composite</a:t>
            </a:r>
            <a:endParaRPr lang="nl-NL" dirty="0" smtClean="0"/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en-US" dirty="0"/>
          </a:p>
        </p:txBody>
      </p:sp>
      <p:sp>
        <p:nvSpPr>
          <p:cNvPr id="3" name="Flowchart: Magnetic Disk 2"/>
          <p:cNvSpPr/>
          <p:nvPr/>
        </p:nvSpPr>
        <p:spPr>
          <a:xfrm>
            <a:off x="4944254" y="2974957"/>
            <a:ext cx="1152128" cy="1152128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Direct Access Storage 3"/>
          <p:cNvSpPr/>
          <p:nvPr/>
        </p:nvSpPr>
        <p:spPr>
          <a:xfrm>
            <a:off x="4152166" y="2905571"/>
            <a:ext cx="288032" cy="36004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Elbow Connector 9"/>
          <p:cNvCxnSpPr>
            <a:stCxn id="4" idx="4"/>
            <a:endCxn id="3" idx="2"/>
          </p:cNvCxnSpPr>
          <p:nvPr/>
        </p:nvCxnSpPr>
        <p:spPr>
          <a:xfrm>
            <a:off x="4440198" y="3085591"/>
            <a:ext cx="504056" cy="46543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5112378" y="919709"/>
            <a:ext cx="1584176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SOA </a:t>
            </a:r>
            <a:r>
              <a:rPr lang="nl-NL" dirty="0" err="1" smtClean="0"/>
              <a:t>Composite</a:t>
            </a:r>
            <a:endParaRPr lang="nl-NL" dirty="0" smtClean="0"/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en-US" dirty="0"/>
          </a:p>
        </p:txBody>
      </p:sp>
      <p:sp>
        <p:nvSpPr>
          <p:cNvPr id="13" name="Flowchart: Direct Access Storage 12"/>
          <p:cNvSpPr/>
          <p:nvPr/>
        </p:nvSpPr>
        <p:spPr>
          <a:xfrm>
            <a:off x="4968362" y="1567781"/>
            <a:ext cx="288032" cy="36004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ular Callout 14"/>
          <p:cNvSpPr/>
          <p:nvPr/>
        </p:nvSpPr>
        <p:spPr>
          <a:xfrm>
            <a:off x="1800010" y="1393403"/>
            <a:ext cx="1823991" cy="436240"/>
          </a:xfrm>
          <a:prstGeom prst="wedgeRectCallout">
            <a:avLst>
              <a:gd name="adj1" fmla="val 9496"/>
              <a:gd name="adj2" fmla="val 156081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SendInArtistProposal</a:t>
            </a:r>
            <a:endParaRPr lang="en-US" sz="1400" dirty="0"/>
          </a:p>
        </p:txBody>
      </p:sp>
      <p:sp>
        <p:nvSpPr>
          <p:cNvPr id="16" name="Rectangular Callout 15"/>
          <p:cNvSpPr/>
          <p:nvPr/>
        </p:nvSpPr>
        <p:spPr>
          <a:xfrm>
            <a:off x="6180602" y="616496"/>
            <a:ext cx="1823991" cy="436240"/>
          </a:xfrm>
          <a:prstGeom prst="wedgeRectCallout">
            <a:avLst>
              <a:gd name="adj1" fmla="val -37356"/>
              <a:gd name="adj2" fmla="val 10123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EvaluateArtistProposal</a:t>
            </a:r>
            <a:endParaRPr lang="en-US" sz="1400" dirty="0"/>
          </a:p>
        </p:txBody>
      </p:sp>
      <p:cxnSp>
        <p:nvCxnSpPr>
          <p:cNvPr id="18" name="Elbow Connector 17"/>
          <p:cNvCxnSpPr>
            <a:stCxn id="3" idx="1"/>
            <a:endCxn id="13" idx="1"/>
          </p:cNvCxnSpPr>
          <p:nvPr/>
        </p:nvCxnSpPr>
        <p:spPr>
          <a:xfrm rot="16200000" flipV="1">
            <a:off x="4630762" y="2085401"/>
            <a:ext cx="1227156" cy="551956"/>
          </a:xfrm>
          <a:prstGeom prst="bentConnector4">
            <a:avLst>
              <a:gd name="adj1" fmla="val 22470"/>
              <a:gd name="adj2" fmla="val 14578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6732559" y="3712840"/>
            <a:ext cx="1584176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SOA </a:t>
            </a:r>
            <a:r>
              <a:rPr lang="nl-NL" dirty="0" err="1" smtClean="0"/>
              <a:t>Composite</a:t>
            </a:r>
            <a:endParaRPr lang="nl-NL" dirty="0" smtClean="0"/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en-US" dirty="0"/>
          </a:p>
        </p:txBody>
      </p:sp>
      <p:sp>
        <p:nvSpPr>
          <p:cNvPr id="25" name="Flowchart: Direct Access Storage 24"/>
          <p:cNvSpPr/>
          <p:nvPr/>
        </p:nvSpPr>
        <p:spPr>
          <a:xfrm>
            <a:off x="6588543" y="4561755"/>
            <a:ext cx="288032" cy="36004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ular Callout 25"/>
          <p:cNvSpPr/>
          <p:nvPr/>
        </p:nvSpPr>
        <p:spPr>
          <a:xfrm>
            <a:off x="7164288" y="5657056"/>
            <a:ext cx="1823991" cy="436240"/>
          </a:xfrm>
          <a:prstGeom prst="wedgeRectCallout">
            <a:avLst>
              <a:gd name="adj1" fmla="val -15335"/>
              <a:gd name="adj2" fmla="val -157354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JudgeArtistProposal</a:t>
            </a:r>
            <a:endParaRPr lang="en-US" sz="1400" dirty="0"/>
          </a:p>
        </p:txBody>
      </p:sp>
      <p:cxnSp>
        <p:nvCxnSpPr>
          <p:cNvPr id="27" name="Elbow Connector 26"/>
          <p:cNvCxnSpPr>
            <a:endCxn id="25" idx="1"/>
          </p:cNvCxnSpPr>
          <p:nvPr/>
        </p:nvCxnSpPr>
        <p:spPr>
          <a:xfrm>
            <a:off x="6096382" y="3751864"/>
            <a:ext cx="492161" cy="98991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3180058" y="2974957"/>
            <a:ext cx="648072" cy="35165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M</a:t>
            </a:r>
            <a:endParaRPr lang="en-US" dirty="0"/>
          </a:p>
        </p:txBody>
      </p:sp>
      <p:cxnSp>
        <p:nvCxnSpPr>
          <p:cNvPr id="31" name="Elbow Connector 30"/>
          <p:cNvCxnSpPr>
            <a:endCxn id="29" idx="1"/>
          </p:cNvCxnSpPr>
          <p:nvPr/>
        </p:nvCxnSpPr>
        <p:spPr>
          <a:xfrm>
            <a:off x="2856022" y="3013583"/>
            <a:ext cx="324036" cy="137202"/>
          </a:xfrm>
          <a:prstGeom prst="bentConnector3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9" idx="3"/>
            <a:endCxn id="4" idx="1"/>
          </p:cNvCxnSpPr>
          <p:nvPr/>
        </p:nvCxnSpPr>
        <p:spPr>
          <a:xfrm flipV="1">
            <a:off x="3828130" y="3085591"/>
            <a:ext cx="324036" cy="65194"/>
          </a:xfrm>
          <a:prstGeom prst="bentConnector3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5400410" y="1819809"/>
            <a:ext cx="432048" cy="3876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B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6096699" y="1631405"/>
            <a:ext cx="432048" cy="3876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BR</a:t>
            </a:r>
            <a:endParaRPr lang="en-US" sz="1400" dirty="0"/>
          </a:p>
        </p:txBody>
      </p:sp>
      <p:sp>
        <p:nvSpPr>
          <p:cNvPr id="36" name="Flowchart: Direct Access Storage 35"/>
          <p:cNvSpPr/>
          <p:nvPr/>
        </p:nvSpPr>
        <p:spPr>
          <a:xfrm>
            <a:off x="6624546" y="1631405"/>
            <a:ext cx="288032" cy="36004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Elbow Connector 40"/>
          <p:cNvCxnSpPr>
            <a:stCxn id="36" idx="4"/>
          </p:cNvCxnSpPr>
          <p:nvPr/>
        </p:nvCxnSpPr>
        <p:spPr>
          <a:xfrm flipH="1">
            <a:off x="5832458" y="1811425"/>
            <a:ext cx="1080120" cy="1382178"/>
          </a:xfrm>
          <a:prstGeom prst="bentConnector4">
            <a:avLst>
              <a:gd name="adj1" fmla="val -21164"/>
              <a:gd name="adj2" fmla="val 6578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7008377" y="4693332"/>
            <a:ext cx="432048" cy="3876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B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7704666" y="4504928"/>
            <a:ext cx="432048" cy="38766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T</a:t>
            </a:r>
            <a:endParaRPr lang="en-US" sz="1400" dirty="0"/>
          </a:p>
        </p:txBody>
      </p:sp>
      <p:sp>
        <p:nvSpPr>
          <p:cNvPr id="45" name="Flowchart: Direct Access Storage 44"/>
          <p:cNvSpPr/>
          <p:nvPr/>
        </p:nvSpPr>
        <p:spPr>
          <a:xfrm>
            <a:off x="8208722" y="4566368"/>
            <a:ext cx="288032" cy="36004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Elbow Connector 46"/>
          <p:cNvCxnSpPr>
            <a:stCxn id="45" idx="4"/>
            <a:endCxn id="3" idx="4"/>
          </p:cNvCxnSpPr>
          <p:nvPr/>
        </p:nvCxnSpPr>
        <p:spPr>
          <a:xfrm flipH="1" flipV="1">
            <a:off x="6096382" y="3551021"/>
            <a:ext cx="2400372" cy="1195367"/>
          </a:xfrm>
          <a:prstGeom prst="bentConnector3">
            <a:avLst>
              <a:gd name="adj1" fmla="val -95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043608" y="1991445"/>
            <a:ext cx="1524382" cy="9141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395536" y="1631405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SOAP</a:t>
            </a:r>
            <a:endParaRPr lang="en-US" dirty="0"/>
          </a:p>
        </p:txBody>
      </p:sp>
      <p:sp>
        <p:nvSpPr>
          <p:cNvPr id="66" name="Cube 65"/>
          <p:cNvSpPr/>
          <p:nvPr/>
        </p:nvSpPr>
        <p:spPr>
          <a:xfrm>
            <a:off x="2594993" y="2731054"/>
            <a:ext cx="234026" cy="4930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6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536575"/>
            <a:ext cx="7823200" cy="578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5046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571500"/>
            <a:ext cx="761365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5529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1219200"/>
            <a:ext cx="770255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7066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712006" y="2185491"/>
            <a:ext cx="1584176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SOA </a:t>
            </a:r>
            <a:r>
              <a:rPr lang="nl-NL" dirty="0" err="1" smtClean="0"/>
              <a:t>Composite</a:t>
            </a:r>
            <a:endParaRPr lang="nl-NL" dirty="0" smtClean="0"/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en-US" dirty="0"/>
          </a:p>
        </p:txBody>
      </p:sp>
      <p:sp>
        <p:nvSpPr>
          <p:cNvPr id="3" name="Flowchart: Magnetic Disk 2"/>
          <p:cNvSpPr/>
          <p:nvPr/>
        </p:nvSpPr>
        <p:spPr>
          <a:xfrm>
            <a:off x="4944254" y="2974957"/>
            <a:ext cx="1152128" cy="1152128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Direct Access Storage 3"/>
          <p:cNvSpPr/>
          <p:nvPr/>
        </p:nvSpPr>
        <p:spPr>
          <a:xfrm>
            <a:off x="4152166" y="2905571"/>
            <a:ext cx="288032" cy="36004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Elbow Connector 9"/>
          <p:cNvCxnSpPr>
            <a:stCxn id="4" idx="4"/>
            <a:endCxn id="3" idx="2"/>
          </p:cNvCxnSpPr>
          <p:nvPr/>
        </p:nvCxnSpPr>
        <p:spPr>
          <a:xfrm>
            <a:off x="4440198" y="3085591"/>
            <a:ext cx="504056" cy="46543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5112378" y="919709"/>
            <a:ext cx="1584176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SOA </a:t>
            </a:r>
            <a:r>
              <a:rPr lang="nl-NL" dirty="0" err="1" smtClean="0"/>
              <a:t>Composite</a:t>
            </a:r>
            <a:endParaRPr lang="nl-NL" dirty="0" smtClean="0"/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en-US" dirty="0"/>
          </a:p>
        </p:txBody>
      </p:sp>
      <p:sp>
        <p:nvSpPr>
          <p:cNvPr id="13" name="Flowchart: Direct Access Storage 12"/>
          <p:cNvSpPr/>
          <p:nvPr/>
        </p:nvSpPr>
        <p:spPr>
          <a:xfrm>
            <a:off x="4968362" y="1567781"/>
            <a:ext cx="288032" cy="36004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ular Callout 14"/>
          <p:cNvSpPr/>
          <p:nvPr/>
        </p:nvSpPr>
        <p:spPr>
          <a:xfrm>
            <a:off x="1800010" y="1393403"/>
            <a:ext cx="1823991" cy="436240"/>
          </a:xfrm>
          <a:prstGeom prst="wedgeRectCallout">
            <a:avLst>
              <a:gd name="adj1" fmla="val 9496"/>
              <a:gd name="adj2" fmla="val 156081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SendInArtistProposal</a:t>
            </a:r>
            <a:endParaRPr lang="en-US" sz="1400" dirty="0"/>
          </a:p>
        </p:txBody>
      </p:sp>
      <p:sp>
        <p:nvSpPr>
          <p:cNvPr id="16" name="Rectangular Callout 15"/>
          <p:cNvSpPr/>
          <p:nvPr/>
        </p:nvSpPr>
        <p:spPr>
          <a:xfrm>
            <a:off x="6180602" y="616496"/>
            <a:ext cx="1823991" cy="436240"/>
          </a:xfrm>
          <a:prstGeom prst="wedgeRectCallout">
            <a:avLst>
              <a:gd name="adj1" fmla="val -37356"/>
              <a:gd name="adj2" fmla="val 10123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EvaluateArtistProposal</a:t>
            </a:r>
            <a:endParaRPr lang="en-US" sz="1400" dirty="0"/>
          </a:p>
        </p:txBody>
      </p:sp>
      <p:cxnSp>
        <p:nvCxnSpPr>
          <p:cNvPr id="18" name="Elbow Connector 17"/>
          <p:cNvCxnSpPr>
            <a:stCxn id="3" idx="1"/>
            <a:endCxn id="13" idx="1"/>
          </p:cNvCxnSpPr>
          <p:nvPr/>
        </p:nvCxnSpPr>
        <p:spPr>
          <a:xfrm rot="16200000" flipV="1">
            <a:off x="4630762" y="2085401"/>
            <a:ext cx="1227156" cy="551956"/>
          </a:xfrm>
          <a:prstGeom prst="bentConnector4">
            <a:avLst>
              <a:gd name="adj1" fmla="val 22470"/>
              <a:gd name="adj2" fmla="val 14578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6732559" y="3712840"/>
            <a:ext cx="1584176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SOA </a:t>
            </a:r>
            <a:r>
              <a:rPr lang="nl-NL" dirty="0" err="1" smtClean="0"/>
              <a:t>Composite</a:t>
            </a:r>
            <a:endParaRPr lang="nl-NL" dirty="0" smtClean="0"/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en-US" dirty="0"/>
          </a:p>
        </p:txBody>
      </p:sp>
      <p:sp>
        <p:nvSpPr>
          <p:cNvPr id="25" name="Flowchart: Direct Access Storage 24"/>
          <p:cNvSpPr/>
          <p:nvPr/>
        </p:nvSpPr>
        <p:spPr>
          <a:xfrm>
            <a:off x="6588543" y="4561755"/>
            <a:ext cx="288032" cy="36004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ular Callout 25"/>
          <p:cNvSpPr/>
          <p:nvPr/>
        </p:nvSpPr>
        <p:spPr>
          <a:xfrm>
            <a:off x="7164288" y="5657056"/>
            <a:ext cx="1823991" cy="436240"/>
          </a:xfrm>
          <a:prstGeom prst="wedgeRectCallout">
            <a:avLst>
              <a:gd name="adj1" fmla="val -15335"/>
              <a:gd name="adj2" fmla="val -157354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JudgeArtistProposal</a:t>
            </a:r>
            <a:endParaRPr lang="en-US" sz="1400" dirty="0"/>
          </a:p>
        </p:txBody>
      </p:sp>
      <p:cxnSp>
        <p:nvCxnSpPr>
          <p:cNvPr id="27" name="Elbow Connector 26"/>
          <p:cNvCxnSpPr>
            <a:endCxn id="25" idx="1"/>
          </p:cNvCxnSpPr>
          <p:nvPr/>
        </p:nvCxnSpPr>
        <p:spPr>
          <a:xfrm>
            <a:off x="6096382" y="3751864"/>
            <a:ext cx="492161" cy="98991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3180058" y="2974957"/>
            <a:ext cx="648072" cy="35165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M</a:t>
            </a:r>
            <a:endParaRPr lang="en-US" dirty="0"/>
          </a:p>
        </p:txBody>
      </p:sp>
      <p:cxnSp>
        <p:nvCxnSpPr>
          <p:cNvPr id="31" name="Elbow Connector 30"/>
          <p:cNvCxnSpPr>
            <a:endCxn id="29" idx="1"/>
          </p:cNvCxnSpPr>
          <p:nvPr/>
        </p:nvCxnSpPr>
        <p:spPr>
          <a:xfrm>
            <a:off x="2856022" y="3013583"/>
            <a:ext cx="324036" cy="137202"/>
          </a:xfrm>
          <a:prstGeom prst="bentConnector3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9" idx="3"/>
            <a:endCxn id="4" idx="1"/>
          </p:cNvCxnSpPr>
          <p:nvPr/>
        </p:nvCxnSpPr>
        <p:spPr>
          <a:xfrm flipV="1">
            <a:off x="3828130" y="3085591"/>
            <a:ext cx="324036" cy="65194"/>
          </a:xfrm>
          <a:prstGeom prst="bentConnector3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5400410" y="1819809"/>
            <a:ext cx="432048" cy="3876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B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6096699" y="1631405"/>
            <a:ext cx="432048" cy="3876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BR</a:t>
            </a:r>
            <a:endParaRPr lang="en-US" sz="1400" dirty="0"/>
          </a:p>
        </p:txBody>
      </p:sp>
      <p:sp>
        <p:nvSpPr>
          <p:cNvPr id="36" name="Flowchart: Direct Access Storage 35"/>
          <p:cNvSpPr/>
          <p:nvPr/>
        </p:nvSpPr>
        <p:spPr>
          <a:xfrm>
            <a:off x="6624546" y="1631405"/>
            <a:ext cx="288032" cy="36004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Elbow Connector 40"/>
          <p:cNvCxnSpPr>
            <a:stCxn id="36" idx="4"/>
          </p:cNvCxnSpPr>
          <p:nvPr/>
        </p:nvCxnSpPr>
        <p:spPr>
          <a:xfrm flipH="1">
            <a:off x="5832458" y="1811425"/>
            <a:ext cx="1080120" cy="1382178"/>
          </a:xfrm>
          <a:prstGeom prst="bentConnector4">
            <a:avLst>
              <a:gd name="adj1" fmla="val -21164"/>
              <a:gd name="adj2" fmla="val 6578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7008377" y="4693332"/>
            <a:ext cx="432048" cy="3876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B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7704666" y="4504928"/>
            <a:ext cx="432048" cy="38766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T</a:t>
            </a:r>
            <a:endParaRPr lang="en-US" sz="1400" dirty="0"/>
          </a:p>
        </p:txBody>
      </p:sp>
      <p:sp>
        <p:nvSpPr>
          <p:cNvPr id="45" name="Flowchart: Direct Access Storage 44"/>
          <p:cNvSpPr/>
          <p:nvPr/>
        </p:nvSpPr>
        <p:spPr>
          <a:xfrm>
            <a:off x="8208722" y="4566368"/>
            <a:ext cx="288032" cy="36004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Elbow Connector 46"/>
          <p:cNvCxnSpPr>
            <a:stCxn id="45" idx="4"/>
            <a:endCxn id="3" idx="4"/>
          </p:cNvCxnSpPr>
          <p:nvPr/>
        </p:nvCxnSpPr>
        <p:spPr>
          <a:xfrm flipH="1" flipV="1">
            <a:off x="6096382" y="3551021"/>
            <a:ext cx="2400372" cy="1195367"/>
          </a:xfrm>
          <a:prstGeom prst="bentConnector3">
            <a:avLst>
              <a:gd name="adj1" fmla="val -95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043608" y="1991445"/>
            <a:ext cx="1524382" cy="9141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395536" y="1631405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SOAP</a:t>
            </a:r>
            <a:endParaRPr lang="en-US" dirty="0"/>
          </a:p>
        </p:txBody>
      </p:sp>
      <p:sp>
        <p:nvSpPr>
          <p:cNvPr id="51" name="Rounded Rectangle 50"/>
          <p:cNvSpPr/>
          <p:nvPr/>
        </p:nvSpPr>
        <p:spPr>
          <a:xfrm>
            <a:off x="827584" y="3265611"/>
            <a:ext cx="1296144" cy="158417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SB</a:t>
            </a:r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en-US" dirty="0"/>
          </a:p>
        </p:txBody>
      </p:sp>
      <p:sp>
        <p:nvSpPr>
          <p:cNvPr id="54" name="Rounded Rectangle 53"/>
          <p:cNvSpPr/>
          <p:nvPr/>
        </p:nvSpPr>
        <p:spPr>
          <a:xfrm>
            <a:off x="1223628" y="4002442"/>
            <a:ext cx="648072" cy="35165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PL</a:t>
            </a:r>
            <a:endParaRPr lang="en-US" dirty="0"/>
          </a:p>
        </p:txBody>
      </p:sp>
      <p:cxnSp>
        <p:nvCxnSpPr>
          <p:cNvPr id="55" name="Elbow Connector 54"/>
          <p:cNvCxnSpPr>
            <a:endCxn id="54" idx="1"/>
          </p:cNvCxnSpPr>
          <p:nvPr/>
        </p:nvCxnSpPr>
        <p:spPr>
          <a:xfrm>
            <a:off x="899592" y="4041068"/>
            <a:ext cx="324036" cy="137202"/>
          </a:xfrm>
          <a:prstGeom prst="bentConnector3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54" idx="3"/>
            <a:endCxn id="57" idx="2"/>
          </p:cNvCxnSpPr>
          <p:nvPr/>
        </p:nvCxnSpPr>
        <p:spPr>
          <a:xfrm flipV="1">
            <a:off x="1871700" y="4136826"/>
            <a:ext cx="162018" cy="41444"/>
          </a:xfrm>
          <a:prstGeom prst="bentConnector3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ube 56"/>
          <p:cNvSpPr/>
          <p:nvPr/>
        </p:nvSpPr>
        <p:spPr>
          <a:xfrm>
            <a:off x="2033718" y="3861048"/>
            <a:ext cx="234026" cy="493050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BS</a:t>
            </a:r>
            <a:endParaRPr lang="en-US" sz="1200" dirty="0"/>
          </a:p>
        </p:txBody>
      </p:sp>
      <p:cxnSp>
        <p:nvCxnSpPr>
          <p:cNvPr id="60" name="Elbow Connector 59"/>
          <p:cNvCxnSpPr>
            <a:stCxn id="57" idx="5"/>
            <a:endCxn id="66" idx="2"/>
          </p:cNvCxnSpPr>
          <p:nvPr/>
        </p:nvCxnSpPr>
        <p:spPr>
          <a:xfrm flipV="1">
            <a:off x="2267744" y="3006832"/>
            <a:ext cx="327249" cy="10714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ube 65"/>
          <p:cNvSpPr/>
          <p:nvPr/>
        </p:nvSpPr>
        <p:spPr>
          <a:xfrm>
            <a:off x="2594993" y="2731054"/>
            <a:ext cx="234026" cy="4930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ube 67"/>
          <p:cNvSpPr/>
          <p:nvPr/>
        </p:nvSpPr>
        <p:spPr>
          <a:xfrm>
            <a:off x="680245" y="3773244"/>
            <a:ext cx="234026" cy="493050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PS</a:t>
            </a:r>
            <a:endParaRPr lang="en-US" sz="1200" dirty="0"/>
          </a:p>
        </p:txBody>
      </p:sp>
      <p:sp>
        <p:nvSpPr>
          <p:cNvPr id="69" name="Rectangle 68"/>
          <p:cNvSpPr/>
          <p:nvPr/>
        </p:nvSpPr>
        <p:spPr>
          <a:xfrm>
            <a:off x="140185" y="2758148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REST</a:t>
            </a:r>
            <a:endParaRPr lang="en-US" dirty="0"/>
          </a:p>
        </p:txBody>
      </p:sp>
      <p:cxnSp>
        <p:nvCxnSpPr>
          <p:cNvPr id="71" name="Elbow Connector 70"/>
          <p:cNvCxnSpPr>
            <a:endCxn id="68" idx="2"/>
          </p:cNvCxnSpPr>
          <p:nvPr/>
        </p:nvCxnSpPr>
        <p:spPr>
          <a:xfrm rot="16200000" flipH="1">
            <a:off x="36469" y="3405246"/>
            <a:ext cx="930834" cy="35671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247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2158</TotalTime>
  <Words>149</Words>
  <Application>Microsoft Office PowerPoint</Application>
  <PresentationFormat>On-screen Show (4:3)</PresentationFormat>
  <Paragraphs>53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Jellema</dc:creator>
  <cp:lastModifiedBy>Lucas Jellema</cp:lastModifiedBy>
  <cp:revision>37</cp:revision>
  <dcterms:created xsi:type="dcterms:W3CDTF">2016-01-27T11:18:36Z</dcterms:created>
  <dcterms:modified xsi:type="dcterms:W3CDTF">2016-03-12T17:19:25Z</dcterms:modified>
</cp:coreProperties>
</file>