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5"/>
  </p:notesMasterIdLst>
  <p:sldIdLst>
    <p:sldId id="282" r:id="rId5"/>
    <p:sldId id="297" r:id="rId6"/>
    <p:sldId id="305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F28DB-1FAE-4EFC-9E1B-D75414443320}" v="46" dt="2022-01-13T17:12:10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80" autoAdjust="0"/>
  </p:normalViewPr>
  <p:slideViewPr>
    <p:cSldViewPr snapToGrid="0" snapToObjects="1">
      <p:cViewPr varScale="1">
        <p:scale>
          <a:sx n="103" d="100"/>
          <a:sy n="103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3B0F28DB-1FAE-4EFC-9E1B-D75414443320}"/>
    <pc:docChg chg="undo redo custSel delSld modSld modMainMaster">
      <pc:chgData name="Lucas Jellema" userId="7e183fbb-84e0-44b3-9b03-0792bc8d162b" providerId="ADAL" clId="{3B0F28DB-1FAE-4EFC-9E1B-D75414443320}" dt="2022-01-13T17:12:45.636" v="119" actId="478"/>
      <pc:docMkLst>
        <pc:docMk/>
      </pc:docMkLst>
      <pc:sldChg chg="addSp delSp modSp mod">
        <pc:chgData name="Lucas Jellema" userId="7e183fbb-84e0-44b3-9b03-0792bc8d162b" providerId="ADAL" clId="{3B0F28DB-1FAE-4EFC-9E1B-D75414443320}" dt="2022-01-13T10:22:34.872" v="50" actId="20577"/>
        <pc:sldMkLst>
          <pc:docMk/>
          <pc:sldMk cId="213951777" sldId="282"/>
        </pc:sldMkLst>
        <pc:spChg chg="mod">
          <ac:chgData name="Lucas Jellema" userId="7e183fbb-84e0-44b3-9b03-0792bc8d162b" providerId="ADAL" clId="{3B0F28DB-1FAE-4EFC-9E1B-D75414443320}" dt="2022-01-13T10:21:38.783" v="34" actId="20577"/>
          <ac:spMkLst>
            <pc:docMk/>
            <pc:sldMk cId="213951777" sldId="282"/>
            <ac:spMk id="2" creationId="{0993B5F3-FD21-4129-A6E2-CDE4E4D131E8}"/>
          </ac:spMkLst>
        </pc:spChg>
        <pc:spChg chg="add del">
          <ac:chgData name="Lucas Jellema" userId="7e183fbb-84e0-44b3-9b03-0792bc8d162b" providerId="ADAL" clId="{3B0F28DB-1FAE-4EFC-9E1B-D75414443320}" dt="2022-01-13T10:21:36.130" v="32"/>
          <ac:spMkLst>
            <pc:docMk/>
            <pc:sldMk cId="213951777" sldId="282"/>
            <ac:spMk id="3" creationId="{BB3F4D82-8C07-477A-9D01-9CA6972908C8}"/>
          </ac:spMkLst>
        </pc:spChg>
        <pc:spChg chg="mod">
          <ac:chgData name="Lucas Jellema" userId="7e183fbb-84e0-44b3-9b03-0792bc8d162b" providerId="ADAL" clId="{3B0F28DB-1FAE-4EFC-9E1B-D75414443320}" dt="2022-01-13T10:22:34.872" v="50" actId="20577"/>
          <ac:spMkLst>
            <pc:docMk/>
            <pc:sldMk cId="213951777" sldId="282"/>
            <ac:spMk id="5" creationId="{00000000-0000-0000-0000-000000000000}"/>
          </ac:spMkLst>
        </pc:spChg>
        <pc:spChg chg="del">
          <ac:chgData name="Lucas Jellema" userId="7e183fbb-84e0-44b3-9b03-0792bc8d162b" providerId="ADAL" clId="{3B0F28DB-1FAE-4EFC-9E1B-D75414443320}" dt="2022-01-13T10:21:47.228" v="35"/>
          <ac:spMkLst>
            <pc:docMk/>
            <pc:sldMk cId="213951777" sldId="282"/>
            <ac:spMk id="6" creationId="{00000000-0000-0000-0000-000000000000}"/>
          </ac:spMkLst>
        </pc:spChg>
        <pc:picChg chg="add mod">
          <ac:chgData name="Lucas Jellema" userId="7e183fbb-84e0-44b3-9b03-0792bc8d162b" providerId="ADAL" clId="{3B0F28DB-1FAE-4EFC-9E1B-D75414443320}" dt="2022-01-13T10:22:07.812" v="39" actId="14100"/>
          <ac:picMkLst>
            <pc:docMk/>
            <pc:sldMk cId="213951777" sldId="282"/>
            <ac:picMk id="22" creationId="{F7534959-978E-4A71-B673-6A0ADA6105E8}"/>
          </ac:picMkLst>
        </pc:picChg>
      </pc:sldChg>
      <pc:sldChg chg="modSp mod modAnim">
        <pc:chgData name="Lucas Jellema" userId="7e183fbb-84e0-44b3-9b03-0792bc8d162b" providerId="ADAL" clId="{3B0F28DB-1FAE-4EFC-9E1B-D75414443320}" dt="2022-01-13T10:26:03.611" v="86" actId="20577"/>
        <pc:sldMkLst>
          <pc:docMk/>
          <pc:sldMk cId="2957559627" sldId="303"/>
        </pc:sldMkLst>
        <pc:spChg chg="mod">
          <ac:chgData name="Lucas Jellema" userId="7e183fbb-84e0-44b3-9b03-0792bc8d162b" providerId="ADAL" clId="{3B0F28DB-1FAE-4EFC-9E1B-D75414443320}" dt="2022-01-13T10:24:59.678" v="80" actId="20577"/>
          <ac:spMkLst>
            <pc:docMk/>
            <pc:sldMk cId="2957559627" sldId="303"/>
            <ac:spMk id="3" creationId="{FFA6B0CD-12BE-48A0-91C0-1399D44A33CF}"/>
          </ac:spMkLst>
        </pc:spChg>
      </pc:sldChg>
      <pc:sldChg chg="modSp mod">
        <pc:chgData name="Lucas Jellema" userId="7e183fbb-84e0-44b3-9b03-0792bc8d162b" providerId="ADAL" clId="{3B0F28DB-1FAE-4EFC-9E1B-D75414443320}" dt="2022-01-13T10:26:01.557" v="84" actId="1076"/>
        <pc:sldMkLst>
          <pc:docMk/>
          <pc:sldMk cId="3955562933" sldId="305"/>
        </pc:sldMkLst>
        <pc:spChg chg="mod">
          <ac:chgData name="Lucas Jellema" userId="7e183fbb-84e0-44b3-9b03-0792bc8d162b" providerId="ADAL" clId="{3B0F28DB-1FAE-4EFC-9E1B-D75414443320}" dt="2022-01-13T10:25:44.589" v="82" actId="1076"/>
          <ac:spMkLst>
            <pc:docMk/>
            <pc:sldMk cId="3955562933" sldId="305"/>
            <ac:spMk id="5" creationId="{65AF8F33-5705-40C5-A411-5C923DBF8B9E}"/>
          </ac:spMkLst>
        </pc:spChg>
        <pc:spChg chg="mod">
          <ac:chgData name="Lucas Jellema" userId="7e183fbb-84e0-44b3-9b03-0792bc8d162b" providerId="ADAL" clId="{3B0F28DB-1FAE-4EFC-9E1B-D75414443320}" dt="2022-01-13T10:26:01.557" v="84" actId="1076"/>
          <ac:spMkLst>
            <pc:docMk/>
            <pc:sldMk cId="3955562933" sldId="305"/>
            <ac:spMk id="18" creationId="{BC74FA3B-9977-4D24-9E5B-0D6B05222CFF}"/>
          </ac:spMkLst>
        </pc:spChg>
      </pc:sldChg>
      <pc:sldChg chg="del">
        <pc:chgData name="Lucas Jellema" userId="7e183fbb-84e0-44b3-9b03-0792bc8d162b" providerId="ADAL" clId="{3B0F28DB-1FAE-4EFC-9E1B-D75414443320}" dt="2022-01-13T10:22:52.083" v="51" actId="47"/>
        <pc:sldMkLst>
          <pc:docMk/>
          <pc:sldMk cId="712425138" sldId="306"/>
        </pc:sldMkLst>
      </pc:sldChg>
      <pc:sldChg chg="del">
        <pc:chgData name="Lucas Jellema" userId="7e183fbb-84e0-44b3-9b03-0792bc8d162b" providerId="ADAL" clId="{3B0F28DB-1FAE-4EFC-9E1B-D75414443320}" dt="2022-01-13T10:22:52.083" v="51" actId="47"/>
        <pc:sldMkLst>
          <pc:docMk/>
          <pc:sldMk cId="4193222419" sldId="307"/>
        </pc:sldMkLst>
      </pc:sldChg>
      <pc:sldChg chg="del">
        <pc:chgData name="Lucas Jellema" userId="7e183fbb-84e0-44b3-9b03-0792bc8d162b" providerId="ADAL" clId="{3B0F28DB-1FAE-4EFC-9E1B-D75414443320}" dt="2022-01-13T10:22:52.083" v="51" actId="47"/>
        <pc:sldMkLst>
          <pc:docMk/>
          <pc:sldMk cId="1804483729" sldId="308"/>
        </pc:sldMkLst>
      </pc:sldChg>
      <pc:sldMasterChg chg="addSp delSp modSp mod modSldLayout">
        <pc:chgData name="Lucas Jellema" userId="7e183fbb-84e0-44b3-9b03-0792bc8d162b" providerId="ADAL" clId="{3B0F28DB-1FAE-4EFC-9E1B-D75414443320}" dt="2022-01-13T17:12:45.636" v="119" actId="478"/>
        <pc:sldMasterMkLst>
          <pc:docMk/>
          <pc:sldMasterMk cId="622555708" sldId="2147483672"/>
        </pc:sldMasterMkLst>
        <pc:spChg chg="add mod ord modVis">
          <ac:chgData name="Lucas Jellema" userId="7e183fbb-84e0-44b3-9b03-0792bc8d162b" providerId="ADAL" clId="{3B0F28DB-1FAE-4EFC-9E1B-D75414443320}" dt="2022-01-13T17:12:10.658" v="117"/>
          <ac:spMkLst>
            <pc:docMk/>
            <pc:sldMasterMk cId="622555708" sldId="2147483672"/>
            <ac:spMk id="7" creationId="{D8AC080E-10C9-4C1F-A378-DB9AE55202C1}"/>
          </ac:spMkLst>
        </pc:spChg>
        <pc:spChg chg="del">
          <ac:chgData name="Lucas Jellema" userId="7e183fbb-84e0-44b3-9b03-0792bc8d162b" providerId="ADAL" clId="{3B0F28DB-1FAE-4EFC-9E1B-D75414443320}" dt="2022-01-13T17:12:37.979" v="118" actId="478"/>
          <ac:spMkLst>
            <pc:docMk/>
            <pc:sldMasterMk cId="622555708" sldId="2147483672"/>
            <ac:spMk id="8" creationId="{EF62E2CB-900A-4913-A1FA-61A09A430C6C}"/>
          </ac:spMkLst>
        </pc:spChg>
        <pc:sldLayoutChg chg="delSp mod">
          <pc:chgData name="Lucas Jellema" userId="7e183fbb-84e0-44b3-9b03-0792bc8d162b" providerId="ADAL" clId="{3B0F28DB-1FAE-4EFC-9E1B-D75414443320}" dt="2022-01-13T17:12:45.636" v="119" actId="478"/>
          <pc:sldLayoutMkLst>
            <pc:docMk/>
            <pc:sldMasterMk cId="622555708" sldId="2147483672"/>
            <pc:sldLayoutMk cId="753456172" sldId="2147483673"/>
          </pc:sldLayoutMkLst>
          <pc:spChg chg="del">
            <ac:chgData name="Lucas Jellema" userId="7e183fbb-84e0-44b3-9b03-0792bc8d162b" providerId="ADAL" clId="{3B0F28DB-1FAE-4EFC-9E1B-D75414443320}" dt="2022-01-13T17:12:45.636" v="119" actId="478"/>
            <ac:spMkLst>
              <pc:docMk/>
              <pc:sldMasterMk cId="622555708" sldId="2147483672"/>
              <pc:sldLayoutMk cId="753456172" sldId="2147483673"/>
              <ac:spMk id="4" creationId="{BA4B19F2-4DEF-4EC8-AE33-C56BCC597FA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13-1-2022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  <a:p>
            <a:r>
              <a:rPr lang="en-US" dirty="0"/>
              <a:t>High number of incidents</a:t>
            </a:r>
          </a:p>
          <a:p>
            <a:r>
              <a:rPr lang="en-US" dirty="0"/>
              <a:t>Slow response to incidents</a:t>
            </a:r>
          </a:p>
          <a:p>
            <a:r>
              <a:rPr lang="en-US" dirty="0"/>
              <a:t>Unclear communication regarding incident status</a:t>
            </a:r>
          </a:p>
          <a:p>
            <a:r>
              <a:rPr lang="en-US" dirty="0"/>
              <a:t>Incidents only handled when explicitly submitted (no auto detection)</a:t>
            </a:r>
          </a:p>
          <a:p>
            <a:r>
              <a:rPr lang="en-US" dirty="0"/>
              <a:t>No fail-over done to standby environment when an incident happens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67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nlOUG - 13 januari 2022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nlOUG - 13 januari 2022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nlOUG - 13 januari 2022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815005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D8AC080E-10C9-4C1F-A378-DB9AE55202C1}"/>
              </a:ext>
            </a:extLst>
          </p:cNvPr>
          <p:cNvSpPr txBox="1"/>
          <p:nvPr userDrawn="1"/>
        </p:nvSpPr>
        <p:spPr>
          <a:xfrm>
            <a:off x="0" y="0"/>
            <a:ext cx="65039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Publiek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nagit_SNG841">
            <a:extLst>
              <a:ext uri="{FF2B5EF4-FFF2-40B4-BE49-F238E27FC236}">
                <a16:creationId xmlns:a16="http://schemas.microsoft.com/office/drawing/2014/main" id="{F7534959-978E-4A71-B673-6A0ADA6105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669" b="1669"/>
          <a:stretch>
            <a:fillRect/>
          </a:stretch>
        </p:blipFill>
        <p:spPr>
          <a:xfrm>
            <a:off x="7620565" y="185854"/>
            <a:ext cx="1385259" cy="507201"/>
          </a:xfr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[down] the Mountain of Debt –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Four dimensions of IT Debt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C2342-A904-4EDD-9D27-118E7654266C}"/>
              </a:ext>
            </a:extLst>
          </p:cNvPr>
          <p:cNvGrpSpPr/>
          <p:nvPr/>
        </p:nvGrpSpPr>
        <p:grpSpPr>
          <a:xfrm>
            <a:off x="515395" y="724961"/>
            <a:ext cx="4438702" cy="3212967"/>
            <a:chOff x="6125021" y="2118281"/>
            <a:chExt cx="3690014" cy="2737219"/>
          </a:xfrm>
        </p:grpSpPr>
        <p:pic>
          <p:nvPicPr>
            <p:cNvPr id="7" name="Picture 2" descr="Crushing Debt Killing 401k Saving - 401K Specialist">
              <a:extLst>
                <a:ext uri="{FF2B5EF4-FFF2-40B4-BE49-F238E27FC236}">
                  <a16:creationId xmlns:a16="http://schemas.microsoft.com/office/drawing/2014/main" id="{DC1576FE-E1D4-4DFD-BED9-B43D49513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21" y="3293400"/>
              <a:ext cx="291465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33D3BC-81E9-4AD6-B6DE-C3E6A35E7ACA}"/>
                </a:ext>
              </a:extLst>
            </p:cNvPr>
            <p:cNvGrpSpPr/>
            <p:nvPr/>
          </p:nvGrpSpPr>
          <p:grpSpPr>
            <a:xfrm>
              <a:off x="6574813" y="2118281"/>
              <a:ext cx="2161066" cy="1333238"/>
              <a:chOff x="2848214" y="398120"/>
              <a:chExt cx="4452119" cy="3145906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F025E08D-D296-4267-873B-577CC6FD61E8}"/>
                  </a:ext>
                </a:extLst>
              </p:cNvPr>
              <p:cNvSpPr/>
              <p:nvPr/>
            </p:nvSpPr>
            <p:spPr>
              <a:xfrm>
                <a:off x="4044922" y="398120"/>
                <a:ext cx="2058699" cy="125590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Functional </a:t>
                </a:r>
                <a:br>
                  <a:rPr lang="en-US" sz="700" dirty="0"/>
                </a:br>
                <a:r>
                  <a:rPr lang="en-US" sz="700" dirty="0"/>
                  <a:t>Debt</a:t>
                </a: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D1600FB-F941-4D43-936A-5CA498D37FF6}"/>
                  </a:ext>
                </a:extLst>
              </p:cNvPr>
              <p:cNvSpPr/>
              <p:nvPr/>
            </p:nvSpPr>
            <p:spPr>
              <a:xfrm>
                <a:off x="2848214" y="2926992"/>
                <a:ext cx="4452119" cy="617034"/>
              </a:xfrm>
              <a:prstGeom prst="trapezoid">
                <a:avLst>
                  <a:gd name="adj" fmla="val 70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Team Process Debt</a:t>
                </a:r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4A57870-C7F1-4313-89EE-3A6F45D82726}"/>
                  </a:ext>
                </a:extLst>
              </p:cNvPr>
              <p:cNvSpPr/>
              <p:nvPr/>
            </p:nvSpPr>
            <p:spPr>
              <a:xfrm>
                <a:off x="3333187" y="1685727"/>
                <a:ext cx="3483925" cy="1186176"/>
              </a:xfrm>
              <a:prstGeom prst="trapezoid">
                <a:avLst>
                  <a:gd name="adj" fmla="val 70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42D2D6-5DC7-4A86-A0F2-DEA3ACD2A6A8}"/>
                  </a:ext>
                </a:extLst>
              </p:cNvPr>
              <p:cNvSpPr txBox="1"/>
              <p:nvPr/>
            </p:nvSpPr>
            <p:spPr>
              <a:xfrm>
                <a:off x="5274528" y="2210787"/>
                <a:ext cx="988742" cy="2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Ops Debt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2DE6DD-754C-44CD-BFB1-5FF0ADB0CDAD}"/>
                  </a:ext>
                </a:extLst>
              </p:cNvPr>
              <p:cNvCxnSpPr/>
              <p:nvPr/>
            </p:nvCxnSpPr>
            <p:spPr>
              <a:xfrm>
                <a:off x="4522745" y="1685727"/>
                <a:ext cx="1045431" cy="1186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CD9DB3-A35F-4D3B-AC08-F68F579A095B}"/>
                  </a:ext>
                </a:extLst>
              </p:cNvPr>
              <p:cNvSpPr txBox="1"/>
              <p:nvPr/>
            </p:nvSpPr>
            <p:spPr>
              <a:xfrm>
                <a:off x="3909896" y="2210787"/>
                <a:ext cx="988742" cy="2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Tech Debt</a:t>
                </a:r>
              </a:p>
            </p:txBody>
          </p:sp>
        </p:grpSp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DA1BE467-7A69-4EFD-A0B0-426DB9EABFFA}"/>
                </a:ext>
              </a:extLst>
            </p:cNvPr>
            <p:cNvSpPr/>
            <p:nvPr/>
          </p:nvSpPr>
          <p:spPr>
            <a:xfrm>
              <a:off x="8123932" y="3662461"/>
              <a:ext cx="1691103" cy="628710"/>
            </a:xfrm>
            <a:prstGeom prst="cloudCallout">
              <a:avLst>
                <a:gd name="adj1" fmla="val -63389"/>
                <a:gd name="adj2" fmla="val 423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9663E9-A421-4413-B676-329670AF3F2C}"/>
                </a:ext>
              </a:extLst>
            </p:cNvPr>
            <p:cNvGrpSpPr/>
            <p:nvPr/>
          </p:nvGrpSpPr>
          <p:grpSpPr>
            <a:xfrm>
              <a:off x="8343441" y="3836060"/>
              <a:ext cx="1029881" cy="237734"/>
              <a:chOff x="4572000" y="129033"/>
              <a:chExt cx="4452119" cy="1299246"/>
            </a:xfrm>
          </p:grpSpPr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5D475CD4-FE2C-4F24-AA04-10C8D6D04021}"/>
                  </a:ext>
                </a:extLst>
              </p:cNvPr>
              <p:cNvSpPr/>
              <p:nvPr/>
            </p:nvSpPr>
            <p:spPr>
              <a:xfrm flipV="1">
                <a:off x="4572000" y="129033"/>
                <a:ext cx="4452119" cy="617034"/>
              </a:xfrm>
              <a:prstGeom prst="trapezoid">
                <a:avLst>
                  <a:gd name="adj" fmla="val 7078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48894-C114-4F92-832E-A4187B25DB63}"/>
                  </a:ext>
                </a:extLst>
              </p:cNvPr>
              <p:cNvSpPr txBox="1"/>
              <p:nvPr/>
            </p:nvSpPr>
            <p:spPr>
              <a:xfrm>
                <a:off x="6296064" y="157965"/>
                <a:ext cx="1222602" cy="573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chemeClr val="bg1"/>
                    </a:solidFill>
                  </a:rPr>
                  <a:t>Organization Debt</a:t>
                </a:r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8208B374-AED4-44B8-9609-49F13D0F70D0}"/>
                  </a:ext>
                </a:extLst>
              </p:cNvPr>
              <p:cNvSpPr/>
              <p:nvPr/>
            </p:nvSpPr>
            <p:spPr>
              <a:xfrm flipV="1">
                <a:off x="4941134" y="811245"/>
                <a:ext cx="3737028" cy="617034"/>
              </a:xfrm>
              <a:prstGeom prst="trapezoid">
                <a:avLst>
                  <a:gd name="adj" fmla="val 70783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04760-49F9-4061-BCD6-C448118D11A5}"/>
                  </a:ext>
                </a:extLst>
              </p:cNvPr>
              <p:cNvSpPr txBox="1"/>
              <p:nvPr/>
            </p:nvSpPr>
            <p:spPr>
              <a:xfrm>
                <a:off x="6412991" y="824610"/>
                <a:ext cx="988743" cy="573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chemeClr val="bg1"/>
                    </a:solidFill>
                  </a:rPr>
                  <a:t>Community Debt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93B5F3-FD21-4129-A6E2-CDE4E4D131E8}"/>
              </a:ext>
            </a:extLst>
          </p:cNvPr>
          <p:cNvSpPr txBox="1"/>
          <p:nvPr/>
        </p:nvSpPr>
        <p:spPr>
          <a:xfrm>
            <a:off x="515395" y="4343486"/>
            <a:ext cx="46052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800" b="1" dirty="0"/>
              <a:t>Lucas Jellema</a:t>
            </a:r>
          </a:p>
          <a:p>
            <a:r>
              <a:rPr lang="nl-NL" sz="1800" b="1" dirty="0"/>
              <a:t>nlOUG, 13 Januari 2022</a:t>
            </a:r>
            <a:endParaRPr lang="en-US" sz="1100" b="1" dirty="0" err="1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F8F33-5705-40C5-A411-5C923DBF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Debt Mountain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C3D9BB-E15A-40B2-B23D-02A62E2E3FC3}"/>
              </a:ext>
            </a:extLst>
          </p:cNvPr>
          <p:cNvSpPr/>
          <p:nvPr/>
        </p:nvSpPr>
        <p:spPr>
          <a:xfrm>
            <a:off x="4191834" y="398120"/>
            <a:ext cx="1776761" cy="12559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 Debt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3B9C8975-6F59-4D7F-B0EA-20E30E4B2501}"/>
              </a:ext>
            </a:extLst>
          </p:cNvPr>
          <p:cNvSpPr/>
          <p:nvPr/>
        </p:nvSpPr>
        <p:spPr>
          <a:xfrm>
            <a:off x="2848214" y="2926992"/>
            <a:ext cx="4452119" cy="617034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Process Debt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8195CEB-7B5E-457F-99C5-F0829D22E9E8}"/>
              </a:ext>
            </a:extLst>
          </p:cNvPr>
          <p:cNvSpPr/>
          <p:nvPr/>
        </p:nvSpPr>
        <p:spPr>
          <a:xfrm flipV="1">
            <a:off x="2854154" y="3578146"/>
            <a:ext cx="4452119" cy="617034"/>
          </a:xfrm>
          <a:prstGeom prst="trapezoid">
            <a:avLst>
              <a:gd name="adj" fmla="val 70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82E12-09B5-4037-9752-708C827165B4}"/>
              </a:ext>
            </a:extLst>
          </p:cNvPr>
          <p:cNvSpPr txBox="1"/>
          <p:nvPr/>
        </p:nvSpPr>
        <p:spPr>
          <a:xfrm>
            <a:off x="4522745" y="3695758"/>
            <a:ext cx="98874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Organization Debt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78C2815-4C94-4895-826B-25FCB296A11B}"/>
              </a:ext>
            </a:extLst>
          </p:cNvPr>
          <p:cNvSpPr/>
          <p:nvPr/>
        </p:nvSpPr>
        <p:spPr>
          <a:xfrm flipV="1">
            <a:off x="3303451" y="4260360"/>
            <a:ext cx="3558267" cy="617034"/>
          </a:xfrm>
          <a:prstGeom prst="trapezoid">
            <a:avLst>
              <a:gd name="adj" fmla="val 7078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FB131-9B27-40AA-9754-BD402722F78C}"/>
              </a:ext>
            </a:extLst>
          </p:cNvPr>
          <p:cNvSpPr txBox="1"/>
          <p:nvPr/>
        </p:nvSpPr>
        <p:spPr>
          <a:xfrm>
            <a:off x="4650058" y="4367785"/>
            <a:ext cx="98874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Community Debt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626F1-76B4-46FE-8E4F-7022D88EF352}"/>
              </a:ext>
            </a:extLst>
          </p:cNvPr>
          <p:cNvCxnSpPr/>
          <p:nvPr/>
        </p:nvCxnSpPr>
        <p:spPr>
          <a:xfrm>
            <a:off x="1524001" y="3551460"/>
            <a:ext cx="7694341" cy="34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ezoid 19">
            <a:extLst>
              <a:ext uri="{FF2B5EF4-FFF2-40B4-BE49-F238E27FC236}">
                <a16:creationId xmlns:a16="http://schemas.microsoft.com/office/drawing/2014/main" id="{2513A45B-A23D-4F34-A31A-15F94B0BBD90}"/>
              </a:ext>
            </a:extLst>
          </p:cNvPr>
          <p:cNvSpPr/>
          <p:nvPr/>
        </p:nvSpPr>
        <p:spPr>
          <a:xfrm>
            <a:off x="3333187" y="1685727"/>
            <a:ext cx="3483925" cy="1186176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B5CCA-98BB-4688-908D-24459ADF28CD}"/>
              </a:ext>
            </a:extLst>
          </p:cNvPr>
          <p:cNvSpPr txBox="1"/>
          <p:nvPr/>
        </p:nvSpPr>
        <p:spPr>
          <a:xfrm>
            <a:off x="5274528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Ops Debt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32CEB-5359-4FC8-8CA1-9414801269DB}"/>
              </a:ext>
            </a:extLst>
          </p:cNvPr>
          <p:cNvCxnSpPr/>
          <p:nvPr/>
        </p:nvCxnSpPr>
        <p:spPr>
          <a:xfrm>
            <a:off x="4522745" y="1685727"/>
            <a:ext cx="1045431" cy="11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6DF6C-6C58-476A-9AC8-A2BE89D5FA29}"/>
              </a:ext>
            </a:extLst>
          </p:cNvPr>
          <p:cNvSpPr txBox="1"/>
          <p:nvPr/>
        </p:nvSpPr>
        <p:spPr>
          <a:xfrm>
            <a:off x="3909895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Tech Debt</a:t>
            </a:r>
          </a:p>
        </p:txBody>
      </p:sp>
      <p:pic>
        <p:nvPicPr>
          <p:cNvPr id="3" name="Graphic 2" descr="Woman outline">
            <a:extLst>
              <a:ext uri="{FF2B5EF4-FFF2-40B4-BE49-F238E27FC236}">
                <a16:creationId xmlns:a16="http://schemas.microsoft.com/office/drawing/2014/main" id="{08CE1AA6-7652-41A3-8412-7E8CD8747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4532" y="1753588"/>
            <a:ext cx="914400" cy="914400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30183FA9-BCC6-4BBB-822D-142F0E4DA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9980" y="1015257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97C8E58F-655F-412A-902C-6D98AC210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5353" y="308682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B574-A07A-42A7-9219-5944FB4781A6}"/>
              </a:ext>
            </a:extLst>
          </p:cNvPr>
          <p:cNvSpPr txBox="1"/>
          <p:nvPr/>
        </p:nvSpPr>
        <p:spPr>
          <a:xfrm>
            <a:off x="6743289" y="1014506"/>
            <a:ext cx="1114088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Product Owner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7DD79-3C2B-4B38-9E1A-BC147625BE5C}"/>
              </a:ext>
            </a:extLst>
          </p:cNvPr>
          <p:cNvSpPr txBox="1"/>
          <p:nvPr/>
        </p:nvSpPr>
        <p:spPr>
          <a:xfrm>
            <a:off x="2159231" y="1753588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Architect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8BCEA-EAD9-4D71-942D-E3ABB1FF29A4}"/>
              </a:ext>
            </a:extLst>
          </p:cNvPr>
          <p:cNvSpPr txBox="1"/>
          <p:nvPr/>
        </p:nvSpPr>
        <p:spPr>
          <a:xfrm>
            <a:off x="8089616" y="3035454"/>
            <a:ext cx="40953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Team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E9E71E-55BB-4500-BAFE-1625D35A14C0}"/>
              </a:ext>
            </a:extLst>
          </p:cNvPr>
          <p:cNvCxnSpPr/>
          <p:nvPr/>
        </p:nvCxnSpPr>
        <p:spPr>
          <a:xfrm>
            <a:off x="5371171" y="1394460"/>
            <a:ext cx="892099" cy="0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0F2D49-5EA8-45EA-9CA9-E9DFFF72D778}"/>
              </a:ext>
            </a:extLst>
          </p:cNvPr>
          <p:cNvCxnSpPr>
            <a:cxnSpLocks/>
          </p:cNvCxnSpPr>
          <p:nvPr/>
        </p:nvCxnSpPr>
        <p:spPr>
          <a:xfrm flipV="1">
            <a:off x="5768899" y="1620547"/>
            <a:ext cx="597932" cy="528293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B06950-5BC7-41BB-B678-FA24950D544E}"/>
              </a:ext>
            </a:extLst>
          </p:cNvPr>
          <p:cNvCxnSpPr>
            <a:cxnSpLocks/>
          </p:cNvCxnSpPr>
          <p:nvPr/>
        </p:nvCxnSpPr>
        <p:spPr>
          <a:xfrm flipH="1" flipV="1">
            <a:off x="2987930" y="1922209"/>
            <a:ext cx="1238346" cy="273696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0F37FD-9AEC-4B11-A685-48791BF408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908064" y="3273883"/>
            <a:ext cx="1657289" cy="270143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BCF135-CF3B-4570-AAD7-A8CFE0E67254}"/>
              </a:ext>
            </a:extLst>
          </p:cNvPr>
          <p:cNvCxnSpPr>
            <a:cxnSpLocks/>
          </p:cNvCxnSpPr>
          <p:nvPr/>
        </p:nvCxnSpPr>
        <p:spPr>
          <a:xfrm flipV="1">
            <a:off x="5568176" y="3695758"/>
            <a:ext cx="1977778" cy="200055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9A801-4195-40EC-854C-973579CA7703}"/>
              </a:ext>
            </a:extLst>
          </p:cNvPr>
          <p:cNvCxnSpPr>
            <a:cxnSpLocks/>
          </p:cNvCxnSpPr>
          <p:nvPr/>
        </p:nvCxnSpPr>
        <p:spPr>
          <a:xfrm flipV="1">
            <a:off x="5511487" y="3803030"/>
            <a:ext cx="2053866" cy="886088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5427D9-55BA-41A5-89B7-BDE5A0BC0852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2991732" y="2667988"/>
            <a:ext cx="1474324" cy="1233544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Woman outline">
            <a:extLst>
              <a:ext uri="{FF2B5EF4-FFF2-40B4-BE49-F238E27FC236}">
                <a16:creationId xmlns:a16="http://schemas.microsoft.com/office/drawing/2014/main" id="{56E45309-BA62-4D00-B8B3-EB2F163C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169" y="2697002"/>
            <a:ext cx="718861" cy="7188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7FA4AC9-7D40-46B6-99C7-CDA12F80FAB8}"/>
              </a:ext>
            </a:extLst>
          </p:cNvPr>
          <p:cNvSpPr txBox="1"/>
          <p:nvPr/>
        </p:nvSpPr>
        <p:spPr>
          <a:xfrm>
            <a:off x="7588074" y="2699802"/>
            <a:ext cx="104034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Scrum Master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B35705-7DF9-4A5F-BA04-B0198B950332}"/>
              </a:ext>
            </a:extLst>
          </p:cNvPr>
          <p:cNvCxnSpPr>
            <a:cxnSpLocks/>
          </p:cNvCxnSpPr>
          <p:nvPr/>
        </p:nvCxnSpPr>
        <p:spPr>
          <a:xfrm flipV="1">
            <a:off x="5908064" y="3007129"/>
            <a:ext cx="1392269" cy="187977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297A1D90-F5B1-4B38-AD0E-EA8FF48A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690E80C0-3E27-4BC6-A166-D7988CF5060E}"/>
              </a:ext>
            </a:extLst>
          </p:cNvPr>
          <p:cNvSpPr/>
          <p:nvPr/>
        </p:nvSpPr>
        <p:spPr>
          <a:xfrm>
            <a:off x="381380" y="2423236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4F651E-ECD3-479B-8275-15382BBF669B}"/>
              </a:ext>
            </a:extLst>
          </p:cNvPr>
          <p:cNvSpPr txBox="1"/>
          <p:nvPr/>
        </p:nvSpPr>
        <p:spPr>
          <a:xfrm>
            <a:off x="420971" y="3208899"/>
            <a:ext cx="10211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Debt Register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058C1A33-5607-4B1A-8FA8-2C3F452F5EC1}"/>
              </a:ext>
            </a:extLst>
          </p:cNvPr>
          <p:cNvSpPr/>
          <p:nvPr/>
        </p:nvSpPr>
        <p:spPr>
          <a:xfrm>
            <a:off x="385034" y="1209635"/>
            <a:ext cx="1060704" cy="758952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42E989-EE81-440E-AF97-6A29BA3889E7}"/>
              </a:ext>
            </a:extLst>
          </p:cNvPr>
          <p:cNvSpPr txBox="1"/>
          <p:nvPr/>
        </p:nvSpPr>
        <p:spPr>
          <a:xfrm>
            <a:off x="424625" y="1995298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Risk Log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C0F93B-DD7B-41CD-8B1C-01C247BA87B0}"/>
              </a:ext>
            </a:extLst>
          </p:cNvPr>
          <p:cNvCxnSpPr/>
          <p:nvPr/>
        </p:nvCxnSpPr>
        <p:spPr>
          <a:xfrm>
            <a:off x="1229552" y="1829233"/>
            <a:ext cx="0" cy="59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9979BC9F-A96F-48F9-876F-BCF95CCF54FF}"/>
              </a:ext>
            </a:extLst>
          </p:cNvPr>
          <p:cNvSpPr/>
          <p:nvPr/>
        </p:nvSpPr>
        <p:spPr>
          <a:xfrm>
            <a:off x="394494" y="3636837"/>
            <a:ext cx="1060704" cy="758952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6F413-B528-450E-80B1-1E3851A9157A}"/>
              </a:ext>
            </a:extLst>
          </p:cNvPr>
          <p:cNvSpPr txBox="1"/>
          <p:nvPr/>
        </p:nvSpPr>
        <p:spPr>
          <a:xfrm>
            <a:off x="434085" y="4422500"/>
            <a:ext cx="148515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Team Story Backlog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A0B21D-572E-4AAE-9E0C-C126F4FB287F}"/>
              </a:ext>
            </a:extLst>
          </p:cNvPr>
          <p:cNvCxnSpPr/>
          <p:nvPr/>
        </p:nvCxnSpPr>
        <p:spPr>
          <a:xfrm>
            <a:off x="1229552" y="3045442"/>
            <a:ext cx="0" cy="59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F8F33-5705-40C5-A411-5C923DBF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Debt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13A45B-A23D-4F34-A31A-15F94B0BBD90}"/>
              </a:ext>
            </a:extLst>
          </p:cNvPr>
          <p:cNvSpPr/>
          <p:nvPr/>
        </p:nvSpPr>
        <p:spPr>
          <a:xfrm>
            <a:off x="3333187" y="1685727"/>
            <a:ext cx="3483925" cy="1186176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B5CCA-98BB-4688-908D-24459ADF28CD}"/>
              </a:ext>
            </a:extLst>
          </p:cNvPr>
          <p:cNvSpPr txBox="1"/>
          <p:nvPr/>
        </p:nvSpPr>
        <p:spPr>
          <a:xfrm>
            <a:off x="5274528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Ops Debt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32CEB-5359-4FC8-8CA1-9414801269DB}"/>
              </a:ext>
            </a:extLst>
          </p:cNvPr>
          <p:cNvCxnSpPr/>
          <p:nvPr/>
        </p:nvCxnSpPr>
        <p:spPr>
          <a:xfrm>
            <a:off x="4522745" y="1685727"/>
            <a:ext cx="1045431" cy="11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6DF6C-6C58-476A-9AC8-A2BE89D5FA29}"/>
              </a:ext>
            </a:extLst>
          </p:cNvPr>
          <p:cNvSpPr txBox="1"/>
          <p:nvPr/>
        </p:nvSpPr>
        <p:spPr>
          <a:xfrm>
            <a:off x="3909895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Tech Debt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87755B-0D88-4D75-BDFE-758351A9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592B1E2-D53A-4D97-BCFE-00CD2905561A}"/>
              </a:ext>
            </a:extLst>
          </p:cNvPr>
          <p:cNvSpPr/>
          <p:nvPr/>
        </p:nvSpPr>
        <p:spPr>
          <a:xfrm rot="18592326">
            <a:off x="4792539" y="414736"/>
            <a:ext cx="2032301" cy="319793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F8F33-5705-40C5-A411-5C923DBF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Schuldenberg</a:t>
            </a:r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13A45B-A23D-4F34-A31A-15F94B0BBD90}"/>
              </a:ext>
            </a:extLst>
          </p:cNvPr>
          <p:cNvSpPr/>
          <p:nvPr/>
        </p:nvSpPr>
        <p:spPr>
          <a:xfrm>
            <a:off x="3333187" y="1685727"/>
            <a:ext cx="3483925" cy="1186176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B5CCA-98BB-4688-908D-24459ADF28CD}"/>
              </a:ext>
            </a:extLst>
          </p:cNvPr>
          <p:cNvSpPr txBox="1"/>
          <p:nvPr/>
        </p:nvSpPr>
        <p:spPr>
          <a:xfrm>
            <a:off x="5274528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Ops Debt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32CEB-5359-4FC8-8CA1-9414801269DB}"/>
              </a:ext>
            </a:extLst>
          </p:cNvPr>
          <p:cNvCxnSpPr/>
          <p:nvPr/>
        </p:nvCxnSpPr>
        <p:spPr>
          <a:xfrm>
            <a:off x="4522745" y="1685727"/>
            <a:ext cx="1045431" cy="11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6DF6C-6C58-476A-9AC8-A2BE89D5FA29}"/>
              </a:ext>
            </a:extLst>
          </p:cNvPr>
          <p:cNvSpPr txBox="1"/>
          <p:nvPr/>
        </p:nvSpPr>
        <p:spPr>
          <a:xfrm>
            <a:off x="3909895" y="2210788"/>
            <a:ext cx="98874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Tech Debt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87755B-0D88-4D75-BDFE-758351A9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C74FA3B-9977-4D24-9E5B-0D6B05222CFF}"/>
              </a:ext>
            </a:extLst>
          </p:cNvPr>
          <p:cNvSpPr/>
          <p:nvPr/>
        </p:nvSpPr>
        <p:spPr>
          <a:xfrm rot="18592326">
            <a:off x="4792539" y="414736"/>
            <a:ext cx="2032301" cy="319793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3B9C8975-6F59-4D7F-B0EA-20E30E4B2501}"/>
              </a:ext>
            </a:extLst>
          </p:cNvPr>
          <p:cNvSpPr/>
          <p:nvPr/>
        </p:nvSpPr>
        <p:spPr>
          <a:xfrm>
            <a:off x="2848214" y="2926992"/>
            <a:ext cx="4452119" cy="617034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Process Debt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8195CEB-7B5E-457F-99C5-F0829D22E9E8}"/>
              </a:ext>
            </a:extLst>
          </p:cNvPr>
          <p:cNvSpPr/>
          <p:nvPr/>
        </p:nvSpPr>
        <p:spPr>
          <a:xfrm flipV="1">
            <a:off x="2854154" y="3578146"/>
            <a:ext cx="4452119" cy="617034"/>
          </a:xfrm>
          <a:prstGeom prst="trapezoid">
            <a:avLst>
              <a:gd name="adj" fmla="val 70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82E12-09B5-4037-9752-708C827165B4}"/>
              </a:ext>
            </a:extLst>
          </p:cNvPr>
          <p:cNvSpPr txBox="1"/>
          <p:nvPr/>
        </p:nvSpPr>
        <p:spPr>
          <a:xfrm>
            <a:off x="4522745" y="3695758"/>
            <a:ext cx="98874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Organization Debt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78C2815-4C94-4895-826B-25FCB296A11B}"/>
              </a:ext>
            </a:extLst>
          </p:cNvPr>
          <p:cNvSpPr/>
          <p:nvPr/>
        </p:nvSpPr>
        <p:spPr>
          <a:xfrm flipV="1">
            <a:off x="3303451" y="4260360"/>
            <a:ext cx="3558267" cy="617034"/>
          </a:xfrm>
          <a:prstGeom prst="trapezoid">
            <a:avLst>
              <a:gd name="adj" fmla="val 7078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FB131-9B27-40AA-9754-BD402722F78C}"/>
              </a:ext>
            </a:extLst>
          </p:cNvPr>
          <p:cNvSpPr txBox="1"/>
          <p:nvPr/>
        </p:nvSpPr>
        <p:spPr>
          <a:xfrm>
            <a:off x="4650058" y="4367785"/>
            <a:ext cx="98874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Community Debt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626F1-76B4-46FE-8E4F-7022D88EF352}"/>
              </a:ext>
            </a:extLst>
          </p:cNvPr>
          <p:cNvCxnSpPr/>
          <p:nvPr/>
        </p:nvCxnSpPr>
        <p:spPr>
          <a:xfrm>
            <a:off x="1524001" y="3551460"/>
            <a:ext cx="7694341" cy="34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C3D9BB-E15A-40B2-B23D-02A62E2E3FC3}"/>
              </a:ext>
            </a:extLst>
          </p:cNvPr>
          <p:cNvSpPr/>
          <p:nvPr/>
        </p:nvSpPr>
        <p:spPr>
          <a:xfrm>
            <a:off x="4191834" y="398120"/>
            <a:ext cx="1776761" cy="12559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 Debt</a:t>
            </a:r>
          </a:p>
        </p:txBody>
      </p:sp>
    </p:spTree>
    <p:extLst>
      <p:ext uri="{BB962C8B-B14F-4D97-AF65-F5344CB8AC3E}">
        <p14:creationId xmlns:p14="http://schemas.microsoft.com/office/powerpoint/2010/main" val="39555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08E9-841F-43D5-849D-5A24B2C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FFFA-31FC-4219-9996-45FE5D85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desired behavior and features </a:t>
            </a:r>
            <a:br>
              <a:rPr lang="en-US" dirty="0"/>
            </a:br>
            <a:r>
              <a:rPr lang="en-US" dirty="0"/>
              <a:t>are not available</a:t>
            </a:r>
          </a:p>
          <a:p>
            <a:r>
              <a:rPr lang="en-US" dirty="0"/>
              <a:t>Specific situations and conditions are not supported</a:t>
            </a:r>
          </a:p>
          <a:p>
            <a:pPr lvl="1"/>
            <a:r>
              <a:rPr lang="en-US" dirty="0"/>
              <a:t>errors, unknown behavior</a:t>
            </a:r>
          </a:p>
          <a:p>
            <a:r>
              <a:rPr lang="en-US" dirty="0"/>
              <a:t>Style deviations (color, font, layout)</a:t>
            </a:r>
          </a:p>
          <a:p>
            <a:r>
              <a:rPr lang="en-US" dirty="0"/>
              <a:t>Accessibility shortcomings</a:t>
            </a:r>
          </a:p>
          <a:p>
            <a:r>
              <a:rPr lang="en-US" dirty="0"/>
              <a:t>Specific browsers or devices not supported (well)</a:t>
            </a:r>
          </a:p>
          <a:p>
            <a:r>
              <a:rPr lang="en-US" dirty="0"/>
              <a:t>End User experience suffers from poor performance</a:t>
            </a:r>
          </a:p>
          <a:p>
            <a:r>
              <a:rPr lang="en-US" dirty="0"/>
              <a:t>(Too) Simple passwords allowed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F82E-D395-402D-AF83-B63077D0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497FA5D-F777-4231-B42C-E4850697467F}"/>
              </a:ext>
            </a:extLst>
          </p:cNvPr>
          <p:cNvSpPr/>
          <p:nvPr/>
        </p:nvSpPr>
        <p:spPr>
          <a:xfrm>
            <a:off x="5767873" y="193081"/>
            <a:ext cx="1776761" cy="12559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 Debt</a:t>
            </a:r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6C30947F-E420-4DEC-ADCB-AE6E80A71AB6}"/>
              </a:ext>
            </a:extLst>
          </p:cNvPr>
          <p:cNvSpPr/>
          <p:nvPr/>
        </p:nvSpPr>
        <p:spPr>
          <a:xfrm>
            <a:off x="5562600" y="2472267"/>
            <a:ext cx="3403600" cy="2383233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Impact/Risk (Immediate)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Incidents – requiring costly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Missed business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Dissatisfied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Public image suffers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 of user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breach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D3527A-9416-4FB0-8E6F-72F45EAC59E4}"/>
              </a:ext>
            </a:extLst>
          </p:cNvPr>
          <p:cNvSpPr/>
          <p:nvPr/>
        </p:nvSpPr>
        <p:spPr>
          <a:xfrm>
            <a:off x="7343999" y="144000"/>
            <a:ext cx="1681468" cy="643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i="1" dirty="0">
                <a:solidFill>
                  <a:schemeClr val="tx1"/>
                </a:solidFill>
              </a:rPr>
              <a:t>Owner:</a:t>
            </a:r>
            <a:r>
              <a:rPr lang="en-US" sz="1050" dirty="0">
                <a:solidFill>
                  <a:schemeClr val="tx1"/>
                </a:solidFill>
              </a:rPr>
              <a:t> Product Owner</a:t>
            </a:r>
          </a:p>
          <a:p>
            <a:pPr algn="r"/>
            <a:r>
              <a:rPr lang="en-US" sz="1050" i="1" dirty="0">
                <a:solidFill>
                  <a:schemeClr val="tx1"/>
                </a:solidFill>
              </a:rPr>
              <a:t>Found during:</a:t>
            </a:r>
            <a:r>
              <a:rPr lang="en-US" sz="1050" dirty="0">
                <a:solidFill>
                  <a:schemeClr val="tx1"/>
                </a:solidFill>
              </a:rPr>
              <a:t> Dev, Test, Review, Usage</a:t>
            </a:r>
          </a:p>
        </p:txBody>
      </p:sp>
    </p:spTree>
    <p:extLst>
      <p:ext uri="{BB962C8B-B14F-4D97-AF65-F5344CB8AC3E}">
        <p14:creationId xmlns:p14="http://schemas.microsoft.com/office/powerpoint/2010/main" val="38702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B643-A348-4B81-A5C8-355DC061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FD22-2488-4D5E-BC75-F6C1CB75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coded styles in web pages</a:t>
            </a:r>
          </a:p>
          <a:p>
            <a:r>
              <a:rPr lang="en-US" dirty="0"/>
              <a:t>Low (to no) test coverage</a:t>
            </a:r>
          </a:p>
          <a:p>
            <a:r>
              <a:rPr lang="en-US" dirty="0"/>
              <a:t>Complex, deeply nested, large, hard to understand code units </a:t>
            </a:r>
          </a:p>
          <a:p>
            <a:r>
              <a:rPr lang="en-US" dirty="0"/>
              <a:t>Meaningless or even confusing variable names</a:t>
            </a:r>
          </a:p>
          <a:p>
            <a:r>
              <a:rPr lang="en-US" dirty="0"/>
              <a:t>High degree of coupling</a:t>
            </a:r>
          </a:p>
          <a:p>
            <a:r>
              <a:rPr lang="en-US" dirty="0"/>
              <a:t>Low quality documentation</a:t>
            </a:r>
          </a:p>
          <a:p>
            <a:r>
              <a:rPr lang="en-US" dirty="0"/>
              <a:t>Magic numbers (hard coded values) in program code</a:t>
            </a:r>
          </a:p>
          <a:p>
            <a:r>
              <a:rPr lang="en-US" dirty="0"/>
              <a:t>Use of deprecated </a:t>
            </a:r>
            <a:r>
              <a:rPr lang="en-US" dirty="0" err="1"/>
              <a:t>òr</a:t>
            </a:r>
            <a:r>
              <a:rPr lang="en-US" dirty="0"/>
              <a:t> unsupported technologies</a:t>
            </a:r>
          </a:p>
          <a:p>
            <a:r>
              <a:rPr lang="en-US" dirty="0"/>
              <a:t>Manual steps in CI/CD</a:t>
            </a:r>
          </a:p>
          <a:p>
            <a:r>
              <a:rPr lang="en-US" dirty="0">
                <a:effectLst/>
              </a:rPr>
              <a:t>Frequent substantial redesign of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architecture/ platform / tech stack</a:t>
            </a:r>
          </a:p>
          <a:p>
            <a:r>
              <a:rPr lang="en-US" dirty="0"/>
              <a:t>Libraries with security vulnerabilities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88038-47D9-41B7-97DA-783DB341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476A44-01D1-434F-942C-F0973D970C1F}"/>
              </a:ext>
            </a:extLst>
          </p:cNvPr>
          <p:cNvGrpSpPr/>
          <p:nvPr/>
        </p:nvGrpSpPr>
        <p:grpSpPr>
          <a:xfrm>
            <a:off x="5764954" y="168334"/>
            <a:ext cx="2768600" cy="808688"/>
            <a:chOff x="5660075" y="54912"/>
            <a:chExt cx="3483925" cy="118617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DF1A8864-F468-4DE5-A589-4F1ADEB8AE07}"/>
                </a:ext>
              </a:extLst>
            </p:cNvPr>
            <p:cNvSpPr/>
            <p:nvPr/>
          </p:nvSpPr>
          <p:spPr>
            <a:xfrm>
              <a:off x="5660075" y="54912"/>
              <a:ext cx="3483925" cy="1186176"/>
            </a:xfrm>
            <a:prstGeom prst="trapezoid">
              <a:avLst>
                <a:gd name="adj" fmla="val 70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75AFA8-2253-4928-B9FA-4A42D4DE4F86}"/>
                </a:ext>
              </a:extLst>
            </p:cNvPr>
            <p:cNvSpPr txBox="1"/>
            <p:nvPr/>
          </p:nvSpPr>
          <p:spPr>
            <a:xfrm>
              <a:off x="7601416" y="579973"/>
              <a:ext cx="988742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Ops Debt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6F1909-5CC9-408A-ADAC-8F30EE415104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33" y="54912"/>
              <a:ext cx="1045431" cy="118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9B3322-1CDF-4EE7-A577-772BB6B25B30}"/>
                </a:ext>
              </a:extLst>
            </p:cNvPr>
            <p:cNvSpPr txBox="1"/>
            <p:nvPr/>
          </p:nvSpPr>
          <p:spPr>
            <a:xfrm>
              <a:off x="6236783" y="579973"/>
              <a:ext cx="988742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Tech Debt</a:t>
              </a:r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488AB84-49A8-46C6-881F-9493DF05FBE0}"/>
              </a:ext>
            </a:extLst>
          </p:cNvPr>
          <p:cNvSpPr/>
          <p:nvPr/>
        </p:nvSpPr>
        <p:spPr>
          <a:xfrm rot="18078828">
            <a:off x="6739832" y="-1087041"/>
            <a:ext cx="2032301" cy="253077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F9142E66-7271-4694-B8BF-73447C972BC6}"/>
              </a:ext>
            </a:extLst>
          </p:cNvPr>
          <p:cNvSpPr/>
          <p:nvPr/>
        </p:nvSpPr>
        <p:spPr>
          <a:xfrm>
            <a:off x="5562600" y="2472267"/>
            <a:ext cx="3403600" cy="2383233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Impact/Risk (Longer Term)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Changes increasingly become harder (lengthy, costly, risky) – low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 to keep/find &amp; motivate technical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 in Team Productivity (velocity)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Production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Increased Vulnerability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9B43C1-1A7D-4502-9424-8445FBFBCC9F}"/>
              </a:ext>
            </a:extLst>
          </p:cNvPr>
          <p:cNvSpPr/>
          <p:nvPr/>
        </p:nvSpPr>
        <p:spPr>
          <a:xfrm>
            <a:off x="7572453" y="144000"/>
            <a:ext cx="1453013" cy="643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i="1" dirty="0">
                <a:solidFill>
                  <a:schemeClr val="tx1"/>
                </a:solidFill>
              </a:rPr>
              <a:t>Owner:</a:t>
            </a:r>
            <a:r>
              <a:rPr lang="en-US" sz="1050" dirty="0">
                <a:solidFill>
                  <a:schemeClr val="tx1"/>
                </a:solidFill>
              </a:rPr>
              <a:t> Architect  (*</a:t>
            </a:r>
          </a:p>
          <a:p>
            <a:pPr algn="r"/>
            <a:r>
              <a:rPr lang="en-US" sz="1050" i="1" dirty="0">
                <a:solidFill>
                  <a:schemeClr val="tx1"/>
                </a:solidFill>
              </a:rPr>
              <a:t>Found during:</a:t>
            </a:r>
            <a:r>
              <a:rPr lang="en-US" sz="1050" dirty="0">
                <a:solidFill>
                  <a:schemeClr val="tx1"/>
                </a:solidFill>
              </a:rPr>
              <a:t> Dev, Code QA, Review</a:t>
            </a:r>
          </a:p>
        </p:txBody>
      </p:sp>
    </p:spTree>
    <p:extLst>
      <p:ext uri="{BB962C8B-B14F-4D97-AF65-F5344CB8AC3E}">
        <p14:creationId xmlns:p14="http://schemas.microsoft.com/office/powerpoint/2010/main" val="41883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0E68-97D9-4630-AD1F-734A515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(Ops) Debt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7A6D6-2D59-4DAC-AD42-A538F95E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07B62-4B6C-43A3-86B6-6E224C2B3BCB}"/>
              </a:ext>
            </a:extLst>
          </p:cNvPr>
          <p:cNvGrpSpPr/>
          <p:nvPr/>
        </p:nvGrpSpPr>
        <p:grpSpPr>
          <a:xfrm>
            <a:off x="4910669" y="144924"/>
            <a:ext cx="2768600" cy="808688"/>
            <a:chOff x="5660075" y="54912"/>
            <a:chExt cx="3483925" cy="1186176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B7ABA35-E9DA-4E22-817F-66D1BAAA5AF4}"/>
                </a:ext>
              </a:extLst>
            </p:cNvPr>
            <p:cNvSpPr/>
            <p:nvPr/>
          </p:nvSpPr>
          <p:spPr>
            <a:xfrm>
              <a:off x="5660075" y="54912"/>
              <a:ext cx="3483925" cy="1186176"/>
            </a:xfrm>
            <a:prstGeom prst="trapezoid">
              <a:avLst>
                <a:gd name="adj" fmla="val 70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23CE-52A6-4C6A-AA04-DE73BB8CB607}"/>
                </a:ext>
              </a:extLst>
            </p:cNvPr>
            <p:cNvSpPr txBox="1"/>
            <p:nvPr/>
          </p:nvSpPr>
          <p:spPr>
            <a:xfrm>
              <a:off x="7601416" y="579973"/>
              <a:ext cx="988742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Ops Debt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80A91E-39A6-4E25-B59B-C369D3B38500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33" y="54912"/>
              <a:ext cx="1045431" cy="118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B0F566-95F5-4D5E-A07F-C298D283E0CB}"/>
                </a:ext>
              </a:extLst>
            </p:cNvPr>
            <p:cNvSpPr txBox="1"/>
            <p:nvPr/>
          </p:nvSpPr>
          <p:spPr>
            <a:xfrm>
              <a:off x="6236783" y="579973"/>
              <a:ext cx="988742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Tech Debt</a:t>
              </a:r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4AA3401-35DD-4229-8659-E528FDF2A297}"/>
              </a:ext>
            </a:extLst>
          </p:cNvPr>
          <p:cNvSpPr/>
          <p:nvPr/>
        </p:nvSpPr>
        <p:spPr>
          <a:xfrm rot="18078828">
            <a:off x="4630744" y="-311777"/>
            <a:ext cx="2032301" cy="253077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FABB-FD03-4784-BEC6-AFD7B68A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working instructions, checklists and operating guidelines</a:t>
            </a:r>
          </a:p>
          <a:p>
            <a:r>
              <a:rPr lang="en-US" dirty="0"/>
              <a:t>Lack of SLA objectives and KPI definitions</a:t>
            </a:r>
          </a:p>
          <a:p>
            <a:r>
              <a:rPr lang="en-US" dirty="0"/>
              <a:t>No regular “fire drill” (to test recovery, fail over, re-provisioning, …)</a:t>
            </a:r>
          </a:p>
          <a:p>
            <a:r>
              <a:rPr lang="en-US" dirty="0"/>
              <a:t>No log file [management]</a:t>
            </a:r>
          </a:p>
          <a:p>
            <a:r>
              <a:rPr lang="en-US" dirty="0"/>
              <a:t>No monitoring (on critical user experience or business metrics)</a:t>
            </a:r>
          </a:p>
          <a:p>
            <a:r>
              <a:rPr lang="en-US" dirty="0"/>
              <a:t>No purging of temporary files or outdated data</a:t>
            </a:r>
          </a:p>
          <a:p>
            <a:r>
              <a:rPr lang="en-US" dirty="0"/>
              <a:t>No backups taken (or recovery tested)</a:t>
            </a:r>
          </a:p>
          <a:p>
            <a:r>
              <a:rPr lang="en-US" dirty="0"/>
              <a:t>Expiring certificates</a:t>
            </a:r>
          </a:p>
          <a:p>
            <a:r>
              <a:rPr lang="en-US" dirty="0"/>
              <a:t>No fail-over done to standby environment </a:t>
            </a:r>
            <a:br>
              <a:rPr lang="en-US" dirty="0"/>
            </a:br>
            <a:r>
              <a:rPr lang="en-US" dirty="0"/>
              <a:t>when an incident happens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4B330372-FA69-4A35-9C69-FF8295B06A47}"/>
              </a:ext>
            </a:extLst>
          </p:cNvPr>
          <p:cNvSpPr/>
          <p:nvPr/>
        </p:nvSpPr>
        <p:spPr>
          <a:xfrm>
            <a:off x="5240867" y="2472267"/>
            <a:ext cx="3725333" cy="2383233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Impact/Risk (Short Term)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High OPEX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number of incidents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Slow response to incidents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Unclear communication regarding incident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Incidents only handled when explicitly submitted (no auto detection)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performance and availability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F5B4DE-3237-486A-B7BC-A6A599F074FC}"/>
              </a:ext>
            </a:extLst>
          </p:cNvPr>
          <p:cNvSpPr/>
          <p:nvPr/>
        </p:nvSpPr>
        <p:spPr>
          <a:xfrm>
            <a:off x="7408333" y="144000"/>
            <a:ext cx="1617133" cy="643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i="1" dirty="0">
                <a:solidFill>
                  <a:schemeClr val="tx1"/>
                </a:solidFill>
              </a:rPr>
              <a:t>Owner:</a:t>
            </a:r>
            <a:r>
              <a:rPr lang="en-US" sz="1050" dirty="0">
                <a:solidFill>
                  <a:schemeClr val="tx1"/>
                </a:solidFill>
              </a:rPr>
              <a:t> Product Owner</a:t>
            </a:r>
          </a:p>
          <a:p>
            <a:pPr algn="r"/>
            <a:r>
              <a:rPr lang="en-US" sz="1050" i="1" dirty="0">
                <a:solidFill>
                  <a:schemeClr val="tx1"/>
                </a:solidFill>
              </a:rPr>
              <a:t>Found during:</a:t>
            </a:r>
            <a:r>
              <a:rPr lang="en-US" sz="1050" dirty="0">
                <a:solidFill>
                  <a:schemeClr val="tx1"/>
                </a:solidFill>
              </a:rPr>
              <a:t> Dev, Review, Ops, Usage </a:t>
            </a:r>
          </a:p>
        </p:txBody>
      </p:sp>
    </p:spTree>
    <p:extLst>
      <p:ext uri="{BB962C8B-B14F-4D97-AF65-F5344CB8AC3E}">
        <p14:creationId xmlns:p14="http://schemas.microsoft.com/office/powerpoint/2010/main" val="20540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7088-A235-41B3-A6B9-42A07C3D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Process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06EF-2A82-4DC8-A164-05359505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13140"/>
            <a:ext cx="6623999" cy="3780000"/>
          </a:xfrm>
        </p:spPr>
        <p:txBody>
          <a:bodyPr/>
          <a:lstStyle/>
          <a:p>
            <a:r>
              <a:rPr lang="en-US" sz="1400" dirty="0"/>
              <a:t>Incomplete </a:t>
            </a:r>
            <a:r>
              <a:rPr lang="en-US" sz="1400" i="1" dirty="0"/>
              <a:t>definition of ready</a:t>
            </a:r>
            <a:r>
              <a:rPr lang="en-US" sz="1400" dirty="0"/>
              <a:t> or </a:t>
            </a:r>
            <a:r>
              <a:rPr lang="en-US" sz="1400" dirty="0" err="1"/>
              <a:t>DoR</a:t>
            </a:r>
            <a:r>
              <a:rPr lang="en-US" sz="1400" dirty="0"/>
              <a:t> not applied</a:t>
            </a:r>
          </a:p>
          <a:p>
            <a:r>
              <a:rPr lang="en-US" sz="1400" dirty="0"/>
              <a:t>No glossary of business terminology</a:t>
            </a:r>
          </a:p>
          <a:p>
            <a:r>
              <a:rPr lang="en-US" sz="1400" dirty="0"/>
              <a:t>No clarity on business objectives, stakeholders</a:t>
            </a:r>
          </a:p>
          <a:p>
            <a:r>
              <a:rPr lang="en-US" sz="1400" dirty="0"/>
              <a:t>Peer Review not [thoroughly] performed </a:t>
            </a:r>
          </a:p>
          <a:p>
            <a:r>
              <a:rPr lang="en-US" sz="1400" dirty="0"/>
              <a:t>Lack of ownership from the team of the product[s]</a:t>
            </a:r>
          </a:p>
          <a:p>
            <a:r>
              <a:rPr lang="en-US" sz="1400" dirty="0"/>
              <a:t>Dependency on individuals regarding specific components or tasks</a:t>
            </a:r>
          </a:p>
          <a:p>
            <a:r>
              <a:rPr lang="en-US" sz="1400" dirty="0"/>
              <a:t>No automated functional [regression] testing</a:t>
            </a:r>
          </a:p>
          <a:p>
            <a:r>
              <a:rPr lang="en-US" sz="1400" dirty="0"/>
              <a:t>Limited automation (in build, code QA, delivery/deployment)</a:t>
            </a:r>
          </a:p>
          <a:p>
            <a:r>
              <a:rPr lang="en-US" sz="1400" dirty="0"/>
              <a:t>No coding standards (applied)</a:t>
            </a:r>
          </a:p>
          <a:p>
            <a:r>
              <a:rPr lang="en-US" sz="1400" dirty="0"/>
              <a:t>Incomplete intake for products to go to Production </a:t>
            </a:r>
            <a:br>
              <a:rPr lang="en-US" sz="1400" dirty="0"/>
            </a:br>
            <a:r>
              <a:rPr lang="en-US" sz="1400" dirty="0"/>
              <a:t>(and be put under Ops)</a:t>
            </a:r>
          </a:p>
          <a:p>
            <a:r>
              <a:rPr lang="en-US" sz="1400" dirty="0"/>
              <a:t>No onboarding instructions for new team members</a:t>
            </a:r>
          </a:p>
          <a:p>
            <a:r>
              <a:rPr lang="en-US" sz="1400" dirty="0"/>
              <a:t>No register of design decisions</a:t>
            </a:r>
          </a:p>
          <a:p>
            <a:r>
              <a:rPr lang="en-US" sz="1400" dirty="0"/>
              <a:t>No Continuous Improvement cycle based on periodic evaluation</a:t>
            </a:r>
          </a:p>
          <a:p>
            <a:r>
              <a:rPr lang="en-US" sz="1400" dirty="0"/>
              <a:t>Frequent and repeated discussions (to realign, refocus)</a:t>
            </a:r>
          </a:p>
          <a:p>
            <a:r>
              <a:rPr lang="en-US" sz="1400" dirty="0"/>
              <a:t>Culture in which pointing out deficiencies in someone else's work is not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E4709-2C8D-4FA4-AC74-17870726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AEAC9E7-CE44-4564-B1C8-D75548A97F83}"/>
              </a:ext>
            </a:extLst>
          </p:cNvPr>
          <p:cNvSpPr/>
          <p:nvPr/>
        </p:nvSpPr>
        <p:spPr>
          <a:xfrm>
            <a:off x="4097865" y="118983"/>
            <a:ext cx="3224452" cy="617034"/>
          </a:xfrm>
          <a:prstGeom prst="trapezoid">
            <a:avLst>
              <a:gd name="adj" fmla="val 7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Process Debt</a:t>
            </a:r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04E9B5B2-1090-4138-82C8-67792A8C6AAE}"/>
              </a:ext>
            </a:extLst>
          </p:cNvPr>
          <p:cNvSpPr/>
          <p:nvPr/>
        </p:nvSpPr>
        <p:spPr>
          <a:xfrm>
            <a:off x="6426200" y="2472267"/>
            <a:ext cx="2540000" cy="2383233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Impact/Risk (Mid Term)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Accelerated build-up of all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Loss of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Loss of synergy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Loss of work pride and joy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High impact of team changes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FB6338-4981-4A7F-90C4-42C7768999F1}"/>
              </a:ext>
            </a:extLst>
          </p:cNvPr>
          <p:cNvSpPr/>
          <p:nvPr/>
        </p:nvSpPr>
        <p:spPr>
          <a:xfrm>
            <a:off x="7222067" y="144000"/>
            <a:ext cx="1803399" cy="643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i="1" dirty="0">
                <a:solidFill>
                  <a:schemeClr val="tx1"/>
                </a:solidFill>
              </a:rPr>
              <a:t>Owner:</a:t>
            </a:r>
            <a:r>
              <a:rPr lang="en-US" sz="1050" dirty="0">
                <a:solidFill>
                  <a:schemeClr val="tx1"/>
                </a:solidFill>
              </a:rPr>
              <a:t> Scrum Master (*</a:t>
            </a:r>
          </a:p>
          <a:p>
            <a:pPr algn="r"/>
            <a:r>
              <a:rPr lang="en-US" sz="1050" i="1" dirty="0">
                <a:solidFill>
                  <a:schemeClr val="tx1"/>
                </a:solidFill>
              </a:rPr>
              <a:t>Found during:</a:t>
            </a:r>
            <a:r>
              <a:rPr lang="en-US" sz="1050" dirty="0">
                <a:solidFill>
                  <a:schemeClr val="tx1"/>
                </a:solidFill>
              </a:rPr>
              <a:t> Retrospective, Audit, Refine, Dev, Review</a:t>
            </a:r>
          </a:p>
        </p:txBody>
      </p:sp>
    </p:spTree>
    <p:extLst>
      <p:ext uri="{BB962C8B-B14F-4D97-AF65-F5344CB8AC3E}">
        <p14:creationId xmlns:p14="http://schemas.microsoft.com/office/powerpoint/2010/main" val="1262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C359-2683-41C1-82B2-35635EA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DFF2-59D9-444C-AC9C-FF0D8170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The team benefits from the organization and all it has in place:</a:t>
            </a:r>
          </a:p>
          <a:p>
            <a:pPr lvl="2"/>
            <a:r>
              <a:rPr lang="en-US" dirty="0"/>
              <a:t>reusable components, automation scripts, frameworks, platforms, infrastructure, standards, ways of working, tool instructions</a:t>
            </a:r>
          </a:p>
          <a:p>
            <a:pPr lvl="1"/>
            <a:r>
              <a:rPr lang="en-US" dirty="0"/>
              <a:t>The team should give back to the organization by improving existing artefacts and creating new ones; the organization should grow as a result of the growth in the team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The team makes good use of community resources: </a:t>
            </a:r>
            <a:r>
              <a:rPr lang="en-US" dirty="0" err="1"/>
              <a:t>StackOverflow</a:t>
            </a:r>
            <a:r>
              <a:rPr lang="en-US" dirty="0"/>
              <a:t>, blog articles, open source tools, libraries and frameworks</a:t>
            </a:r>
          </a:p>
          <a:p>
            <a:pPr lvl="1"/>
            <a:r>
              <a:rPr lang="en-US" dirty="0"/>
              <a:t>In order for the community to thrive, the team should make community contributions in return</a:t>
            </a:r>
          </a:p>
          <a:p>
            <a:pPr lvl="2"/>
            <a:r>
              <a:rPr lang="en-US" dirty="0"/>
              <a:t>Kudos, Enhancement Requests &amp; Bug Reports, articles on using resources (why, how), actual Pull Requests for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2233-5592-44EB-9DB0-12D5726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924CCD-E763-412A-8C4D-C50DC59B6B0C}"/>
              </a:ext>
            </a:extLst>
          </p:cNvPr>
          <p:cNvGrpSpPr/>
          <p:nvPr/>
        </p:nvGrpSpPr>
        <p:grpSpPr>
          <a:xfrm>
            <a:off x="4792133" y="129033"/>
            <a:ext cx="4231986" cy="937766"/>
            <a:chOff x="4572000" y="129033"/>
            <a:chExt cx="4452119" cy="1299246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FC2306A-A4C7-4D4D-9166-B93CCE2E6AF3}"/>
                </a:ext>
              </a:extLst>
            </p:cNvPr>
            <p:cNvSpPr/>
            <p:nvPr/>
          </p:nvSpPr>
          <p:spPr>
            <a:xfrm flipV="1">
              <a:off x="4572000" y="129033"/>
              <a:ext cx="4452119" cy="617034"/>
            </a:xfrm>
            <a:prstGeom prst="trapezoid">
              <a:avLst>
                <a:gd name="adj" fmla="val 7078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B977A7-4C17-49E2-8837-27E243272B84}"/>
                </a:ext>
              </a:extLst>
            </p:cNvPr>
            <p:cNvSpPr txBox="1"/>
            <p:nvPr/>
          </p:nvSpPr>
          <p:spPr>
            <a:xfrm>
              <a:off x="6240591" y="246646"/>
              <a:ext cx="988742" cy="469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Organization Debt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3DDE8AF-5051-4382-AE38-2A24C46011B1}"/>
                </a:ext>
              </a:extLst>
            </p:cNvPr>
            <p:cNvSpPr/>
            <p:nvPr/>
          </p:nvSpPr>
          <p:spPr>
            <a:xfrm flipV="1">
              <a:off x="4941134" y="811245"/>
              <a:ext cx="3737028" cy="617034"/>
            </a:xfrm>
            <a:prstGeom prst="trapezoid">
              <a:avLst>
                <a:gd name="adj" fmla="val 70783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5A05B6-F770-487D-BAF6-47A109D9492B}"/>
                </a:ext>
              </a:extLst>
            </p:cNvPr>
            <p:cNvSpPr txBox="1"/>
            <p:nvPr/>
          </p:nvSpPr>
          <p:spPr>
            <a:xfrm>
              <a:off x="6367904" y="918672"/>
              <a:ext cx="988742" cy="469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Community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2C9-AD24-4193-91D6-2AF37DC7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debt?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B0CD-12BE-48A0-91C0-1399D44A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59800"/>
            <a:ext cx="8245576" cy="3780000"/>
          </a:xfrm>
        </p:spPr>
        <p:txBody>
          <a:bodyPr/>
          <a:lstStyle/>
          <a:p>
            <a:r>
              <a:rPr lang="en-US" sz="1400" dirty="0"/>
              <a:t>Identify debt during</a:t>
            </a:r>
          </a:p>
          <a:p>
            <a:pPr lvl="1"/>
            <a:r>
              <a:rPr lang="en-US" sz="1400" dirty="0"/>
              <a:t>refinement, review, test, Ops intake, retrospective, audit, on boarding, periodic evaluation (LCM) </a:t>
            </a:r>
          </a:p>
          <a:p>
            <a:pPr lvl="1"/>
            <a:r>
              <a:rPr lang="en-US" sz="1400" dirty="0"/>
              <a:t>analysis, development, production usage</a:t>
            </a:r>
          </a:p>
          <a:p>
            <a:r>
              <a:rPr lang="en-US" sz="1400" dirty="0"/>
              <a:t>Make debt explicit and visible – in a debt register and the risk log</a:t>
            </a:r>
          </a:p>
          <a:p>
            <a:pPr lvl="1"/>
            <a:r>
              <a:rPr lang="en-US" sz="1400" dirty="0"/>
              <a:t>what and where</a:t>
            </a:r>
          </a:p>
          <a:p>
            <a:pPr lvl="1"/>
            <a:r>
              <a:rPr lang="en-US" sz="1400" dirty="0"/>
              <a:t>severity, risk and impact (running cost!)</a:t>
            </a:r>
          </a:p>
          <a:p>
            <a:pPr lvl="1"/>
            <a:r>
              <a:rPr lang="en-US" sz="1400" dirty="0"/>
              <a:t>resolution: how and effort</a:t>
            </a:r>
          </a:p>
          <a:p>
            <a:r>
              <a:rPr lang="en-US" sz="1400" dirty="0"/>
              <a:t>Discuss debt (risks, running cost of not fixing) &amp; plan actions </a:t>
            </a:r>
          </a:p>
          <a:p>
            <a:pPr lvl="1"/>
            <a:r>
              <a:rPr lang="en-US" sz="1400" dirty="0"/>
              <a:t>in every sprint planning </a:t>
            </a:r>
          </a:p>
          <a:p>
            <a:pPr lvl="1"/>
            <a:r>
              <a:rPr lang="en-US" sz="1400" dirty="0"/>
              <a:t>in every steering committee session</a:t>
            </a:r>
          </a:p>
          <a:p>
            <a:pPr lvl="1"/>
            <a:r>
              <a:rPr lang="en-US" sz="1400" dirty="0"/>
              <a:t>…</a:t>
            </a:r>
          </a:p>
          <a:p>
            <a:r>
              <a:rPr lang="en-US" sz="1400" dirty="0"/>
              <a:t>Continuously work on reducing debt – in small steps</a:t>
            </a:r>
          </a:p>
          <a:p>
            <a:pPr lvl="1"/>
            <a:r>
              <a:rPr lang="en-US" sz="1400" dirty="0"/>
              <a:t>boy scout principle (improve everything you touch)</a:t>
            </a:r>
          </a:p>
          <a:p>
            <a:pPr lvl="1"/>
            <a:r>
              <a:rPr lang="en-US" sz="1400" dirty="0"/>
              <a:t>explicitly set sprint budget aside</a:t>
            </a:r>
          </a:p>
          <a:p>
            <a:pPr lvl="1"/>
            <a:r>
              <a:rPr lang="en-US" sz="1400" dirty="0"/>
              <a:t>Debt status should be a Team KPI</a:t>
            </a:r>
          </a:p>
          <a:p>
            <a:r>
              <a:rPr lang="en-US" sz="1400" dirty="0"/>
              <a:t>Focus on a root cause: Team Process Debt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6797F-B597-4329-A03E-15CCFE9F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nlOUG - 13 januari 2022</a:t>
            </a:r>
            <a:endParaRPr lang="nl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E37CCC-40EF-43FC-B4A2-ED6BC82178A5}"/>
              </a:ext>
            </a:extLst>
          </p:cNvPr>
          <p:cNvGrpSpPr/>
          <p:nvPr/>
        </p:nvGrpSpPr>
        <p:grpSpPr>
          <a:xfrm>
            <a:off x="5376333" y="1642533"/>
            <a:ext cx="4438702" cy="3212967"/>
            <a:chOff x="6125021" y="2118281"/>
            <a:chExt cx="3690014" cy="2737219"/>
          </a:xfrm>
        </p:grpSpPr>
        <p:pic>
          <p:nvPicPr>
            <p:cNvPr id="1026" name="Picture 2" descr="Crushing Debt Killing 401k Saving - 401K Specialist">
              <a:extLst>
                <a:ext uri="{FF2B5EF4-FFF2-40B4-BE49-F238E27FC236}">
                  <a16:creationId xmlns:a16="http://schemas.microsoft.com/office/drawing/2014/main" id="{8CAE7086-441A-4B52-B41E-15C7CC317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21" y="3293400"/>
              <a:ext cx="291465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A8ABF3-34E2-492E-8050-B4D7483A5000}"/>
                </a:ext>
              </a:extLst>
            </p:cNvPr>
            <p:cNvGrpSpPr/>
            <p:nvPr/>
          </p:nvGrpSpPr>
          <p:grpSpPr>
            <a:xfrm>
              <a:off x="6574813" y="2118281"/>
              <a:ext cx="2161066" cy="1333238"/>
              <a:chOff x="2848214" y="398120"/>
              <a:chExt cx="4452119" cy="3145906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F93B427E-2DBF-469F-8338-9778FABA7DDD}"/>
                  </a:ext>
                </a:extLst>
              </p:cNvPr>
              <p:cNvSpPr/>
              <p:nvPr/>
            </p:nvSpPr>
            <p:spPr>
              <a:xfrm>
                <a:off x="4044922" y="398120"/>
                <a:ext cx="2058699" cy="125590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Functional </a:t>
                </a:r>
                <a:br>
                  <a:rPr lang="en-US" sz="700" dirty="0"/>
                </a:br>
                <a:r>
                  <a:rPr lang="en-US" sz="700" dirty="0"/>
                  <a:t>Debt</a:t>
                </a:r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2043B210-1355-4D74-A8DB-E8410DBD3D27}"/>
                  </a:ext>
                </a:extLst>
              </p:cNvPr>
              <p:cNvSpPr/>
              <p:nvPr/>
            </p:nvSpPr>
            <p:spPr>
              <a:xfrm>
                <a:off x="2848214" y="2926992"/>
                <a:ext cx="4452119" cy="617034"/>
              </a:xfrm>
              <a:prstGeom prst="trapezoid">
                <a:avLst>
                  <a:gd name="adj" fmla="val 70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Team Process Debt</a:t>
                </a:r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C3CA6E8B-46F5-408F-BE55-96E468EB816A}"/>
                  </a:ext>
                </a:extLst>
              </p:cNvPr>
              <p:cNvSpPr/>
              <p:nvPr/>
            </p:nvSpPr>
            <p:spPr>
              <a:xfrm>
                <a:off x="3333187" y="1685727"/>
                <a:ext cx="3483925" cy="1186176"/>
              </a:xfrm>
              <a:prstGeom prst="trapezoid">
                <a:avLst>
                  <a:gd name="adj" fmla="val 70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6557A4-A492-44F6-8532-4AF07E40B560}"/>
                  </a:ext>
                </a:extLst>
              </p:cNvPr>
              <p:cNvSpPr txBox="1"/>
              <p:nvPr/>
            </p:nvSpPr>
            <p:spPr>
              <a:xfrm>
                <a:off x="5274528" y="2210787"/>
                <a:ext cx="988742" cy="2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Ops Debt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42CD2F-2077-4058-B530-39DD15D7A440}"/>
                  </a:ext>
                </a:extLst>
              </p:cNvPr>
              <p:cNvCxnSpPr/>
              <p:nvPr/>
            </p:nvCxnSpPr>
            <p:spPr>
              <a:xfrm>
                <a:off x="4522745" y="1685727"/>
                <a:ext cx="1045431" cy="1186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A70FF-5997-4D2A-B730-EDEC8B149626}"/>
                  </a:ext>
                </a:extLst>
              </p:cNvPr>
              <p:cNvSpPr txBox="1"/>
              <p:nvPr/>
            </p:nvSpPr>
            <p:spPr>
              <a:xfrm>
                <a:off x="3909896" y="2210787"/>
                <a:ext cx="988742" cy="2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Tech Debt</a:t>
                </a:r>
              </a:p>
            </p:txBody>
          </p:sp>
        </p:grpSp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3C1AB3E2-AF9A-4BA0-BAFB-9FEF550B373D}"/>
                </a:ext>
              </a:extLst>
            </p:cNvPr>
            <p:cNvSpPr/>
            <p:nvPr/>
          </p:nvSpPr>
          <p:spPr>
            <a:xfrm>
              <a:off x="8123932" y="3662461"/>
              <a:ext cx="1691103" cy="628710"/>
            </a:xfrm>
            <a:prstGeom prst="cloudCallout">
              <a:avLst>
                <a:gd name="adj1" fmla="val -63389"/>
                <a:gd name="adj2" fmla="val 423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EB1242-4062-48D5-B128-023D669CDC0A}"/>
                </a:ext>
              </a:extLst>
            </p:cNvPr>
            <p:cNvGrpSpPr/>
            <p:nvPr/>
          </p:nvGrpSpPr>
          <p:grpSpPr>
            <a:xfrm>
              <a:off x="8343441" y="3836060"/>
              <a:ext cx="1029881" cy="237734"/>
              <a:chOff x="4572000" y="129033"/>
              <a:chExt cx="4452119" cy="1299246"/>
            </a:xfrm>
          </p:grpSpPr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6ABC3E6B-BA2D-441C-8793-F712B4712596}"/>
                  </a:ext>
                </a:extLst>
              </p:cNvPr>
              <p:cNvSpPr/>
              <p:nvPr/>
            </p:nvSpPr>
            <p:spPr>
              <a:xfrm flipV="1">
                <a:off x="4572000" y="129033"/>
                <a:ext cx="4452119" cy="617034"/>
              </a:xfrm>
              <a:prstGeom prst="trapezoid">
                <a:avLst>
                  <a:gd name="adj" fmla="val 7078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CC7E0E-C3CA-448E-A483-1B06298E7C90}"/>
                  </a:ext>
                </a:extLst>
              </p:cNvPr>
              <p:cNvSpPr txBox="1"/>
              <p:nvPr/>
            </p:nvSpPr>
            <p:spPr>
              <a:xfrm>
                <a:off x="6296064" y="157965"/>
                <a:ext cx="1222602" cy="573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chemeClr val="bg1"/>
                    </a:solidFill>
                  </a:rPr>
                  <a:t>Organization Debt</a:t>
                </a: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7C57AC1-3652-4F8B-A2B4-2534650C868F}"/>
                  </a:ext>
                </a:extLst>
              </p:cNvPr>
              <p:cNvSpPr/>
              <p:nvPr/>
            </p:nvSpPr>
            <p:spPr>
              <a:xfrm flipV="1">
                <a:off x="4941134" y="811245"/>
                <a:ext cx="3737028" cy="617034"/>
              </a:xfrm>
              <a:prstGeom prst="trapezoid">
                <a:avLst>
                  <a:gd name="adj" fmla="val 70783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878D2-CBFE-4CC3-AED3-B195FF20F38D}"/>
                  </a:ext>
                </a:extLst>
              </p:cNvPr>
              <p:cNvSpPr txBox="1"/>
              <p:nvPr/>
            </p:nvSpPr>
            <p:spPr>
              <a:xfrm>
                <a:off x="6412991" y="824610"/>
                <a:ext cx="988743" cy="573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chemeClr val="bg1"/>
                    </a:solidFill>
                  </a:rPr>
                  <a:t>Community Debt</a:t>
                </a:r>
              </a:p>
            </p:txBody>
          </p:sp>
        </p:grpSp>
      </p:grp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E94C91CF-007D-42F6-B14C-641B7C11737D}"/>
              </a:ext>
            </a:extLst>
          </p:cNvPr>
          <p:cNvSpPr/>
          <p:nvPr/>
        </p:nvSpPr>
        <p:spPr>
          <a:xfrm>
            <a:off x="80697" y="2374641"/>
            <a:ext cx="585010" cy="5842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EFB01-0086-445A-92C8-C2BCB6139990}"/>
              </a:ext>
            </a:extLst>
          </p:cNvPr>
          <p:cNvSpPr txBox="1"/>
          <p:nvPr/>
        </p:nvSpPr>
        <p:spPr>
          <a:xfrm>
            <a:off x="102533" y="2979442"/>
            <a:ext cx="4760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Debt </a:t>
            </a:r>
            <a:br>
              <a:rPr lang="en-US" sz="1000" dirty="0"/>
            </a:br>
            <a:r>
              <a:rPr lang="en-US" sz="1000" dirty="0"/>
              <a:t>Register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3ED6CF68-147D-4496-AC60-63CD4C172E77}"/>
              </a:ext>
            </a:extLst>
          </p:cNvPr>
          <p:cNvSpPr/>
          <p:nvPr/>
        </p:nvSpPr>
        <p:spPr>
          <a:xfrm>
            <a:off x="82712" y="1440414"/>
            <a:ext cx="585010" cy="584239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24CE0-FFE6-46A5-BF5A-78C8CF79CCEC}"/>
              </a:ext>
            </a:extLst>
          </p:cNvPr>
          <p:cNvSpPr txBox="1"/>
          <p:nvPr/>
        </p:nvSpPr>
        <p:spPr>
          <a:xfrm>
            <a:off x="104548" y="2045215"/>
            <a:ext cx="285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Risk </a:t>
            </a:r>
            <a:br>
              <a:rPr lang="en-US" sz="1000" dirty="0"/>
            </a:br>
            <a:r>
              <a:rPr lang="en-US" sz="1000" dirty="0"/>
              <a:t>Log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BCE91-D575-408A-8304-786584AF2DC3}"/>
              </a:ext>
            </a:extLst>
          </p:cNvPr>
          <p:cNvCxnSpPr/>
          <p:nvPr/>
        </p:nvCxnSpPr>
        <p:spPr>
          <a:xfrm>
            <a:off x="601829" y="1917379"/>
            <a:ext cx="0" cy="4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1264B245-8492-4CE2-A627-822FC9CFB006}"/>
              </a:ext>
            </a:extLst>
          </p:cNvPr>
          <p:cNvSpPr/>
          <p:nvPr/>
        </p:nvSpPr>
        <p:spPr>
          <a:xfrm>
            <a:off x="87930" y="3308868"/>
            <a:ext cx="585010" cy="584239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CBB362-EA1E-41DA-B203-B4059D174B9C}"/>
              </a:ext>
            </a:extLst>
          </p:cNvPr>
          <p:cNvSpPr txBox="1"/>
          <p:nvPr/>
        </p:nvSpPr>
        <p:spPr>
          <a:xfrm>
            <a:off x="109765" y="3913669"/>
            <a:ext cx="45365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Team </a:t>
            </a:r>
            <a:br>
              <a:rPr lang="en-US" sz="1000" dirty="0"/>
            </a:br>
            <a:r>
              <a:rPr lang="en-US" sz="1000" dirty="0"/>
              <a:t>Story </a:t>
            </a:r>
            <a:br>
              <a:rPr lang="en-US" sz="1000" dirty="0"/>
            </a:br>
            <a:r>
              <a:rPr lang="en-US" sz="1000" dirty="0"/>
              <a:t>Backlog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94A8F-4F67-492F-A56F-67185850ECB7}"/>
              </a:ext>
            </a:extLst>
          </p:cNvPr>
          <p:cNvCxnSpPr/>
          <p:nvPr/>
        </p:nvCxnSpPr>
        <p:spPr>
          <a:xfrm>
            <a:off x="601829" y="2853613"/>
            <a:ext cx="0" cy="4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/>
      <p:bldP spid="23" grpId="0" animBg="1"/>
      <p:bldP spid="24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8" ma:contentTypeDescription="Een nieuw document maken." ma:contentTypeScope="" ma:versionID="c8caa6e7790c62c3cba067a7d20d9263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767566d7f2f69c3f3429e3558df4dd2f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4c57c6-afd1-46a5-a503-29300b13d321"/>
    <ds:schemaRef ds:uri="bd3a200e-a112-4432-b134-79c9e3991b87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A524E-01BE-4878-8AAA-B806DCC41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6687</TotalTime>
  <Words>1014</Words>
  <Application>Microsoft Office PowerPoint</Application>
  <PresentationFormat>On-screen Show (16:9)</PresentationFormat>
  <Paragraphs>176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Office-thema</vt:lpstr>
      <vt:lpstr>Scaling [down] the Mountain of Debt –   Four dimensions of IT Debt  </vt:lpstr>
      <vt:lpstr>Tech Debt</vt:lpstr>
      <vt:lpstr>Schuldenberg</vt:lpstr>
      <vt:lpstr>Functional Debt</vt:lpstr>
      <vt:lpstr>Technical Debt</vt:lpstr>
      <vt:lpstr>Operational (Ops) Debt</vt:lpstr>
      <vt:lpstr>Team &amp; Process Debt</vt:lpstr>
      <vt:lpstr>Moral Debt</vt:lpstr>
      <vt:lpstr>What to do about debt? </vt:lpstr>
      <vt:lpstr>The Debt Mountain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[down] the Mountain of Debt – Four dimensions of IT Debt</dc:title>
  <dc:subject/>
  <dc:creator>Lucas Jellema</dc:creator>
  <cp:keywords/>
  <dc:description>AMIS Conclusion presentatie - versie 2 - juni 2019
Ontwerp: Humming
Template: Ton Persoon</dc:description>
  <cp:lastModifiedBy>Lucas Jellema</cp:lastModifiedBy>
  <cp:revision>2</cp:revision>
  <dcterms:created xsi:type="dcterms:W3CDTF">2021-09-20T06:57:02Z</dcterms:created>
  <dcterms:modified xsi:type="dcterms:W3CDTF">2022-01-13T17:13:28Z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  <property fmtid="{D5CDD505-2E9C-101B-9397-08002B2CF9AE}" pid="3" name="MSIP_Label_36148d1e-9119-4a03-b039-d8188704cf2a_Enabled">
    <vt:lpwstr>true</vt:lpwstr>
  </property>
  <property fmtid="{D5CDD505-2E9C-101B-9397-08002B2CF9AE}" pid="4" name="MSIP_Label_36148d1e-9119-4a03-b039-d8188704cf2a_SetDate">
    <vt:lpwstr>2022-01-13T17:13:28Z</vt:lpwstr>
  </property>
  <property fmtid="{D5CDD505-2E9C-101B-9397-08002B2CF9AE}" pid="5" name="MSIP_Label_36148d1e-9119-4a03-b039-d8188704cf2a_Method">
    <vt:lpwstr>Privileged</vt:lpwstr>
  </property>
  <property fmtid="{D5CDD505-2E9C-101B-9397-08002B2CF9AE}" pid="6" name="MSIP_Label_36148d1e-9119-4a03-b039-d8188704cf2a_Name">
    <vt:lpwstr>Global-Publiek</vt:lpwstr>
  </property>
  <property fmtid="{D5CDD505-2E9C-101B-9397-08002B2CF9AE}" pid="7" name="MSIP_Label_36148d1e-9119-4a03-b039-d8188704cf2a_SiteId">
    <vt:lpwstr>21429da9-e4ad-45f9-9a6f-cd126a64274b</vt:lpwstr>
  </property>
  <property fmtid="{D5CDD505-2E9C-101B-9397-08002B2CF9AE}" pid="8" name="MSIP_Label_36148d1e-9119-4a03-b039-d8188704cf2a_ActionId">
    <vt:lpwstr>5eb1c81e-edda-456f-92ff-34d82f712c85</vt:lpwstr>
  </property>
  <property fmtid="{D5CDD505-2E9C-101B-9397-08002B2CF9AE}" pid="9" name="MSIP_Label_36148d1e-9119-4a03-b039-d8188704cf2a_ContentBits">
    <vt:lpwstr>1</vt:lpwstr>
  </property>
</Properties>
</file>