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971" r:id="rId6"/>
    <p:sldId id="268" r:id="rId7"/>
    <p:sldId id="269" r:id="rId8"/>
    <p:sldId id="258" r:id="rId9"/>
    <p:sldId id="284" r:id="rId10"/>
    <p:sldId id="2970" r:id="rId11"/>
    <p:sldId id="2962" r:id="rId12"/>
    <p:sldId id="272" r:id="rId13"/>
    <p:sldId id="2916" r:id="rId14"/>
    <p:sldId id="2938" r:id="rId15"/>
    <p:sldId id="2928" r:id="rId16"/>
    <p:sldId id="2939" r:id="rId17"/>
    <p:sldId id="2925" r:id="rId18"/>
    <p:sldId id="2935" r:id="rId19"/>
    <p:sldId id="2927" r:id="rId20"/>
    <p:sldId id="273" r:id="rId21"/>
    <p:sldId id="2917" r:id="rId22"/>
    <p:sldId id="2926" r:id="rId23"/>
    <p:sldId id="2936" r:id="rId24"/>
    <p:sldId id="2937" r:id="rId25"/>
    <p:sldId id="287" r:id="rId2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60DCE5-5A11-4385-B415-5B1B1F0BCB1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CDD6161-A606-4A94-8D0D-4DBF87A03C2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nl-NL" sz="2800" dirty="0" err="1"/>
            <a:t>Introduction</a:t>
          </a:r>
          <a:r>
            <a:rPr lang="nl-NL" sz="2800" dirty="0"/>
            <a:t> </a:t>
          </a:r>
          <a:endParaRPr lang="en-US" sz="2800" dirty="0"/>
        </a:p>
      </dgm:t>
    </dgm:pt>
    <dgm:pt modelId="{3F2BFBB2-B0C8-44BE-8971-70D3B00C0F6D}" type="parTrans" cxnId="{56BC32BE-0DA9-419A-9C7E-2BE13EC28C17}">
      <dgm:prSet/>
      <dgm:spPr/>
      <dgm:t>
        <a:bodyPr/>
        <a:lstStyle/>
        <a:p>
          <a:endParaRPr lang="en-US"/>
        </a:p>
      </dgm:t>
    </dgm:pt>
    <dgm:pt modelId="{AE6BA503-9195-4BBE-ACD4-C6CCBB6F3F98}" type="sibTrans" cxnId="{56BC32BE-0DA9-419A-9C7E-2BE13EC28C17}">
      <dgm:prSet/>
      <dgm:spPr/>
      <dgm:t>
        <a:bodyPr/>
        <a:lstStyle/>
        <a:p>
          <a:endParaRPr lang="en-US"/>
        </a:p>
      </dgm:t>
    </dgm:pt>
    <dgm:pt modelId="{852A823A-2A9E-400F-817C-CADF949909B1}">
      <dgm:prSet custT="1"/>
      <dgm:spPr>
        <a:noFill/>
        <a:ln>
          <a:noFill/>
        </a:ln>
        <a:effectLst/>
      </dgm:spPr>
      <dgm:t>
        <a:bodyPr spcFirstLastPara="0" vert="horz" wrap="square" lIns="131275" tIns="131275" rIns="131275" bIns="131275" numCol="1" spcCol="1270" anchor="ctr" anchorCtr="0"/>
        <a:lstStyle/>
        <a:p>
          <a:pPr>
            <a:lnSpc>
              <a:spcPct val="100000"/>
            </a:lnSpc>
          </a:pPr>
          <a:r>
            <a:rPr lang="nl-NL" sz="2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Demonstration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A1E8638B-510C-42CB-BEC5-698C45FCDA7B}" type="parTrans" cxnId="{224DD145-3815-453D-8CD3-7F2F7C71FBFA}">
      <dgm:prSet/>
      <dgm:spPr/>
      <dgm:t>
        <a:bodyPr/>
        <a:lstStyle/>
        <a:p>
          <a:endParaRPr lang="en-US"/>
        </a:p>
      </dgm:t>
    </dgm:pt>
    <dgm:pt modelId="{81D3D514-F49D-4835-9EBD-CDFE364EEE41}" type="sibTrans" cxnId="{224DD145-3815-453D-8CD3-7F2F7C71FBFA}">
      <dgm:prSet/>
      <dgm:spPr/>
      <dgm:t>
        <a:bodyPr/>
        <a:lstStyle/>
        <a:p>
          <a:endParaRPr lang="en-US"/>
        </a:p>
      </dgm:t>
    </dgm:pt>
    <dgm:pt modelId="{2E3E279F-6683-42E9-8536-92AD56CCA05B}">
      <dgm:prSet custT="1"/>
      <dgm:spPr>
        <a:noFill/>
        <a:ln>
          <a:noFill/>
        </a:ln>
        <a:effectLst/>
      </dgm:spPr>
      <dgm:t>
        <a:bodyPr spcFirstLastPara="0" vert="horz" wrap="square" lIns="131275" tIns="131275" rIns="131275" bIns="131275" numCol="1" spcCol="1270" anchor="ctr" anchorCtr="0"/>
        <a:lstStyle/>
        <a:p>
          <a:pPr>
            <a:lnSpc>
              <a:spcPct val="100000"/>
            </a:lnSpc>
          </a:pPr>
          <a:r>
            <a:rPr lang="nl-NL" sz="2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Guided</a:t>
          </a:r>
          <a:r>
            <a:rPr lang="nl-NL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nl-NL" sz="2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Handson</a:t>
          </a:r>
          <a:r>
            <a:rPr lang="nl-NL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Labs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15F7C6C2-7D31-48E0-A0BA-2AC45CB9C86A}" type="parTrans" cxnId="{A95D2120-D485-4BB3-A6EA-4B385D0BCCC5}">
      <dgm:prSet/>
      <dgm:spPr/>
      <dgm:t>
        <a:bodyPr/>
        <a:lstStyle/>
        <a:p>
          <a:endParaRPr lang="en-US"/>
        </a:p>
      </dgm:t>
    </dgm:pt>
    <dgm:pt modelId="{6D706ED7-6670-40AF-A613-0784E7A03CFC}" type="sibTrans" cxnId="{A95D2120-D485-4BB3-A6EA-4B385D0BCCC5}">
      <dgm:prSet/>
      <dgm:spPr/>
      <dgm:t>
        <a:bodyPr/>
        <a:lstStyle/>
        <a:p>
          <a:endParaRPr lang="en-US"/>
        </a:p>
      </dgm:t>
    </dgm:pt>
    <dgm:pt modelId="{900A6413-9DAC-44B7-883E-0A83B3CDA1B9}">
      <dgm:prSet custT="1"/>
      <dgm:spPr>
        <a:noFill/>
        <a:ln>
          <a:noFill/>
        </a:ln>
        <a:effectLst/>
      </dgm:spPr>
      <dgm:t>
        <a:bodyPr spcFirstLastPara="0" vert="horz" wrap="square" lIns="131275" tIns="131275" rIns="131275" bIns="131275" numCol="1" spcCol="1270" anchor="ctr" anchorCtr="0"/>
        <a:lstStyle/>
        <a:p>
          <a:pPr>
            <a:lnSpc>
              <a:spcPct val="100000"/>
            </a:lnSpc>
          </a:pPr>
          <a:r>
            <a:rPr lang="nl-NL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Q&amp;A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A3547273-9557-4CBF-99B1-06260B90FA56}" type="parTrans" cxnId="{DA1A0F8B-DAD4-453E-B382-B73BF83CD143}">
      <dgm:prSet/>
      <dgm:spPr/>
      <dgm:t>
        <a:bodyPr/>
        <a:lstStyle/>
        <a:p>
          <a:endParaRPr lang="en-US"/>
        </a:p>
      </dgm:t>
    </dgm:pt>
    <dgm:pt modelId="{F8DED84E-EEE8-4240-B8E8-1AFFE07AE552}" type="sibTrans" cxnId="{DA1A0F8B-DAD4-453E-B382-B73BF83CD143}">
      <dgm:prSet/>
      <dgm:spPr/>
      <dgm:t>
        <a:bodyPr/>
        <a:lstStyle/>
        <a:p>
          <a:endParaRPr lang="en-US"/>
        </a:p>
      </dgm:t>
    </dgm:pt>
    <dgm:pt modelId="{EFA146E1-A9D8-4AD4-85F1-BCBA7AC60365}" type="pres">
      <dgm:prSet presAssocID="{EF60DCE5-5A11-4385-B415-5B1B1F0BCB18}" presName="root" presStyleCnt="0">
        <dgm:presLayoutVars>
          <dgm:dir/>
          <dgm:resizeHandles val="exact"/>
        </dgm:presLayoutVars>
      </dgm:prSet>
      <dgm:spPr/>
    </dgm:pt>
    <dgm:pt modelId="{8B5A7A3C-4FEE-4DF9-9596-B88F7AEE59D8}" type="pres">
      <dgm:prSet presAssocID="{CCDD6161-A606-4A94-8D0D-4DBF87A03C2D}" presName="compNode" presStyleCnt="0"/>
      <dgm:spPr/>
    </dgm:pt>
    <dgm:pt modelId="{BB87C1D8-A425-4275-A14A-4FD7CC9AAB58}" type="pres">
      <dgm:prSet presAssocID="{CCDD6161-A606-4A94-8D0D-4DBF87A03C2D}" presName="bgRect" presStyleLbl="bgShp" presStyleIdx="0" presStyleCnt="4"/>
      <dgm:spPr/>
    </dgm:pt>
    <dgm:pt modelId="{25D09A95-67F0-4EEC-A585-98EF570F4478}" type="pres">
      <dgm:prSet presAssocID="{CCDD6161-A606-4A94-8D0D-4DBF87A03C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35A8A38-EC34-44D0-86CF-1E75AFC32BC6}" type="pres">
      <dgm:prSet presAssocID="{CCDD6161-A606-4A94-8D0D-4DBF87A03C2D}" presName="spaceRect" presStyleCnt="0"/>
      <dgm:spPr/>
    </dgm:pt>
    <dgm:pt modelId="{43F036D2-2449-41A8-B376-65E71F116246}" type="pres">
      <dgm:prSet presAssocID="{CCDD6161-A606-4A94-8D0D-4DBF87A03C2D}" presName="parTx" presStyleLbl="revTx" presStyleIdx="0" presStyleCnt="4">
        <dgm:presLayoutVars>
          <dgm:chMax val="0"/>
          <dgm:chPref val="0"/>
        </dgm:presLayoutVars>
      </dgm:prSet>
      <dgm:spPr/>
    </dgm:pt>
    <dgm:pt modelId="{D36F1075-9A39-4FCB-9564-0E7F06DAE894}" type="pres">
      <dgm:prSet presAssocID="{AE6BA503-9195-4BBE-ACD4-C6CCBB6F3F98}" presName="sibTrans" presStyleCnt="0"/>
      <dgm:spPr/>
    </dgm:pt>
    <dgm:pt modelId="{C713254C-5307-47DA-B43D-B72B35979E32}" type="pres">
      <dgm:prSet presAssocID="{852A823A-2A9E-400F-817C-CADF949909B1}" presName="compNode" presStyleCnt="0"/>
      <dgm:spPr/>
    </dgm:pt>
    <dgm:pt modelId="{EDA5CE83-13E5-48CD-A0F9-F58A384587A9}" type="pres">
      <dgm:prSet presAssocID="{852A823A-2A9E-400F-817C-CADF949909B1}" presName="bgRect" presStyleLbl="bgShp" presStyleIdx="1" presStyleCnt="4"/>
      <dgm:spPr/>
    </dgm:pt>
    <dgm:pt modelId="{5F436F01-79F2-495C-8833-20CCA0B0330D}" type="pres">
      <dgm:prSet presAssocID="{852A823A-2A9E-400F-817C-CADF949909B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82DFAA43-9C81-42E8-8B49-3B0875091683}" type="pres">
      <dgm:prSet presAssocID="{852A823A-2A9E-400F-817C-CADF949909B1}" presName="spaceRect" presStyleCnt="0"/>
      <dgm:spPr/>
    </dgm:pt>
    <dgm:pt modelId="{1FBA8CB5-7E3B-4558-92A7-58F8C78BFBDE}" type="pres">
      <dgm:prSet presAssocID="{852A823A-2A9E-400F-817C-CADF949909B1}" presName="parTx" presStyleLbl="revTx" presStyleIdx="1" presStyleCnt="4">
        <dgm:presLayoutVars>
          <dgm:chMax val="0"/>
          <dgm:chPref val="0"/>
        </dgm:presLayoutVars>
      </dgm:prSet>
      <dgm:spPr>
        <a:xfrm>
          <a:off x="1432649" y="1552933"/>
          <a:ext cx="5156041" cy="1240389"/>
        </a:xfrm>
        <a:prstGeom prst="rect">
          <a:avLst/>
        </a:prstGeom>
      </dgm:spPr>
    </dgm:pt>
    <dgm:pt modelId="{BA4422BC-F4EC-4A3D-8AFA-6665E6807E94}" type="pres">
      <dgm:prSet presAssocID="{81D3D514-F49D-4835-9EBD-CDFE364EEE41}" presName="sibTrans" presStyleCnt="0"/>
      <dgm:spPr/>
    </dgm:pt>
    <dgm:pt modelId="{BE89DB50-2749-4841-9BA5-C75B74C12139}" type="pres">
      <dgm:prSet presAssocID="{2E3E279F-6683-42E9-8536-92AD56CCA05B}" presName="compNode" presStyleCnt="0"/>
      <dgm:spPr/>
    </dgm:pt>
    <dgm:pt modelId="{4EFA158D-2BCC-4B87-BBC9-DA93EC55A438}" type="pres">
      <dgm:prSet presAssocID="{2E3E279F-6683-42E9-8536-92AD56CCA05B}" presName="bgRect" presStyleLbl="bgShp" presStyleIdx="2" presStyleCnt="4"/>
      <dgm:spPr/>
    </dgm:pt>
    <dgm:pt modelId="{0F88B852-3DF5-4251-B4DD-141D56D9AACE}" type="pres">
      <dgm:prSet presAssocID="{2E3E279F-6683-42E9-8536-92AD56CCA05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447925D5-1D0F-4977-9F63-0434971077A0}" type="pres">
      <dgm:prSet presAssocID="{2E3E279F-6683-42E9-8536-92AD56CCA05B}" presName="spaceRect" presStyleCnt="0"/>
      <dgm:spPr/>
    </dgm:pt>
    <dgm:pt modelId="{353CBE09-A09E-4592-B900-1EAC6CDA593A}" type="pres">
      <dgm:prSet presAssocID="{2E3E279F-6683-42E9-8536-92AD56CCA05B}" presName="parTx" presStyleLbl="revTx" presStyleIdx="2" presStyleCnt="4">
        <dgm:presLayoutVars>
          <dgm:chMax val="0"/>
          <dgm:chPref val="0"/>
        </dgm:presLayoutVars>
      </dgm:prSet>
      <dgm:spPr>
        <a:xfrm>
          <a:off x="1432649" y="3103420"/>
          <a:ext cx="5156041" cy="1240389"/>
        </a:xfrm>
        <a:prstGeom prst="rect">
          <a:avLst/>
        </a:prstGeom>
      </dgm:spPr>
    </dgm:pt>
    <dgm:pt modelId="{8E3783F4-CCE5-47DB-9268-5A6B2975BEB8}" type="pres">
      <dgm:prSet presAssocID="{6D706ED7-6670-40AF-A613-0784E7A03CFC}" presName="sibTrans" presStyleCnt="0"/>
      <dgm:spPr/>
    </dgm:pt>
    <dgm:pt modelId="{1C8A712A-2598-417E-9909-ACAFE4848A64}" type="pres">
      <dgm:prSet presAssocID="{900A6413-9DAC-44B7-883E-0A83B3CDA1B9}" presName="compNode" presStyleCnt="0"/>
      <dgm:spPr/>
    </dgm:pt>
    <dgm:pt modelId="{4DE9F4D1-8080-4515-8C89-F81883FAA44B}" type="pres">
      <dgm:prSet presAssocID="{900A6413-9DAC-44B7-883E-0A83B3CDA1B9}" presName="bgRect" presStyleLbl="bgShp" presStyleIdx="3" presStyleCnt="4"/>
      <dgm:spPr/>
    </dgm:pt>
    <dgm:pt modelId="{18A74A31-167C-4D63-B8F0-450B5226B9C3}" type="pres">
      <dgm:prSet presAssocID="{900A6413-9DAC-44B7-883E-0A83B3CDA1B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025BA7B-24EA-40D1-962F-3DFCF11673E6}" type="pres">
      <dgm:prSet presAssocID="{900A6413-9DAC-44B7-883E-0A83B3CDA1B9}" presName="spaceRect" presStyleCnt="0"/>
      <dgm:spPr/>
    </dgm:pt>
    <dgm:pt modelId="{F46C73D7-3D0E-47F8-9222-B2ECF610B5D7}" type="pres">
      <dgm:prSet presAssocID="{900A6413-9DAC-44B7-883E-0A83B3CDA1B9}" presName="parTx" presStyleLbl="revTx" presStyleIdx="3" presStyleCnt="4">
        <dgm:presLayoutVars>
          <dgm:chMax val="0"/>
          <dgm:chPref val="0"/>
        </dgm:presLayoutVars>
      </dgm:prSet>
      <dgm:spPr>
        <a:xfrm>
          <a:off x="1432649" y="4653906"/>
          <a:ext cx="5156041" cy="1240389"/>
        </a:xfrm>
        <a:prstGeom prst="rect">
          <a:avLst/>
        </a:prstGeom>
      </dgm:spPr>
    </dgm:pt>
  </dgm:ptLst>
  <dgm:cxnLst>
    <dgm:cxn modelId="{75400500-FEDA-483A-B4BD-386C8E64F4BD}" type="presOf" srcId="{2E3E279F-6683-42E9-8536-92AD56CCA05B}" destId="{353CBE09-A09E-4592-B900-1EAC6CDA593A}" srcOrd="0" destOrd="0" presId="urn:microsoft.com/office/officeart/2018/2/layout/IconVerticalSolidList"/>
    <dgm:cxn modelId="{A95D2120-D485-4BB3-A6EA-4B385D0BCCC5}" srcId="{EF60DCE5-5A11-4385-B415-5B1B1F0BCB18}" destId="{2E3E279F-6683-42E9-8536-92AD56CCA05B}" srcOrd="2" destOrd="0" parTransId="{15F7C6C2-7D31-48E0-A0BA-2AC45CB9C86A}" sibTransId="{6D706ED7-6670-40AF-A613-0784E7A03CFC}"/>
    <dgm:cxn modelId="{224DD145-3815-453D-8CD3-7F2F7C71FBFA}" srcId="{EF60DCE5-5A11-4385-B415-5B1B1F0BCB18}" destId="{852A823A-2A9E-400F-817C-CADF949909B1}" srcOrd="1" destOrd="0" parTransId="{A1E8638B-510C-42CB-BEC5-698C45FCDA7B}" sibTransId="{81D3D514-F49D-4835-9EBD-CDFE364EEE41}"/>
    <dgm:cxn modelId="{95361B7B-DA0E-4B93-B710-09BB86F7C386}" type="presOf" srcId="{900A6413-9DAC-44B7-883E-0A83B3CDA1B9}" destId="{F46C73D7-3D0E-47F8-9222-B2ECF610B5D7}" srcOrd="0" destOrd="0" presId="urn:microsoft.com/office/officeart/2018/2/layout/IconVerticalSolidList"/>
    <dgm:cxn modelId="{E8D0F487-3209-40AF-830E-5B702CA33E00}" type="presOf" srcId="{CCDD6161-A606-4A94-8D0D-4DBF87A03C2D}" destId="{43F036D2-2449-41A8-B376-65E71F116246}" srcOrd="0" destOrd="0" presId="urn:microsoft.com/office/officeart/2018/2/layout/IconVerticalSolidList"/>
    <dgm:cxn modelId="{DA1A0F8B-DAD4-453E-B382-B73BF83CD143}" srcId="{EF60DCE5-5A11-4385-B415-5B1B1F0BCB18}" destId="{900A6413-9DAC-44B7-883E-0A83B3CDA1B9}" srcOrd="3" destOrd="0" parTransId="{A3547273-9557-4CBF-99B1-06260B90FA56}" sibTransId="{F8DED84E-EEE8-4240-B8E8-1AFFE07AE552}"/>
    <dgm:cxn modelId="{E4B04AAD-892E-4614-B25C-80097A153086}" type="presOf" srcId="{852A823A-2A9E-400F-817C-CADF949909B1}" destId="{1FBA8CB5-7E3B-4558-92A7-58F8C78BFBDE}" srcOrd="0" destOrd="0" presId="urn:microsoft.com/office/officeart/2018/2/layout/IconVerticalSolidList"/>
    <dgm:cxn modelId="{56BC32BE-0DA9-419A-9C7E-2BE13EC28C17}" srcId="{EF60DCE5-5A11-4385-B415-5B1B1F0BCB18}" destId="{CCDD6161-A606-4A94-8D0D-4DBF87A03C2D}" srcOrd="0" destOrd="0" parTransId="{3F2BFBB2-B0C8-44BE-8971-70D3B00C0F6D}" sibTransId="{AE6BA503-9195-4BBE-ACD4-C6CCBB6F3F98}"/>
    <dgm:cxn modelId="{9F4B3DFE-70E2-48D1-AA1F-EBA10CC1B2C9}" type="presOf" srcId="{EF60DCE5-5A11-4385-B415-5B1B1F0BCB18}" destId="{EFA146E1-A9D8-4AD4-85F1-BCBA7AC60365}" srcOrd="0" destOrd="0" presId="urn:microsoft.com/office/officeart/2018/2/layout/IconVerticalSolidList"/>
    <dgm:cxn modelId="{3E5B8936-12FB-4E80-A108-656D1FD355EF}" type="presParOf" srcId="{EFA146E1-A9D8-4AD4-85F1-BCBA7AC60365}" destId="{8B5A7A3C-4FEE-4DF9-9596-B88F7AEE59D8}" srcOrd="0" destOrd="0" presId="urn:microsoft.com/office/officeart/2018/2/layout/IconVerticalSolidList"/>
    <dgm:cxn modelId="{48328C0A-9D8F-48F9-A79B-494A5D8FC825}" type="presParOf" srcId="{8B5A7A3C-4FEE-4DF9-9596-B88F7AEE59D8}" destId="{BB87C1D8-A425-4275-A14A-4FD7CC9AAB58}" srcOrd="0" destOrd="0" presId="urn:microsoft.com/office/officeart/2018/2/layout/IconVerticalSolidList"/>
    <dgm:cxn modelId="{D35471CC-904D-4685-ABD3-4B263F56A5A5}" type="presParOf" srcId="{8B5A7A3C-4FEE-4DF9-9596-B88F7AEE59D8}" destId="{25D09A95-67F0-4EEC-A585-98EF570F4478}" srcOrd="1" destOrd="0" presId="urn:microsoft.com/office/officeart/2018/2/layout/IconVerticalSolidList"/>
    <dgm:cxn modelId="{CB47DAD7-B1E4-4D86-8CE2-5B8E8ECA56E3}" type="presParOf" srcId="{8B5A7A3C-4FEE-4DF9-9596-B88F7AEE59D8}" destId="{835A8A38-EC34-44D0-86CF-1E75AFC32BC6}" srcOrd="2" destOrd="0" presId="urn:microsoft.com/office/officeart/2018/2/layout/IconVerticalSolidList"/>
    <dgm:cxn modelId="{8CDFC732-5049-4C7C-9103-8FB0978A60BC}" type="presParOf" srcId="{8B5A7A3C-4FEE-4DF9-9596-B88F7AEE59D8}" destId="{43F036D2-2449-41A8-B376-65E71F116246}" srcOrd="3" destOrd="0" presId="urn:microsoft.com/office/officeart/2018/2/layout/IconVerticalSolidList"/>
    <dgm:cxn modelId="{BAF9D81D-A207-4000-9CDE-1882F2472BF8}" type="presParOf" srcId="{EFA146E1-A9D8-4AD4-85F1-BCBA7AC60365}" destId="{D36F1075-9A39-4FCB-9564-0E7F06DAE894}" srcOrd="1" destOrd="0" presId="urn:microsoft.com/office/officeart/2018/2/layout/IconVerticalSolidList"/>
    <dgm:cxn modelId="{8449CFF3-7E62-440C-ADE9-5DDC20A38598}" type="presParOf" srcId="{EFA146E1-A9D8-4AD4-85F1-BCBA7AC60365}" destId="{C713254C-5307-47DA-B43D-B72B35979E32}" srcOrd="2" destOrd="0" presId="urn:microsoft.com/office/officeart/2018/2/layout/IconVerticalSolidList"/>
    <dgm:cxn modelId="{AEFCA041-FA45-4AC5-BCF9-4228574C7809}" type="presParOf" srcId="{C713254C-5307-47DA-B43D-B72B35979E32}" destId="{EDA5CE83-13E5-48CD-A0F9-F58A384587A9}" srcOrd="0" destOrd="0" presId="urn:microsoft.com/office/officeart/2018/2/layout/IconVerticalSolidList"/>
    <dgm:cxn modelId="{E8483EAD-3A2A-44CE-843C-9A5AC4C46AA0}" type="presParOf" srcId="{C713254C-5307-47DA-B43D-B72B35979E32}" destId="{5F436F01-79F2-495C-8833-20CCA0B0330D}" srcOrd="1" destOrd="0" presId="urn:microsoft.com/office/officeart/2018/2/layout/IconVerticalSolidList"/>
    <dgm:cxn modelId="{30B4F3F5-57D2-4686-8146-FD59A09D38CA}" type="presParOf" srcId="{C713254C-5307-47DA-B43D-B72B35979E32}" destId="{82DFAA43-9C81-42E8-8B49-3B0875091683}" srcOrd="2" destOrd="0" presId="urn:microsoft.com/office/officeart/2018/2/layout/IconVerticalSolidList"/>
    <dgm:cxn modelId="{837CA54D-4E22-4E6D-A1F0-12D1E804B88D}" type="presParOf" srcId="{C713254C-5307-47DA-B43D-B72B35979E32}" destId="{1FBA8CB5-7E3B-4558-92A7-58F8C78BFBDE}" srcOrd="3" destOrd="0" presId="urn:microsoft.com/office/officeart/2018/2/layout/IconVerticalSolidList"/>
    <dgm:cxn modelId="{6641A243-29A8-4941-AABA-32F4FB1E4971}" type="presParOf" srcId="{EFA146E1-A9D8-4AD4-85F1-BCBA7AC60365}" destId="{BA4422BC-F4EC-4A3D-8AFA-6665E6807E94}" srcOrd="3" destOrd="0" presId="urn:microsoft.com/office/officeart/2018/2/layout/IconVerticalSolidList"/>
    <dgm:cxn modelId="{B012E7A6-5D33-486A-A384-34E3B15CE1A9}" type="presParOf" srcId="{EFA146E1-A9D8-4AD4-85F1-BCBA7AC60365}" destId="{BE89DB50-2749-4841-9BA5-C75B74C12139}" srcOrd="4" destOrd="0" presId="urn:microsoft.com/office/officeart/2018/2/layout/IconVerticalSolidList"/>
    <dgm:cxn modelId="{5F999F37-4C37-4BAB-BA16-A43915D4BBA8}" type="presParOf" srcId="{BE89DB50-2749-4841-9BA5-C75B74C12139}" destId="{4EFA158D-2BCC-4B87-BBC9-DA93EC55A438}" srcOrd="0" destOrd="0" presId="urn:microsoft.com/office/officeart/2018/2/layout/IconVerticalSolidList"/>
    <dgm:cxn modelId="{1B3B2E36-4CFD-4C46-86AD-A51371F937D1}" type="presParOf" srcId="{BE89DB50-2749-4841-9BA5-C75B74C12139}" destId="{0F88B852-3DF5-4251-B4DD-141D56D9AACE}" srcOrd="1" destOrd="0" presId="urn:microsoft.com/office/officeart/2018/2/layout/IconVerticalSolidList"/>
    <dgm:cxn modelId="{3EBC2341-41C7-40F4-A307-F52F3AA2AE17}" type="presParOf" srcId="{BE89DB50-2749-4841-9BA5-C75B74C12139}" destId="{447925D5-1D0F-4977-9F63-0434971077A0}" srcOrd="2" destOrd="0" presId="urn:microsoft.com/office/officeart/2018/2/layout/IconVerticalSolidList"/>
    <dgm:cxn modelId="{FD16F122-0879-4484-B2C0-9BE7663C550F}" type="presParOf" srcId="{BE89DB50-2749-4841-9BA5-C75B74C12139}" destId="{353CBE09-A09E-4592-B900-1EAC6CDA593A}" srcOrd="3" destOrd="0" presId="urn:microsoft.com/office/officeart/2018/2/layout/IconVerticalSolidList"/>
    <dgm:cxn modelId="{43CB178F-1066-4A03-84A9-D7C1205A3A8D}" type="presParOf" srcId="{EFA146E1-A9D8-4AD4-85F1-BCBA7AC60365}" destId="{8E3783F4-CCE5-47DB-9268-5A6B2975BEB8}" srcOrd="5" destOrd="0" presId="urn:microsoft.com/office/officeart/2018/2/layout/IconVerticalSolidList"/>
    <dgm:cxn modelId="{C2FC9D5C-EBF3-4172-B989-2342922646CA}" type="presParOf" srcId="{EFA146E1-A9D8-4AD4-85F1-BCBA7AC60365}" destId="{1C8A712A-2598-417E-9909-ACAFE4848A64}" srcOrd="6" destOrd="0" presId="urn:microsoft.com/office/officeart/2018/2/layout/IconVerticalSolidList"/>
    <dgm:cxn modelId="{3B3D8CDE-9511-4364-85B7-F5DDEAC92DA4}" type="presParOf" srcId="{1C8A712A-2598-417E-9909-ACAFE4848A64}" destId="{4DE9F4D1-8080-4515-8C89-F81883FAA44B}" srcOrd="0" destOrd="0" presId="urn:microsoft.com/office/officeart/2018/2/layout/IconVerticalSolidList"/>
    <dgm:cxn modelId="{94CA5CA1-A876-4805-9D5A-DA975C9F6D84}" type="presParOf" srcId="{1C8A712A-2598-417E-9909-ACAFE4848A64}" destId="{18A74A31-167C-4D63-B8F0-450B5226B9C3}" srcOrd="1" destOrd="0" presId="urn:microsoft.com/office/officeart/2018/2/layout/IconVerticalSolidList"/>
    <dgm:cxn modelId="{7EDBAF1A-5C7E-4206-8330-BBBC142B509D}" type="presParOf" srcId="{1C8A712A-2598-417E-9909-ACAFE4848A64}" destId="{0025BA7B-24EA-40D1-962F-3DFCF11673E6}" srcOrd="2" destOrd="0" presId="urn:microsoft.com/office/officeart/2018/2/layout/IconVerticalSolidList"/>
    <dgm:cxn modelId="{88565235-4B28-468E-878D-3EF63B38E49F}" type="presParOf" srcId="{1C8A712A-2598-417E-9909-ACAFE4848A64}" destId="{F46C73D7-3D0E-47F8-9222-B2ECF610B5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7F83CD-06B7-4949-B98B-F8EE85AF52D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1C37B25-AE71-48B8-AB38-A3EE8D15B416}">
      <dgm:prSet/>
      <dgm:spPr/>
      <dgm:t>
        <a:bodyPr/>
        <a:lstStyle/>
        <a:p>
          <a:r>
            <a:rPr lang="nl-NL" dirty="0" err="1"/>
            <a:t>Ask</a:t>
          </a:r>
          <a:r>
            <a:rPr lang="nl-NL" dirty="0"/>
            <a:t> </a:t>
          </a:r>
          <a:r>
            <a:rPr lang="nl-NL" dirty="0" err="1"/>
            <a:t>your</a:t>
          </a:r>
          <a:r>
            <a:rPr lang="nl-NL" dirty="0"/>
            <a:t> </a:t>
          </a:r>
          <a:r>
            <a:rPr lang="nl-NL" dirty="0" err="1"/>
            <a:t>questions</a:t>
          </a:r>
          <a:r>
            <a:rPr lang="nl-NL" dirty="0"/>
            <a:t> in </a:t>
          </a:r>
          <a:r>
            <a:rPr lang="nl-NL" dirty="0" err="1"/>
            <a:t>the</a:t>
          </a:r>
          <a:r>
            <a:rPr lang="nl-NL" dirty="0"/>
            <a:t> Zoom Q&amp;A </a:t>
          </a:r>
          <a:r>
            <a:rPr lang="nl-NL" dirty="0" err="1"/>
            <a:t>Window</a:t>
          </a:r>
          <a:endParaRPr lang="nl-NL" dirty="0"/>
        </a:p>
        <a:p>
          <a:r>
            <a:rPr lang="nl-NL" dirty="0"/>
            <a:t>Get </a:t>
          </a:r>
          <a:r>
            <a:rPr lang="nl-NL" dirty="0" err="1"/>
            <a:t>your</a:t>
          </a:r>
          <a:r>
            <a:rPr lang="nl-NL"/>
            <a:t> Cloud </a:t>
          </a:r>
          <a:r>
            <a:rPr lang="nl-NL" dirty="0"/>
            <a:t>Trial: </a:t>
          </a:r>
          <a:endParaRPr lang="en-US" dirty="0"/>
        </a:p>
      </dgm:t>
    </dgm:pt>
    <dgm:pt modelId="{7F48DE4D-0747-4F41-A8B5-B9D730F1F013}" type="parTrans" cxnId="{6BC8EF62-0BA6-4810-A121-F5241B83AD2E}">
      <dgm:prSet/>
      <dgm:spPr/>
      <dgm:t>
        <a:bodyPr/>
        <a:lstStyle/>
        <a:p>
          <a:endParaRPr lang="en-US"/>
        </a:p>
      </dgm:t>
    </dgm:pt>
    <dgm:pt modelId="{A96B6546-1DCD-4FE7-9170-318A66FD4438}" type="sibTrans" cxnId="{6BC8EF62-0BA6-4810-A121-F5241B83AD2E}">
      <dgm:prSet/>
      <dgm:spPr/>
      <dgm:t>
        <a:bodyPr/>
        <a:lstStyle/>
        <a:p>
          <a:endParaRPr lang="en-US"/>
        </a:p>
      </dgm:t>
    </dgm:pt>
    <dgm:pt modelId="{8BFC6305-67CA-4E75-84AB-7CCEBBBAAC08}">
      <dgm:prSet/>
      <dgm:spPr/>
      <dgm:t>
        <a:bodyPr/>
        <a:lstStyle/>
        <a:p>
          <a:r>
            <a:rPr lang="nl-NL" dirty="0"/>
            <a:t>We </a:t>
          </a:r>
          <a:r>
            <a:rPr lang="nl-NL" dirty="0" err="1"/>
            <a:t>will</a:t>
          </a:r>
          <a:r>
            <a:rPr lang="nl-NL" dirty="0"/>
            <a:t> </a:t>
          </a:r>
          <a:r>
            <a:rPr lang="nl-NL" dirty="0" err="1"/>
            <a:t>stay</a:t>
          </a:r>
          <a:r>
            <a:rPr lang="nl-NL" dirty="0"/>
            <a:t> online for </a:t>
          </a:r>
          <a:r>
            <a:rPr lang="nl-NL" dirty="0" err="1"/>
            <a:t>the</a:t>
          </a:r>
          <a:r>
            <a:rPr lang="nl-NL" dirty="0"/>
            <a:t> next </a:t>
          </a:r>
          <a:r>
            <a:rPr lang="nl-NL" dirty="0" err="1"/>
            <a:t>hour</a:t>
          </a:r>
          <a:r>
            <a:rPr lang="nl-NL" dirty="0"/>
            <a:t> </a:t>
          </a:r>
          <a:r>
            <a:rPr lang="nl-NL" dirty="0" err="1"/>
            <a:t>to</a:t>
          </a:r>
          <a:r>
            <a:rPr lang="nl-NL" dirty="0"/>
            <a:t> help </a:t>
          </a:r>
          <a:r>
            <a:rPr lang="nl-NL" dirty="0" err="1"/>
            <a:t>you</a:t>
          </a:r>
          <a:r>
            <a:rPr lang="nl-NL" dirty="0"/>
            <a:t> out </a:t>
          </a:r>
          <a:r>
            <a:rPr lang="nl-NL" dirty="0" err="1"/>
            <a:t>with</a:t>
          </a:r>
          <a:r>
            <a:rPr lang="nl-NL" dirty="0"/>
            <a:t> </a:t>
          </a:r>
          <a:r>
            <a:rPr lang="nl-NL" dirty="0" err="1"/>
            <a:t>handson</a:t>
          </a:r>
          <a:r>
            <a:rPr lang="nl-NL" dirty="0"/>
            <a:t> </a:t>
          </a:r>
          <a:r>
            <a:rPr lang="nl-NL" dirty="0" err="1"/>
            <a:t>challenges</a:t>
          </a:r>
          <a:endParaRPr lang="en-US" dirty="0"/>
        </a:p>
      </dgm:t>
    </dgm:pt>
    <dgm:pt modelId="{AE7CAE6D-077C-4461-BA36-F4F23A8AB9BA}" type="parTrans" cxnId="{C3C4261B-2239-42F5-B340-3A8F435C82C1}">
      <dgm:prSet/>
      <dgm:spPr/>
      <dgm:t>
        <a:bodyPr/>
        <a:lstStyle/>
        <a:p>
          <a:endParaRPr lang="en-US"/>
        </a:p>
      </dgm:t>
    </dgm:pt>
    <dgm:pt modelId="{FEC507F3-1FFE-42EC-BACB-67AE80783214}" type="sibTrans" cxnId="{C3C4261B-2239-42F5-B340-3A8F435C82C1}">
      <dgm:prSet/>
      <dgm:spPr/>
      <dgm:t>
        <a:bodyPr/>
        <a:lstStyle/>
        <a:p>
          <a:endParaRPr lang="en-US"/>
        </a:p>
      </dgm:t>
    </dgm:pt>
    <dgm:pt modelId="{0D601E1B-A9B0-43AD-993F-310BEAD16F17}" type="pres">
      <dgm:prSet presAssocID="{507F83CD-06B7-4949-B98B-F8EE85AF52DB}" presName="outerComposite" presStyleCnt="0">
        <dgm:presLayoutVars>
          <dgm:chMax val="5"/>
          <dgm:dir/>
          <dgm:resizeHandles val="exact"/>
        </dgm:presLayoutVars>
      </dgm:prSet>
      <dgm:spPr/>
    </dgm:pt>
    <dgm:pt modelId="{2B18C899-C60B-4044-AF66-B11E716D398F}" type="pres">
      <dgm:prSet presAssocID="{507F83CD-06B7-4949-B98B-F8EE85AF52DB}" presName="dummyMaxCanvas" presStyleCnt="0">
        <dgm:presLayoutVars/>
      </dgm:prSet>
      <dgm:spPr/>
    </dgm:pt>
    <dgm:pt modelId="{991B4D56-96CA-45DA-BE52-333269A270AD}" type="pres">
      <dgm:prSet presAssocID="{507F83CD-06B7-4949-B98B-F8EE85AF52DB}" presName="TwoNodes_1" presStyleLbl="node1" presStyleIdx="0" presStyleCnt="2">
        <dgm:presLayoutVars>
          <dgm:bulletEnabled val="1"/>
        </dgm:presLayoutVars>
      </dgm:prSet>
      <dgm:spPr/>
    </dgm:pt>
    <dgm:pt modelId="{2606461A-A3C3-4877-83F5-058B8278D797}" type="pres">
      <dgm:prSet presAssocID="{507F83CD-06B7-4949-B98B-F8EE85AF52DB}" presName="TwoNodes_2" presStyleLbl="node1" presStyleIdx="1" presStyleCnt="2">
        <dgm:presLayoutVars>
          <dgm:bulletEnabled val="1"/>
        </dgm:presLayoutVars>
      </dgm:prSet>
      <dgm:spPr/>
    </dgm:pt>
    <dgm:pt modelId="{A9CA31D2-270A-4E78-8ECE-1E3365A26002}" type="pres">
      <dgm:prSet presAssocID="{507F83CD-06B7-4949-B98B-F8EE85AF52DB}" presName="TwoConn_1-2" presStyleLbl="fgAccFollowNode1" presStyleIdx="0" presStyleCnt="1">
        <dgm:presLayoutVars>
          <dgm:bulletEnabled val="1"/>
        </dgm:presLayoutVars>
      </dgm:prSet>
      <dgm:spPr/>
    </dgm:pt>
    <dgm:pt modelId="{B78DEA38-6F02-48DD-821C-D0C4C28710E2}" type="pres">
      <dgm:prSet presAssocID="{507F83CD-06B7-4949-B98B-F8EE85AF52DB}" presName="TwoNodes_1_text" presStyleLbl="node1" presStyleIdx="1" presStyleCnt="2">
        <dgm:presLayoutVars>
          <dgm:bulletEnabled val="1"/>
        </dgm:presLayoutVars>
      </dgm:prSet>
      <dgm:spPr/>
    </dgm:pt>
    <dgm:pt modelId="{C031E1D0-6438-41FF-8746-8DA82C782F12}" type="pres">
      <dgm:prSet presAssocID="{507F83CD-06B7-4949-B98B-F8EE85AF52DB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831CB805-7836-4A09-86A0-4477478AC4D6}" type="presOf" srcId="{8BFC6305-67CA-4E75-84AB-7CCEBBBAAC08}" destId="{C031E1D0-6438-41FF-8746-8DA82C782F12}" srcOrd="1" destOrd="0" presId="urn:microsoft.com/office/officeart/2005/8/layout/vProcess5"/>
    <dgm:cxn modelId="{AC157718-4A0F-4A7A-AFED-0B8628C5CBF3}" type="presOf" srcId="{507F83CD-06B7-4949-B98B-F8EE85AF52DB}" destId="{0D601E1B-A9B0-43AD-993F-310BEAD16F17}" srcOrd="0" destOrd="0" presId="urn:microsoft.com/office/officeart/2005/8/layout/vProcess5"/>
    <dgm:cxn modelId="{C3C4261B-2239-42F5-B340-3A8F435C82C1}" srcId="{507F83CD-06B7-4949-B98B-F8EE85AF52DB}" destId="{8BFC6305-67CA-4E75-84AB-7CCEBBBAAC08}" srcOrd="1" destOrd="0" parTransId="{AE7CAE6D-077C-4461-BA36-F4F23A8AB9BA}" sibTransId="{FEC507F3-1FFE-42EC-BACB-67AE80783214}"/>
    <dgm:cxn modelId="{AC563B1C-E6AA-4FBC-A100-7C78A3253EE5}" type="presOf" srcId="{8BFC6305-67CA-4E75-84AB-7CCEBBBAAC08}" destId="{2606461A-A3C3-4877-83F5-058B8278D797}" srcOrd="0" destOrd="0" presId="urn:microsoft.com/office/officeart/2005/8/layout/vProcess5"/>
    <dgm:cxn modelId="{CB07CC36-FE65-4130-84C4-0033FF21B930}" type="presOf" srcId="{A96B6546-1DCD-4FE7-9170-318A66FD4438}" destId="{A9CA31D2-270A-4E78-8ECE-1E3365A26002}" srcOrd="0" destOrd="0" presId="urn:microsoft.com/office/officeart/2005/8/layout/vProcess5"/>
    <dgm:cxn modelId="{6BC8EF62-0BA6-4810-A121-F5241B83AD2E}" srcId="{507F83CD-06B7-4949-B98B-F8EE85AF52DB}" destId="{81C37B25-AE71-48B8-AB38-A3EE8D15B416}" srcOrd="0" destOrd="0" parTransId="{7F48DE4D-0747-4F41-A8B5-B9D730F1F013}" sibTransId="{A96B6546-1DCD-4FE7-9170-318A66FD4438}"/>
    <dgm:cxn modelId="{D1220B58-87A3-4A6F-8230-26EF67E8C6A8}" type="presOf" srcId="{81C37B25-AE71-48B8-AB38-A3EE8D15B416}" destId="{991B4D56-96CA-45DA-BE52-333269A270AD}" srcOrd="0" destOrd="0" presId="urn:microsoft.com/office/officeart/2005/8/layout/vProcess5"/>
    <dgm:cxn modelId="{FB4025AE-E908-4559-A068-9CDAB0A8E7FA}" type="presOf" srcId="{81C37B25-AE71-48B8-AB38-A3EE8D15B416}" destId="{B78DEA38-6F02-48DD-821C-D0C4C28710E2}" srcOrd="1" destOrd="0" presId="urn:microsoft.com/office/officeart/2005/8/layout/vProcess5"/>
    <dgm:cxn modelId="{666EA1AA-FB08-4E04-9D0C-191CF3464DAF}" type="presParOf" srcId="{0D601E1B-A9B0-43AD-993F-310BEAD16F17}" destId="{2B18C899-C60B-4044-AF66-B11E716D398F}" srcOrd="0" destOrd="0" presId="urn:microsoft.com/office/officeart/2005/8/layout/vProcess5"/>
    <dgm:cxn modelId="{D8B737CE-D181-400F-93FA-402FF4C73B21}" type="presParOf" srcId="{0D601E1B-A9B0-43AD-993F-310BEAD16F17}" destId="{991B4D56-96CA-45DA-BE52-333269A270AD}" srcOrd="1" destOrd="0" presId="urn:microsoft.com/office/officeart/2005/8/layout/vProcess5"/>
    <dgm:cxn modelId="{D05583BB-726F-4115-B55F-195A3DDD51C7}" type="presParOf" srcId="{0D601E1B-A9B0-43AD-993F-310BEAD16F17}" destId="{2606461A-A3C3-4877-83F5-058B8278D797}" srcOrd="2" destOrd="0" presId="urn:microsoft.com/office/officeart/2005/8/layout/vProcess5"/>
    <dgm:cxn modelId="{B09C5F85-F51F-439B-AC82-1EBC7CB6CF7F}" type="presParOf" srcId="{0D601E1B-A9B0-43AD-993F-310BEAD16F17}" destId="{A9CA31D2-270A-4E78-8ECE-1E3365A26002}" srcOrd="3" destOrd="0" presId="urn:microsoft.com/office/officeart/2005/8/layout/vProcess5"/>
    <dgm:cxn modelId="{CA0163A1-2145-4003-B254-42C4EF281661}" type="presParOf" srcId="{0D601E1B-A9B0-43AD-993F-310BEAD16F17}" destId="{B78DEA38-6F02-48DD-821C-D0C4C28710E2}" srcOrd="4" destOrd="0" presId="urn:microsoft.com/office/officeart/2005/8/layout/vProcess5"/>
    <dgm:cxn modelId="{A8BDB07C-67F5-4C1C-9365-420B9BF94022}" type="presParOf" srcId="{0D601E1B-A9B0-43AD-993F-310BEAD16F17}" destId="{C031E1D0-6438-41FF-8746-8DA82C782F12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7C1D8-A425-4275-A14A-4FD7CC9AAB58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09A95-67F0-4EEC-A585-98EF570F4478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036D2-2449-41A8-B376-65E71F116246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800" kern="1200" dirty="0" err="1"/>
            <a:t>Introduction</a:t>
          </a:r>
          <a:r>
            <a:rPr lang="nl-NL" sz="2800" kern="1200" dirty="0"/>
            <a:t> </a:t>
          </a:r>
          <a:endParaRPr lang="en-US" sz="2800" kern="1200" dirty="0"/>
        </a:p>
      </dsp:txBody>
      <dsp:txXfrm>
        <a:off x="1432649" y="2447"/>
        <a:ext cx="5156041" cy="1240389"/>
      </dsp:txXfrm>
    </dsp:sp>
    <dsp:sp modelId="{EDA5CE83-13E5-48CD-A0F9-F58A384587A9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436F01-79F2-495C-8833-20CCA0B0330D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A8CB5-7E3B-4558-92A7-58F8C78BFBDE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Demonstration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432649" y="1552933"/>
        <a:ext cx="5156041" cy="1240389"/>
      </dsp:txXfrm>
    </dsp:sp>
    <dsp:sp modelId="{4EFA158D-2BCC-4B87-BBC9-DA93EC55A438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8B852-3DF5-4251-B4DD-141D56D9AACE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CBE09-A09E-4592-B900-1EAC6CDA593A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Guided</a:t>
          </a:r>
          <a:r>
            <a:rPr lang="nl-NL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nl-NL" sz="2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Handson</a:t>
          </a:r>
          <a:r>
            <a:rPr lang="nl-NL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Labs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432649" y="3103420"/>
        <a:ext cx="5156041" cy="1240389"/>
      </dsp:txXfrm>
    </dsp:sp>
    <dsp:sp modelId="{4DE9F4D1-8080-4515-8C89-F81883FAA44B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A74A31-167C-4D63-B8F0-450B5226B9C3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C73D7-3D0E-47F8-9222-B2ECF610B5D7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Q&amp;A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432649" y="4653906"/>
        <a:ext cx="5156041" cy="1240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B4D56-96CA-45DA-BE52-333269A270AD}">
      <dsp:nvSpPr>
        <dsp:cNvPr id="0" name=""/>
        <dsp:cNvSpPr/>
      </dsp:nvSpPr>
      <dsp:spPr>
        <a:xfrm>
          <a:off x="0" y="0"/>
          <a:ext cx="5600387" cy="26535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700" kern="1200" dirty="0" err="1"/>
            <a:t>Ask</a:t>
          </a:r>
          <a:r>
            <a:rPr lang="nl-NL" sz="2700" kern="1200" dirty="0"/>
            <a:t> </a:t>
          </a:r>
          <a:r>
            <a:rPr lang="nl-NL" sz="2700" kern="1200" dirty="0" err="1"/>
            <a:t>your</a:t>
          </a:r>
          <a:r>
            <a:rPr lang="nl-NL" sz="2700" kern="1200" dirty="0"/>
            <a:t> </a:t>
          </a:r>
          <a:r>
            <a:rPr lang="nl-NL" sz="2700" kern="1200" dirty="0" err="1"/>
            <a:t>questions</a:t>
          </a:r>
          <a:r>
            <a:rPr lang="nl-NL" sz="2700" kern="1200" dirty="0"/>
            <a:t> in </a:t>
          </a:r>
          <a:r>
            <a:rPr lang="nl-NL" sz="2700" kern="1200" dirty="0" err="1"/>
            <a:t>the</a:t>
          </a:r>
          <a:r>
            <a:rPr lang="nl-NL" sz="2700" kern="1200" dirty="0"/>
            <a:t> Zoom Q&amp;A </a:t>
          </a:r>
          <a:r>
            <a:rPr lang="nl-NL" sz="2700" kern="1200" dirty="0" err="1"/>
            <a:t>Window</a:t>
          </a:r>
          <a:endParaRPr lang="nl-NL" sz="2700" kern="1200" dirty="0"/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700" kern="1200" dirty="0"/>
            <a:t>Get </a:t>
          </a:r>
          <a:r>
            <a:rPr lang="nl-NL" sz="2700" kern="1200" dirty="0" err="1"/>
            <a:t>your</a:t>
          </a:r>
          <a:r>
            <a:rPr lang="nl-NL" sz="2700" kern="1200"/>
            <a:t> Cloud </a:t>
          </a:r>
          <a:r>
            <a:rPr lang="nl-NL" sz="2700" kern="1200" dirty="0"/>
            <a:t>Trial: </a:t>
          </a:r>
          <a:endParaRPr lang="en-US" sz="2700" kern="1200" dirty="0"/>
        </a:p>
      </dsp:txBody>
      <dsp:txXfrm>
        <a:off x="77719" y="77719"/>
        <a:ext cx="2857753" cy="2498096"/>
      </dsp:txXfrm>
    </dsp:sp>
    <dsp:sp modelId="{2606461A-A3C3-4877-83F5-058B8278D797}">
      <dsp:nvSpPr>
        <dsp:cNvPr id="0" name=""/>
        <dsp:cNvSpPr/>
      </dsp:nvSpPr>
      <dsp:spPr>
        <a:xfrm>
          <a:off x="988303" y="3243208"/>
          <a:ext cx="5600387" cy="2653534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700" kern="1200" dirty="0"/>
            <a:t>We </a:t>
          </a:r>
          <a:r>
            <a:rPr lang="nl-NL" sz="2700" kern="1200" dirty="0" err="1"/>
            <a:t>will</a:t>
          </a:r>
          <a:r>
            <a:rPr lang="nl-NL" sz="2700" kern="1200" dirty="0"/>
            <a:t> </a:t>
          </a:r>
          <a:r>
            <a:rPr lang="nl-NL" sz="2700" kern="1200" dirty="0" err="1"/>
            <a:t>stay</a:t>
          </a:r>
          <a:r>
            <a:rPr lang="nl-NL" sz="2700" kern="1200" dirty="0"/>
            <a:t> online for </a:t>
          </a:r>
          <a:r>
            <a:rPr lang="nl-NL" sz="2700" kern="1200" dirty="0" err="1"/>
            <a:t>the</a:t>
          </a:r>
          <a:r>
            <a:rPr lang="nl-NL" sz="2700" kern="1200" dirty="0"/>
            <a:t> next </a:t>
          </a:r>
          <a:r>
            <a:rPr lang="nl-NL" sz="2700" kern="1200" dirty="0" err="1"/>
            <a:t>hour</a:t>
          </a:r>
          <a:r>
            <a:rPr lang="nl-NL" sz="2700" kern="1200" dirty="0"/>
            <a:t> </a:t>
          </a:r>
          <a:r>
            <a:rPr lang="nl-NL" sz="2700" kern="1200" dirty="0" err="1"/>
            <a:t>to</a:t>
          </a:r>
          <a:r>
            <a:rPr lang="nl-NL" sz="2700" kern="1200" dirty="0"/>
            <a:t> help </a:t>
          </a:r>
          <a:r>
            <a:rPr lang="nl-NL" sz="2700" kern="1200" dirty="0" err="1"/>
            <a:t>you</a:t>
          </a:r>
          <a:r>
            <a:rPr lang="nl-NL" sz="2700" kern="1200" dirty="0"/>
            <a:t> out </a:t>
          </a:r>
          <a:r>
            <a:rPr lang="nl-NL" sz="2700" kern="1200" dirty="0" err="1"/>
            <a:t>with</a:t>
          </a:r>
          <a:r>
            <a:rPr lang="nl-NL" sz="2700" kern="1200" dirty="0"/>
            <a:t> </a:t>
          </a:r>
          <a:r>
            <a:rPr lang="nl-NL" sz="2700" kern="1200" dirty="0" err="1"/>
            <a:t>handson</a:t>
          </a:r>
          <a:r>
            <a:rPr lang="nl-NL" sz="2700" kern="1200" dirty="0"/>
            <a:t> </a:t>
          </a:r>
          <a:r>
            <a:rPr lang="nl-NL" sz="2700" kern="1200" dirty="0" err="1"/>
            <a:t>challenges</a:t>
          </a:r>
          <a:endParaRPr lang="en-US" sz="2700" kern="1200" dirty="0"/>
        </a:p>
      </dsp:txBody>
      <dsp:txXfrm>
        <a:off x="1066022" y="3320927"/>
        <a:ext cx="2731848" cy="2498096"/>
      </dsp:txXfrm>
    </dsp:sp>
    <dsp:sp modelId="{A9CA31D2-270A-4E78-8ECE-1E3365A26002}">
      <dsp:nvSpPr>
        <dsp:cNvPr id="0" name=""/>
        <dsp:cNvSpPr/>
      </dsp:nvSpPr>
      <dsp:spPr>
        <a:xfrm>
          <a:off x="3875590" y="2085972"/>
          <a:ext cx="1724797" cy="172479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63669" y="2085972"/>
        <a:ext cx="948639" cy="1297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AFE5-2B41-483F-BB24-7F8D3DB92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7BF0C-F5E6-4E5E-B364-2D0D01449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15921-941C-468D-89E8-E99427138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420B-9735-448A-ABE6-F0CA19D8D1E1}" type="datetimeFigureOut">
              <a:rPr lang="en-NL" smtClean="0"/>
              <a:t>17/06/2020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9DA31-AEC4-494A-90CB-B53F217B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C5700-93C7-4A08-A683-B16FA474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7643-9DFB-4680-AFF5-91CC062907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1042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E10A-FE80-450F-8725-2C3FCBC2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0670A-1FD1-4C68-A808-975351246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A2208-003B-48E3-B4A6-6A0ADCB3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420B-9735-448A-ABE6-F0CA19D8D1E1}" type="datetimeFigureOut">
              <a:rPr lang="en-NL" smtClean="0"/>
              <a:t>17/06/2020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7FFD1-786A-4CB7-AAC6-66669D09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21004-22E5-46ED-9E71-7C7944FF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7643-9DFB-4680-AFF5-91CC062907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57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0DCE3-0195-43F4-9931-265185647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8D183-FDD4-4229-B5F4-E2B87B462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2E5CE-FF4D-4030-ABAD-542E3B69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420B-9735-448A-ABE6-F0CA19D8D1E1}" type="datetimeFigureOut">
              <a:rPr lang="en-NL" smtClean="0"/>
              <a:t>17/06/2020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133A6-4676-4870-9E88-1FA1C300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6EC74-226F-4E79-BF01-A1C2CAF4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7643-9DFB-4680-AFF5-91CC062907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5468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1080001"/>
            <a:ext cx="12192000" cy="4464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0" y="2064000"/>
            <a:ext cx="4032000" cy="4032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3733">
                <a:solidFill>
                  <a:schemeClr val="bg1"/>
                </a:solidFill>
              </a:defRPr>
            </a:lvl1pPr>
          </a:lstStyle>
          <a:p>
            <a:r>
              <a:rPr lang="nl-NL" noProof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64000" y="145397"/>
            <a:ext cx="3840480" cy="86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32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1080001"/>
            <a:ext cx="12192000" cy="4464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0" y="2064000"/>
            <a:ext cx="4032000" cy="4032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3733">
                <a:solidFill>
                  <a:schemeClr val="bg1"/>
                </a:solidFill>
              </a:defRPr>
            </a:lvl1pPr>
          </a:lstStyle>
          <a:p>
            <a:r>
              <a:rPr lang="nl-NL" noProof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64000" y="145397"/>
            <a:ext cx="3840480" cy="86283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959997" y="1440000"/>
            <a:ext cx="5952000" cy="2016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5333" b="1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8038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2" y="1080001"/>
            <a:ext cx="12191999" cy="4464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0" y="2064000"/>
            <a:ext cx="4032000" cy="4032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3733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0000" y="5543999"/>
            <a:ext cx="3840000" cy="429356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64000" y="145397"/>
            <a:ext cx="3840480" cy="86283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20000" y="4583997"/>
            <a:ext cx="960000" cy="96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1216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5" y="1632001"/>
            <a:ext cx="8831999" cy="4655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92000" y="6672000"/>
            <a:ext cx="1632000" cy="144000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24000" y="6672000"/>
            <a:ext cx="4320000" cy="14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0000" y="6672000"/>
            <a:ext cx="192000" cy="144000"/>
          </a:xfrm>
          <a:prstGeom prst="rect">
            <a:avLst/>
          </a:prstGeom>
        </p:spPr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959998" y="1248000"/>
            <a:ext cx="8831999" cy="384000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219739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5" y="1248000"/>
            <a:ext cx="8831999" cy="5040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8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7198673" y="2064000"/>
            <a:ext cx="4032000" cy="4032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3733" b="1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4" y="1248000"/>
            <a:ext cx="5952000" cy="5040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92000" y="6672000"/>
            <a:ext cx="1632000" cy="144000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24000" y="6672000"/>
            <a:ext cx="4320000" cy="14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0000" y="6672000"/>
            <a:ext cx="192000" cy="144000"/>
          </a:xfrm>
          <a:prstGeom prst="rect">
            <a:avLst/>
          </a:prstGeom>
        </p:spPr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7320000" y="5543999"/>
            <a:ext cx="3840000" cy="429356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05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92000" y="6672000"/>
            <a:ext cx="1632000" cy="144000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4000" y="6672000"/>
            <a:ext cx="4320000" cy="14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040000" y="6672000"/>
            <a:ext cx="192000" cy="144000"/>
          </a:xfrm>
          <a:prstGeom prst="rect">
            <a:avLst/>
          </a:prstGeom>
        </p:spPr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59999" y="384000"/>
            <a:ext cx="8832000" cy="672000"/>
          </a:xfrm>
        </p:spPr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960005" y="1632001"/>
            <a:ext cx="4993324" cy="4655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959998" y="1248000"/>
            <a:ext cx="4993327" cy="384000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6238677" y="1632001"/>
            <a:ext cx="4993324" cy="4655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6238673" y="1248000"/>
            <a:ext cx="4993327" cy="384000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103814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000" y="1056000"/>
            <a:ext cx="4992000" cy="21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92000" y="6672000"/>
            <a:ext cx="1632000" cy="144000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624000" y="6672000"/>
            <a:ext cx="4320000" cy="14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40000" y="6672000"/>
            <a:ext cx="192000" cy="144000"/>
          </a:xfrm>
          <a:prstGeom prst="rect">
            <a:avLst/>
          </a:prstGeom>
        </p:spPr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384001"/>
            <a:ext cx="8831999" cy="671999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240000" y="1056000"/>
            <a:ext cx="4992000" cy="21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960005" y="3600000"/>
            <a:ext cx="4991996" cy="2688000"/>
          </a:xfrm>
        </p:spPr>
        <p:txBody>
          <a:bodyPr/>
          <a:lstStyle>
            <a:lvl1pPr>
              <a:defRPr sz="1733"/>
            </a:lvl1pPr>
            <a:lvl2pPr>
              <a:defRPr sz="1733"/>
            </a:lvl2pPr>
            <a:lvl3pPr>
              <a:defRPr sz="1733"/>
            </a:lvl3pPr>
            <a:lvl4pPr>
              <a:defRPr sz="1733"/>
            </a:lvl4pPr>
            <a:lvl5pPr>
              <a:defRPr sz="1733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959997" y="3264000"/>
            <a:ext cx="4992000" cy="336000"/>
          </a:xfrm>
        </p:spPr>
        <p:txBody>
          <a:bodyPr anchor="t" anchorCtr="0"/>
          <a:lstStyle>
            <a:lvl1pPr marL="0" indent="0">
              <a:buNone/>
              <a:defRPr sz="1733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6240007" y="3600000"/>
            <a:ext cx="4991996" cy="2688000"/>
          </a:xfrm>
        </p:spPr>
        <p:txBody>
          <a:bodyPr/>
          <a:lstStyle>
            <a:lvl1pPr>
              <a:defRPr sz="1733"/>
            </a:lvl1pPr>
            <a:lvl2pPr>
              <a:defRPr sz="1733"/>
            </a:lvl2pPr>
            <a:lvl3pPr>
              <a:defRPr sz="1733"/>
            </a:lvl3pPr>
            <a:lvl4pPr>
              <a:defRPr sz="1733"/>
            </a:lvl4pPr>
            <a:lvl5pPr>
              <a:defRPr sz="1733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6240000" y="3264000"/>
            <a:ext cx="4992000" cy="336000"/>
          </a:xfrm>
        </p:spPr>
        <p:txBody>
          <a:bodyPr anchor="t" anchorCtr="0"/>
          <a:lstStyle>
            <a:lvl1pPr marL="0" indent="0">
              <a:buNone/>
              <a:defRPr sz="1733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96208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F867-CC23-427D-8983-5D206D93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67A3-0798-4F5D-843B-49D451618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F18F1-A341-43AF-AAAB-A942D194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420B-9735-448A-ABE6-F0CA19D8D1E1}" type="datetimeFigureOut">
              <a:rPr lang="en-NL" smtClean="0"/>
              <a:t>17/06/2020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47AED-C9CE-451E-B378-D2515354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AB95F-CC8E-4BC8-BF6A-47C12F47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7643-9DFB-4680-AFF5-91CC062907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5587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083733"/>
            <a:ext cx="12192000" cy="447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noProof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2" y="1487997"/>
            <a:ext cx="10271999" cy="3360000"/>
          </a:xfrm>
        </p:spPr>
        <p:txBody>
          <a:bodyPr anchor="t" anchorCtr="0"/>
          <a:lstStyle>
            <a:lvl1pPr>
              <a:lnSpc>
                <a:spcPct val="10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92000" y="6672000"/>
            <a:ext cx="1632000" cy="144000"/>
          </a:xfrm>
          <a:prstGeom prst="rect">
            <a:avLst/>
          </a:prstGeom>
        </p:spPr>
        <p:txBody>
          <a:bodyPr/>
          <a:lstStyle/>
          <a:p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624000" y="6672000"/>
            <a:ext cx="4320000" cy="144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Developer MeetUp: Oracle Cloud Native Application Development</a:t>
            </a:r>
            <a:endParaRPr lang="nl-NL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40000" y="6672000"/>
            <a:ext cx="192000" cy="144000"/>
          </a:xfrm>
          <a:prstGeom prst="rect">
            <a:avLst/>
          </a:prstGeom>
        </p:spPr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64000" y="145397"/>
            <a:ext cx="3840480" cy="86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20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083733"/>
            <a:ext cx="12192000" cy="447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noProof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2" y="1487999"/>
            <a:ext cx="10271999" cy="2592000"/>
          </a:xfrm>
        </p:spPr>
        <p:txBody>
          <a:bodyPr anchor="t" anchorCtr="0"/>
          <a:lstStyle>
            <a:lvl1pPr>
              <a:lnSpc>
                <a:spcPct val="10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92000" y="6672000"/>
            <a:ext cx="1632000" cy="144000"/>
          </a:xfrm>
          <a:prstGeom prst="rect">
            <a:avLst/>
          </a:prstGeom>
        </p:spPr>
        <p:txBody>
          <a:bodyPr/>
          <a:lstStyle/>
          <a:p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624000" y="6672000"/>
            <a:ext cx="4320000" cy="144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Developer MeetUp: Oracle Cloud Native Application Development</a:t>
            </a:r>
            <a:endParaRPr lang="nl-NL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40000" y="6672000"/>
            <a:ext cx="192000" cy="144000"/>
          </a:xfrm>
          <a:prstGeom prst="rect">
            <a:avLst/>
          </a:prstGeom>
        </p:spPr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9216000" y="4128051"/>
            <a:ext cx="2016000" cy="2016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 noProof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64000" y="145397"/>
            <a:ext cx="3840480" cy="86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52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080000"/>
            <a:ext cx="12192000" cy="46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384001"/>
            <a:ext cx="8831999" cy="671999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0" y="1200002"/>
            <a:ext cx="4992000" cy="4535999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92000" y="6672000"/>
            <a:ext cx="1632000" cy="144000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624000" y="6672000"/>
            <a:ext cx="4320000" cy="14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40000" y="6672000"/>
            <a:ext cx="192000" cy="144000"/>
          </a:xfrm>
          <a:prstGeom prst="rect">
            <a:avLst/>
          </a:prstGeom>
        </p:spPr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92000" y="1080001"/>
            <a:ext cx="6000000" cy="468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047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192000" y="1080000"/>
            <a:ext cx="6000000" cy="46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080000"/>
            <a:ext cx="6192000" cy="46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384001"/>
            <a:ext cx="8831999" cy="671999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0" y="1200002"/>
            <a:ext cx="4992000" cy="4535999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92000" y="6672000"/>
            <a:ext cx="1632000" cy="144000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624000" y="6672000"/>
            <a:ext cx="4320000" cy="14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40000" y="6672000"/>
            <a:ext cx="192000" cy="144000"/>
          </a:xfrm>
          <a:prstGeom prst="rect">
            <a:avLst/>
          </a:prstGeom>
        </p:spPr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92000" y="1080001"/>
            <a:ext cx="6000000" cy="468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234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083731"/>
            <a:ext cx="12192000" cy="46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384001"/>
            <a:ext cx="8831999" cy="671999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997" y="1200002"/>
            <a:ext cx="7920000" cy="4535999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92000" y="6672000"/>
            <a:ext cx="1632000" cy="144000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624000" y="6672000"/>
            <a:ext cx="4320000" cy="14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40000" y="6672000"/>
            <a:ext cx="192000" cy="144000"/>
          </a:xfrm>
          <a:prstGeom prst="rect">
            <a:avLst/>
          </a:prstGeom>
        </p:spPr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9120000" y="1080001"/>
            <a:ext cx="3072000" cy="468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10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992000" y="6672000"/>
            <a:ext cx="1632000" cy="144000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624000" y="6672000"/>
            <a:ext cx="4320000" cy="14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0000" y="6672000"/>
            <a:ext cx="192000" cy="144000"/>
          </a:xfrm>
          <a:prstGeom prst="rect">
            <a:avLst/>
          </a:prstGeom>
        </p:spPr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59999" y="384000"/>
            <a:ext cx="8832000" cy="672000"/>
          </a:xfrm>
        </p:spPr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1080001"/>
            <a:ext cx="12192000" cy="468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703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1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1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7331821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F867-CC23-427D-8983-5D206D93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67A3-0798-4F5D-843B-49D451618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F18F1-A341-43AF-AAAB-A942D194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420B-9735-448A-ABE6-F0CA19D8D1E1}" type="datetimeFigureOut">
              <a:rPr lang="en-NL" smtClean="0"/>
              <a:t>17/06/2020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47AED-C9CE-451E-B378-D2515354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AB95F-CC8E-4BC8-BF6A-47C12F47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7643-9DFB-4680-AFF5-91CC062907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1374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B3D2-A20C-4E5E-97D2-9C476C89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6F6FA-51BB-498D-AB89-B82E23698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7F2A0-DDA6-46E6-A4B3-D4CDE27A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420B-9735-448A-ABE6-F0CA19D8D1E1}" type="datetimeFigureOut">
              <a:rPr lang="en-NL" smtClean="0"/>
              <a:t>17/06/2020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29605-CCAE-4267-9137-274C83AF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1957D-35E5-42B1-95BB-A1EC91CA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7643-9DFB-4680-AFF5-91CC062907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909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53B8-0C66-4536-850E-B626E248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F4A9B-EDE5-4F2C-B3D8-6403369F9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8E5FC-24FE-422D-A25F-C1150E135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839BD-2BBA-436F-9D5C-2F11E129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420B-9735-448A-ABE6-F0CA19D8D1E1}" type="datetimeFigureOut">
              <a:rPr lang="en-NL" smtClean="0"/>
              <a:t>17/06/2020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C296E-5803-4643-8DAF-604B5D10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D3028-332D-407E-89DB-DCB48B75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7643-9DFB-4680-AFF5-91CC062907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939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06C2-9A93-4AE5-B9BC-37E0C4FC9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9CCDF-11D7-499A-8F1D-0AA141584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3C1F3-992D-45D4-B355-17482D65F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02491-323C-440D-9A82-DD89739AC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C0436-555D-449C-9033-EA45BED04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F8BDD-09F6-453D-BC56-CD9A877C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420B-9735-448A-ABE6-F0CA19D8D1E1}" type="datetimeFigureOut">
              <a:rPr lang="en-NL" smtClean="0"/>
              <a:t>17/06/2020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E6BAD6-6DBE-4770-8F83-2C23D4F1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E1DBBE-1C99-4000-B231-6CDA7D0F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7643-9DFB-4680-AFF5-91CC062907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9667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68D8C-E0E4-4420-8DD3-26BB9CC5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BEFBD-D46F-437E-A0BE-DDC8371B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420B-9735-448A-ABE6-F0CA19D8D1E1}" type="datetimeFigureOut">
              <a:rPr lang="en-NL" smtClean="0"/>
              <a:t>17/06/2020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60CE1-BEB3-43BE-BC39-B62B115B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B5A8E-4E88-41D0-9BDD-B0F26650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7643-9DFB-4680-AFF5-91CC062907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0332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9A9E9C-329A-4894-ABCD-C123FD07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420B-9735-448A-ABE6-F0CA19D8D1E1}" type="datetimeFigureOut">
              <a:rPr lang="en-NL" smtClean="0"/>
              <a:t>17/06/2020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7E3E0-0235-4EC5-AA15-507F4A2E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E7E15-8A62-40B8-8DEA-0AA04E73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7643-9DFB-4680-AFF5-91CC062907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607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2D9A3-309B-432E-9902-823C6502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DFF18-5FAD-4427-8A37-36F8EB1DF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823A8-8BF5-4B0B-83DA-AC2C129F9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42320-1F80-42AD-8A9A-7C53EE07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420B-9735-448A-ABE6-F0CA19D8D1E1}" type="datetimeFigureOut">
              <a:rPr lang="en-NL" smtClean="0"/>
              <a:t>17/06/2020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C42A7-707A-4A94-A22F-9D70C173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01FBB-EF27-41AA-91F8-29FA146B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7643-9DFB-4680-AFF5-91CC062907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701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F6FA9-4159-4EF7-B1D1-8A3783237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E82BB-9169-4E0A-9615-B63336A5B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5AE67-847E-401A-A388-9825DE5DE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47CAF-0508-4F72-ACDB-E8D3453F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420B-9735-448A-ABE6-F0CA19D8D1E1}" type="datetimeFigureOut">
              <a:rPr lang="en-NL" smtClean="0"/>
              <a:t>17/06/2020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66221-8DF3-4056-BB49-A3149B061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112E0-454C-4BD8-AA0E-E2E7F01E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7643-9DFB-4680-AFF5-91CC062907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0908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3FD01-35C1-4F95-8EFF-2E11A0B2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8DAB3-50DE-4536-A581-1FC20ABAA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D363B-AA2D-420E-BF9B-4A49A9084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3420B-9735-448A-ABE6-F0CA19D8D1E1}" type="datetimeFigureOut">
              <a:rPr lang="en-NL" smtClean="0"/>
              <a:t>17/06/2020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7D0EA-79E2-40CD-8897-514684C07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5881E-847F-47FF-B44C-147D24921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47643-9DFB-4680-AFF5-91CC062907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786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/>
          <a:srcRect/>
          <a:stretch/>
        </p:blipFill>
        <p:spPr>
          <a:xfrm>
            <a:off x="9600000" y="484516"/>
            <a:ext cx="1678432" cy="37298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9999" y="384000"/>
            <a:ext cx="8832000" cy="672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5" y="1248000"/>
            <a:ext cx="8831999" cy="50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6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9994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9988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9982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59976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99970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NULL"/><Relationship Id="rId4" Type="http://schemas.openxmlformats.org/officeDocument/2006/relationships/hyperlink" Target="http://bit.ly/real-oci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34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0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hyperlink" Target="http://cloud.oracle.com/tryit" TargetMode="External"/><Relationship Id="rId3" Type="http://schemas.openxmlformats.org/officeDocument/2006/relationships/diagramLayout" Target="../diagrams/layout2.xml"/><Relationship Id="rId7" Type="http://schemas.openxmlformats.org/officeDocument/2006/relationships/hyperlink" Target="http://bit.ly/real-oci" TargetMode="External"/><Relationship Id="rId12" Type="http://schemas.openxmlformats.org/officeDocument/2006/relationships/image" Target="../media/image42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41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8.jpe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8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://bit.ly/real-oc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real-oci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.oracle.com/tryit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01A9D6-C11C-4973-B53C-2AD261EF2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4" y="4494130"/>
            <a:ext cx="10640754" cy="775845"/>
          </a:xfrm>
        </p:spPr>
        <p:txBody>
          <a:bodyPr anchor="b">
            <a:normAutofit/>
          </a:bodyPr>
          <a:lstStyle/>
          <a:p>
            <a:r>
              <a:rPr lang="nl-NL" sz="4400" dirty="0">
                <a:solidFill>
                  <a:srgbClr val="FF0000"/>
                </a:solidFill>
              </a:rPr>
              <a:t>Six Virtual Developer </a:t>
            </a:r>
            <a:r>
              <a:rPr lang="nl-NL" sz="4400" dirty="0" err="1">
                <a:solidFill>
                  <a:srgbClr val="FF0000"/>
                </a:solidFill>
              </a:rPr>
              <a:t>Meetups</a:t>
            </a:r>
            <a:endParaRPr lang="en-NL" sz="4400" dirty="0">
              <a:solidFill>
                <a:srgbClr val="FF0000"/>
              </a:solidFill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858BD58-52A8-4C77-9E71-011B436AA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403" y="5265889"/>
            <a:ext cx="9163757" cy="450447"/>
          </a:xfrm>
        </p:spPr>
        <p:txBody>
          <a:bodyPr anchor="ctr"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Cloud Native Application Development on Oracle Cloud Platform</a:t>
            </a:r>
            <a:endParaRPr lang="en-NL" dirty="0">
              <a:solidFill>
                <a:srgbClr val="FFFFFF"/>
              </a:solidFill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F00701A1-8FF6-40E0-8B59-4CF48B929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502" y="781063"/>
            <a:ext cx="10590997" cy="238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3EB2BC-262A-495A-B92D-D85683F3F2F4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38A520-B84A-4340-B8B5-29A29A9F4E7B}"/>
              </a:ext>
            </a:extLst>
          </p:cNvPr>
          <p:cNvSpPr/>
          <p:nvPr/>
        </p:nvSpPr>
        <p:spPr>
          <a:xfrm>
            <a:off x="10113692" y="414757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http://bit.ly/real-oci</a:t>
            </a:r>
            <a:endParaRPr kumimoji="0" lang="en-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5871DD-13F2-4266-9511-CA6EA5C6A46B}"/>
              </a:ext>
            </a:extLst>
          </p:cNvPr>
          <p:cNvSpPr txBox="1"/>
          <p:nvPr/>
        </p:nvSpPr>
        <p:spPr>
          <a:xfrm>
            <a:off x="4410504" y="3301864"/>
            <a:ext cx="341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Wednesday</a:t>
            </a:r>
            <a:r>
              <a:rPr kumimoji="0" lang="nl-NL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June</a:t>
            </a:r>
            <a:r>
              <a:rPr kumimoji="0" lang="nl-NL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17th – </a:t>
            </a:r>
            <a:r>
              <a:rPr kumimoji="0" lang="nl-NL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Functions</a:t>
            </a:r>
            <a:endParaRPr kumimoji="0" lang="en-NL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FCEAEA-583A-4CE7-A7E5-77ECA18CC216}"/>
              </a:ext>
            </a:extLst>
          </p:cNvPr>
          <p:cNvSpPr txBox="1"/>
          <p:nvPr/>
        </p:nvSpPr>
        <p:spPr>
          <a:xfrm>
            <a:off x="2761930" y="6340091"/>
            <a:ext cx="645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Fn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| Polyglot 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Functions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| 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Functions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on OCI | API Gateway | </a:t>
            </a:r>
            <a:endParaRPr kumimoji="0" lang="en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2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7E388C2C-B46F-414B-BE95-1CA1E5B99B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7" r="27104" b="-2"/>
          <a:stretch/>
        </p:blipFill>
        <p:spPr bwMode="auto">
          <a:xfrm>
            <a:off x="160011" y="4469796"/>
            <a:ext cx="1439411" cy="204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Content Placeholder 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64FC38A3-A5B6-447A-A9B6-328A52204B0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3" r="23252" b="-1"/>
          <a:stretch/>
        </p:blipFill>
        <p:spPr>
          <a:xfrm>
            <a:off x="10543397" y="4570388"/>
            <a:ext cx="1439411" cy="2033659"/>
          </a:xfrm>
          <a:prstGeom prst="rect">
            <a:avLst/>
          </a:prstGeom>
        </p:spPr>
      </p:pic>
      <p:pic>
        <p:nvPicPr>
          <p:cNvPr id="19" name="Picture 2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5A459E91-6469-4A3C-AFF5-1C20453478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7" r="27104" b="-2"/>
          <a:stretch/>
        </p:blipFill>
        <p:spPr bwMode="auto">
          <a:xfrm>
            <a:off x="273242" y="4554045"/>
            <a:ext cx="1163780" cy="165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Content Placeholder 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177B2277-83D2-4D8E-BB23-950F3F2ABF4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3" r="23252" b="-1"/>
          <a:stretch/>
        </p:blipFill>
        <p:spPr>
          <a:xfrm>
            <a:off x="10658160" y="4609489"/>
            <a:ext cx="1168309" cy="165063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5C238B-8592-4AD1-BABA-C83D32058CBF}"/>
              </a:ext>
            </a:extLst>
          </p:cNvPr>
          <p:cNvSpPr txBox="1"/>
          <p:nvPr/>
        </p:nvSpPr>
        <p:spPr>
          <a:xfrm rot="359399">
            <a:off x="10671008" y="5859641"/>
            <a:ext cx="1175450" cy="307777"/>
          </a:xfrm>
          <a:prstGeom prst="rect">
            <a:avLst/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7200000">
              <a:rot lat="1375974" lon="21307913" rev="1093847"/>
            </a:camera>
            <a:lightRig rig="threePt" dir="t">
              <a:rot lat="0" lon="0" rev="0"/>
            </a:lightRig>
          </a:scene3d>
          <a:sp3d z="50800" extrusionH="38100" prstMaterial="clear">
            <a:bevelT w="260350" h="50800" prst="softRound"/>
            <a:bevelB prst="softRound"/>
          </a:sp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Lucas Jellema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B3FD78-B433-468C-B4FB-E194ED768D3D}"/>
              </a:ext>
            </a:extLst>
          </p:cNvPr>
          <p:cNvSpPr txBox="1"/>
          <p:nvPr/>
        </p:nvSpPr>
        <p:spPr>
          <a:xfrm>
            <a:off x="152177" y="5762788"/>
            <a:ext cx="1455078" cy="307777"/>
          </a:xfrm>
          <a:prstGeom prst="rect">
            <a:avLst/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7200000">
              <a:rot lat="1375974" lon="21307913" rev="1093847"/>
            </a:camera>
            <a:lightRig rig="threePt" dir="t">
              <a:rot lat="0" lon="0" rev="0"/>
            </a:lightRig>
          </a:scene3d>
          <a:sp3d z="50800" extrusionH="38100" prstMaterial="clear">
            <a:bevelT w="260350" h="50800" prst="softRound"/>
            <a:bevelB prst="softRound"/>
          </a:sp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Rolando Carrasco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740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>
            <a:extLst>
              <a:ext uri="{FF2B5EF4-FFF2-40B4-BE49-F238E27FC236}">
                <a16:creationId xmlns:a16="http://schemas.microsoft.com/office/drawing/2014/main" id="{5DD95FE1-BC77-4690-9AF2-9371F420C7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37" b="25796"/>
          <a:stretch/>
        </p:blipFill>
        <p:spPr bwMode="auto">
          <a:xfrm>
            <a:off x="9780104" y="6135737"/>
            <a:ext cx="2199861" cy="55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AE7970D-7453-4FCC-810B-EA8F023A9920}"/>
              </a:ext>
            </a:extLst>
          </p:cNvPr>
          <p:cNvSpPr txBox="1"/>
          <p:nvPr/>
        </p:nvSpPr>
        <p:spPr>
          <a:xfrm>
            <a:off x="437323" y="100871"/>
            <a:ext cx="8750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i="1" dirty="0" err="1">
                <a:solidFill>
                  <a:schemeClr val="accent1"/>
                </a:solidFill>
              </a:rPr>
              <a:t>Why</a:t>
            </a:r>
            <a:r>
              <a:rPr lang="es-MX" sz="3600" dirty="0"/>
              <a:t> and </a:t>
            </a:r>
            <a:r>
              <a:rPr lang="es-MX" sz="3600" i="1" dirty="0" err="1">
                <a:solidFill>
                  <a:srgbClr val="FFC000"/>
                </a:solidFill>
              </a:rPr>
              <a:t>What</a:t>
            </a:r>
            <a:r>
              <a:rPr lang="es-MX" sz="3600" dirty="0"/>
              <a:t> a </a:t>
            </a:r>
            <a:r>
              <a:rPr lang="es-MX" sz="3600" dirty="0" err="1"/>
              <a:t>Katacoda</a:t>
            </a:r>
            <a:r>
              <a:rPr lang="es-MX" sz="3600" dirty="0"/>
              <a:t> </a:t>
            </a:r>
            <a:r>
              <a:rPr lang="es-MX" sz="3600" dirty="0" err="1"/>
              <a:t>Scenario</a:t>
            </a:r>
            <a:r>
              <a:rPr lang="es-MX" sz="3600" dirty="0"/>
              <a:t> </a:t>
            </a:r>
            <a:br>
              <a:rPr lang="es-MX" sz="3600" dirty="0"/>
            </a:br>
            <a:r>
              <a:rPr lang="es-MX" sz="3600" dirty="0"/>
              <a:t>for Project </a:t>
            </a:r>
            <a:r>
              <a:rPr lang="es-MX" sz="3600" dirty="0" err="1"/>
              <a:t>Fn</a:t>
            </a:r>
            <a:r>
              <a:rPr lang="es-MX" sz="3600" dirty="0"/>
              <a:t>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8818D75-4479-4A3F-9163-1AC7110F06A9}"/>
              </a:ext>
            </a:extLst>
          </p:cNvPr>
          <p:cNvSpPr/>
          <p:nvPr/>
        </p:nvSpPr>
        <p:spPr>
          <a:xfrm>
            <a:off x="768731" y="1923785"/>
            <a:ext cx="6440557" cy="2089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bg1"/>
                </a:solidFill>
              </a:rPr>
              <a:t>The</a:t>
            </a:r>
            <a:r>
              <a:rPr lang="es-MX" dirty="0">
                <a:solidFill>
                  <a:schemeClr val="bg1"/>
                </a:solidFill>
              </a:rPr>
              <a:t> Container </a:t>
            </a:r>
            <a:r>
              <a:rPr lang="es-MX" dirty="0" err="1">
                <a:solidFill>
                  <a:schemeClr val="bg1"/>
                </a:solidFill>
              </a:rPr>
              <a:t>Native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Serverless</a:t>
            </a:r>
            <a:r>
              <a:rPr lang="es-MX" dirty="0">
                <a:solidFill>
                  <a:schemeClr val="bg1"/>
                </a:solidFill>
              </a:rPr>
              <a:t>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Project </a:t>
            </a:r>
            <a:r>
              <a:rPr lang="es-MX" dirty="0" err="1">
                <a:solidFill>
                  <a:schemeClr val="bg1"/>
                </a:solidFill>
              </a:rPr>
              <a:t>Fn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is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an</a:t>
            </a:r>
            <a:r>
              <a:rPr lang="es-MX" dirty="0">
                <a:solidFill>
                  <a:schemeClr val="bg1"/>
                </a:solidFill>
              </a:rPr>
              <a:t> open </a:t>
            </a:r>
            <a:r>
              <a:rPr lang="es-MX" dirty="0" err="1">
                <a:solidFill>
                  <a:schemeClr val="bg1"/>
                </a:solidFill>
              </a:rPr>
              <a:t>source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FaaS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n-US" dirty="0"/>
              <a:t>platform that you can run anywhere -- any cloud or on-premise.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implements serverless Functions through Docker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 of the box support for many runtimes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Also support for custom Docker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</a:t>
            </a:r>
            <a:r>
              <a:rPr lang="en-US" dirty="0" err="1"/>
              <a:t>Fn</a:t>
            </a:r>
            <a:r>
              <a:rPr lang="en-US" dirty="0"/>
              <a:t> is the foundation for Serverless Functions on OCI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CFEC861-1CA2-4EBA-AAAD-04BEE0A6DE81}"/>
              </a:ext>
            </a:extLst>
          </p:cNvPr>
          <p:cNvSpPr/>
          <p:nvPr/>
        </p:nvSpPr>
        <p:spPr>
          <a:xfrm>
            <a:off x="768731" y="4430144"/>
            <a:ext cx="6440557" cy="14273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Get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your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environment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ready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Fn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CLI,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Fn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Server (no OCI CLI)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Create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a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function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and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an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application</a:t>
            </a:r>
            <a:endParaRPr lang="es-MX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Deploy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a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function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and run a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function</a:t>
            </a:r>
            <a:endParaRPr lang="es-MX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Function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implemented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with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Custom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Docker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Function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based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on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GraalVM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powered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Java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native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image</a:t>
            </a:r>
            <a:endParaRPr lang="es-MX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Cerrar llave 5">
            <a:extLst>
              <a:ext uri="{FF2B5EF4-FFF2-40B4-BE49-F238E27FC236}">
                <a16:creationId xmlns:a16="http://schemas.microsoft.com/office/drawing/2014/main" id="{9CB35ABD-2164-4ECC-95E8-6A1DCD6CE14A}"/>
              </a:ext>
            </a:extLst>
          </p:cNvPr>
          <p:cNvSpPr/>
          <p:nvPr/>
        </p:nvSpPr>
        <p:spPr>
          <a:xfrm>
            <a:off x="7421217" y="1923785"/>
            <a:ext cx="821635" cy="20899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errar llave 11">
            <a:extLst>
              <a:ext uri="{FF2B5EF4-FFF2-40B4-BE49-F238E27FC236}">
                <a16:creationId xmlns:a16="http://schemas.microsoft.com/office/drawing/2014/main" id="{883BC562-B342-491C-9505-D8851F496643}"/>
              </a:ext>
            </a:extLst>
          </p:cNvPr>
          <p:cNvSpPr/>
          <p:nvPr/>
        </p:nvSpPr>
        <p:spPr>
          <a:xfrm>
            <a:off x="7421217" y="4430144"/>
            <a:ext cx="821635" cy="14273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Why should I play Tuckwell Chase Lottery? - Tuckwell Chase Lottery">
            <a:extLst>
              <a:ext uri="{FF2B5EF4-FFF2-40B4-BE49-F238E27FC236}">
                <a16:creationId xmlns:a16="http://schemas.microsoft.com/office/drawing/2014/main" id="{C1B2377D-49C4-4314-BFCB-BA827A1CF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852" y="1509425"/>
            <a:ext cx="3754408" cy="250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- Google-Suche discovered by LeaWu on We Heart It">
            <a:extLst>
              <a:ext uri="{FF2B5EF4-FFF2-40B4-BE49-F238E27FC236}">
                <a16:creationId xmlns:a16="http://schemas.microsoft.com/office/drawing/2014/main" id="{65C93465-4267-43B8-BD19-5E7638A9C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386" y="4103772"/>
            <a:ext cx="2143006" cy="175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s14-eu5.startpage.com/cgi-bin/serveimage?url=https%3A%2F%2Fencrypted-tbn0.gstatic.com%2Fimages%3Fq%3Dtbn%3AANd9GcR4G38NGSuUAjOeUxAKpN4_HiQoXzYz0Kx0tJ_3Zdr7aBhrGXTV%26s&amp;sp=427737030701c82d3127523a38ed1502&amp;anticache=724081">
            <a:extLst>
              <a:ext uri="{FF2B5EF4-FFF2-40B4-BE49-F238E27FC236}">
                <a16:creationId xmlns:a16="http://schemas.microsoft.com/office/drawing/2014/main" id="{A0732D8A-84F6-455B-943E-F262073E6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383" y="384207"/>
            <a:ext cx="2617934" cy="108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BDCB355-3485-4727-A636-805C34D2841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56673" y="3078548"/>
            <a:ext cx="1878654" cy="350452"/>
          </a:xfrm>
          <a:prstGeom prst="rect">
            <a:avLst/>
          </a:prstGeom>
        </p:spPr>
      </p:pic>
      <p:pic>
        <p:nvPicPr>
          <p:cNvPr id="13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0DDE31-0386-416D-B042-6C416FD9172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/>
        </p:blipFill>
        <p:spPr>
          <a:xfrm>
            <a:off x="6504421" y="5374640"/>
            <a:ext cx="1061812" cy="118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80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3595-82EB-4D12-A873-419908CC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Fn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 – </a:t>
            </a:r>
            <a:r>
              <a:rPr lang="nl-NL" dirty="0" err="1"/>
              <a:t>request</a:t>
            </a:r>
            <a:r>
              <a:rPr lang="nl-NL" dirty="0"/>
              <a:t> handling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6F5D2-D186-4BD0-A0D7-52569384B8F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624000" y="6672000"/>
            <a:ext cx="4320000" cy="144000"/>
          </a:xfrm>
          <a:prstGeom prst="rect">
            <a:avLst/>
          </a:prstGeom>
        </p:spPr>
        <p:txBody>
          <a:bodyPr/>
          <a:lstStyle/>
          <a:p>
            <a:pPr defTabSz="1219170"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Developer MeetUp: Oracle Cloud Native Application Development</a:t>
            </a:r>
            <a:endParaRPr lang="nl-NL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665663-6725-4BD3-B17E-1A0D37DCC243}"/>
              </a:ext>
            </a:extLst>
          </p:cNvPr>
          <p:cNvSpPr/>
          <p:nvPr/>
        </p:nvSpPr>
        <p:spPr>
          <a:xfrm>
            <a:off x="5955569" y="2749104"/>
            <a:ext cx="4699703" cy="24149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NL" sz="1867" kern="0">
              <a:solidFill>
                <a:srgbClr val="FFFFFF"/>
              </a:solidFill>
              <a:latin typeface="Arial" panose="020B0604020202020204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6B5529-4D40-4886-8459-FCF3FAE4EC48}"/>
              </a:ext>
            </a:extLst>
          </p:cNvPr>
          <p:cNvSpPr txBox="1"/>
          <p:nvPr/>
        </p:nvSpPr>
        <p:spPr>
          <a:xfrm>
            <a:off x="8180410" y="3580060"/>
            <a:ext cx="2233590" cy="1528945"/>
          </a:xfrm>
          <a:prstGeom prst="rect">
            <a:avLst/>
          </a:prstGeom>
          <a:solidFill>
            <a:srgbClr val="6699FF"/>
          </a:solidFill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nl-NL" sz="1867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Function</a:t>
            </a:r>
            <a:r>
              <a:rPr lang="nl-NL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</a:t>
            </a:r>
            <a:r>
              <a:rPr lang="nl-NL" sz="1867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Implementation</a:t>
            </a:r>
            <a:r>
              <a:rPr lang="nl-NL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(Node, Java, Go, Python, </a:t>
            </a:r>
            <a:r>
              <a:rPr lang="nl-NL" sz="1867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custom</a:t>
            </a:r>
            <a:r>
              <a:rPr lang="nl-NL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Docker, …)</a:t>
            </a:r>
            <a:endParaRPr lang="en-NL" sz="1867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8" name="Picture 8" descr="https://s14-eu5.startpage.com/cgi-bin/serveimage?url=https%3A%2F%2Fencrypted-tbn0.gstatic.com%2Fimages%3Fq%3Dtbn%3AANd9GcQgOqbjFSNtjlgW4d1debCTGKHlCACqPAHlkRBqbutDhq-B70fKQXH_r0Is%26s&amp;sp=6959f80aaff103bd91a3e32ce5faebd6&amp;anticache=871851">
            <a:extLst>
              <a:ext uri="{FF2B5EF4-FFF2-40B4-BE49-F238E27FC236}">
                <a16:creationId xmlns:a16="http://schemas.microsoft.com/office/drawing/2014/main" id="{CC245216-A8A0-4B73-A3EB-D01EE6F04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107" y="4417752"/>
            <a:ext cx="794956" cy="66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2E92EC-0F81-44A8-A412-556C1C917B80}"/>
              </a:ext>
            </a:extLst>
          </p:cNvPr>
          <p:cNvSpPr txBox="1"/>
          <p:nvPr/>
        </p:nvSpPr>
        <p:spPr>
          <a:xfrm>
            <a:off x="6419368" y="3195829"/>
            <a:ext cx="1353761" cy="379656"/>
          </a:xfrm>
          <a:prstGeom prst="rect">
            <a:avLst/>
          </a:prstGeom>
          <a:solidFill>
            <a:srgbClr val="6699FF"/>
          </a:solidFill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nl-NL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FDK</a:t>
            </a:r>
            <a:endParaRPr lang="en-NL" sz="1867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0" name="Picture 2" descr="https://s14-eu5.startpage.com/cgi-bin/serveimage?url=https%3A%2F%2Fmiro.medium.com%2Fmax%2F578%2F1%2ADIR_U4OrvwdPAfZtAjqJ3Q.png&amp;sp=042d9c675adae364d3504ef08d683ea0&amp;anticache=165059">
            <a:extLst>
              <a:ext uri="{FF2B5EF4-FFF2-40B4-BE49-F238E27FC236}">
                <a16:creationId xmlns:a16="http://schemas.microsoft.com/office/drawing/2014/main" id="{C50A3949-565F-47E7-A992-53B18CBA7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566" y="2905082"/>
            <a:ext cx="988305" cy="41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111119-CB5A-4E49-820B-9A909AA15781}"/>
              </a:ext>
            </a:extLst>
          </p:cNvPr>
          <p:cNvSpPr txBox="1"/>
          <p:nvPr/>
        </p:nvSpPr>
        <p:spPr>
          <a:xfrm>
            <a:off x="5866315" y="2297611"/>
            <a:ext cx="110158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GB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Function</a:t>
            </a:r>
            <a:endParaRPr lang="en-NL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529F964-ED9F-489A-BB7E-1000D3CF0F67}"/>
              </a:ext>
            </a:extLst>
          </p:cNvPr>
          <p:cNvSpPr/>
          <p:nvPr/>
        </p:nvSpPr>
        <p:spPr>
          <a:xfrm>
            <a:off x="2696979" y="3463039"/>
            <a:ext cx="3442128" cy="930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GB" sz="1867" kern="0" dirty="0">
                <a:solidFill>
                  <a:srgbClr val="FFFFFF"/>
                </a:solidFill>
                <a:latin typeface="Arial" panose="020B0604020202020204"/>
                <a:sym typeface="Arial"/>
              </a:rPr>
              <a:t>HTTP Request</a:t>
            </a:r>
            <a:endParaRPr lang="en-NL" sz="1867" kern="0" dirty="0">
              <a:solidFill>
                <a:srgbClr val="FFFFFF"/>
              </a:solidFill>
              <a:latin typeface="Arial" panose="020B0604020202020204"/>
              <a:sym typeface="Arial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9A23B192-5EA8-424F-AA0F-5DDAF0853566}"/>
              </a:ext>
            </a:extLst>
          </p:cNvPr>
          <p:cNvSpPr/>
          <p:nvPr/>
        </p:nvSpPr>
        <p:spPr>
          <a:xfrm>
            <a:off x="478068" y="1679981"/>
            <a:ext cx="3042728" cy="781864"/>
          </a:xfrm>
          <a:prstGeom prst="wedgeRectCallout">
            <a:avLst>
              <a:gd name="adj1" fmla="val 35632"/>
              <a:gd name="adj2" fmla="val 22608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NL" sz="1600" kern="0" dirty="0">
              <a:solidFill>
                <a:srgbClr val="000000"/>
              </a:solidFill>
              <a:latin typeface="Arial" panose="020B0604020202020204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BD5467-28B7-4B70-972A-DEFEAE23B789}"/>
              </a:ext>
            </a:extLst>
          </p:cNvPr>
          <p:cNvSpPr txBox="1"/>
          <p:nvPr/>
        </p:nvSpPr>
        <p:spPr>
          <a:xfrm>
            <a:off x="478068" y="1764217"/>
            <a:ext cx="3324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nl-NL" sz="16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With</a:t>
            </a:r>
            <a:r>
              <a:rPr lang="nl-NL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nl-NL" sz="16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method</a:t>
            </a:r>
            <a:r>
              <a:rPr lang="nl-NL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headers, query parameters, </a:t>
            </a:r>
            <a:r>
              <a:rPr lang="nl-NL" sz="16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url</a:t>
            </a:r>
            <a:r>
              <a:rPr lang="nl-NL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nl-NL" sz="16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path</a:t>
            </a:r>
            <a:r>
              <a:rPr lang="nl-NL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body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0273109-7190-4C9C-BBAF-AB5425518EF7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6139107" y="3385657"/>
            <a:ext cx="280261" cy="5428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E0E2458-791C-4752-B34F-4D9C2136F006}"/>
              </a:ext>
            </a:extLst>
          </p:cNvPr>
          <p:cNvCxnSpPr>
            <a:cxnSpLocks/>
            <a:stCxn id="9" idx="2"/>
            <a:endCxn id="7" idx="1"/>
          </p:cNvCxnSpPr>
          <p:nvPr/>
        </p:nvCxnSpPr>
        <p:spPr>
          <a:xfrm rot="16200000" flipH="1">
            <a:off x="7253805" y="3417928"/>
            <a:ext cx="769048" cy="10841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ACC8B9ED-5570-4061-BC32-748502CFC881}"/>
              </a:ext>
            </a:extLst>
          </p:cNvPr>
          <p:cNvSpPr/>
          <p:nvPr/>
        </p:nvSpPr>
        <p:spPr>
          <a:xfrm>
            <a:off x="6536107" y="5506136"/>
            <a:ext cx="3663639" cy="781864"/>
          </a:xfrm>
          <a:prstGeom prst="wedgeRectCallout">
            <a:avLst>
              <a:gd name="adj1" fmla="val -17718"/>
              <a:gd name="adj2" fmla="val -19782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NL" sz="1867" kern="0">
              <a:solidFill>
                <a:srgbClr val="000000"/>
              </a:solidFill>
              <a:latin typeface="Arial" panose="020B0604020202020204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D069D9-B4C6-4CA2-8BB4-3EE9190A3797}"/>
              </a:ext>
            </a:extLst>
          </p:cNvPr>
          <p:cNvSpPr txBox="1"/>
          <p:nvPr/>
        </p:nvSpPr>
        <p:spPr>
          <a:xfrm>
            <a:off x="6536108" y="5590372"/>
            <a:ext cx="43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nl-NL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input – </a:t>
            </a:r>
            <a:r>
              <a:rPr lang="nl-NL" sz="16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derived</a:t>
            </a:r>
            <a:r>
              <a:rPr lang="nl-NL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nl-NL" sz="16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from</a:t>
            </a:r>
            <a:r>
              <a:rPr lang="nl-NL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body</a:t>
            </a:r>
          </a:p>
          <a:p>
            <a:pPr defTabSz="1219170">
              <a:buClr>
                <a:srgbClr val="000000"/>
              </a:buClr>
            </a:pPr>
            <a:r>
              <a:rPr lang="nl-NL" sz="16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ctx</a:t>
            </a:r>
            <a:r>
              <a:rPr lang="nl-NL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– </a:t>
            </a:r>
            <a:r>
              <a:rPr lang="nl-NL" sz="16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raw</a:t>
            </a:r>
            <a:r>
              <a:rPr lang="nl-NL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HTTP </a:t>
            </a:r>
            <a:r>
              <a:rPr lang="nl-NL" sz="16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request</a:t>
            </a:r>
            <a:r>
              <a:rPr lang="nl-NL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nl-NL" sz="16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components</a:t>
            </a:r>
            <a:endParaRPr lang="nl-NL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0808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2244-5E7C-4A69-B7F0-1F9023203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1" y="384001"/>
            <a:ext cx="8831999" cy="671999"/>
          </a:xfrm>
        </p:spPr>
        <p:txBody>
          <a:bodyPr anchor="ctr">
            <a:normAutofit/>
          </a:bodyPr>
          <a:lstStyle/>
          <a:p>
            <a:r>
              <a:rPr lang="nl-NL" dirty="0"/>
              <a:t>Demo</a:t>
            </a:r>
            <a:endParaRPr lang="en-NL" dirty="0"/>
          </a:p>
        </p:txBody>
      </p:sp>
      <p:pic>
        <p:nvPicPr>
          <p:cNvPr id="4" name="Picture 2" descr="https://s14-eu5.startpage.com/cgi-bin/serveimage?url=https%3A%2F%2Fencrypted-tbn0.gstatic.com%2Fimages%3Fq%3Dtbn%3AANd9GcR4G38NGSuUAjOeUxAKpN4_HiQoXzYz0Kx0tJ_3Zdr7aBhrGXTV%26s&amp;sp=427737030701c82d3127523a38ed1502&amp;anticache=724081">
            <a:extLst>
              <a:ext uri="{FF2B5EF4-FFF2-40B4-BE49-F238E27FC236}">
                <a16:creationId xmlns:a16="http://schemas.microsoft.com/office/drawing/2014/main" id="{6A79EF3B-BC21-42F2-BDE5-34CB193B5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1713" y="2479675"/>
            <a:ext cx="6359525" cy="25765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410BF7-901B-4D5F-B394-66C7BBE3B643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3"/>
          <a:stretch/>
        </p:blipFill>
        <p:spPr>
          <a:xfrm>
            <a:off x="7442200" y="2479675"/>
            <a:ext cx="2308225" cy="257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32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3595-82EB-4D12-A873-419908CC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Oracle </a:t>
            </a:r>
            <a:r>
              <a:rPr lang="nl-NL" dirty="0" err="1"/>
              <a:t>Functions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36F6-CFE8-42B6-8933-EA9E57F5E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Functions</a:t>
            </a:r>
            <a:r>
              <a:rPr lang="nl-NL" dirty="0"/>
              <a:t> on OCI –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Fn</a:t>
            </a:r>
            <a:endParaRPr lang="nl-NL" dirty="0"/>
          </a:p>
          <a:p>
            <a:pPr lvl="1"/>
            <a:r>
              <a:rPr lang="nl-NL" dirty="0"/>
              <a:t>Oracle is </a:t>
            </a:r>
            <a:r>
              <a:rPr lang="nl-NL" dirty="0" err="1"/>
              <a:t>one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Fn</a:t>
            </a:r>
            <a:r>
              <a:rPr lang="nl-NL" dirty="0"/>
              <a:t> providers</a:t>
            </a:r>
          </a:p>
          <a:p>
            <a:pPr lvl="1"/>
            <a:r>
              <a:rPr lang="nl-NL" dirty="0" err="1"/>
              <a:t>Function</a:t>
            </a:r>
            <a:r>
              <a:rPr lang="nl-NL" dirty="0"/>
              <a:t> Container Images are </a:t>
            </a:r>
            <a:r>
              <a:rPr lang="nl-NL" dirty="0" err="1"/>
              <a:t>stored</a:t>
            </a:r>
            <a:br>
              <a:rPr lang="nl-NL" dirty="0"/>
            </a:br>
            <a:r>
              <a:rPr lang="nl-NL" dirty="0"/>
              <a:t>in OCI Container </a:t>
            </a:r>
            <a:r>
              <a:rPr lang="nl-NL" dirty="0" err="1"/>
              <a:t>Registry</a:t>
            </a:r>
            <a:endParaRPr lang="nl-NL" dirty="0"/>
          </a:p>
          <a:p>
            <a:r>
              <a:rPr lang="nl-NL" dirty="0"/>
              <a:t>Triggers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HTTP </a:t>
            </a:r>
            <a:r>
              <a:rPr lang="nl-NL" dirty="0" err="1"/>
              <a:t>Requests</a:t>
            </a:r>
            <a:endParaRPr lang="nl-NL" dirty="0"/>
          </a:p>
          <a:p>
            <a:pPr lvl="1"/>
            <a:r>
              <a:rPr lang="nl-NL" dirty="0"/>
              <a:t>OCI Events</a:t>
            </a:r>
          </a:p>
          <a:p>
            <a:pPr lvl="1"/>
            <a:r>
              <a:rPr lang="nl-NL" dirty="0"/>
              <a:t>API Gateway calls</a:t>
            </a:r>
          </a:p>
          <a:p>
            <a:r>
              <a:rPr lang="nl-NL" dirty="0"/>
              <a:t>OCI </a:t>
            </a:r>
            <a:r>
              <a:rPr lang="nl-NL" dirty="0" err="1"/>
              <a:t>gathers</a:t>
            </a:r>
            <a:r>
              <a:rPr lang="nl-NL" dirty="0"/>
              <a:t> logs (on OCI Object Storage)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metrics</a:t>
            </a:r>
            <a:endParaRPr lang="nl-NL" dirty="0"/>
          </a:p>
          <a:p>
            <a:r>
              <a:rPr lang="nl-NL" dirty="0"/>
              <a:t>A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instance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removed</a:t>
            </a:r>
            <a:r>
              <a:rPr lang="nl-NL" dirty="0"/>
              <a:t> </a:t>
            </a:r>
            <a:r>
              <a:rPr lang="nl-NL" dirty="0" err="1"/>
              <a:t>after</a:t>
            </a:r>
            <a:r>
              <a:rPr lang="nl-NL" dirty="0"/>
              <a:t> 5-10 minutes of </a:t>
            </a:r>
            <a:r>
              <a:rPr lang="nl-NL" dirty="0" err="1"/>
              <a:t>inactivity</a:t>
            </a:r>
            <a:endParaRPr lang="nl-NL" dirty="0"/>
          </a:p>
          <a:p>
            <a:pPr lvl="1"/>
            <a:r>
              <a:rPr lang="nl-NL" dirty="0" err="1"/>
              <a:t>Note</a:t>
            </a:r>
            <a:r>
              <a:rPr lang="nl-NL" dirty="0"/>
              <a:t>: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instance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handle multiple </a:t>
            </a:r>
            <a:r>
              <a:rPr lang="nl-NL" dirty="0" err="1"/>
              <a:t>requests</a:t>
            </a:r>
            <a:endParaRPr lang="nl-NL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6F5D2-D186-4BD0-A0D7-52569384B8F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624000" y="6672000"/>
            <a:ext cx="4320000" cy="144000"/>
          </a:xfrm>
          <a:prstGeom prst="rect">
            <a:avLst/>
          </a:prstGeom>
        </p:spPr>
        <p:txBody>
          <a:bodyPr/>
          <a:lstStyle/>
          <a:p>
            <a:pPr defTabSz="1219170"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Developer MeetUp: Oracle Cloud Native Application Development</a:t>
            </a:r>
            <a:endParaRPr lang="nl-NL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543A8-700B-458A-B4E1-FBBD2818C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001" y="1248001"/>
            <a:ext cx="4816257" cy="247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02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15E0-C496-4A42-A57E-C05C6E8F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OCI </a:t>
            </a:r>
            <a:r>
              <a:rPr lang="nl-NL" dirty="0" err="1"/>
              <a:t>Functions</a:t>
            </a:r>
            <a:r>
              <a:rPr lang="nl-NL" dirty="0"/>
              <a:t> - Pricing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5E82C-21D4-4F8A-9AD9-D4FA33141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9D8A9-2E67-4759-9EE0-307BAACFB02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624000" y="6672000"/>
            <a:ext cx="4320000" cy="144000"/>
          </a:xfrm>
          <a:prstGeom prst="rect">
            <a:avLst/>
          </a:prstGeom>
        </p:spPr>
        <p:txBody>
          <a:bodyPr/>
          <a:lstStyle/>
          <a:p>
            <a:pPr defTabSz="1219170"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Developer MeetUp: Oracle Cloud Native Application Development</a:t>
            </a:r>
            <a:endParaRPr lang="nl-NL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B5D34-C6FB-421B-B2E3-5B205C9E0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99" y="1248000"/>
            <a:ext cx="9855147" cy="4383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8848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2BD0-EB4B-472F-AB8F-D37D53BA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BFF37-029B-459E-BC95-D70FFA97B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E8C77-E46F-44A5-978F-40C47F5CDB0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624000" y="6672000"/>
            <a:ext cx="4320000" cy="144000"/>
          </a:xfrm>
          <a:prstGeom prst="rect">
            <a:avLst/>
          </a:prstGeom>
        </p:spPr>
        <p:txBody>
          <a:bodyPr/>
          <a:lstStyle/>
          <a:p>
            <a:pPr defTabSz="1219170"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Developer MeetUp: Oracle Cloud Native Application Development</a:t>
            </a:r>
            <a:endParaRPr lang="nl-NL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7CA6A9-AB19-417E-8B55-7826C448DE57}"/>
              </a:ext>
            </a:extLst>
          </p:cNvPr>
          <p:cNvSpPr/>
          <p:nvPr/>
        </p:nvSpPr>
        <p:spPr>
          <a:xfrm>
            <a:off x="7783286" y="381163"/>
            <a:ext cx="3490965" cy="3336053"/>
          </a:xfrm>
          <a:prstGeom prst="rect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NL" sz="1400" kern="0">
              <a:solidFill>
                <a:srgbClr val="FFFFFF"/>
              </a:solidFill>
              <a:latin typeface="Arial" panose="020B0604020202020204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7FC9C-C62D-4108-A81F-AD114D31D5EA}"/>
              </a:ext>
            </a:extLst>
          </p:cNvPr>
          <p:cNvSpPr txBox="1"/>
          <p:nvPr/>
        </p:nvSpPr>
        <p:spPr>
          <a:xfrm>
            <a:off x="8186378" y="25842"/>
            <a:ext cx="233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nl-NL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Oracle Cloud </a:t>
            </a:r>
            <a:r>
              <a:rPr lang="nl-NL" sz="14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Infrastructure</a:t>
            </a:r>
            <a:endParaRPr lang="en-NL"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DF81F0-0949-4D21-AA66-D75C7E291F17}"/>
              </a:ext>
            </a:extLst>
          </p:cNvPr>
          <p:cNvSpPr/>
          <p:nvPr/>
        </p:nvSpPr>
        <p:spPr>
          <a:xfrm>
            <a:off x="9080133" y="682612"/>
            <a:ext cx="1904800" cy="13661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NL" sz="1400" kern="0">
              <a:solidFill>
                <a:srgbClr val="FFFFFF"/>
              </a:solidFill>
              <a:latin typeface="Arial" panose="020B0604020202020204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D7A64B-9617-4701-8560-52278096BC85}"/>
              </a:ext>
            </a:extLst>
          </p:cNvPr>
          <p:cNvSpPr/>
          <p:nvPr/>
        </p:nvSpPr>
        <p:spPr>
          <a:xfrm>
            <a:off x="9731181" y="1196753"/>
            <a:ext cx="1122067" cy="6916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NL" sz="1400" kern="0">
              <a:solidFill>
                <a:srgbClr val="FFFFFF"/>
              </a:solidFill>
              <a:latin typeface="Arial" panose="020B0604020202020204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C06F6-05C4-4D17-BCAA-EAC567D20C02}"/>
              </a:ext>
            </a:extLst>
          </p:cNvPr>
          <p:cNvSpPr txBox="1"/>
          <p:nvPr/>
        </p:nvSpPr>
        <p:spPr>
          <a:xfrm>
            <a:off x="9731181" y="1359981"/>
            <a:ext cx="1122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nl-NL" sz="1400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Function</a:t>
            </a:r>
            <a:endParaRPr lang="en-NL" sz="14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7B138D-FCC8-4BEA-B889-65A4F1DCC81B}"/>
              </a:ext>
            </a:extLst>
          </p:cNvPr>
          <p:cNvSpPr txBox="1"/>
          <p:nvPr/>
        </p:nvSpPr>
        <p:spPr>
          <a:xfrm>
            <a:off x="8967735" y="717264"/>
            <a:ext cx="147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nl-NL" sz="14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Application</a:t>
            </a:r>
            <a:endParaRPr lang="en-NL" sz="14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AD9646-73C6-471F-88DD-D4D7373FA3CC}"/>
              </a:ext>
            </a:extLst>
          </p:cNvPr>
          <p:cNvSpPr/>
          <p:nvPr/>
        </p:nvSpPr>
        <p:spPr>
          <a:xfrm>
            <a:off x="7999525" y="2244561"/>
            <a:ext cx="1904800" cy="13661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NL" sz="1400" kern="0">
              <a:solidFill>
                <a:srgbClr val="FFFFFF"/>
              </a:solidFill>
              <a:latin typeface="Arial" panose="020B0604020202020204"/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5A7410-5FE0-4A23-B8DC-B3F1F07B2CCD}"/>
              </a:ext>
            </a:extLst>
          </p:cNvPr>
          <p:cNvSpPr/>
          <p:nvPr/>
        </p:nvSpPr>
        <p:spPr>
          <a:xfrm>
            <a:off x="8650573" y="2758702"/>
            <a:ext cx="1122067" cy="6916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NL" sz="1400" kern="0">
              <a:solidFill>
                <a:srgbClr val="FFFFFF"/>
              </a:solidFill>
              <a:latin typeface="Arial" panose="020B0604020202020204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905B36-CB37-46AB-B4B3-C4B3C8F2331A}"/>
              </a:ext>
            </a:extLst>
          </p:cNvPr>
          <p:cNvSpPr txBox="1"/>
          <p:nvPr/>
        </p:nvSpPr>
        <p:spPr>
          <a:xfrm>
            <a:off x="8650573" y="2741063"/>
            <a:ext cx="1122067" cy="738664"/>
          </a:xfrm>
          <a:prstGeom prst="rect">
            <a:avLst/>
          </a:prstGeom>
          <a:solidFill>
            <a:srgbClr val="6699FF"/>
          </a:solidFill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nl-NL" sz="14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Container Image for </a:t>
            </a:r>
            <a:r>
              <a:rPr lang="nl-NL" sz="1400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Function</a:t>
            </a:r>
            <a:endParaRPr lang="en-NL" sz="14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FB592D-2763-4938-9710-38DB81C67DA4}"/>
              </a:ext>
            </a:extLst>
          </p:cNvPr>
          <p:cNvSpPr txBox="1"/>
          <p:nvPr/>
        </p:nvSpPr>
        <p:spPr>
          <a:xfrm>
            <a:off x="7887127" y="2279213"/>
            <a:ext cx="147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nl-NL" sz="14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OCIR</a:t>
            </a:r>
            <a:endParaRPr lang="en-NL" sz="14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5E10BE-4809-4142-8C42-5BE336F84302}"/>
              </a:ext>
            </a:extLst>
          </p:cNvPr>
          <p:cNvSpPr/>
          <p:nvPr/>
        </p:nvSpPr>
        <p:spPr>
          <a:xfrm>
            <a:off x="1728316" y="2400881"/>
            <a:ext cx="4481565" cy="3828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NL" sz="1400" kern="0">
              <a:solidFill>
                <a:srgbClr val="FFFFFF"/>
              </a:solidFill>
              <a:latin typeface="Arial" panose="020B0604020202020204"/>
              <a:sym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84131C-E439-4CBA-AE3B-10239C8DEA57}"/>
              </a:ext>
            </a:extLst>
          </p:cNvPr>
          <p:cNvSpPr/>
          <p:nvPr/>
        </p:nvSpPr>
        <p:spPr>
          <a:xfrm>
            <a:off x="1913793" y="2463877"/>
            <a:ext cx="4105171" cy="3152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NL" sz="1400" kern="0">
              <a:solidFill>
                <a:srgbClr val="FFFFFF"/>
              </a:solidFill>
              <a:latin typeface="Arial" panose="020B0604020202020204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FB5D05-0D56-40A8-9F36-26324E824EE8}"/>
              </a:ext>
            </a:extLst>
          </p:cNvPr>
          <p:cNvSpPr txBox="1"/>
          <p:nvPr/>
        </p:nvSpPr>
        <p:spPr>
          <a:xfrm>
            <a:off x="1843457" y="5596257"/>
            <a:ext cx="2959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GB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Ubuntu 19.04 Guest (on </a:t>
            </a:r>
            <a:r>
              <a:rPr lang="en-GB" sz="14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Katacoda</a:t>
            </a:r>
            <a:r>
              <a:rPr lang="en-GB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)</a:t>
            </a:r>
            <a:endParaRPr lang="en-NL"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7B59AF-A00C-4FFF-B513-110821B7AEC6}"/>
              </a:ext>
            </a:extLst>
          </p:cNvPr>
          <p:cNvSpPr/>
          <p:nvPr/>
        </p:nvSpPr>
        <p:spPr>
          <a:xfrm>
            <a:off x="2168152" y="4208339"/>
            <a:ext cx="1394755" cy="38320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NL" sz="1400" kern="0">
              <a:solidFill>
                <a:srgbClr val="FFFFFF"/>
              </a:solidFill>
              <a:latin typeface="Arial" panose="020B0604020202020204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337CE2-6799-415A-A477-7222F4838203}"/>
              </a:ext>
            </a:extLst>
          </p:cNvPr>
          <p:cNvSpPr txBox="1"/>
          <p:nvPr/>
        </p:nvSpPr>
        <p:spPr>
          <a:xfrm>
            <a:off x="2019558" y="4246965"/>
            <a:ext cx="1653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GB" sz="14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OCI CLI</a:t>
            </a:r>
            <a:endParaRPr lang="en-NL" sz="14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ACA639A-E5B2-484F-833A-F5B629E3F6D0}"/>
              </a:ext>
            </a:extLst>
          </p:cNvPr>
          <p:cNvSpPr/>
          <p:nvPr/>
        </p:nvSpPr>
        <p:spPr>
          <a:xfrm>
            <a:off x="4259141" y="2800480"/>
            <a:ext cx="1467059" cy="746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GB" sz="1400" kern="0" dirty="0">
                <a:solidFill>
                  <a:srgbClr val="FFFFFF"/>
                </a:solidFill>
                <a:latin typeface="Arial" panose="020B0604020202020204"/>
                <a:sym typeface="Arial"/>
              </a:rPr>
              <a:t>Project </a:t>
            </a:r>
            <a:r>
              <a:rPr lang="en-GB" sz="1400" kern="0" dirty="0" err="1">
                <a:solidFill>
                  <a:srgbClr val="FFFFFF"/>
                </a:solidFill>
                <a:latin typeface="Arial" panose="020B0604020202020204"/>
                <a:sym typeface="Arial"/>
              </a:rPr>
              <a:t>Fn</a:t>
            </a:r>
            <a:r>
              <a:rPr lang="en-GB" sz="1400" kern="0" dirty="0">
                <a:solidFill>
                  <a:srgbClr val="FFFFFF"/>
                </a:solidFill>
                <a:latin typeface="Arial" panose="020B0604020202020204"/>
                <a:sym typeface="Arial"/>
              </a:rPr>
              <a:t> </a:t>
            </a:r>
            <a:endParaRPr lang="en-NL" sz="1400" kern="0" dirty="0">
              <a:solidFill>
                <a:srgbClr val="FFFFFF"/>
              </a:solidFill>
              <a:latin typeface="Arial" panose="020B0604020202020204"/>
              <a:sym typeface="Arial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6320A69-FF3E-4921-8A1C-45ADE86BC0DB}"/>
              </a:ext>
            </a:extLst>
          </p:cNvPr>
          <p:cNvSpPr/>
          <p:nvPr/>
        </p:nvSpPr>
        <p:spPr>
          <a:xfrm>
            <a:off x="4421066" y="4718732"/>
            <a:ext cx="1467057" cy="746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GB" sz="1400" kern="0" dirty="0">
                <a:solidFill>
                  <a:srgbClr val="FFFFFF"/>
                </a:solidFill>
                <a:latin typeface="Arial" panose="020B0604020202020204"/>
                <a:sym typeface="Arial"/>
              </a:rPr>
              <a:t>Docker</a:t>
            </a:r>
            <a:endParaRPr lang="en-NL" sz="1400" kern="0" dirty="0">
              <a:solidFill>
                <a:srgbClr val="FFFFFF"/>
              </a:solidFill>
              <a:latin typeface="Arial" panose="020B0604020202020204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3038D5-4944-4BC2-BA84-0F844C387477}"/>
              </a:ext>
            </a:extLst>
          </p:cNvPr>
          <p:cNvSpPr/>
          <p:nvPr/>
        </p:nvSpPr>
        <p:spPr>
          <a:xfrm>
            <a:off x="3785505" y="3679221"/>
            <a:ext cx="756348" cy="45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GB" sz="1200" kern="0" dirty="0">
                <a:solidFill>
                  <a:srgbClr val="FFFFFF"/>
                </a:solidFill>
                <a:latin typeface="Arial" panose="020B0604020202020204"/>
                <a:sym typeface="Arial"/>
              </a:rPr>
              <a:t>OCI Config</a:t>
            </a:r>
            <a:endParaRPr lang="en-NL" sz="1200" kern="0" dirty="0">
              <a:solidFill>
                <a:srgbClr val="FFFFFF"/>
              </a:solidFill>
              <a:latin typeface="Arial" panose="020B0604020202020204"/>
              <a:sym typeface="Arial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D50B7B9-4B96-411D-AD68-76A00FB619B8}"/>
              </a:ext>
            </a:extLst>
          </p:cNvPr>
          <p:cNvSpPr/>
          <p:nvPr/>
        </p:nvSpPr>
        <p:spPr>
          <a:xfrm>
            <a:off x="4400217" y="3526296"/>
            <a:ext cx="191881" cy="192277"/>
          </a:xfrm>
          <a:custGeom>
            <a:avLst/>
            <a:gdLst>
              <a:gd name="connsiteX0" fmla="*/ 131591 w 191881"/>
              <a:gd name="connsiteY0" fmla="*/ 0 h 192277"/>
              <a:gd name="connsiteX1" fmla="*/ 962 w 191881"/>
              <a:gd name="connsiteY1" fmla="*/ 190919 h 192277"/>
              <a:gd name="connsiteX2" fmla="*/ 191881 w 191881"/>
              <a:gd name="connsiteY2" fmla="*/ 70338 h 19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881" h="192277">
                <a:moveTo>
                  <a:pt x="131591" y="0"/>
                </a:moveTo>
                <a:cubicBezTo>
                  <a:pt x="61252" y="89598"/>
                  <a:pt x="-9086" y="179196"/>
                  <a:pt x="962" y="190919"/>
                </a:cubicBezTo>
                <a:cubicBezTo>
                  <a:pt x="11010" y="202642"/>
                  <a:pt x="101445" y="136490"/>
                  <a:pt x="191881" y="7033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NL" sz="1400" kern="0">
              <a:solidFill>
                <a:srgbClr val="FFFFFF"/>
              </a:solidFill>
              <a:latin typeface="Arial" panose="020B0604020202020204"/>
              <a:sym typeface="Arial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0E051AB-EEFB-49DC-8080-CAEBFE3009AE}"/>
              </a:ext>
            </a:extLst>
          </p:cNvPr>
          <p:cNvSpPr/>
          <p:nvPr/>
        </p:nvSpPr>
        <p:spPr>
          <a:xfrm>
            <a:off x="3557117" y="3835799"/>
            <a:ext cx="231631" cy="223061"/>
          </a:xfrm>
          <a:custGeom>
            <a:avLst/>
            <a:gdLst>
              <a:gd name="connsiteX0" fmla="*/ 0 w 231630"/>
              <a:gd name="connsiteY0" fmla="*/ 132625 h 223061"/>
              <a:gd name="connsiteX1" fmla="*/ 231113 w 231630"/>
              <a:gd name="connsiteY1" fmla="*/ 1997 h 223061"/>
              <a:gd name="connsiteX2" fmla="*/ 50242 w 231630"/>
              <a:gd name="connsiteY2" fmla="*/ 223061 h 22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630" h="223061">
                <a:moveTo>
                  <a:pt x="0" y="132625"/>
                </a:moveTo>
                <a:cubicBezTo>
                  <a:pt x="111369" y="59774"/>
                  <a:pt x="222739" y="-13076"/>
                  <a:pt x="231113" y="1997"/>
                </a:cubicBezTo>
                <a:cubicBezTo>
                  <a:pt x="239487" y="17070"/>
                  <a:pt x="144864" y="120065"/>
                  <a:pt x="50242" y="223061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NL" sz="1400" kern="0">
              <a:solidFill>
                <a:srgbClr val="FFFFFF"/>
              </a:solidFill>
              <a:latin typeface="Arial" panose="020B0604020202020204"/>
              <a:sym typeface="Arial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1FE205-C425-4857-B665-B637090F8FA2}"/>
              </a:ext>
            </a:extLst>
          </p:cNvPr>
          <p:cNvSpPr/>
          <p:nvPr/>
        </p:nvSpPr>
        <p:spPr>
          <a:xfrm>
            <a:off x="4612189" y="3685029"/>
            <a:ext cx="1303313" cy="86415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NL" sz="1400" kern="0">
              <a:solidFill>
                <a:srgbClr val="FFFFFF"/>
              </a:solidFill>
              <a:latin typeface="Arial" panose="020B0604020202020204"/>
              <a:sym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A56B3E-6649-4A70-AF3A-7F5F05B79666}"/>
              </a:ext>
            </a:extLst>
          </p:cNvPr>
          <p:cNvSpPr txBox="1"/>
          <p:nvPr/>
        </p:nvSpPr>
        <p:spPr>
          <a:xfrm>
            <a:off x="4596703" y="3654341"/>
            <a:ext cx="13404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GB" sz="14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Docker Container with Function &amp; Runtime</a:t>
            </a:r>
            <a:endParaRPr lang="en-NL" sz="14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9C75408-8DA0-460F-8BCF-258D480153BB}"/>
              </a:ext>
            </a:extLst>
          </p:cNvPr>
          <p:cNvSpPr/>
          <p:nvPr/>
        </p:nvSpPr>
        <p:spPr>
          <a:xfrm>
            <a:off x="5908432" y="3124363"/>
            <a:ext cx="2823587" cy="1014883"/>
          </a:xfrm>
          <a:custGeom>
            <a:avLst/>
            <a:gdLst>
              <a:gd name="connsiteX0" fmla="*/ 0 w 2823587"/>
              <a:gd name="connsiteY0" fmla="*/ 1014883 h 1014883"/>
              <a:gd name="connsiteX1" fmla="*/ 1155560 w 2823587"/>
              <a:gd name="connsiteY1" fmla="*/ 271305 h 1014883"/>
              <a:gd name="connsiteX2" fmla="*/ 2823587 w 2823587"/>
              <a:gd name="connsiteY2" fmla="*/ 0 h 101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3587" h="1014883">
                <a:moveTo>
                  <a:pt x="0" y="1014883"/>
                </a:moveTo>
                <a:cubicBezTo>
                  <a:pt x="342481" y="727667"/>
                  <a:pt x="684962" y="440452"/>
                  <a:pt x="1155560" y="271305"/>
                </a:cubicBezTo>
                <a:cubicBezTo>
                  <a:pt x="1626158" y="102158"/>
                  <a:pt x="2823587" y="0"/>
                  <a:pt x="2823587" y="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NL" sz="1400" kern="0">
              <a:solidFill>
                <a:srgbClr val="FFFFFF"/>
              </a:solidFill>
              <a:latin typeface="Arial" panose="020B0604020202020204"/>
              <a:sym typeface="Arial"/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46BCDA4-0312-4C85-BB7F-AEEEA30762A2}"/>
              </a:ext>
            </a:extLst>
          </p:cNvPr>
          <p:cNvCxnSpPr>
            <a:stCxn id="8" idx="2"/>
            <a:endCxn id="13" idx="3"/>
          </p:cNvCxnSpPr>
          <p:nvPr/>
        </p:nvCxnSpPr>
        <p:spPr>
          <a:xfrm rot="5400000">
            <a:off x="9421439" y="2239618"/>
            <a:ext cx="1221979" cy="5195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0EB632D-36E1-4B04-A1C6-88D3F3608813}"/>
              </a:ext>
            </a:extLst>
          </p:cNvPr>
          <p:cNvSpPr txBox="1"/>
          <p:nvPr/>
        </p:nvSpPr>
        <p:spPr>
          <a:xfrm>
            <a:off x="6724442" y="343776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GB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deploy</a:t>
            </a:r>
            <a:endParaRPr lang="en-NL"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26B2E86-DFC0-4B37-AE63-91946083789B}"/>
              </a:ext>
            </a:extLst>
          </p:cNvPr>
          <p:cNvSpPr/>
          <p:nvPr/>
        </p:nvSpPr>
        <p:spPr>
          <a:xfrm>
            <a:off x="4734691" y="1409180"/>
            <a:ext cx="5002163" cy="1373539"/>
          </a:xfrm>
          <a:custGeom>
            <a:avLst/>
            <a:gdLst>
              <a:gd name="connsiteX0" fmla="*/ 209099 w 5002163"/>
              <a:gd name="connsiteY0" fmla="*/ 1373538 h 1373538"/>
              <a:gd name="connsiteX1" fmla="*/ 560791 w 5002163"/>
              <a:gd name="connsiteY1" fmla="*/ 67252 h 1373538"/>
              <a:gd name="connsiteX2" fmla="*/ 5002163 w 5002163"/>
              <a:gd name="connsiteY2" fmla="*/ 117494 h 1373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2163" h="1373538">
                <a:moveTo>
                  <a:pt x="209099" y="1373538"/>
                </a:moveTo>
                <a:cubicBezTo>
                  <a:pt x="-14477" y="825065"/>
                  <a:pt x="-238053" y="276593"/>
                  <a:pt x="560791" y="67252"/>
                </a:cubicBezTo>
                <a:cubicBezTo>
                  <a:pt x="1359635" y="-142089"/>
                  <a:pt x="4369117" y="212953"/>
                  <a:pt x="5002163" y="117494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en-NL" sz="1400" kern="0">
              <a:solidFill>
                <a:srgbClr val="FFFFFF"/>
              </a:solidFill>
              <a:latin typeface="Arial" panose="020B0604020202020204"/>
              <a:sym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7BFD03-831F-4E87-B527-D299B2A4880F}"/>
              </a:ext>
            </a:extLst>
          </p:cNvPr>
          <p:cNvSpPr txBox="1"/>
          <p:nvPr/>
        </p:nvSpPr>
        <p:spPr>
          <a:xfrm>
            <a:off x="6096002" y="1062224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GB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invoke</a:t>
            </a:r>
            <a:endParaRPr lang="en-NL"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E62832E-746A-4DAB-A70C-52FAD98F2F9C}"/>
              </a:ext>
            </a:extLst>
          </p:cNvPr>
          <p:cNvSpPr/>
          <p:nvPr/>
        </p:nvSpPr>
        <p:spPr>
          <a:xfrm>
            <a:off x="2532186" y="973139"/>
            <a:ext cx="7204668" cy="3302040"/>
          </a:xfrm>
          <a:custGeom>
            <a:avLst/>
            <a:gdLst>
              <a:gd name="connsiteX0" fmla="*/ 0 w 7204668"/>
              <a:gd name="connsiteY0" fmla="*/ 2201465 h 2911878"/>
              <a:gd name="connsiteX1" fmla="*/ 190918 w 7204668"/>
              <a:gd name="connsiteY1" fmla="*/ 2894801 h 2911878"/>
              <a:gd name="connsiteX2" fmla="*/ 602901 w 7204668"/>
              <a:gd name="connsiteY2" fmla="*/ 2472770 h 2911878"/>
              <a:gd name="connsiteX3" fmla="*/ 1678074 w 7204668"/>
              <a:gd name="connsiteY3" fmla="*/ 181746 h 2911878"/>
              <a:gd name="connsiteX4" fmla="*/ 7204668 w 7204668"/>
              <a:gd name="connsiteY4" fmla="*/ 312375 h 291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4668" h="2911878">
                <a:moveTo>
                  <a:pt x="0" y="2201465"/>
                </a:moveTo>
                <a:cubicBezTo>
                  <a:pt x="45217" y="2525524"/>
                  <a:pt x="90435" y="2849584"/>
                  <a:pt x="190918" y="2894801"/>
                </a:cubicBezTo>
                <a:cubicBezTo>
                  <a:pt x="291401" y="2940018"/>
                  <a:pt x="355042" y="2924946"/>
                  <a:pt x="602901" y="2472770"/>
                </a:cubicBezTo>
                <a:cubicBezTo>
                  <a:pt x="850760" y="2020594"/>
                  <a:pt x="577780" y="541812"/>
                  <a:pt x="1678074" y="181746"/>
                </a:cubicBezTo>
                <a:cubicBezTo>
                  <a:pt x="2778369" y="-178320"/>
                  <a:pt x="4991518" y="67027"/>
                  <a:pt x="7204668" y="312375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en-NL" sz="1400" kern="0">
              <a:solidFill>
                <a:srgbClr val="FFFFFF"/>
              </a:solidFill>
              <a:latin typeface="Arial" panose="020B0604020202020204"/>
              <a:sym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23634E-E1ED-49DE-9455-4DFE3BD038CD}"/>
              </a:ext>
            </a:extLst>
          </p:cNvPr>
          <p:cNvSpPr txBox="1"/>
          <p:nvPr/>
        </p:nvSpPr>
        <p:spPr>
          <a:xfrm>
            <a:off x="4216375" y="681525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GB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invoke</a:t>
            </a:r>
            <a:endParaRPr lang="en-NL"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3CE5E7-A99E-4461-970D-4427B0699F13}"/>
              </a:ext>
            </a:extLst>
          </p:cNvPr>
          <p:cNvSpPr txBox="1"/>
          <p:nvPr/>
        </p:nvSpPr>
        <p:spPr>
          <a:xfrm>
            <a:off x="506977" y="3002567"/>
            <a:ext cx="2085827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GB" sz="14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oci</a:t>
            </a:r>
            <a:r>
              <a:rPr lang="en-GB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GB" sz="14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fn</a:t>
            </a:r>
            <a:r>
              <a:rPr lang="en-GB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function invoke …</a:t>
            </a:r>
          </a:p>
          <a:p>
            <a:pPr defTabSz="1219170">
              <a:buClr>
                <a:srgbClr val="000000"/>
              </a:buClr>
            </a:pPr>
            <a:r>
              <a:rPr lang="en-GB" sz="14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oci</a:t>
            </a:r>
            <a:r>
              <a:rPr lang="en-GB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raw-request …</a:t>
            </a:r>
            <a:endParaRPr lang="en-NL"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6" name="Picture 2" descr="https://s14-eu5.startpage.com/cgi-bin/serveimage?url=https%3A%2F%2Fmiro.medium.com%2Fmax%2F578%2F1%2ADIR_U4OrvwdPAfZtAjqJ3Q.png&amp;sp=042d9c675adae364d3504ef08d683ea0&amp;anticache=165059">
            <a:extLst>
              <a:ext uri="{FF2B5EF4-FFF2-40B4-BE49-F238E27FC236}">
                <a16:creationId xmlns:a16="http://schemas.microsoft.com/office/drawing/2014/main" id="{06EBF726-34E6-4ACB-A071-06D2DA579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965" y="2626639"/>
            <a:ext cx="1004035" cy="41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https://s14-eu5.startpage.com/cgi-bin/serveimage?url=https%3A%2F%2Fwww.extremetech.com%2Fwp-content%2Fuploads%2F2012%2F10%2Fubuntu-logo-640x353.jpg&amp;sp=ad9bcc1b2901fa16be087803ae0b9311&amp;anticache=384001">
            <a:extLst>
              <a:ext uri="{FF2B5EF4-FFF2-40B4-BE49-F238E27FC236}">
                <a16:creationId xmlns:a16="http://schemas.microsoft.com/office/drawing/2014/main" id="{3DB86786-2B6D-46EA-ACB9-FF209615E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558" y="5181700"/>
            <a:ext cx="784817" cy="34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https://s14-eu5.startpage.com/cgi-bin/serveimage?url=https%3A%2F%2Fencrypted-tbn0.gstatic.com%2Fimages%3Fq%3Dtbn%3AANd9GcQgOqbjFSNtjlgW4d1debCTGKHlCACqPAHlkRBqbutDhq-B70fKQXH_r0Is%26s&amp;sp=6959f80aaff103bd91a3e32ce5faebd6&amp;anticache=871851">
            <a:extLst>
              <a:ext uri="{FF2B5EF4-FFF2-40B4-BE49-F238E27FC236}">
                <a16:creationId xmlns:a16="http://schemas.microsoft.com/office/drawing/2014/main" id="{08EECB0C-D5F1-4B41-A95B-F34594EAE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64" y="4694495"/>
            <a:ext cx="455918" cy="38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DA99BA2E-F182-491F-8C05-4D0CAE928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316" y="5857156"/>
            <a:ext cx="1734203" cy="38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47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>
            <a:extLst>
              <a:ext uri="{FF2B5EF4-FFF2-40B4-BE49-F238E27FC236}">
                <a16:creationId xmlns:a16="http://schemas.microsoft.com/office/drawing/2014/main" id="{5DD95FE1-BC77-4690-9AF2-9371F420C7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37" b="25796"/>
          <a:stretch/>
        </p:blipFill>
        <p:spPr bwMode="auto">
          <a:xfrm>
            <a:off x="9780104" y="6135737"/>
            <a:ext cx="2199861" cy="55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AE7970D-7453-4FCC-810B-EA8F023A9920}"/>
              </a:ext>
            </a:extLst>
          </p:cNvPr>
          <p:cNvSpPr txBox="1"/>
          <p:nvPr/>
        </p:nvSpPr>
        <p:spPr>
          <a:xfrm>
            <a:off x="437323" y="100871"/>
            <a:ext cx="8750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i="1" dirty="0" err="1">
                <a:solidFill>
                  <a:schemeClr val="accent1"/>
                </a:solidFill>
              </a:rPr>
              <a:t>Why</a:t>
            </a:r>
            <a:r>
              <a:rPr lang="es-MX" sz="3600" dirty="0"/>
              <a:t> and </a:t>
            </a:r>
            <a:r>
              <a:rPr lang="es-MX" sz="3600" i="1" dirty="0" err="1">
                <a:solidFill>
                  <a:srgbClr val="FFC000"/>
                </a:solidFill>
              </a:rPr>
              <a:t>What</a:t>
            </a:r>
            <a:r>
              <a:rPr lang="es-MX" sz="3600" dirty="0"/>
              <a:t> a </a:t>
            </a:r>
            <a:r>
              <a:rPr lang="es-MX" sz="3600" dirty="0" err="1"/>
              <a:t>Katacoda</a:t>
            </a:r>
            <a:r>
              <a:rPr lang="es-MX" sz="3600" dirty="0"/>
              <a:t> </a:t>
            </a:r>
            <a:r>
              <a:rPr lang="es-MX" sz="3600" dirty="0" err="1"/>
              <a:t>Scenario</a:t>
            </a:r>
            <a:r>
              <a:rPr lang="es-MX" sz="3600" dirty="0"/>
              <a:t> for Oracle </a:t>
            </a:r>
            <a:r>
              <a:rPr lang="es-MX" sz="3600" dirty="0" err="1"/>
              <a:t>Functions</a:t>
            </a:r>
            <a:r>
              <a:rPr lang="es-MX" sz="3600" dirty="0"/>
              <a:t>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8818D75-4479-4A3F-9163-1AC7110F06A9}"/>
              </a:ext>
            </a:extLst>
          </p:cNvPr>
          <p:cNvSpPr/>
          <p:nvPr/>
        </p:nvSpPr>
        <p:spPr>
          <a:xfrm>
            <a:off x="768731" y="1923785"/>
            <a:ext cx="6440557" cy="2089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MX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1"/>
                </a:solidFill>
              </a:rPr>
              <a:t>Very </a:t>
            </a:r>
            <a:r>
              <a:rPr lang="es-MX" sz="1400" dirty="0" err="1">
                <a:solidFill>
                  <a:schemeClr val="bg1"/>
                </a:solidFill>
              </a:rPr>
              <a:t>suitable</a:t>
            </a:r>
            <a:r>
              <a:rPr lang="es-MX" sz="1400" dirty="0">
                <a:solidFill>
                  <a:schemeClr val="bg1"/>
                </a:solidFill>
              </a:rPr>
              <a:t> for </a:t>
            </a:r>
            <a:r>
              <a:rPr lang="es-MX" sz="1400" dirty="0" err="1">
                <a:solidFill>
                  <a:schemeClr val="bg1"/>
                </a:solidFill>
              </a:rPr>
              <a:t>katacoda</a:t>
            </a:r>
            <a:r>
              <a:rPr lang="es-MX" sz="1400" dirty="0">
                <a:solidFill>
                  <a:schemeClr val="bg1"/>
                </a:solidFill>
              </a:rPr>
              <a:t>, </a:t>
            </a:r>
            <a:r>
              <a:rPr lang="es-MX" sz="1400" dirty="0" err="1">
                <a:solidFill>
                  <a:schemeClr val="bg1"/>
                </a:solidFill>
              </a:rPr>
              <a:t>since</a:t>
            </a:r>
            <a:r>
              <a:rPr lang="es-MX" sz="1400" dirty="0">
                <a:solidFill>
                  <a:schemeClr val="bg1"/>
                </a:solidFill>
              </a:rPr>
              <a:t> </a:t>
            </a:r>
            <a:r>
              <a:rPr lang="es-MX" sz="1400" dirty="0" err="1">
                <a:solidFill>
                  <a:schemeClr val="bg1"/>
                </a:solidFill>
              </a:rPr>
              <a:t>both</a:t>
            </a:r>
            <a:r>
              <a:rPr lang="es-MX" sz="1400" dirty="0">
                <a:solidFill>
                  <a:schemeClr val="bg1"/>
                </a:solidFill>
              </a:rPr>
              <a:t> the OCI CLI and FN CLI </a:t>
            </a:r>
            <a:r>
              <a:rPr lang="es-MX" sz="1400" dirty="0" err="1">
                <a:solidFill>
                  <a:schemeClr val="bg1"/>
                </a:solidFill>
              </a:rPr>
              <a:t>covers</a:t>
            </a:r>
            <a:r>
              <a:rPr lang="es-MX" sz="1400" dirty="0">
                <a:solidFill>
                  <a:schemeClr val="bg1"/>
                </a:solidFill>
              </a:rPr>
              <a:t> </a:t>
            </a:r>
            <a:r>
              <a:rPr lang="es-MX" sz="1400" dirty="0" err="1">
                <a:solidFill>
                  <a:schemeClr val="bg1"/>
                </a:solidFill>
              </a:rPr>
              <a:t>pretty</a:t>
            </a:r>
            <a:r>
              <a:rPr lang="es-MX" sz="1400" dirty="0">
                <a:solidFill>
                  <a:schemeClr val="bg1"/>
                </a:solidFill>
              </a:rPr>
              <a:t> </a:t>
            </a:r>
            <a:r>
              <a:rPr lang="es-MX" sz="1400" dirty="0" err="1">
                <a:solidFill>
                  <a:schemeClr val="bg1"/>
                </a:solidFill>
              </a:rPr>
              <a:t>much</a:t>
            </a:r>
            <a:r>
              <a:rPr lang="es-MX" sz="1400" dirty="0">
                <a:solidFill>
                  <a:schemeClr val="bg1"/>
                </a:solidFill>
              </a:rPr>
              <a:t> </a:t>
            </a:r>
            <a:r>
              <a:rPr lang="es-MX" sz="1400" dirty="0" err="1">
                <a:solidFill>
                  <a:schemeClr val="bg1"/>
                </a:solidFill>
              </a:rPr>
              <a:t>everything</a:t>
            </a:r>
            <a:r>
              <a:rPr lang="es-MX" sz="1400" dirty="0">
                <a:solidFill>
                  <a:schemeClr val="bg1"/>
                </a:solidFill>
              </a:rPr>
              <a:t> you </a:t>
            </a:r>
            <a:r>
              <a:rPr lang="es-MX" sz="1400" dirty="0" err="1">
                <a:solidFill>
                  <a:schemeClr val="bg1"/>
                </a:solidFill>
              </a:rPr>
              <a:t>need</a:t>
            </a:r>
            <a:r>
              <a:rPr lang="es-MX" sz="1400" dirty="0">
                <a:solidFill>
                  <a:schemeClr val="bg1"/>
                </a:solidFill>
              </a:rPr>
              <a:t> </a:t>
            </a:r>
            <a:r>
              <a:rPr lang="es-MX" sz="1400" dirty="0" err="1">
                <a:solidFill>
                  <a:schemeClr val="bg1"/>
                </a:solidFill>
              </a:rPr>
              <a:t>to</a:t>
            </a:r>
            <a:r>
              <a:rPr lang="es-MX" sz="1400" dirty="0">
                <a:solidFill>
                  <a:schemeClr val="bg1"/>
                </a:solidFill>
              </a:rPr>
              <a:t> </a:t>
            </a:r>
            <a:r>
              <a:rPr lang="es-MX" sz="1400" dirty="0" err="1">
                <a:solidFill>
                  <a:schemeClr val="bg1"/>
                </a:solidFill>
              </a:rPr>
              <a:t>work</a:t>
            </a:r>
            <a:r>
              <a:rPr lang="es-MX" sz="1400" dirty="0">
                <a:solidFill>
                  <a:schemeClr val="bg1"/>
                </a:solidFill>
              </a:rPr>
              <a:t> with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>
                <a:solidFill>
                  <a:schemeClr val="bg1"/>
                </a:solidFill>
              </a:rPr>
              <a:t>FaaS</a:t>
            </a:r>
            <a:r>
              <a:rPr lang="es-MX" sz="1400" dirty="0">
                <a:solidFill>
                  <a:schemeClr val="bg1"/>
                </a:solidFill>
              </a:rPr>
              <a:t> is a </a:t>
            </a:r>
            <a:r>
              <a:rPr lang="es-MX" sz="1400" dirty="0" err="1">
                <a:solidFill>
                  <a:schemeClr val="bg1"/>
                </a:solidFill>
              </a:rPr>
              <a:t>relevant</a:t>
            </a:r>
            <a:r>
              <a:rPr lang="es-MX" sz="1400" dirty="0">
                <a:solidFill>
                  <a:schemeClr val="bg1"/>
                </a:solidFill>
              </a:rPr>
              <a:t> </a:t>
            </a:r>
            <a:r>
              <a:rPr lang="es-MX" sz="1400" dirty="0" err="1">
                <a:solidFill>
                  <a:schemeClr val="bg1"/>
                </a:solidFill>
              </a:rPr>
              <a:t>topic</a:t>
            </a:r>
            <a:r>
              <a:rPr lang="es-MX" sz="1400" dirty="0">
                <a:solidFill>
                  <a:schemeClr val="bg1"/>
                </a:solidFill>
              </a:rPr>
              <a:t> in Cloud </a:t>
            </a:r>
            <a:r>
              <a:rPr lang="es-MX" sz="1400" dirty="0" err="1">
                <a:solidFill>
                  <a:schemeClr val="bg1"/>
                </a:solidFill>
              </a:rPr>
              <a:t>Native</a:t>
            </a:r>
            <a:r>
              <a:rPr lang="es-MX" sz="1400" dirty="0">
                <a:solidFill>
                  <a:schemeClr val="bg1"/>
                </a:solidFill>
              </a:rPr>
              <a:t>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1"/>
                </a:solidFill>
              </a:rPr>
              <a:t>It is a very </a:t>
            </a:r>
            <a:r>
              <a:rPr lang="es-MX" sz="1400" dirty="0" err="1">
                <a:solidFill>
                  <a:schemeClr val="bg1"/>
                </a:solidFill>
              </a:rPr>
              <a:t>powerfull</a:t>
            </a:r>
            <a:r>
              <a:rPr lang="es-MX" sz="1400" dirty="0">
                <a:solidFill>
                  <a:schemeClr val="bg1"/>
                </a:solidFill>
              </a:rPr>
              <a:t> </a:t>
            </a:r>
            <a:r>
              <a:rPr lang="es-MX" sz="1400" dirty="0" err="1">
                <a:solidFill>
                  <a:schemeClr val="bg1"/>
                </a:solidFill>
              </a:rPr>
              <a:t>platform</a:t>
            </a:r>
            <a:r>
              <a:rPr lang="es-MX" sz="1400" dirty="0">
                <a:solidFill>
                  <a:schemeClr val="bg1"/>
                </a:solidFill>
              </a:rPr>
              <a:t>. </a:t>
            </a:r>
            <a:r>
              <a:rPr lang="es-MX" sz="1400" dirty="0" err="1">
                <a:solidFill>
                  <a:schemeClr val="bg1"/>
                </a:solidFill>
              </a:rPr>
              <a:t>Attractive</a:t>
            </a:r>
            <a:r>
              <a:rPr lang="es-MX" sz="1400" dirty="0">
                <a:solidFill>
                  <a:schemeClr val="bg1"/>
                </a:solidFill>
              </a:rPr>
              <a:t> in </a:t>
            </a:r>
            <a:r>
              <a:rPr lang="es-MX" sz="1400" dirty="0" err="1">
                <a:solidFill>
                  <a:schemeClr val="bg1"/>
                </a:solidFill>
              </a:rPr>
              <a:t>both</a:t>
            </a:r>
            <a:r>
              <a:rPr lang="es-MX" sz="1400" dirty="0">
                <a:solidFill>
                  <a:schemeClr val="bg1"/>
                </a:solidFill>
              </a:rPr>
              <a:t> </a:t>
            </a:r>
            <a:r>
              <a:rPr lang="es-MX" sz="1400" dirty="0" err="1">
                <a:solidFill>
                  <a:schemeClr val="bg1"/>
                </a:solidFill>
              </a:rPr>
              <a:t>technical</a:t>
            </a:r>
            <a:r>
              <a:rPr lang="es-MX" sz="1400" dirty="0">
                <a:solidFill>
                  <a:schemeClr val="bg1"/>
                </a:solidFill>
              </a:rPr>
              <a:t> and </a:t>
            </a:r>
            <a:r>
              <a:rPr lang="es-MX" sz="1400" dirty="0" err="1">
                <a:solidFill>
                  <a:schemeClr val="bg1"/>
                </a:solidFill>
              </a:rPr>
              <a:t>pricing</a:t>
            </a:r>
            <a:endParaRPr lang="es-MX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1"/>
                </a:solidFill>
              </a:rPr>
              <a:t>If you already have OCI, this is a Good </a:t>
            </a:r>
            <a:r>
              <a:rPr lang="es-MX" sz="1400" dirty="0" err="1">
                <a:solidFill>
                  <a:schemeClr val="bg1"/>
                </a:solidFill>
              </a:rPr>
              <a:t>way</a:t>
            </a:r>
            <a:r>
              <a:rPr lang="es-MX" sz="1400" dirty="0">
                <a:solidFill>
                  <a:schemeClr val="bg1"/>
                </a:solidFill>
              </a:rPr>
              <a:t> </a:t>
            </a:r>
            <a:r>
              <a:rPr lang="es-MX" sz="1400" dirty="0" err="1">
                <a:solidFill>
                  <a:schemeClr val="bg1"/>
                </a:solidFill>
              </a:rPr>
              <a:t>to</a:t>
            </a:r>
            <a:r>
              <a:rPr lang="es-MX" sz="1400" dirty="0">
                <a:solidFill>
                  <a:schemeClr val="bg1"/>
                </a:solidFill>
              </a:rPr>
              <a:t> </a:t>
            </a:r>
            <a:r>
              <a:rPr lang="es-MX" sz="1400" dirty="0" err="1">
                <a:solidFill>
                  <a:schemeClr val="bg1"/>
                </a:solidFill>
              </a:rPr>
              <a:t>start</a:t>
            </a:r>
            <a:r>
              <a:rPr lang="es-MX" sz="1400" dirty="0">
                <a:solidFill>
                  <a:schemeClr val="bg1"/>
                </a:solidFill>
              </a:rPr>
              <a:t> </a:t>
            </a:r>
            <a:r>
              <a:rPr lang="es-MX" sz="1400" dirty="0" err="1">
                <a:solidFill>
                  <a:schemeClr val="bg1"/>
                </a:solidFill>
              </a:rPr>
              <a:t>exploring</a:t>
            </a:r>
            <a:r>
              <a:rPr lang="es-MX" sz="1400" dirty="0">
                <a:solidFill>
                  <a:schemeClr val="bg1"/>
                </a:solidFill>
              </a:rPr>
              <a:t> </a:t>
            </a:r>
            <a:r>
              <a:rPr lang="es-MX" sz="1400" dirty="0" err="1">
                <a:solidFill>
                  <a:schemeClr val="bg1"/>
                </a:solidFill>
              </a:rPr>
              <a:t>functions</a:t>
            </a:r>
            <a:r>
              <a:rPr lang="es-MX" sz="1400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1"/>
                </a:solidFill>
              </a:rPr>
              <a:t>If you are </a:t>
            </a:r>
            <a:r>
              <a:rPr lang="es-MX" sz="1400" dirty="0" err="1">
                <a:solidFill>
                  <a:schemeClr val="bg1"/>
                </a:solidFill>
              </a:rPr>
              <a:t>looking</a:t>
            </a:r>
            <a:r>
              <a:rPr lang="es-MX" sz="1400" dirty="0">
                <a:solidFill>
                  <a:schemeClr val="bg1"/>
                </a:solidFill>
              </a:rPr>
              <a:t> for a </a:t>
            </a:r>
            <a:r>
              <a:rPr lang="es-MX" sz="1400" dirty="0" err="1">
                <a:solidFill>
                  <a:schemeClr val="bg1"/>
                </a:solidFill>
              </a:rPr>
              <a:t>Serverless</a:t>
            </a:r>
            <a:r>
              <a:rPr lang="es-MX" sz="1400" dirty="0">
                <a:solidFill>
                  <a:schemeClr val="bg1"/>
                </a:solidFill>
              </a:rPr>
              <a:t> </a:t>
            </a:r>
            <a:r>
              <a:rPr lang="es-MX" sz="1400" dirty="0" err="1">
                <a:solidFill>
                  <a:schemeClr val="bg1"/>
                </a:solidFill>
              </a:rPr>
              <a:t>FaaS</a:t>
            </a:r>
            <a:r>
              <a:rPr lang="es-MX" sz="1400" dirty="0">
                <a:solidFill>
                  <a:schemeClr val="bg1"/>
                </a:solidFill>
              </a:rPr>
              <a:t> </a:t>
            </a:r>
            <a:r>
              <a:rPr lang="es-MX" sz="1400" dirty="0" err="1">
                <a:solidFill>
                  <a:schemeClr val="bg1"/>
                </a:solidFill>
              </a:rPr>
              <a:t>platform</a:t>
            </a:r>
            <a:r>
              <a:rPr lang="es-MX" sz="1400" dirty="0">
                <a:solidFill>
                  <a:schemeClr val="bg1"/>
                </a:solidFill>
              </a:rPr>
              <a:t>, this is a </a:t>
            </a:r>
            <a:r>
              <a:rPr lang="es-MX" sz="1400" dirty="0" err="1">
                <a:solidFill>
                  <a:schemeClr val="bg1"/>
                </a:solidFill>
              </a:rPr>
              <a:t>good</a:t>
            </a:r>
            <a:r>
              <a:rPr lang="es-MX" sz="1400" dirty="0">
                <a:solidFill>
                  <a:schemeClr val="bg1"/>
                </a:solidFill>
              </a:rPr>
              <a:t> </a:t>
            </a:r>
            <a:r>
              <a:rPr lang="es-MX" sz="1400" dirty="0" err="1">
                <a:solidFill>
                  <a:schemeClr val="bg1"/>
                </a:solidFill>
              </a:rPr>
              <a:t>option</a:t>
            </a:r>
            <a:r>
              <a:rPr lang="es-MX" sz="1400" dirty="0">
                <a:solidFill>
                  <a:schemeClr val="bg1"/>
                </a:solidFill>
              </a:rPr>
              <a:t> for you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CFEC861-1CA2-4EBA-AAAD-04BEE0A6DE81}"/>
              </a:ext>
            </a:extLst>
          </p:cNvPr>
          <p:cNvSpPr/>
          <p:nvPr/>
        </p:nvSpPr>
        <p:spPr>
          <a:xfrm>
            <a:off x="768731" y="4430144"/>
            <a:ext cx="6440557" cy="14273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Get</a:t>
            </a:r>
            <a:r>
              <a:rPr lang="es-MX" dirty="0"/>
              <a:t>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environment</a:t>
            </a:r>
            <a:r>
              <a:rPr lang="es-MX" dirty="0"/>
              <a:t> </a:t>
            </a:r>
            <a:r>
              <a:rPr lang="es-MX" dirty="0" err="1"/>
              <a:t>ready</a:t>
            </a:r>
            <a:r>
              <a:rPr lang="es-MX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Create</a:t>
            </a:r>
            <a:r>
              <a:rPr lang="es-MX" dirty="0"/>
              <a:t> a </a:t>
            </a:r>
            <a:r>
              <a:rPr lang="es-MX" dirty="0" err="1"/>
              <a:t>function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Deploy</a:t>
            </a:r>
            <a:r>
              <a:rPr lang="es-MX" dirty="0"/>
              <a:t> a </a:t>
            </a:r>
            <a:r>
              <a:rPr lang="es-MX" dirty="0" err="1"/>
              <a:t>function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Monitor a </a:t>
            </a:r>
            <a:r>
              <a:rPr lang="es-MX" dirty="0" err="1"/>
              <a:t>function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Set </a:t>
            </a:r>
            <a:r>
              <a:rPr lang="es-MX" dirty="0" err="1"/>
              <a:t>environment</a:t>
            </a:r>
            <a:r>
              <a:rPr lang="es-MX" dirty="0"/>
              <a:t> variables for your </a:t>
            </a:r>
            <a:r>
              <a:rPr lang="es-MX" dirty="0" err="1"/>
              <a:t>functions</a:t>
            </a:r>
            <a:endParaRPr lang="es-MX" dirty="0"/>
          </a:p>
        </p:txBody>
      </p:sp>
      <p:sp>
        <p:nvSpPr>
          <p:cNvPr id="6" name="Cerrar llave 5">
            <a:extLst>
              <a:ext uri="{FF2B5EF4-FFF2-40B4-BE49-F238E27FC236}">
                <a16:creationId xmlns:a16="http://schemas.microsoft.com/office/drawing/2014/main" id="{9CB35ABD-2164-4ECC-95E8-6A1DCD6CE14A}"/>
              </a:ext>
            </a:extLst>
          </p:cNvPr>
          <p:cNvSpPr/>
          <p:nvPr/>
        </p:nvSpPr>
        <p:spPr>
          <a:xfrm>
            <a:off x="7421217" y="1923785"/>
            <a:ext cx="821635" cy="20899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errar llave 11">
            <a:extLst>
              <a:ext uri="{FF2B5EF4-FFF2-40B4-BE49-F238E27FC236}">
                <a16:creationId xmlns:a16="http://schemas.microsoft.com/office/drawing/2014/main" id="{883BC562-B342-491C-9505-D8851F496643}"/>
              </a:ext>
            </a:extLst>
          </p:cNvPr>
          <p:cNvSpPr/>
          <p:nvPr/>
        </p:nvSpPr>
        <p:spPr>
          <a:xfrm>
            <a:off x="7421217" y="4430144"/>
            <a:ext cx="821635" cy="14273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Why should I play Tuckwell Chase Lottery? - Tuckwell Chase Lottery">
            <a:extLst>
              <a:ext uri="{FF2B5EF4-FFF2-40B4-BE49-F238E27FC236}">
                <a16:creationId xmlns:a16="http://schemas.microsoft.com/office/drawing/2014/main" id="{C1B2377D-49C4-4314-BFCB-BA827A1CF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852" y="1509425"/>
            <a:ext cx="3754408" cy="250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- Google-Suche discovered by LeaWu on We Heart It">
            <a:extLst>
              <a:ext uri="{FF2B5EF4-FFF2-40B4-BE49-F238E27FC236}">
                <a16:creationId xmlns:a16="http://schemas.microsoft.com/office/drawing/2014/main" id="{65C93465-4267-43B8-BD19-5E7638A9C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386" y="4103772"/>
            <a:ext cx="2143006" cy="175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188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86DC-09EE-4E56-97D8-3F49D8A2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API Gateway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00BEB-CBDA-4EC9-A97F-DF0C5B519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005" y="1248000"/>
            <a:ext cx="8831999" cy="5040000"/>
          </a:xfrm>
        </p:spPr>
        <p:txBody>
          <a:bodyPr/>
          <a:lstStyle/>
          <a:p>
            <a:r>
              <a:rPr lang="nl-NL" dirty="0"/>
              <a:t>Handle HTTP calls:</a:t>
            </a:r>
          </a:p>
          <a:p>
            <a:pPr lvl="1"/>
            <a:r>
              <a:rPr lang="nl-NL" dirty="0" err="1"/>
              <a:t>Authorize</a:t>
            </a:r>
            <a:endParaRPr lang="nl-NL" dirty="0"/>
          </a:p>
          <a:p>
            <a:pPr lvl="1"/>
            <a:r>
              <a:rPr lang="nl-NL" dirty="0"/>
              <a:t>Route</a:t>
            </a:r>
          </a:p>
          <a:p>
            <a:pPr lvl="1"/>
            <a:r>
              <a:rPr lang="nl-NL" dirty="0"/>
              <a:t>Map</a:t>
            </a:r>
          </a:p>
          <a:p>
            <a:pPr lvl="1"/>
            <a:r>
              <a:rPr lang="nl-NL" dirty="0"/>
              <a:t>Monitor/ Audit</a:t>
            </a:r>
          </a:p>
          <a:p>
            <a:r>
              <a:rPr lang="nl-NL" dirty="0"/>
              <a:t>GA was </a:t>
            </a:r>
            <a:br>
              <a:rPr lang="nl-NL" dirty="0"/>
            </a:br>
            <a:r>
              <a:rPr lang="nl-NL" dirty="0" err="1"/>
              <a:t>Mid</a:t>
            </a:r>
            <a:r>
              <a:rPr lang="nl-NL" dirty="0"/>
              <a:t> December 2019</a:t>
            </a:r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82959-CC61-438F-A011-FA06A3F8C80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624000" y="6672000"/>
            <a:ext cx="4320000" cy="144000"/>
          </a:xfrm>
          <a:prstGeom prst="rect">
            <a:avLst/>
          </a:prstGeom>
        </p:spPr>
        <p:txBody>
          <a:bodyPr/>
          <a:lstStyle/>
          <a:p>
            <a:pPr defTabSz="1219170"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Developer MeetUp: Oracle Cloud Native Application Development</a:t>
            </a:r>
            <a:endParaRPr lang="nl-NL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2FAC98-D8BC-444B-A060-0EAF15A03DE0}"/>
              </a:ext>
            </a:extLst>
          </p:cNvPr>
          <p:cNvSpPr/>
          <p:nvPr/>
        </p:nvSpPr>
        <p:spPr>
          <a:xfrm>
            <a:off x="6587671" y="1695291"/>
            <a:ext cx="3058964" cy="4403940"/>
          </a:xfrm>
          <a:prstGeom prst="rect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NL" sz="1200" kern="0">
              <a:solidFill>
                <a:srgbClr val="FFFFFF"/>
              </a:solidFill>
              <a:latin typeface="Arial" panose="020B0604020202020204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7797CF-BD5F-4BEA-B22D-5C6A1A1C8531}"/>
              </a:ext>
            </a:extLst>
          </p:cNvPr>
          <p:cNvSpPr/>
          <p:nvPr/>
        </p:nvSpPr>
        <p:spPr>
          <a:xfrm>
            <a:off x="6096066" y="3421032"/>
            <a:ext cx="983212" cy="9996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NL" sz="1200" kern="0">
              <a:solidFill>
                <a:srgbClr val="FFFFFF"/>
              </a:solidFill>
              <a:latin typeface="Arial" panose="020B0604020202020204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FA17FB-C75F-470E-B654-5D613B36C08F}"/>
              </a:ext>
            </a:extLst>
          </p:cNvPr>
          <p:cNvSpPr txBox="1"/>
          <p:nvPr/>
        </p:nvSpPr>
        <p:spPr>
          <a:xfrm>
            <a:off x="6151829" y="3617547"/>
            <a:ext cx="87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nl-NL" sz="12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API Gateway</a:t>
            </a:r>
            <a:endParaRPr lang="en-NL" sz="12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4A4DBB-A865-4AFC-B9B7-B68D8CF19A97}"/>
              </a:ext>
            </a:extLst>
          </p:cNvPr>
          <p:cNvSpPr txBox="1"/>
          <p:nvPr/>
        </p:nvSpPr>
        <p:spPr>
          <a:xfrm>
            <a:off x="7079278" y="6133388"/>
            <a:ext cx="233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nl-NL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Oracle Cloud </a:t>
            </a:r>
            <a:r>
              <a:rPr lang="nl-NL" sz="14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Infrastructure</a:t>
            </a:r>
            <a:endParaRPr lang="en-NL"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D1CADB-CA89-4249-887D-C7AA465B08E8}"/>
              </a:ext>
            </a:extLst>
          </p:cNvPr>
          <p:cNvSpPr/>
          <p:nvPr/>
        </p:nvSpPr>
        <p:spPr>
          <a:xfrm>
            <a:off x="9952968" y="3617547"/>
            <a:ext cx="2033929" cy="132966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NL" sz="1200" kern="0">
              <a:solidFill>
                <a:srgbClr val="FFFFFF"/>
              </a:solidFill>
              <a:latin typeface="Arial" panose="020B0604020202020204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7D12EF-0FC3-44EB-A1C4-71A47F0994F9}"/>
              </a:ext>
            </a:extLst>
          </p:cNvPr>
          <p:cNvSpPr txBox="1"/>
          <p:nvPr/>
        </p:nvSpPr>
        <p:spPr>
          <a:xfrm>
            <a:off x="10129064" y="3969665"/>
            <a:ext cx="1681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nl-NL" sz="1200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Any</a:t>
            </a:r>
            <a:r>
              <a:rPr lang="nl-NL" sz="12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3rd party HTTP </a:t>
            </a:r>
            <a:r>
              <a:rPr lang="nl-NL" sz="1200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endpoint</a:t>
            </a:r>
            <a:endParaRPr lang="en-NL" sz="12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E207C8-268C-4B14-BF5D-E3B6CB576EA1}"/>
              </a:ext>
            </a:extLst>
          </p:cNvPr>
          <p:cNvSpPr/>
          <p:nvPr/>
        </p:nvSpPr>
        <p:spPr>
          <a:xfrm>
            <a:off x="8294519" y="2460715"/>
            <a:ext cx="983212" cy="6491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NL" sz="1200" kern="0">
              <a:solidFill>
                <a:srgbClr val="FFFFFF"/>
              </a:solidFill>
              <a:latin typeface="Arial" panose="020B0604020202020204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6583BF-18F5-4CC2-AB5C-D87CE480515C}"/>
              </a:ext>
            </a:extLst>
          </p:cNvPr>
          <p:cNvSpPr txBox="1"/>
          <p:nvPr/>
        </p:nvSpPr>
        <p:spPr>
          <a:xfrm>
            <a:off x="8294519" y="2613905"/>
            <a:ext cx="983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nl-NL" sz="1200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Function</a:t>
            </a:r>
            <a:endParaRPr lang="en-NL" sz="12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79F924-D13A-46B7-8799-2715CECBEE04}"/>
              </a:ext>
            </a:extLst>
          </p:cNvPr>
          <p:cNvSpPr/>
          <p:nvPr/>
        </p:nvSpPr>
        <p:spPr>
          <a:xfrm>
            <a:off x="7207675" y="3713372"/>
            <a:ext cx="479133" cy="38664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NL" sz="1200" kern="0">
              <a:solidFill>
                <a:srgbClr val="FFFFFF"/>
              </a:solidFill>
              <a:latin typeface="Arial" panose="020B0604020202020204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43D767-DFAE-44EB-AA4F-0398BDD08FF3}"/>
              </a:ext>
            </a:extLst>
          </p:cNvPr>
          <p:cNvSpPr txBox="1"/>
          <p:nvPr/>
        </p:nvSpPr>
        <p:spPr>
          <a:xfrm>
            <a:off x="6955635" y="3747527"/>
            <a:ext cx="983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nl-NL" sz="12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Stock</a:t>
            </a:r>
            <a:endParaRPr lang="en-NL" sz="12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C768DD6-9C38-49E9-9D4B-0B3AA096D3FA}"/>
              </a:ext>
            </a:extLst>
          </p:cNvPr>
          <p:cNvCxnSpPr>
            <a:cxnSpLocks/>
          </p:cNvCxnSpPr>
          <p:nvPr/>
        </p:nvCxnSpPr>
        <p:spPr>
          <a:xfrm flipV="1">
            <a:off x="7079279" y="2862653"/>
            <a:ext cx="1215240" cy="69569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9513DF-780D-493C-91BD-CF961585A61A}"/>
              </a:ext>
            </a:extLst>
          </p:cNvPr>
          <p:cNvCxnSpPr>
            <a:cxnSpLocks/>
            <a:stCxn id="14" idx="1"/>
          </p:cNvCxnSpPr>
          <p:nvPr/>
        </p:nvCxnSpPr>
        <p:spPr>
          <a:xfrm>
            <a:off x="6955635" y="3886027"/>
            <a:ext cx="252040" cy="15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413D365-1A19-48BA-944D-423DD50B013E}"/>
              </a:ext>
            </a:extLst>
          </p:cNvPr>
          <p:cNvCxnSpPr>
            <a:cxnSpLocks/>
          </p:cNvCxnSpPr>
          <p:nvPr/>
        </p:nvCxnSpPr>
        <p:spPr>
          <a:xfrm>
            <a:off x="7079278" y="4167543"/>
            <a:ext cx="2873689" cy="5826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F21E62C-848E-451E-8313-FE4CF806A258}"/>
              </a:ext>
            </a:extLst>
          </p:cNvPr>
          <p:cNvSpPr/>
          <p:nvPr/>
        </p:nvSpPr>
        <p:spPr>
          <a:xfrm>
            <a:off x="7724036" y="4947216"/>
            <a:ext cx="1140965" cy="10387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NL" sz="1200" kern="0">
              <a:solidFill>
                <a:srgbClr val="FFFFFF"/>
              </a:solidFill>
              <a:latin typeface="Arial" panose="020B0604020202020204"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1119E5-256F-4F7B-9336-53C4123D79C8}"/>
              </a:ext>
            </a:extLst>
          </p:cNvPr>
          <p:cNvSpPr txBox="1"/>
          <p:nvPr/>
        </p:nvSpPr>
        <p:spPr>
          <a:xfrm>
            <a:off x="7802913" y="5153980"/>
            <a:ext cx="98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nl-NL" sz="1200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Any</a:t>
            </a:r>
            <a:r>
              <a:rPr lang="nl-NL" sz="12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HTTP </a:t>
            </a:r>
            <a:r>
              <a:rPr lang="nl-NL" sz="1200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Endpoint</a:t>
            </a:r>
            <a:r>
              <a:rPr lang="nl-NL" sz="12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on OCI</a:t>
            </a:r>
            <a:endParaRPr lang="en-NL" sz="12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D444460-B615-40A0-BD9E-67DB78D63304}"/>
              </a:ext>
            </a:extLst>
          </p:cNvPr>
          <p:cNvCxnSpPr>
            <a:cxnSpLocks/>
            <a:endCxn id="18" idx="1"/>
          </p:cNvCxnSpPr>
          <p:nvPr/>
        </p:nvCxnSpPr>
        <p:spPr>
          <a:xfrm rot="16200000" flipH="1">
            <a:off x="6788461" y="4530991"/>
            <a:ext cx="1087996" cy="78315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B72F467-2E5D-46CB-95D2-6B6ACAF13C5B}"/>
              </a:ext>
            </a:extLst>
          </p:cNvPr>
          <p:cNvSpPr/>
          <p:nvPr/>
        </p:nvSpPr>
        <p:spPr>
          <a:xfrm>
            <a:off x="8913987" y="5468402"/>
            <a:ext cx="479133" cy="28884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NL" sz="933" kern="0">
              <a:solidFill>
                <a:srgbClr val="FFFFFF"/>
              </a:solidFill>
              <a:latin typeface="Arial" panose="020B0604020202020204"/>
              <a:sym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77797B-C16B-4A98-A6C1-DE9C32B1AF50}"/>
              </a:ext>
            </a:extLst>
          </p:cNvPr>
          <p:cNvSpPr txBox="1"/>
          <p:nvPr/>
        </p:nvSpPr>
        <p:spPr>
          <a:xfrm>
            <a:off x="8882067" y="5464838"/>
            <a:ext cx="47913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nl-NL" sz="933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OIC</a:t>
            </a:r>
            <a:endParaRPr lang="en-NL" sz="933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9B21D3-D0DB-4E01-80FC-22D9B8290EF6}"/>
              </a:ext>
            </a:extLst>
          </p:cNvPr>
          <p:cNvSpPr/>
          <p:nvPr/>
        </p:nvSpPr>
        <p:spPr>
          <a:xfrm>
            <a:off x="8916283" y="5104190"/>
            <a:ext cx="479133" cy="32300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NL" sz="933" kern="0">
              <a:solidFill>
                <a:srgbClr val="FFFFFF"/>
              </a:solidFill>
              <a:latin typeface="Arial" panose="020B0604020202020204"/>
              <a:sym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D357DE-5776-423E-92FB-05CFB25B46FC}"/>
              </a:ext>
            </a:extLst>
          </p:cNvPr>
          <p:cNvSpPr txBox="1"/>
          <p:nvPr/>
        </p:nvSpPr>
        <p:spPr>
          <a:xfrm>
            <a:off x="8884363" y="5119486"/>
            <a:ext cx="508757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nl-NL" sz="933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OKE</a:t>
            </a:r>
            <a:endParaRPr lang="en-NL" sz="933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85DD03-9A24-45D8-95C5-730213F98CF4}"/>
              </a:ext>
            </a:extLst>
          </p:cNvPr>
          <p:cNvSpPr/>
          <p:nvPr/>
        </p:nvSpPr>
        <p:spPr>
          <a:xfrm>
            <a:off x="8916828" y="4749605"/>
            <a:ext cx="479133" cy="32300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NL" sz="1200" kern="0">
              <a:solidFill>
                <a:srgbClr val="FFFFFF"/>
              </a:solidFill>
              <a:latin typeface="Arial" panose="020B0604020202020204"/>
              <a:sym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7FF654-8DA4-48E3-9604-563AC52308CC}"/>
              </a:ext>
            </a:extLst>
          </p:cNvPr>
          <p:cNvSpPr txBox="1"/>
          <p:nvPr/>
        </p:nvSpPr>
        <p:spPr>
          <a:xfrm>
            <a:off x="8884908" y="4764900"/>
            <a:ext cx="47913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nl-NL" sz="10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VM</a:t>
            </a:r>
            <a:endParaRPr lang="en-NL" sz="1067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024EAB-7AF9-4DA2-B239-775266207C04}"/>
              </a:ext>
            </a:extLst>
          </p:cNvPr>
          <p:cNvSpPr/>
          <p:nvPr/>
        </p:nvSpPr>
        <p:spPr>
          <a:xfrm>
            <a:off x="8918198" y="5782034"/>
            <a:ext cx="479133" cy="28884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NL" sz="933" kern="0">
              <a:solidFill>
                <a:srgbClr val="FFFFFF"/>
              </a:solidFill>
              <a:latin typeface="Arial" panose="020B0604020202020204"/>
              <a:sym typeface="Arial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BC58AA-2FC7-4939-AB74-64D8C14B087D}"/>
              </a:ext>
            </a:extLst>
          </p:cNvPr>
          <p:cNvSpPr txBox="1"/>
          <p:nvPr/>
        </p:nvSpPr>
        <p:spPr>
          <a:xfrm>
            <a:off x="8886278" y="5778472"/>
            <a:ext cx="47913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nl-NL" sz="933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…</a:t>
            </a:r>
            <a:endParaRPr lang="en-NL" sz="933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0C266ED-39C0-4775-A407-F6C440A4BEBF}"/>
              </a:ext>
            </a:extLst>
          </p:cNvPr>
          <p:cNvSpPr/>
          <p:nvPr/>
        </p:nvSpPr>
        <p:spPr>
          <a:xfrm>
            <a:off x="3879435" y="3487041"/>
            <a:ext cx="1240016" cy="877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nl-NL" sz="1200" kern="0" dirty="0" err="1">
                <a:solidFill>
                  <a:srgbClr val="FFFFFF"/>
                </a:solidFill>
                <a:latin typeface="Arial" panose="020B0604020202020204"/>
                <a:sym typeface="Arial"/>
              </a:rPr>
              <a:t>Any</a:t>
            </a:r>
            <a:r>
              <a:rPr lang="nl-NL" sz="1200" kern="0" dirty="0">
                <a:solidFill>
                  <a:srgbClr val="FFFFFF"/>
                </a:solidFill>
                <a:latin typeface="Arial" panose="020B0604020202020204"/>
                <a:sym typeface="Arial"/>
              </a:rPr>
              <a:t> Service </a:t>
            </a:r>
            <a:r>
              <a:rPr lang="nl-NL" sz="1200" kern="0" dirty="0" err="1">
                <a:solidFill>
                  <a:srgbClr val="FFFFFF"/>
                </a:solidFill>
                <a:latin typeface="Arial" panose="020B0604020202020204"/>
                <a:sym typeface="Arial"/>
              </a:rPr>
              <a:t>Invoker</a:t>
            </a:r>
            <a:endParaRPr lang="en-NL" sz="1200" kern="0" dirty="0">
              <a:solidFill>
                <a:srgbClr val="FFFFFF"/>
              </a:solidFill>
              <a:latin typeface="Arial" panose="020B0604020202020204"/>
              <a:sym typeface="Arial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C785FC-6F32-461D-9CB3-67AA6DEF699C}"/>
              </a:ext>
            </a:extLst>
          </p:cNvPr>
          <p:cNvCxnSpPr>
            <a:stCxn id="29" idx="3"/>
            <a:endCxn id="7" idx="1"/>
          </p:cNvCxnSpPr>
          <p:nvPr/>
        </p:nvCxnSpPr>
        <p:spPr>
          <a:xfrm flipV="1">
            <a:off x="5119451" y="3848380"/>
            <a:ext cx="1032378" cy="771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990522A8-1E86-4695-9ABC-9BC054F1ED79}"/>
              </a:ext>
            </a:extLst>
          </p:cNvPr>
          <p:cNvSpPr/>
          <p:nvPr/>
        </p:nvSpPr>
        <p:spPr>
          <a:xfrm>
            <a:off x="3526302" y="816080"/>
            <a:ext cx="2692465" cy="1797824"/>
          </a:xfrm>
          <a:prstGeom prst="wedgeRectCallout">
            <a:avLst>
              <a:gd name="adj1" fmla="val 62230"/>
              <a:gd name="adj2" fmla="val 10086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NL" sz="1200" kern="0">
              <a:solidFill>
                <a:srgbClr val="000000"/>
              </a:solidFill>
              <a:latin typeface="Arial" panose="020B0604020202020204"/>
              <a:sym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E51119-1236-42F0-A77A-ED404C289B79}"/>
              </a:ext>
            </a:extLst>
          </p:cNvPr>
          <p:cNvSpPr txBox="1"/>
          <p:nvPr/>
        </p:nvSpPr>
        <p:spPr>
          <a:xfrm>
            <a:off x="3526301" y="754081"/>
            <a:ext cx="26180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nl-NL" sz="12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Expose</a:t>
            </a:r>
            <a:r>
              <a:rPr lang="nl-NL"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private </a:t>
            </a:r>
            <a:r>
              <a:rPr lang="nl-NL" sz="12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endpoints</a:t>
            </a:r>
            <a:r>
              <a:rPr lang="nl-NL"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nl-NL" sz="12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publicly</a:t>
            </a:r>
            <a:endParaRPr lang="nl-NL"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nl-NL" sz="12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Stable</a:t>
            </a:r>
            <a:r>
              <a:rPr lang="nl-NL"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(public) </a:t>
            </a:r>
            <a:r>
              <a:rPr lang="nl-NL" sz="12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endpoints</a:t>
            </a:r>
            <a:endParaRPr lang="nl-NL"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nl-NL"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Routing (</a:t>
            </a:r>
            <a:r>
              <a:rPr lang="nl-NL" sz="12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verb</a:t>
            </a:r>
            <a:r>
              <a:rPr lang="nl-NL"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&amp; wildcard </a:t>
            </a:r>
            <a:r>
              <a:rPr lang="nl-NL" sz="12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based</a:t>
            </a:r>
            <a:r>
              <a:rPr lang="nl-NL"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)</a:t>
            </a:r>
          </a:p>
          <a:p>
            <a:pPr defTabSz="1219170">
              <a:buClr>
                <a:srgbClr val="000000"/>
              </a:buClr>
            </a:pPr>
            <a:r>
              <a:rPr lang="nl-NL"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Parameter </a:t>
            </a:r>
            <a:r>
              <a:rPr lang="nl-NL" sz="12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and</a:t>
            </a:r>
            <a:r>
              <a:rPr lang="nl-NL"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Header </a:t>
            </a:r>
            <a:r>
              <a:rPr lang="nl-NL" sz="12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mapping</a:t>
            </a:r>
            <a:endParaRPr lang="nl-NL"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nl-NL"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Request </a:t>
            </a:r>
            <a:r>
              <a:rPr lang="nl-NL" sz="12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Policies</a:t>
            </a:r>
            <a:endParaRPr lang="nl-NL"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nl-NL" sz="12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Rate</a:t>
            </a:r>
            <a:r>
              <a:rPr lang="nl-NL"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nl-NL" sz="12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limiting</a:t>
            </a:r>
            <a:r>
              <a:rPr lang="nl-NL"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(per client &amp; </a:t>
            </a:r>
            <a:r>
              <a:rPr lang="nl-NL" sz="12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general</a:t>
            </a:r>
            <a:r>
              <a:rPr lang="nl-NL"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)</a:t>
            </a:r>
          </a:p>
          <a:p>
            <a:pPr defTabSz="1219170">
              <a:buClr>
                <a:srgbClr val="000000"/>
              </a:buClr>
            </a:pPr>
            <a:r>
              <a:rPr lang="nl-NL"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CORS (for direct web client access)</a:t>
            </a:r>
          </a:p>
          <a:p>
            <a:pPr defTabSz="1219170">
              <a:buClr>
                <a:srgbClr val="000000"/>
              </a:buClr>
            </a:pPr>
            <a:r>
              <a:rPr lang="nl-NL" sz="12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Metrics</a:t>
            </a:r>
            <a:r>
              <a:rPr lang="nl-NL"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Monitoring &amp; </a:t>
            </a:r>
            <a:r>
              <a:rPr lang="nl-NL" sz="12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Logging</a:t>
            </a:r>
            <a:endParaRPr lang="nl-NL"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nl-NL" sz="12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Authentication</a:t>
            </a:r>
            <a:r>
              <a:rPr lang="nl-NL"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&amp; </a:t>
            </a:r>
            <a:r>
              <a:rPr lang="nl-NL" sz="12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Validation</a:t>
            </a:r>
            <a:endParaRPr lang="nl-NL"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lang="en-NL"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202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  <p:bldP spid="14" grpId="0"/>
      <p:bldP spid="18" grpId="0" animBg="1"/>
      <p:bldP spid="19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31" grpId="0" animBg="1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2A13-5814-449E-9CCE-ED144784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API Gateway </a:t>
            </a:r>
            <a:br>
              <a:rPr lang="nl-NL" dirty="0"/>
            </a:br>
            <a:r>
              <a:rPr lang="nl-NL" dirty="0" err="1"/>
              <a:t>Authorizer</a:t>
            </a:r>
            <a:r>
              <a:rPr lang="nl-NL" dirty="0"/>
              <a:t> </a:t>
            </a:r>
            <a:r>
              <a:rPr lang="nl-NL" dirty="0" err="1"/>
              <a:t>Function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0210F-1A8C-4654-A128-E4F1BD78B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CCA8A-039E-456B-BE19-9A5A0F1C32F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624000" y="6672000"/>
            <a:ext cx="4320000" cy="144000"/>
          </a:xfrm>
          <a:prstGeom prst="rect">
            <a:avLst/>
          </a:prstGeom>
        </p:spPr>
        <p:txBody>
          <a:bodyPr/>
          <a:lstStyle/>
          <a:p>
            <a:pPr defTabSz="1219170"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Developer MeetUp: Oracle Cloud Native Application Development</a:t>
            </a:r>
            <a:endParaRPr lang="nl-NL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F8CEBF-8CD1-41F6-A7F7-831ADC271EAF}"/>
              </a:ext>
            </a:extLst>
          </p:cNvPr>
          <p:cNvSpPr/>
          <p:nvPr/>
        </p:nvSpPr>
        <p:spPr>
          <a:xfrm>
            <a:off x="5760871" y="2480290"/>
            <a:ext cx="4341351" cy="2833159"/>
          </a:xfrm>
          <a:prstGeom prst="rect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NL" sz="1467" kern="0">
              <a:solidFill>
                <a:srgbClr val="FFFFFF"/>
              </a:solidFill>
              <a:latin typeface="Arial" panose="020B0604020202020204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F16BC6-8C83-485A-85BC-A839E79178B2}"/>
              </a:ext>
            </a:extLst>
          </p:cNvPr>
          <p:cNvSpPr/>
          <p:nvPr/>
        </p:nvSpPr>
        <p:spPr>
          <a:xfrm>
            <a:off x="5122018" y="3050489"/>
            <a:ext cx="1277709" cy="12461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NL" sz="1467" kern="0">
              <a:solidFill>
                <a:srgbClr val="FFFFFF"/>
              </a:solidFill>
              <a:latin typeface="Arial" panose="020B0604020202020204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EC1B72-F82B-41D3-99D5-B360F0852BF7}"/>
              </a:ext>
            </a:extLst>
          </p:cNvPr>
          <p:cNvSpPr txBox="1"/>
          <p:nvPr/>
        </p:nvSpPr>
        <p:spPr>
          <a:xfrm>
            <a:off x="5194485" y="3295477"/>
            <a:ext cx="1132775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nl-NL" sz="14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API Gateway</a:t>
            </a:r>
            <a:endParaRPr lang="en-NL" sz="1467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08E4B4-AFE3-493D-A7A2-2346D80206DA}"/>
              </a:ext>
            </a:extLst>
          </p:cNvPr>
          <p:cNvSpPr txBox="1"/>
          <p:nvPr/>
        </p:nvSpPr>
        <p:spPr>
          <a:xfrm>
            <a:off x="7400787" y="5366652"/>
            <a:ext cx="2443298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nl-NL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Oracle Cloud </a:t>
            </a:r>
            <a:r>
              <a:rPr lang="nl-NL" sz="14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Infrastructure</a:t>
            </a:r>
            <a:endParaRPr lang="en-NL" sz="14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964101-6241-402F-8A4B-948609110E8A}"/>
              </a:ext>
            </a:extLst>
          </p:cNvPr>
          <p:cNvSpPr/>
          <p:nvPr/>
        </p:nvSpPr>
        <p:spPr>
          <a:xfrm>
            <a:off x="8407122" y="2741227"/>
            <a:ext cx="1401657" cy="72889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NL" sz="1467" kern="0">
              <a:solidFill>
                <a:srgbClr val="FFFFFF"/>
              </a:solidFill>
              <a:latin typeface="Arial" panose="020B0604020202020204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EA9096-BBF8-4BE9-BE32-A33F8D72DA2C}"/>
              </a:ext>
            </a:extLst>
          </p:cNvPr>
          <p:cNvSpPr txBox="1"/>
          <p:nvPr/>
        </p:nvSpPr>
        <p:spPr>
          <a:xfrm>
            <a:off x="8469096" y="2727575"/>
            <a:ext cx="127770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nl-NL" sz="1467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Any</a:t>
            </a:r>
            <a:r>
              <a:rPr lang="nl-NL" sz="14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backend</a:t>
            </a:r>
            <a:endParaRPr lang="en-NL" sz="1467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E803447-8F13-45FA-A952-336D9CCE2201}"/>
              </a:ext>
            </a:extLst>
          </p:cNvPr>
          <p:cNvSpPr/>
          <p:nvPr/>
        </p:nvSpPr>
        <p:spPr>
          <a:xfrm>
            <a:off x="2241451" y="2756579"/>
            <a:ext cx="1611432" cy="10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nl-NL" sz="1467" kern="0" dirty="0" err="1">
                <a:solidFill>
                  <a:srgbClr val="FFFFFF"/>
                </a:solidFill>
                <a:latin typeface="Arial" panose="020B0604020202020204"/>
                <a:sym typeface="Arial"/>
              </a:rPr>
              <a:t>Any</a:t>
            </a:r>
            <a:r>
              <a:rPr lang="nl-NL" sz="1467" kern="0" dirty="0">
                <a:solidFill>
                  <a:srgbClr val="FFFFFF"/>
                </a:solidFill>
                <a:latin typeface="Arial" panose="020B0604020202020204"/>
                <a:sym typeface="Arial"/>
              </a:rPr>
              <a:t> Service </a:t>
            </a:r>
            <a:r>
              <a:rPr lang="nl-NL" sz="1467" kern="0" dirty="0" err="1">
                <a:solidFill>
                  <a:srgbClr val="FFFFFF"/>
                </a:solidFill>
                <a:latin typeface="Arial" panose="020B0604020202020204"/>
                <a:sym typeface="Arial"/>
              </a:rPr>
              <a:t>Invoker</a:t>
            </a:r>
            <a:endParaRPr lang="en-NL" sz="1467" kern="0" dirty="0">
              <a:solidFill>
                <a:srgbClr val="FFFFFF"/>
              </a:solidFill>
              <a:latin typeface="Arial" panose="020B0604020202020204"/>
              <a:sym typeface="Arial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72523E-4D76-4313-A88A-314ABD1272F9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852884" y="3297374"/>
            <a:ext cx="1341601" cy="58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E570EBD-D438-4BEA-B5F7-488076C18A6C}"/>
              </a:ext>
            </a:extLst>
          </p:cNvPr>
          <p:cNvSpPr/>
          <p:nvPr/>
        </p:nvSpPr>
        <p:spPr>
          <a:xfrm>
            <a:off x="9613880" y="1111938"/>
            <a:ext cx="2396329" cy="1368351"/>
          </a:xfrm>
          <a:prstGeom prst="wedgeRectCallout">
            <a:avLst>
              <a:gd name="adj1" fmla="val -56836"/>
              <a:gd name="adj2" fmla="val 9145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NL" sz="1467" kern="0">
              <a:solidFill>
                <a:srgbClr val="000000"/>
              </a:solidFill>
              <a:latin typeface="Arial" panose="020B0604020202020204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CEC2E-BC43-4A18-8A73-845DA681E4E3}"/>
              </a:ext>
            </a:extLst>
          </p:cNvPr>
          <p:cNvSpPr txBox="1"/>
          <p:nvPr/>
        </p:nvSpPr>
        <p:spPr>
          <a:xfrm>
            <a:off x="9613881" y="1094331"/>
            <a:ext cx="2418353" cy="1221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nl-NL" sz="14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Any</a:t>
            </a:r>
            <a:r>
              <a:rPr lang="nl-NL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backend – HTTP </a:t>
            </a:r>
            <a:r>
              <a:rPr lang="nl-NL" sz="14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destination</a:t>
            </a:r>
            <a:r>
              <a:rPr lang="nl-NL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Oracle </a:t>
            </a:r>
            <a:r>
              <a:rPr lang="nl-NL" sz="14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Function</a:t>
            </a:r>
            <a:r>
              <a:rPr lang="nl-NL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Stock Response – </a:t>
            </a:r>
            <a:r>
              <a:rPr lang="nl-NL" sz="14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can</a:t>
            </a:r>
            <a:r>
              <a:rPr lang="nl-NL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nl-NL" sz="14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be</a:t>
            </a:r>
            <a:r>
              <a:rPr lang="nl-NL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subject </a:t>
            </a:r>
            <a:r>
              <a:rPr lang="nl-NL" sz="14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to</a:t>
            </a:r>
            <a:r>
              <a:rPr lang="nl-NL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nl-NL" sz="14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an</a:t>
            </a:r>
            <a:r>
              <a:rPr lang="nl-NL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nl-NL" sz="14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authorizer</a:t>
            </a:r>
            <a:r>
              <a:rPr lang="nl-NL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nl-NL" sz="14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function</a:t>
            </a:r>
            <a:endParaRPr lang="nl-NL" sz="14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77A56EE-67AA-42A9-A7CC-4EA0F452A540}"/>
              </a:ext>
            </a:extLst>
          </p:cNvPr>
          <p:cNvCxnSpPr>
            <a:cxnSpLocks/>
          </p:cNvCxnSpPr>
          <p:nvPr/>
        </p:nvCxnSpPr>
        <p:spPr>
          <a:xfrm flipV="1">
            <a:off x="6399727" y="3268962"/>
            <a:ext cx="1212875" cy="169489"/>
          </a:xfrm>
          <a:prstGeom prst="bentConnector3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A645A26-F119-4D62-A957-8064FC9282A9}"/>
              </a:ext>
            </a:extLst>
          </p:cNvPr>
          <p:cNvSpPr/>
          <p:nvPr/>
        </p:nvSpPr>
        <p:spPr>
          <a:xfrm>
            <a:off x="7400787" y="4358843"/>
            <a:ext cx="1277709" cy="8092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NL" sz="1467" kern="0">
              <a:solidFill>
                <a:srgbClr val="FFFFFF"/>
              </a:solidFill>
              <a:latin typeface="Arial" panose="020B0604020202020204"/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2CACB7-15AE-4359-A5C0-BF921FBF570E}"/>
              </a:ext>
            </a:extLst>
          </p:cNvPr>
          <p:cNvSpPr txBox="1"/>
          <p:nvPr/>
        </p:nvSpPr>
        <p:spPr>
          <a:xfrm>
            <a:off x="7335136" y="4432837"/>
            <a:ext cx="140165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nl-NL" sz="1867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Authorizer</a:t>
            </a:r>
            <a:r>
              <a:rPr lang="nl-NL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</a:t>
            </a:r>
            <a:r>
              <a:rPr lang="nl-NL" sz="1867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Function</a:t>
            </a:r>
            <a:endParaRPr lang="nl-NL" sz="1867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ED1DD3AE-2811-48A9-A27C-8A9C07D0D6F4}"/>
              </a:ext>
            </a:extLst>
          </p:cNvPr>
          <p:cNvSpPr/>
          <p:nvPr/>
        </p:nvSpPr>
        <p:spPr>
          <a:xfrm>
            <a:off x="4026669" y="4934820"/>
            <a:ext cx="2015739" cy="1056521"/>
          </a:xfrm>
          <a:prstGeom prst="wedgeRectCallout">
            <a:avLst>
              <a:gd name="adj1" fmla="val 121595"/>
              <a:gd name="adj2" fmla="val -3958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NL" sz="1467" kern="0">
              <a:solidFill>
                <a:srgbClr val="000000"/>
              </a:solidFill>
              <a:latin typeface="Arial" panose="020B0604020202020204"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FFE613-00A0-4E44-B8F4-F8C1F0B36E70}"/>
              </a:ext>
            </a:extLst>
          </p:cNvPr>
          <p:cNvSpPr txBox="1"/>
          <p:nvPr/>
        </p:nvSpPr>
        <p:spPr>
          <a:xfrm>
            <a:off x="4026670" y="5008735"/>
            <a:ext cx="2015738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nl-NL" sz="14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Authorizer</a:t>
            </a:r>
            <a:r>
              <a:rPr lang="nl-NL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nl-NL" sz="14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Function</a:t>
            </a:r>
            <a:r>
              <a:rPr lang="nl-NL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nl-NL" sz="14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that</a:t>
            </a:r>
            <a:r>
              <a:rPr lang="nl-NL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nl-NL" sz="14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allows</a:t>
            </a:r>
            <a:r>
              <a:rPr lang="nl-NL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or </a:t>
            </a:r>
            <a:r>
              <a:rPr lang="nl-NL" sz="14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denies</a:t>
            </a:r>
            <a:r>
              <a:rPr lang="nl-NL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access </a:t>
            </a:r>
            <a:r>
              <a:rPr lang="nl-NL" sz="14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based</a:t>
            </a:r>
            <a:r>
              <a:rPr lang="nl-NL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on Header [Token]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06ADE77-904F-443A-AB1B-3F43F3215EC9}"/>
              </a:ext>
            </a:extLst>
          </p:cNvPr>
          <p:cNvCxnSpPr>
            <a:cxnSpLocks/>
            <a:stCxn id="27" idx="2"/>
            <a:endCxn id="17" idx="1"/>
          </p:cNvCxnSpPr>
          <p:nvPr/>
        </p:nvCxnSpPr>
        <p:spPr>
          <a:xfrm rot="16200000" flipH="1">
            <a:off x="6451564" y="3882754"/>
            <a:ext cx="1365284" cy="401859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2F2E4E42-6E32-4850-9AE0-75167A5FD49E}"/>
              </a:ext>
            </a:extLst>
          </p:cNvPr>
          <p:cNvSpPr/>
          <p:nvPr/>
        </p:nvSpPr>
        <p:spPr>
          <a:xfrm>
            <a:off x="3329652" y="1615993"/>
            <a:ext cx="2198355" cy="680199"/>
          </a:xfrm>
          <a:prstGeom prst="wedgeRectCallout">
            <a:avLst>
              <a:gd name="adj1" fmla="val 4394"/>
              <a:gd name="adj2" fmla="val 20162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NL" sz="1467" kern="0">
              <a:solidFill>
                <a:srgbClr val="000000"/>
              </a:solidFill>
              <a:latin typeface="Arial" panose="020B0604020202020204"/>
              <a:sym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4CF59C-D2E3-4387-BEE9-0DFF5CF5D746}"/>
              </a:ext>
            </a:extLst>
          </p:cNvPr>
          <p:cNvSpPr txBox="1"/>
          <p:nvPr/>
        </p:nvSpPr>
        <p:spPr>
          <a:xfrm>
            <a:off x="3293871" y="1668293"/>
            <a:ext cx="2418353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nl-NL" sz="14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Invoke</a:t>
            </a:r>
            <a:r>
              <a:rPr lang="nl-NL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API, </a:t>
            </a:r>
            <a:r>
              <a:rPr lang="nl-NL" sz="14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provide</a:t>
            </a:r>
            <a:r>
              <a:rPr lang="nl-NL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token in header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F2D82E5D-D061-4BD4-94EF-8F7E19DFD188}"/>
              </a:ext>
            </a:extLst>
          </p:cNvPr>
          <p:cNvSpPr/>
          <p:nvPr/>
        </p:nvSpPr>
        <p:spPr>
          <a:xfrm>
            <a:off x="4726553" y="489072"/>
            <a:ext cx="2598592" cy="938137"/>
          </a:xfrm>
          <a:prstGeom prst="wedgeRectCallout">
            <a:avLst>
              <a:gd name="adj1" fmla="val 6570"/>
              <a:gd name="adj2" fmla="val 19672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NL" sz="1467" kern="0">
              <a:solidFill>
                <a:srgbClr val="000000"/>
              </a:solidFill>
              <a:latin typeface="Arial" panose="020B0604020202020204"/>
              <a:sym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55E94E-8F5D-46C2-833F-C0E646733E5E}"/>
              </a:ext>
            </a:extLst>
          </p:cNvPr>
          <p:cNvSpPr txBox="1"/>
          <p:nvPr/>
        </p:nvSpPr>
        <p:spPr>
          <a:xfrm>
            <a:off x="4726555" y="525726"/>
            <a:ext cx="2598592" cy="7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nl-NL" sz="14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Authorizer</a:t>
            </a:r>
            <a:r>
              <a:rPr lang="nl-NL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nl-NL" sz="14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Function</a:t>
            </a:r>
            <a:r>
              <a:rPr lang="nl-NL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nl-NL" sz="14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can</a:t>
            </a:r>
            <a:r>
              <a:rPr lang="nl-NL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nl-NL" sz="14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be</a:t>
            </a:r>
            <a:r>
              <a:rPr lang="nl-NL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nl-NL" sz="14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configured</a:t>
            </a:r>
            <a:r>
              <a:rPr lang="nl-NL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on Route or on API Deployment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BD9A424-608D-43C4-B431-59C7663064E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7824147" y="3120951"/>
            <a:ext cx="638853" cy="105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78DB11F-8641-4AB3-9C24-39125C09DD14}"/>
              </a:ext>
            </a:extLst>
          </p:cNvPr>
          <p:cNvSpPr/>
          <p:nvPr/>
        </p:nvSpPr>
        <p:spPr>
          <a:xfrm>
            <a:off x="6042407" y="2712062"/>
            <a:ext cx="1781739" cy="817777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NL" sz="1467" kern="0" dirty="0">
              <a:solidFill>
                <a:srgbClr val="FFFFFF"/>
              </a:solidFill>
              <a:latin typeface="Arial" panose="020B0604020202020204"/>
              <a:sym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B4F564-4C4E-449B-B6BF-19137243F661}"/>
              </a:ext>
            </a:extLst>
          </p:cNvPr>
          <p:cNvSpPr txBox="1"/>
          <p:nvPr/>
        </p:nvSpPr>
        <p:spPr>
          <a:xfrm>
            <a:off x="6042407" y="2816267"/>
            <a:ext cx="1781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nl-NL" sz="16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API </a:t>
            </a:r>
            <a:r>
              <a:rPr lang="nl-NL" sz="1600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deployment</a:t>
            </a:r>
            <a:endParaRPr lang="nl-NL" sz="16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nl-NL" sz="1600" b="1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/</a:t>
            </a:r>
            <a:r>
              <a:rPr lang="nl-NL" sz="1600" b="1" kern="0" dirty="0" err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path</a:t>
            </a:r>
            <a:endParaRPr lang="en-NL" sz="1600" b="1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AABE0241-EA58-4B0C-BB5C-704A7FFA1BCF}"/>
              </a:ext>
            </a:extLst>
          </p:cNvPr>
          <p:cNvSpPr/>
          <p:nvPr/>
        </p:nvSpPr>
        <p:spPr>
          <a:xfrm>
            <a:off x="6933277" y="1561402"/>
            <a:ext cx="2598592" cy="938137"/>
          </a:xfrm>
          <a:prstGeom prst="wedgeRectCallout">
            <a:avLst>
              <a:gd name="adj1" fmla="val -4438"/>
              <a:gd name="adj2" fmla="val 109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NL" sz="1467" kern="0">
              <a:solidFill>
                <a:srgbClr val="000000"/>
              </a:solidFill>
              <a:latin typeface="Arial" panose="020B0604020202020204"/>
              <a:sym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C69931-946C-4E0E-BA1D-1897A4178F05}"/>
              </a:ext>
            </a:extLst>
          </p:cNvPr>
          <p:cNvSpPr txBox="1"/>
          <p:nvPr/>
        </p:nvSpPr>
        <p:spPr>
          <a:xfrm>
            <a:off x="6933279" y="1598057"/>
            <a:ext cx="2598592" cy="7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nl-NL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JSON </a:t>
            </a:r>
            <a:r>
              <a:rPr lang="nl-NL" sz="14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returned</a:t>
            </a:r>
            <a:r>
              <a:rPr lang="nl-NL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nl-NL" sz="14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by</a:t>
            </a:r>
            <a:r>
              <a:rPr lang="nl-NL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nl-NL" sz="14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Authorizer</a:t>
            </a:r>
            <a:r>
              <a:rPr lang="nl-NL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nl-NL" sz="14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Function</a:t>
            </a:r>
            <a:r>
              <a:rPr lang="nl-NL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is </a:t>
            </a:r>
            <a:r>
              <a:rPr lang="nl-NL" sz="14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embedded</a:t>
            </a:r>
            <a:r>
              <a:rPr lang="nl-NL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in </a:t>
            </a:r>
            <a:r>
              <a:rPr lang="nl-NL" sz="14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request</a:t>
            </a:r>
            <a:r>
              <a:rPr lang="nl-NL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nl-NL" sz="14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to</a:t>
            </a:r>
            <a:r>
              <a:rPr lang="nl-NL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backend</a:t>
            </a:r>
          </a:p>
        </p:txBody>
      </p:sp>
    </p:spTree>
    <p:extLst>
      <p:ext uri="{BB962C8B-B14F-4D97-AF65-F5344CB8AC3E}">
        <p14:creationId xmlns:p14="http://schemas.microsoft.com/office/powerpoint/2010/main" val="343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6" grpId="0" animBg="1"/>
      <p:bldP spid="17" grpId="0"/>
      <p:bldP spid="18" grpId="0" animBg="1"/>
      <p:bldP spid="19" grpId="0"/>
      <p:bldP spid="21" grpId="0" animBg="1"/>
      <p:bldP spid="22" grpId="0"/>
      <p:bldP spid="23" grpId="0" animBg="1"/>
      <p:bldP spid="24" grpId="0"/>
      <p:bldP spid="28" grpId="0" animBg="1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15E0-C496-4A42-A57E-C05C6E8F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OCI API Gateway - Pricing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5E82C-21D4-4F8A-9AD9-D4FA33141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9D8A9-2E67-4759-9EE0-307BAACFB02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624000" y="6672000"/>
            <a:ext cx="4320000" cy="144000"/>
          </a:xfrm>
          <a:prstGeom prst="rect">
            <a:avLst/>
          </a:prstGeom>
        </p:spPr>
        <p:txBody>
          <a:bodyPr/>
          <a:lstStyle/>
          <a:p>
            <a:pPr defTabSz="1219170"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Developer MeetUp: Oracle Cloud Native Application Development</a:t>
            </a:r>
            <a:endParaRPr lang="nl-NL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AA9D35-B19E-47AA-AFB3-87CEB677C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09" y="1248001"/>
            <a:ext cx="11232001" cy="1379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216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E2240A5-A0A8-45A6-BEE0-720EA969F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0440" y="643467"/>
            <a:ext cx="9731120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63ECA7-5A55-4407-91B8-0EAA3F8E8291}"/>
              </a:ext>
            </a:extLst>
          </p:cNvPr>
          <p:cNvSpPr txBox="1"/>
          <p:nvPr/>
        </p:nvSpPr>
        <p:spPr>
          <a:xfrm>
            <a:off x="1337801" y="644502"/>
            <a:ext cx="1534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5400"/>
            </a:lvl1pPr>
          </a:lstStyle>
          <a:p>
            <a:pPr>
              <a:spcAft>
                <a:spcPts val="600"/>
              </a:spcAft>
            </a:pPr>
            <a:r>
              <a:rPr lang="nl-NL" dirty="0" err="1"/>
              <a:t>Hear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DEB9B8-4DD2-470B-8A39-566552F18F57}"/>
              </a:ext>
            </a:extLst>
          </p:cNvPr>
          <p:cNvSpPr txBox="1"/>
          <p:nvPr/>
        </p:nvSpPr>
        <p:spPr>
          <a:xfrm>
            <a:off x="7559442" y="-1"/>
            <a:ext cx="1191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5400"/>
            </a:lvl1pPr>
          </a:lstStyle>
          <a:p>
            <a:pPr>
              <a:spcAft>
                <a:spcPts val="600"/>
              </a:spcAft>
            </a:pPr>
            <a:r>
              <a:rPr lang="nl-NL" dirty="0"/>
              <a:t>See</a:t>
            </a: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B22FFF-7CB5-4B21-AC1F-6D1C1103D16F}"/>
              </a:ext>
            </a:extLst>
          </p:cNvPr>
          <p:cNvSpPr txBox="1"/>
          <p:nvPr/>
        </p:nvSpPr>
        <p:spPr>
          <a:xfrm>
            <a:off x="9649423" y="579473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nl-NL" sz="5400" dirty="0"/>
              <a:t>Do</a:t>
            </a:r>
            <a:endParaRPr lang="en-NL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090F5-4762-4239-931F-190FD907B135}"/>
              </a:ext>
            </a:extLst>
          </p:cNvPr>
          <p:cNvSpPr txBox="1"/>
          <p:nvPr/>
        </p:nvSpPr>
        <p:spPr>
          <a:xfrm>
            <a:off x="4400240" y="5182938"/>
            <a:ext cx="3343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Native Application Development </a:t>
            </a:r>
            <a:endParaRPr lang="en-NL" b="1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04D896C8-CFCA-49AC-89F2-0C7EE8B1D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642" y="5033120"/>
            <a:ext cx="1435792" cy="9554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1785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2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>
            <a:extLst>
              <a:ext uri="{FF2B5EF4-FFF2-40B4-BE49-F238E27FC236}">
                <a16:creationId xmlns:a16="http://schemas.microsoft.com/office/drawing/2014/main" id="{5DD95FE1-BC77-4690-9AF2-9371F420C7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37" b="25796"/>
          <a:stretch/>
        </p:blipFill>
        <p:spPr bwMode="auto">
          <a:xfrm>
            <a:off x="9780104" y="6135737"/>
            <a:ext cx="2199861" cy="55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AE7970D-7453-4FCC-810B-EA8F023A9920}"/>
              </a:ext>
            </a:extLst>
          </p:cNvPr>
          <p:cNvSpPr txBox="1"/>
          <p:nvPr/>
        </p:nvSpPr>
        <p:spPr>
          <a:xfrm>
            <a:off x="437323" y="100871"/>
            <a:ext cx="8750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i="1" dirty="0" err="1">
                <a:solidFill>
                  <a:schemeClr val="accent1"/>
                </a:solidFill>
              </a:rPr>
              <a:t>Why</a:t>
            </a:r>
            <a:r>
              <a:rPr lang="es-MX" sz="3600" dirty="0"/>
              <a:t> and </a:t>
            </a:r>
            <a:r>
              <a:rPr lang="es-MX" sz="3600" i="1" dirty="0" err="1">
                <a:solidFill>
                  <a:srgbClr val="FFC000"/>
                </a:solidFill>
              </a:rPr>
              <a:t>What</a:t>
            </a:r>
            <a:r>
              <a:rPr lang="es-MX" sz="3600" dirty="0"/>
              <a:t> a </a:t>
            </a:r>
            <a:r>
              <a:rPr lang="es-MX" sz="3600" dirty="0" err="1"/>
              <a:t>Katacoda</a:t>
            </a:r>
            <a:r>
              <a:rPr lang="es-MX" sz="3600" dirty="0"/>
              <a:t> </a:t>
            </a:r>
            <a:r>
              <a:rPr lang="es-MX" sz="3600" dirty="0" err="1"/>
              <a:t>Scenario</a:t>
            </a:r>
            <a:r>
              <a:rPr lang="es-MX" sz="3600" dirty="0"/>
              <a:t> for OCI API Gateway?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8818D75-4479-4A3F-9163-1AC7110F06A9}"/>
              </a:ext>
            </a:extLst>
          </p:cNvPr>
          <p:cNvSpPr/>
          <p:nvPr/>
        </p:nvSpPr>
        <p:spPr>
          <a:xfrm>
            <a:off x="768731" y="1641505"/>
            <a:ext cx="6440557" cy="250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1"/>
                </a:solidFill>
              </a:rPr>
              <a:t>OCI API Gateway </a:t>
            </a:r>
            <a:r>
              <a:rPr lang="es-MX" sz="1600" dirty="0" err="1">
                <a:solidFill>
                  <a:schemeClr val="bg1"/>
                </a:solidFill>
              </a:rPr>
              <a:t>is</a:t>
            </a:r>
            <a:r>
              <a:rPr lang="es-MX" sz="1600" dirty="0">
                <a:solidFill>
                  <a:schemeClr val="bg1"/>
                </a:solidFill>
              </a:rPr>
              <a:t> </a:t>
            </a:r>
            <a:r>
              <a:rPr lang="es-MX" sz="1600" dirty="0" err="1">
                <a:solidFill>
                  <a:schemeClr val="bg1"/>
                </a:solidFill>
              </a:rPr>
              <a:t>the</a:t>
            </a:r>
            <a:r>
              <a:rPr lang="es-MX" sz="1600" dirty="0">
                <a:solidFill>
                  <a:schemeClr val="bg1"/>
                </a:solidFill>
              </a:rPr>
              <a:t> </a:t>
            </a:r>
            <a:r>
              <a:rPr lang="es-MX" sz="1600" dirty="0" err="1">
                <a:solidFill>
                  <a:schemeClr val="bg1"/>
                </a:solidFill>
              </a:rPr>
              <a:t>consolidated</a:t>
            </a:r>
            <a:r>
              <a:rPr lang="es-MX" sz="1600" dirty="0">
                <a:solidFill>
                  <a:schemeClr val="bg1"/>
                </a:solidFill>
              </a:rPr>
              <a:t> and </a:t>
            </a:r>
            <a:r>
              <a:rPr lang="es-MX" sz="1600" dirty="0" err="1">
                <a:solidFill>
                  <a:schemeClr val="bg1"/>
                </a:solidFill>
              </a:rPr>
              <a:t>decoupled</a:t>
            </a:r>
            <a:r>
              <a:rPr lang="es-MX" sz="1600" dirty="0">
                <a:solidFill>
                  <a:schemeClr val="bg1"/>
                </a:solidFill>
              </a:rPr>
              <a:t> </a:t>
            </a:r>
            <a:r>
              <a:rPr lang="es-MX" sz="1600" dirty="0" err="1">
                <a:solidFill>
                  <a:schemeClr val="bg1"/>
                </a:solidFill>
              </a:rPr>
              <a:t>entry</a:t>
            </a:r>
            <a:r>
              <a:rPr lang="es-MX" sz="1600" dirty="0">
                <a:solidFill>
                  <a:schemeClr val="bg1"/>
                </a:solidFill>
              </a:rPr>
              <a:t> </a:t>
            </a:r>
            <a:r>
              <a:rPr lang="es-MX" sz="1600" dirty="0" err="1">
                <a:solidFill>
                  <a:schemeClr val="bg1"/>
                </a:solidFill>
              </a:rPr>
              <a:t>point</a:t>
            </a:r>
            <a:r>
              <a:rPr lang="es-MX" sz="1600" dirty="0">
                <a:solidFill>
                  <a:schemeClr val="bg1"/>
                </a:solidFill>
              </a:rPr>
              <a:t> </a:t>
            </a:r>
            <a:r>
              <a:rPr lang="es-MX" sz="1600" dirty="0" err="1">
                <a:solidFill>
                  <a:schemeClr val="bg1"/>
                </a:solidFill>
              </a:rPr>
              <a:t>to</a:t>
            </a:r>
            <a:r>
              <a:rPr lang="es-MX" sz="1600" dirty="0">
                <a:solidFill>
                  <a:schemeClr val="bg1"/>
                </a:solidFill>
              </a:rPr>
              <a:t> </a:t>
            </a:r>
            <a:r>
              <a:rPr lang="es-MX" sz="1600" dirty="0" err="1">
                <a:solidFill>
                  <a:schemeClr val="bg1"/>
                </a:solidFill>
              </a:rPr>
              <a:t>services</a:t>
            </a:r>
            <a:r>
              <a:rPr lang="es-MX" sz="1600" dirty="0">
                <a:solidFill>
                  <a:schemeClr val="bg1"/>
                </a:solidFill>
              </a:rPr>
              <a:t> running </a:t>
            </a:r>
            <a:r>
              <a:rPr lang="es-MX" sz="1600" dirty="0" err="1">
                <a:solidFill>
                  <a:schemeClr val="bg1"/>
                </a:solidFill>
              </a:rPr>
              <a:t>on</a:t>
            </a:r>
            <a:r>
              <a:rPr lang="es-MX" sz="1600" dirty="0">
                <a:solidFill>
                  <a:schemeClr val="bg1"/>
                </a:solidFill>
              </a:rPr>
              <a:t> OCI </a:t>
            </a:r>
            <a:r>
              <a:rPr lang="es-MX" sz="1600" dirty="0" err="1">
                <a:solidFill>
                  <a:schemeClr val="bg1"/>
                </a:solidFill>
              </a:rPr>
              <a:t>or</a:t>
            </a:r>
            <a:r>
              <a:rPr lang="es-MX" sz="1600" dirty="0">
                <a:solidFill>
                  <a:schemeClr val="bg1"/>
                </a:solidFill>
              </a:rPr>
              <a:t> </a:t>
            </a:r>
            <a:r>
              <a:rPr lang="es-MX" sz="1600" dirty="0" err="1">
                <a:solidFill>
                  <a:schemeClr val="bg1"/>
                </a:solidFill>
              </a:rPr>
              <a:t>on</a:t>
            </a:r>
            <a:r>
              <a:rPr lang="es-MX" sz="1600" dirty="0">
                <a:solidFill>
                  <a:schemeClr val="bg1"/>
                </a:solidFill>
              </a:rPr>
              <a:t> </a:t>
            </a:r>
            <a:r>
              <a:rPr lang="es-MX" sz="1600" dirty="0" err="1">
                <a:solidFill>
                  <a:schemeClr val="bg1"/>
                </a:solidFill>
              </a:rPr>
              <a:t>other</a:t>
            </a:r>
            <a:r>
              <a:rPr lang="es-MX" sz="1600" dirty="0">
                <a:solidFill>
                  <a:schemeClr val="bg1"/>
                </a:solidFill>
              </a:rPr>
              <a:t> back </a:t>
            </a:r>
            <a:r>
              <a:rPr lang="es-MX" sz="1600" dirty="0" err="1">
                <a:solidFill>
                  <a:schemeClr val="bg1"/>
                </a:solidFill>
              </a:rPr>
              <a:t>ends</a:t>
            </a:r>
            <a:endParaRPr lang="es-MX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1"/>
                </a:solidFill>
              </a:rPr>
              <a:t>API Gateway </a:t>
            </a:r>
            <a:r>
              <a:rPr lang="es-MX" sz="1600" dirty="0" err="1">
                <a:solidFill>
                  <a:schemeClr val="bg1"/>
                </a:solidFill>
              </a:rPr>
              <a:t>integrates</a:t>
            </a:r>
            <a:r>
              <a:rPr lang="es-MX" sz="1600" dirty="0">
                <a:solidFill>
                  <a:schemeClr val="bg1"/>
                </a:solidFill>
              </a:rPr>
              <a:t> </a:t>
            </a:r>
            <a:r>
              <a:rPr lang="es-MX" sz="1600" dirty="0" err="1">
                <a:solidFill>
                  <a:schemeClr val="bg1"/>
                </a:solidFill>
              </a:rPr>
              <a:t>very</a:t>
            </a:r>
            <a:r>
              <a:rPr lang="es-MX" sz="1600" dirty="0">
                <a:solidFill>
                  <a:schemeClr val="bg1"/>
                </a:solidFill>
              </a:rPr>
              <a:t> </a:t>
            </a:r>
            <a:r>
              <a:rPr lang="es-MX" sz="1600" dirty="0" err="1">
                <a:solidFill>
                  <a:schemeClr val="bg1"/>
                </a:solidFill>
              </a:rPr>
              <a:t>well</a:t>
            </a:r>
            <a:r>
              <a:rPr lang="es-MX" sz="1600" dirty="0">
                <a:solidFill>
                  <a:schemeClr val="bg1"/>
                </a:solidFill>
              </a:rPr>
              <a:t> </a:t>
            </a:r>
            <a:r>
              <a:rPr lang="es-MX" sz="1600" dirty="0" err="1">
                <a:solidFill>
                  <a:schemeClr val="bg1"/>
                </a:solidFill>
              </a:rPr>
              <a:t>with</a:t>
            </a:r>
            <a:r>
              <a:rPr lang="es-MX" sz="1600" dirty="0">
                <a:solidFill>
                  <a:schemeClr val="bg1"/>
                </a:solidFill>
              </a:rPr>
              <a:t> OCI </a:t>
            </a:r>
            <a:r>
              <a:rPr lang="es-MX" sz="1600" dirty="0" err="1">
                <a:solidFill>
                  <a:schemeClr val="bg1"/>
                </a:solidFill>
              </a:rPr>
              <a:t>Functions</a:t>
            </a:r>
            <a:r>
              <a:rPr lang="es-MX" sz="1600" dirty="0">
                <a:solidFill>
                  <a:schemeClr val="bg1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chemeClr val="bg1"/>
                </a:solidFill>
              </a:rPr>
              <a:t>Expose</a:t>
            </a:r>
            <a:r>
              <a:rPr lang="es-MX" sz="1600" dirty="0">
                <a:solidFill>
                  <a:schemeClr val="bg1"/>
                </a:solidFill>
              </a:rPr>
              <a:t> HTTP Access </a:t>
            </a:r>
            <a:r>
              <a:rPr lang="es-MX" sz="1600" dirty="0" err="1">
                <a:solidFill>
                  <a:schemeClr val="bg1"/>
                </a:solidFill>
              </a:rPr>
              <a:t>to</a:t>
            </a:r>
            <a:r>
              <a:rPr lang="es-MX" sz="1600" dirty="0">
                <a:solidFill>
                  <a:schemeClr val="bg1"/>
                </a:solidFill>
              </a:rPr>
              <a:t> </a:t>
            </a:r>
            <a:r>
              <a:rPr lang="es-MX" sz="1600" dirty="0" err="1">
                <a:solidFill>
                  <a:schemeClr val="bg1"/>
                </a:solidFill>
              </a:rPr>
              <a:t>Functions</a:t>
            </a:r>
            <a:r>
              <a:rPr lang="es-MX" sz="1600" dirty="0">
                <a:solidFill>
                  <a:schemeClr val="bg1"/>
                </a:solidFill>
              </a:rPr>
              <a:t> </a:t>
            </a:r>
            <a:r>
              <a:rPr lang="es-MX" sz="1600" dirty="0" err="1">
                <a:solidFill>
                  <a:schemeClr val="bg1"/>
                </a:solidFill>
              </a:rPr>
              <a:t>through</a:t>
            </a:r>
            <a:r>
              <a:rPr lang="es-MX" sz="1600" dirty="0">
                <a:solidFill>
                  <a:schemeClr val="bg1"/>
                </a:solidFill>
              </a:rPr>
              <a:t> API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1"/>
                </a:solidFill>
              </a:rPr>
              <a:t>API Gateway </a:t>
            </a:r>
            <a:r>
              <a:rPr lang="es-MX" sz="1600" dirty="0" err="1">
                <a:solidFill>
                  <a:schemeClr val="bg1"/>
                </a:solidFill>
              </a:rPr>
              <a:t>was</a:t>
            </a:r>
            <a:r>
              <a:rPr lang="es-MX" sz="1600" dirty="0">
                <a:solidFill>
                  <a:schemeClr val="bg1"/>
                </a:solidFill>
              </a:rPr>
              <a:t> </a:t>
            </a:r>
            <a:r>
              <a:rPr lang="es-MX" sz="1600" dirty="0" err="1">
                <a:solidFill>
                  <a:schemeClr val="bg1"/>
                </a:solidFill>
              </a:rPr>
              <a:t>released</a:t>
            </a:r>
            <a:r>
              <a:rPr lang="es-MX" sz="1600" dirty="0">
                <a:solidFill>
                  <a:schemeClr val="bg1"/>
                </a:solidFill>
              </a:rPr>
              <a:t> on </a:t>
            </a:r>
            <a:r>
              <a:rPr lang="es-MX" sz="1600" dirty="0" err="1">
                <a:solidFill>
                  <a:schemeClr val="bg1"/>
                </a:solidFill>
              </a:rPr>
              <a:t>December</a:t>
            </a:r>
            <a:r>
              <a:rPr lang="es-MX" sz="1600" dirty="0">
                <a:solidFill>
                  <a:schemeClr val="bg1"/>
                </a:solidFill>
              </a:rPr>
              <a:t>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chemeClr val="bg1"/>
                </a:solidFill>
              </a:rPr>
              <a:t>An</a:t>
            </a:r>
            <a:r>
              <a:rPr lang="es-MX" sz="1600" dirty="0">
                <a:solidFill>
                  <a:schemeClr val="bg1"/>
                </a:solidFill>
              </a:rPr>
              <a:t> API Gateway is a </a:t>
            </a:r>
            <a:r>
              <a:rPr lang="es-MX" sz="1600" dirty="0" err="1">
                <a:solidFill>
                  <a:schemeClr val="bg1"/>
                </a:solidFill>
              </a:rPr>
              <a:t>key</a:t>
            </a:r>
            <a:r>
              <a:rPr lang="es-MX" sz="1600" dirty="0">
                <a:solidFill>
                  <a:schemeClr val="bg1"/>
                </a:solidFill>
              </a:rPr>
              <a:t> </a:t>
            </a:r>
            <a:r>
              <a:rPr lang="es-MX" sz="1600" dirty="0" err="1">
                <a:solidFill>
                  <a:schemeClr val="bg1"/>
                </a:solidFill>
              </a:rPr>
              <a:t>component</a:t>
            </a:r>
            <a:r>
              <a:rPr lang="es-MX" sz="1600" dirty="0">
                <a:solidFill>
                  <a:schemeClr val="bg1"/>
                </a:solidFill>
              </a:rPr>
              <a:t> in a Cloud </a:t>
            </a:r>
            <a:r>
              <a:rPr lang="es-MX" sz="1600" dirty="0" err="1">
                <a:solidFill>
                  <a:schemeClr val="bg1"/>
                </a:solidFill>
              </a:rPr>
              <a:t>Native</a:t>
            </a:r>
            <a:r>
              <a:rPr lang="es-MX" sz="1600" dirty="0">
                <a:solidFill>
                  <a:schemeClr val="bg1"/>
                </a:solidFill>
              </a:rPr>
              <a:t> </a:t>
            </a:r>
            <a:r>
              <a:rPr lang="es-MX" sz="1600" dirty="0" err="1">
                <a:solidFill>
                  <a:schemeClr val="bg1"/>
                </a:solidFill>
              </a:rPr>
              <a:t>implementation</a:t>
            </a:r>
            <a:endParaRPr lang="es-MX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1"/>
                </a:solidFill>
              </a:rPr>
              <a:t>API Gateway </a:t>
            </a:r>
            <a:r>
              <a:rPr lang="es-MX" sz="1600" dirty="0" err="1">
                <a:solidFill>
                  <a:schemeClr val="bg1"/>
                </a:solidFill>
              </a:rPr>
              <a:t>provides</a:t>
            </a:r>
            <a:r>
              <a:rPr lang="es-MX" sz="1600" dirty="0">
                <a:solidFill>
                  <a:schemeClr val="bg1"/>
                </a:solidFill>
              </a:rPr>
              <a:t> </a:t>
            </a:r>
            <a:r>
              <a:rPr lang="es-MX" sz="1600" dirty="0" err="1">
                <a:solidFill>
                  <a:schemeClr val="bg1"/>
                </a:solidFill>
              </a:rPr>
              <a:t>some</a:t>
            </a:r>
            <a:r>
              <a:rPr lang="es-MX" sz="1600" dirty="0">
                <a:solidFill>
                  <a:schemeClr val="bg1"/>
                </a:solidFill>
              </a:rPr>
              <a:t> lean </a:t>
            </a:r>
            <a:r>
              <a:rPr lang="es-MX" sz="1600" dirty="0" err="1">
                <a:solidFill>
                  <a:schemeClr val="bg1"/>
                </a:solidFill>
              </a:rPr>
              <a:t>policies</a:t>
            </a:r>
            <a:r>
              <a:rPr lang="es-MX" sz="1600" dirty="0">
                <a:solidFill>
                  <a:schemeClr val="bg1"/>
                </a:solidFill>
              </a:rPr>
              <a:t> </a:t>
            </a:r>
            <a:r>
              <a:rPr lang="es-MX" sz="1600" dirty="0" err="1">
                <a:solidFill>
                  <a:schemeClr val="bg1"/>
                </a:solidFill>
              </a:rPr>
              <a:t>on</a:t>
            </a:r>
            <a:r>
              <a:rPr lang="es-MX" sz="1600" dirty="0">
                <a:solidFill>
                  <a:schemeClr val="bg1"/>
                </a:solidFill>
              </a:rPr>
              <a:t> Request and Response: </a:t>
            </a:r>
            <a:r>
              <a:rPr lang="es-MX" sz="1600" dirty="0" err="1">
                <a:solidFill>
                  <a:schemeClr val="bg1"/>
                </a:solidFill>
              </a:rPr>
              <a:t>header</a:t>
            </a:r>
            <a:r>
              <a:rPr lang="es-MX" sz="1600" dirty="0">
                <a:solidFill>
                  <a:schemeClr val="bg1"/>
                </a:solidFill>
              </a:rPr>
              <a:t> </a:t>
            </a:r>
            <a:r>
              <a:rPr lang="es-MX" sz="1600" dirty="0" err="1">
                <a:solidFill>
                  <a:schemeClr val="bg1"/>
                </a:solidFill>
              </a:rPr>
              <a:t>authorization</a:t>
            </a:r>
            <a:r>
              <a:rPr lang="es-MX" sz="1600" dirty="0">
                <a:solidFill>
                  <a:schemeClr val="bg1"/>
                </a:solidFill>
              </a:rPr>
              <a:t>, </a:t>
            </a:r>
            <a:r>
              <a:rPr lang="es-MX" sz="1600" dirty="0" err="1">
                <a:solidFill>
                  <a:schemeClr val="bg1"/>
                </a:solidFill>
              </a:rPr>
              <a:t>rate</a:t>
            </a:r>
            <a:r>
              <a:rPr lang="es-MX" sz="1600" dirty="0">
                <a:solidFill>
                  <a:schemeClr val="bg1"/>
                </a:solidFill>
              </a:rPr>
              <a:t> </a:t>
            </a:r>
            <a:r>
              <a:rPr lang="es-MX" sz="1600" dirty="0" err="1">
                <a:solidFill>
                  <a:schemeClr val="bg1"/>
                </a:solidFill>
              </a:rPr>
              <a:t>limiting</a:t>
            </a:r>
            <a:r>
              <a:rPr lang="es-MX" sz="1600" dirty="0">
                <a:solidFill>
                  <a:schemeClr val="bg1"/>
                </a:solidFill>
              </a:rPr>
              <a:t>, </a:t>
            </a:r>
            <a:r>
              <a:rPr lang="es-MX" sz="1600" dirty="0" err="1">
                <a:solidFill>
                  <a:schemeClr val="bg1"/>
                </a:solidFill>
              </a:rPr>
              <a:t>parameter</a:t>
            </a:r>
            <a:r>
              <a:rPr lang="es-MX" sz="1600" dirty="0">
                <a:solidFill>
                  <a:schemeClr val="bg1"/>
                </a:solidFill>
              </a:rPr>
              <a:t> </a:t>
            </a:r>
            <a:r>
              <a:rPr lang="es-MX" sz="1600" dirty="0" err="1">
                <a:solidFill>
                  <a:schemeClr val="bg1"/>
                </a:solidFill>
              </a:rPr>
              <a:t>mapping</a:t>
            </a:r>
            <a:r>
              <a:rPr lang="es-MX" sz="1600" dirty="0">
                <a:solidFill>
                  <a:schemeClr val="bg1"/>
                </a:solidFill>
              </a:rPr>
              <a:t>, </a:t>
            </a:r>
            <a:r>
              <a:rPr lang="es-MX" sz="1600" dirty="0" err="1">
                <a:solidFill>
                  <a:schemeClr val="bg1"/>
                </a:solidFill>
              </a:rPr>
              <a:t>monitoring</a:t>
            </a:r>
            <a:r>
              <a:rPr lang="es-MX" sz="1600" dirty="0">
                <a:solidFill>
                  <a:schemeClr val="bg1"/>
                </a:solidFill>
              </a:rPr>
              <a:t>, </a:t>
            </a:r>
            <a:r>
              <a:rPr lang="es-MX" sz="1600" dirty="0" err="1">
                <a:solidFill>
                  <a:schemeClr val="bg1"/>
                </a:solidFill>
              </a:rPr>
              <a:t>logging</a:t>
            </a:r>
            <a:r>
              <a:rPr lang="es-MX" sz="1600" dirty="0">
                <a:solidFill>
                  <a:schemeClr val="bg1"/>
                </a:solidFill>
              </a:rPr>
              <a:t>, CORS 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CFEC861-1CA2-4EBA-AAAD-04BEE0A6DE81}"/>
              </a:ext>
            </a:extLst>
          </p:cNvPr>
          <p:cNvSpPr/>
          <p:nvPr/>
        </p:nvSpPr>
        <p:spPr>
          <a:xfrm>
            <a:off x="768731" y="4430144"/>
            <a:ext cx="6440557" cy="14273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Lab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Environment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already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contains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API Gateway </a:t>
            </a:r>
            <a:r>
              <a:rPr lang="es-MX" i="1" dirty="0" err="1">
                <a:solidFill>
                  <a:schemeClr val="tx1">
                    <a:lumMod val="50000"/>
                  </a:schemeClr>
                </a:solidFill>
              </a:rPr>
              <a:t>lab_apigw</a:t>
            </a:r>
            <a:endParaRPr lang="es-MX" i="1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Add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deployment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with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stock and regular HTTP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backend</a:t>
            </a:r>
            <a:endParaRPr lang="es-MX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Integrate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an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Oracle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Function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with OCI API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Test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your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services</a:t>
            </a:r>
            <a:endParaRPr lang="es-MX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Configure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API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Deployment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and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inspect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logging</a:t>
            </a:r>
            <a:endParaRPr lang="es-MX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Cerrar llave 5">
            <a:extLst>
              <a:ext uri="{FF2B5EF4-FFF2-40B4-BE49-F238E27FC236}">
                <a16:creationId xmlns:a16="http://schemas.microsoft.com/office/drawing/2014/main" id="{9CB35ABD-2164-4ECC-95E8-6A1DCD6CE14A}"/>
              </a:ext>
            </a:extLst>
          </p:cNvPr>
          <p:cNvSpPr/>
          <p:nvPr/>
        </p:nvSpPr>
        <p:spPr>
          <a:xfrm>
            <a:off x="7421217" y="1923785"/>
            <a:ext cx="821635" cy="20899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errar llave 11">
            <a:extLst>
              <a:ext uri="{FF2B5EF4-FFF2-40B4-BE49-F238E27FC236}">
                <a16:creationId xmlns:a16="http://schemas.microsoft.com/office/drawing/2014/main" id="{883BC562-B342-491C-9505-D8851F496643}"/>
              </a:ext>
            </a:extLst>
          </p:cNvPr>
          <p:cNvSpPr/>
          <p:nvPr/>
        </p:nvSpPr>
        <p:spPr>
          <a:xfrm>
            <a:off x="7421217" y="4430144"/>
            <a:ext cx="821635" cy="14273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Why should I play Tuckwell Chase Lottery? - Tuckwell Chase Lottery">
            <a:extLst>
              <a:ext uri="{FF2B5EF4-FFF2-40B4-BE49-F238E27FC236}">
                <a16:creationId xmlns:a16="http://schemas.microsoft.com/office/drawing/2014/main" id="{C1B2377D-49C4-4314-BFCB-BA827A1CF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852" y="1509425"/>
            <a:ext cx="3754408" cy="250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- Google-Suche discovered by LeaWu on We Heart It">
            <a:extLst>
              <a:ext uri="{FF2B5EF4-FFF2-40B4-BE49-F238E27FC236}">
                <a16:creationId xmlns:a16="http://schemas.microsoft.com/office/drawing/2014/main" id="{65C93465-4267-43B8-BD19-5E7638A9C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386" y="4103772"/>
            <a:ext cx="2143006" cy="175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140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1351F-8DB8-466D-B288-17D0F9CE7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nl-NL" sz="4800" dirty="0"/>
              <a:t>Q&amp;A </a:t>
            </a:r>
            <a:br>
              <a:rPr lang="nl-NL" sz="4800" dirty="0"/>
            </a:br>
            <a:r>
              <a:rPr lang="nl-NL" sz="4800" dirty="0" err="1"/>
              <a:t>and</a:t>
            </a:r>
            <a:r>
              <a:rPr lang="nl-NL" sz="4800" dirty="0"/>
              <a:t> </a:t>
            </a:r>
            <a:br>
              <a:rPr lang="nl-NL" sz="4800" dirty="0"/>
            </a:br>
            <a:r>
              <a:rPr lang="nl-NL" sz="4800" dirty="0"/>
              <a:t>Live </a:t>
            </a:r>
            <a:r>
              <a:rPr lang="nl-NL" sz="4800" dirty="0" err="1"/>
              <a:t>Handson</a:t>
            </a:r>
            <a:endParaRPr lang="en-NL" sz="480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72B85ED-6358-4F9E-B09F-E53A5CE9F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706671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C91599C-5377-4008-9917-BAE344FB632C}"/>
              </a:ext>
            </a:extLst>
          </p:cNvPr>
          <p:cNvSpPr/>
          <p:nvPr/>
        </p:nvSpPr>
        <p:spPr>
          <a:xfrm>
            <a:off x="8132796" y="548975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nl-NL" sz="3200" dirty="0">
                <a:solidFill>
                  <a:schemeClr val="accent1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http://bit.ly/real-oci</a:t>
            </a:r>
            <a:endParaRPr lang="en-NL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3ACB508C-A723-4B01-A86D-F4CF08C43A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7" r="27104" b="-2"/>
          <a:stretch/>
        </p:blipFill>
        <p:spPr bwMode="auto">
          <a:xfrm>
            <a:off x="736658" y="4507639"/>
            <a:ext cx="1084704" cy="153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37F68D37-D922-46B2-BCE0-BE9289E1D57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3" r="23252" b="-1"/>
          <a:stretch/>
        </p:blipFill>
        <p:spPr>
          <a:xfrm>
            <a:off x="2005350" y="4507639"/>
            <a:ext cx="1088925" cy="1538478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8644E1F6-4A92-4201-A9DF-AE574962B8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37" b="25796"/>
          <a:stretch/>
        </p:blipFill>
        <p:spPr bwMode="auto">
          <a:xfrm>
            <a:off x="594360" y="410569"/>
            <a:ext cx="2199861" cy="55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 descr="Programmer">
            <a:extLst>
              <a:ext uri="{FF2B5EF4-FFF2-40B4-BE49-F238E27FC236}">
                <a16:creationId xmlns:a16="http://schemas.microsoft.com/office/drawing/2014/main" id="{E6A97ACC-AB9A-4609-AA42-EE6A02B8AD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18864" y="3593239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437FF3-40DB-4505-B52D-ED8DA2C1799D}"/>
              </a:ext>
            </a:extLst>
          </p:cNvPr>
          <p:cNvSpPr txBox="1"/>
          <p:nvPr/>
        </p:nvSpPr>
        <p:spPr>
          <a:xfrm>
            <a:off x="5297053" y="2420965"/>
            <a:ext cx="2966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13"/>
              </a:rPr>
              <a:t>cloud.oracle.com/</a:t>
            </a:r>
            <a:r>
              <a:rPr lang="en-US" sz="2400" dirty="0" err="1">
                <a:hlinkClick r:id="rId13"/>
              </a:rPr>
              <a:t>tryit</a:t>
            </a:r>
            <a:endParaRPr lang="en-US" sz="2400" dirty="0"/>
          </a:p>
          <a:p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115140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843CC-4F7C-4AE2-88D2-87E877648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nl-NL" sz="4800" dirty="0" err="1"/>
              <a:t>Touring</a:t>
            </a:r>
            <a:br>
              <a:rPr lang="nl-NL" sz="4800" dirty="0"/>
            </a:br>
            <a:r>
              <a:rPr lang="nl-NL" sz="4800" dirty="0"/>
              <a:t>Oracle Cloud services</a:t>
            </a:r>
            <a:br>
              <a:rPr lang="nl-NL" sz="4800" dirty="0"/>
            </a:br>
            <a:br>
              <a:rPr lang="nl-NL" sz="4800" dirty="0"/>
            </a:br>
            <a:r>
              <a:rPr lang="nl-NL" sz="3600" dirty="0"/>
              <a:t>for </a:t>
            </a:r>
            <a:r>
              <a:rPr lang="nl-NL" sz="3600" dirty="0" err="1"/>
              <a:t>cloud</a:t>
            </a:r>
            <a:r>
              <a:rPr lang="nl-NL" sz="3600" dirty="0"/>
              <a:t> native </a:t>
            </a:r>
            <a:r>
              <a:rPr lang="nl-NL" sz="3600" dirty="0" err="1"/>
              <a:t>application</a:t>
            </a:r>
            <a:r>
              <a:rPr lang="nl-NL" sz="3600" dirty="0"/>
              <a:t> development</a:t>
            </a:r>
            <a:endParaRPr lang="en-NL" sz="4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DDDC73-8EC0-416E-8A63-CC121EA292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778345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75B680F-9AC9-4509-B141-0D7B37316B31}"/>
              </a:ext>
            </a:extLst>
          </p:cNvPr>
          <p:cNvSpPr txBox="1"/>
          <p:nvPr/>
        </p:nvSpPr>
        <p:spPr>
          <a:xfrm>
            <a:off x="219919" y="6488668"/>
            <a:ext cx="540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/>
              <a:t>All</a:t>
            </a:r>
            <a:r>
              <a:rPr lang="nl-NL" i="1" dirty="0"/>
              <a:t> </a:t>
            </a:r>
            <a:r>
              <a:rPr lang="nl-NL" i="1" dirty="0" err="1"/>
              <a:t>sessions</a:t>
            </a:r>
            <a:r>
              <a:rPr lang="nl-NL" i="1" dirty="0"/>
              <a:t> are </a:t>
            </a:r>
            <a:r>
              <a:rPr lang="nl-NL" i="1" dirty="0" err="1"/>
              <a:t>recorded</a:t>
            </a:r>
            <a:r>
              <a:rPr lang="nl-NL" i="1" dirty="0"/>
              <a:t> </a:t>
            </a:r>
            <a:r>
              <a:rPr lang="nl-NL" i="1" dirty="0" err="1"/>
              <a:t>and</a:t>
            </a:r>
            <a:r>
              <a:rPr lang="nl-NL" i="1" dirty="0"/>
              <a:t> </a:t>
            </a:r>
            <a:r>
              <a:rPr lang="nl-NL" i="1" dirty="0" err="1"/>
              <a:t>will</a:t>
            </a:r>
            <a:r>
              <a:rPr lang="nl-NL" i="1" dirty="0"/>
              <a:t> </a:t>
            </a:r>
            <a:r>
              <a:rPr lang="nl-NL" i="1" dirty="0" err="1"/>
              <a:t>be</a:t>
            </a:r>
            <a:r>
              <a:rPr lang="nl-NL" i="1" dirty="0"/>
              <a:t> </a:t>
            </a:r>
            <a:r>
              <a:rPr lang="nl-NL" i="1" dirty="0" err="1"/>
              <a:t>available</a:t>
            </a:r>
            <a:r>
              <a:rPr lang="nl-NL" i="1" dirty="0"/>
              <a:t> for replay</a:t>
            </a:r>
            <a:endParaRPr lang="en-NL" i="1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414BA8F-9A2C-4A18-98B5-FCBEDC9E25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37" b="25796"/>
          <a:stretch/>
        </p:blipFill>
        <p:spPr bwMode="auto">
          <a:xfrm>
            <a:off x="9780104" y="6135737"/>
            <a:ext cx="2199861" cy="55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E88B72-C258-4297-A21F-C54FFCCFAC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83968" y="4206239"/>
            <a:ext cx="2395997" cy="89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7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7EC3-463D-4C30-8455-D1D5220E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8E2BA-6145-47D6-A396-11AB0D38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D772CC-BC5C-49B9-9E89-C3150C3A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035" y="882968"/>
            <a:ext cx="121920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E0A0CF-F1FC-4FAD-A2ED-9E9F8995D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37" b="25796"/>
          <a:stretch/>
        </p:blipFill>
        <p:spPr bwMode="auto">
          <a:xfrm>
            <a:off x="9780104" y="6135737"/>
            <a:ext cx="2199861" cy="55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6B78AE2-A170-4968-A0FE-6EE0AA9813B1}"/>
              </a:ext>
            </a:extLst>
          </p:cNvPr>
          <p:cNvSpPr/>
          <p:nvPr/>
        </p:nvSpPr>
        <p:spPr>
          <a:xfrm>
            <a:off x="7744888" y="638852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http://bit.ly/real-oci</a:t>
            </a:r>
            <a:endParaRPr lang="en-NL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852DD-7C0E-4817-B601-81813DCE8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2640" y="3420233"/>
            <a:ext cx="6573520" cy="245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6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670B3C-16DC-4B6D-8235-F2C1CD26F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0796" y="1022228"/>
            <a:ext cx="4378880" cy="31418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3DCD1-9806-4899-A5E6-457A7F1FC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>
            <a:normAutofit/>
          </a:bodyPr>
          <a:lstStyle/>
          <a:p>
            <a:r>
              <a:rPr lang="nl-NL" sz="3100" err="1"/>
              <a:t>Preparation</a:t>
            </a:r>
            <a:r>
              <a:rPr lang="nl-NL" sz="3100"/>
              <a:t> for </a:t>
            </a:r>
            <a:r>
              <a:rPr lang="nl-NL" sz="3100" err="1"/>
              <a:t>the</a:t>
            </a:r>
            <a:r>
              <a:rPr lang="nl-NL" sz="3100"/>
              <a:t> </a:t>
            </a:r>
            <a:r>
              <a:rPr lang="nl-NL" sz="3100" err="1"/>
              <a:t>Katacoda</a:t>
            </a:r>
            <a:r>
              <a:rPr lang="nl-NL" sz="3100"/>
              <a:t> Hands-On Labs</a:t>
            </a:r>
            <a:endParaRPr lang="en-NL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D6D42-B074-4543-93C7-13E734E45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0824"/>
            <a:ext cx="5076090" cy="4151376"/>
          </a:xfrm>
        </p:spPr>
        <p:txBody>
          <a:bodyPr>
            <a:normAutofit/>
          </a:bodyPr>
          <a:lstStyle/>
          <a:p>
            <a:r>
              <a:rPr lang="nl-NL" sz="1900" dirty="0" err="1"/>
              <a:t>Arrange</a:t>
            </a:r>
            <a:r>
              <a:rPr lang="nl-NL" sz="1900" dirty="0"/>
              <a:t> access </a:t>
            </a:r>
            <a:r>
              <a:rPr lang="nl-NL" sz="1900" dirty="0" err="1"/>
              <a:t>to</a:t>
            </a:r>
            <a:r>
              <a:rPr lang="nl-NL" sz="1900" dirty="0"/>
              <a:t> Oracle Cloud </a:t>
            </a:r>
            <a:r>
              <a:rPr lang="nl-NL" sz="1900" dirty="0" err="1"/>
              <a:t>Infrastructure</a:t>
            </a:r>
            <a:r>
              <a:rPr lang="nl-NL" sz="1900" dirty="0"/>
              <a:t> </a:t>
            </a:r>
            <a:r>
              <a:rPr lang="nl-NL" sz="1900" dirty="0" err="1"/>
              <a:t>Tenancy</a:t>
            </a:r>
            <a:endParaRPr lang="nl-NL" sz="1900" dirty="0"/>
          </a:p>
          <a:p>
            <a:pPr lvl="1"/>
            <a:r>
              <a:rPr lang="nl-NL" sz="1900" dirty="0" err="1"/>
              <a:t>Existing</a:t>
            </a:r>
            <a:r>
              <a:rPr lang="nl-NL" sz="1900" dirty="0"/>
              <a:t> or new OCI Cloud Trial</a:t>
            </a:r>
          </a:p>
          <a:p>
            <a:pPr lvl="1"/>
            <a:r>
              <a:rPr lang="nl-NL" sz="1900" dirty="0" err="1"/>
              <a:t>Existing</a:t>
            </a:r>
            <a:r>
              <a:rPr lang="nl-NL" sz="1900" dirty="0"/>
              <a:t> OCI </a:t>
            </a:r>
            <a:r>
              <a:rPr lang="nl-NL" sz="1900" dirty="0" err="1"/>
              <a:t>tenancy</a:t>
            </a:r>
            <a:endParaRPr lang="nl-NL" sz="1900" dirty="0"/>
          </a:p>
          <a:p>
            <a:r>
              <a:rPr lang="nl-NL" sz="1900" dirty="0"/>
              <a:t>Go </a:t>
            </a:r>
            <a:r>
              <a:rPr lang="nl-NL" sz="1900" dirty="0" err="1"/>
              <a:t>to</a:t>
            </a:r>
            <a:r>
              <a:rPr lang="nl-NL" sz="1900" dirty="0"/>
              <a:t> </a:t>
            </a:r>
            <a:r>
              <a:rPr lang="nl-NL" sz="1900" dirty="0">
                <a:hlinkClick r:id="rId3"/>
              </a:rPr>
              <a:t>http://bit.ly/real-oci</a:t>
            </a:r>
            <a:r>
              <a:rPr lang="nl-NL" sz="1900" dirty="0"/>
              <a:t>  </a:t>
            </a:r>
            <a:br>
              <a:rPr lang="nl-NL" sz="1900" dirty="0"/>
            </a:br>
            <a:r>
              <a:rPr lang="nl-NL" sz="1900" dirty="0"/>
              <a:t>home of </a:t>
            </a:r>
            <a:r>
              <a:rPr lang="nl-NL" sz="1900" dirty="0" err="1"/>
              <a:t>the</a:t>
            </a:r>
            <a:r>
              <a:rPr lang="nl-NL" sz="1900" dirty="0"/>
              <a:t> REAL </a:t>
            </a:r>
            <a:r>
              <a:rPr lang="nl-NL" sz="1900" dirty="0" err="1"/>
              <a:t>Katacoda</a:t>
            </a:r>
            <a:r>
              <a:rPr lang="nl-NL" sz="1900" dirty="0"/>
              <a:t> </a:t>
            </a:r>
            <a:r>
              <a:rPr lang="nl-NL" sz="1900" dirty="0" err="1"/>
              <a:t>scenarios</a:t>
            </a:r>
            <a:r>
              <a:rPr lang="nl-NL" sz="1900" dirty="0"/>
              <a:t> for OCI</a:t>
            </a:r>
            <a:endParaRPr lang="en-NL" sz="1900" dirty="0"/>
          </a:p>
          <a:p>
            <a:r>
              <a:rPr lang="nl-NL" sz="1900" dirty="0"/>
              <a:t>Run First Scenario </a:t>
            </a:r>
            <a:r>
              <a:rPr lang="nl-NL" sz="1900" dirty="0" err="1"/>
              <a:t>to</a:t>
            </a:r>
            <a:r>
              <a:rPr lang="nl-NL" sz="1900" dirty="0"/>
              <a:t> </a:t>
            </a:r>
            <a:r>
              <a:rPr lang="nl-NL" sz="1900" dirty="0" err="1"/>
              <a:t>prepare</a:t>
            </a:r>
            <a:r>
              <a:rPr lang="nl-NL" sz="1900" dirty="0"/>
              <a:t> </a:t>
            </a:r>
            <a:r>
              <a:rPr lang="nl-NL" sz="1900" dirty="0" err="1"/>
              <a:t>the</a:t>
            </a:r>
            <a:r>
              <a:rPr lang="nl-NL" sz="1900" dirty="0"/>
              <a:t> OCI </a:t>
            </a:r>
            <a:r>
              <a:rPr lang="nl-NL" sz="1900" dirty="0" err="1"/>
              <a:t>tenancy</a:t>
            </a:r>
            <a:r>
              <a:rPr lang="nl-NL" sz="1900" dirty="0"/>
              <a:t> </a:t>
            </a:r>
            <a:br>
              <a:rPr lang="nl-NL" sz="1900" dirty="0"/>
            </a:br>
            <a:r>
              <a:rPr lang="nl-NL" sz="1900" dirty="0"/>
              <a:t>for REAL </a:t>
            </a:r>
            <a:r>
              <a:rPr lang="nl-NL" sz="1900" dirty="0" err="1"/>
              <a:t>Katacoda</a:t>
            </a:r>
            <a:r>
              <a:rPr lang="nl-NL" sz="1900" dirty="0"/>
              <a:t> OCI </a:t>
            </a:r>
            <a:r>
              <a:rPr lang="nl-NL" sz="1900" dirty="0" err="1"/>
              <a:t>Scenarios</a:t>
            </a:r>
            <a:endParaRPr lang="nl-NL" sz="1900" dirty="0"/>
          </a:p>
          <a:p>
            <a:pPr lvl="1"/>
            <a:r>
              <a:rPr lang="nl-NL" sz="1900" dirty="0" err="1"/>
              <a:t>Provision</a:t>
            </a:r>
            <a:r>
              <a:rPr lang="nl-NL" sz="1900" dirty="0"/>
              <a:t> </a:t>
            </a:r>
            <a:r>
              <a:rPr lang="nl-NL" sz="1900" dirty="0" err="1"/>
              <a:t>an</a:t>
            </a:r>
            <a:r>
              <a:rPr lang="nl-NL" sz="1900" dirty="0"/>
              <a:t> OCI </a:t>
            </a:r>
            <a:r>
              <a:rPr lang="nl-NL" sz="1900" dirty="0" err="1"/>
              <a:t>compartment</a:t>
            </a:r>
            <a:r>
              <a:rPr lang="nl-NL" sz="1900" dirty="0"/>
              <a:t> </a:t>
            </a:r>
            <a:r>
              <a:rPr lang="nl-NL" sz="1900" dirty="0" err="1"/>
              <a:t>and</a:t>
            </a:r>
            <a:r>
              <a:rPr lang="nl-NL" sz="1900" dirty="0"/>
              <a:t> </a:t>
            </a:r>
            <a:r>
              <a:rPr lang="nl-NL" sz="1900" dirty="0" err="1"/>
              <a:t>some</a:t>
            </a:r>
            <a:r>
              <a:rPr lang="nl-NL" sz="1900" dirty="0"/>
              <a:t> resources</a:t>
            </a:r>
          </a:p>
          <a:p>
            <a:pPr lvl="1"/>
            <a:r>
              <a:rPr lang="nl-NL" sz="1900" dirty="0" err="1"/>
              <a:t>Prepare</a:t>
            </a:r>
            <a:r>
              <a:rPr lang="nl-NL" sz="1900" dirty="0"/>
              <a:t> </a:t>
            </a:r>
            <a:r>
              <a:rPr lang="nl-NL" sz="1900" dirty="0" err="1"/>
              <a:t>auth</a:t>
            </a:r>
            <a:r>
              <a:rPr lang="nl-NL" sz="1900" dirty="0"/>
              <a:t> token, </a:t>
            </a:r>
            <a:r>
              <a:rPr lang="nl-NL" sz="1900" dirty="0" err="1"/>
              <a:t>key</a:t>
            </a:r>
            <a:r>
              <a:rPr lang="nl-NL" sz="1900" dirty="0"/>
              <a:t> pair </a:t>
            </a:r>
            <a:r>
              <a:rPr lang="nl-NL" sz="1900" dirty="0" err="1"/>
              <a:t>and</a:t>
            </a:r>
            <a:r>
              <a:rPr lang="nl-NL" sz="1900" dirty="0"/>
              <a:t> </a:t>
            </a:r>
            <a:r>
              <a:rPr lang="nl-NL" sz="1900" dirty="0" err="1"/>
              <a:t>config</a:t>
            </a:r>
            <a:r>
              <a:rPr lang="nl-NL" sz="1900" dirty="0"/>
              <a:t> file for </a:t>
            </a:r>
            <a:r>
              <a:rPr lang="nl-NL" sz="1900" dirty="0" err="1"/>
              <a:t>using</a:t>
            </a:r>
            <a:r>
              <a:rPr lang="nl-NL" sz="1900" dirty="0"/>
              <a:t> </a:t>
            </a:r>
            <a:r>
              <a:rPr lang="nl-NL" sz="1900" dirty="0" err="1"/>
              <a:t>the</a:t>
            </a:r>
            <a:r>
              <a:rPr lang="nl-NL" sz="1900" dirty="0"/>
              <a:t> OCI CLI in </a:t>
            </a:r>
            <a:r>
              <a:rPr lang="nl-NL" sz="1900" dirty="0" err="1"/>
              <a:t>other</a:t>
            </a:r>
            <a:r>
              <a:rPr lang="nl-NL" sz="1900" dirty="0"/>
              <a:t> </a:t>
            </a:r>
            <a:r>
              <a:rPr lang="nl-NL" sz="1900" dirty="0" err="1"/>
              <a:t>scenarios</a:t>
            </a:r>
            <a:endParaRPr lang="nl-NL" sz="1900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8A1C10CE-38BA-417E-AC69-F8F4B0A1D5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37" b="25796"/>
          <a:stretch/>
        </p:blipFill>
        <p:spPr bwMode="auto">
          <a:xfrm>
            <a:off x="11044295" y="6454066"/>
            <a:ext cx="935670" cy="2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94ED8E-256E-40A8-A939-52BE5B19E4F6}"/>
              </a:ext>
            </a:extLst>
          </p:cNvPr>
          <p:cNvSpPr/>
          <p:nvPr/>
        </p:nvSpPr>
        <p:spPr>
          <a:xfrm>
            <a:off x="8663583" y="416407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 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http://bit.ly/real-oci</a:t>
            </a:r>
            <a:endParaRPr kumimoji="0" lang="en-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959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B51CE-10B6-40F9-843F-425C22AD1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Cloud Trial as </a:t>
            </a:r>
            <a:r>
              <a:rPr lang="nl-NL" dirty="0" err="1">
                <a:solidFill>
                  <a:srgbClr val="FFFFFF"/>
                </a:solidFill>
              </a:rPr>
              <a:t>Registered</a:t>
            </a:r>
            <a:r>
              <a:rPr lang="nl-NL" dirty="0">
                <a:solidFill>
                  <a:srgbClr val="FFFFFF"/>
                </a:solidFill>
              </a:rPr>
              <a:t> Webinar </a:t>
            </a:r>
            <a:r>
              <a:rPr lang="nl-NL" dirty="0" err="1">
                <a:solidFill>
                  <a:srgbClr val="FFFFFF"/>
                </a:solidFill>
              </a:rPr>
              <a:t>Attendee</a:t>
            </a:r>
            <a:r>
              <a:rPr lang="nl-NL" dirty="0">
                <a:solidFill>
                  <a:srgbClr val="FFFFFF"/>
                </a:solidFill>
              </a:rPr>
              <a:t> </a:t>
            </a:r>
            <a:endParaRPr lang="en-NL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6FEE8-19A5-4C81-BF7D-9ABFD8333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1555304"/>
            <a:ext cx="6848715" cy="2293056"/>
          </a:xfrm>
        </p:spPr>
        <p:txBody>
          <a:bodyPr anchor="ctr">
            <a:normAutofit/>
          </a:bodyPr>
          <a:lstStyle/>
          <a:p>
            <a:r>
              <a:rPr lang="en-US" sz="1700" dirty="0"/>
              <a:t>Signup for Cloud Trial with same email address as used for webinar registration </a:t>
            </a:r>
          </a:p>
          <a:p>
            <a:pPr lvl="1"/>
            <a:r>
              <a:rPr lang="en-US" sz="1300" dirty="0"/>
              <a:t>Use a company email address (not </a:t>
            </a:r>
            <a:r>
              <a:rPr lang="en-US" sz="1300" dirty="0" err="1"/>
              <a:t>gmail</a:t>
            </a:r>
            <a:r>
              <a:rPr lang="en-US" sz="1300" dirty="0"/>
              <a:t> or </a:t>
            </a:r>
            <a:r>
              <a:rPr lang="en-US" sz="1300" dirty="0" err="1"/>
              <a:t>hotmail</a:t>
            </a:r>
            <a:r>
              <a:rPr lang="en-US" sz="1300" dirty="0"/>
              <a:t>); do not use an address already used for an Oracle Cloud Trial</a:t>
            </a:r>
          </a:p>
          <a:p>
            <a:pPr lvl="1"/>
            <a:r>
              <a:rPr lang="en-US" sz="1300" dirty="0"/>
              <a:t>Do not use credit card – because email is whitelisted (as of tomorrow, June 11</a:t>
            </a:r>
            <a:r>
              <a:rPr lang="en-US" sz="1300" baseline="30000" dirty="0"/>
              <a:t>th</a:t>
            </a:r>
            <a:r>
              <a:rPr lang="en-US" sz="1300" dirty="0"/>
              <a:t>)</a:t>
            </a:r>
          </a:p>
          <a:p>
            <a:r>
              <a:rPr lang="en-US" sz="1700" dirty="0"/>
              <a:t>You will get</a:t>
            </a:r>
          </a:p>
          <a:p>
            <a:pPr lvl="1"/>
            <a:r>
              <a:rPr lang="en-US" sz="1700" dirty="0"/>
              <a:t>$500 credits on (discounted) </a:t>
            </a:r>
            <a:r>
              <a:rPr lang="en-US" sz="1700" dirty="0" err="1"/>
              <a:t>Oacle</a:t>
            </a:r>
            <a:r>
              <a:rPr lang="en-US" sz="1700" dirty="0"/>
              <a:t> cloud services</a:t>
            </a:r>
          </a:p>
          <a:p>
            <a:pPr lvl="1"/>
            <a:r>
              <a:rPr lang="nl-NL" sz="1700" dirty="0"/>
              <a:t>Access </a:t>
            </a:r>
            <a:r>
              <a:rPr lang="nl-NL" sz="1700" dirty="0" err="1"/>
              <a:t>to</a:t>
            </a:r>
            <a:r>
              <a:rPr lang="nl-NL" sz="1700" dirty="0"/>
              <a:t> </a:t>
            </a:r>
            <a:r>
              <a:rPr lang="nl-NL" sz="1700" dirty="0" err="1"/>
              <a:t>always</a:t>
            </a:r>
            <a:r>
              <a:rPr lang="nl-NL" sz="1700" dirty="0"/>
              <a:t> Free Tier</a:t>
            </a:r>
            <a:endParaRPr lang="en-NL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1C990-7D05-4C78-8073-B1E579CC8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433" y="3848360"/>
            <a:ext cx="7099673" cy="2484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435F2C-FB69-4A58-829C-4BCDF0C488C2}"/>
              </a:ext>
            </a:extLst>
          </p:cNvPr>
          <p:cNvSpPr txBox="1"/>
          <p:nvPr/>
        </p:nvSpPr>
        <p:spPr>
          <a:xfrm>
            <a:off x="5324475" y="352425"/>
            <a:ext cx="57595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cloud.oracle.com/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tryit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72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3DCD1-9806-4899-A5E6-457A7F1FC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>
            <a:normAutofit/>
          </a:bodyPr>
          <a:lstStyle/>
          <a:p>
            <a:r>
              <a:rPr lang="nl-NL" sz="3100" dirty="0"/>
              <a:t>The </a:t>
            </a:r>
            <a:r>
              <a:rPr lang="nl-NL" sz="3100" dirty="0" err="1"/>
              <a:t>Prepared</a:t>
            </a:r>
            <a:r>
              <a:rPr lang="nl-NL" sz="3100" dirty="0"/>
              <a:t> </a:t>
            </a:r>
            <a:r>
              <a:rPr lang="nl-NL" sz="3100" dirty="0" err="1"/>
              <a:t>Tenancy</a:t>
            </a:r>
            <a:r>
              <a:rPr lang="nl-NL" sz="3100" dirty="0"/>
              <a:t> </a:t>
            </a:r>
            <a:endParaRPr lang="en-NL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D6D42-B074-4543-93C7-13E734E45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0824"/>
            <a:ext cx="5076090" cy="4151376"/>
          </a:xfrm>
        </p:spPr>
        <p:txBody>
          <a:bodyPr>
            <a:normAutofit/>
          </a:bodyPr>
          <a:lstStyle/>
          <a:p>
            <a:endParaRPr lang="nl-NL" sz="19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93FFA0-3EE1-458E-84AB-1B4AF835488B}"/>
              </a:ext>
            </a:extLst>
          </p:cNvPr>
          <p:cNvSpPr/>
          <p:nvPr/>
        </p:nvSpPr>
        <p:spPr>
          <a:xfrm>
            <a:off x="3083555" y="1850364"/>
            <a:ext cx="8421860" cy="3722296"/>
          </a:xfrm>
          <a:prstGeom prst="rect">
            <a:avLst/>
          </a:prstGeom>
          <a:solidFill>
            <a:srgbClr val="F4C09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9E9730-F6B1-48B3-97FD-80F5B6F32177}"/>
              </a:ext>
            </a:extLst>
          </p:cNvPr>
          <p:cNvSpPr/>
          <p:nvPr/>
        </p:nvSpPr>
        <p:spPr>
          <a:xfrm>
            <a:off x="3607017" y="2096855"/>
            <a:ext cx="7172575" cy="2868288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EFEC2E-435B-495E-B038-315F7C7C03A5}"/>
              </a:ext>
            </a:extLst>
          </p:cNvPr>
          <p:cNvSpPr txBox="1"/>
          <p:nvPr/>
        </p:nvSpPr>
        <p:spPr>
          <a:xfrm>
            <a:off x="3523273" y="4944448"/>
            <a:ext cx="4412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Compartment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</a:t>
            </a:r>
            <a:r>
              <a:rPr kumimoji="0" lang="nl-NL" sz="24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lab-</a:t>
            </a:r>
            <a:r>
              <a:rPr kumimoji="0" lang="nl-NL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compartment</a:t>
            </a:r>
            <a:endParaRPr kumimoji="0" lang="en-NL" sz="24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711C6-6812-4EF0-94F4-D4089104184C}"/>
              </a:ext>
            </a:extLst>
          </p:cNvPr>
          <p:cNvSpPr/>
          <p:nvPr/>
        </p:nvSpPr>
        <p:spPr>
          <a:xfrm>
            <a:off x="3898866" y="2397292"/>
            <a:ext cx="2986621" cy="1263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vcn</a:t>
            </a:r>
            <a:r>
              <a:rPr kumimoji="0" lang="nl-NL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-lab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6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3EB1B-6859-4BAE-9C48-7E0969F9A8A9}"/>
              </a:ext>
            </a:extLst>
          </p:cNvPr>
          <p:cNvSpPr/>
          <p:nvPr/>
        </p:nvSpPr>
        <p:spPr>
          <a:xfrm>
            <a:off x="3898865" y="4109523"/>
            <a:ext cx="2986621" cy="6855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 Gateway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lab-</a:t>
            </a:r>
            <a:r>
              <a:rPr kumimoji="0" lang="nl-NL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apigw</a:t>
            </a:r>
            <a:endParaRPr kumimoji="0" lang="en-NL" sz="2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40D024-3FBD-452E-BB56-9A5A1B0A6D98}"/>
              </a:ext>
            </a:extLst>
          </p:cNvPr>
          <p:cNvSpPr/>
          <p:nvPr/>
        </p:nvSpPr>
        <p:spPr>
          <a:xfrm>
            <a:off x="8774933" y="4119869"/>
            <a:ext cx="1582247" cy="6855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lab-stream</a:t>
            </a:r>
            <a:endParaRPr kumimoji="0" lang="en-NL" sz="16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689258-667A-436C-B03A-407D736C2041}"/>
              </a:ext>
            </a:extLst>
          </p:cNvPr>
          <p:cNvSpPr/>
          <p:nvPr/>
        </p:nvSpPr>
        <p:spPr>
          <a:xfrm>
            <a:off x="4304781" y="3112705"/>
            <a:ext cx="1209707" cy="419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 </a:t>
            </a:r>
            <a:r>
              <a:rPr kumimoji="0" lang="nl-NL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Subnet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nl-NL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vcn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-lab</a:t>
            </a:r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E4749D-0FCA-4010-BE82-B1671A033816}"/>
              </a:ext>
            </a:extLst>
          </p:cNvPr>
          <p:cNvSpPr/>
          <p:nvPr/>
        </p:nvSpPr>
        <p:spPr>
          <a:xfrm>
            <a:off x="5611673" y="3112705"/>
            <a:ext cx="1209707" cy="419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Private </a:t>
            </a:r>
            <a:r>
              <a:rPr kumimoji="0" lang="nl-NL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Subnet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nl-NL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vcn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-lab</a:t>
            </a:r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1A67B1-897A-4C7D-99BC-5C1C12F8868D}"/>
              </a:ext>
            </a:extLst>
          </p:cNvPr>
          <p:cNvSpPr/>
          <p:nvPr/>
        </p:nvSpPr>
        <p:spPr>
          <a:xfrm>
            <a:off x="3523273" y="3113202"/>
            <a:ext cx="688596" cy="419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IGW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94A7CD-64E4-4807-92AA-F5D60416AC26}"/>
              </a:ext>
            </a:extLst>
          </p:cNvPr>
          <p:cNvSpPr/>
          <p:nvPr/>
        </p:nvSpPr>
        <p:spPr>
          <a:xfrm>
            <a:off x="7080613" y="4109523"/>
            <a:ext cx="1582247" cy="6855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67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Dynamic</a:t>
            </a:r>
            <a:r>
              <a:rPr kumimoji="0" lang="nl-NL" sz="14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Group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67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lab-</a:t>
            </a:r>
            <a:r>
              <a:rPr kumimoji="0" lang="nl-NL" sz="1467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apigw</a:t>
            </a:r>
            <a:r>
              <a:rPr kumimoji="0" lang="nl-NL" sz="1467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nl-NL" sz="1467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dynamic-group</a:t>
            </a:r>
            <a:endParaRPr kumimoji="0" lang="en-NL" sz="1467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346CCD7E-4CE6-43FA-AF6F-0CB1485AC779}"/>
              </a:ext>
            </a:extLst>
          </p:cNvPr>
          <p:cNvSpPr/>
          <p:nvPr/>
        </p:nvSpPr>
        <p:spPr>
          <a:xfrm>
            <a:off x="6809859" y="4379978"/>
            <a:ext cx="350073" cy="2191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D757A3F2-9B17-43F4-849A-572A58CC92C6}"/>
              </a:ext>
            </a:extLst>
          </p:cNvPr>
          <p:cNvSpPr/>
          <p:nvPr/>
        </p:nvSpPr>
        <p:spPr>
          <a:xfrm>
            <a:off x="7698922" y="3291523"/>
            <a:ext cx="1175144" cy="9258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F68ED5-6A3F-4733-80D2-2E6057FCCFB8}"/>
              </a:ext>
            </a:extLst>
          </p:cNvPr>
          <p:cNvSpPr txBox="1"/>
          <p:nvPr/>
        </p:nvSpPr>
        <p:spPr>
          <a:xfrm rot="16200000">
            <a:off x="7876194" y="3531247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policies</a:t>
            </a:r>
            <a:endParaRPr kumimoji="0" lang="en-N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EBA58E06-010B-4F1B-894C-2285CC06B6E3}"/>
              </a:ext>
            </a:extLst>
          </p:cNvPr>
          <p:cNvSpPr/>
          <p:nvPr/>
        </p:nvSpPr>
        <p:spPr>
          <a:xfrm>
            <a:off x="3013258" y="2265325"/>
            <a:ext cx="1175144" cy="9258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D9E091-F911-45DD-BB0C-F29648CF6F8C}"/>
              </a:ext>
            </a:extLst>
          </p:cNvPr>
          <p:cNvSpPr txBox="1"/>
          <p:nvPr/>
        </p:nvSpPr>
        <p:spPr>
          <a:xfrm rot="16200000">
            <a:off x="3173702" y="2457440"/>
            <a:ext cx="843501" cy="43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67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Security </a:t>
            </a:r>
          </a:p>
          <a:p>
            <a:pPr marL="0" marR="0" lvl="0" indent="0" algn="l" defTabSz="914400" rtl="0" eaLnBrk="1" fontAlgn="auto" latinLnBrk="0" hangingPunct="1">
              <a:lnSpc>
                <a:spcPts val="13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67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</a:t>
            </a:r>
            <a:endParaRPr kumimoji="0" lang="en-NL" sz="1467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F0972-6526-4DE6-83EA-085DA277CF10}"/>
              </a:ext>
            </a:extLst>
          </p:cNvPr>
          <p:cNvSpPr/>
          <p:nvPr/>
        </p:nvSpPr>
        <p:spPr>
          <a:xfrm>
            <a:off x="8769133" y="2376820"/>
            <a:ext cx="1582247" cy="6855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Tag </a:t>
            </a:r>
            <a:r>
              <a:rPr kumimoji="0" lang="nl-NL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lab-tags</a:t>
            </a:r>
            <a:endParaRPr kumimoji="0" lang="en-NL" sz="16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E6954C9C-EBF2-422B-964A-76A295893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37" b="25796"/>
          <a:stretch/>
        </p:blipFill>
        <p:spPr bwMode="auto">
          <a:xfrm>
            <a:off x="9780104" y="6135737"/>
            <a:ext cx="2199861" cy="55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09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9ED2CEE-6681-47B4-B898-31C8050D8EFE}"/>
              </a:ext>
            </a:extLst>
          </p:cNvPr>
          <p:cNvSpPr/>
          <p:nvPr/>
        </p:nvSpPr>
        <p:spPr>
          <a:xfrm>
            <a:off x="4605385" y="6938305"/>
            <a:ext cx="2986791" cy="17352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r>
              <a:rPr lang="nl-NL" dirty="0"/>
              <a:t>OKE – </a:t>
            </a:r>
            <a:r>
              <a:rPr lang="nl-NL" dirty="0" err="1"/>
              <a:t>Managed</a:t>
            </a:r>
            <a:r>
              <a:rPr lang="nl-NL" dirty="0"/>
              <a:t> </a:t>
            </a:r>
            <a:r>
              <a:rPr lang="nl-NL" dirty="0" err="1"/>
              <a:t>Kubernetes</a:t>
            </a:r>
            <a:endParaRPr lang="en-N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D52495-C8A2-40F3-8D68-806A66E34BE3}"/>
              </a:ext>
            </a:extLst>
          </p:cNvPr>
          <p:cNvSpPr/>
          <p:nvPr/>
        </p:nvSpPr>
        <p:spPr>
          <a:xfrm>
            <a:off x="5709742" y="1579774"/>
            <a:ext cx="2252030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Functions</a:t>
            </a:r>
            <a:endParaRPr lang="en-N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3A780E-56A1-4290-B2BC-B475816CAD30}"/>
              </a:ext>
            </a:extLst>
          </p:cNvPr>
          <p:cNvSpPr/>
          <p:nvPr/>
        </p:nvSpPr>
        <p:spPr>
          <a:xfrm>
            <a:off x="2423955" y="1547407"/>
            <a:ext cx="815928" cy="382492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API Gateway</a:t>
            </a:r>
            <a:endParaRPr lang="en-N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7B72F6-1704-40D6-B26C-EA926A758709}"/>
              </a:ext>
            </a:extLst>
          </p:cNvPr>
          <p:cNvSpPr/>
          <p:nvPr/>
        </p:nvSpPr>
        <p:spPr>
          <a:xfrm>
            <a:off x="9546629" y="4047290"/>
            <a:ext cx="1254380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Object Storage</a:t>
            </a:r>
            <a:endParaRPr lang="en-N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577171-FE01-4175-8B77-4B9E726A40B5}"/>
              </a:ext>
            </a:extLst>
          </p:cNvPr>
          <p:cNvSpPr/>
          <p:nvPr/>
        </p:nvSpPr>
        <p:spPr>
          <a:xfrm>
            <a:off x="9546629" y="2961477"/>
            <a:ext cx="1254380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NoSQL</a:t>
            </a:r>
            <a:r>
              <a:rPr lang="nl-NL" dirty="0"/>
              <a:t> Database</a:t>
            </a:r>
            <a:endParaRPr lang="en-N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1167A6-1373-48B2-9353-4B5A7729E722}"/>
              </a:ext>
            </a:extLst>
          </p:cNvPr>
          <p:cNvSpPr/>
          <p:nvPr/>
        </p:nvSpPr>
        <p:spPr>
          <a:xfrm>
            <a:off x="9511488" y="1875663"/>
            <a:ext cx="1269411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Streaming</a:t>
            </a:r>
            <a:endParaRPr lang="en-NL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E847DBD-8233-48EA-9C00-6F445B517AD4}"/>
              </a:ext>
            </a:extLst>
          </p:cNvPr>
          <p:cNvSpPr/>
          <p:nvPr/>
        </p:nvSpPr>
        <p:spPr>
          <a:xfrm>
            <a:off x="2129975" y="-1095269"/>
            <a:ext cx="1209608" cy="914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Health Check</a:t>
            </a:r>
            <a:endParaRPr lang="en-NL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53CCA3F-8B31-4378-8273-97EC19109140}"/>
              </a:ext>
            </a:extLst>
          </p:cNvPr>
          <p:cNvSpPr/>
          <p:nvPr/>
        </p:nvSpPr>
        <p:spPr>
          <a:xfrm>
            <a:off x="7565691" y="-1095269"/>
            <a:ext cx="1335938" cy="914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Alarms</a:t>
            </a:r>
            <a:endParaRPr lang="en-NL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C30619-C6DB-4A9A-9BF3-52B64B71FB71}"/>
              </a:ext>
            </a:extLst>
          </p:cNvPr>
          <p:cNvSpPr/>
          <p:nvPr/>
        </p:nvSpPr>
        <p:spPr>
          <a:xfrm>
            <a:off x="9295611" y="-1095269"/>
            <a:ext cx="1335938" cy="914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Notifi-cations</a:t>
            </a:r>
            <a:endParaRPr lang="en-NL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E00E336-E55F-489F-A374-8875F86474A4}"/>
              </a:ext>
            </a:extLst>
          </p:cNvPr>
          <p:cNvSpPr/>
          <p:nvPr/>
        </p:nvSpPr>
        <p:spPr>
          <a:xfrm>
            <a:off x="4769336" y="7121230"/>
            <a:ext cx="1209608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Container</a:t>
            </a:r>
            <a:endParaRPr lang="en-NL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11D337C-CBDE-453F-8C41-B2CA29B2A39D}"/>
              </a:ext>
            </a:extLst>
          </p:cNvPr>
          <p:cNvSpPr/>
          <p:nvPr/>
        </p:nvSpPr>
        <p:spPr>
          <a:xfrm>
            <a:off x="6155101" y="7374433"/>
            <a:ext cx="1209608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Container</a:t>
            </a:r>
            <a:endParaRPr lang="en-NL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D5E896D-3E4D-454B-A7C0-7AD2D8B3A0CA}"/>
              </a:ext>
            </a:extLst>
          </p:cNvPr>
          <p:cNvGrpSpPr/>
          <p:nvPr/>
        </p:nvGrpSpPr>
        <p:grpSpPr>
          <a:xfrm>
            <a:off x="970577" y="7137314"/>
            <a:ext cx="805942" cy="932196"/>
            <a:chOff x="5792301" y="1481549"/>
            <a:chExt cx="805942" cy="932196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05944F0-3F2D-4FD2-958C-856F98066738}"/>
                </a:ext>
              </a:extLst>
            </p:cNvPr>
            <p:cNvGrpSpPr/>
            <p:nvPr/>
          </p:nvGrpSpPr>
          <p:grpSpPr>
            <a:xfrm>
              <a:off x="5830775" y="1481549"/>
              <a:ext cx="724280" cy="543828"/>
              <a:chOff x="5830775" y="1771488"/>
              <a:chExt cx="724280" cy="543828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D0FDE0D-0C2B-4E0E-BDBF-6197B5F33D58}"/>
                  </a:ext>
                </a:extLst>
              </p:cNvPr>
              <p:cNvSpPr/>
              <p:nvPr/>
            </p:nvSpPr>
            <p:spPr>
              <a:xfrm>
                <a:off x="5830775" y="1771488"/>
                <a:ext cx="724280" cy="543828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0AA555D0-7C59-4F8A-BB36-7A9D07E1D71B}"/>
                  </a:ext>
                </a:extLst>
              </p:cNvPr>
              <p:cNvGrpSpPr/>
              <p:nvPr/>
            </p:nvGrpSpPr>
            <p:grpSpPr>
              <a:xfrm>
                <a:off x="5871038" y="1866806"/>
                <a:ext cx="640307" cy="398880"/>
                <a:chOff x="2498725" y="4094163"/>
                <a:chExt cx="774700" cy="482600"/>
              </a:xfrm>
            </p:grpSpPr>
            <p:sp>
              <p:nvSpPr>
                <p:cNvPr id="100" name="Freeform 2">
                  <a:extLst>
                    <a:ext uri="{FF2B5EF4-FFF2-40B4-BE49-F238E27FC236}">
                      <a16:creationId xmlns:a16="http://schemas.microsoft.com/office/drawing/2014/main" id="{F62CC6CB-0E2F-41C5-A4F1-4C59E3EF56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0188" y="4516438"/>
                  <a:ext cx="60325" cy="60325"/>
                </a:xfrm>
                <a:custGeom>
                  <a:avLst/>
                  <a:gdLst>
                    <a:gd name="T0" fmla="*/ 168 w 169"/>
                    <a:gd name="T1" fmla="*/ 84 h 169"/>
                    <a:gd name="T2" fmla="*/ 157 w 169"/>
                    <a:gd name="T3" fmla="*/ 126 h 169"/>
                    <a:gd name="T4" fmla="*/ 126 w 169"/>
                    <a:gd name="T5" fmla="*/ 156 h 169"/>
                    <a:gd name="T6" fmla="*/ 84 w 169"/>
                    <a:gd name="T7" fmla="*/ 168 h 169"/>
                    <a:gd name="T8" fmla="*/ 42 w 169"/>
                    <a:gd name="T9" fmla="*/ 156 h 169"/>
                    <a:gd name="T10" fmla="*/ 11 w 169"/>
                    <a:gd name="T11" fmla="*/ 126 h 169"/>
                    <a:gd name="T12" fmla="*/ 0 w 169"/>
                    <a:gd name="T13" fmla="*/ 84 h 169"/>
                    <a:gd name="T14" fmla="*/ 11 w 169"/>
                    <a:gd name="T15" fmla="*/ 42 h 169"/>
                    <a:gd name="T16" fmla="*/ 42 w 169"/>
                    <a:gd name="T17" fmla="*/ 11 h 169"/>
                    <a:gd name="T18" fmla="*/ 84 w 169"/>
                    <a:gd name="T19" fmla="*/ 0 h 169"/>
                    <a:gd name="T20" fmla="*/ 126 w 169"/>
                    <a:gd name="T21" fmla="*/ 11 h 169"/>
                    <a:gd name="T22" fmla="*/ 157 w 169"/>
                    <a:gd name="T23" fmla="*/ 42 h 169"/>
                    <a:gd name="T24" fmla="*/ 168 w 169"/>
                    <a:gd name="T25" fmla="*/ 84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9" h="169">
                      <a:moveTo>
                        <a:pt x="168" y="84"/>
                      </a:moveTo>
                      <a:cubicBezTo>
                        <a:pt x="168" y="99"/>
                        <a:pt x="164" y="113"/>
                        <a:pt x="157" y="126"/>
                      </a:cubicBezTo>
                      <a:cubicBezTo>
                        <a:pt x="149" y="140"/>
                        <a:pt x="139" y="149"/>
                        <a:pt x="126" y="156"/>
                      </a:cubicBezTo>
                      <a:cubicBezTo>
                        <a:pt x="113" y="164"/>
                        <a:pt x="99" y="168"/>
                        <a:pt x="84" y="168"/>
                      </a:cubicBezTo>
                      <a:cubicBezTo>
                        <a:pt x="69" y="168"/>
                        <a:pt x="55" y="164"/>
                        <a:pt x="42" y="156"/>
                      </a:cubicBezTo>
                      <a:cubicBezTo>
                        <a:pt x="29" y="149"/>
                        <a:pt x="18" y="140"/>
                        <a:pt x="11" y="126"/>
                      </a:cubicBezTo>
                      <a:cubicBezTo>
                        <a:pt x="3" y="113"/>
                        <a:pt x="0" y="100"/>
                        <a:pt x="0" y="84"/>
                      </a:cubicBezTo>
                      <a:cubicBezTo>
                        <a:pt x="0" y="69"/>
                        <a:pt x="3" y="55"/>
                        <a:pt x="11" y="42"/>
                      </a:cubicBezTo>
                      <a:cubicBezTo>
                        <a:pt x="18" y="29"/>
                        <a:pt x="29" y="19"/>
                        <a:pt x="42" y="11"/>
                      </a:cubicBezTo>
                      <a:cubicBezTo>
                        <a:pt x="55" y="3"/>
                        <a:pt x="69" y="0"/>
                        <a:pt x="84" y="0"/>
                      </a:cubicBezTo>
                      <a:cubicBezTo>
                        <a:pt x="99" y="0"/>
                        <a:pt x="113" y="3"/>
                        <a:pt x="126" y="11"/>
                      </a:cubicBezTo>
                      <a:cubicBezTo>
                        <a:pt x="139" y="19"/>
                        <a:pt x="149" y="29"/>
                        <a:pt x="157" y="42"/>
                      </a:cubicBezTo>
                      <a:cubicBezTo>
                        <a:pt x="164" y="55"/>
                        <a:pt x="168" y="68"/>
                        <a:pt x="168" y="84"/>
                      </a:cubicBez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1" name="Freeform 3">
                  <a:extLst>
                    <a:ext uri="{FF2B5EF4-FFF2-40B4-BE49-F238E27FC236}">
                      <a16:creationId xmlns:a16="http://schemas.microsoft.com/office/drawing/2014/main" id="{6C034A77-876D-45E3-84C6-4DB5F196A4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54325" y="4516438"/>
                  <a:ext cx="60325" cy="60325"/>
                </a:xfrm>
                <a:custGeom>
                  <a:avLst/>
                  <a:gdLst>
                    <a:gd name="T0" fmla="*/ 84 w 169"/>
                    <a:gd name="T1" fmla="*/ 0 h 169"/>
                    <a:gd name="T2" fmla="*/ 0 w 169"/>
                    <a:gd name="T3" fmla="*/ 84 h 169"/>
                    <a:gd name="T4" fmla="*/ 84 w 169"/>
                    <a:gd name="T5" fmla="*/ 168 h 169"/>
                    <a:gd name="T6" fmla="*/ 168 w 169"/>
                    <a:gd name="T7" fmla="*/ 84 h 169"/>
                    <a:gd name="T8" fmla="*/ 84 w 169"/>
                    <a:gd name="T9" fmla="*/ 0 h 169"/>
                    <a:gd name="T10" fmla="*/ 84 w 169"/>
                    <a:gd name="T11" fmla="*/ 134 h 169"/>
                    <a:gd name="T12" fmla="*/ 34 w 169"/>
                    <a:gd name="T13" fmla="*/ 84 h 169"/>
                    <a:gd name="T14" fmla="*/ 84 w 169"/>
                    <a:gd name="T15" fmla="*/ 34 h 169"/>
                    <a:gd name="T16" fmla="*/ 134 w 169"/>
                    <a:gd name="T17" fmla="*/ 84 h 169"/>
                    <a:gd name="T18" fmla="*/ 84 w 169"/>
                    <a:gd name="T19" fmla="*/ 134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9" h="169">
                      <a:moveTo>
                        <a:pt x="84" y="0"/>
                      </a:moveTo>
                      <a:cubicBezTo>
                        <a:pt x="37" y="0"/>
                        <a:pt x="0" y="37"/>
                        <a:pt x="0" y="84"/>
                      </a:cubicBezTo>
                      <a:cubicBezTo>
                        <a:pt x="0" y="131"/>
                        <a:pt x="37" y="168"/>
                        <a:pt x="84" y="168"/>
                      </a:cubicBezTo>
                      <a:cubicBezTo>
                        <a:pt x="131" y="168"/>
                        <a:pt x="168" y="131"/>
                        <a:pt x="168" y="84"/>
                      </a:cubicBezTo>
                      <a:cubicBezTo>
                        <a:pt x="168" y="37"/>
                        <a:pt x="128" y="0"/>
                        <a:pt x="84" y="0"/>
                      </a:cubicBezTo>
                      <a:close/>
                      <a:moveTo>
                        <a:pt x="84" y="134"/>
                      </a:moveTo>
                      <a:cubicBezTo>
                        <a:pt x="55" y="134"/>
                        <a:pt x="34" y="110"/>
                        <a:pt x="34" y="84"/>
                      </a:cubicBezTo>
                      <a:cubicBezTo>
                        <a:pt x="34" y="55"/>
                        <a:pt x="58" y="34"/>
                        <a:pt x="84" y="34"/>
                      </a:cubicBezTo>
                      <a:cubicBezTo>
                        <a:pt x="113" y="34"/>
                        <a:pt x="134" y="58"/>
                        <a:pt x="134" y="84"/>
                      </a:cubicBezTo>
                      <a:cubicBezTo>
                        <a:pt x="134" y="110"/>
                        <a:pt x="110" y="134"/>
                        <a:pt x="84" y="134"/>
                      </a:cubicBez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2" name="Freeform 4">
                  <a:extLst>
                    <a:ext uri="{FF2B5EF4-FFF2-40B4-BE49-F238E27FC236}">
                      <a16:creationId xmlns:a16="http://schemas.microsoft.com/office/drawing/2014/main" id="{722B39CE-EBA3-441D-8A71-54BE381963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8463" y="4516438"/>
                  <a:ext cx="60325" cy="60325"/>
                </a:xfrm>
                <a:custGeom>
                  <a:avLst/>
                  <a:gdLst>
                    <a:gd name="T0" fmla="*/ 84 w 169"/>
                    <a:gd name="T1" fmla="*/ 0 h 169"/>
                    <a:gd name="T2" fmla="*/ 0 w 169"/>
                    <a:gd name="T3" fmla="*/ 84 h 169"/>
                    <a:gd name="T4" fmla="*/ 84 w 169"/>
                    <a:gd name="T5" fmla="*/ 168 h 169"/>
                    <a:gd name="T6" fmla="*/ 168 w 169"/>
                    <a:gd name="T7" fmla="*/ 84 h 169"/>
                    <a:gd name="T8" fmla="*/ 84 w 169"/>
                    <a:gd name="T9" fmla="*/ 0 h 169"/>
                    <a:gd name="T10" fmla="*/ 84 w 169"/>
                    <a:gd name="T11" fmla="*/ 134 h 169"/>
                    <a:gd name="T12" fmla="*/ 34 w 169"/>
                    <a:gd name="T13" fmla="*/ 84 h 169"/>
                    <a:gd name="T14" fmla="*/ 84 w 169"/>
                    <a:gd name="T15" fmla="*/ 34 h 169"/>
                    <a:gd name="T16" fmla="*/ 134 w 169"/>
                    <a:gd name="T17" fmla="*/ 84 h 169"/>
                    <a:gd name="T18" fmla="*/ 84 w 169"/>
                    <a:gd name="T19" fmla="*/ 134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9" h="169">
                      <a:moveTo>
                        <a:pt x="84" y="0"/>
                      </a:moveTo>
                      <a:cubicBezTo>
                        <a:pt x="37" y="0"/>
                        <a:pt x="0" y="37"/>
                        <a:pt x="0" y="84"/>
                      </a:cubicBezTo>
                      <a:cubicBezTo>
                        <a:pt x="0" y="131"/>
                        <a:pt x="37" y="168"/>
                        <a:pt x="84" y="168"/>
                      </a:cubicBezTo>
                      <a:cubicBezTo>
                        <a:pt x="131" y="168"/>
                        <a:pt x="168" y="131"/>
                        <a:pt x="168" y="84"/>
                      </a:cubicBezTo>
                      <a:cubicBezTo>
                        <a:pt x="168" y="37"/>
                        <a:pt x="131" y="0"/>
                        <a:pt x="84" y="0"/>
                      </a:cubicBezTo>
                      <a:close/>
                      <a:moveTo>
                        <a:pt x="84" y="134"/>
                      </a:moveTo>
                      <a:cubicBezTo>
                        <a:pt x="55" y="134"/>
                        <a:pt x="34" y="110"/>
                        <a:pt x="34" y="84"/>
                      </a:cubicBezTo>
                      <a:cubicBezTo>
                        <a:pt x="34" y="55"/>
                        <a:pt x="58" y="34"/>
                        <a:pt x="84" y="34"/>
                      </a:cubicBezTo>
                      <a:cubicBezTo>
                        <a:pt x="110" y="34"/>
                        <a:pt x="134" y="58"/>
                        <a:pt x="134" y="84"/>
                      </a:cubicBezTo>
                      <a:cubicBezTo>
                        <a:pt x="134" y="110"/>
                        <a:pt x="113" y="134"/>
                        <a:pt x="84" y="134"/>
                      </a:cubicBez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3" name="Freeform 5">
                  <a:extLst>
                    <a:ext uri="{FF2B5EF4-FFF2-40B4-BE49-F238E27FC236}">
                      <a16:creationId xmlns:a16="http://schemas.microsoft.com/office/drawing/2014/main" id="{6974572D-B202-4E27-A894-48FF237551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8813" y="4235450"/>
                  <a:ext cx="74612" cy="112713"/>
                </a:xfrm>
                <a:custGeom>
                  <a:avLst/>
                  <a:gdLst>
                    <a:gd name="T0" fmla="*/ 158 w 206"/>
                    <a:gd name="T1" fmla="*/ 110 h 314"/>
                    <a:gd name="T2" fmla="*/ 55 w 206"/>
                    <a:gd name="T3" fmla="*/ 8 h 314"/>
                    <a:gd name="T4" fmla="*/ 24 w 206"/>
                    <a:gd name="T5" fmla="*/ 8 h 314"/>
                    <a:gd name="T6" fmla="*/ 8 w 206"/>
                    <a:gd name="T7" fmla="*/ 23 h 314"/>
                    <a:gd name="T8" fmla="*/ 8 w 206"/>
                    <a:gd name="T9" fmla="*/ 55 h 314"/>
                    <a:gd name="T10" fmla="*/ 110 w 206"/>
                    <a:gd name="T11" fmla="*/ 157 h 314"/>
                    <a:gd name="T12" fmla="*/ 8 w 206"/>
                    <a:gd name="T13" fmla="*/ 259 h 314"/>
                    <a:gd name="T14" fmla="*/ 8 w 206"/>
                    <a:gd name="T15" fmla="*/ 290 h 314"/>
                    <a:gd name="T16" fmla="*/ 24 w 206"/>
                    <a:gd name="T17" fmla="*/ 305 h 314"/>
                    <a:gd name="T18" fmla="*/ 55 w 206"/>
                    <a:gd name="T19" fmla="*/ 305 h 314"/>
                    <a:gd name="T20" fmla="*/ 158 w 206"/>
                    <a:gd name="T21" fmla="*/ 204 h 314"/>
                    <a:gd name="T22" fmla="*/ 205 w 206"/>
                    <a:gd name="T23" fmla="*/ 157 h 314"/>
                    <a:gd name="T24" fmla="*/ 158 w 206"/>
                    <a:gd name="T25" fmla="*/ 110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06" h="314">
                      <a:moveTo>
                        <a:pt x="158" y="110"/>
                      </a:moveTo>
                      <a:lnTo>
                        <a:pt x="55" y="8"/>
                      </a:lnTo>
                      <a:cubicBezTo>
                        <a:pt x="47" y="0"/>
                        <a:pt x="32" y="0"/>
                        <a:pt x="24" y="8"/>
                      </a:cubicBezTo>
                      <a:lnTo>
                        <a:pt x="8" y="23"/>
                      </a:lnTo>
                      <a:cubicBezTo>
                        <a:pt x="0" y="31"/>
                        <a:pt x="0" y="47"/>
                        <a:pt x="8" y="55"/>
                      </a:cubicBezTo>
                      <a:lnTo>
                        <a:pt x="110" y="157"/>
                      </a:lnTo>
                      <a:lnTo>
                        <a:pt x="8" y="259"/>
                      </a:lnTo>
                      <a:cubicBezTo>
                        <a:pt x="0" y="266"/>
                        <a:pt x="0" y="282"/>
                        <a:pt x="8" y="290"/>
                      </a:cubicBezTo>
                      <a:lnTo>
                        <a:pt x="24" y="305"/>
                      </a:lnTo>
                      <a:cubicBezTo>
                        <a:pt x="32" y="313"/>
                        <a:pt x="47" y="313"/>
                        <a:pt x="55" y="305"/>
                      </a:cubicBezTo>
                      <a:lnTo>
                        <a:pt x="158" y="204"/>
                      </a:lnTo>
                      <a:lnTo>
                        <a:pt x="205" y="157"/>
                      </a:lnTo>
                      <a:lnTo>
                        <a:pt x="158" y="110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4" name="Freeform 6">
                  <a:extLst>
                    <a:ext uri="{FF2B5EF4-FFF2-40B4-BE49-F238E27FC236}">
                      <a16:creationId xmlns:a16="http://schemas.microsoft.com/office/drawing/2014/main" id="{E0516A43-60AB-4784-8207-91633DDD45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8725" y="4235450"/>
                  <a:ext cx="74613" cy="112713"/>
                </a:xfrm>
                <a:custGeom>
                  <a:avLst/>
                  <a:gdLst>
                    <a:gd name="T0" fmla="*/ 197 w 206"/>
                    <a:gd name="T1" fmla="*/ 23 h 314"/>
                    <a:gd name="T2" fmla="*/ 181 w 206"/>
                    <a:gd name="T3" fmla="*/ 8 h 314"/>
                    <a:gd name="T4" fmla="*/ 149 w 206"/>
                    <a:gd name="T5" fmla="*/ 8 h 314"/>
                    <a:gd name="T6" fmla="*/ 47 w 206"/>
                    <a:gd name="T7" fmla="*/ 110 h 314"/>
                    <a:gd name="T8" fmla="*/ 0 w 206"/>
                    <a:gd name="T9" fmla="*/ 157 h 314"/>
                    <a:gd name="T10" fmla="*/ 47 w 206"/>
                    <a:gd name="T11" fmla="*/ 204 h 314"/>
                    <a:gd name="T12" fmla="*/ 149 w 206"/>
                    <a:gd name="T13" fmla="*/ 305 h 314"/>
                    <a:gd name="T14" fmla="*/ 181 w 206"/>
                    <a:gd name="T15" fmla="*/ 305 h 314"/>
                    <a:gd name="T16" fmla="*/ 197 w 206"/>
                    <a:gd name="T17" fmla="*/ 290 h 314"/>
                    <a:gd name="T18" fmla="*/ 197 w 206"/>
                    <a:gd name="T19" fmla="*/ 259 h 314"/>
                    <a:gd name="T20" fmla="*/ 94 w 206"/>
                    <a:gd name="T21" fmla="*/ 157 h 314"/>
                    <a:gd name="T22" fmla="*/ 197 w 206"/>
                    <a:gd name="T23" fmla="*/ 55 h 314"/>
                    <a:gd name="T24" fmla="*/ 197 w 206"/>
                    <a:gd name="T25" fmla="*/ 23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06" h="314">
                      <a:moveTo>
                        <a:pt x="197" y="23"/>
                      </a:moveTo>
                      <a:lnTo>
                        <a:pt x="181" y="8"/>
                      </a:lnTo>
                      <a:cubicBezTo>
                        <a:pt x="173" y="0"/>
                        <a:pt x="157" y="0"/>
                        <a:pt x="149" y="8"/>
                      </a:cubicBezTo>
                      <a:lnTo>
                        <a:pt x="47" y="110"/>
                      </a:lnTo>
                      <a:lnTo>
                        <a:pt x="0" y="157"/>
                      </a:lnTo>
                      <a:lnTo>
                        <a:pt x="47" y="204"/>
                      </a:lnTo>
                      <a:lnTo>
                        <a:pt x="149" y="305"/>
                      </a:lnTo>
                      <a:cubicBezTo>
                        <a:pt x="157" y="313"/>
                        <a:pt x="173" y="313"/>
                        <a:pt x="181" y="305"/>
                      </a:cubicBezTo>
                      <a:lnTo>
                        <a:pt x="197" y="290"/>
                      </a:lnTo>
                      <a:cubicBezTo>
                        <a:pt x="205" y="282"/>
                        <a:pt x="205" y="266"/>
                        <a:pt x="197" y="259"/>
                      </a:cubicBezTo>
                      <a:lnTo>
                        <a:pt x="94" y="157"/>
                      </a:lnTo>
                      <a:lnTo>
                        <a:pt x="197" y="55"/>
                      </a:lnTo>
                      <a:cubicBezTo>
                        <a:pt x="205" y="47"/>
                        <a:pt x="205" y="31"/>
                        <a:pt x="197" y="23"/>
                      </a:cubicBez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5" name="Freeform 7">
                  <a:extLst>
                    <a:ext uri="{FF2B5EF4-FFF2-40B4-BE49-F238E27FC236}">
                      <a16:creationId xmlns:a16="http://schemas.microsoft.com/office/drawing/2014/main" id="{8E95FB35-1BF9-49A6-A9F9-D919264BAB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3975" y="4094163"/>
                  <a:ext cx="581025" cy="398462"/>
                </a:xfrm>
                <a:custGeom>
                  <a:avLst/>
                  <a:gdLst>
                    <a:gd name="T0" fmla="*/ 45 w 1614"/>
                    <a:gd name="T1" fmla="*/ 0 h 1109"/>
                    <a:gd name="T2" fmla="*/ 0 w 1614"/>
                    <a:gd name="T3" fmla="*/ 1063 h 1109"/>
                    <a:gd name="T4" fmla="*/ 1568 w 1614"/>
                    <a:gd name="T5" fmla="*/ 1108 h 1109"/>
                    <a:gd name="T6" fmla="*/ 1613 w 1614"/>
                    <a:gd name="T7" fmla="*/ 44 h 1109"/>
                    <a:gd name="T8" fmla="*/ 1020 w 1614"/>
                    <a:gd name="T9" fmla="*/ 241 h 1109"/>
                    <a:gd name="T10" fmla="*/ 1099 w 1614"/>
                    <a:gd name="T11" fmla="*/ 320 h 1109"/>
                    <a:gd name="T12" fmla="*/ 1020 w 1614"/>
                    <a:gd name="T13" fmla="*/ 241 h 1109"/>
                    <a:gd name="T14" fmla="*/ 638 w 1614"/>
                    <a:gd name="T15" fmla="*/ 728 h 1109"/>
                    <a:gd name="T16" fmla="*/ 396 w 1614"/>
                    <a:gd name="T17" fmla="*/ 728 h 1109"/>
                    <a:gd name="T18" fmla="*/ 163 w 1614"/>
                    <a:gd name="T19" fmla="*/ 840 h 1109"/>
                    <a:gd name="T20" fmla="*/ 887 w 1614"/>
                    <a:gd name="T21" fmla="*/ 155 h 1109"/>
                    <a:gd name="T22" fmla="*/ 845 w 1614"/>
                    <a:gd name="T23" fmla="*/ 825 h 1109"/>
                    <a:gd name="T24" fmla="*/ 1099 w 1614"/>
                    <a:gd name="T25" fmla="*/ 516 h 1109"/>
                    <a:gd name="T26" fmla="*/ 1018 w 1614"/>
                    <a:gd name="T27" fmla="*/ 595 h 1109"/>
                    <a:gd name="T28" fmla="*/ 1102 w 1614"/>
                    <a:gd name="T29" fmla="*/ 869 h 1109"/>
                    <a:gd name="T30" fmla="*/ 1020 w 1614"/>
                    <a:gd name="T31" fmla="*/ 791 h 1109"/>
                    <a:gd name="T32" fmla="*/ 1102 w 1614"/>
                    <a:gd name="T33" fmla="*/ 869 h 1109"/>
                    <a:gd name="T34" fmla="*/ 1316 w 1614"/>
                    <a:gd name="T35" fmla="*/ 906 h 1109"/>
                    <a:gd name="T36" fmla="*/ 1235 w 1614"/>
                    <a:gd name="T37" fmla="*/ 791 h 1109"/>
                    <a:gd name="T38" fmla="*/ 1316 w 1614"/>
                    <a:gd name="T39" fmla="*/ 838 h 1109"/>
                    <a:gd name="T40" fmla="*/ 1442 w 1614"/>
                    <a:gd name="T41" fmla="*/ 746 h 1109"/>
                    <a:gd name="T42" fmla="*/ 1251 w 1614"/>
                    <a:gd name="T43" fmla="*/ 493 h 1109"/>
                    <a:gd name="T44" fmla="*/ 1285 w 1614"/>
                    <a:gd name="T45" fmla="*/ 459 h 1109"/>
                    <a:gd name="T46" fmla="*/ 1385 w 1614"/>
                    <a:gd name="T47" fmla="*/ 459 h 1109"/>
                    <a:gd name="T48" fmla="*/ 1419 w 1614"/>
                    <a:gd name="T49" fmla="*/ 493 h 1109"/>
                    <a:gd name="T50" fmla="*/ 1419 w 1614"/>
                    <a:gd name="T51" fmla="*/ 592 h 1109"/>
                    <a:gd name="T52" fmla="*/ 1403 w 1614"/>
                    <a:gd name="T53" fmla="*/ 634 h 1109"/>
                    <a:gd name="T54" fmla="*/ 1337 w 1614"/>
                    <a:gd name="T55" fmla="*/ 577 h 1109"/>
                    <a:gd name="T56" fmla="*/ 1272 w 1614"/>
                    <a:gd name="T57" fmla="*/ 634 h 1109"/>
                    <a:gd name="T58" fmla="*/ 1256 w 1614"/>
                    <a:gd name="T59" fmla="*/ 592 h 1109"/>
                    <a:gd name="T60" fmla="*/ 1251 w 1614"/>
                    <a:gd name="T61" fmla="*/ 493 h 1109"/>
                    <a:gd name="T62" fmla="*/ 1316 w 1614"/>
                    <a:gd name="T63" fmla="*/ 354 h 1109"/>
                    <a:gd name="T64" fmla="*/ 1235 w 1614"/>
                    <a:gd name="T65" fmla="*/ 238 h 1109"/>
                    <a:gd name="T66" fmla="*/ 1316 w 1614"/>
                    <a:gd name="T67" fmla="*/ 286 h 1109"/>
                    <a:gd name="T68" fmla="*/ 1442 w 1614"/>
                    <a:gd name="T69" fmla="*/ 194 h 1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614" h="1109">
                      <a:moveTo>
                        <a:pt x="1568" y="0"/>
                      </a:moveTo>
                      <a:lnTo>
                        <a:pt x="45" y="0"/>
                      </a:lnTo>
                      <a:cubicBezTo>
                        <a:pt x="21" y="0"/>
                        <a:pt x="0" y="21"/>
                        <a:pt x="0" y="44"/>
                      </a:cubicBezTo>
                      <a:lnTo>
                        <a:pt x="0" y="1063"/>
                      </a:lnTo>
                      <a:cubicBezTo>
                        <a:pt x="0" y="1087"/>
                        <a:pt x="21" y="1108"/>
                        <a:pt x="45" y="1108"/>
                      </a:cubicBezTo>
                      <a:lnTo>
                        <a:pt x="1568" y="1108"/>
                      </a:lnTo>
                      <a:cubicBezTo>
                        <a:pt x="1592" y="1108"/>
                        <a:pt x="1613" y="1087"/>
                        <a:pt x="1613" y="1063"/>
                      </a:cubicBezTo>
                      <a:lnTo>
                        <a:pt x="1613" y="44"/>
                      </a:lnTo>
                      <a:cubicBezTo>
                        <a:pt x="1613" y="21"/>
                        <a:pt x="1592" y="0"/>
                        <a:pt x="1568" y="0"/>
                      </a:cubicBezTo>
                      <a:close/>
                      <a:moveTo>
                        <a:pt x="1020" y="241"/>
                      </a:moveTo>
                      <a:lnTo>
                        <a:pt x="1099" y="241"/>
                      </a:lnTo>
                      <a:lnTo>
                        <a:pt x="1099" y="320"/>
                      </a:lnTo>
                      <a:lnTo>
                        <a:pt x="1020" y="320"/>
                      </a:lnTo>
                      <a:lnTo>
                        <a:pt x="1020" y="241"/>
                      </a:lnTo>
                      <a:close/>
                      <a:moveTo>
                        <a:pt x="845" y="825"/>
                      </a:moveTo>
                      <a:lnTo>
                        <a:pt x="638" y="728"/>
                      </a:lnTo>
                      <a:cubicBezTo>
                        <a:pt x="638" y="730"/>
                        <a:pt x="603" y="767"/>
                        <a:pt x="517" y="767"/>
                      </a:cubicBezTo>
                      <a:cubicBezTo>
                        <a:pt x="430" y="767"/>
                        <a:pt x="396" y="728"/>
                        <a:pt x="396" y="728"/>
                      </a:cubicBezTo>
                      <a:lnTo>
                        <a:pt x="189" y="825"/>
                      </a:lnTo>
                      <a:cubicBezTo>
                        <a:pt x="179" y="830"/>
                        <a:pt x="171" y="835"/>
                        <a:pt x="163" y="840"/>
                      </a:cubicBezTo>
                      <a:lnTo>
                        <a:pt x="163" y="155"/>
                      </a:lnTo>
                      <a:lnTo>
                        <a:pt x="887" y="155"/>
                      </a:lnTo>
                      <a:lnTo>
                        <a:pt x="887" y="856"/>
                      </a:lnTo>
                      <a:cubicBezTo>
                        <a:pt x="874" y="844"/>
                        <a:pt x="862" y="832"/>
                        <a:pt x="845" y="825"/>
                      </a:cubicBezTo>
                      <a:close/>
                      <a:moveTo>
                        <a:pt x="1018" y="516"/>
                      </a:moveTo>
                      <a:lnTo>
                        <a:pt x="1099" y="516"/>
                      </a:lnTo>
                      <a:lnTo>
                        <a:pt x="1099" y="595"/>
                      </a:lnTo>
                      <a:lnTo>
                        <a:pt x="1018" y="595"/>
                      </a:lnTo>
                      <a:lnTo>
                        <a:pt x="1018" y="516"/>
                      </a:lnTo>
                      <a:close/>
                      <a:moveTo>
                        <a:pt x="1102" y="869"/>
                      </a:moveTo>
                      <a:lnTo>
                        <a:pt x="1020" y="869"/>
                      </a:lnTo>
                      <a:lnTo>
                        <a:pt x="1020" y="791"/>
                      </a:lnTo>
                      <a:lnTo>
                        <a:pt x="1102" y="791"/>
                      </a:lnTo>
                      <a:lnTo>
                        <a:pt x="1102" y="869"/>
                      </a:lnTo>
                      <a:close/>
                      <a:moveTo>
                        <a:pt x="1442" y="780"/>
                      </a:moveTo>
                      <a:lnTo>
                        <a:pt x="1316" y="906"/>
                      </a:lnTo>
                      <a:lnTo>
                        <a:pt x="1235" y="825"/>
                      </a:lnTo>
                      <a:cubicBezTo>
                        <a:pt x="1225" y="814"/>
                        <a:pt x="1225" y="801"/>
                        <a:pt x="1235" y="791"/>
                      </a:cubicBezTo>
                      <a:cubicBezTo>
                        <a:pt x="1246" y="780"/>
                        <a:pt x="1259" y="780"/>
                        <a:pt x="1269" y="791"/>
                      </a:cubicBezTo>
                      <a:lnTo>
                        <a:pt x="1316" y="838"/>
                      </a:lnTo>
                      <a:lnTo>
                        <a:pt x="1408" y="746"/>
                      </a:lnTo>
                      <a:cubicBezTo>
                        <a:pt x="1419" y="736"/>
                        <a:pt x="1432" y="736"/>
                        <a:pt x="1442" y="746"/>
                      </a:cubicBezTo>
                      <a:cubicBezTo>
                        <a:pt x="1453" y="756"/>
                        <a:pt x="1453" y="770"/>
                        <a:pt x="1442" y="780"/>
                      </a:cubicBezTo>
                      <a:close/>
                      <a:moveTo>
                        <a:pt x="1251" y="493"/>
                      </a:moveTo>
                      <a:cubicBezTo>
                        <a:pt x="1240" y="482"/>
                        <a:pt x="1240" y="469"/>
                        <a:pt x="1251" y="459"/>
                      </a:cubicBezTo>
                      <a:cubicBezTo>
                        <a:pt x="1261" y="448"/>
                        <a:pt x="1275" y="448"/>
                        <a:pt x="1285" y="459"/>
                      </a:cubicBezTo>
                      <a:lnTo>
                        <a:pt x="1335" y="508"/>
                      </a:lnTo>
                      <a:lnTo>
                        <a:pt x="1385" y="459"/>
                      </a:lnTo>
                      <a:cubicBezTo>
                        <a:pt x="1395" y="448"/>
                        <a:pt x="1408" y="448"/>
                        <a:pt x="1419" y="459"/>
                      </a:cubicBezTo>
                      <a:cubicBezTo>
                        <a:pt x="1429" y="469"/>
                        <a:pt x="1429" y="482"/>
                        <a:pt x="1419" y="493"/>
                      </a:cubicBezTo>
                      <a:lnTo>
                        <a:pt x="1369" y="543"/>
                      </a:lnTo>
                      <a:lnTo>
                        <a:pt x="1419" y="592"/>
                      </a:lnTo>
                      <a:cubicBezTo>
                        <a:pt x="1429" y="603"/>
                        <a:pt x="1429" y="616"/>
                        <a:pt x="1419" y="626"/>
                      </a:cubicBezTo>
                      <a:cubicBezTo>
                        <a:pt x="1413" y="632"/>
                        <a:pt x="1408" y="634"/>
                        <a:pt x="1403" y="634"/>
                      </a:cubicBezTo>
                      <a:cubicBezTo>
                        <a:pt x="1398" y="634"/>
                        <a:pt x="1390" y="632"/>
                        <a:pt x="1387" y="626"/>
                      </a:cubicBezTo>
                      <a:lnTo>
                        <a:pt x="1337" y="577"/>
                      </a:lnTo>
                      <a:lnTo>
                        <a:pt x="1288" y="626"/>
                      </a:lnTo>
                      <a:cubicBezTo>
                        <a:pt x="1282" y="632"/>
                        <a:pt x="1277" y="634"/>
                        <a:pt x="1272" y="634"/>
                      </a:cubicBezTo>
                      <a:cubicBezTo>
                        <a:pt x="1267" y="634"/>
                        <a:pt x="1259" y="632"/>
                        <a:pt x="1256" y="626"/>
                      </a:cubicBezTo>
                      <a:cubicBezTo>
                        <a:pt x="1246" y="616"/>
                        <a:pt x="1246" y="603"/>
                        <a:pt x="1256" y="592"/>
                      </a:cubicBezTo>
                      <a:lnTo>
                        <a:pt x="1306" y="543"/>
                      </a:lnTo>
                      <a:lnTo>
                        <a:pt x="1251" y="493"/>
                      </a:lnTo>
                      <a:close/>
                      <a:moveTo>
                        <a:pt x="1442" y="228"/>
                      </a:moveTo>
                      <a:lnTo>
                        <a:pt x="1316" y="354"/>
                      </a:lnTo>
                      <a:lnTo>
                        <a:pt x="1235" y="273"/>
                      </a:lnTo>
                      <a:cubicBezTo>
                        <a:pt x="1225" y="262"/>
                        <a:pt x="1225" y="249"/>
                        <a:pt x="1235" y="238"/>
                      </a:cubicBezTo>
                      <a:cubicBezTo>
                        <a:pt x="1246" y="228"/>
                        <a:pt x="1259" y="228"/>
                        <a:pt x="1269" y="238"/>
                      </a:cubicBezTo>
                      <a:lnTo>
                        <a:pt x="1316" y="286"/>
                      </a:lnTo>
                      <a:lnTo>
                        <a:pt x="1408" y="194"/>
                      </a:lnTo>
                      <a:cubicBezTo>
                        <a:pt x="1419" y="183"/>
                        <a:pt x="1432" y="183"/>
                        <a:pt x="1442" y="194"/>
                      </a:cubicBezTo>
                      <a:cubicBezTo>
                        <a:pt x="1453" y="204"/>
                        <a:pt x="1453" y="220"/>
                        <a:pt x="1442" y="228"/>
                      </a:cubicBez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6" name="Freeform 8">
                  <a:extLst>
                    <a:ext uri="{FF2B5EF4-FFF2-40B4-BE49-F238E27FC236}">
                      <a16:creationId xmlns:a16="http://schemas.microsoft.com/office/drawing/2014/main" id="{BC93273A-DDC2-4B8D-8360-1C49C56C56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24150" y="4176713"/>
                  <a:ext cx="114300" cy="166687"/>
                </a:xfrm>
                <a:custGeom>
                  <a:avLst/>
                  <a:gdLst>
                    <a:gd name="T0" fmla="*/ 2 w 318"/>
                    <a:gd name="T1" fmla="*/ 270 h 464"/>
                    <a:gd name="T2" fmla="*/ 10 w 318"/>
                    <a:gd name="T3" fmla="*/ 317 h 464"/>
                    <a:gd name="T4" fmla="*/ 39 w 318"/>
                    <a:gd name="T5" fmla="*/ 343 h 464"/>
                    <a:gd name="T6" fmla="*/ 39 w 318"/>
                    <a:gd name="T7" fmla="*/ 343 h 464"/>
                    <a:gd name="T8" fmla="*/ 157 w 318"/>
                    <a:gd name="T9" fmla="*/ 463 h 464"/>
                    <a:gd name="T10" fmla="*/ 157 w 318"/>
                    <a:gd name="T11" fmla="*/ 463 h 464"/>
                    <a:gd name="T12" fmla="*/ 157 w 318"/>
                    <a:gd name="T13" fmla="*/ 463 h 464"/>
                    <a:gd name="T14" fmla="*/ 157 w 318"/>
                    <a:gd name="T15" fmla="*/ 463 h 464"/>
                    <a:gd name="T16" fmla="*/ 157 w 318"/>
                    <a:gd name="T17" fmla="*/ 463 h 464"/>
                    <a:gd name="T18" fmla="*/ 157 w 318"/>
                    <a:gd name="T19" fmla="*/ 463 h 464"/>
                    <a:gd name="T20" fmla="*/ 157 w 318"/>
                    <a:gd name="T21" fmla="*/ 463 h 464"/>
                    <a:gd name="T22" fmla="*/ 157 w 318"/>
                    <a:gd name="T23" fmla="*/ 463 h 464"/>
                    <a:gd name="T24" fmla="*/ 157 w 318"/>
                    <a:gd name="T25" fmla="*/ 463 h 464"/>
                    <a:gd name="T26" fmla="*/ 157 w 318"/>
                    <a:gd name="T27" fmla="*/ 463 h 464"/>
                    <a:gd name="T28" fmla="*/ 157 w 318"/>
                    <a:gd name="T29" fmla="*/ 463 h 464"/>
                    <a:gd name="T30" fmla="*/ 275 w 318"/>
                    <a:gd name="T31" fmla="*/ 343 h 464"/>
                    <a:gd name="T32" fmla="*/ 275 w 318"/>
                    <a:gd name="T33" fmla="*/ 343 h 464"/>
                    <a:gd name="T34" fmla="*/ 306 w 318"/>
                    <a:gd name="T35" fmla="*/ 317 h 464"/>
                    <a:gd name="T36" fmla="*/ 314 w 318"/>
                    <a:gd name="T37" fmla="*/ 270 h 464"/>
                    <a:gd name="T38" fmla="*/ 298 w 318"/>
                    <a:gd name="T39" fmla="*/ 238 h 464"/>
                    <a:gd name="T40" fmla="*/ 309 w 318"/>
                    <a:gd name="T41" fmla="*/ 149 h 464"/>
                    <a:gd name="T42" fmla="*/ 191 w 318"/>
                    <a:gd name="T43" fmla="*/ 28 h 464"/>
                    <a:gd name="T44" fmla="*/ 167 w 318"/>
                    <a:gd name="T45" fmla="*/ 0 h 464"/>
                    <a:gd name="T46" fmla="*/ 5 w 318"/>
                    <a:gd name="T47" fmla="*/ 141 h 464"/>
                    <a:gd name="T48" fmla="*/ 5 w 318"/>
                    <a:gd name="T49" fmla="*/ 157 h 464"/>
                    <a:gd name="T50" fmla="*/ 15 w 318"/>
                    <a:gd name="T51" fmla="*/ 238 h 464"/>
                    <a:gd name="T52" fmla="*/ 2 w 318"/>
                    <a:gd name="T53" fmla="*/ 270 h 4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18" h="464">
                      <a:moveTo>
                        <a:pt x="2" y="270"/>
                      </a:moveTo>
                      <a:lnTo>
                        <a:pt x="10" y="317"/>
                      </a:lnTo>
                      <a:cubicBezTo>
                        <a:pt x="13" y="333"/>
                        <a:pt x="26" y="343"/>
                        <a:pt x="39" y="343"/>
                      </a:cubicBezTo>
                      <a:lnTo>
                        <a:pt x="39" y="343"/>
                      </a:lnTo>
                      <a:cubicBezTo>
                        <a:pt x="55" y="457"/>
                        <a:pt x="141" y="463"/>
                        <a:pt x="157" y="463"/>
                      </a:cubicBezTo>
                      <a:lnTo>
                        <a:pt x="157" y="463"/>
                      </a:lnTo>
                      <a:lnTo>
                        <a:pt x="157" y="463"/>
                      </a:lnTo>
                      <a:lnTo>
                        <a:pt x="157" y="463"/>
                      </a:lnTo>
                      <a:lnTo>
                        <a:pt x="157" y="463"/>
                      </a:lnTo>
                      <a:lnTo>
                        <a:pt x="157" y="463"/>
                      </a:lnTo>
                      <a:lnTo>
                        <a:pt x="157" y="463"/>
                      </a:lnTo>
                      <a:lnTo>
                        <a:pt x="157" y="463"/>
                      </a:lnTo>
                      <a:lnTo>
                        <a:pt x="157" y="463"/>
                      </a:lnTo>
                      <a:lnTo>
                        <a:pt x="157" y="463"/>
                      </a:lnTo>
                      <a:lnTo>
                        <a:pt x="157" y="463"/>
                      </a:lnTo>
                      <a:cubicBezTo>
                        <a:pt x="170" y="463"/>
                        <a:pt x="259" y="457"/>
                        <a:pt x="275" y="343"/>
                      </a:cubicBezTo>
                      <a:lnTo>
                        <a:pt x="275" y="343"/>
                      </a:lnTo>
                      <a:cubicBezTo>
                        <a:pt x="291" y="343"/>
                        <a:pt x="304" y="333"/>
                        <a:pt x="306" y="317"/>
                      </a:cubicBezTo>
                      <a:lnTo>
                        <a:pt x="314" y="270"/>
                      </a:lnTo>
                      <a:cubicBezTo>
                        <a:pt x="317" y="256"/>
                        <a:pt x="309" y="243"/>
                        <a:pt x="298" y="238"/>
                      </a:cubicBezTo>
                      <a:cubicBezTo>
                        <a:pt x="304" y="217"/>
                        <a:pt x="309" y="180"/>
                        <a:pt x="309" y="149"/>
                      </a:cubicBezTo>
                      <a:cubicBezTo>
                        <a:pt x="309" y="94"/>
                        <a:pt x="259" y="36"/>
                        <a:pt x="191" y="28"/>
                      </a:cubicBezTo>
                      <a:lnTo>
                        <a:pt x="167" y="0"/>
                      </a:lnTo>
                      <a:cubicBezTo>
                        <a:pt x="5" y="7"/>
                        <a:pt x="5" y="141"/>
                        <a:pt x="5" y="141"/>
                      </a:cubicBezTo>
                      <a:lnTo>
                        <a:pt x="5" y="157"/>
                      </a:lnTo>
                      <a:cubicBezTo>
                        <a:pt x="5" y="188"/>
                        <a:pt x="10" y="220"/>
                        <a:pt x="15" y="238"/>
                      </a:cubicBezTo>
                      <a:cubicBezTo>
                        <a:pt x="5" y="243"/>
                        <a:pt x="0" y="256"/>
                        <a:pt x="2" y="270"/>
                      </a:cubicBez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A760C38-DEFF-4ED5-B816-AAEBAD45CAE5}"/>
                </a:ext>
              </a:extLst>
            </p:cNvPr>
            <p:cNvSpPr/>
            <p:nvPr/>
          </p:nvSpPr>
          <p:spPr>
            <a:xfrm>
              <a:off x="5792301" y="2075191"/>
              <a:ext cx="8059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ID &amp; Access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Management 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C6B591E-99B8-4DBA-91C8-95E7743CC21A}"/>
              </a:ext>
            </a:extLst>
          </p:cNvPr>
          <p:cNvGrpSpPr/>
          <p:nvPr/>
        </p:nvGrpSpPr>
        <p:grpSpPr>
          <a:xfrm>
            <a:off x="3958487" y="7195501"/>
            <a:ext cx="903246" cy="815822"/>
            <a:chOff x="3406274" y="1436411"/>
            <a:chExt cx="903246" cy="815822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8137743-D965-4A26-B63F-4B325F352EC0}"/>
                </a:ext>
              </a:extLst>
            </p:cNvPr>
            <p:cNvGrpSpPr/>
            <p:nvPr/>
          </p:nvGrpSpPr>
          <p:grpSpPr>
            <a:xfrm>
              <a:off x="3577606" y="1436411"/>
              <a:ext cx="636309" cy="556528"/>
              <a:chOff x="8104793" y="2882206"/>
              <a:chExt cx="636309" cy="556528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C701355-D952-4C9B-9F47-AA310DB03DAE}"/>
                  </a:ext>
                </a:extLst>
              </p:cNvPr>
              <p:cNvSpPr/>
              <p:nvPr/>
            </p:nvSpPr>
            <p:spPr>
              <a:xfrm>
                <a:off x="8104793" y="2882206"/>
                <a:ext cx="636309" cy="556528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402951E1-F61C-4E80-9A90-63DAAE38C175}"/>
                  </a:ext>
                </a:extLst>
              </p:cNvPr>
              <p:cNvGrpSpPr/>
              <p:nvPr/>
            </p:nvGrpSpPr>
            <p:grpSpPr>
              <a:xfrm>
                <a:off x="8175066" y="2957849"/>
                <a:ext cx="482852" cy="405439"/>
                <a:chOff x="9158800" y="1859595"/>
                <a:chExt cx="584200" cy="490538"/>
              </a:xfrm>
            </p:grpSpPr>
            <p:sp>
              <p:nvSpPr>
                <p:cNvPr id="112" name="Freeform 37">
                  <a:extLst>
                    <a:ext uri="{FF2B5EF4-FFF2-40B4-BE49-F238E27FC236}">
                      <a16:creationId xmlns:a16="http://schemas.microsoft.com/office/drawing/2014/main" id="{1C949CDE-D3FE-47FC-B4A6-741E5EDC2E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35000" y="1859595"/>
                  <a:ext cx="508000" cy="406400"/>
                </a:xfrm>
                <a:custGeom>
                  <a:avLst/>
                  <a:gdLst>
                    <a:gd name="T0" fmla="*/ 1410 w 1411"/>
                    <a:gd name="T1" fmla="*/ 1128 h 1129"/>
                    <a:gd name="T2" fmla="*/ 1303 w 1411"/>
                    <a:gd name="T3" fmla="*/ 1128 h 1129"/>
                    <a:gd name="T4" fmla="*/ 1303 w 1411"/>
                    <a:gd name="T5" fmla="*/ 1115 h 1129"/>
                    <a:gd name="T6" fmla="*/ 1303 w 1411"/>
                    <a:gd name="T7" fmla="*/ 375 h 1129"/>
                    <a:gd name="T8" fmla="*/ 1169 w 1411"/>
                    <a:gd name="T9" fmla="*/ 244 h 1129"/>
                    <a:gd name="T10" fmla="*/ 440 w 1411"/>
                    <a:gd name="T11" fmla="*/ 244 h 1129"/>
                    <a:gd name="T12" fmla="*/ 420 w 1411"/>
                    <a:gd name="T13" fmla="*/ 231 h 1129"/>
                    <a:gd name="T14" fmla="*/ 362 w 1411"/>
                    <a:gd name="T15" fmla="*/ 126 h 1129"/>
                    <a:gd name="T16" fmla="*/ 346 w 1411"/>
                    <a:gd name="T17" fmla="*/ 118 h 1129"/>
                    <a:gd name="T18" fmla="*/ 13 w 1411"/>
                    <a:gd name="T19" fmla="*/ 118 h 1129"/>
                    <a:gd name="T20" fmla="*/ 0 w 1411"/>
                    <a:gd name="T21" fmla="*/ 118 h 1129"/>
                    <a:gd name="T22" fmla="*/ 0 w 1411"/>
                    <a:gd name="T23" fmla="*/ 0 h 1129"/>
                    <a:gd name="T24" fmla="*/ 11 w 1411"/>
                    <a:gd name="T25" fmla="*/ 0 h 1129"/>
                    <a:gd name="T26" fmla="*/ 451 w 1411"/>
                    <a:gd name="T27" fmla="*/ 0 h 1129"/>
                    <a:gd name="T28" fmla="*/ 467 w 1411"/>
                    <a:gd name="T29" fmla="*/ 11 h 1129"/>
                    <a:gd name="T30" fmla="*/ 524 w 1411"/>
                    <a:gd name="T31" fmla="*/ 116 h 1129"/>
                    <a:gd name="T32" fmla="*/ 543 w 1411"/>
                    <a:gd name="T33" fmla="*/ 126 h 1129"/>
                    <a:gd name="T34" fmla="*/ 1272 w 1411"/>
                    <a:gd name="T35" fmla="*/ 126 h 1129"/>
                    <a:gd name="T36" fmla="*/ 1403 w 1411"/>
                    <a:gd name="T37" fmla="*/ 236 h 1129"/>
                    <a:gd name="T38" fmla="*/ 1403 w 1411"/>
                    <a:gd name="T39" fmla="*/ 255 h 1129"/>
                    <a:gd name="T40" fmla="*/ 1403 w 1411"/>
                    <a:gd name="T41" fmla="*/ 1117 h 1129"/>
                    <a:gd name="T42" fmla="*/ 1410 w 1411"/>
                    <a:gd name="T43" fmla="*/ 1128 h 1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11" h="1129">
                      <a:moveTo>
                        <a:pt x="1410" y="1128"/>
                      </a:moveTo>
                      <a:cubicBezTo>
                        <a:pt x="1374" y="1128"/>
                        <a:pt x="1340" y="1128"/>
                        <a:pt x="1303" y="1128"/>
                      </a:cubicBezTo>
                      <a:cubicBezTo>
                        <a:pt x="1303" y="1122"/>
                        <a:pt x="1303" y="1120"/>
                        <a:pt x="1303" y="1115"/>
                      </a:cubicBezTo>
                      <a:cubicBezTo>
                        <a:pt x="1303" y="868"/>
                        <a:pt x="1303" y="622"/>
                        <a:pt x="1303" y="375"/>
                      </a:cubicBezTo>
                      <a:cubicBezTo>
                        <a:pt x="1303" y="310"/>
                        <a:pt x="1253" y="244"/>
                        <a:pt x="1169" y="244"/>
                      </a:cubicBezTo>
                      <a:cubicBezTo>
                        <a:pt x="925" y="244"/>
                        <a:pt x="684" y="244"/>
                        <a:pt x="440" y="244"/>
                      </a:cubicBezTo>
                      <a:cubicBezTo>
                        <a:pt x="430" y="244"/>
                        <a:pt x="425" y="242"/>
                        <a:pt x="420" y="231"/>
                      </a:cubicBezTo>
                      <a:cubicBezTo>
                        <a:pt x="401" y="197"/>
                        <a:pt x="380" y="160"/>
                        <a:pt x="362" y="126"/>
                      </a:cubicBezTo>
                      <a:cubicBezTo>
                        <a:pt x="359" y="118"/>
                        <a:pt x="354" y="118"/>
                        <a:pt x="346" y="118"/>
                      </a:cubicBezTo>
                      <a:cubicBezTo>
                        <a:pt x="236" y="118"/>
                        <a:pt x="126" y="118"/>
                        <a:pt x="13" y="118"/>
                      </a:cubicBezTo>
                      <a:cubicBezTo>
                        <a:pt x="8" y="118"/>
                        <a:pt x="5" y="118"/>
                        <a:pt x="0" y="118"/>
                      </a:cubicBezTo>
                      <a:cubicBezTo>
                        <a:pt x="0" y="79"/>
                        <a:pt x="0" y="40"/>
                        <a:pt x="0" y="0"/>
                      </a:cubicBezTo>
                      <a:cubicBezTo>
                        <a:pt x="3" y="0"/>
                        <a:pt x="8" y="0"/>
                        <a:pt x="11" y="0"/>
                      </a:cubicBezTo>
                      <a:cubicBezTo>
                        <a:pt x="157" y="0"/>
                        <a:pt x="304" y="0"/>
                        <a:pt x="451" y="0"/>
                      </a:cubicBezTo>
                      <a:cubicBezTo>
                        <a:pt x="459" y="0"/>
                        <a:pt x="464" y="3"/>
                        <a:pt x="467" y="11"/>
                      </a:cubicBezTo>
                      <a:cubicBezTo>
                        <a:pt x="485" y="45"/>
                        <a:pt x="506" y="82"/>
                        <a:pt x="524" y="116"/>
                      </a:cubicBezTo>
                      <a:cubicBezTo>
                        <a:pt x="530" y="124"/>
                        <a:pt x="532" y="126"/>
                        <a:pt x="543" y="126"/>
                      </a:cubicBezTo>
                      <a:cubicBezTo>
                        <a:pt x="787" y="126"/>
                        <a:pt x="1030" y="126"/>
                        <a:pt x="1272" y="126"/>
                      </a:cubicBezTo>
                      <a:cubicBezTo>
                        <a:pt x="1340" y="126"/>
                        <a:pt x="1392" y="171"/>
                        <a:pt x="1403" y="236"/>
                      </a:cubicBezTo>
                      <a:cubicBezTo>
                        <a:pt x="1403" y="242"/>
                        <a:pt x="1403" y="250"/>
                        <a:pt x="1403" y="255"/>
                      </a:cubicBezTo>
                      <a:cubicBezTo>
                        <a:pt x="1403" y="543"/>
                        <a:pt x="1403" y="829"/>
                        <a:pt x="1403" y="1117"/>
                      </a:cubicBezTo>
                      <a:cubicBezTo>
                        <a:pt x="1410" y="1120"/>
                        <a:pt x="1410" y="1122"/>
                        <a:pt x="1410" y="1128"/>
                      </a:cubicBez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3" name="Freeform 38">
                  <a:extLst>
                    <a:ext uri="{FF2B5EF4-FFF2-40B4-BE49-F238E27FC236}">
                      <a16:creationId xmlns:a16="http://schemas.microsoft.com/office/drawing/2014/main" id="{2EA4C772-5E0B-4E7F-B8F1-58FE8D4B04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58800" y="1943733"/>
                  <a:ext cx="506412" cy="406400"/>
                </a:xfrm>
                <a:custGeom>
                  <a:avLst/>
                  <a:gdLst>
                    <a:gd name="T0" fmla="*/ 1274 w 1408"/>
                    <a:gd name="T1" fmla="*/ 128 h 1128"/>
                    <a:gd name="T2" fmla="*/ 545 w 1408"/>
                    <a:gd name="T3" fmla="*/ 128 h 1128"/>
                    <a:gd name="T4" fmla="*/ 527 w 1408"/>
                    <a:gd name="T5" fmla="*/ 118 h 1128"/>
                    <a:gd name="T6" fmla="*/ 466 w 1408"/>
                    <a:gd name="T7" fmla="*/ 10 h 1128"/>
                    <a:gd name="T8" fmla="*/ 451 w 1408"/>
                    <a:gd name="T9" fmla="*/ 0 h 1128"/>
                    <a:gd name="T10" fmla="*/ 10 w 1408"/>
                    <a:gd name="T11" fmla="*/ 0 h 1128"/>
                    <a:gd name="T12" fmla="*/ 0 w 1408"/>
                    <a:gd name="T13" fmla="*/ 0 h 1128"/>
                    <a:gd name="T14" fmla="*/ 0 w 1408"/>
                    <a:gd name="T15" fmla="*/ 1127 h 1128"/>
                    <a:gd name="T16" fmla="*/ 1405 w 1408"/>
                    <a:gd name="T17" fmla="*/ 1127 h 1128"/>
                    <a:gd name="T18" fmla="*/ 1405 w 1408"/>
                    <a:gd name="T19" fmla="*/ 1117 h 1128"/>
                    <a:gd name="T20" fmla="*/ 1405 w 1408"/>
                    <a:gd name="T21" fmla="*/ 259 h 1128"/>
                    <a:gd name="T22" fmla="*/ 1274 w 1408"/>
                    <a:gd name="T23" fmla="*/ 128 h 1128"/>
                    <a:gd name="T24" fmla="*/ 317 w 1408"/>
                    <a:gd name="T25" fmla="*/ 246 h 1128"/>
                    <a:gd name="T26" fmla="*/ 244 w 1408"/>
                    <a:gd name="T27" fmla="*/ 246 h 1128"/>
                    <a:gd name="T28" fmla="*/ 244 w 1408"/>
                    <a:gd name="T29" fmla="*/ 320 h 1128"/>
                    <a:gd name="T30" fmla="*/ 188 w 1408"/>
                    <a:gd name="T31" fmla="*/ 320 h 1128"/>
                    <a:gd name="T32" fmla="*/ 188 w 1408"/>
                    <a:gd name="T33" fmla="*/ 246 h 1128"/>
                    <a:gd name="T34" fmla="*/ 115 w 1408"/>
                    <a:gd name="T35" fmla="*/ 246 h 1128"/>
                    <a:gd name="T36" fmla="*/ 115 w 1408"/>
                    <a:gd name="T37" fmla="*/ 191 h 1128"/>
                    <a:gd name="T38" fmla="*/ 188 w 1408"/>
                    <a:gd name="T39" fmla="*/ 191 h 1128"/>
                    <a:gd name="T40" fmla="*/ 188 w 1408"/>
                    <a:gd name="T41" fmla="*/ 118 h 1128"/>
                    <a:gd name="T42" fmla="*/ 244 w 1408"/>
                    <a:gd name="T43" fmla="*/ 118 h 1128"/>
                    <a:gd name="T44" fmla="*/ 244 w 1408"/>
                    <a:gd name="T45" fmla="*/ 191 h 1128"/>
                    <a:gd name="T46" fmla="*/ 317 w 1408"/>
                    <a:gd name="T47" fmla="*/ 191 h 1128"/>
                    <a:gd name="T48" fmla="*/ 317 w 1408"/>
                    <a:gd name="T49" fmla="*/ 246 h 1128"/>
                    <a:gd name="T50" fmla="*/ 765 w 1408"/>
                    <a:gd name="T51" fmla="*/ 314 h 1128"/>
                    <a:gd name="T52" fmla="*/ 852 w 1408"/>
                    <a:gd name="T53" fmla="*/ 485 h 1128"/>
                    <a:gd name="T54" fmla="*/ 681 w 1408"/>
                    <a:gd name="T55" fmla="*/ 485 h 1128"/>
                    <a:gd name="T56" fmla="*/ 765 w 1408"/>
                    <a:gd name="T57" fmla="*/ 314 h 1128"/>
                    <a:gd name="T58" fmla="*/ 652 w 1408"/>
                    <a:gd name="T59" fmla="*/ 810 h 1128"/>
                    <a:gd name="T60" fmla="*/ 576 w 1408"/>
                    <a:gd name="T61" fmla="*/ 734 h 1128"/>
                    <a:gd name="T62" fmla="*/ 652 w 1408"/>
                    <a:gd name="T63" fmla="*/ 660 h 1128"/>
                    <a:gd name="T64" fmla="*/ 726 w 1408"/>
                    <a:gd name="T65" fmla="*/ 734 h 1128"/>
                    <a:gd name="T66" fmla="*/ 652 w 1408"/>
                    <a:gd name="T67" fmla="*/ 810 h 1128"/>
                    <a:gd name="T68" fmla="*/ 826 w 1408"/>
                    <a:gd name="T69" fmla="*/ 598 h 1128"/>
                    <a:gd name="T70" fmla="*/ 915 w 1408"/>
                    <a:gd name="T71" fmla="*/ 561 h 1128"/>
                    <a:gd name="T72" fmla="*/ 1004 w 1408"/>
                    <a:gd name="T73" fmla="*/ 598 h 1128"/>
                    <a:gd name="T74" fmla="*/ 1004 w 1408"/>
                    <a:gd name="T75" fmla="*/ 723 h 1128"/>
                    <a:gd name="T76" fmla="*/ 915 w 1408"/>
                    <a:gd name="T77" fmla="*/ 760 h 1128"/>
                    <a:gd name="T78" fmla="*/ 826 w 1408"/>
                    <a:gd name="T79" fmla="*/ 723 h 1128"/>
                    <a:gd name="T80" fmla="*/ 826 w 1408"/>
                    <a:gd name="T81" fmla="*/ 598 h 1128"/>
                    <a:gd name="T82" fmla="*/ 943 w 1408"/>
                    <a:gd name="T83" fmla="*/ 999 h 1128"/>
                    <a:gd name="T84" fmla="*/ 867 w 1408"/>
                    <a:gd name="T85" fmla="*/ 923 h 1128"/>
                    <a:gd name="T86" fmla="*/ 943 w 1408"/>
                    <a:gd name="T87" fmla="*/ 849 h 1128"/>
                    <a:gd name="T88" fmla="*/ 1017 w 1408"/>
                    <a:gd name="T89" fmla="*/ 923 h 1128"/>
                    <a:gd name="T90" fmla="*/ 943 w 1408"/>
                    <a:gd name="T91" fmla="*/ 999 h 1128"/>
                    <a:gd name="T92" fmla="*/ 1001 w 1408"/>
                    <a:gd name="T93" fmla="*/ 398 h 1128"/>
                    <a:gd name="T94" fmla="*/ 1096 w 1408"/>
                    <a:gd name="T95" fmla="*/ 304 h 1128"/>
                    <a:gd name="T96" fmla="*/ 1190 w 1408"/>
                    <a:gd name="T97" fmla="*/ 398 h 1128"/>
                    <a:gd name="T98" fmla="*/ 1096 w 1408"/>
                    <a:gd name="T99" fmla="*/ 493 h 1128"/>
                    <a:gd name="T100" fmla="*/ 1001 w 1408"/>
                    <a:gd name="T101" fmla="*/ 398 h 1128"/>
                    <a:gd name="T102" fmla="*/ 1135 w 1408"/>
                    <a:gd name="T103" fmla="*/ 776 h 1128"/>
                    <a:gd name="T104" fmla="*/ 1211 w 1408"/>
                    <a:gd name="T105" fmla="*/ 624 h 1128"/>
                    <a:gd name="T106" fmla="*/ 1287 w 1408"/>
                    <a:gd name="T107" fmla="*/ 776 h 1128"/>
                    <a:gd name="T108" fmla="*/ 1135 w 1408"/>
                    <a:gd name="T109" fmla="*/ 776 h 1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408" h="1128">
                      <a:moveTo>
                        <a:pt x="1274" y="128"/>
                      </a:moveTo>
                      <a:cubicBezTo>
                        <a:pt x="1030" y="131"/>
                        <a:pt x="786" y="128"/>
                        <a:pt x="545" y="128"/>
                      </a:cubicBezTo>
                      <a:cubicBezTo>
                        <a:pt x="537" y="128"/>
                        <a:pt x="532" y="126"/>
                        <a:pt x="527" y="118"/>
                      </a:cubicBezTo>
                      <a:cubicBezTo>
                        <a:pt x="508" y="81"/>
                        <a:pt x="487" y="47"/>
                        <a:pt x="466" y="10"/>
                      </a:cubicBezTo>
                      <a:cubicBezTo>
                        <a:pt x="464" y="2"/>
                        <a:pt x="458" y="0"/>
                        <a:pt x="451" y="0"/>
                      </a:cubicBezTo>
                      <a:cubicBezTo>
                        <a:pt x="304" y="0"/>
                        <a:pt x="157" y="0"/>
                        <a:pt x="10" y="0"/>
                      </a:cubicBezTo>
                      <a:cubicBezTo>
                        <a:pt x="8" y="0"/>
                        <a:pt x="2" y="0"/>
                        <a:pt x="0" y="0"/>
                      </a:cubicBezTo>
                      <a:cubicBezTo>
                        <a:pt x="0" y="377"/>
                        <a:pt x="0" y="752"/>
                        <a:pt x="0" y="1127"/>
                      </a:cubicBezTo>
                      <a:cubicBezTo>
                        <a:pt x="469" y="1127"/>
                        <a:pt x="936" y="1127"/>
                        <a:pt x="1405" y="1127"/>
                      </a:cubicBezTo>
                      <a:cubicBezTo>
                        <a:pt x="1405" y="1122"/>
                        <a:pt x="1405" y="1119"/>
                        <a:pt x="1405" y="1117"/>
                      </a:cubicBezTo>
                      <a:cubicBezTo>
                        <a:pt x="1405" y="831"/>
                        <a:pt x="1405" y="545"/>
                        <a:pt x="1405" y="259"/>
                      </a:cubicBezTo>
                      <a:cubicBezTo>
                        <a:pt x="1407" y="181"/>
                        <a:pt x="1342" y="128"/>
                        <a:pt x="1274" y="128"/>
                      </a:cubicBezTo>
                      <a:close/>
                      <a:moveTo>
                        <a:pt x="317" y="246"/>
                      </a:moveTo>
                      <a:cubicBezTo>
                        <a:pt x="293" y="246"/>
                        <a:pt x="267" y="246"/>
                        <a:pt x="244" y="246"/>
                      </a:cubicBezTo>
                      <a:cubicBezTo>
                        <a:pt x="244" y="270"/>
                        <a:pt x="244" y="296"/>
                        <a:pt x="244" y="320"/>
                      </a:cubicBezTo>
                      <a:cubicBezTo>
                        <a:pt x="225" y="320"/>
                        <a:pt x="207" y="320"/>
                        <a:pt x="188" y="320"/>
                      </a:cubicBezTo>
                      <a:cubicBezTo>
                        <a:pt x="188" y="296"/>
                        <a:pt x="188" y="272"/>
                        <a:pt x="188" y="246"/>
                      </a:cubicBezTo>
                      <a:cubicBezTo>
                        <a:pt x="165" y="246"/>
                        <a:pt x="139" y="246"/>
                        <a:pt x="115" y="246"/>
                      </a:cubicBezTo>
                      <a:cubicBezTo>
                        <a:pt x="115" y="228"/>
                        <a:pt x="115" y="210"/>
                        <a:pt x="115" y="191"/>
                      </a:cubicBezTo>
                      <a:cubicBezTo>
                        <a:pt x="139" y="191"/>
                        <a:pt x="162" y="191"/>
                        <a:pt x="188" y="191"/>
                      </a:cubicBezTo>
                      <a:cubicBezTo>
                        <a:pt x="188" y="168"/>
                        <a:pt x="188" y="141"/>
                        <a:pt x="188" y="118"/>
                      </a:cubicBezTo>
                      <a:cubicBezTo>
                        <a:pt x="207" y="118"/>
                        <a:pt x="225" y="118"/>
                        <a:pt x="244" y="118"/>
                      </a:cubicBezTo>
                      <a:cubicBezTo>
                        <a:pt x="244" y="141"/>
                        <a:pt x="244" y="168"/>
                        <a:pt x="244" y="191"/>
                      </a:cubicBezTo>
                      <a:cubicBezTo>
                        <a:pt x="267" y="191"/>
                        <a:pt x="293" y="191"/>
                        <a:pt x="317" y="191"/>
                      </a:cubicBezTo>
                      <a:cubicBezTo>
                        <a:pt x="317" y="210"/>
                        <a:pt x="317" y="228"/>
                        <a:pt x="317" y="246"/>
                      </a:cubicBezTo>
                      <a:close/>
                      <a:moveTo>
                        <a:pt x="765" y="314"/>
                      </a:moveTo>
                      <a:lnTo>
                        <a:pt x="852" y="485"/>
                      </a:lnTo>
                      <a:lnTo>
                        <a:pt x="681" y="485"/>
                      </a:lnTo>
                      <a:lnTo>
                        <a:pt x="765" y="314"/>
                      </a:lnTo>
                      <a:close/>
                      <a:moveTo>
                        <a:pt x="652" y="810"/>
                      </a:moveTo>
                      <a:cubicBezTo>
                        <a:pt x="611" y="810"/>
                        <a:pt x="576" y="776"/>
                        <a:pt x="576" y="734"/>
                      </a:cubicBezTo>
                      <a:cubicBezTo>
                        <a:pt x="576" y="692"/>
                        <a:pt x="611" y="660"/>
                        <a:pt x="652" y="660"/>
                      </a:cubicBezTo>
                      <a:cubicBezTo>
                        <a:pt x="694" y="660"/>
                        <a:pt x="726" y="694"/>
                        <a:pt x="726" y="734"/>
                      </a:cubicBezTo>
                      <a:cubicBezTo>
                        <a:pt x="729" y="776"/>
                        <a:pt x="694" y="810"/>
                        <a:pt x="652" y="810"/>
                      </a:cubicBezTo>
                      <a:close/>
                      <a:moveTo>
                        <a:pt x="826" y="598"/>
                      </a:moveTo>
                      <a:lnTo>
                        <a:pt x="915" y="561"/>
                      </a:lnTo>
                      <a:lnTo>
                        <a:pt x="1004" y="598"/>
                      </a:lnTo>
                      <a:lnTo>
                        <a:pt x="1004" y="723"/>
                      </a:lnTo>
                      <a:lnTo>
                        <a:pt x="915" y="760"/>
                      </a:lnTo>
                      <a:lnTo>
                        <a:pt x="826" y="723"/>
                      </a:lnTo>
                      <a:lnTo>
                        <a:pt x="826" y="598"/>
                      </a:lnTo>
                      <a:close/>
                      <a:moveTo>
                        <a:pt x="943" y="999"/>
                      </a:moveTo>
                      <a:cubicBezTo>
                        <a:pt x="902" y="999"/>
                        <a:pt x="867" y="965"/>
                        <a:pt x="867" y="923"/>
                      </a:cubicBezTo>
                      <a:cubicBezTo>
                        <a:pt x="867" y="881"/>
                        <a:pt x="902" y="849"/>
                        <a:pt x="943" y="849"/>
                      </a:cubicBezTo>
                      <a:cubicBezTo>
                        <a:pt x="985" y="849"/>
                        <a:pt x="1017" y="883"/>
                        <a:pt x="1017" y="923"/>
                      </a:cubicBezTo>
                      <a:cubicBezTo>
                        <a:pt x="1017" y="965"/>
                        <a:pt x="983" y="999"/>
                        <a:pt x="943" y="999"/>
                      </a:cubicBezTo>
                      <a:close/>
                      <a:moveTo>
                        <a:pt x="1001" y="398"/>
                      </a:moveTo>
                      <a:cubicBezTo>
                        <a:pt x="1001" y="346"/>
                        <a:pt x="1044" y="304"/>
                        <a:pt x="1096" y="304"/>
                      </a:cubicBezTo>
                      <a:cubicBezTo>
                        <a:pt x="1149" y="304"/>
                        <a:pt x="1190" y="345"/>
                        <a:pt x="1190" y="398"/>
                      </a:cubicBezTo>
                      <a:cubicBezTo>
                        <a:pt x="1190" y="450"/>
                        <a:pt x="1148" y="493"/>
                        <a:pt x="1096" y="493"/>
                      </a:cubicBezTo>
                      <a:cubicBezTo>
                        <a:pt x="1043" y="495"/>
                        <a:pt x="1001" y="451"/>
                        <a:pt x="1001" y="398"/>
                      </a:cubicBezTo>
                      <a:close/>
                      <a:moveTo>
                        <a:pt x="1135" y="776"/>
                      </a:moveTo>
                      <a:lnTo>
                        <a:pt x="1211" y="624"/>
                      </a:lnTo>
                      <a:lnTo>
                        <a:pt x="1287" y="776"/>
                      </a:lnTo>
                      <a:lnTo>
                        <a:pt x="1135" y="776"/>
                      </a:ln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C2F7724-AB0D-4FA4-BAB0-3ACD6F7ADCCD}"/>
                </a:ext>
              </a:extLst>
            </p:cNvPr>
            <p:cNvSpPr/>
            <p:nvPr/>
          </p:nvSpPr>
          <p:spPr>
            <a:xfrm>
              <a:off x="3406274" y="2036789"/>
              <a:ext cx="90324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Compartments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8F42549-7E08-4B10-8C2F-C58164B341ED}"/>
              </a:ext>
            </a:extLst>
          </p:cNvPr>
          <p:cNvGrpSpPr/>
          <p:nvPr/>
        </p:nvGrpSpPr>
        <p:grpSpPr>
          <a:xfrm>
            <a:off x="7445969" y="7164379"/>
            <a:ext cx="805942" cy="878067"/>
            <a:chOff x="2558095" y="3775928"/>
            <a:chExt cx="805942" cy="878067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B280319-3885-495B-ACCD-471BD0EC63FE}"/>
                </a:ext>
              </a:extLst>
            </p:cNvPr>
            <p:cNvGrpSpPr/>
            <p:nvPr/>
          </p:nvGrpSpPr>
          <p:grpSpPr>
            <a:xfrm>
              <a:off x="2681212" y="3775928"/>
              <a:ext cx="582945" cy="635162"/>
              <a:chOff x="2681212" y="3991725"/>
              <a:chExt cx="582945" cy="635162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71B7AAB-D1C8-4C58-ADD1-108FBCD6ECF5}"/>
                  </a:ext>
                </a:extLst>
              </p:cNvPr>
              <p:cNvSpPr/>
              <p:nvPr/>
            </p:nvSpPr>
            <p:spPr>
              <a:xfrm>
                <a:off x="2681212" y="3991725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8" name="Freeform 3">
                <a:extLst>
                  <a:ext uri="{FF2B5EF4-FFF2-40B4-BE49-F238E27FC236}">
                    <a16:creationId xmlns:a16="http://schemas.microsoft.com/office/drawing/2014/main" id="{0E0409F4-B8A4-4A43-97C8-18F570C6E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4290" y="4084230"/>
                <a:ext cx="448738" cy="448738"/>
              </a:xfrm>
              <a:custGeom>
                <a:avLst/>
                <a:gdLst>
                  <a:gd name="T0" fmla="*/ 1324 w 1509"/>
                  <a:gd name="T1" fmla="*/ 259 h 1507"/>
                  <a:gd name="T2" fmla="*/ 1183 w 1509"/>
                  <a:gd name="T3" fmla="*/ 401 h 1507"/>
                  <a:gd name="T4" fmla="*/ 1156 w 1509"/>
                  <a:gd name="T5" fmla="*/ 682 h 1507"/>
                  <a:gd name="T6" fmla="*/ 1049 w 1509"/>
                  <a:gd name="T7" fmla="*/ 789 h 1507"/>
                  <a:gd name="T8" fmla="*/ 734 w 1509"/>
                  <a:gd name="T9" fmla="*/ 474 h 1507"/>
                  <a:gd name="T10" fmla="*/ 842 w 1509"/>
                  <a:gd name="T11" fmla="*/ 367 h 1507"/>
                  <a:gd name="T12" fmla="*/ 1122 w 1509"/>
                  <a:gd name="T13" fmla="*/ 341 h 1507"/>
                  <a:gd name="T14" fmla="*/ 1264 w 1509"/>
                  <a:gd name="T15" fmla="*/ 199 h 1507"/>
                  <a:gd name="T16" fmla="*/ 753 w 1509"/>
                  <a:gd name="T17" fmla="*/ 0 h 1507"/>
                  <a:gd name="T18" fmla="*/ 0 w 1509"/>
                  <a:gd name="T19" fmla="*/ 752 h 1507"/>
                  <a:gd name="T20" fmla="*/ 199 w 1509"/>
                  <a:gd name="T21" fmla="*/ 1263 h 1507"/>
                  <a:gd name="T22" fmla="*/ 386 w 1509"/>
                  <a:gd name="T23" fmla="*/ 1076 h 1507"/>
                  <a:gd name="T24" fmla="*/ 412 w 1509"/>
                  <a:gd name="T25" fmla="*/ 797 h 1507"/>
                  <a:gd name="T26" fmla="*/ 519 w 1509"/>
                  <a:gd name="T27" fmla="*/ 689 h 1507"/>
                  <a:gd name="T28" fmla="*/ 595 w 1509"/>
                  <a:gd name="T29" fmla="*/ 765 h 1507"/>
                  <a:gd name="T30" fmla="*/ 684 w 1509"/>
                  <a:gd name="T31" fmla="*/ 676 h 1507"/>
                  <a:gd name="T32" fmla="*/ 719 w 1509"/>
                  <a:gd name="T33" fmla="*/ 710 h 1507"/>
                  <a:gd name="T34" fmla="*/ 629 w 1509"/>
                  <a:gd name="T35" fmla="*/ 799 h 1507"/>
                  <a:gd name="T36" fmla="*/ 724 w 1509"/>
                  <a:gd name="T37" fmla="*/ 893 h 1507"/>
                  <a:gd name="T38" fmla="*/ 813 w 1509"/>
                  <a:gd name="T39" fmla="*/ 804 h 1507"/>
                  <a:gd name="T40" fmla="*/ 847 w 1509"/>
                  <a:gd name="T41" fmla="*/ 838 h 1507"/>
                  <a:gd name="T42" fmla="*/ 758 w 1509"/>
                  <a:gd name="T43" fmla="*/ 927 h 1507"/>
                  <a:gd name="T44" fmla="*/ 834 w 1509"/>
                  <a:gd name="T45" fmla="*/ 1003 h 1507"/>
                  <a:gd name="T46" fmla="*/ 726 w 1509"/>
                  <a:gd name="T47" fmla="*/ 1110 h 1507"/>
                  <a:gd name="T48" fmla="*/ 446 w 1509"/>
                  <a:gd name="T49" fmla="*/ 1137 h 1507"/>
                  <a:gd name="T50" fmla="*/ 260 w 1509"/>
                  <a:gd name="T51" fmla="*/ 1323 h 1507"/>
                  <a:gd name="T52" fmla="*/ 753 w 1509"/>
                  <a:gd name="T53" fmla="*/ 1506 h 1507"/>
                  <a:gd name="T54" fmla="*/ 1505 w 1509"/>
                  <a:gd name="T55" fmla="*/ 755 h 1507"/>
                  <a:gd name="T56" fmla="*/ 1324 w 1509"/>
                  <a:gd name="T57" fmla="*/ 259 h 1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09" h="1507">
                    <a:moveTo>
                      <a:pt x="1324" y="259"/>
                    </a:moveTo>
                    <a:lnTo>
                      <a:pt x="1183" y="401"/>
                    </a:lnTo>
                    <a:cubicBezTo>
                      <a:pt x="1240" y="488"/>
                      <a:pt x="1232" y="606"/>
                      <a:pt x="1156" y="682"/>
                    </a:cubicBezTo>
                    <a:lnTo>
                      <a:pt x="1049" y="789"/>
                    </a:lnTo>
                    <a:lnTo>
                      <a:pt x="734" y="474"/>
                    </a:lnTo>
                    <a:lnTo>
                      <a:pt x="842" y="367"/>
                    </a:lnTo>
                    <a:cubicBezTo>
                      <a:pt x="918" y="291"/>
                      <a:pt x="1036" y="280"/>
                      <a:pt x="1122" y="341"/>
                    </a:cubicBezTo>
                    <a:lnTo>
                      <a:pt x="1264" y="199"/>
                    </a:lnTo>
                    <a:cubicBezTo>
                      <a:pt x="1130" y="76"/>
                      <a:pt x="952" y="0"/>
                      <a:pt x="753" y="0"/>
                    </a:cubicBezTo>
                    <a:cubicBezTo>
                      <a:pt x="336" y="0"/>
                      <a:pt x="0" y="338"/>
                      <a:pt x="0" y="752"/>
                    </a:cubicBezTo>
                    <a:cubicBezTo>
                      <a:pt x="0" y="948"/>
                      <a:pt x="76" y="1126"/>
                      <a:pt x="199" y="1263"/>
                    </a:cubicBezTo>
                    <a:lnTo>
                      <a:pt x="386" y="1076"/>
                    </a:lnTo>
                    <a:cubicBezTo>
                      <a:pt x="328" y="990"/>
                      <a:pt x="336" y="872"/>
                      <a:pt x="412" y="797"/>
                    </a:cubicBezTo>
                    <a:lnTo>
                      <a:pt x="519" y="689"/>
                    </a:lnTo>
                    <a:lnTo>
                      <a:pt x="595" y="765"/>
                    </a:lnTo>
                    <a:lnTo>
                      <a:pt x="684" y="676"/>
                    </a:lnTo>
                    <a:lnTo>
                      <a:pt x="719" y="710"/>
                    </a:lnTo>
                    <a:lnTo>
                      <a:pt x="629" y="799"/>
                    </a:lnTo>
                    <a:lnTo>
                      <a:pt x="724" y="893"/>
                    </a:lnTo>
                    <a:lnTo>
                      <a:pt x="813" y="804"/>
                    </a:lnTo>
                    <a:lnTo>
                      <a:pt x="847" y="838"/>
                    </a:lnTo>
                    <a:lnTo>
                      <a:pt x="758" y="927"/>
                    </a:lnTo>
                    <a:lnTo>
                      <a:pt x="834" y="1003"/>
                    </a:lnTo>
                    <a:lnTo>
                      <a:pt x="726" y="1110"/>
                    </a:lnTo>
                    <a:cubicBezTo>
                      <a:pt x="650" y="1186"/>
                      <a:pt x="532" y="1197"/>
                      <a:pt x="446" y="1137"/>
                    </a:cubicBezTo>
                    <a:lnTo>
                      <a:pt x="260" y="1323"/>
                    </a:lnTo>
                    <a:cubicBezTo>
                      <a:pt x="391" y="1438"/>
                      <a:pt x="564" y="1506"/>
                      <a:pt x="753" y="1506"/>
                    </a:cubicBezTo>
                    <a:cubicBezTo>
                      <a:pt x="1169" y="1506"/>
                      <a:pt x="1505" y="1168"/>
                      <a:pt x="1505" y="755"/>
                    </a:cubicBezTo>
                    <a:cubicBezTo>
                      <a:pt x="1508" y="564"/>
                      <a:pt x="1439" y="393"/>
                      <a:pt x="1324" y="259"/>
                    </a:cubicBezTo>
                  </a:path>
                </a:pathLst>
              </a:custGeom>
              <a:solidFill>
                <a:srgbClr val="F8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40AEC16-61A1-4A7F-83A9-95419E2E8C91}"/>
                </a:ext>
              </a:extLst>
            </p:cNvPr>
            <p:cNvSpPr/>
            <p:nvPr/>
          </p:nvSpPr>
          <p:spPr>
            <a:xfrm>
              <a:off x="2558095" y="4438551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API/Service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04AF68C-C9B2-4784-9765-DBCDE65AF6AA}"/>
              </a:ext>
            </a:extLst>
          </p:cNvPr>
          <p:cNvGrpSpPr/>
          <p:nvPr/>
        </p:nvGrpSpPr>
        <p:grpSpPr>
          <a:xfrm>
            <a:off x="2464532" y="7204630"/>
            <a:ext cx="805942" cy="797565"/>
            <a:chOff x="3598123" y="4996609"/>
            <a:chExt cx="805942" cy="797565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3DCBF51-5033-476A-9749-AECF3B97E7D1}"/>
                </a:ext>
              </a:extLst>
            </p:cNvPr>
            <p:cNvGrpSpPr/>
            <p:nvPr/>
          </p:nvGrpSpPr>
          <p:grpSpPr>
            <a:xfrm>
              <a:off x="3720120" y="4996609"/>
              <a:ext cx="576196" cy="569026"/>
              <a:chOff x="3720120" y="5171216"/>
              <a:chExt cx="576196" cy="569026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14AAD7E-3717-4067-B22A-F273C9F6BC43}"/>
                  </a:ext>
                </a:extLst>
              </p:cNvPr>
              <p:cNvSpPr/>
              <p:nvPr/>
            </p:nvSpPr>
            <p:spPr>
              <a:xfrm>
                <a:off x="3720120" y="5171216"/>
                <a:ext cx="576196" cy="569026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649C66A1-2706-43C4-91A9-98D816AC9D25}"/>
                  </a:ext>
                </a:extLst>
              </p:cNvPr>
              <p:cNvGrpSpPr/>
              <p:nvPr/>
            </p:nvGrpSpPr>
            <p:grpSpPr>
              <a:xfrm>
                <a:off x="3830328" y="5255545"/>
                <a:ext cx="380509" cy="406752"/>
                <a:chOff x="3346402" y="5018689"/>
                <a:chExt cx="460375" cy="492125"/>
              </a:xfrm>
            </p:grpSpPr>
            <p:sp>
              <p:nvSpPr>
                <p:cNvPr id="124" name="Freeform 2">
                  <a:extLst>
                    <a:ext uri="{FF2B5EF4-FFF2-40B4-BE49-F238E27FC236}">
                      <a16:creationId xmlns:a16="http://schemas.microsoft.com/office/drawing/2014/main" id="{F33E7DD5-CEE6-4F31-807A-1AE74142F2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6402" y="5018689"/>
                  <a:ext cx="460375" cy="461963"/>
                </a:xfrm>
                <a:custGeom>
                  <a:avLst/>
                  <a:gdLst>
                    <a:gd name="T0" fmla="*/ 888 w 1280"/>
                    <a:gd name="T1" fmla="*/ 409 h 1283"/>
                    <a:gd name="T2" fmla="*/ 495 w 1280"/>
                    <a:gd name="T3" fmla="*/ 15 h 1283"/>
                    <a:gd name="T4" fmla="*/ 0 w 1280"/>
                    <a:gd name="T5" fmla="*/ 0 h 1283"/>
                    <a:gd name="T6" fmla="*/ 15 w 1280"/>
                    <a:gd name="T7" fmla="*/ 495 h 1283"/>
                    <a:gd name="T8" fmla="*/ 204 w 1280"/>
                    <a:gd name="T9" fmla="*/ 684 h 1283"/>
                    <a:gd name="T10" fmla="*/ 380 w 1280"/>
                    <a:gd name="T11" fmla="*/ 642 h 1283"/>
                    <a:gd name="T12" fmla="*/ 784 w 1280"/>
                    <a:gd name="T13" fmla="*/ 1046 h 1283"/>
                    <a:gd name="T14" fmla="*/ 742 w 1280"/>
                    <a:gd name="T15" fmla="*/ 1221 h 1283"/>
                    <a:gd name="T16" fmla="*/ 802 w 1280"/>
                    <a:gd name="T17" fmla="*/ 1282 h 1283"/>
                    <a:gd name="T18" fmla="*/ 1040 w 1280"/>
                    <a:gd name="T19" fmla="*/ 1043 h 1283"/>
                    <a:gd name="T20" fmla="*/ 1279 w 1280"/>
                    <a:gd name="T21" fmla="*/ 805 h 1283"/>
                    <a:gd name="T22" fmla="*/ 888 w 1280"/>
                    <a:gd name="T23" fmla="*/ 409 h 1283"/>
                    <a:gd name="T24" fmla="*/ 285 w 1280"/>
                    <a:gd name="T25" fmla="*/ 280 h 1283"/>
                    <a:gd name="T26" fmla="*/ 196 w 1280"/>
                    <a:gd name="T27" fmla="*/ 280 h 1283"/>
                    <a:gd name="T28" fmla="*/ 196 w 1280"/>
                    <a:gd name="T29" fmla="*/ 191 h 1283"/>
                    <a:gd name="T30" fmla="*/ 285 w 1280"/>
                    <a:gd name="T31" fmla="*/ 191 h 1283"/>
                    <a:gd name="T32" fmla="*/ 285 w 1280"/>
                    <a:gd name="T33" fmla="*/ 280 h 1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80" h="1283">
                      <a:moveTo>
                        <a:pt x="888" y="409"/>
                      </a:moveTo>
                      <a:lnTo>
                        <a:pt x="495" y="15"/>
                      </a:lnTo>
                      <a:lnTo>
                        <a:pt x="0" y="0"/>
                      </a:lnTo>
                      <a:lnTo>
                        <a:pt x="15" y="495"/>
                      </a:lnTo>
                      <a:lnTo>
                        <a:pt x="204" y="684"/>
                      </a:lnTo>
                      <a:cubicBezTo>
                        <a:pt x="257" y="658"/>
                        <a:pt x="317" y="642"/>
                        <a:pt x="380" y="642"/>
                      </a:cubicBezTo>
                      <a:cubicBezTo>
                        <a:pt x="603" y="642"/>
                        <a:pt x="784" y="823"/>
                        <a:pt x="784" y="1046"/>
                      </a:cubicBezTo>
                      <a:cubicBezTo>
                        <a:pt x="784" y="1109"/>
                        <a:pt x="768" y="1169"/>
                        <a:pt x="742" y="1221"/>
                      </a:cubicBezTo>
                      <a:lnTo>
                        <a:pt x="802" y="1282"/>
                      </a:lnTo>
                      <a:lnTo>
                        <a:pt x="1040" y="1043"/>
                      </a:lnTo>
                      <a:lnTo>
                        <a:pt x="1279" y="805"/>
                      </a:lnTo>
                      <a:lnTo>
                        <a:pt x="888" y="409"/>
                      </a:lnTo>
                      <a:close/>
                      <a:moveTo>
                        <a:pt x="285" y="280"/>
                      </a:moveTo>
                      <a:cubicBezTo>
                        <a:pt x="262" y="304"/>
                        <a:pt x="223" y="304"/>
                        <a:pt x="196" y="280"/>
                      </a:cubicBezTo>
                      <a:cubicBezTo>
                        <a:pt x="173" y="257"/>
                        <a:pt x="173" y="217"/>
                        <a:pt x="196" y="191"/>
                      </a:cubicBezTo>
                      <a:cubicBezTo>
                        <a:pt x="220" y="167"/>
                        <a:pt x="259" y="167"/>
                        <a:pt x="285" y="191"/>
                      </a:cubicBezTo>
                      <a:cubicBezTo>
                        <a:pt x="309" y="215"/>
                        <a:pt x="309" y="254"/>
                        <a:pt x="285" y="280"/>
                      </a:cubicBez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5" name="Freeform 3">
                  <a:extLst>
                    <a:ext uri="{FF2B5EF4-FFF2-40B4-BE49-F238E27FC236}">
                      <a16:creationId xmlns:a16="http://schemas.microsoft.com/office/drawing/2014/main" id="{1DBD35A3-6906-4AEF-AAD7-2FF5F7280E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7040" y="5279039"/>
                  <a:ext cx="231775" cy="231775"/>
                </a:xfrm>
                <a:custGeom>
                  <a:avLst/>
                  <a:gdLst>
                    <a:gd name="T0" fmla="*/ 323 w 646"/>
                    <a:gd name="T1" fmla="*/ 0 h 646"/>
                    <a:gd name="T2" fmla="*/ 0 w 646"/>
                    <a:gd name="T3" fmla="*/ 323 h 646"/>
                    <a:gd name="T4" fmla="*/ 323 w 646"/>
                    <a:gd name="T5" fmla="*/ 645 h 646"/>
                    <a:gd name="T6" fmla="*/ 645 w 646"/>
                    <a:gd name="T7" fmla="*/ 323 h 646"/>
                    <a:gd name="T8" fmla="*/ 323 w 646"/>
                    <a:gd name="T9" fmla="*/ 0 h 646"/>
                    <a:gd name="T10" fmla="*/ 506 w 646"/>
                    <a:gd name="T11" fmla="*/ 365 h 646"/>
                    <a:gd name="T12" fmla="*/ 362 w 646"/>
                    <a:gd name="T13" fmla="*/ 365 h 646"/>
                    <a:gd name="T14" fmla="*/ 362 w 646"/>
                    <a:gd name="T15" fmla="*/ 509 h 646"/>
                    <a:gd name="T16" fmla="*/ 278 w 646"/>
                    <a:gd name="T17" fmla="*/ 509 h 646"/>
                    <a:gd name="T18" fmla="*/ 278 w 646"/>
                    <a:gd name="T19" fmla="*/ 365 h 646"/>
                    <a:gd name="T20" fmla="*/ 134 w 646"/>
                    <a:gd name="T21" fmla="*/ 365 h 646"/>
                    <a:gd name="T22" fmla="*/ 134 w 646"/>
                    <a:gd name="T23" fmla="*/ 283 h 646"/>
                    <a:gd name="T24" fmla="*/ 278 w 646"/>
                    <a:gd name="T25" fmla="*/ 283 h 646"/>
                    <a:gd name="T26" fmla="*/ 278 w 646"/>
                    <a:gd name="T27" fmla="*/ 139 h 646"/>
                    <a:gd name="T28" fmla="*/ 362 w 646"/>
                    <a:gd name="T29" fmla="*/ 139 h 646"/>
                    <a:gd name="T30" fmla="*/ 362 w 646"/>
                    <a:gd name="T31" fmla="*/ 283 h 646"/>
                    <a:gd name="T32" fmla="*/ 506 w 646"/>
                    <a:gd name="T33" fmla="*/ 283 h 646"/>
                    <a:gd name="T34" fmla="*/ 506 w 646"/>
                    <a:gd name="T35" fmla="*/ 365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46" h="646">
                      <a:moveTo>
                        <a:pt x="323" y="0"/>
                      </a:moveTo>
                      <a:cubicBezTo>
                        <a:pt x="145" y="0"/>
                        <a:pt x="0" y="145"/>
                        <a:pt x="0" y="323"/>
                      </a:cubicBezTo>
                      <a:cubicBezTo>
                        <a:pt x="0" y="502"/>
                        <a:pt x="145" y="645"/>
                        <a:pt x="323" y="645"/>
                      </a:cubicBezTo>
                      <a:cubicBezTo>
                        <a:pt x="501" y="645"/>
                        <a:pt x="645" y="502"/>
                        <a:pt x="645" y="323"/>
                      </a:cubicBezTo>
                      <a:cubicBezTo>
                        <a:pt x="645" y="145"/>
                        <a:pt x="501" y="0"/>
                        <a:pt x="323" y="0"/>
                      </a:cubicBezTo>
                      <a:close/>
                      <a:moveTo>
                        <a:pt x="506" y="365"/>
                      </a:moveTo>
                      <a:lnTo>
                        <a:pt x="362" y="365"/>
                      </a:lnTo>
                      <a:lnTo>
                        <a:pt x="362" y="509"/>
                      </a:lnTo>
                      <a:lnTo>
                        <a:pt x="278" y="509"/>
                      </a:lnTo>
                      <a:lnTo>
                        <a:pt x="278" y="365"/>
                      </a:lnTo>
                      <a:lnTo>
                        <a:pt x="134" y="365"/>
                      </a:lnTo>
                      <a:lnTo>
                        <a:pt x="134" y="283"/>
                      </a:lnTo>
                      <a:lnTo>
                        <a:pt x="278" y="283"/>
                      </a:lnTo>
                      <a:lnTo>
                        <a:pt x="278" y="139"/>
                      </a:lnTo>
                      <a:lnTo>
                        <a:pt x="362" y="139"/>
                      </a:lnTo>
                      <a:lnTo>
                        <a:pt x="362" y="283"/>
                      </a:lnTo>
                      <a:lnTo>
                        <a:pt x="506" y="283"/>
                      </a:lnTo>
                      <a:lnTo>
                        <a:pt x="506" y="365"/>
                      </a:ln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E58C983-EA29-4681-8CA2-36FDE9169926}"/>
                </a:ext>
              </a:extLst>
            </p:cNvPr>
            <p:cNvSpPr/>
            <p:nvPr/>
          </p:nvSpPr>
          <p:spPr>
            <a:xfrm>
              <a:off x="3598123" y="5578730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Tagging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1E57872-F4A2-427D-BD54-3BF34710AA46}"/>
              </a:ext>
            </a:extLst>
          </p:cNvPr>
          <p:cNvGrpSpPr/>
          <p:nvPr/>
        </p:nvGrpSpPr>
        <p:grpSpPr>
          <a:xfrm>
            <a:off x="10899159" y="7119388"/>
            <a:ext cx="903871" cy="968048"/>
            <a:chOff x="6219361" y="4416079"/>
            <a:chExt cx="903871" cy="968048"/>
          </a:xfrm>
        </p:grpSpPr>
        <p:pic>
          <p:nvPicPr>
            <p:cNvPr id="127" name="Graphic 88">
              <a:extLst>
                <a:ext uri="{FF2B5EF4-FFF2-40B4-BE49-F238E27FC236}">
                  <a16:creationId xmlns:a16="http://schemas.microsoft.com/office/drawing/2014/main" id="{A1BD4518-B368-4354-99D9-52D3069BE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19361" y="4416079"/>
              <a:ext cx="903871" cy="903871"/>
            </a:xfrm>
            <a:prstGeom prst="rect">
              <a:avLst/>
            </a:prstGeom>
          </p:spPr>
        </p:pic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E8ED036-F81D-445B-88C0-55F2C7B2878E}"/>
                </a:ext>
              </a:extLst>
            </p:cNvPr>
            <p:cNvSpPr/>
            <p:nvPr/>
          </p:nvSpPr>
          <p:spPr>
            <a:xfrm>
              <a:off x="6271652" y="5168683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Search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45DD8E8-F1C5-41FB-9931-96D29E160379}"/>
              </a:ext>
            </a:extLst>
          </p:cNvPr>
          <p:cNvGrpSpPr/>
          <p:nvPr/>
        </p:nvGrpSpPr>
        <p:grpSpPr>
          <a:xfrm>
            <a:off x="8939924" y="6938305"/>
            <a:ext cx="1271222" cy="1330215"/>
            <a:chOff x="322504" y="1084396"/>
            <a:chExt cx="1271222" cy="1330215"/>
          </a:xfrm>
        </p:grpSpPr>
        <p:pic>
          <p:nvPicPr>
            <p:cNvPr id="130" name="Graphic 71">
              <a:extLst>
                <a:ext uri="{FF2B5EF4-FFF2-40B4-BE49-F238E27FC236}">
                  <a16:creationId xmlns:a16="http://schemas.microsoft.com/office/drawing/2014/main" id="{830D4F62-6BF6-47EF-A0A4-69985935A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2504" y="1084396"/>
              <a:ext cx="1271222" cy="1271222"/>
            </a:xfrm>
            <a:prstGeom prst="rect">
              <a:avLst/>
            </a:prstGeom>
          </p:spPr>
        </p:pic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B5BF304-36EF-4962-86FE-D8696E58454E}"/>
                </a:ext>
              </a:extLst>
            </p:cNvPr>
            <p:cNvSpPr/>
            <p:nvPr/>
          </p:nvSpPr>
          <p:spPr>
            <a:xfrm>
              <a:off x="560884" y="2076057"/>
              <a:ext cx="8059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Resource</a:t>
              </a:r>
            </a:p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Manager</a:t>
              </a:r>
            </a:p>
          </p:txBody>
        </p:sp>
      </p:grp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82FC4A36-35E7-4424-A5AE-3154034AC790}"/>
              </a:ext>
            </a:extLst>
          </p:cNvPr>
          <p:cNvSpPr/>
          <p:nvPr/>
        </p:nvSpPr>
        <p:spPr>
          <a:xfrm>
            <a:off x="5323567" y="-1095269"/>
            <a:ext cx="1205731" cy="914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Logging</a:t>
            </a:r>
            <a:endParaRPr lang="en-NL" dirty="0"/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023913E4-F8E9-411A-93E0-E06045A8F65F}"/>
              </a:ext>
            </a:extLst>
          </p:cNvPr>
          <p:cNvSpPr/>
          <p:nvPr/>
        </p:nvSpPr>
        <p:spPr>
          <a:xfrm>
            <a:off x="3593375" y="8749507"/>
            <a:ext cx="1209608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Compute</a:t>
            </a:r>
            <a:endParaRPr lang="en-NL" dirty="0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89F0A9D-3EA4-4487-8590-D3F75DFB1C8A}"/>
              </a:ext>
            </a:extLst>
          </p:cNvPr>
          <p:cNvGrpSpPr/>
          <p:nvPr/>
        </p:nvGrpSpPr>
        <p:grpSpPr>
          <a:xfrm>
            <a:off x="5549746" y="6999307"/>
            <a:ext cx="1208210" cy="1208210"/>
            <a:chOff x="8501701" y="2363821"/>
            <a:chExt cx="1208210" cy="1208210"/>
          </a:xfrm>
        </p:grpSpPr>
        <p:pic>
          <p:nvPicPr>
            <p:cNvPr id="140" name="Graphic 139">
              <a:extLst>
                <a:ext uri="{FF2B5EF4-FFF2-40B4-BE49-F238E27FC236}">
                  <a16:creationId xmlns:a16="http://schemas.microsoft.com/office/drawing/2014/main" id="{4807D3F6-A14E-42A4-8AB5-5525F1679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01701" y="2363821"/>
              <a:ext cx="1208210" cy="1208210"/>
            </a:xfrm>
            <a:prstGeom prst="rect">
              <a:avLst/>
            </a:prstGeom>
          </p:spPr>
        </p:pic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E7EDB21-1C4D-4E83-9B6C-95A076547AA5}"/>
                </a:ext>
              </a:extLst>
            </p:cNvPr>
            <p:cNvSpPr/>
            <p:nvPr/>
          </p:nvSpPr>
          <p:spPr>
            <a:xfrm>
              <a:off x="8713667" y="3303544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Events</a:t>
              </a:r>
            </a:p>
          </p:txBody>
        </p:sp>
      </p:grpSp>
      <p:pic>
        <p:nvPicPr>
          <p:cNvPr id="165" name="Picture 164">
            <a:extLst>
              <a:ext uri="{FF2B5EF4-FFF2-40B4-BE49-F238E27FC236}">
                <a16:creationId xmlns:a16="http://schemas.microsoft.com/office/drawing/2014/main" id="{BFAE7B9B-901E-4571-ACBA-51E61F1541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3030" y="2036974"/>
            <a:ext cx="662997" cy="723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E588C096-496F-45C4-910A-4584B946EAB3}"/>
              </a:ext>
            </a:extLst>
          </p:cNvPr>
          <p:cNvSpPr/>
          <p:nvPr/>
        </p:nvSpPr>
        <p:spPr>
          <a:xfrm>
            <a:off x="7756127" y="7580654"/>
            <a:ext cx="805942" cy="58805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OCIR</a:t>
            </a:r>
            <a:endParaRPr lang="en-NL" dirty="0"/>
          </a:p>
        </p:txBody>
      </p:sp>
      <p:sp>
        <p:nvSpPr>
          <p:cNvPr id="291" name="Rectangle: Rounded Corners 290">
            <a:extLst>
              <a:ext uri="{FF2B5EF4-FFF2-40B4-BE49-F238E27FC236}">
                <a16:creationId xmlns:a16="http://schemas.microsoft.com/office/drawing/2014/main" id="{9E922158-CEE3-4826-9268-31B15D2E9B0C}"/>
              </a:ext>
            </a:extLst>
          </p:cNvPr>
          <p:cNvSpPr/>
          <p:nvPr/>
        </p:nvSpPr>
        <p:spPr>
          <a:xfrm>
            <a:off x="3593647" y="-1095269"/>
            <a:ext cx="1335938" cy="914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Monitoring</a:t>
            </a:r>
            <a:endParaRPr lang="en-NL" dirty="0"/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8DE483DD-FDE7-4932-8D32-5167E5B58A73}"/>
              </a:ext>
            </a:extLst>
          </p:cNvPr>
          <p:cNvCxnSpPr>
            <a:stCxn id="9" idx="3"/>
            <a:endCxn id="8" idx="1"/>
          </p:cNvCxnSpPr>
          <p:nvPr/>
        </p:nvCxnSpPr>
        <p:spPr>
          <a:xfrm flipV="1">
            <a:off x="3239883" y="2036974"/>
            <a:ext cx="2469859" cy="14228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Arrow: Right 169">
            <a:extLst>
              <a:ext uri="{FF2B5EF4-FFF2-40B4-BE49-F238E27FC236}">
                <a16:creationId xmlns:a16="http://schemas.microsoft.com/office/drawing/2014/main" id="{98704EBB-F17C-4763-974C-4EC3879FF1D0}"/>
              </a:ext>
            </a:extLst>
          </p:cNvPr>
          <p:cNvSpPr/>
          <p:nvPr/>
        </p:nvSpPr>
        <p:spPr>
          <a:xfrm>
            <a:off x="970577" y="2961477"/>
            <a:ext cx="1615952" cy="955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93" name="Connector: Elbow 292">
            <a:extLst>
              <a:ext uri="{FF2B5EF4-FFF2-40B4-BE49-F238E27FC236}">
                <a16:creationId xmlns:a16="http://schemas.microsoft.com/office/drawing/2014/main" id="{43224727-F6A2-4B09-B27A-19D032C33D5C}"/>
              </a:ext>
            </a:extLst>
          </p:cNvPr>
          <p:cNvCxnSpPr>
            <a:endCxn id="13" idx="1"/>
          </p:cNvCxnSpPr>
          <p:nvPr/>
        </p:nvCxnSpPr>
        <p:spPr>
          <a:xfrm>
            <a:off x="7961772" y="1875663"/>
            <a:ext cx="1549716" cy="457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: Elbow 294">
            <a:extLst>
              <a:ext uri="{FF2B5EF4-FFF2-40B4-BE49-F238E27FC236}">
                <a16:creationId xmlns:a16="http://schemas.microsoft.com/office/drawing/2014/main" id="{A9B5AB0D-BA83-4C1A-8C45-F3C2BECAC63A}"/>
              </a:ext>
            </a:extLst>
          </p:cNvPr>
          <p:cNvCxnSpPr>
            <a:stCxn id="13" idx="0"/>
            <a:endCxn id="8" idx="0"/>
          </p:cNvCxnSpPr>
          <p:nvPr/>
        </p:nvCxnSpPr>
        <p:spPr>
          <a:xfrm rot="16200000" flipV="1">
            <a:off x="8343032" y="72500"/>
            <a:ext cx="295889" cy="3310437"/>
          </a:xfrm>
          <a:prstGeom prst="bentConnector3">
            <a:avLst>
              <a:gd name="adj1" fmla="val 177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nector: Elbow 296">
            <a:extLst>
              <a:ext uri="{FF2B5EF4-FFF2-40B4-BE49-F238E27FC236}">
                <a16:creationId xmlns:a16="http://schemas.microsoft.com/office/drawing/2014/main" id="{77D63F56-199C-484C-9391-FB75D58A179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76773" y="2504278"/>
            <a:ext cx="2469856" cy="914399"/>
          </a:xfrm>
          <a:prstGeom prst="bentConnector3">
            <a:avLst>
              <a:gd name="adj1" fmla="val -6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or: Elbow 298">
            <a:extLst>
              <a:ext uri="{FF2B5EF4-FFF2-40B4-BE49-F238E27FC236}">
                <a16:creationId xmlns:a16="http://schemas.microsoft.com/office/drawing/2014/main" id="{FCA1DB05-5B61-4502-912C-C2091802F0E6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16200000" flipH="1">
            <a:off x="7186035" y="2143896"/>
            <a:ext cx="2010316" cy="27108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tangle: Rounded Corners 305">
            <a:extLst>
              <a:ext uri="{FF2B5EF4-FFF2-40B4-BE49-F238E27FC236}">
                <a16:creationId xmlns:a16="http://schemas.microsoft.com/office/drawing/2014/main" id="{4F282A45-72E4-4A27-8A8E-AD27584F9407}"/>
              </a:ext>
            </a:extLst>
          </p:cNvPr>
          <p:cNvSpPr/>
          <p:nvPr/>
        </p:nvSpPr>
        <p:spPr>
          <a:xfrm>
            <a:off x="-1278060" y="3002671"/>
            <a:ext cx="1209608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Digital Assistant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023FE-13CF-4D9E-ACA6-381A001D26A6}"/>
              </a:ext>
            </a:extLst>
          </p:cNvPr>
          <p:cNvSpPr txBox="1"/>
          <p:nvPr/>
        </p:nvSpPr>
        <p:spPr>
          <a:xfrm>
            <a:off x="2290738" y="87909"/>
            <a:ext cx="8660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OCI Services for Cloud Native Application Development</a:t>
            </a:r>
            <a:endParaRPr lang="en-NL" sz="2800" dirty="0"/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A941647A-E642-46CE-8F18-0898AD0324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37" b="25796"/>
          <a:stretch/>
        </p:blipFill>
        <p:spPr bwMode="auto">
          <a:xfrm>
            <a:off x="9780104" y="6135737"/>
            <a:ext cx="2199861" cy="55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75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3595-82EB-4D12-A873-419908CC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Serverless</a:t>
            </a:r>
            <a:r>
              <a:rPr lang="nl-NL" dirty="0"/>
              <a:t> </a:t>
            </a:r>
            <a:r>
              <a:rPr lang="nl-NL" dirty="0" err="1"/>
              <a:t>Functions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36F6-CFE8-42B6-8933-EA9E57F5E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Project </a:t>
            </a:r>
            <a:r>
              <a:rPr lang="nl-NL" dirty="0" err="1"/>
              <a:t>Fn</a:t>
            </a:r>
            <a:endParaRPr lang="nl-NL" dirty="0"/>
          </a:p>
          <a:p>
            <a:r>
              <a:rPr lang="nl-NL" dirty="0"/>
              <a:t>Open Source</a:t>
            </a:r>
          </a:p>
          <a:p>
            <a:r>
              <a:rPr lang="nl-NL" dirty="0"/>
              <a:t>Docker </a:t>
            </a:r>
            <a:r>
              <a:rPr lang="nl-NL" dirty="0" err="1"/>
              <a:t>based</a:t>
            </a:r>
            <a:endParaRPr lang="nl-NL" dirty="0"/>
          </a:p>
          <a:p>
            <a:r>
              <a:rPr lang="nl-NL" dirty="0"/>
              <a:t>Runs </a:t>
            </a:r>
            <a:r>
              <a:rPr lang="nl-NL" dirty="0" err="1"/>
              <a:t>anywhere</a:t>
            </a:r>
            <a:r>
              <a:rPr lang="nl-NL" dirty="0"/>
              <a:t> – </a:t>
            </a:r>
            <a:r>
              <a:rPr lang="nl-NL" dirty="0" err="1"/>
              <a:t>including</a:t>
            </a:r>
            <a:r>
              <a:rPr lang="nl-NL" dirty="0"/>
              <a:t> (but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) </a:t>
            </a:r>
            <a:r>
              <a:rPr lang="nl-NL" dirty="0" err="1"/>
              <a:t>cloud</a:t>
            </a:r>
            <a:r>
              <a:rPr lang="nl-NL" dirty="0"/>
              <a:t> </a:t>
            </a:r>
            <a:r>
              <a:rPr lang="nl-NL" dirty="0" err="1"/>
              <a:t>based</a:t>
            </a:r>
            <a:endParaRPr lang="nl-NL" dirty="0"/>
          </a:p>
          <a:p>
            <a:r>
              <a:rPr lang="nl-NL" dirty="0"/>
              <a:t>Development </a:t>
            </a:r>
            <a:r>
              <a:rPr lang="nl-NL" dirty="0" err="1"/>
              <a:t>done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CLI </a:t>
            </a:r>
            <a:r>
              <a:rPr lang="nl-NL" dirty="0" err="1"/>
              <a:t>and</a:t>
            </a:r>
            <a:r>
              <a:rPr lang="nl-NL" dirty="0"/>
              <a:t> a </a:t>
            </a:r>
            <a:r>
              <a:rPr lang="nl-NL" dirty="0" err="1"/>
              <a:t>local</a:t>
            </a:r>
            <a:r>
              <a:rPr lang="nl-NL" dirty="0"/>
              <a:t> Server</a:t>
            </a:r>
          </a:p>
          <a:p>
            <a:r>
              <a:rPr lang="nl-NL" dirty="0"/>
              <a:t>Out of </a:t>
            </a:r>
            <a:r>
              <a:rPr lang="nl-NL" dirty="0" err="1"/>
              <a:t>the</a:t>
            </a:r>
            <a:r>
              <a:rPr lang="nl-NL" dirty="0"/>
              <a:t> box support for </a:t>
            </a:r>
            <a:r>
              <a:rPr lang="nl-NL" dirty="0" err="1"/>
              <a:t>various</a:t>
            </a:r>
            <a:r>
              <a:rPr lang="nl-NL" dirty="0"/>
              <a:t> </a:t>
            </a:r>
            <a:r>
              <a:rPr lang="nl-NL" dirty="0" err="1"/>
              <a:t>runtimes</a:t>
            </a:r>
            <a:endParaRPr lang="nl-NL" dirty="0"/>
          </a:p>
          <a:p>
            <a:pPr lvl="1"/>
            <a:r>
              <a:rPr lang="nl-NL" dirty="0"/>
              <a:t>Java, </a:t>
            </a:r>
            <a:r>
              <a:rPr lang="nl-NL" dirty="0" err="1"/>
              <a:t>JavaScript</a:t>
            </a:r>
            <a:r>
              <a:rPr lang="nl-NL" dirty="0"/>
              <a:t>, Python, Go, Ruby</a:t>
            </a:r>
          </a:p>
          <a:p>
            <a:pPr lvl="1"/>
            <a:r>
              <a:rPr lang="nl-NL" dirty="0"/>
              <a:t>Support for </a:t>
            </a:r>
            <a:r>
              <a:rPr lang="nl-NL" dirty="0" err="1"/>
              <a:t>any</a:t>
            </a:r>
            <a:r>
              <a:rPr lang="nl-NL" dirty="0"/>
              <a:t> Docker Image</a:t>
            </a:r>
          </a:p>
          <a:p>
            <a:r>
              <a:rPr lang="nl-NL" dirty="0"/>
              <a:t>Every </a:t>
            </a:r>
            <a:r>
              <a:rPr lang="nl-NL" dirty="0" err="1"/>
              <a:t>Function</a:t>
            </a:r>
            <a:r>
              <a:rPr lang="nl-NL" dirty="0"/>
              <a:t> is built </a:t>
            </a:r>
            <a:r>
              <a:rPr lang="nl-NL" dirty="0" err="1"/>
              <a:t>upon</a:t>
            </a:r>
            <a:r>
              <a:rPr lang="nl-NL" dirty="0"/>
              <a:t> </a:t>
            </a:r>
            <a:r>
              <a:rPr lang="nl-NL" dirty="0" err="1"/>
              <a:t>deployment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a Docker Container Image</a:t>
            </a:r>
          </a:p>
          <a:p>
            <a:pPr lvl="1"/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instances</a:t>
            </a:r>
            <a:r>
              <a:rPr lang="nl-NL" dirty="0"/>
              <a:t> are running containers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such</a:t>
            </a:r>
            <a:r>
              <a:rPr lang="nl-NL" dirty="0"/>
              <a:t> images </a:t>
            </a:r>
          </a:p>
          <a:p>
            <a:r>
              <a:rPr lang="nl-NL" dirty="0" err="1"/>
              <a:t>Triggered</a:t>
            </a:r>
            <a:r>
              <a:rPr lang="nl-NL" dirty="0"/>
              <a:t>  </a:t>
            </a:r>
            <a:r>
              <a:rPr lang="nl-NL" dirty="0" err="1"/>
              <a:t>by</a:t>
            </a:r>
            <a:r>
              <a:rPr lang="nl-NL" dirty="0"/>
              <a:t> HTTP </a:t>
            </a:r>
            <a:r>
              <a:rPr lang="nl-NL" dirty="0" err="1"/>
              <a:t>requests</a:t>
            </a:r>
            <a:r>
              <a:rPr lang="nl-NL" dirty="0"/>
              <a:t> </a:t>
            </a:r>
          </a:p>
          <a:p>
            <a:r>
              <a:rPr lang="nl-NL" dirty="0"/>
              <a:t>Cluster </a:t>
            </a:r>
            <a:r>
              <a:rPr lang="nl-NL" i="1" dirty="0" err="1"/>
              <a:t>functions</a:t>
            </a:r>
            <a:r>
              <a:rPr lang="nl-NL" dirty="0"/>
              <a:t> in </a:t>
            </a:r>
            <a:r>
              <a:rPr lang="nl-NL" i="1" dirty="0" err="1"/>
              <a:t>applications</a:t>
            </a:r>
            <a:endParaRPr lang="nl-NL" i="1" dirty="0"/>
          </a:p>
          <a:p>
            <a:r>
              <a:rPr lang="nl-NL" dirty="0"/>
              <a:t>Support </a:t>
            </a:r>
            <a:r>
              <a:rPr lang="nl-NL" dirty="0" err="1"/>
              <a:t>Configuration</a:t>
            </a:r>
            <a:r>
              <a:rPr lang="nl-NL" dirty="0"/>
              <a:t> </a:t>
            </a:r>
            <a:r>
              <a:rPr lang="nl-NL" dirty="0" err="1"/>
              <a:t>Settings</a:t>
            </a:r>
            <a:r>
              <a:rPr lang="nl-NL" dirty="0"/>
              <a:t> on </a:t>
            </a:r>
            <a:r>
              <a:rPr lang="nl-NL" dirty="0" err="1"/>
              <a:t>Functions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Applications</a:t>
            </a:r>
          </a:p>
          <a:p>
            <a:pPr lvl="1"/>
            <a:r>
              <a:rPr lang="nl-NL" dirty="0" err="1"/>
              <a:t>Provided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as environment </a:t>
            </a:r>
            <a:r>
              <a:rPr lang="nl-NL" dirty="0" err="1"/>
              <a:t>variable</a:t>
            </a:r>
            <a:endParaRPr lang="nl-NL" dirty="0"/>
          </a:p>
          <a:p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6F5D2-D186-4BD0-A0D7-52569384B8F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624000" y="6672000"/>
            <a:ext cx="4320000" cy="144000"/>
          </a:xfrm>
          <a:prstGeom prst="rect">
            <a:avLst/>
          </a:prstGeom>
        </p:spPr>
        <p:txBody>
          <a:bodyPr/>
          <a:lstStyle/>
          <a:p>
            <a:pPr defTabSz="1219170"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Developer MeetUp: Oracle Cloud Native Application Development</a:t>
            </a:r>
            <a:endParaRPr lang="nl-NL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050" name="Picture 2" descr="https://s14-eu5.startpage.com/cgi-bin/serveimage?url=https%3A%2F%2Fencrypted-tbn0.gstatic.com%2Fimages%3Fq%3Dtbn%3AANd9GcR4G38NGSuUAjOeUxAKpN4_HiQoXzYz0Kx0tJ_3Zdr7aBhrGXTV%26s&amp;sp=427737030701c82d3127523a38ed1502&amp;anticache=724081">
            <a:extLst>
              <a:ext uri="{FF2B5EF4-FFF2-40B4-BE49-F238E27FC236}">
                <a16:creationId xmlns:a16="http://schemas.microsoft.com/office/drawing/2014/main" id="{7C82F54A-F41E-409D-8145-2E6686C66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422" y="1056000"/>
            <a:ext cx="44323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390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ED940281-E184-7F41-8FBC-9283F70EF3DC}" vid="{06E219FD-7C92-2F4C-AAE9-4F759F7D0053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4C2B63-5C0B-46E8-9BF0-8E4C1209F63C}">
  <we:reference id="wa104380510" version="1.0.0.3" store="en-US" storeType="OMEX"/>
  <we:alternateReferences>
    <we:reference id="wa104380510" version="1.0.0.3" store="WA104380510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CDE95304DD6F4887052858DDBAA49F" ma:contentTypeVersion="15" ma:contentTypeDescription="Een nieuw document maken." ma:contentTypeScope="" ma:versionID="9a988d12ba91b9d021c0651cc88f21b9">
  <xsd:schema xmlns:xsd="http://www.w3.org/2001/XMLSchema" xmlns:xs="http://www.w3.org/2001/XMLSchema" xmlns:p="http://schemas.microsoft.com/office/2006/metadata/properties" xmlns:ns1="http://schemas.microsoft.com/sharepoint/v3" xmlns:ns3="c0096d71-547d-4042-b14d-b0c176c18ef9" xmlns:ns4="c4a3eb09-d3f0-4928-b094-498861f3a0e3" targetNamespace="http://schemas.microsoft.com/office/2006/metadata/properties" ma:root="true" ma:fieldsID="310b11a23dc7eb604875a794df684694" ns1:_="" ns3:_="" ns4:_="">
    <xsd:import namespace="http://schemas.microsoft.com/sharepoint/v3"/>
    <xsd:import namespace="c0096d71-547d-4042-b14d-b0c176c18ef9"/>
    <xsd:import namespace="c4a3eb09-d3f0-4928-b094-498861f3a0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096d71-547d-4042-b14d-b0c176c18e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a3eb09-d3f0-4928-b094-498861f3a0e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42E0CF7-E0C2-4BEF-86CA-C3E4099409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70AB80-5E75-4758-8AE6-5B52E1A308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0096d71-547d-4042-b14d-b0c176c18ef9"/>
    <ds:schemaRef ds:uri="c4a3eb09-d3f0-4928-b094-498861f3a0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F7CD1E-303F-4667-8462-31EA08424CE5}">
  <ds:schemaRefs>
    <ds:schemaRef ds:uri="http://schemas.openxmlformats.org/package/2006/metadata/core-properties"/>
    <ds:schemaRef ds:uri="http://schemas.microsoft.com/office/2006/documentManagement/types"/>
    <ds:schemaRef ds:uri="c4a3eb09-d3f0-4928-b094-498861f3a0e3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purl.org/dc/terms/"/>
    <ds:schemaRef ds:uri="c0096d71-547d-4042-b14d-b0c176c18ef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1086</Words>
  <Application>Microsoft Office PowerPoint</Application>
  <PresentationFormat>Widescreen</PresentationFormat>
  <Paragraphs>227</Paragraphs>
  <Slides>21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1_Office-thema</vt:lpstr>
      <vt:lpstr>Six Virtual Developer Meetups</vt:lpstr>
      <vt:lpstr>PowerPoint Presentation</vt:lpstr>
      <vt:lpstr>Touring Oracle Cloud services  for cloud native application development</vt:lpstr>
      <vt:lpstr>PowerPoint Presentation</vt:lpstr>
      <vt:lpstr>Preparation for the Katacoda Hands-On Labs</vt:lpstr>
      <vt:lpstr>Cloud Trial as Registered Webinar Attendee </vt:lpstr>
      <vt:lpstr>The Prepared Tenancy </vt:lpstr>
      <vt:lpstr>PowerPoint Presentation</vt:lpstr>
      <vt:lpstr>Serverless Functions</vt:lpstr>
      <vt:lpstr>PowerPoint Presentation</vt:lpstr>
      <vt:lpstr>Fn Functions – request handling</vt:lpstr>
      <vt:lpstr>Demo</vt:lpstr>
      <vt:lpstr>Oracle Functions</vt:lpstr>
      <vt:lpstr>OCI Functions - Pricing</vt:lpstr>
      <vt:lpstr>PowerPoint Presentation</vt:lpstr>
      <vt:lpstr>PowerPoint Presentation</vt:lpstr>
      <vt:lpstr>API Gateway</vt:lpstr>
      <vt:lpstr>API Gateway  Authorizer Function</vt:lpstr>
      <vt:lpstr>OCI API Gateway - Pricing</vt:lpstr>
      <vt:lpstr>PowerPoint Presentation</vt:lpstr>
      <vt:lpstr>Q&amp;A  and  Live Handson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 Virtual Developer Meetups</dc:title>
  <dc:creator>Lucas Jellema</dc:creator>
  <cp:lastModifiedBy>Lucas Jellema</cp:lastModifiedBy>
  <cp:revision>2</cp:revision>
  <dcterms:created xsi:type="dcterms:W3CDTF">2020-06-15T16:32:01Z</dcterms:created>
  <dcterms:modified xsi:type="dcterms:W3CDTF">2020-06-17T16:26:41Z</dcterms:modified>
</cp:coreProperties>
</file>