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46"/>
  </p:notesMasterIdLst>
  <p:sldIdLst>
    <p:sldId id="3153" r:id="rId5"/>
    <p:sldId id="3154" r:id="rId6"/>
    <p:sldId id="3155" r:id="rId7"/>
    <p:sldId id="3156" r:id="rId8"/>
    <p:sldId id="3157" r:id="rId9"/>
    <p:sldId id="3158" r:id="rId10"/>
    <p:sldId id="3159" r:id="rId11"/>
    <p:sldId id="3160" r:id="rId12"/>
    <p:sldId id="3161" r:id="rId13"/>
    <p:sldId id="3162" r:id="rId14"/>
    <p:sldId id="3163" r:id="rId15"/>
    <p:sldId id="3164" r:id="rId16"/>
    <p:sldId id="3165" r:id="rId17"/>
    <p:sldId id="3166" r:id="rId18"/>
    <p:sldId id="3167" r:id="rId19"/>
    <p:sldId id="3168" r:id="rId20"/>
    <p:sldId id="3169" r:id="rId21"/>
    <p:sldId id="3170" r:id="rId22"/>
    <p:sldId id="3171" r:id="rId23"/>
    <p:sldId id="3172" r:id="rId24"/>
    <p:sldId id="3173" r:id="rId25"/>
    <p:sldId id="3174" r:id="rId26"/>
    <p:sldId id="3175" r:id="rId27"/>
    <p:sldId id="3176" r:id="rId28"/>
    <p:sldId id="3177" r:id="rId29"/>
    <p:sldId id="3178" r:id="rId30"/>
    <p:sldId id="3179" r:id="rId31"/>
    <p:sldId id="3180" r:id="rId32"/>
    <p:sldId id="3181" r:id="rId33"/>
    <p:sldId id="3182" r:id="rId34"/>
    <p:sldId id="3183" r:id="rId35"/>
    <p:sldId id="3184" r:id="rId36"/>
    <p:sldId id="3148" r:id="rId37"/>
    <p:sldId id="3186" r:id="rId38"/>
    <p:sldId id="3187" r:id="rId39"/>
    <p:sldId id="3188" r:id="rId40"/>
    <p:sldId id="3189" r:id="rId41"/>
    <p:sldId id="3191" r:id="rId42"/>
    <p:sldId id="3190" r:id="rId43"/>
    <p:sldId id="3193" r:id="rId44"/>
    <p:sldId id="3192" r:id="rId45"/>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809DD2"/>
    <a:srgbClr val="00A03C"/>
    <a:srgbClr val="DA4290"/>
    <a:srgbClr val="FFFFFF"/>
    <a:srgbClr val="000000"/>
    <a:srgbClr val="45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952E3-7E1A-4356-9E64-E66E87F3F923}" v="233" dt="2021-10-26T19:46:08.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80" autoAdjust="0"/>
  </p:normalViewPr>
  <p:slideViewPr>
    <p:cSldViewPr snapToGrid="0" snapToObjects="1">
      <p:cViewPr varScale="1">
        <p:scale>
          <a:sx n="98" d="100"/>
          <a:sy n="9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Jellema" userId="7e183fbb-84e0-44b3-9b03-0792bc8d162b" providerId="ADAL" clId="{1E1952E3-7E1A-4356-9E64-E66E87F3F923}"/>
    <pc:docChg chg="undo custSel addSld modSld sldOrd modMainMaster">
      <pc:chgData name="Lucas Jellema" userId="7e183fbb-84e0-44b3-9b03-0792bc8d162b" providerId="ADAL" clId="{1E1952E3-7E1A-4356-9E64-E66E87F3F923}" dt="2021-10-26T19:46:08.274" v="865"/>
      <pc:docMkLst>
        <pc:docMk/>
      </pc:docMkLst>
      <pc:sldChg chg="addSp delSp modSp mod">
        <pc:chgData name="Lucas Jellema" userId="7e183fbb-84e0-44b3-9b03-0792bc8d162b" providerId="ADAL" clId="{1E1952E3-7E1A-4356-9E64-E66E87F3F923}" dt="2021-10-26T16:19:09.091" v="206" actId="20577"/>
        <pc:sldMkLst>
          <pc:docMk/>
          <pc:sldMk cId="2601344720" sldId="3153"/>
        </pc:sldMkLst>
        <pc:spChg chg="mod">
          <ac:chgData name="Lucas Jellema" userId="7e183fbb-84e0-44b3-9b03-0792bc8d162b" providerId="ADAL" clId="{1E1952E3-7E1A-4356-9E64-E66E87F3F923}" dt="2021-10-26T16:19:09.091" v="206" actId="20577"/>
          <ac:spMkLst>
            <pc:docMk/>
            <pc:sldMk cId="2601344720" sldId="3153"/>
            <ac:spMk id="4" creationId="{43A12F37-0E5A-4A36-9915-E86ACC615AE3}"/>
          </ac:spMkLst>
        </pc:spChg>
        <pc:picChg chg="add mod">
          <ac:chgData name="Lucas Jellema" userId="7e183fbb-84e0-44b3-9b03-0792bc8d162b" providerId="ADAL" clId="{1E1952E3-7E1A-4356-9E64-E66E87F3F923}" dt="2021-10-26T10:14:38.151" v="5" actId="1076"/>
          <ac:picMkLst>
            <pc:docMk/>
            <pc:sldMk cId="2601344720" sldId="3153"/>
            <ac:picMk id="57" creationId="{798204DA-8468-4BE1-A4BF-23C3D188CC8F}"/>
          </ac:picMkLst>
        </pc:picChg>
        <pc:picChg chg="add mod">
          <ac:chgData name="Lucas Jellema" userId="7e183fbb-84e0-44b3-9b03-0792bc8d162b" providerId="ADAL" clId="{1E1952E3-7E1A-4356-9E64-E66E87F3F923}" dt="2021-10-26T10:11:51.643" v="0"/>
          <ac:picMkLst>
            <pc:docMk/>
            <pc:sldMk cId="2601344720" sldId="3153"/>
            <ac:picMk id="58" creationId="{E8E880FA-7D9E-49E5-B134-FF40A2BFB88E}"/>
          </ac:picMkLst>
        </pc:picChg>
        <pc:picChg chg="del">
          <ac:chgData name="Lucas Jellema" userId="7e183fbb-84e0-44b3-9b03-0792bc8d162b" providerId="ADAL" clId="{1E1952E3-7E1A-4356-9E64-E66E87F3F923}" dt="2021-10-26T10:11:53.964" v="1" actId="478"/>
          <ac:picMkLst>
            <pc:docMk/>
            <pc:sldMk cId="2601344720" sldId="3153"/>
            <ac:picMk id="1026" creationId="{17C05198-D3F5-4D93-ABCA-7C68DB127D4F}"/>
          </ac:picMkLst>
        </pc:picChg>
      </pc:sldChg>
      <pc:sldChg chg="addSp modSp">
        <pc:chgData name="Lucas Jellema" userId="7e183fbb-84e0-44b3-9b03-0792bc8d162b" providerId="ADAL" clId="{1E1952E3-7E1A-4356-9E64-E66E87F3F923}" dt="2021-10-26T16:16:31.910" v="193"/>
        <pc:sldMkLst>
          <pc:docMk/>
          <pc:sldMk cId="163604773" sldId="3154"/>
        </pc:sldMkLst>
        <pc:picChg chg="add mod">
          <ac:chgData name="Lucas Jellema" userId="7e183fbb-84e0-44b3-9b03-0792bc8d162b" providerId="ADAL" clId="{1E1952E3-7E1A-4356-9E64-E66E87F3F923}" dt="2021-10-26T16:16:31.910" v="193"/>
          <ac:picMkLst>
            <pc:docMk/>
            <pc:sldMk cId="163604773" sldId="3154"/>
            <ac:picMk id="10" creationId="{1C2CA32C-FABF-48F4-8D19-8D9B12C45A72}"/>
          </ac:picMkLst>
        </pc:picChg>
        <pc:picChg chg="add mod">
          <ac:chgData name="Lucas Jellema" userId="7e183fbb-84e0-44b3-9b03-0792bc8d162b" providerId="ADAL" clId="{1E1952E3-7E1A-4356-9E64-E66E87F3F923}" dt="2021-10-26T16:16:31.910" v="193"/>
          <ac:picMkLst>
            <pc:docMk/>
            <pc:sldMk cId="163604773" sldId="3154"/>
            <ac:picMk id="13" creationId="{45D9813E-686A-4569-9F8C-7EA97755E4ED}"/>
          </ac:picMkLst>
        </pc:picChg>
      </pc:sldChg>
      <pc:sldChg chg="modSp mod">
        <pc:chgData name="Lucas Jellema" userId="7e183fbb-84e0-44b3-9b03-0792bc8d162b" providerId="ADAL" clId="{1E1952E3-7E1A-4356-9E64-E66E87F3F923}" dt="2021-10-26T16:16:54.664" v="199" actId="20577"/>
        <pc:sldMkLst>
          <pc:docMk/>
          <pc:sldMk cId="1269254525" sldId="3155"/>
        </pc:sldMkLst>
        <pc:spChg chg="mod">
          <ac:chgData name="Lucas Jellema" userId="7e183fbb-84e0-44b3-9b03-0792bc8d162b" providerId="ADAL" clId="{1E1952E3-7E1A-4356-9E64-E66E87F3F923}" dt="2021-10-26T16:16:54.664" v="199" actId="20577"/>
          <ac:spMkLst>
            <pc:docMk/>
            <pc:sldMk cId="1269254525" sldId="3155"/>
            <ac:spMk id="5" creationId="{3A636120-554F-4287-B9C2-04FBA72634DA}"/>
          </ac:spMkLst>
        </pc:spChg>
      </pc:sldChg>
      <pc:sldChg chg="modSp mod">
        <pc:chgData name="Lucas Jellema" userId="7e183fbb-84e0-44b3-9b03-0792bc8d162b" providerId="ADAL" clId="{1E1952E3-7E1A-4356-9E64-E66E87F3F923}" dt="2021-10-26T16:21:25.299" v="255" actId="20577"/>
        <pc:sldMkLst>
          <pc:docMk/>
          <pc:sldMk cId="3498516776" sldId="3156"/>
        </pc:sldMkLst>
        <pc:spChg chg="mod">
          <ac:chgData name="Lucas Jellema" userId="7e183fbb-84e0-44b3-9b03-0792bc8d162b" providerId="ADAL" clId="{1E1952E3-7E1A-4356-9E64-E66E87F3F923}" dt="2021-10-26T16:21:25.299" v="255" actId="20577"/>
          <ac:spMkLst>
            <pc:docMk/>
            <pc:sldMk cId="3498516776" sldId="3156"/>
            <ac:spMk id="3" creationId="{09DC2E5C-BF80-4543-B41D-380DE210B26C}"/>
          </ac:spMkLst>
        </pc:spChg>
      </pc:sldChg>
      <pc:sldChg chg="modSp mod">
        <pc:chgData name="Lucas Jellema" userId="7e183fbb-84e0-44b3-9b03-0792bc8d162b" providerId="ADAL" clId="{1E1952E3-7E1A-4356-9E64-E66E87F3F923}" dt="2021-10-26T16:23:00.557" v="318" actId="14100"/>
        <pc:sldMkLst>
          <pc:docMk/>
          <pc:sldMk cId="2078374574" sldId="3159"/>
        </pc:sldMkLst>
        <pc:spChg chg="mod">
          <ac:chgData name="Lucas Jellema" userId="7e183fbb-84e0-44b3-9b03-0792bc8d162b" providerId="ADAL" clId="{1E1952E3-7E1A-4356-9E64-E66E87F3F923}" dt="2021-10-26T16:23:00.557" v="318" actId="14100"/>
          <ac:spMkLst>
            <pc:docMk/>
            <pc:sldMk cId="2078374574" sldId="3159"/>
            <ac:spMk id="2" creationId="{67E0C04D-56BD-4D90-A476-35097668AEA8}"/>
          </ac:spMkLst>
        </pc:spChg>
      </pc:sldChg>
      <pc:sldChg chg="modSp">
        <pc:chgData name="Lucas Jellema" userId="7e183fbb-84e0-44b3-9b03-0792bc8d162b" providerId="ADAL" clId="{1E1952E3-7E1A-4356-9E64-E66E87F3F923}" dt="2021-10-26T16:23:50.781" v="319" actId="20577"/>
        <pc:sldMkLst>
          <pc:docMk/>
          <pc:sldMk cId="1102121185" sldId="3162"/>
        </pc:sldMkLst>
        <pc:spChg chg="mod">
          <ac:chgData name="Lucas Jellema" userId="7e183fbb-84e0-44b3-9b03-0792bc8d162b" providerId="ADAL" clId="{1E1952E3-7E1A-4356-9E64-E66E87F3F923}" dt="2021-10-26T16:23:50.781" v="319" actId="20577"/>
          <ac:spMkLst>
            <pc:docMk/>
            <pc:sldMk cId="1102121185" sldId="3162"/>
            <ac:spMk id="5" creationId="{E2F6F1AA-281C-4390-BC28-0A4BFB3821D7}"/>
          </ac:spMkLst>
        </pc:spChg>
      </pc:sldChg>
      <pc:sldChg chg="addSp modSp mod modAnim">
        <pc:chgData name="Lucas Jellema" userId="7e183fbb-84e0-44b3-9b03-0792bc8d162b" providerId="ADAL" clId="{1E1952E3-7E1A-4356-9E64-E66E87F3F923}" dt="2021-10-26T16:28:46.274" v="330"/>
        <pc:sldMkLst>
          <pc:docMk/>
          <pc:sldMk cId="4175077681" sldId="3163"/>
        </pc:sldMkLst>
        <pc:spChg chg="add mod">
          <ac:chgData name="Lucas Jellema" userId="7e183fbb-84e0-44b3-9b03-0792bc8d162b" providerId="ADAL" clId="{1E1952E3-7E1A-4356-9E64-E66E87F3F923}" dt="2021-10-26T16:28:23.986" v="327"/>
          <ac:spMkLst>
            <pc:docMk/>
            <pc:sldMk cId="4175077681" sldId="3163"/>
            <ac:spMk id="5" creationId="{F8A16A23-F79F-4AB8-8054-24E252E802F0}"/>
          </ac:spMkLst>
        </pc:spChg>
      </pc:sldChg>
      <pc:sldChg chg="modSp modAnim">
        <pc:chgData name="Lucas Jellema" userId="7e183fbb-84e0-44b3-9b03-0792bc8d162b" providerId="ADAL" clId="{1E1952E3-7E1A-4356-9E64-E66E87F3F923}" dt="2021-10-26T16:30:09.549" v="342" actId="6549"/>
        <pc:sldMkLst>
          <pc:docMk/>
          <pc:sldMk cId="2880495163" sldId="3164"/>
        </pc:sldMkLst>
        <pc:spChg chg="mod">
          <ac:chgData name="Lucas Jellema" userId="7e183fbb-84e0-44b3-9b03-0792bc8d162b" providerId="ADAL" clId="{1E1952E3-7E1A-4356-9E64-E66E87F3F923}" dt="2021-10-26T16:30:09.549" v="342" actId="6549"/>
          <ac:spMkLst>
            <pc:docMk/>
            <pc:sldMk cId="2880495163" sldId="3164"/>
            <ac:spMk id="3" creationId="{5C857D57-726B-4FB7-AB5F-5AB5541C66C8}"/>
          </ac:spMkLst>
        </pc:spChg>
      </pc:sldChg>
      <pc:sldChg chg="mod modShow">
        <pc:chgData name="Lucas Jellema" userId="7e183fbb-84e0-44b3-9b03-0792bc8d162b" providerId="ADAL" clId="{1E1952E3-7E1A-4356-9E64-E66E87F3F923}" dt="2021-10-26T16:30:20.735" v="343" actId="729"/>
        <pc:sldMkLst>
          <pc:docMk/>
          <pc:sldMk cId="3199927358" sldId="3165"/>
        </pc:sldMkLst>
      </pc:sldChg>
      <pc:sldChg chg="mod modShow">
        <pc:chgData name="Lucas Jellema" userId="7e183fbb-84e0-44b3-9b03-0792bc8d162b" providerId="ADAL" clId="{1E1952E3-7E1A-4356-9E64-E66E87F3F923}" dt="2021-10-26T16:30:20.735" v="343" actId="729"/>
        <pc:sldMkLst>
          <pc:docMk/>
          <pc:sldMk cId="1920959821" sldId="3166"/>
        </pc:sldMkLst>
      </pc:sldChg>
      <pc:sldChg chg="modSp mod">
        <pc:chgData name="Lucas Jellema" userId="7e183fbb-84e0-44b3-9b03-0792bc8d162b" providerId="ADAL" clId="{1E1952E3-7E1A-4356-9E64-E66E87F3F923}" dt="2021-10-26T16:31:41.912" v="413" actId="20577"/>
        <pc:sldMkLst>
          <pc:docMk/>
          <pc:sldMk cId="3017454392" sldId="3173"/>
        </pc:sldMkLst>
        <pc:spChg chg="mod">
          <ac:chgData name="Lucas Jellema" userId="7e183fbb-84e0-44b3-9b03-0792bc8d162b" providerId="ADAL" clId="{1E1952E3-7E1A-4356-9E64-E66E87F3F923}" dt="2021-10-26T16:31:41.912" v="413" actId="20577"/>
          <ac:spMkLst>
            <pc:docMk/>
            <pc:sldMk cId="3017454392" sldId="3173"/>
            <ac:spMk id="3" creationId="{6CF1D088-1C12-4A6B-B799-EBC2B811B886}"/>
          </ac:spMkLst>
        </pc:spChg>
      </pc:sldChg>
      <pc:sldChg chg="modSp mod modAnim">
        <pc:chgData name="Lucas Jellema" userId="7e183fbb-84e0-44b3-9b03-0792bc8d162b" providerId="ADAL" clId="{1E1952E3-7E1A-4356-9E64-E66E87F3F923}" dt="2021-10-26T16:33:01.329" v="453"/>
        <pc:sldMkLst>
          <pc:docMk/>
          <pc:sldMk cId="404231067" sldId="3174"/>
        </pc:sldMkLst>
        <pc:spChg chg="mod">
          <ac:chgData name="Lucas Jellema" userId="7e183fbb-84e0-44b3-9b03-0792bc8d162b" providerId="ADAL" clId="{1E1952E3-7E1A-4356-9E64-E66E87F3F923}" dt="2021-10-26T16:32:41.275" v="452" actId="20577"/>
          <ac:spMkLst>
            <pc:docMk/>
            <pc:sldMk cId="404231067" sldId="3174"/>
            <ac:spMk id="3" creationId="{9472BBD4-8D92-4A3B-9D12-1C26BDFD1411}"/>
          </ac:spMkLst>
        </pc:spChg>
      </pc:sldChg>
      <pc:sldChg chg="modSp modAnim">
        <pc:chgData name="Lucas Jellema" userId="7e183fbb-84e0-44b3-9b03-0792bc8d162b" providerId="ADAL" clId="{1E1952E3-7E1A-4356-9E64-E66E87F3F923}" dt="2021-10-26T19:30:57.429" v="531" actId="20577"/>
        <pc:sldMkLst>
          <pc:docMk/>
          <pc:sldMk cId="3658305700" sldId="3176"/>
        </pc:sldMkLst>
        <pc:spChg chg="mod">
          <ac:chgData name="Lucas Jellema" userId="7e183fbb-84e0-44b3-9b03-0792bc8d162b" providerId="ADAL" clId="{1E1952E3-7E1A-4356-9E64-E66E87F3F923}" dt="2021-10-26T19:30:57.429" v="531" actId="20577"/>
          <ac:spMkLst>
            <pc:docMk/>
            <pc:sldMk cId="3658305700" sldId="3176"/>
            <ac:spMk id="3" creationId="{A19C5856-492A-47DC-B029-2A5270D7C353}"/>
          </ac:spMkLst>
        </pc:spChg>
      </pc:sldChg>
      <pc:sldChg chg="modSp mod">
        <pc:chgData name="Lucas Jellema" userId="7e183fbb-84e0-44b3-9b03-0792bc8d162b" providerId="ADAL" clId="{1E1952E3-7E1A-4356-9E64-E66E87F3F923}" dt="2021-10-26T16:34:21.306" v="478" actId="20577"/>
        <pc:sldMkLst>
          <pc:docMk/>
          <pc:sldMk cId="2550718934" sldId="3178"/>
        </pc:sldMkLst>
        <pc:spChg chg="mod">
          <ac:chgData name="Lucas Jellema" userId="7e183fbb-84e0-44b3-9b03-0792bc8d162b" providerId="ADAL" clId="{1E1952E3-7E1A-4356-9E64-E66E87F3F923}" dt="2021-10-26T16:34:21.306" v="478" actId="20577"/>
          <ac:spMkLst>
            <pc:docMk/>
            <pc:sldMk cId="2550718934" sldId="3178"/>
            <ac:spMk id="3" creationId="{3452B415-9EAE-4BB0-8465-6C2A96C8442A}"/>
          </ac:spMkLst>
        </pc:spChg>
      </pc:sldChg>
      <pc:sldChg chg="modSp mod modAnim">
        <pc:chgData name="Lucas Jellema" userId="7e183fbb-84e0-44b3-9b03-0792bc8d162b" providerId="ADAL" clId="{1E1952E3-7E1A-4356-9E64-E66E87F3F923}" dt="2021-10-26T16:35:13.029" v="510" actId="20577"/>
        <pc:sldMkLst>
          <pc:docMk/>
          <pc:sldMk cId="2923469189" sldId="3179"/>
        </pc:sldMkLst>
        <pc:spChg chg="mod">
          <ac:chgData name="Lucas Jellema" userId="7e183fbb-84e0-44b3-9b03-0792bc8d162b" providerId="ADAL" clId="{1E1952E3-7E1A-4356-9E64-E66E87F3F923}" dt="2021-10-26T16:34:45.217" v="496" actId="20577"/>
          <ac:spMkLst>
            <pc:docMk/>
            <pc:sldMk cId="2923469189" sldId="3179"/>
            <ac:spMk id="2" creationId="{5E598791-715A-4A8D-91F0-173FC16B317E}"/>
          </ac:spMkLst>
        </pc:spChg>
        <pc:spChg chg="mod">
          <ac:chgData name="Lucas Jellema" userId="7e183fbb-84e0-44b3-9b03-0792bc8d162b" providerId="ADAL" clId="{1E1952E3-7E1A-4356-9E64-E66E87F3F923}" dt="2021-10-26T16:35:13.029" v="510" actId="20577"/>
          <ac:spMkLst>
            <pc:docMk/>
            <pc:sldMk cId="2923469189" sldId="3179"/>
            <ac:spMk id="3" creationId="{6EAC1E7E-1125-4C8F-A1E8-E1817CAB15C8}"/>
          </ac:spMkLst>
        </pc:spChg>
      </pc:sldChg>
      <pc:sldChg chg="modSp mod">
        <pc:chgData name="Lucas Jellema" userId="7e183fbb-84e0-44b3-9b03-0792bc8d162b" providerId="ADAL" clId="{1E1952E3-7E1A-4356-9E64-E66E87F3F923}" dt="2021-10-26T16:35:49.801" v="517" actId="20577"/>
        <pc:sldMkLst>
          <pc:docMk/>
          <pc:sldMk cId="203685256" sldId="3180"/>
        </pc:sldMkLst>
        <pc:spChg chg="mod">
          <ac:chgData name="Lucas Jellema" userId="7e183fbb-84e0-44b3-9b03-0792bc8d162b" providerId="ADAL" clId="{1E1952E3-7E1A-4356-9E64-E66E87F3F923}" dt="2021-10-26T16:35:49.801" v="517" actId="20577"/>
          <ac:spMkLst>
            <pc:docMk/>
            <pc:sldMk cId="203685256" sldId="3180"/>
            <ac:spMk id="3" creationId="{6EAC1E7E-1125-4C8F-A1E8-E1817CAB15C8}"/>
          </ac:spMkLst>
        </pc:spChg>
      </pc:sldChg>
      <pc:sldChg chg="modSp mod modAnim">
        <pc:chgData name="Lucas Jellema" userId="7e183fbb-84e0-44b3-9b03-0792bc8d162b" providerId="ADAL" clId="{1E1952E3-7E1A-4356-9E64-E66E87F3F923}" dt="2021-10-26T19:32:54.611" v="548" actId="20577"/>
        <pc:sldMkLst>
          <pc:docMk/>
          <pc:sldMk cId="3931476364" sldId="3181"/>
        </pc:sldMkLst>
        <pc:spChg chg="mod">
          <ac:chgData name="Lucas Jellema" userId="7e183fbb-84e0-44b3-9b03-0792bc8d162b" providerId="ADAL" clId="{1E1952E3-7E1A-4356-9E64-E66E87F3F923}" dt="2021-10-26T19:31:50.281" v="538" actId="14100"/>
          <ac:spMkLst>
            <pc:docMk/>
            <pc:sldMk cId="3931476364" sldId="3181"/>
            <ac:spMk id="2" creationId="{6EFEDB6D-8279-4B61-A885-D7618426439D}"/>
          </ac:spMkLst>
        </pc:spChg>
        <pc:spChg chg="mod">
          <ac:chgData name="Lucas Jellema" userId="7e183fbb-84e0-44b3-9b03-0792bc8d162b" providerId="ADAL" clId="{1E1952E3-7E1A-4356-9E64-E66E87F3F923}" dt="2021-10-26T19:32:54.611" v="548" actId="20577"/>
          <ac:spMkLst>
            <pc:docMk/>
            <pc:sldMk cId="3931476364" sldId="3181"/>
            <ac:spMk id="3" creationId="{E6C8EB77-E13B-4E8C-837B-976F82B66888}"/>
          </ac:spMkLst>
        </pc:spChg>
      </pc:sldChg>
      <pc:sldChg chg="modSp mod modShow">
        <pc:chgData name="Lucas Jellema" userId="7e183fbb-84e0-44b3-9b03-0792bc8d162b" providerId="ADAL" clId="{1E1952E3-7E1A-4356-9E64-E66E87F3F923}" dt="2021-10-26T19:45:28.211" v="860" actId="729"/>
        <pc:sldMkLst>
          <pc:docMk/>
          <pc:sldMk cId="3399153181" sldId="3188"/>
        </pc:sldMkLst>
        <pc:spChg chg="mod">
          <ac:chgData name="Lucas Jellema" userId="7e183fbb-84e0-44b3-9b03-0792bc8d162b" providerId="ADAL" clId="{1E1952E3-7E1A-4356-9E64-E66E87F3F923}" dt="2021-10-26T19:33:31.307" v="549" actId="403"/>
          <ac:spMkLst>
            <pc:docMk/>
            <pc:sldMk cId="3399153181" sldId="3188"/>
            <ac:spMk id="3" creationId="{406C537D-A59C-4073-B12A-BD08AED4F2AE}"/>
          </ac:spMkLst>
        </pc:spChg>
        <pc:picChg chg="mod">
          <ac:chgData name="Lucas Jellema" userId="7e183fbb-84e0-44b3-9b03-0792bc8d162b" providerId="ADAL" clId="{1E1952E3-7E1A-4356-9E64-E66E87F3F923}" dt="2021-10-26T19:33:40.180" v="550"/>
          <ac:picMkLst>
            <pc:docMk/>
            <pc:sldMk cId="3399153181" sldId="3188"/>
            <ac:picMk id="1026" creationId="{642CC0FB-FB75-4B20-A553-7CDDBDF27C74}"/>
          </ac:picMkLst>
        </pc:picChg>
      </pc:sldChg>
      <pc:sldChg chg="addSp modSp mod modAnim">
        <pc:chgData name="Lucas Jellema" userId="7e183fbb-84e0-44b3-9b03-0792bc8d162b" providerId="ADAL" clId="{1E1952E3-7E1A-4356-9E64-E66E87F3F923}" dt="2021-10-26T19:43:24.848" v="852" actId="20577"/>
        <pc:sldMkLst>
          <pc:docMk/>
          <pc:sldMk cId="4118604790" sldId="3189"/>
        </pc:sldMkLst>
        <pc:spChg chg="mod">
          <ac:chgData name="Lucas Jellema" userId="7e183fbb-84e0-44b3-9b03-0792bc8d162b" providerId="ADAL" clId="{1E1952E3-7E1A-4356-9E64-E66E87F3F923}" dt="2021-10-26T19:43:24.848" v="852" actId="20577"/>
          <ac:spMkLst>
            <pc:docMk/>
            <pc:sldMk cId="4118604790" sldId="3189"/>
            <ac:spMk id="3" creationId="{5AF5E189-801D-46AF-9187-28641088387E}"/>
          </ac:spMkLst>
        </pc:spChg>
        <pc:spChg chg="add mod">
          <ac:chgData name="Lucas Jellema" userId="7e183fbb-84e0-44b3-9b03-0792bc8d162b" providerId="ADAL" clId="{1E1952E3-7E1A-4356-9E64-E66E87F3F923}" dt="2021-10-26T19:35:01.248" v="589" actId="1036"/>
          <ac:spMkLst>
            <pc:docMk/>
            <pc:sldMk cId="4118604790" sldId="3189"/>
            <ac:spMk id="5" creationId="{83DF5E80-5550-4B58-B314-936EFDDB2448}"/>
          </ac:spMkLst>
        </pc:spChg>
        <pc:spChg chg="add mod">
          <ac:chgData name="Lucas Jellema" userId="7e183fbb-84e0-44b3-9b03-0792bc8d162b" providerId="ADAL" clId="{1E1952E3-7E1A-4356-9E64-E66E87F3F923}" dt="2021-10-26T19:37:39.036" v="724" actId="555"/>
          <ac:spMkLst>
            <pc:docMk/>
            <pc:sldMk cId="4118604790" sldId="3189"/>
            <ac:spMk id="6" creationId="{F704DF6C-6199-4DB4-8CC2-2346C5D43DE7}"/>
          </ac:spMkLst>
        </pc:spChg>
        <pc:spChg chg="add mod">
          <ac:chgData name="Lucas Jellema" userId="7e183fbb-84e0-44b3-9b03-0792bc8d162b" providerId="ADAL" clId="{1E1952E3-7E1A-4356-9E64-E66E87F3F923}" dt="2021-10-26T19:37:57.219" v="726" actId="555"/>
          <ac:spMkLst>
            <pc:docMk/>
            <pc:sldMk cId="4118604790" sldId="3189"/>
            <ac:spMk id="7" creationId="{B510CA45-D43E-4C88-8D15-601338340085}"/>
          </ac:spMkLst>
        </pc:spChg>
        <pc:spChg chg="add mod ord">
          <ac:chgData name="Lucas Jellema" userId="7e183fbb-84e0-44b3-9b03-0792bc8d162b" providerId="ADAL" clId="{1E1952E3-7E1A-4356-9E64-E66E87F3F923}" dt="2021-10-26T19:35:18.218" v="593" actId="208"/>
          <ac:spMkLst>
            <pc:docMk/>
            <pc:sldMk cId="4118604790" sldId="3189"/>
            <ac:spMk id="8" creationId="{E1D298AC-C2B0-41E3-823B-B164EE7EE4AE}"/>
          </ac:spMkLst>
        </pc:spChg>
        <pc:spChg chg="add mod">
          <ac:chgData name="Lucas Jellema" userId="7e183fbb-84e0-44b3-9b03-0792bc8d162b" providerId="ADAL" clId="{1E1952E3-7E1A-4356-9E64-E66E87F3F923}" dt="2021-10-26T19:37:39.036" v="724" actId="555"/>
          <ac:spMkLst>
            <pc:docMk/>
            <pc:sldMk cId="4118604790" sldId="3189"/>
            <ac:spMk id="9" creationId="{A2FD72B0-6C79-473F-9F11-0D6A97CCA3B6}"/>
          </ac:spMkLst>
        </pc:spChg>
        <pc:spChg chg="add mod">
          <ac:chgData name="Lucas Jellema" userId="7e183fbb-84e0-44b3-9b03-0792bc8d162b" providerId="ADAL" clId="{1E1952E3-7E1A-4356-9E64-E66E87F3F923}" dt="2021-10-26T19:37:57.219" v="726" actId="555"/>
          <ac:spMkLst>
            <pc:docMk/>
            <pc:sldMk cId="4118604790" sldId="3189"/>
            <ac:spMk id="10" creationId="{C5CA1F70-0F7E-492E-9854-5CBE3A0DF1D1}"/>
          </ac:spMkLst>
        </pc:spChg>
        <pc:spChg chg="add mod">
          <ac:chgData name="Lucas Jellema" userId="7e183fbb-84e0-44b3-9b03-0792bc8d162b" providerId="ADAL" clId="{1E1952E3-7E1A-4356-9E64-E66E87F3F923}" dt="2021-10-26T19:37:48.782" v="725" actId="555"/>
          <ac:spMkLst>
            <pc:docMk/>
            <pc:sldMk cId="4118604790" sldId="3189"/>
            <ac:spMk id="11" creationId="{A8EC16D0-7232-46CD-975D-7DB43C663514}"/>
          </ac:spMkLst>
        </pc:spChg>
        <pc:spChg chg="add mod">
          <ac:chgData name="Lucas Jellema" userId="7e183fbb-84e0-44b3-9b03-0792bc8d162b" providerId="ADAL" clId="{1E1952E3-7E1A-4356-9E64-E66E87F3F923}" dt="2021-10-26T19:37:48.782" v="725" actId="555"/>
          <ac:spMkLst>
            <pc:docMk/>
            <pc:sldMk cId="4118604790" sldId="3189"/>
            <ac:spMk id="12" creationId="{BBA3937C-6DB5-403F-89EF-A54A06338ED0}"/>
          </ac:spMkLst>
        </pc:spChg>
        <pc:spChg chg="add mod">
          <ac:chgData name="Lucas Jellema" userId="7e183fbb-84e0-44b3-9b03-0792bc8d162b" providerId="ADAL" clId="{1E1952E3-7E1A-4356-9E64-E66E87F3F923}" dt="2021-10-26T19:37:48.782" v="725" actId="555"/>
          <ac:spMkLst>
            <pc:docMk/>
            <pc:sldMk cId="4118604790" sldId="3189"/>
            <ac:spMk id="13" creationId="{2965ED3E-002B-495E-B81C-B19765C68EDE}"/>
          </ac:spMkLst>
        </pc:spChg>
        <pc:spChg chg="add mod">
          <ac:chgData name="Lucas Jellema" userId="7e183fbb-84e0-44b3-9b03-0792bc8d162b" providerId="ADAL" clId="{1E1952E3-7E1A-4356-9E64-E66E87F3F923}" dt="2021-10-26T19:37:39.036" v="724" actId="555"/>
          <ac:spMkLst>
            <pc:docMk/>
            <pc:sldMk cId="4118604790" sldId="3189"/>
            <ac:spMk id="14" creationId="{CBEAE5EF-0551-4BE9-BB9A-5B0F31F33FC4}"/>
          </ac:spMkLst>
        </pc:spChg>
        <pc:spChg chg="add mod">
          <ac:chgData name="Lucas Jellema" userId="7e183fbb-84e0-44b3-9b03-0792bc8d162b" providerId="ADAL" clId="{1E1952E3-7E1A-4356-9E64-E66E87F3F923}" dt="2021-10-26T19:37:57.219" v="726" actId="555"/>
          <ac:spMkLst>
            <pc:docMk/>
            <pc:sldMk cId="4118604790" sldId="3189"/>
            <ac:spMk id="15" creationId="{690D233C-A0B9-4961-B75E-789F83F000E4}"/>
          </ac:spMkLst>
        </pc:spChg>
        <pc:spChg chg="add mod">
          <ac:chgData name="Lucas Jellema" userId="7e183fbb-84e0-44b3-9b03-0792bc8d162b" providerId="ADAL" clId="{1E1952E3-7E1A-4356-9E64-E66E87F3F923}" dt="2021-10-26T19:39:48.743" v="752" actId="404"/>
          <ac:spMkLst>
            <pc:docMk/>
            <pc:sldMk cId="4118604790" sldId="3189"/>
            <ac:spMk id="17" creationId="{B9E0B421-4C1D-40E7-A919-101ED22ED98E}"/>
          </ac:spMkLst>
        </pc:spChg>
        <pc:spChg chg="add mod">
          <ac:chgData name="Lucas Jellema" userId="7e183fbb-84e0-44b3-9b03-0792bc8d162b" providerId="ADAL" clId="{1E1952E3-7E1A-4356-9E64-E66E87F3F923}" dt="2021-10-26T19:39:48.743" v="752" actId="404"/>
          <ac:spMkLst>
            <pc:docMk/>
            <pc:sldMk cId="4118604790" sldId="3189"/>
            <ac:spMk id="18" creationId="{2155A4D7-B325-48E1-91FF-4279D2CD9A32}"/>
          </ac:spMkLst>
        </pc:spChg>
        <pc:spChg chg="add mod">
          <ac:chgData name="Lucas Jellema" userId="7e183fbb-84e0-44b3-9b03-0792bc8d162b" providerId="ADAL" clId="{1E1952E3-7E1A-4356-9E64-E66E87F3F923}" dt="2021-10-26T19:39:48.743" v="752" actId="404"/>
          <ac:spMkLst>
            <pc:docMk/>
            <pc:sldMk cId="4118604790" sldId="3189"/>
            <ac:spMk id="19" creationId="{A73FC10B-DA88-47CD-A2EF-3C3242ACE93C}"/>
          </ac:spMkLst>
        </pc:spChg>
        <pc:spChg chg="add mod">
          <ac:chgData name="Lucas Jellema" userId="7e183fbb-84e0-44b3-9b03-0792bc8d162b" providerId="ADAL" clId="{1E1952E3-7E1A-4356-9E64-E66E87F3F923}" dt="2021-10-26T19:39:48.743" v="752" actId="404"/>
          <ac:spMkLst>
            <pc:docMk/>
            <pc:sldMk cId="4118604790" sldId="3189"/>
            <ac:spMk id="20" creationId="{0BF48CC8-5093-4B90-9914-54072A1FAFC1}"/>
          </ac:spMkLst>
        </pc:spChg>
        <pc:spChg chg="add mod">
          <ac:chgData name="Lucas Jellema" userId="7e183fbb-84e0-44b3-9b03-0792bc8d162b" providerId="ADAL" clId="{1E1952E3-7E1A-4356-9E64-E66E87F3F923}" dt="2021-10-26T19:39:48.743" v="752" actId="404"/>
          <ac:spMkLst>
            <pc:docMk/>
            <pc:sldMk cId="4118604790" sldId="3189"/>
            <ac:spMk id="21" creationId="{F1F12DE4-C525-401A-B25C-3B42D82D277F}"/>
          </ac:spMkLst>
        </pc:spChg>
        <pc:spChg chg="add mod">
          <ac:chgData name="Lucas Jellema" userId="7e183fbb-84e0-44b3-9b03-0792bc8d162b" providerId="ADAL" clId="{1E1952E3-7E1A-4356-9E64-E66E87F3F923}" dt="2021-10-26T19:39:48.743" v="752" actId="404"/>
          <ac:spMkLst>
            <pc:docMk/>
            <pc:sldMk cId="4118604790" sldId="3189"/>
            <ac:spMk id="22" creationId="{A022D066-DF9D-4123-B943-840C9BAA34CA}"/>
          </ac:spMkLst>
        </pc:spChg>
        <pc:spChg chg="add mod">
          <ac:chgData name="Lucas Jellema" userId="7e183fbb-84e0-44b3-9b03-0792bc8d162b" providerId="ADAL" clId="{1E1952E3-7E1A-4356-9E64-E66E87F3F923}" dt="2021-10-26T19:40:03.463" v="758" actId="403"/>
          <ac:spMkLst>
            <pc:docMk/>
            <pc:sldMk cId="4118604790" sldId="3189"/>
            <ac:spMk id="23" creationId="{DD2C01AB-FCDB-4175-A9E0-EC1FE24BDDFA}"/>
          </ac:spMkLst>
        </pc:spChg>
        <pc:grpChg chg="add mod">
          <ac:chgData name="Lucas Jellema" userId="7e183fbb-84e0-44b3-9b03-0792bc8d162b" providerId="ADAL" clId="{1E1952E3-7E1A-4356-9E64-E66E87F3F923}" dt="2021-10-26T19:41:52.181" v="806" actId="1037"/>
          <ac:grpSpMkLst>
            <pc:docMk/>
            <pc:sldMk cId="4118604790" sldId="3189"/>
            <ac:grpSpMk id="24" creationId="{DDC4AB1D-A544-4631-8F5B-FBE8641C1203}"/>
          </ac:grpSpMkLst>
        </pc:grpChg>
        <pc:picChg chg="add mod">
          <ac:chgData name="Lucas Jellema" userId="7e183fbb-84e0-44b3-9b03-0792bc8d162b" providerId="ADAL" clId="{1E1952E3-7E1A-4356-9E64-E66E87F3F923}" dt="2021-10-26T19:41:39.927" v="794" actId="1076"/>
          <ac:picMkLst>
            <pc:docMk/>
            <pc:sldMk cId="4118604790" sldId="3189"/>
            <ac:picMk id="16" creationId="{E2C874A1-A858-4ACA-A397-5C222771A938}"/>
          </ac:picMkLst>
        </pc:picChg>
        <pc:cxnChg chg="add mod">
          <ac:chgData name="Lucas Jellema" userId="7e183fbb-84e0-44b3-9b03-0792bc8d162b" providerId="ADAL" clId="{1E1952E3-7E1A-4356-9E64-E66E87F3F923}" dt="2021-10-26T19:42:21.504" v="811" actId="693"/>
          <ac:cxnSpMkLst>
            <pc:docMk/>
            <pc:sldMk cId="4118604790" sldId="3189"/>
            <ac:cxnSpMk id="26" creationId="{8BFFC6C2-3F9B-4AFC-8F95-E2E0BB2E9361}"/>
          </ac:cxnSpMkLst>
        </pc:cxnChg>
      </pc:sldChg>
      <pc:sldChg chg="modSp ord modAnim">
        <pc:chgData name="Lucas Jellema" userId="7e183fbb-84e0-44b3-9b03-0792bc8d162b" providerId="ADAL" clId="{1E1952E3-7E1A-4356-9E64-E66E87F3F923}" dt="2021-10-26T19:45:51.042" v="864" actId="6549"/>
        <pc:sldMkLst>
          <pc:docMk/>
          <pc:sldMk cId="1944241558" sldId="3191"/>
        </pc:sldMkLst>
        <pc:spChg chg="mod">
          <ac:chgData name="Lucas Jellema" userId="7e183fbb-84e0-44b3-9b03-0792bc8d162b" providerId="ADAL" clId="{1E1952E3-7E1A-4356-9E64-E66E87F3F923}" dt="2021-10-26T19:45:51.042" v="864" actId="6549"/>
          <ac:spMkLst>
            <pc:docMk/>
            <pc:sldMk cId="1944241558" sldId="3191"/>
            <ac:spMk id="3" creationId="{5D43535E-06EF-4421-8AF6-EDF2E445E997}"/>
          </ac:spMkLst>
        </pc:spChg>
      </pc:sldChg>
      <pc:sldChg chg="addSp delSp modSp mod">
        <pc:chgData name="Lucas Jellema" userId="7e183fbb-84e0-44b3-9b03-0792bc8d162b" providerId="ADAL" clId="{1E1952E3-7E1A-4356-9E64-E66E87F3F923}" dt="2021-10-26T10:15:47.908" v="56" actId="1035"/>
        <pc:sldMkLst>
          <pc:docMk/>
          <pc:sldMk cId="756277028" sldId="3192"/>
        </pc:sldMkLst>
        <pc:spChg chg="mod">
          <ac:chgData name="Lucas Jellema" userId="7e183fbb-84e0-44b3-9b03-0792bc8d162b" providerId="ADAL" clId="{1E1952E3-7E1A-4356-9E64-E66E87F3F923}" dt="2021-10-26T10:15:47.908" v="56" actId="1035"/>
          <ac:spMkLst>
            <pc:docMk/>
            <pc:sldMk cId="756277028" sldId="3192"/>
            <ac:spMk id="5" creationId="{00000000-0000-0000-0000-000000000000}"/>
          </ac:spMkLst>
        </pc:spChg>
        <pc:picChg chg="del">
          <ac:chgData name="Lucas Jellema" userId="7e183fbb-84e0-44b3-9b03-0792bc8d162b" providerId="ADAL" clId="{1E1952E3-7E1A-4356-9E64-E66E87F3F923}" dt="2021-10-26T10:14:46.300" v="8" actId="478"/>
          <ac:picMkLst>
            <pc:docMk/>
            <pc:sldMk cId="756277028" sldId="3192"/>
            <ac:picMk id="8" creationId="{EF023F20-E181-4362-A864-104D64997265}"/>
          </ac:picMkLst>
        </pc:picChg>
        <pc:picChg chg="del">
          <ac:chgData name="Lucas Jellema" userId="7e183fbb-84e0-44b3-9b03-0792bc8d162b" providerId="ADAL" clId="{1E1952E3-7E1A-4356-9E64-E66E87F3F923}" dt="2021-10-26T10:14:43.727" v="6" actId="478"/>
          <ac:picMkLst>
            <pc:docMk/>
            <pc:sldMk cId="756277028" sldId="3192"/>
            <ac:picMk id="13" creationId="{78B71C5F-534C-459D-825F-082BBC818EC0}"/>
          </ac:picMkLst>
        </pc:picChg>
        <pc:picChg chg="add mod">
          <ac:chgData name="Lucas Jellema" userId="7e183fbb-84e0-44b3-9b03-0792bc8d162b" providerId="ADAL" clId="{1E1952E3-7E1A-4356-9E64-E66E87F3F923}" dt="2021-10-26T10:14:44.429" v="7"/>
          <ac:picMkLst>
            <pc:docMk/>
            <pc:sldMk cId="756277028" sldId="3192"/>
            <ac:picMk id="64" creationId="{A5C714E3-5C2D-4B88-B9C4-92229995C337}"/>
          </ac:picMkLst>
        </pc:picChg>
      </pc:sldChg>
      <pc:sldChg chg="add modAnim">
        <pc:chgData name="Lucas Jellema" userId="7e183fbb-84e0-44b3-9b03-0792bc8d162b" providerId="ADAL" clId="{1E1952E3-7E1A-4356-9E64-E66E87F3F923}" dt="2021-10-26T19:46:08.274" v="865"/>
        <pc:sldMkLst>
          <pc:docMk/>
          <pc:sldMk cId="435504917" sldId="3193"/>
        </pc:sldMkLst>
      </pc:sldChg>
      <pc:sldMasterChg chg="addSp delSp modSp mod modSldLayout">
        <pc:chgData name="Lucas Jellema" userId="7e183fbb-84e0-44b3-9b03-0792bc8d162b" providerId="ADAL" clId="{1E1952E3-7E1A-4356-9E64-E66E87F3F923}" dt="2021-10-26T16:20:20.845" v="220" actId="554"/>
        <pc:sldMasterMkLst>
          <pc:docMk/>
          <pc:sldMasterMk cId="622555708" sldId="2147483672"/>
        </pc:sldMasterMkLst>
        <pc:spChg chg="mod">
          <ac:chgData name="Lucas Jellema" userId="7e183fbb-84e0-44b3-9b03-0792bc8d162b" providerId="ADAL" clId="{1E1952E3-7E1A-4356-9E64-E66E87F3F923}" dt="2021-10-26T16:20:20.845" v="220" actId="554"/>
          <ac:spMkLst>
            <pc:docMk/>
            <pc:sldMasterMk cId="622555708" sldId="2147483672"/>
            <ac:spMk id="5" creationId="{00000000-0000-0000-0000-000000000000}"/>
          </ac:spMkLst>
        </pc:spChg>
        <pc:spChg chg="add mod">
          <ac:chgData name="Lucas Jellema" userId="7e183fbb-84e0-44b3-9b03-0792bc8d162b" providerId="ADAL" clId="{1E1952E3-7E1A-4356-9E64-E66E87F3F923}" dt="2021-10-26T16:17:25.873" v="202" actId="208"/>
          <ac:spMkLst>
            <pc:docMk/>
            <pc:sldMasterMk cId="622555708" sldId="2147483672"/>
            <ac:spMk id="7" creationId="{059932F1-AE9B-411D-9D2A-86D5F82EB25C}"/>
          </ac:spMkLst>
        </pc:spChg>
        <pc:spChg chg="del">
          <ac:chgData name="Lucas Jellema" userId="7e183fbb-84e0-44b3-9b03-0792bc8d162b" providerId="ADAL" clId="{1E1952E3-7E1A-4356-9E64-E66E87F3F923}" dt="2021-10-26T16:17:31.353" v="203" actId="478"/>
          <ac:spMkLst>
            <pc:docMk/>
            <pc:sldMasterMk cId="622555708" sldId="2147483672"/>
            <ac:spMk id="8" creationId="{EF62E2CB-900A-4913-A1FA-61A09A430C6C}"/>
          </ac:spMkLst>
        </pc:spChg>
        <pc:spChg chg="add mod">
          <ac:chgData name="Lucas Jellema" userId="7e183fbb-84e0-44b3-9b03-0792bc8d162b" providerId="ADAL" clId="{1E1952E3-7E1A-4356-9E64-E66E87F3F923}" dt="2021-10-26T16:20:20.845" v="220" actId="554"/>
          <ac:spMkLst>
            <pc:docMk/>
            <pc:sldMasterMk cId="622555708" sldId="2147483672"/>
            <ac:spMk id="14" creationId="{E038E737-E687-418E-858B-3C2B3A9E6E8B}"/>
          </ac:spMkLst>
        </pc:spChg>
        <pc:sldLayoutChg chg="delSp mod">
          <pc:chgData name="Lucas Jellema" userId="7e183fbb-84e0-44b3-9b03-0792bc8d162b" providerId="ADAL" clId="{1E1952E3-7E1A-4356-9E64-E66E87F3F923}" dt="2021-10-26T16:18:15.522" v="204" actId="478"/>
          <pc:sldLayoutMkLst>
            <pc:docMk/>
            <pc:sldMasterMk cId="622555708" sldId="2147483672"/>
            <pc:sldLayoutMk cId="753456172" sldId="2147483673"/>
          </pc:sldLayoutMkLst>
          <pc:spChg chg="del">
            <ac:chgData name="Lucas Jellema" userId="7e183fbb-84e0-44b3-9b03-0792bc8d162b" providerId="ADAL" clId="{1E1952E3-7E1A-4356-9E64-E66E87F3F923}" dt="2021-10-26T16:18:15.522" v="204" actId="478"/>
            <ac:spMkLst>
              <pc:docMk/>
              <pc:sldMasterMk cId="622555708" sldId="2147483672"/>
              <pc:sldLayoutMk cId="753456172" sldId="2147483673"/>
              <ac:spMk id="4" creationId="{BA4B19F2-4DEF-4EC8-AE33-C56BCC597FA6}"/>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26-10-2021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lucas.jellema@amis.n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technology.amis.nl/" TargetMode="External"/><Relationship Id="rId5" Type="http://schemas.openxmlformats.org/officeDocument/2006/relationships/hyperlink" Target="https://www.linkedin.com/in/lucas-jellema/" TargetMode="External"/><Relationship Id="rId4" Type="http://schemas.openxmlformats.org/officeDocument/2006/relationships/hyperlink" Target="https://twitter.com/lucasjellem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Session Code:</a:t>
            </a:r>
            <a:r>
              <a:rPr lang="en-US" sz="1800" dirty="0">
                <a:effectLst/>
                <a:latin typeface="Arial" panose="020B0604020202020204" pitchFamily="34" charset="0"/>
                <a:ea typeface="Times New Roman" panose="02020603050405020304" pitchFamily="18" charset="0"/>
              </a:rPr>
              <a:t> SP21AUD006</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Name:</a:t>
            </a:r>
            <a:r>
              <a:rPr lang="en-US" sz="1800" dirty="0">
                <a:effectLst/>
                <a:latin typeface="Arial" panose="020B0604020202020204" pitchFamily="34" charset="0"/>
                <a:ea typeface="Times New Roman" panose="02020603050405020304" pitchFamily="18" charset="0"/>
              </a:rPr>
              <a:t> Lucas Jellema</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Email:</a:t>
            </a:r>
            <a:r>
              <a:rPr lang="en-US" sz="1800" dirty="0">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3"/>
              </a:rPr>
              <a:t>lucas.jellema@amis.nl</a:t>
            </a:r>
            <a:r>
              <a:rPr lang="en-US" sz="1800" dirty="0">
                <a:effectLst/>
                <a:latin typeface="Arial" panose="020B0604020202020204" pitchFamily="34"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Position:</a:t>
            </a:r>
            <a:r>
              <a:rPr lang="en-US" sz="1800" dirty="0">
                <a:effectLst/>
                <a:latin typeface="Arial" panose="020B0604020202020204" pitchFamily="34" charset="0"/>
                <a:ea typeface="Times New Roman" panose="02020603050405020304" pitchFamily="18" charset="0"/>
              </a:rPr>
              <a:t> Architect</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Twitter:</a:t>
            </a:r>
            <a:r>
              <a:rPr lang="en-US" sz="1800" dirty="0">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4"/>
              </a:rPr>
              <a:t>https://twitter.com/lucasjellema</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err="1">
                <a:effectLst/>
                <a:latin typeface="Arial" panose="020B0604020202020204" pitchFamily="34" charset="0"/>
                <a:ea typeface="Times New Roman" panose="02020603050405020304" pitchFamily="18" charset="0"/>
              </a:rPr>
              <a:t>Linkedin</a:t>
            </a:r>
            <a:r>
              <a:rPr lang="en-US" sz="1800" b="1" dirty="0">
                <a:effectLst/>
                <a:latin typeface="Arial" panose="020B0604020202020204" pitchFamily="34" charset="0"/>
                <a:ea typeface="Times New Roman" panose="02020603050405020304" pitchFamily="18" charset="0"/>
              </a:rPr>
              <a:t>:</a:t>
            </a:r>
            <a:r>
              <a:rPr lang="en-US" sz="1800" dirty="0">
                <a:effectLst/>
                <a:latin typeface="Arial" panose="020B0604020202020204" pitchFamily="34" charset="0"/>
                <a:ea typeface="Times New Roman" panose="02020603050405020304" pitchFamily="18" charset="0"/>
              </a:rPr>
              <a:t> </a:t>
            </a:r>
            <a:r>
              <a:rPr lang="en-US" sz="1800" u="sng" dirty="0">
                <a:solidFill>
                  <a:srgbClr val="0563C1"/>
                </a:solidFill>
                <a:effectLst/>
                <a:latin typeface="Arial" panose="020B0604020202020204" pitchFamily="34" charset="0"/>
                <a:ea typeface="Times New Roman" panose="02020603050405020304" pitchFamily="18" charset="0"/>
                <a:hlinkClick r:id="rId5"/>
              </a:rPr>
              <a:t>https://www.linkedin.com/in/lucas-jellema/</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Bio:</a:t>
            </a:r>
            <a:r>
              <a:rPr lang="en-US" sz="1800" dirty="0">
                <a:effectLst/>
                <a:latin typeface="Arial" panose="020B0604020202020204" pitchFamily="34" charset="0"/>
                <a:ea typeface="Times New Roman" panose="02020603050405020304" pitchFamily="18" charset="0"/>
              </a:rPr>
              <a:t> Lucas Jellema is solution architect and CTO at AMIS and member of the Conclusion Architecture Board, The Netherlands. The running theme through most of his activities is transfer of knowledge and enthusiasm (and live demos). Lucas is </a:t>
            </a:r>
            <a:r>
              <a:rPr lang="en-US" sz="1800" dirty="0" err="1">
                <a:effectLst/>
                <a:latin typeface="Arial" panose="020B0604020202020204" pitchFamily="34" charset="0"/>
                <a:ea typeface="Times New Roman" panose="02020603050405020304" pitchFamily="18" charset="0"/>
              </a:rPr>
              <a:t>JavaOne</a:t>
            </a:r>
            <a:r>
              <a:rPr lang="en-US" sz="1800" dirty="0">
                <a:effectLst/>
                <a:latin typeface="Arial" panose="020B0604020202020204" pitchFamily="34" charset="0"/>
                <a:ea typeface="Times New Roman" panose="02020603050405020304" pitchFamily="18" charset="0"/>
              </a:rPr>
              <a:t> 2015 Rockstar, Oracle Groundbreaker Ambassador and ACE Director and a frequent speaker at conferences such as Oracle Code, Oracle OpenWorld, </a:t>
            </a:r>
            <a:r>
              <a:rPr lang="en-US" sz="1800" dirty="0" err="1">
                <a:effectLst/>
                <a:latin typeface="Arial" panose="020B0604020202020204" pitchFamily="34" charset="0"/>
                <a:ea typeface="Times New Roman" panose="02020603050405020304" pitchFamily="18" charset="0"/>
              </a:rPr>
              <a:t>CodeOne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JavaOne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Devoxx</a:t>
            </a:r>
            <a:r>
              <a:rPr lang="en-US" sz="1800" dirty="0">
                <a:effectLst/>
                <a:latin typeface="Arial" panose="020B0604020202020204" pitchFamily="34" charset="0"/>
                <a:ea typeface="Times New Roman" panose="02020603050405020304" pitchFamily="18" charset="0"/>
              </a:rPr>
              <a:t> and on Groundbreaker tours. He publishes techy stuff at </a:t>
            </a:r>
            <a:r>
              <a:rPr lang="en-US" sz="1800" dirty="0" err="1">
                <a:effectLst/>
                <a:latin typeface="Arial" panose="020B0604020202020204" pitchFamily="34" charset="0"/>
                <a:ea typeface="Times New Roman" panose="02020603050405020304" pitchFamily="18" charset="0"/>
              </a:rPr>
              <a:t>Github</a:t>
            </a:r>
            <a:r>
              <a:rPr lang="en-US" sz="1800" dirty="0">
                <a:effectLst/>
                <a:latin typeface="Arial" panose="020B0604020202020204" pitchFamily="34" charset="0"/>
                <a:ea typeface="Times New Roman" panose="02020603050405020304" pitchFamily="18" charset="0"/>
              </a:rPr>
              <a:t>, Medium, </a:t>
            </a:r>
            <a:r>
              <a:rPr lang="en-US" sz="1800" dirty="0" err="1">
                <a:effectLst/>
                <a:latin typeface="Arial" panose="020B0604020202020204" pitchFamily="34" charset="0"/>
                <a:ea typeface="Times New Roman" panose="02020603050405020304" pitchFamily="18" charset="0"/>
              </a:rPr>
              <a:t>Slideshare</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DZone</a:t>
            </a:r>
            <a:r>
              <a:rPr lang="en-US" sz="1800" dirty="0">
                <a:effectLst/>
                <a:latin typeface="Arial" panose="020B0604020202020204" pitchFamily="34" charset="0"/>
                <a:ea typeface="Times New Roman" panose="02020603050405020304" pitchFamily="18" charset="0"/>
              </a:rPr>
              <a:t>, OTN, and the AMIS Technology Blog (</a:t>
            </a:r>
            <a:r>
              <a:rPr lang="en-US" sz="1800" u="sng" dirty="0">
                <a:solidFill>
                  <a:srgbClr val="0563C1"/>
                </a:solidFill>
                <a:effectLst/>
                <a:latin typeface="Arial" panose="020B0604020202020204" pitchFamily="34" charset="0"/>
                <a:ea typeface="Times New Roman" panose="02020603050405020304" pitchFamily="18" charset="0"/>
                <a:hlinkClick r:id="rId6"/>
              </a:rPr>
              <a:t>https://technology.amis.nl</a:t>
            </a:r>
            <a:r>
              <a:rPr lang="en-US" sz="1800" dirty="0">
                <a:effectLst/>
                <a:latin typeface="Arial" panose="020B0604020202020204" pitchFamily="34" charset="0"/>
                <a:ea typeface="Times New Roman" panose="02020603050405020304" pitchFamily="18" charset="0"/>
              </a:rPr>
              <a:t>). He is the author of two books with O’Reilly Press.</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Session Title:</a:t>
            </a:r>
            <a:r>
              <a:rPr lang="en-US" sz="1800" dirty="0">
                <a:effectLst/>
                <a:latin typeface="Arial" panose="020B0604020202020204" pitchFamily="34" charset="0"/>
                <a:ea typeface="Times New Roman" panose="02020603050405020304" pitchFamily="18" charset="0"/>
              </a:rPr>
              <a:t> Triple C - Centralize, Cloudify and Consolidate Dozens of Oracle Databases</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Area of Interest:</a:t>
            </a:r>
            <a:r>
              <a:rPr lang="en-US" sz="1800" dirty="0">
                <a:effectLst/>
                <a:latin typeface="Arial" panose="020B0604020202020204" pitchFamily="34" charset="0"/>
                <a:ea typeface="Times New Roman" panose="02020603050405020304" pitchFamily="18" charset="0"/>
              </a:rPr>
              <a:t> Database, Security &amp; Cloud Infrastructure</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Date &amp; Time (in CET Time) Scheduled:</a:t>
            </a:r>
            <a:r>
              <a:rPr lang="en-US" sz="1800" dirty="0">
                <a:effectLst/>
                <a:latin typeface="Arial" panose="020B0604020202020204" pitchFamily="34" charset="0"/>
                <a:ea typeface="Times New Roman" panose="02020603050405020304" pitchFamily="18" charset="0"/>
              </a:rPr>
              <a:t> 03-11-2021 15:30</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Location Scheduled:</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OnSite</a:t>
            </a:r>
            <a:r>
              <a:rPr lang="en-US" sz="1800" dirty="0">
                <a:effectLst/>
                <a:latin typeface="Arial" panose="020B0604020202020204" pitchFamily="34" charset="0"/>
                <a:ea typeface="Times New Roman" panose="02020603050405020304" pitchFamily="18" charset="0"/>
              </a:rPr>
              <a:t> Madrid: Auditorium of Casa del Lector</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0"/>
              </a:spcBef>
              <a:spcAft>
                <a:spcPts val="0"/>
              </a:spcAft>
              <a:buSzPts val="1000"/>
              <a:buFont typeface="Symbol" panose="05050102010706020507" pitchFamily="18" charset="2"/>
              <a:buChar char=""/>
              <a:tabLst>
                <a:tab pos="457200" algn="l"/>
              </a:tabLst>
            </a:pPr>
            <a:r>
              <a:rPr lang="en-US" sz="1800" b="1" dirty="0">
                <a:effectLst/>
                <a:latin typeface="Arial" panose="020B0604020202020204" pitchFamily="34" charset="0"/>
                <a:ea typeface="Times New Roman" panose="02020603050405020304" pitchFamily="18" charset="0"/>
              </a:rPr>
              <a:t>Session Description:</a:t>
            </a:r>
            <a:r>
              <a:rPr lang="en-US" sz="1800" dirty="0">
                <a:effectLst/>
                <a:latin typeface="Arial" panose="020B0604020202020204" pitchFamily="34" charset="0"/>
                <a:ea typeface="Times New Roman" panose="02020603050405020304" pitchFamily="18" charset="0"/>
              </a:rPr>
              <a:t> Dozens of Oracle Databases - each health center location has one on its local server with the same data model and the same set of applications. These databases have to be centralized and cloudified and also be consolidated into one or as few databases as possible. To lower costs, ease operations and enable innovation. Each location can access only its own data, applications do not have to be changed and different locations can run different versions of applications and database objects. This is the story of a critical migration. About the cloud ready analysis, the Proofs of Concept with Oracle Database features VPD and Edition Based Redefinition, the scalability investigation, the redesign of change management, rollout and operational management processes and the careful modernization of a 25 year old platform on the latest database release and a shiny new, fully automated cloud platform.</a:t>
            </a:r>
            <a:br>
              <a:rPr lang="en-US" sz="1800" dirty="0">
                <a:effectLst/>
                <a:latin typeface="Arial" panose="020B0604020202020204" pitchFamily="34" charset="0"/>
                <a:ea typeface="Times New Roman" panose="02020603050405020304" pitchFamily="18" charset="0"/>
              </a:rPr>
            </a:br>
            <a:br>
              <a:rPr lang="en-US" sz="1800" dirty="0">
                <a:effectLst/>
                <a:latin typeface="Arial" panose="020B0604020202020204" pitchFamily="34"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This is the story of an organization that had state of the art systems in the mid-90s. And they have these same systems today - no longer state of the art. They can keep the systems alive, but barely, and at increasing cost. In the Fall of 2020, we started an investigation into the feasibility of bringing the 100s of databases from each of the locations together, in a central location, in the cloud and finally: consolidated into one or at least as few database instances as possible. Using Oracle Database Virtual Private Database and Edition Based Redefinition, a smart database connection configuration in each site and a limited reimplementation of non-cloud/non-consolidated mechanisms (interaction with local file system for example) we have designed and proven a working new design and migration approach.</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FB967C-E8DF-AF4B-9B57-A68D256EEC90}" type="slidenum">
              <a:rPr lang="nl-NL" smtClean="0"/>
              <a:t>1</a:t>
            </a:fld>
            <a:endParaRPr lang="nl-NL"/>
          </a:p>
        </p:txBody>
      </p:sp>
    </p:spTree>
    <p:extLst>
      <p:ext uri="{BB962C8B-B14F-4D97-AF65-F5344CB8AC3E}">
        <p14:creationId xmlns:p14="http://schemas.microsoft.com/office/powerpoint/2010/main" val="9988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implementation:</a:t>
            </a:r>
          </a:p>
          <a:p>
            <a:pPr lvl="1"/>
            <a:r>
              <a:rPr lang="en-US" dirty="0"/>
              <a:t>Process Status held in memory – global application context</a:t>
            </a:r>
          </a:p>
          <a:p>
            <a:pPr lvl="1"/>
            <a:r>
              <a:rPr lang="en-US" dirty="0"/>
              <a:t>Table replaced with View</a:t>
            </a:r>
          </a:p>
          <a:p>
            <a:pPr lvl="2"/>
            <a:r>
              <a:rPr lang="en-US" dirty="0"/>
              <a:t>query against table function that retrieves data from app context</a:t>
            </a:r>
          </a:p>
          <a:p>
            <a:pPr lvl="2"/>
            <a:r>
              <a:rPr lang="en-US" dirty="0"/>
              <a:t>I/O trigger on View to intercept DML and write to app context</a:t>
            </a:r>
          </a:p>
          <a:p>
            <a:pPr lvl="1"/>
            <a:r>
              <a:rPr lang="en-US" dirty="0"/>
              <a:t>No locks, no transaction, global memory</a:t>
            </a:r>
          </a:p>
          <a:p>
            <a:pPr lvl="2"/>
            <a:r>
              <a:rPr lang="en-US" dirty="0"/>
              <a:t>when database dies, status information dies with it</a:t>
            </a:r>
          </a:p>
          <a:p>
            <a:pPr lvl="2"/>
            <a:r>
              <a:rPr lang="en-US" dirty="0"/>
              <a:t>optional: background job every 5 seconds to write contents of app context to background table</a:t>
            </a:r>
          </a:p>
          <a:p>
            <a:endParaRPr lang="en-US" dirty="0"/>
          </a:p>
        </p:txBody>
      </p:sp>
      <p:sp>
        <p:nvSpPr>
          <p:cNvPr id="4" name="Slide Number Placeholder 3"/>
          <p:cNvSpPr>
            <a:spLocks noGrp="1"/>
          </p:cNvSpPr>
          <p:nvPr>
            <p:ph type="sldNum" sz="quarter" idx="5"/>
          </p:nvPr>
        </p:nvSpPr>
        <p:spPr/>
        <p:txBody>
          <a:bodyPr/>
          <a:lstStyle/>
          <a:p>
            <a:fld id="{CDFB967C-E8DF-AF4B-9B57-A68D256EEC90}" type="slidenum">
              <a:rPr lang="nl-NL" smtClean="0"/>
              <a:t>14</a:t>
            </a:fld>
            <a:endParaRPr lang="nl-NL"/>
          </a:p>
        </p:txBody>
      </p:sp>
    </p:spTree>
    <p:extLst>
      <p:ext uri="{BB962C8B-B14F-4D97-AF65-F5344CB8AC3E}">
        <p14:creationId xmlns:p14="http://schemas.microsoft.com/office/powerpoint/2010/main" val="2273600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cxnSp>
        <p:nvCxnSpPr>
          <p:cNvPr id="11" name="Straight Connector 10">
            <a:extLst>
              <a:ext uri="{FF2B5EF4-FFF2-40B4-BE49-F238E27FC236}">
                <a16:creationId xmlns:a16="http://schemas.microsoft.com/office/drawing/2014/main" id="{5AD2F62D-6A82-4FE0-937D-1C950B914A0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1802EAE-4707-4FA0-8417-F67E324537B0}" type="datetime1">
              <a:rPr lang="en-US" noProof="0" smtClean="0"/>
              <a:t>26-Oct-21</a:t>
            </a:fld>
            <a:endParaRPr lang="nl-NL" noProof="0" dirty="0"/>
          </a:p>
        </p:txBody>
      </p:sp>
      <p:sp>
        <p:nvSpPr>
          <p:cNvPr id="6" name="Footer Placeholder 5"/>
          <p:cNvSpPr>
            <a:spLocks noGrp="1"/>
          </p:cNvSpPr>
          <p:nvPr>
            <p:ph type="ftr" sz="quarter" idx="11"/>
          </p:nvPr>
        </p:nvSpPr>
        <p:spPr/>
        <p:txBody>
          <a:bodyPr/>
          <a:lstStyle/>
          <a:p>
            <a:r>
              <a:rPr lang="en-US" noProof="0" dirty="0" err="1"/>
              <a:t>TriPle</a:t>
            </a:r>
            <a:r>
              <a:rPr lang="en-US" noProof="0" dirty="0"/>
              <a:t> C - Centralize, Cloudify and Consolidate Oracle Databases</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58D28EBC-47FB-4F20-866C-5F0E3F6614B7}"/>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3" name="Straight Connector 12">
            <a:extLst>
              <a:ext uri="{FF2B5EF4-FFF2-40B4-BE49-F238E27FC236}">
                <a16:creationId xmlns:a16="http://schemas.microsoft.com/office/drawing/2014/main" id="{FE7B3157-46D3-4AFC-99C9-581636B15A13}"/>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CBBF8-15FD-4FE7-A3BB-23855337C6DE}"/>
              </a:ext>
            </a:extLst>
          </p:cNvPr>
          <p:cNvCxnSpPr/>
          <p:nvPr userDrawn="1"/>
        </p:nvCxnSpPr>
        <p:spPr>
          <a:xfrm>
            <a:off x="7954108"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2B8D99-BCBD-4B6A-9FB1-A6243544B150}" type="datetime1">
              <a:rPr lang="en-US" smtClean="0"/>
              <a:t>26-Oct-21</a:t>
            </a:fld>
            <a:endParaRPr lang="nl-NL"/>
          </a:p>
        </p:txBody>
      </p:sp>
      <p:sp>
        <p:nvSpPr>
          <p:cNvPr id="6" name="Footer Placeholder 5"/>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65442-D7D8-4AD5-A502-F543F423C1ED}" type="datetime1">
              <a:rPr lang="en-US" smtClean="0"/>
              <a:t>26-Oct-21</a:t>
            </a:fld>
            <a:endParaRPr lang="nl-NL"/>
          </a:p>
        </p:txBody>
      </p:sp>
      <p:sp>
        <p:nvSpPr>
          <p:cNvPr id="6" name="Footer Placeholder 5"/>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CDE6A-63C1-42EC-AB9E-D2E82D5F1888}" type="datetime1">
              <a:rPr lang="en-US" smtClean="0"/>
              <a:t>26-Oct-21</a:t>
            </a:fld>
            <a:endParaRPr lang="nl-NL"/>
          </a:p>
        </p:txBody>
      </p:sp>
      <p:sp>
        <p:nvSpPr>
          <p:cNvPr id="6" name="Footer Placeholder 5"/>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3EEA-EF35-4B46-BDD9-642FA973E8BC}" type="datetime1">
              <a:rPr lang="en-US" smtClean="0"/>
              <a:t>26-Oct-21</a:t>
            </a:fld>
            <a:endParaRPr lang="nl-NL"/>
          </a:p>
        </p:txBody>
      </p:sp>
      <p:sp>
        <p:nvSpPr>
          <p:cNvPr id="3" name="Footer Placeholder 2"/>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TextBox 3">
            <a:extLst>
              <a:ext uri="{FF2B5EF4-FFF2-40B4-BE49-F238E27FC236}">
                <a16:creationId xmlns:a16="http://schemas.microsoft.com/office/drawing/2014/main" id="{765FB1FE-CEE3-4D4B-8E9E-D5016A38A1DD}"/>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2D5F0F23-B0A4-4755-9DB9-BDCC458DEDB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10" name="Picture 9"/>
          <p:cNvPicPr>
            <a:picLocks noChangeAspect="1"/>
          </p:cNvPicPr>
          <p:nvPr userDrawn="1"/>
        </p:nvPicPr>
        <p:blipFill>
          <a:blip r:embed="rId3"/>
          <a:srcRect/>
          <a:stretch/>
        </p:blipFill>
        <p:spPr>
          <a:xfrm>
            <a:off x="648000" y="109047"/>
            <a:ext cx="2880360" cy="647129"/>
          </a:xfrm>
          <a:prstGeom prst="rect">
            <a:avLst/>
          </a:prstGeom>
        </p:spPr>
      </p:pic>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sp>
        <p:nvSpPr>
          <p:cNvPr id="4" name="TextBox 3">
            <a:extLst>
              <a:ext uri="{FF2B5EF4-FFF2-40B4-BE49-F238E27FC236}">
                <a16:creationId xmlns:a16="http://schemas.microsoft.com/office/drawing/2014/main" id="{E181335E-5BEA-4F13-93A3-E32B1C131F72}"/>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1" name="Straight Connector 10">
            <a:extLst>
              <a:ext uri="{FF2B5EF4-FFF2-40B4-BE49-F238E27FC236}">
                <a16:creationId xmlns:a16="http://schemas.microsoft.com/office/drawing/2014/main" id="{1F005DA9-5760-4567-96C3-04D71AD43CBF}"/>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75EC2-F6A6-4FCB-A29B-FD473B81E930}" type="datetime1">
              <a:rPr lang="en-US" smtClean="0"/>
              <a:t>26-Oct-21</a:t>
            </a:fld>
            <a:endParaRPr lang="nl-NL"/>
          </a:p>
        </p:txBody>
      </p:sp>
      <p:sp>
        <p:nvSpPr>
          <p:cNvPr id="5" name="Footer Placeholder 4"/>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8044A-E239-4098-B07A-827C4CB4009C}" type="datetime1">
              <a:rPr lang="en-US" smtClean="0"/>
              <a:t>26-Oct-21</a:t>
            </a:fld>
            <a:endParaRPr lang="nl-NL"/>
          </a:p>
        </p:txBody>
      </p:sp>
      <p:sp>
        <p:nvSpPr>
          <p:cNvPr id="5" name="Footer Placeholder 4"/>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9" name="Text Placeholder 2"/>
          <p:cNvSpPr>
            <a:spLocks noGrp="1"/>
          </p:cNvSpPr>
          <p:nvPr>
            <p:ph type="body" idx="15" hasCustomPrompt="1"/>
          </p:nvPr>
        </p:nvSpPr>
        <p:spPr>
          <a:xfrm>
            <a:off x="5399005" y="1548000"/>
            <a:ext cx="3024000" cy="3024000"/>
          </a:xfrm>
          <a:solidFill>
            <a:schemeClr val="tx2"/>
          </a:solidFill>
        </p:spPr>
        <p:txBody>
          <a:bodyPr lIns="90000" tIns="90000" rIns="72000" bIns="72000" anchor="t" anchorCtr="0"/>
          <a:lstStyle>
            <a:lvl1pPr marL="0" indent="0">
              <a:lnSpc>
                <a:spcPct val="85000"/>
              </a:lnSpc>
              <a:buNone/>
              <a:defRPr sz="2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86DD8-D1D5-4DF2-9F73-BC577AC4CB18}" type="datetime1">
              <a:rPr lang="en-US" smtClean="0"/>
              <a:t>26-Oct-21</a:t>
            </a:fld>
            <a:endParaRPr lang="nl-NL"/>
          </a:p>
        </p:txBody>
      </p:sp>
      <p:sp>
        <p:nvSpPr>
          <p:cNvPr id="5" name="Footer Placeholder 4"/>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0F1E7D7-12EA-4D87-8B3F-B6D44502D53B}" type="datetime1">
              <a:rPr lang="en-US" smtClean="0"/>
              <a:t>26-Oct-21</a:t>
            </a:fld>
            <a:endParaRPr lang="nl-NL"/>
          </a:p>
        </p:txBody>
      </p:sp>
      <p:sp>
        <p:nvSpPr>
          <p:cNvPr id="8" name="Footer Placeholder 7"/>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5" name="Date Placeholder 4"/>
          <p:cNvSpPr>
            <a:spLocks noGrp="1"/>
          </p:cNvSpPr>
          <p:nvPr>
            <p:ph type="dt" sz="half" idx="10"/>
          </p:nvPr>
        </p:nvSpPr>
        <p:spPr/>
        <p:txBody>
          <a:bodyPr/>
          <a:lstStyle/>
          <a:p>
            <a:fld id="{FF0941D2-830D-498F-B865-DB1065436BB2}" type="datetime1">
              <a:rPr lang="en-US" smtClean="0"/>
              <a:t>26-Oct-21</a:t>
            </a:fld>
            <a:endParaRPr lang="nl-NL"/>
          </a:p>
        </p:txBody>
      </p:sp>
      <p:sp>
        <p:nvSpPr>
          <p:cNvPr id="6" name="Footer Placeholder 5"/>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dirty="0"/>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9C2F24BB-6D10-4F18-A528-98F12EFA3768}" type="datetime1">
              <a:rPr lang="en-US" noProof="0" smtClean="0"/>
              <a:t>26-Oct-21</a:t>
            </a:fld>
            <a:endParaRPr lang="nl-NL" noProof="0" dirty="0"/>
          </a:p>
        </p:txBody>
      </p:sp>
      <p:sp>
        <p:nvSpPr>
          <p:cNvPr id="6" name="Footer Placeholder 5"/>
          <p:cNvSpPr>
            <a:spLocks noGrp="1"/>
          </p:cNvSpPr>
          <p:nvPr>
            <p:ph type="ftr" sz="quarter" idx="11"/>
          </p:nvPr>
        </p:nvSpPr>
        <p:spPr/>
        <p:txBody>
          <a:bodyPr/>
          <a:lstStyle/>
          <a:p>
            <a:r>
              <a:rPr lang="en-US" noProof="0" dirty="0" err="1"/>
              <a:t>TriPle</a:t>
            </a:r>
            <a:r>
              <a:rPr lang="en-US" noProof="0" dirty="0"/>
              <a:t> C - Centralize, Cloudify and Consolidate Oracle Databases</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1" name="Picture 10"/>
          <p:cNvPicPr>
            <a:picLocks noChangeAspect="1"/>
          </p:cNvPicPr>
          <p:nvPr userDrawn="1"/>
        </p:nvPicPr>
        <p:blipFill>
          <a:blip r:embed="rId3"/>
          <a:srcRect/>
          <a:stretch/>
        </p:blipFill>
        <p:spPr>
          <a:xfrm>
            <a:off x="648000" y="109047"/>
            <a:ext cx="2880360" cy="647129"/>
          </a:xfrm>
          <a:prstGeom prst="rect">
            <a:avLst/>
          </a:prstGeom>
        </p:spPr>
      </p:pic>
      <p:sp>
        <p:nvSpPr>
          <p:cNvPr id="3" name="TextBox 2">
            <a:extLst>
              <a:ext uri="{FF2B5EF4-FFF2-40B4-BE49-F238E27FC236}">
                <a16:creationId xmlns:a16="http://schemas.microsoft.com/office/drawing/2014/main" id="{0D2F31DE-CC47-46E6-9A85-8FA9D3E087AF}"/>
              </a:ext>
            </a:extLst>
          </p:cNvPr>
          <p:cNvSpPr txBox="1"/>
          <p:nvPr userDrawn="1"/>
        </p:nvSpPr>
        <p:spPr>
          <a:xfrm>
            <a:off x="8199628" y="5006453"/>
            <a:ext cx="906261" cy="92333"/>
          </a:xfrm>
          <a:prstGeom prst="rect">
            <a:avLst/>
          </a:prstGeom>
          <a:noFill/>
        </p:spPr>
        <p:txBody>
          <a:bodyPr wrap="square" lIns="0" tIns="0" rIns="0" bIns="0" rtlCol="0">
            <a:spAutoFit/>
          </a:bodyPr>
          <a:lstStyle/>
          <a:p>
            <a:r>
              <a:rPr lang="nl-NL" sz="600" dirty="0">
                <a:solidFill>
                  <a:schemeClr val="bg1"/>
                </a:solidFill>
              </a:rPr>
              <a:t>Classificatie: vertrouwelijk</a:t>
            </a:r>
          </a:p>
        </p:txBody>
      </p:sp>
      <p:cxnSp>
        <p:nvCxnSpPr>
          <p:cNvPr id="12" name="Straight Connector 11">
            <a:extLst>
              <a:ext uri="{FF2B5EF4-FFF2-40B4-BE49-F238E27FC236}">
                <a16:creationId xmlns:a16="http://schemas.microsoft.com/office/drawing/2014/main" id="{64652444-B403-452B-9F80-2DBEC21304B7}"/>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403894-2111-4467-B024-8A3AE9A67C7C}"/>
              </a:ext>
            </a:extLst>
          </p:cNvPr>
          <p:cNvCxnSpPr/>
          <p:nvPr userDrawn="1"/>
        </p:nvCxnSpPr>
        <p:spPr>
          <a:xfrm>
            <a:off x="7952789" y="5008786"/>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6"/>
          <a:srcRect/>
          <a:stretch/>
        </p:blipFill>
        <p:spPr>
          <a:xfrm>
            <a:off x="7200000" y="363387"/>
            <a:ext cx="1258824" cy="279738"/>
          </a:xfrm>
          <a:prstGeom prst="rect">
            <a:avLst/>
          </a:prstGeom>
        </p:spPr>
      </p:pic>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18">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A55B9DB7-9572-40C3-8F2C-71E56EE32901}" type="datetime1">
              <a:rPr lang="en-US" smtClean="0"/>
              <a:t>26-Oct-21</a:t>
            </a:fld>
            <a:endParaRPr lang="nl-NL"/>
          </a:p>
        </p:txBody>
      </p:sp>
      <p:sp>
        <p:nvSpPr>
          <p:cNvPr id="5" name="Footer Placeholder 4"/>
          <p:cNvSpPr>
            <a:spLocks noGrp="1"/>
          </p:cNvSpPr>
          <p:nvPr>
            <p:ph type="ftr" sz="quarter" idx="3"/>
          </p:nvPr>
        </p:nvSpPr>
        <p:spPr>
          <a:xfrm>
            <a:off x="4968000" y="5004000"/>
            <a:ext cx="2947499" cy="108000"/>
          </a:xfrm>
          <a:prstGeom prst="rect">
            <a:avLst/>
          </a:prstGeom>
        </p:spPr>
        <p:txBody>
          <a:bodyPr vert="horz" lIns="0" tIns="0" rIns="0" bIns="0" rtlCol="0" anchor="t" anchorCtr="0">
            <a:noAutofit/>
          </a:bodyPr>
          <a:lstStyle>
            <a:lvl1pPr algn="r">
              <a:defRPr sz="600">
                <a:solidFill>
                  <a:schemeClr val="bg1"/>
                </a:solidFill>
              </a:defRPr>
            </a:lvl1pPr>
          </a:lstStyle>
          <a:p>
            <a:r>
              <a:rPr lang="en-US" dirty="0" err="1"/>
              <a:t>TriPle</a:t>
            </a:r>
            <a:r>
              <a:rPr lang="en-US" dirty="0"/>
              <a:t> C - Centralize, Cloudify and Consolidate Oracle Databases</a:t>
            </a:r>
            <a:endParaRPr lang="nl-NL" dirty="0"/>
          </a:p>
        </p:txBody>
      </p:sp>
      <p:sp>
        <p:nvSpPr>
          <p:cNvPr id="6" name="Slide Number Placeholder 5"/>
          <p:cNvSpPr>
            <a:spLocks noGrp="1"/>
          </p:cNvSpPr>
          <p:nvPr>
            <p:ph type="sldNum" sz="quarter" idx="4"/>
          </p:nvPr>
        </p:nvSpPr>
        <p:spPr>
          <a:xfrm>
            <a:off x="7979932"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795850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D1CC99-14C4-45EF-90EC-59A7F23F72D4}"/>
              </a:ext>
            </a:extLst>
          </p:cNvPr>
          <p:cNvCxnSpPr/>
          <p:nvPr userDrawn="1"/>
        </p:nvCxnSpPr>
        <p:spPr>
          <a:xfrm>
            <a:off x="8156624" y="5008785"/>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MSIPCMContentMarking" descr="{&quot;HashCode&quot;:448150054,&quot;Placement&quot;:&quot;Header&quot;,&quot;Top&quot;:0.0,&quot;Left&quot;:0.0,&quot;SlideWidth&quot;:720,&quot;SlideHeight&quot;:405}">
            <a:extLst>
              <a:ext uri="{FF2B5EF4-FFF2-40B4-BE49-F238E27FC236}">
                <a16:creationId xmlns:a16="http://schemas.microsoft.com/office/drawing/2014/main" id="{08FB8FE3-2F2E-4602-AE1C-559A6688C695}"/>
              </a:ext>
            </a:extLst>
          </p:cNvPr>
          <p:cNvSpPr txBox="1"/>
          <p:nvPr userDrawn="1"/>
        </p:nvSpPr>
        <p:spPr>
          <a:xfrm>
            <a:off x="0" y="0"/>
            <a:ext cx="650393"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Publiek</a:t>
            </a:r>
            <a:endParaRPr lang="en-US" sz="1000" dirty="0">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059932F1-AE9B-411D-9D2A-86D5F82EB25C}"/>
              </a:ext>
            </a:extLst>
          </p:cNvPr>
          <p:cNvSpPr/>
          <p:nvPr userDrawn="1"/>
        </p:nvSpPr>
        <p:spPr>
          <a:xfrm>
            <a:off x="66368" y="0"/>
            <a:ext cx="516193" cy="2623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4">
            <a:extLst>
              <a:ext uri="{FF2B5EF4-FFF2-40B4-BE49-F238E27FC236}">
                <a16:creationId xmlns:a16="http://schemas.microsoft.com/office/drawing/2014/main" id="{E038E737-E687-418E-858B-3C2B3A9E6E8B}"/>
              </a:ext>
            </a:extLst>
          </p:cNvPr>
          <p:cNvSpPr txBox="1">
            <a:spLocks/>
          </p:cNvSpPr>
          <p:nvPr userDrawn="1"/>
        </p:nvSpPr>
        <p:spPr>
          <a:xfrm>
            <a:off x="8188365" y="5004000"/>
            <a:ext cx="2947499" cy="108000"/>
          </a:xfrm>
          <a:prstGeom prst="rect">
            <a:avLst/>
          </a:prstGeom>
        </p:spPr>
        <p:txBody>
          <a:bodyPr vert="horz" lIns="0" tIns="0" rIns="0" bIns="0" rtlCol="0" anchor="t" anchorCtr="0">
            <a:noAutofit/>
          </a:bodyPr>
          <a:lstStyle>
            <a:defPPr>
              <a:defRPr lang="nl-NL"/>
            </a:defPPr>
            <a:lvl1pPr marL="0" algn="r" defTabSz="685800" rtl="0" eaLnBrk="1" latinLnBrk="0" hangingPunct="1">
              <a:defRPr sz="6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en-US" dirty="0"/>
              <a:t>#OGBEMEA</a:t>
            </a:r>
            <a:endParaRPr lang="nl-NL" dirty="0"/>
          </a:p>
        </p:txBody>
      </p: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Lst>
  <p:hf sldNum="0"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3"/>
          </p:nvPr>
        </p:nvSpPr>
        <p:spPr/>
      </p:sp>
      <p:sp>
        <p:nvSpPr>
          <p:cNvPr id="5" name="Title 4"/>
          <p:cNvSpPr>
            <a:spLocks noGrp="1"/>
          </p:cNvSpPr>
          <p:nvPr>
            <p:ph type="ctrTitle"/>
          </p:nvPr>
        </p:nvSpPr>
        <p:spPr/>
        <p:txBody>
          <a:bodyPr/>
          <a:lstStyle/>
          <a:p>
            <a:r>
              <a:rPr lang="en-US" sz="2800" dirty="0">
                <a:effectLst/>
                <a:latin typeface="Arial" panose="020B0604020202020204" pitchFamily="34" charset="0"/>
                <a:ea typeface="Times New Roman" panose="02020603050405020304" pitchFamily="18" charset="0"/>
              </a:rPr>
              <a:t>Triple C - </a:t>
            </a:r>
            <a:r>
              <a:rPr lang="en-US" sz="2800" dirty="0">
                <a:solidFill>
                  <a:schemeClr val="tx2">
                    <a:lumMod val="50000"/>
                  </a:schemeClr>
                </a:solidFill>
                <a:effectLst/>
                <a:latin typeface="Arial" panose="020B0604020202020204" pitchFamily="34" charset="0"/>
                <a:ea typeface="Times New Roman" panose="02020603050405020304" pitchFamily="18" charset="0"/>
              </a:rPr>
              <a:t>C</a:t>
            </a:r>
            <a:r>
              <a:rPr lang="en-US" sz="2800" dirty="0">
                <a:effectLst/>
                <a:latin typeface="Arial" panose="020B0604020202020204" pitchFamily="34" charset="0"/>
                <a:ea typeface="Times New Roman" panose="02020603050405020304" pitchFamily="18" charset="0"/>
              </a:rPr>
              <a:t>entralize, </a:t>
            </a:r>
            <a:r>
              <a:rPr lang="en-US" sz="2800" dirty="0">
                <a:solidFill>
                  <a:schemeClr val="tx2">
                    <a:lumMod val="50000"/>
                  </a:schemeClr>
                </a:solidFill>
                <a:effectLst/>
                <a:latin typeface="Arial" panose="020B0604020202020204" pitchFamily="34" charset="0"/>
                <a:ea typeface="Times New Roman" panose="02020603050405020304" pitchFamily="18" charset="0"/>
              </a:rPr>
              <a:t>C</a:t>
            </a:r>
            <a:r>
              <a:rPr lang="en-US" sz="2800" dirty="0">
                <a:effectLst/>
                <a:latin typeface="Arial" panose="020B0604020202020204" pitchFamily="34" charset="0"/>
                <a:ea typeface="Times New Roman" panose="02020603050405020304" pitchFamily="18" charset="0"/>
              </a:rPr>
              <a:t>loudify and </a:t>
            </a:r>
            <a:r>
              <a:rPr lang="en-US" sz="2800" dirty="0">
                <a:solidFill>
                  <a:schemeClr val="tx2">
                    <a:lumMod val="50000"/>
                  </a:schemeClr>
                </a:solidFill>
                <a:effectLst/>
                <a:latin typeface="Arial" panose="020B0604020202020204" pitchFamily="34" charset="0"/>
                <a:ea typeface="Times New Roman" panose="02020603050405020304" pitchFamily="18" charset="0"/>
              </a:rPr>
              <a:t>C</a:t>
            </a:r>
            <a:r>
              <a:rPr lang="en-US" sz="2800" dirty="0">
                <a:effectLst/>
                <a:latin typeface="Arial" panose="020B0604020202020204" pitchFamily="34" charset="0"/>
                <a:ea typeface="Times New Roman" panose="02020603050405020304" pitchFamily="18" charset="0"/>
              </a:rPr>
              <a:t>onsolidate</a:t>
            </a:r>
            <a:br>
              <a:rPr lang="en-US" sz="2800" dirty="0">
                <a:effectLst/>
                <a:latin typeface="Arial" panose="020B0604020202020204" pitchFamily="34" charset="0"/>
                <a:ea typeface="Times New Roman" panose="02020603050405020304" pitchFamily="18" charset="0"/>
              </a:rPr>
            </a:br>
            <a:br>
              <a:rPr lang="en-US" sz="2800" dirty="0">
                <a:effectLst/>
                <a:latin typeface="Arial" panose="020B0604020202020204" pitchFamily="34" charset="0"/>
                <a:ea typeface="Times New Roman" panose="02020603050405020304" pitchFamily="18" charset="0"/>
              </a:rPr>
            </a:br>
            <a:r>
              <a:rPr lang="en-US" sz="2800" dirty="0">
                <a:effectLst/>
                <a:latin typeface="Arial" panose="020B0604020202020204" pitchFamily="34" charset="0"/>
                <a:ea typeface="Times New Roman" panose="02020603050405020304" pitchFamily="18" charset="0"/>
              </a:rPr>
              <a:t>Dozens of Oracle Databases</a:t>
            </a:r>
            <a:br>
              <a:rPr lang="en-US" sz="2800" dirty="0">
                <a:effectLst/>
                <a:latin typeface="Calibri" panose="020F0502020204030204" pitchFamily="34" charset="0"/>
                <a:ea typeface="Calibri" panose="020F0502020204030204" pitchFamily="34" charset="0"/>
              </a:rPr>
            </a:br>
            <a:endParaRPr lang="nl-NL" dirty="0"/>
          </a:p>
        </p:txBody>
      </p:sp>
      <p:sp>
        <p:nvSpPr>
          <p:cNvPr id="4" name="TextBox 3">
            <a:extLst>
              <a:ext uri="{FF2B5EF4-FFF2-40B4-BE49-F238E27FC236}">
                <a16:creationId xmlns:a16="http://schemas.microsoft.com/office/drawing/2014/main" id="{43A12F37-0E5A-4A36-9915-E86ACC615AE3}"/>
              </a:ext>
            </a:extLst>
          </p:cNvPr>
          <p:cNvSpPr txBox="1"/>
          <p:nvPr/>
        </p:nvSpPr>
        <p:spPr>
          <a:xfrm>
            <a:off x="238951" y="4271918"/>
            <a:ext cx="3760132" cy="600164"/>
          </a:xfrm>
          <a:prstGeom prst="rect">
            <a:avLst/>
          </a:prstGeom>
          <a:noFill/>
        </p:spPr>
        <p:txBody>
          <a:bodyPr wrap="none" lIns="0" tIns="0" rIns="0" bIns="0" rtlCol="0">
            <a:spAutoFit/>
          </a:bodyPr>
          <a:lstStyle/>
          <a:p>
            <a:r>
              <a:rPr lang="en-US" sz="1300" dirty="0"/>
              <a:t>Oracle Groundbreakers EMEA Virtual Tour 2021</a:t>
            </a:r>
          </a:p>
          <a:p>
            <a:r>
              <a:rPr lang="en-US" sz="1300" dirty="0"/>
              <a:t>Lucas Jellema, Architect &amp; CTO AMIS | Conclusion</a:t>
            </a:r>
          </a:p>
          <a:p>
            <a:endParaRPr lang="en-US" sz="1300" dirty="0"/>
          </a:p>
        </p:txBody>
      </p:sp>
      <p:grpSp>
        <p:nvGrpSpPr>
          <p:cNvPr id="2" name="Group 1">
            <a:extLst>
              <a:ext uri="{FF2B5EF4-FFF2-40B4-BE49-F238E27FC236}">
                <a16:creationId xmlns:a16="http://schemas.microsoft.com/office/drawing/2014/main" id="{F21454F2-10BC-485D-8F17-B894F00DA03C}"/>
              </a:ext>
            </a:extLst>
          </p:cNvPr>
          <p:cNvGrpSpPr/>
          <p:nvPr/>
        </p:nvGrpSpPr>
        <p:grpSpPr>
          <a:xfrm>
            <a:off x="66815" y="1236007"/>
            <a:ext cx="5191836" cy="2569561"/>
            <a:chOff x="320431" y="1098138"/>
            <a:chExt cx="7595068" cy="3598908"/>
          </a:xfrm>
        </p:grpSpPr>
        <p:sp>
          <p:nvSpPr>
            <p:cNvPr id="7" name="Cube 6">
              <a:extLst>
                <a:ext uri="{FF2B5EF4-FFF2-40B4-BE49-F238E27FC236}">
                  <a16:creationId xmlns:a16="http://schemas.microsoft.com/office/drawing/2014/main" id="{6AF7CC0B-1C10-4448-A57E-E73CD86EE05D}"/>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8C9D94E2-DF0B-42BC-B9A6-92F66AD87EBD}"/>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er 8">
              <a:extLst>
                <a:ext uri="{FF2B5EF4-FFF2-40B4-BE49-F238E27FC236}">
                  <a16:creationId xmlns:a16="http://schemas.microsoft.com/office/drawing/2014/main" id="{34512F6C-6A72-4A64-809B-9BC6AA65F63B}"/>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44F46C25-EF90-4606-B6DC-3210FB7E929B}"/>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966E4FAF-B9BF-4684-A6C7-1F9001969233}"/>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DD93943F-8CB3-45D9-ABAA-10722C1F6A44}"/>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577BB41B-68C5-4E1D-88B2-072244D2B41E}"/>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7BB2611A-C7FD-4351-B67C-D6336F09A9D0}"/>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855A6E0-81D7-4026-BDCB-8A69ED836CD8}"/>
                </a:ext>
              </a:extLst>
            </p:cNvPr>
            <p:cNvGrpSpPr/>
            <p:nvPr/>
          </p:nvGrpSpPr>
          <p:grpSpPr>
            <a:xfrm>
              <a:off x="406402" y="4113892"/>
              <a:ext cx="742461" cy="513997"/>
              <a:chOff x="890955" y="4077816"/>
              <a:chExt cx="742461" cy="513997"/>
            </a:xfrm>
          </p:grpSpPr>
          <p:sp>
            <p:nvSpPr>
              <p:cNvPr id="16" name="Cube 15">
                <a:extLst>
                  <a:ext uri="{FF2B5EF4-FFF2-40B4-BE49-F238E27FC236}">
                    <a16:creationId xmlns:a16="http://schemas.microsoft.com/office/drawing/2014/main" id="{0DA6D891-05F3-489D-9DE5-E628722DCD1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DF2952A8-AE81-4086-AFC1-F79420B83CF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77B807F-2367-4ED2-82A2-9F30408B3009}"/>
                </a:ext>
              </a:extLst>
            </p:cNvPr>
            <p:cNvGrpSpPr/>
            <p:nvPr/>
          </p:nvGrpSpPr>
          <p:grpSpPr>
            <a:xfrm>
              <a:off x="1488833" y="4113892"/>
              <a:ext cx="742461" cy="513997"/>
              <a:chOff x="890955" y="4077816"/>
              <a:chExt cx="742461" cy="513997"/>
            </a:xfrm>
          </p:grpSpPr>
          <p:sp>
            <p:nvSpPr>
              <p:cNvPr id="19" name="Cube 18">
                <a:extLst>
                  <a:ext uri="{FF2B5EF4-FFF2-40B4-BE49-F238E27FC236}">
                    <a16:creationId xmlns:a16="http://schemas.microsoft.com/office/drawing/2014/main" id="{5CECD4BE-4962-499C-BF2B-F3D3916EBED7}"/>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59BB4767-CB17-4706-8186-39D66EDBB348}"/>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36F71BFD-E847-4709-81B7-851061A3F382}"/>
                </a:ext>
              </a:extLst>
            </p:cNvPr>
            <p:cNvGrpSpPr/>
            <p:nvPr/>
          </p:nvGrpSpPr>
          <p:grpSpPr>
            <a:xfrm>
              <a:off x="2571264" y="4113892"/>
              <a:ext cx="742461" cy="513997"/>
              <a:chOff x="890955" y="4077816"/>
              <a:chExt cx="742461" cy="513997"/>
            </a:xfrm>
          </p:grpSpPr>
          <p:sp>
            <p:nvSpPr>
              <p:cNvPr id="22" name="Cube 21">
                <a:extLst>
                  <a:ext uri="{FF2B5EF4-FFF2-40B4-BE49-F238E27FC236}">
                    <a16:creationId xmlns:a16="http://schemas.microsoft.com/office/drawing/2014/main" id="{66C5A8AC-9E1E-4641-BE96-689012E27A4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11107C16-396F-4B9C-BC6C-E765E80FF36A}"/>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33D77990-497E-4269-ABC2-C5DCCC2E9637}"/>
                </a:ext>
              </a:extLst>
            </p:cNvPr>
            <p:cNvGrpSpPr/>
            <p:nvPr/>
          </p:nvGrpSpPr>
          <p:grpSpPr>
            <a:xfrm>
              <a:off x="3653695" y="4113892"/>
              <a:ext cx="742461" cy="513997"/>
              <a:chOff x="890955" y="4077816"/>
              <a:chExt cx="742461" cy="513997"/>
            </a:xfrm>
          </p:grpSpPr>
          <p:sp>
            <p:nvSpPr>
              <p:cNvPr id="25" name="Cube 24">
                <a:extLst>
                  <a:ext uri="{FF2B5EF4-FFF2-40B4-BE49-F238E27FC236}">
                    <a16:creationId xmlns:a16="http://schemas.microsoft.com/office/drawing/2014/main" id="{A62F80A7-BC7C-4C6E-B999-57714524412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3AE34AD5-101C-49F8-AB56-C8678A3FAC4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82F391-2121-46C2-91C4-8F73AD18AECD}"/>
                </a:ext>
              </a:extLst>
            </p:cNvPr>
            <p:cNvGrpSpPr/>
            <p:nvPr/>
          </p:nvGrpSpPr>
          <p:grpSpPr>
            <a:xfrm>
              <a:off x="4736126" y="4113892"/>
              <a:ext cx="742461" cy="513997"/>
              <a:chOff x="890955" y="4077816"/>
              <a:chExt cx="742461" cy="513997"/>
            </a:xfrm>
          </p:grpSpPr>
          <p:sp>
            <p:nvSpPr>
              <p:cNvPr id="28" name="Cube 27">
                <a:extLst>
                  <a:ext uri="{FF2B5EF4-FFF2-40B4-BE49-F238E27FC236}">
                    <a16:creationId xmlns:a16="http://schemas.microsoft.com/office/drawing/2014/main" id="{F7BA3D57-5A18-49CE-AF2C-733A3087D19A}"/>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1AE8A076-BE3C-4F67-B294-05EC662C387A}"/>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FB53C63E-6B3B-4786-B914-DC2F527B2EBC}"/>
                </a:ext>
              </a:extLst>
            </p:cNvPr>
            <p:cNvGrpSpPr/>
            <p:nvPr/>
          </p:nvGrpSpPr>
          <p:grpSpPr>
            <a:xfrm>
              <a:off x="5818557" y="4113892"/>
              <a:ext cx="742461" cy="513997"/>
              <a:chOff x="890955" y="4077816"/>
              <a:chExt cx="742461" cy="513997"/>
            </a:xfrm>
          </p:grpSpPr>
          <p:sp>
            <p:nvSpPr>
              <p:cNvPr id="31" name="Cube 30">
                <a:extLst>
                  <a:ext uri="{FF2B5EF4-FFF2-40B4-BE49-F238E27FC236}">
                    <a16:creationId xmlns:a16="http://schemas.microsoft.com/office/drawing/2014/main" id="{4487DE7D-F1D6-489B-AD3B-E8753E88A64F}"/>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Cylinder 31">
                <a:extLst>
                  <a:ext uri="{FF2B5EF4-FFF2-40B4-BE49-F238E27FC236}">
                    <a16:creationId xmlns:a16="http://schemas.microsoft.com/office/drawing/2014/main" id="{21DA43BB-4CB6-4C67-9B0A-2C449BF8CC7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16D8EA3C-14EF-4457-8A3B-FB528D39F674}"/>
                </a:ext>
              </a:extLst>
            </p:cNvPr>
            <p:cNvGrpSpPr/>
            <p:nvPr/>
          </p:nvGrpSpPr>
          <p:grpSpPr>
            <a:xfrm>
              <a:off x="6900987" y="4113892"/>
              <a:ext cx="742461" cy="513997"/>
              <a:chOff x="890955" y="4077816"/>
              <a:chExt cx="742461" cy="513997"/>
            </a:xfrm>
          </p:grpSpPr>
          <p:sp>
            <p:nvSpPr>
              <p:cNvPr id="34" name="Cube 33">
                <a:extLst>
                  <a:ext uri="{FF2B5EF4-FFF2-40B4-BE49-F238E27FC236}">
                    <a16:creationId xmlns:a16="http://schemas.microsoft.com/office/drawing/2014/main" id="{18E9B4F5-4FF9-4307-9FB3-7F8292035D4E}"/>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Cylinder 34">
                <a:extLst>
                  <a:ext uri="{FF2B5EF4-FFF2-40B4-BE49-F238E27FC236}">
                    <a16:creationId xmlns:a16="http://schemas.microsoft.com/office/drawing/2014/main" id="{22458C51-10FD-4D07-AE7D-F8F5B5FEE45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Cloud 35">
              <a:extLst>
                <a:ext uri="{FF2B5EF4-FFF2-40B4-BE49-F238E27FC236}">
                  <a16:creationId xmlns:a16="http://schemas.microsoft.com/office/drawing/2014/main" id="{DCB4AAB8-B189-46E1-BEA0-8BD1086AC4C5}"/>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Cylinder 36">
              <a:extLst>
                <a:ext uri="{FF2B5EF4-FFF2-40B4-BE49-F238E27FC236}">
                  <a16:creationId xmlns:a16="http://schemas.microsoft.com/office/drawing/2014/main" id="{6B0638F7-0077-4E30-AE28-32E484B49919}"/>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ylinder 37">
              <a:extLst>
                <a:ext uri="{FF2B5EF4-FFF2-40B4-BE49-F238E27FC236}">
                  <a16:creationId xmlns:a16="http://schemas.microsoft.com/office/drawing/2014/main" id="{C0597790-C7A5-428C-BB65-325C226D54D4}"/>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ylinder 38">
              <a:extLst>
                <a:ext uri="{FF2B5EF4-FFF2-40B4-BE49-F238E27FC236}">
                  <a16:creationId xmlns:a16="http://schemas.microsoft.com/office/drawing/2014/main" id="{0A6016FC-6610-4571-A1D9-8E34BD411178}"/>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ylinder 39">
              <a:extLst>
                <a:ext uri="{FF2B5EF4-FFF2-40B4-BE49-F238E27FC236}">
                  <a16:creationId xmlns:a16="http://schemas.microsoft.com/office/drawing/2014/main" id="{C611D5B7-97DA-4EAD-A041-E79D60A22B9B}"/>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2EE782E3-F1EC-498C-AD98-E7A6E22BF819}"/>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ylinder 41">
              <a:extLst>
                <a:ext uri="{FF2B5EF4-FFF2-40B4-BE49-F238E27FC236}">
                  <a16:creationId xmlns:a16="http://schemas.microsoft.com/office/drawing/2014/main" id="{74F81F97-2584-49CF-BB51-E1B0AF63EFDC}"/>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A2636A8A-F3AA-4C45-B9B0-05B1E89508C1}"/>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loud 43">
              <a:extLst>
                <a:ext uri="{FF2B5EF4-FFF2-40B4-BE49-F238E27FC236}">
                  <a16:creationId xmlns:a16="http://schemas.microsoft.com/office/drawing/2014/main" id="{83036D36-F699-4DD4-8D7D-E654598A88D6}"/>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Cylinder 44">
              <a:extLst>
                <a:ext uri="{FF2B5EF4-FFF2-40B4-BE49-F238E27FC236}">
                  <a16:creationId xmlns:a16="http://schemas.microsoft.com/office/drawing/2014/main" id="{0587B2D0-CFF7-428F-8889-3D7C9F9F4CC1}"/>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ylinder 45">
              <a:extLst>
                <a:ext uri="{FF2B5EF4-FFF2-40B4-BE49-F238E27FC236}">
                  <a16:creationId xmlns:a16="http://schemas.microsoft.com/office/drawing/2014/main" id="{5193A12F-A846-486F-BDF5-C6B8ACC736EE}"/>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D669C0B-EA0C-4A8F-AFC4-FBDD93572AF1}"/>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2B4BAC5F-4E93-423A-9141-1A2EA2C24467}"/>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5CB477A8-2BDB-4696-9FCB-C6B1C2DA7907}"/>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D7D84C22-2885-46CE-84E2-8966BA08C869}"/>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9CD75A47-23D2-4C23-9AF2-38B681AF9F81}"/>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E2C7DB42-C078-4939-A652-62F593C7CEED}"/>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07AD87C3-228A-4616-AB78-7B8BD0E620A6}"/>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54" name="Arrow: Up 53">
              <a:extLst>
                <a:ext uri="{FF2B5EF4-FFF2-40B4-BE49-F238E27FC236}">
                  <a16:creationId xmlns:a16="http://schemas.microsoft.com/office/drawing/2014/main" id="{BF48B677-0DA6-47AD-870B-CCD4DF0CF3ED}"/>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44C6A8C2-4FD6-4A1A-9029-30C8BCB32801}"/>
              </a:ext>
            </a:extLst>
          </p:cNvPr>
          <p:cNvGrpSpPr/>
          <p:nvPr/>
        </p:nvGrpSpPr>
        <p:grpSpPr>
          <a:xfrm>
            <a:off x="4037583" y="4513581"/>
            <a:ext cx="1117208" cy="241300"/>
            <a:chOff x="4055964" y="4549843"/>
            <a:chExt cx="924238" cy="172017"/>
          </a:xfrm>
        </p:grpSpPr>
        <p:pic>
          <p:nvPicPr>
            <p:cNvPr id="55" name="Picture 2">
              <a:extLst>
                <a:ext uri="{FF2B5EF4-FFF2-40B4-BE49-F238E27FC236}">
                  <a16:creationId xmlns:a16="http://schemas.microsoft.com/office/drawing/2014/main" id="{3F79ABF3-4E6C-4624-BF4D-DB8E3D7B6D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55964" y="4549843"/>
              <a:ext cx="396605" cy="12793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a:extLst>
                <a:ext uri="{FF2B5EF4-FFF2-40B4-BE49-F238E27FC236}">
                  <a16:creationId xmlns:a16="http://schemas.microsoft.com/office/drawing/2014/main" id="{59809770-A467-439A-B7E1-08B58B0EA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9455" y="4549864"/>
              <a:ext cx="460747" cy="171996"/>
            </a:xfrm>
            <a:prstGeom prst="rect">
              <a:avLst/>
            </a:prstGeom>
            <a:noFill/>
            <a:extLst>
              <a:ext uri="{909E8E84-426E-40DD-AFC4-6F175D3DCCD1}">
                <a14:hiddenFill xmlns:a14="http://schemas.microsoft.com/office/drawing/2010/main">
                  <a:solidFill>
                    <a:srgbClr val="FFFFFF"/>
                  </a:solidFill>
                </a14:hiddenFill>
              </a:ext>
            </a:extLst>
          </p:spPr>
        </p:pic>
      </p:grpSp>
      <p:pic>
        <p:nvPicPr>
          <p:cNvPr id="58" name="Picture 2" descr="OGB EMEA Tour - Home | Facebook">
            <a:extLst>
              <a:ext uri="{FF2B5EF4-FFF2-40B4-BE49-F238E27FC236}">
                <a16:creationId xmlns:a16="http://schemas.microsoft.com/office/drawing/2014/main" id="{E8E880FA-7D9E-49E5-B134-FF40A2BFB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551" y="44597"/>
            <a:ext cx="2682897" cy="70280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a:extLst>
              <a:ext uri="{FF2B5EF4-FFF2-40B4-BE49-F238E27FC236}">
                <a16:creationId xmlns:a16="http://schemas.microsoft.com/office/drawing/2014/main" id="{798204DA-8468-4BE1-A4BF-23C3D188CC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355" y="44597"/>
            <a:ext cx="1504025" cy="6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34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B82E-DB9B-44AE-A002-EAF125BD7DF9}"/>
              </a:ext>
            </a:extLst>
          </p:cNvPr>
          <p:cNvSpPr>
            <a:spLocks noGrp="1"/>
          </p:cNvSpPr>
          <p:nvPr>
            <p:ph type="title"/>
          </p:nvPr>
        </p:nvSpPr>
        <p:spPr/>
        <p:txBody>
          <a:bodyPr/>
          <a:lstStyle/>
          <a:p>
            <a:r>
              <a:rPr lang="en-US" dirty="0"/>
              <a:t>PoC Setup</a:t>
            </a:r>
          </a:p>
        </p:txBody>
      </p:sp>
      <p:sp>
        <p:nvSpPr>
          <p:cNvPr id="3" name="Content Placeholder 2">
            <a:extLst>
              <a:ext uri="{FF2B5EF4-FFF2-40B4-BE49-F238E27FC236}">
                <a16:creationId xmlns:a16="http://schemas.microsoft.com/office/drawing/2014/main" id="{67ED4D2A-1048-47CE-B767-C770E55AC1A0}"/>
              </a:ext>
            </a:extLst>
          </p:cNvPr>
          <p:cNvSpPr>
            <a:spLocks noGrp="1"/>
          </p:cNvSpPr>
          <p:nvPr>
            <p:ph idx="1"/>
          </p:nvPr>
        </p:nvSpPr>
        <p:spPr/>
        <p:txBody>
          <a:bodyPr/>
          <a:lstStyle/>
          <a:p>
            <a:r>
              <a:rPr lang="en-US" sz="1400" dirty="0"/>
              <a:t>Oracle Database 19c EE Multitenant Architecture on Azure VM</a:t>
            </a:r>
          </a:p>
          <a:p>
            <a:r>
              <a:rPr lang="en-US" sz="1400" dirty="0"/>
              <a:t>Create PDB - a centralized clone of a local site database</a:t>
            </a:r>
          </a:p>
          <a:p>
            <a:pPr lvl="1"/>
            <a:r>
              <a:rPr lang="en-US" sz="1400" dirty="0"/>
              <a:t>to test 19c upgrade and cloudification</a:t>
            </a:r>
          </a:p>
          <a:p>
            <a:r>
              <a:rPr lang="en-US" sz="1400" dirty="0"/>
              <a:t>Create PDB as the consolidated database</a:t>
            </a:r>
          </a:p>
          <a:p>
            <a:pPr lvl="1"/>
            <a:r>
              <a:rPr lang="en-US" sz="1400" dirty="0"/>
              <a:t>Import into consolidated PDB an export from a site database – schemas and database objects only</a:t>
            </a:r>
          </a:p>
          <a:p>
            <a:pPr lvl="1"/>
            <a:r>
              <a:rPr lang="en-US" sz="1400" dirty="0"/>
              <a:t>excluding schemas for UI App and Integration platforms</a:t>
            </a:r>
          </a:p>
          <a:p>
            <a:pPr marL="0"/>
            <a:r>
              <a:rPr lang="en-US" sz="1400" dirty="0"/>
              <a:t>Prepare VPD in PDB</a:t>
            </a:r>
          </a:p>
          <a:p>
            <a:pPr lvl="1"/>
            <a:r>
              <a:rPr lang="en-US" sz="1400" dirty="0"/>
              <a:t>extend tables with column SITE_ID, create application context, </a:t>
            </a:r>
            <a:br>
              <a:rPr lang="en-US" sz="1400" dirty="0"/>
            </a:br>
            <a:r>
              <a:rPr lang="en-US" sz="1400" dirty="0"/>
              <a:t>create package, create and apply VPD policy function</a:t>
            </a:r>
          </a:p>
          <a:p>
            <a:r>
              <a:rPr lang="en-US" sz="1400" dirty="0"/>
              <a:t>Create PDB as the staging database to load individual site exports into</a:t>
            </a:r>
          </a:p>
          <a:p>
            <a:pPr lvl="1"/>
            <a:r>
              <a:rPr lang="en-US" sz="1400" dirty="0"/>
              <a:t>Import site export into staging database</a:t>
            </a:r>
          </a:p>
          <a:p>
            <a:pPr lvl="1"/>
            <a:r>
              <a:rPr lang="en-US" sz="1400" dirty="0"/>
              <a:t>Transfer data from staging data</a:t>
            </a:r>
            <a:br>
              <a:rPr lang="en-US" sz="1400" dirty="0"/>
            </a:br>
            <a:r>
              <a:rPr lang="en-US" sz="1400" dirty="0"/>
              <a:t>to application tables in consolidated database</a:t>
            </a:r>
          </a:p>
          <a:p>
            <a:pPr lvl="2"/>
            <a:r>
              <a:rPr lang="en-US" sz="1400" dirty="0"/>
              <a:t>and set value for SITE_ID column</a:t>
            </a:r>
          </a:p>
        </p:txBody>
      </p:sp>
      <p:sp>
        <p:nvSpPr>
          <p:cNvPr id="4" name="Footer Placeholder 3">
            <a:extLst>
              <a:ext uri="{FF2B5EF4-FFF2-40B4-BE49-F238E27FC236}">
                <a16:creationId xmlns:a16="http://schemas.microsoft.com/office/drawing/2014/main" id="{28C91158-A8AA-426C-91C8-08B0978520F6}"/>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E2F6F1AA-281C-4390-BC28-0A4BFB3821D7}"/>
              </a:ext>
            </a:extLst>
          </p:cNvPr>
          <p:cNvSpPr/>
          <p:nvPr/>
        </p:nvSpPr>
        <p:spPr>
          <a:xfrm>
            <a:off x="4876081" y="3733169"/>
            <a:ext cx="1744598" cy="1033619"/>
          </a:xfrm>
          <a:prstGeom prst="can">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Consolidated Site Database</a:t>
            </a:r>
          </a:p>
        </p:txBody>
      </p:sp>
      <p:sp>
        <p:nvSpPr>
          <p:cNvPr id="6" name="Cylinder 5">
            <a:extLst>
              <a:ext uri="{FF2B5EF4-FFF2-40B4-BE49-F238E27FC236}">
                <a16:creationId xmlns:a16="http://schemas.microsoft.com/office/drawing/2014/main" id="{4886C2AE-5D19-4BC1-9182-F072E2D8B350}"/>
              </a:ext>
            </a:extLst>
          </p:cNvPr>
          <p:cNvSpPr/>
          <p:nvPr/>
        </p:nvSpPr>
        <p:spPr>
          <a:xfrm>
            <a:off x="6897809" y="4272811"/>
            <a:ext cx="849712" cy="66519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Staging Site Database</a:t>
            </a:r>
          </a:p>
        </p:txBody>
      </p:sp>
      <p:sp>
        <p:nvSpPr>
          <p:cNvPr id="7" name="Cylinder 6">
            <a:extLst>
              <a:ext uri="{FF2B5EF4-FFF2-40B4-BE49-F238E27FC236}">
                <a16:creationId xmlns:a16="http://schemas.microsoft.com/office/drawing/2014/main" id="{4CC2B99C-6294-4122-ADE4-8AD3338A2D11}"/>
              </a:ext>
            </a:extLst>
          </p:cNvPr>
          <p:cNvSpPr/>
          <p:nvPr/>
        </p:nvSpPr>
        <p:spPr>
          <a:xfrm>
            <a:off x="7289179" y="2912327"/>
            <a:ext cx="849712" cy="665190"/>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Site 1 Database</a:t>
            </a:r>
          </a:p>
        </p:txBody>
      </p:sp>
      <p:sp>
        <p:nvSpPr>
          <p:cNvPr id="8" name="Cylinder 7">
            <a:extLst>
              <a:ext uri="{FF2B5EF4-FFF2-40B4-BE49-F238E27FC236}">
                <a16:creationId xmlns:a16="http://schemas.microsoft.com/office/drawing/2014/main" id="{6007AD57-DA5F-40C0-9737-44FF7391ED10}"/>
              </a:ext>
            </a:extLst>
          </p:cNvPr>
          <p:cNvSpPr/>
          <p:nvPr/>
        </p:nvSpPr>
        <p:spPr>
          <a:xfrm>
            <a:off x="7998777" y="3275114"/>
            <a:ext cx="849712" cy="665190"/>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Site 2 Database</a:t>
            </a:r>
          </a:p>
        </p:txBody>
      </p:sp>
      <p:sp>
        <p:nvSpPr>
          <p:cNvPr id="9" name="Cylinder 8">
            <a:extLst>
              <a:ext uri="{FF2B5EF4-FFF2-40B4-BE49-F238E27FC236}">
                <a16:creationId xmlns:a16="http://schemas.microsoft.com/office/drawing/2014/main" id="{E27D5574-1E50-491E-AA84-D889CC990E07}"/>
              </a:ext>
            </a:extLst>
          </p:cNvPr>
          <p:cNvSpPr/>
          <p:nvPr/>
        </p:nvSpPr>
        <p:spPr>
          <a:xfrm>
            <a:off x="8170505" y="3940172"/>
            <a:ext cx="849712" cy="665190"/>
          </a:xfrm>
          <a:prstGeom prst="can">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Site 3 Database</a:t>
            </a:r>
          </a:p>
        </p:txBody>
      </p:sp>
      <p:cxnSp>
        <p:nvCxnSpPr>
          <p:cNvPr id="10" name="Straight Arrow Connector 9">
            <a:extLst>
              <a:ext uri="{FF2B5EF4-FFF2-40B4-BE49-F238E27FC236}">
                <a16:creationId xmlns:a16="http://schemas.microsoft.com/office/drawing/2014/main" id="{96F2D2B9-EA35-4A82-8A16-638F9C788617}"/>
              </a:ext>
            </a:extLst>
          </p:cNvPr>
          <p:cNvCxnSpPr/>
          <p:nvPr/>
        </p:nvCxnSpPr>
        <p:spPr>
          <a:xfrm flipH="1">
            <a:off x="7404287" y="3577517"/>
            <a:ext cx="200917" cy="69525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08639A7-4193-44AD-A91A-4DE4D230AE44}"/>
              </a:ext>
            </a:extLst>
          </p:cNvPr>
          <p:cNvCxnSpPr>
            <a:cxnSpLocks/>
          </p:cNvCxnSpPr>
          <p:nvPr/>
        </p:nvCxnSpPr>
        <p:spPr>
          <a:xfrm flipH="1">
            <a:off x="7693051" y="3898609"/>
            <a:ext cx="335138" cy="40448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8502AD4-55B6-4C2B-A381-83335C99BBBE}"/>
              </a:ext>
            </a:extLst>
          </p:cNvPr>
          <p:cNvCxnSpPr>
            <a:cxnSpLocks/>
            <a:stCxn id="9" idx="2"/>
          </p:cNvCxnSpPr>
          <p:nvPr/>
        </p:nvCxnSpPr>
        <p:spPr>
          <a:xfrm flipH="1">
            <a:off x="7793510" y="4272767"/>
            <a:ext cx="376995" cy="30749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 name="Arrow: Right 12">
            <a:extLst>
              <a:ext uri="{FF2B5EF4-FFF2-40B4-BE49-F238E27FC236}">
                <a16:creationId xmlns:a16="http://schemas.microsoft.com/office/drawing/2014/main" id="{F5255DB2-17D6-49B4-8A8B-2AD14D0F4897}"/>
              </a:ext>
            </a:extLst>
          </p:cNvPr>
          <p:cNvSpPr/>
          <p:nvPr/>
        </p:nvSpPr>
        <p:spPr>
          <a:xfrm rot="10800000">
            <a:off x="6413374" y="4420821"/>
            <a:ext cx="461440" cy="21444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4" name="Cylinder 13">
            <a:extLst>
              <a:ext uri="{FF2B5EF4-FFF2-40B4-BE49-F238E27FC236}">
                <a16:creationId xmlns:a16="http://schemas.microsoft.com/office/drawing/2014/main" id="{A4E6F648-283C-4C14-A5F7-F5D43BB6939A}"/>
              </a:ext>
            </a:extLst>
          </p:cNvPr>
          <p:cNvSpPr/>
          <p:nvPr/>
        </p:nvSpPr>
        <p:spPr>
          <a:xfrm>
            <a:off x="7747521" y="1589880"/>
            <a:ext cx="1029700" cy="774601"/>
          </a:xfrm>
          <a:prstGeom prst="can">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t>Centralized Site Database</a:t>
            </a:r>
          </a:p>
        </p:txBody>
      </p:sp>
      <p:cxnSp>
        <p:nvCxnSpPr>
          <p:cNvPr id="15" name="Straight Arrow Connector 14">
            <a:extLst>
              <a:ext uri="{FF2B5EF4-FFF2-40B4-BE49-F238E27FC236}">
                <a16:creationId xmlns:a16="http://schemas.microsoft.com/office/drawing/2014/main" id="{81AE3B31-CD51-4BB2-9CD8-156B1766DC33}"/>
              </a:ext>
            </a:extLst>
          </p:cNvPr>
          <p:cNvCxnSpPr>
            <a:cxnSpLocks/>
          </p:cNvCxnSpPr>
          <p:nvPr/>
        </p:nvCxnSpPr>
        <p:spPr>
          <a:xfrm flipV="1">
            <a:off x="8028189" y="2356637"/>
            <a:ext cx="225809" cy="55569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AB7D22E9-B0E2-40F1-9E45-05BE594E25C4}"/>
              </a:ext>
            </a:extLst>
          </p:cNvPr>
          <p:cNvCxnSpPr>
            <a:cxnSpLocks/>
          </p:cNvCxnSpPr>
          <p:nvPr/>
        </p:nvCxnSpPr>
        <p:spPr>
          <a:xfrm flipH="1">
            <a:off x="6382910" y="3393873"/>
            <a:ext cx="983807" cy="378372"/>
          </a:xfrm>
          <a:prstGeom prst="straightConnector1">
            <a:avLst/>
          </a:prstGeom>
          <a:ln>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8" name="Arrow: Right 17">
            <a:extLst>
              <a:ext uri="{FF2B5EF4-FFF2-40B4-BE49-F238E27FC236}">
                <a16:creationId xmlns:a16="http://schemas.microsoft.com/office/drawing/2014/main" id="{EF601C86-F196-49AB-A1CB-A33EA9BDE599}"/>
              </a:ext>
            </a:extLst>
          </p:cNvPr>
          <p:cNvSpPr/>
          <p:nvPr/>
        </p:nvSpPr>
        <p:spPr>
          <a:xfrm>
            <a:off x="4002968" y="3863287"/>
            <a:ext cx="1091452" cy="55753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testing 123</a:t>
            </a:r>
          </a:p>
        </p:txBody>
      </p:sp>
    </p:spTree>
    <p:extLst>
      <p:ext uri="{BB962C8B-B14F-4D97-AF65-F5344CB8AC3E}">
        <p14:creationId xmlns:p14="http://schemas.microsoft.com/office/powerpoint/2010/main" val="110212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6" presetClass="emph" presetSubtype="0" fill="hold" grpId="1" nodeType="clickEffect">
                                  <p:stCondLst>
                                    <p:cond delay="0"/>
                                  </p:stCondLst>
                                  <p:childTnLst>
                                    <p:animScale>
                                      <p:cBhvr>
                                        <p:cTn id="74" dur="2000" fill="hold"/>
                                        <p:tgtEl>
                                          <p:spTgt spid="13"/>
                                        </p:tgtEl>
                                      </p:cBhvr>
                                      <p:by x="150000" y="150000"/>
                                    </p:animScale>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3" grpId="0" animBg="1"/>
      <p:bldP spid="13" grpId="1" animBg="1"/>
      <p:bldP spid="14"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4C0F-1149-4AC9-8282-B5ECFE336908}"/>
              </a:ext>
            </a:extLst>
          </p:cNvPr>
          <p:cNvSpPr>
            <a:spLocks noGrp="1"/>
          </p:cNvSpPr>
          <p:nvPr>
            <p:ph type="title"/>
          </p:nvPr>
        </p:nvSpPr>
        <p:spPr/>
        <p:txBody>
          <a:bodyPr/>
          <a:lstStyle/>
          <a:p>
            <a:r>
              <a:rPr lang="en-US" dirty="0"/>
              <a:t>VPD Set Up in Consolidated Database</a:t>
            </a:r>
          </a:p>
        </p:txBody>
      </p:sp>
      <p:sp>
        <p:nvSpPr>
          <p:cNvPr id="3" name="Content Placeholder 2">
            <a:extLst>
              <a:ext uri="{FF2B5EF4-FFF2-40B4-BE49-F238E27FC236}">
                <a16:creationId xmlns:a16="http://schemas.microsoft.com/office/drawing/2014/main" id="{2AAFA6EB-D0B1-4588-BF1A-55F31764DFD9}"/>
              </a:ext>
            </a:extLst>
          </p:cNvPr>
          <p:cNvSpPr>
            <a:spLocks noGrp="1"/>
          </p:cNvSpPr>
          <p:nvPr>
            <p:ph idx="1"/>
          </p:nvPr>
        </p:nvSpPr>
        <p:spPr>
          <a:xfrm>
            <a:off x="720003" y="936000"/>
            <a:ext cx="8103566" cy="3780000"/>
          </a:xfrm>
        </p:spPr>
        <p:txBody>
          <a:bodyPr/>
          <a:lstStyle/>
          <a:p>
            <a:r>
              <a:rPr lang="en-US" sz="1400" dirty="0"/>
              <a:t>Define VPD Policy with a Function to return Query Filter </a:t>
            </a:r>
          </a:p>
          <a:p>
            <a:r>
              <a:rPr lang="en-US" sz="1400" dirty="0"/>
              <a:t>Apply VPD policy on all application tables</a:t>
            </a:r>
          </a:p>
          <a:p>
            <a:r>
              <a:rPr lang="en-US" sz="1400" dirty="0"/>
              <a:t>Create Package to set </a:t>
            </a:r>
            <a:r>
              <a:rPr lang="en-US" sz="1400" dirty="0" err="1"/>
              <a:t>site_id</a:t>
            </a:r>
            <a:r>
              <a:rPr lang="en-US" sz="1400" dirty="0"/>
              <a:t> in application context</a:t>
            </a:r>
          </a:p>
          <a:p>
            <a:r>
              <a:rPr lang="en-US" sz="1400" dirty="0"/>
              <a:t>When to call this package? – with minimal impact on existing application code!</a:t>
            </a:r>
          </a:p>
          <a:p>
            <a:r>
              <a:rPr lang="en-US" sz="1400" dirty="0"/>
              <a:t>For jobs, daemons and other stateful database sessions</a:t>
            </a:r>
          </a:p>
          <a:p>
            <a:pPr lvl="1"/>
            <a:r>
              <a:rPr lang="en-US" sz="1400" dirty="0"/>
              <a:t>Each site uses a site-specific database service name (</a:t>
            </a:r>
            <a:r>
              <a:rPr lang="en-US" sz="1400" dirty="0" err="1"/>
              <a:t>tnsnames.ora</a:t>
            </a:r>
            <a:r>
              <a:rPr lang="en-US" sz="1400" dirty="0"/>
              <a:t>) (or proxy user)</a:t>
            </a:r>
          </a:p>
          <a:p>
            <a:pPr lvl="2"/>
            <a:r>
              <a:rPr lang="en-US" sz="1400" dirty="0"/>
              <a:t>all service names end up in the same database instance</a:t>
            </a:r>
          </a:p>
          <a:p>
            <a:pPr lvl="1"/>
            <a:r>
              <a:rPr lang="en-US" sz="1400" dirty="0"/>
              <a:t>On Logon trigger intercepts database session initialization, inspects the database service name (using </a:t>
            </a:r>
            <a:r>
              <a:rPr lang="en-US" sz="1400" dirty="0" err="1"/>
              <a:t>sys_context</a:t>
            </a:r>
            <a:r>
              <a:rPr lang="en-US" sz="1400" dirty="0"/>
              <a:t> &amp; USERENV), determines </a:t>
            </a:r>
            <a:r>
              <a:rPr lang="en-US" sz="1400" dirty="0" err="1"/>
              <a:t>site_id</a:t>
            </a:r>
            <a:r>
              <a:rPr lang="en-US" sz="1400" dirty="0"/>
              <a:t> and calls sited procedure to set app context</a:t>
            </a:r>
          </a:p>
        </p:txBody>
      </p:sp>
      <p:sp>
        <p:nvSpPr>
          <p:cNvPr id="4" name="Footer Placeholder 3">
            <a:extLst>
              <a:ext uri="{FF2B5EF4-FFF2-40B4-BE49-F238E27FC236}">
                <a16:creationId xmlns:a16="http://schemas.microsoft.com/office/drawing/2014/main" id="{A8619BA1-43DA-4075-928E-91ED93A95A21}"/>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21" name="Cylinder 20">
            <a:extLst>
              <a:ext uri="{FF2B5EF4-FFF2-40B4-BE49-F238E27FC236}">
                <a16:creationId xmlns:a16="http://schemas.microsoft.com/office/drawing/2014/main" id="{7E710A38-C7EC-49A6-B628-753C3403D3DE}"/>
              </a:ext>
            </a:extLst>
          </p:cNvPr>
          <p:cNvSpPr/>
          <p:nvPr/>
        </p:nvSpPr>
        <p:spPr>
          <a:xfrm>
            <a:off x="1526856" y="3544809"/>
            <a:ext cx="7148826" cy="13106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Rounded Corners 21">
            <a:extLst>
              <a:ext uri="{FF2B5EF4-FFF2-40B4-BE49-F238E27FC236}">
                <a16:creationId xmlns:a16="http://schemas.microsoft.com/office/drawing/2014/main" id="{96124DA2-E2F7-4696-91A0-C207D1489710}"/>
              </a:ext>
            </a:extLst>
          </p:cNvPr>
          <p:cNvSpPr/>
          <p:nvPr/>
        </p:nvSpPr>
        <p:spPr>
          <a:xfrm>
            <a:off x="6178165" y="3544810"/>
            <a:ext cx="1200926" cy="465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Site Filter Policy Function</a:t>
            </a:r>
          </a:p>
        </p:txBody>
      </p:sp>
      <p:sp>
        <p:nvSpPr>
          <p:cNvPr id="23" name="Rectangle: Rounded Corners 22">
            <a:extLst>
              <a:ext uri="{FF2B5EF4-FFF2-40B4-BE49-F238E27FC236}">
                <a16:creationId xmlns:a16="http://schemas.microsoft.com/office/drawing/2014/main" id="{D0813ACB-D23E-4ECA-AFC6-2ACF4714F29E}"/>
              </a:ext>
            </a:extLst>
          </p:cNvPr>
          <p:cNvSpPr/>
          <p:nvPr/>
        </p:nvSpPr>
        <p:spPr>
          <a:xfrm>
            <a:off x="4684960" y="4084349"/>
            <a:ext cx="1200926" cy="62526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800" dirty="0"/>
              <a:t>Application Context </a:t>
            </a:r>
            <a:r>
              <a:rPr lang="en-US" sz="800" dirty="0" err="1"/>
              <a:t>my_ctx</a:t>
            </a:r>
            <a:endParaRPr lang="en-US" sz="800" dirty="0"/>
          </a:p>
          <a:p>
            <a:pPr algn="ctr"/>
            <a:endParaRPr lang="en-US" sz="800" dirty="0"/>
          </a:p>
          <a:p>
            <a:pPr algn="ctr"/>
            <a:endParaRPr lang="en-US" sz="800" dirty="0"/>
          </a:p>
        </p:txBody>
      </p:sp>
      <p:sp>
        <p:nvSpPr>
          <p:cNvPr id="24" name="Cube 23">
            <a:extLst>
              <a:ext uri="{FF2B5EF4-FFF2-40B4-BE49-F238E27FC236}">
                <a16:creationId xmlns:a16="http://schemas.microsoft.com/office/drawing/2014/main" id="{BBDD8A81-6D2F-4BC9-989D-9403CB539525}"/>
              </a:ext>
            </a:extLst>
          </p:cNvPr>
          <p:cNvSpPr/>
          <p:nvPr/>
        </p:nvSpPr>
        <p:spPr>
          <a:xfrm>
            <a:off x="4763013" y="4422197"/>
            <a:ext cx="1148237" cy="2874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current_site_id</a:t>
            </a:r>
            <a:endParaRPr lang="en-US" sz="1000" dirty="0"/>
          </a:p>
        </p:txBody>
      </p:sp>
      <p:sp>
        <p:nvSpPr>
          <p:cNvPr id="25" name="Rectangle 24">
            <a:extLst>
              <a:ext uri="{FF2B5EF4-FFF2-40B4-BE49-F238E27FC236}">
                <a16:creationId xmlns:a16="http://schemas.microsoft.com/office/drawing/2014/main" id="{CF810939-EAE4-445D-94E8-13ABB1C62C32}"/>
              </a:ext>
            </a:extLst>
          </p:cNvPr>
          <p:cNvSpPr/>
          <p:nvPr/>
        </p:nvSpPr>
        <p:spPr>
          <a:xfrm>
            <a:off x="6737636" y="4301108"/>
            <a:ext cx="502847" cy="44488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26" name="Rectangle 25">
            <a:extLst>
              <a:ext uri="{FF2B5EF4-FFF2-40B4-BE49-F238E27FC236}">
                <a16:creationId xmlns:a16="http://schemas.microsoft.com/office/drawing/2014/main" id="{19B3D825-1CBA-48D6-8752-2DED47C94398}"/>
              </a:ext>
            </a:extLst>
          </p:cNvPr>
          <p:cNvSpPr/>
          <p:nvPr/>
        </p:nvSpPr>
        <p:spPr>
          <a:xfrm>
            <a:off x="7455235" y="3912785"/>
            <a:ext cx="502847" cy="44488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27" name="Rectangle 26">
            <a:extLst>
              <a:ext uri="{FF2B5EF4-FFF2-40B4-BE49-F238E27FC236}">
                <a16:creationId xmlns:a16="http://schemas.microsoft.com/office/drawing/2014/main" id="{F8C7A03C-8F28-4AFB-9D4E-9880CD41DBB2}"/>
              </a:ext>
            </a:extLst>
          </p:cNvPr>
          <p:cNvSpPr/>
          <p:nvPr/>
        </p:nvSpPr>
        <p:spPr>
          <a:xfrm>
            <a:off x="7814035" y="4287663"/>
            <a:ext cx="502847" cy="44488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cxnSp>
        <p:nvCxnSpPr>
          <p:cNvPr id="28" name="Straight Arrow Connector 27">
            <a:extLst>
              <a:ext uri="{FF2B5EF4-FFF2-40B4-BE49-F238E27FC236}">
                <a16:creationId xmlns:a16="http://schemas.microsoft.com/office/drawing/2014/main" id="{93856461-A410-4BEF-944D-4D408353F2AD}"/>
              </a:ext>
            </a:extLst>
          </p:cNvPr>
          <p:cNvCxnSpPr>
            <a:stCxn id="22" idx="2"/>
            <a:endCxn id="25" idx="0"/>
          </p:cNvCxnSpPr>
          <p:nvPr/>
        </p:nvCxnSpPr>
        <p:spPr>
          <a:xfrm>
            <a:off x="6778628" y="4009876"/>
            <a:ext cx="210431" cy="29123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366AB3D8-1475-4276-9708-D41CB915F216}"/>
              </a:ext>
            </a:extLst>
          </p:cNvPr>
          <p:cNvCxnSpPr>
            <a:cxnSpLocks/>
          </p:cNvCxnSpPr>
          <p:nvPr/>
        </p:nvCxnSpPr>
        <p:spPr>
          <a:xfrm>
            <a:off x="6961557" y="4009876"/>
            <a:ext cx="879389" cy="651583"/>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508F091-AC01-42BA-9FCA-507279EDA2FD}"/>
              </a:ext>
            </a:extLst>
          </p:cNvPr>
          <p:cNvCxnSpPr>
            <a:endCxn id="26" idx="1"/>
          </p:cNvCxnSpPr>
          <p:nvPr/>
        </p:nvCxnSpPr>
        <p:spPr>
          <a:xfrm>
            <a:off x="7281475" y="4009876"/>
            <a:ext cx="173761" cy="1253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Oval 30">
            <a:extLst>
              <a:ext uri="{FF2B5EF4-FFF2-40B4-BE49-F238E27FC236}">
                <a16:creationId xmlns:a16="http://schemas.microsoft.com/office/drawing/2014/main" id="{F75EAC0D-8062-4F8E-BB4A-41BD018B50A3}"/>
              </a:ext>
            </a:extLst>
          </p:cNvPr>
          <p:cNvSpPr/>
          <p:nvPr/>
        </p:nvSpPr>
        <p:spPr>
          <a:xfrm>
            <a:off x="3199543" y="4277466"/>
            <a:ext cx="1087535" cy="30378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Package</a:t>
            </a:r>
          </a:p>
        </p:txBody>
      </p:sp>
      <p:cxnSp>
        <p:nvCxnSpPr>
          <p:cNvPr id="32" name="Straight Arrow Connector 31">
            <a:extLst>
              <a:ext uri="{FF2B5EF4-FFF2-40B4-BE49-F238E27FC236}">
                <a16:creationId xmlns:a16="http://schemas.microsoft.com/office/drawing/2014/main" id="{F2566778-51F7-4BBF-A286-A38D22F83444}"/>
              </a:ext>
            </a:extLst>
          </p:cNvPr>
          <p:cNvCxnSpPr>
            <a:cxnSpLocks/>
            <a:endCxn id="24" idx="2"/>
          </p:cNvCxnSpPr>
          <p:nvPr/>
        </p:nvCxnSpPr>
        <p:spPr>
          <a:xfrm>
            <a:off x="4296838" y="4422198"/>
            <a:ext cx="466175" cy="17963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Oval 32">
            <a:extLst>
              <a:ext uri="{FF2B5EF4-FFF2-40B4-BE49-F238E27FC236}">
                <a16:creationId xmlns:a16="http://schemas.microsoft.com/office/drawing/2014/main" id="{7651B194-7E5B-48E1-B196-D9248528071D}"/>
              </a:ext>
            </a:extLst>
          </p:cNvPr>
          <p:cNvSpPr/>
          <p:nvPr/>
        </p:nvSpPr>
        <p:spPr>
          <a:xfrm>
            <a:off x="1501490" y="4125138"/>
            <a:ext cx="1334783" cy="351939"/>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ON LOGON trigger</a:t>
            </a:r>
          </a:p>
        </p:txBody>
      </p:sp>
      <p:cxnSp>
        <p:nvCxnSpPr>
          <p:cNvPr id="34" name="Straight Arrow Connector 33">
            <a:extLst>
              <a:ext uri="{FF2B5EF4-FFF2-40B4-BE49-F238E27FC236}">
                <a16:creationId xmlns:a16="http://schemas.microsoft.com/office/drawing/2014/main" id="{531C7CF6-799B-4CC7-94E3-3101D2F205DD}"/>
              </a:ext>
            </a:extLst>
          </p:cNvPr>
          <p:cNvCxnSpPr>
            <a:cxnSpLocks/>
            <a:stCxn id="33" idx="6"/>
            <a:endCxn id="31" idx="2"/>
          </p:cNvCxnSpPr>
          <p:nvPr/>
        </p:nvCxnSpPr>
        <p:spPr>
          <a:xfrm>
            <a:off x="2836273" y="4301108"/>
            <a:ext cx="363270" cy="12825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CFB2A34-AB9E-4B18-8366-B1EF3EE01171}"/>
              </a:ext>
            </a:extLst>
          </p:cNvPr>
          <p:cNvSpPr/>
          <p:nvPr/>
        </p:nvSpPr>
        <p:spPr>
          <a:xfrm>
            <a:off x="624872" y="3285054"/>
            <a:ext cx="669285" cy="3161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UI App</a:t>
            </a:r>
          </a:p>
        </p:txBody>
      </p:sp>
      <p:cxnSp>
        <p:nvCxnSpPr>
          <p:cNvPr id="36" name="Straight Arrow Connector 35">
            <a:extLst>
              <a:ext uri="{FF2B5EF4-FFF2-40B4-BE49-F238E27FC236}">
                <a16:creationId xmlns:a16="http://schemas.microsoft.com/office/drawing/2014/main" id="{C3C178FD-8945-4AAF-9AC0-E51E79643B4D}"/>
              </a:ext>
            </a:extLst>
          </p:cNvPr>
          <p:cNvCxnSpPr>
            <a:cxnSpLocks/>
            <a:stCxn id="35" idx="3"/>
            <a:endCxn id="31" idx="1"/>
          </p:cNvCxnSpPr>
          <p:nvPr/>
        </p:nvCxnSpPr>
        <p:spPr>
          <a:xfrm>
            <a:off x="1294157" y="3443116"/>
            <a:ext cx="2064652" cy="87884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36">
            <a:extLst>
              <a:ext uri="{FF2B5EF4-FFF2-40B4-BE49-F238E27FC236}">
                <a16:creationId xmlns:a16="http://schemas.microsoft.com/office/drawing/2014/main" id="{CA4E6E82-14F3-445D-A5A4-B3C370EFE543}"/>
              </a:ext>
            </a:extLst>
          </p:cNvPr>
          <p:cNvSpPr/>
          <p:nvPr/>
        </p:nvSpPr>
        <p:spPr>
          <a:xfrm>
            <a:off x="119129" y="4207428"/>
            <a:ext cx="793034" cy="4540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Daemons &amp; Jobs</a:t>
            </a:r>
          </a:p>
        </p:txBody>
      </p:sp>
      <p:cxnSp>
        <p:nvCxnSpPr>
          <p:cNvPr id="38" name="Straight Arrow Connector 37">
            <a:extLst>
              <a:ext uri="{FF2B5EF4-FFF2-40B4-BE49-F238E27FC236}">
                <a16:creationId xmlns:a16="http://schemas.microsoft.com/office/drawing/2014/main" id="{50049BA6-2791-4417-8333-C891BF4A9478}"/>
              </a:ext>
            </a:extLst>
          </p:cNvPr>
          <p:cNvCxnSpPr>
            <a:cxnSpLocks/>
            <a:stCxn id="37" idx="3"/>
            <a:endCxn id="33" idx="2"/>
          </p:cNvCxnSpPr>
          <p:nvPr/>
        </p:nvCxnSpPr>
        <p:spPr>
          <a:xfrm flipV="1">
            <a:off x="912163" y="4301108"/>
            <a:ext cx="589327" cy="1333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Rectangle: Rounded Corners 44">
            <a:extLst>
              <a:ext uri="{FF2B5EF4-FFF2-40B4-BE49-F238E27FC236}">
                <a16:creationId xmlns:a16="http://schemas.microsoft.com/office/drawing/2014/main" id="{C78AF6BD-0ACA-4B42-AA0F-DABFED1B32EF}"/>
              </a:ext>
            </a:extLst>
          </p:cNvPr>
          <p:cNvSpPr/>
          <p:nvPr/>
        </p:nvSpPr>
        <p:spPr>
          <a:xfrm>
            <a:off x="797169" y="4487325"/>
            <a:ext cx="1334783" cy="465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Connect through site specific database service</a:t>
            </a:r>
          </a:p>
        </p:txBody>
      </p:sp>
      <p:sp>
        <p:nvSpPr>
          <p:cNvPr id="5" name="Freeform: Shape 4">
            <a:extLst>
              <a:ext uri="{FF2B5EF4-FFF2-40B4-BE49-F238E27FC236}">
                <a16:creationId xmlns:a16="http://schemas.microsoft.com/office/drawing/2014/main" id="{F8A16A23-F79F-4AB8-8054-24E252E802F0}"/>
              </a:ext>
            </a:extLst>
          </p:cNvPr>
          <p:cNvSpPr/>
          <p:nvPr/>
        </p:nvSpPr>
        <p:spPr>
          <a:xfrm>
            <a:off x="5845901" y="3962400"/>
            <a:ext cx="351699" cy="175004"/>
          </a:xfrm>
          <a:custGeom>
            <a:avLst/>
            <a:gdLst>
              <a:gd name="connsiteX0" fmla="*/ 343884 w 351699"/>
              <a:gd name="connsiteY0" fmla="*/ 0 h 175004"/>
              <a:gd name="connsiteX1" fmla="*/ 7 w 351699"/>
              <a:gd name="connsiteY1" fmla="*/ 171938 h 175004"/>
              <a:gd name="connsiteX2" fmla="*/ 351699 w 351699"/>
              <a:gd name="connsiteY2" fmla="*/ 93785 h 175004"/>
            </a:gdLst>
            <a:ahLst/>
            <a:cxnLst>
              <a:cxn ang="0">
                <a:pos x="connsiteX0" y="connsiteY0"/>
              </a:cxn>
              <a:cxn ang="0">
                <a:pos x="connsiteX1" y="connsiteY1"/>
              </a:cxn>
              <a:cxn ang="0">
                <a:pos x="connsiteX2" y="connsiteY2"/>
              </a:cxn>
            </a:cxnLst>
            <a:rect l="l" t="t" r="r" b="b"/>
            <a:pathLst>
              <a:path w="351699" h="175004">
                <a:moveTo>
                  <a:pt x="343884" y="0"/>
                </a:moveTo>
                <a:cubicBezTo>
                  <a:pt x="171294" y="78153"/>
                  <a:pt x="-1295" y="156307"/>
                  <a:pt x="7" y="171938"/>
                </a:cubicBezTo>
                <a:cubicBezTo>
                  <a:pt x="1309" y="187569"/>
                  <a:pt x="176504" y="140677"/>
                  <a:pt x="351699" y="9378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7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P spid="33" grpId="0" animBg="1"/>
      <p:bldP spid="35" grpId="0" animBg="1"/>
      <p:bldP spid="37" grpId="0" animBg="1"/>
      <p:bldP spid="45"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D62A01-296C-41A7-A7F1-323A4DC39D39}"/>
              </a:ext>
            </a:extLst>
          </p:cNvPr>
          <p:cNvPicPr>
            <a:picLocks noChangeAspect="1"/>
          </p:cNvPicPr>
          <p:nvPr/>
        </p:nvPicPr>
        <p:blipFill>
          <a:blip r:embed="rId2"/>
          <a:stretch>
            <a:fillRect/>
          </a:stretch>
        </p:blipFill>
        <p:spPr>
          <a:xfrm>
            <a:off x="5948953" y="1359964"/>
            <a:ext cx="3187232" cy="1489482"/>
          </a:xfrm>
          <a:prstGeom prst="rect">
            <a:avLst/>
          </a:prstGeom>
        </p:spPr>
      </p:pic>
      <p:sp>
        <p:nvSpPr>
          <p:cNvPr id="2" name="Title 1">
            <a:extLst>
              <a:ext uri="{FF2B5EF4-FFF2-40B4-BE49-F238E27FC236}">
                <a16:creationId xmlns:a16="http://schemas.microsoft.com/office/drawing/2014/main" id="{5D71F90B-D2D6-446B-B419-6C9D9CF20DFB}"/>
              </a:ext>
            </a:extLst>
          </p:cNvPr>
          <p:cNvSpPr>
            <a:spLocks noGrp="1"/>
          </p:cNvSpPr>
          <p:nvPr>
            <p:ph type="title"/>
          </p:nvPr>
        </p:nvSpPr>
        <p:spPr/>
        <p:txBody>
          <a:bodyPr/>
          <a:lstStyle/>
          <a:p>
            <a:r>
              <a:rPr lang="en-US" dirty="0"/>
              <a:t>Cloudify &amp; Consolidate</a:t>
            </a:r>
          </a:p>
        </p:txBody>
      </p:sp>
      <p:sp>
        <p:nvSpPr>
          <p:cNvPr id="3" name="Content Placeholder 2">
            <a:extLst>
              <a:ext uri="{FF2B5EF4-FFF2-40B4-BE49-F238E27FC236}">
                <a16:creationId xmlns:a16="http://schemas.microsoft.com/office/drawing/2014/main" id="{5C857D57-726B-4FB7-AB5F-5AB5541C66C8}"/>
              </a:ext>
            </a:extLst>
          </p:cNvPr>
          <p:cNvSpPr>
            <a:spLocks noGrp="1"/>
          </p:cNvSpPr>
          <p:nvPr>
            <p:ph idx="1"/>
          </p:nvPr>
        </p:nvSpPr>
        <p:spPr>
          <a:xfrm>
            <a:off x="720003" y="936000"/>
            <a:ext cx="7021917" cy="3780000"/>
          </a:xfrm>
        </p:spPr>
        <p:txBody>
          <a:bodyPr/>
          <a:lstStyle/>
          <a:p>
            <a:r>
              <a:rPr lang="en-US" dirty="0"/>
              <a:t>Site is no longer the only inhabitant of the database</a:t>
            </a:r>
          </a:p>
          <a:p>
            <a:pPr lvl="1"/>
            <a:r>
              <a:rPr lang="en-US" dirty="0"/>
              <a:t>Shared objects or unique names: pipe, alert, Table Lock, DDL operations</a:t>
            </a:r>
          </a:p>
          <a:p>
            <a:pPr lvl="1"/>
            <a:r>
              <a:rPr lang="en-US" dirty="0"/>
              <a:t>Unique &amp; Primary (and therefore Foreign) Keys extended</a:t>
            </a:r>
          </a:p>
          <a:p>
            <a:pPr lvl="1"/>
            <a:r>
              <a:rPr lang="en-US" dirty="0"/>
              <a:t>Indexes extended with column SITE_ID</a:t>
            </a:r>
          </a:p>
          <a:p>
            <a:pPr lvl="1"/>
            <a:r>
              <a:rPr lang="en-US" dirty="0"/>
              <a:t>New Table Indexes with only SITE_ID =&gt; Table Partitioning</a:t>
            </a:r>
          </a:p>
          <a:p>
            <a:pPr lvl="2"/>
            <a:r>
              <a:rPr lang="en-US" dirty="0"/>
              <a:t>partition (at least large, heavily accessed) tables by Site</a:t>
            </a:r>
          </a:p>
          <a:p>
            <a:pPr lvl="1"/>
            <a:r>
              <a:rPr lang="en-US" dirty="0"/>
              <a:t>Proxy User per site – site specific credentials</a:t>
            </a:r>
          </a:p>
          <a:p>
            <a:pPr lvl="2"/>
            <a:r>
              <a:rPr lang="en-US" sz="1200" dirty="0"/>
              <a:t>used in ON LOGON trigger to set Site Identifier in Application Context</a:t>
            </a:r>
          </a:p>
          <a:p>
            <a:pPr lvl="1"/>
            <a:r>
              <a:rPr lang="en-US" dirty="0"/>
              <a:t>Sequences set to highest value in any of the imported databases</a:t>
            </a:r>
          </a:p>
          <a:p>
            <a:pPr lvl="1"/>
            <a:r>
              <a:rPr lang="en-US" dirty="0"/>
              <a:t>Single Record Table (</a:t>
            </a:r>
            <a:r>
              <a:rPr lang="en-US" dirty="0" err="1"/>
              <a:t>max_trans</a:t>
            </a:r>
            <a:r>
              <a:rPr lang="en-US" dirty="0"/>
              <a:t> = 2)</a:t>
            </a:r>
          </a:p>
          <a:p>
            <a:r>
              <a:rPr lang="en-US" dirty="0"/>
              <a:t>In Cloud no access allowed from database to environment</a:t>
            </a:r>
          </a:p>
          <a:p>
            <a:pPr lvl="1"/>
            <a:r>
              <a:rPr lang="en-US" dirty="0"/>
              <a:t>abandon </a:t>
            </a:r>
            <a:r>
              <a:rPr lang="en-US" dirty="0" err="1"/>
              <a:t>utl_file</a:t>
            </a:r>
            <a:r>
              <a:rPr lang="en-US" dirty="0"/>
              <a:t>, DIRECTORY, </a:t>
            </a:r>
            <a:r>
              <a:rPr lang="en-US" dirty="0" err="1"/>
              <a:t>utl_tcp</a:t>
            </a:r>
            <a:r>
              <a:rPr lang="en-US" dirty="0"/>
              <a:t>, </a:t>
            </a:r>
            <a:r>
              <a:rPr lang="en-US" dirty="0" err="1"/>
              <a:t>utl_http</a:t>
            </a:r>
            <a:r>
              <a:rPr lang="en-US" dirty="0"/>
              <a:t>, External Table</a:t>
            </a:r>
          </a:p>
        </p:txBody>
      </p:sp>
      <p:sp>
        <p:nvSpPr>
          <p:cNvPr id="4" name="Footer Placeholder 3">
            <a:extLst>
              <a:ext uri="{FF2B5EF4-FFF2-40B4-BE49-F238E27FC236}">
                <a16:creationId xmlns:a16="http://schemas.microsoft.com/office/drawing/2014/main" id="{DA2602AA-F93F-415F-A1F9-6A3418577F69}"/>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28804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BD7-2C70-4C5C-955F-DC468F4242A8}"/>
              </a:ext>
            </a:extLst>
          </p:cNvPr>
          <p:cNvSpPr>
            <a:spLocks noGrp="1"/>
          </p:cNvSpPr>
          <p:nvPr>
            <p:ph type="title"/>
          </p:nvPr>
        </p:nvSpPr>
        <p:spPr/>
        <p:txBody>
          <a:bodyPr/>
          <a:lstStyle/>
          <a:p>
            <a:r>
              <a:rPr lang="en-US" dirty="0"/>
              <a:t>Example: Process Status Table</a:t>
            </a:r>
          </a:p>
        </p:txBody>
      </p:sp>
      <p:sp>
        <p:nvSpPr>
          <p:cNvPr id="3" name="Content Placeholder 2">
            <a:extLst>
              <a:ext uri="{FF2B5EF4-FFF2-40B4-BE49-F238E27FC236}">
                <a16:creationId xmlns:a16="http://schemas.microsoft.com/office/drawing/2014/main" id="{DD74CC7A-9B38-4FC1-A2E0-E3597903B8EB}"/>
              </a:ext>
            </a:extLst>
          </p:cNvPr>
          <p:cNvSpPr>
            <a:spLocks noGrp="1"/>
          </p:cNvSpPr>
          <p:nvPr>
            <p:ph idx="1"/>
          </p:nvPr>
        </p:nvSpPr>
        <p:spPr/>
        <p:txBody>
          <a:bodyPr/>
          <a:lstStyle/>
          <a:p>
            <a:r>
              <a:rPr lang="en-US" dirty="0"/>
              <a:t>Local: Single Record Table to indicate actual status of core process</a:t>
            </a:r>
          </a:p>
          <a:p>
            <a:pPr lvl="1"/>
            <a:r>
              <a:rPr lang="en-US" dirty="0"/>
              <a:t>every step in single, sequential process updates the record</a:t>
            </a:r>
          </a:p>
          <a:p>
            <a:r>
              <a:rPr lang="en-US" dirty="0"/>
              <a:t>Consolidated: 20-50 record table (that all fit in one or a few data blocks)</a:t>
            </a:r>
          </a:p>
          <a:p>
            <a:pPr lvl="1"/>
            <a:r>
              <a:rPr lang="en-US" dirty="0"/>
              <a:t>how many transactions can concurrently take place on this table?</a:t>
            </a:r>
          </a:p>
          <a:p>
            <a:pPr lvl="1"/>
            <a:r>
              <a:rPr lang="en-US" dirty="0"/>
              <a:t>INIT_TRANS and MAX_TRANS settings govern the number of </a:t>
            </a:r>
            <a:br>
              <a:rPr lang="en-US" dirty="0"/>
            </a:br>
            <a:r>
              <a:rPr lang="en-US" dirty="0"/>
              <a:t>transactions that can concurrently have locks on a data block</a:t>
            </a:r>
          </a:p>
          <a:p>
            <a:pPr lvl="2"/>
            <a:r>
              <a:rPr lang="en-US" dirty="0"/>
              <a:t>default = 2</a:t>
            </a:r>
          </a:p>
          <a:p>
            <a:pPr lvl="1"/>
            <a:endParaRPr lang="en-US" dirty="0"/>
          </a:p>
        </p:txBody>
      </p:sp>
      <p:sp>
        <p:nvSpPr>
          <p:cNvPr id="4" name="Footer Placeholder 3">
            <a:extLst>
              <a:ext uri="{FF2B5EF4-FFF2-40B4-BE49-F238E27FC236}">
                <a16:creationId xmlns:a16="http://schemas.microsoft.com/office/drawing/2014/main" id="{0D4BD717-D135-4A5C-97A7-4043E86A4E1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4">
            <a:extLst>
              <a:ext uri="{FF2B5EF4-FFF2-40B4-BE49-F238E27FC236}">
                <a16:creationId xmlns:a16="http://schemas.microsoft.com/office/drawing/2014/main" id="{09AE8AA9-550F-4620-AD92-9CD036F84A8B}"/>
              </a:ext>
            </a:extLst>
          </p:cNvPr>
          <p:cNvSpPr/>
          <p:nvPr/>
        </p:nvSpPr>
        <p:spPr>
          <a:xfrm>
            <a:off x="6631660" y="4123274"/>
            <a:ext cx="2267561" cy="669875"/>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a:t>
            </a:r>
            <a:r>
              <a:rPr lang="en-US" dirty="0" err="1">
                <a:solidFill>
                  <a:schemeClr val="tx1"/>
                </a:solidFill>
              </a:rPr>
              <a:t>Process_Status</a:t>
            </a:r>
            <a:endParaRPr lang="en-US" dirty="0">
              <a:solidFill>
                <a:schemeClr val="tx1"/>
              </a:solidFill>
            </a:endParaRPr>
          </a:p>
        </p:txBody>
      </p:sp>
      <p:pic>
        <p:nvPicPr>
          <p:cNvPr id="6" name="Graphic 5" descr="Alarm clock outline">
            <a:extLst>
              <a:ext uri="{FF2B5EF4-FFF2-40B4-BE49-F238E27FC236}">
                <a16:creationId xmlns:a16="http://schemas.microsoft.com/office/drawing/2014/main" id="{3966D46E-3845-4D07-B48C-301DCA834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96501" y="2524521"/>
            <a:ext cx="396082" cy="396082"/>
          </a:xfrm>
          <a:prstGeom prst="rect">
            <a:avLst/>
          </a:prstGeom>
        </p:spPr>
      </p:pic>
      <p:sp>
        <p:nvSpPr>
          <p:cNvPr id="7" name="Rectangle: Rounded Corners 6">
            <a:extLst>
              <a:ext uri="{FF2B5EF4-FFF2-40B4-BE49-F238E27FC236}">
                <a16:creationId xmlns:a16="http://schemas.microsoft.com/office/drawing/2014/main" id="{94D2E486-AC76-4342-81AF-9CDE4909E3DF}"/>
              </a:ext>
            </a:extLst>
          </p:cNvPr>
          <p:cNvSpPr/>
          <p:nvPr/>
        </p:nvSpPr>
        <p:spPr>
          <a:xfrm>
            <a:off x="5763293" y="2903331"/>
            <a:ext cx="731292" cy="4252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t>Job</a:t>
            </a:r>
          </a:p>
        </p:txBody>
      </p:sp>
      <p:cxnSp>
        <p:nvCxnSpPr>
          <p:cNvPr id="8" name="Connector: Elbow 7">
            <a:extLst>
              <a:ext uri="{FF2B5EF4-FFF2-40B4-BE49-F238E27FC236}">
                <a16:creationId xmlns:a16="http://schemas.microsoft.com/office/drawing/2014/main" id="{D74B9713-25D6-43E6-8D08-CE1D94EBCFD9}"/>
              </a:ext>
            </a:extLst>
          </p:cNvPr>
          <p:cNvCxnSpPr>
            <a:cxnSpLocks/>
            <a:stCxn id="7" idx="3"/>
          </p:cNvCxnSpPr>
          <p:nvPr/>
        </p:nvCxnSpPr>
        <p:spPr>
          <a:xfrm>
            <a:off x="6494585" y="3115969"/>
            <a:ext cx="539564" cy="990551"/>
          </a:xfrm>
          <a:prstGeom prst="bentConnector2">
            <a:avLst/>
          </a:prstGeom>
          <a:ln>
            <a:solidFill>
              <a:srgbClr val="809DD2"/>
            </a:solidFill>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85FA8A66-2B01-40E1-B0E1-C36AC3221CEC}"/>
              </a:ext>
            </a:extLst>
          </p:cNvPr>
          <p:cNvSpPr/>
          <p:nvPr/>
        </p:nvSpPr>
        <p:spPr>
          <a:xfrm>
            <a:off x="6782655" y="2323823"/>
            <a:ext cx="1325809" cy="669875"/>
          </a:xfrm>
          <a:prstGeom prst="wedgeRectCallout">
            <a:avLst>
              <a:gd name="adj1" fmla="val -76551"/>
              <a:gd name="adj2" fmla="val 601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Job  - update process status every few seconds</a:t>
            </a:r>
          </a:p>
        </p:txBody>
      </p:sp>
      <p:sp>
        <p:nvSpPr>
          <p:cNvPr id="10" name="Speech Bubble: Rectangle 9">
            <a:extLst>
              <a:ext uri="{FF2B5EF4-FFF2-40B4-BE49-F238E27FC236}">
                <a16:creationId xmlns:a16="http://schemas.microsoft.com/office/drawing/2014/main" id="{71F29070-577B-416A-9474-138D3743D340}"/>
              </a:ext>
            </a:extLst>
          </p:cNvPr>
          <p:cNvSpPr/>
          <p:nvPr/>
        </p:nvSpPr>
        <p:spPr>
          <a:xfrm>
            <a:off x="3820160" y="3482243"/>
            <a:ext cx="1895459" cy="828741"/>
          </a:xfrm>
          <a:prstGeom prst="wedgeRectCallout">
            <a:avLst>
              <a:gd name="adj1" fmla="val 117021"/>
              <a:gd name="adj2" fmla="val 438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In local SITE database, this table has a single record and fits into a single database block</a:t>
            </a:r>
          </a:p>
        </p:txBody>
      </p:sp>
    </p:spTree>
    <p:extLst>
      <p:ext uri="{BB962C8B-B14F-4D97-AF65-F5344CB8AC3E}">
        <p14:creationId xmlns:p14="http://schemas.microsoft.com/office/powerpoint/2010/main" val="319992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3AD9-5FD9-43B0-9A7A-238BE0E9F968}"/>
              </a:ext>
            </a:extLst>
          </p:cNvPr>
          <p:cNvSpPr>
            <a:spLocks noGrp="1"/>
          </p:cNvSpPr>
          <p:nvPr>
            <p:ph type="title"/>
          </p:nvPr>
        </p:nvSpPr>
        <p:spPr>
          <a:xfrm>
            <a:off x="719999" y="264554"/>
            <a:ext cx="6624000" cy="504000"/>
          </a:xfrm>
        </p:spPr>
        <p:txBody>
          <a:bodyPr/>
          <a:lstStyle/>
          <a:p>
            <a:r>
              <a:rPr lang="en-US" dirty="0"/>
              <a:t>Alternative Implementation</a:t>
            </a:r>
          </a:p>
        </p:txBody>
      </p:sp>
      <p:sp>
        <p:nvSpPr>
          <p:cNvPr id="4" name="Footer Placeholder 3">
            <a:extLst>
              <a:ext uri="{FF2B5EF4-FFF2-40B4-BE49-F238E27FC236}">
                <a16:creationId xmlns:a16="http://schemas.microsoft.com/office/drawing/2014/main" id="{01A0E123-E217-41E6-850F-F37E924BFB4E}"/>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Rounded Corners 4">
            <a:extLst>
              <a:ext uri="{FF2B5EF4-FFF2-40B4-BE49-F238E27FC236}">
                <a16:creationId xmlns:a16="http://schemas.microsoft.com/office/drawing/2014/main" id="{A8926911-2256-4AA8-8868-3F353EC0A4FC}"/>
              </a:ext>
            </a:extLst>
          </p:cNvPr>
          <p:cNvSpPr/>
          <p:nvPr/>
        </p:nvSpPr>
        <p:spPr>
          <a:xfrm>
            <a:off x="3313723" y="3868614"/>
            <a:ext cx="2336800" cy="990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 Application Context</a:t>
            </a:r>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F535B280-29F5-4442-905F-5D008D488B9B}"/>
              </a:ext>
            </a:extLst>
          </p:cNvPr>
          <p:cNvSpPr/>
          <p:nvPr/>
        </p:nvSpPr>
        <p:spPr>
          <a:xfrm>
            <a:off x="2571261" y="1178861"/>
            <a:ext cx="1844431" cy="593969"/>
          </a:xfrm>
          <a:prstGeom prst="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View </a:t>
            </a:r>
          </a:p>
          <a:p>
            <a:pPr algn="ctr"/>
            <a:r>
              <a:rPr lang="en-US" dirty="0" err="1">
                <a:solidFill>
                  <a:schemeClr val="accent6">
                    <a:lumMod val="75000"/>
                  </a:schemeClr>
                </a:solidFill>
              </a:rPr>
              <a:t>Process_Status</a:t>
            </a:r>
            <a:endParaRPr lang="en-US" dirty="0">
              <a:solidFill>
                <a:schemeClr val="accent6">
                  <a:lumMod val="75000"/>
                </a:schemeClr>
              </a:solidFill>
            </a:endParaRPr>
          </a:p>
        </p:txBody>
      </p:sp>
      <p:sp>
        <p:nvSpPr>
          <p:cNvPr id="7" name="Rectangle: Rounded Corners 6">
            <a:extLst>
              <a:ext uri="{FF2B5EF4-FFF2-40B4-BE49-F238E27FC236}">
                <a16:creationId xmlns:a16="http://schemas.microsoft.com/office/drawing/2014/main" id="{2FBF3E0B-CDAF-4A5B-9FE9-BDA4DB3CBFC6}"/>
              </a:ext>
            </a:extLst>
          </p:cNvPr>
          <p:cNvSpPr/>
          <p:nvPr/>
        </p:nvSpPr>
        <p:spPr>
          <a:xfrm>
            <a:off x="2571261" y="2306027"/>
            <a:ext cx="2258647" cy="7659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PL/SQL package</a:t>
            </a:r>
          </a:p>
          <a:p>
            <a:pPr algn="ctr"/>
            <a:r>
              <a:rPr lang="en-US" dirty="0" err="1"/>
              <a:t>Proces_Status_Handler</a:t>
            </a:r>
            <a:endParaRPr lang="en-US" dirty="0"/>
          </a:p>
        </p:txBody>
      </p:sp>
      <p:sp>
        <p:nvSpPr>
          <p:cNvPr id="8" name="Rectangle: Rounded Corners 7">
            <a:extLst>
              <a:ext uri="{FF2B5EF4-FFF2-40B4-BE49-F238E27FC236}">
                <a16:creationId xmlns:a16="http://schemas.microsoft.com/office/drawing/2014/main" id="{AB29FD20-2D4C-4935-8CD6-C9E638C74789}"/>
              </a:ext>
            </a:extLst>
          </p:cNvPr>
          <p:cNvSpPr/>
          <p:nvPr/>
        </p:nvSpPr>
        <p:spPr>
          <a:xfrm>
            <a:off x="4900245" y="1509347"/>
            <a:ext cx="1031631" cy="5939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Instead Of (DML) Trigger</a:t>
            </a:r>
          </a:p>
        </p:txBody>
      </p:sp>
      <p:cxnSp>
        <p:nvCxnSpPr>
          <p:cNvPr id="10" name="Connector: Elbow 9">
            <a:extLst>
              <a:ext uri="{FF2B5EF4-FFF2-40B4-BE49-F238E27FC236}">
                <a16:creationId xmlns:a16="http://schemas.microsoft.com/office/drawing/2014/main" id="{BFC0738B-5236-47AD-A6FD-6CA45F60595D}"/>
              </a:ext>
            </a:extLst>
          </p:cNvPr>
          <p:cNvCxnSpPr>
            <a:stCxn id="6" idx="3"/>
            <a:endCxn id="8" idx="1"/>
          </p:cNvCxnSpPr>
          <p:nvPr/>
        </p:nvCxnSpPr>
        <p:spPr>
          <a:xfrm>
            <a:off x="4415692" y="1475846"/>
            <a:ext cx="484553" cy="330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4CCDFC8-3A56-41D5-B55F-F0F3833760CA}"/>
              </a:ext>
            </a:extLst>
          </p:cNvPr>
          <p:cNvCxnSpPr>
            <a:stCxn id="8" idx="2"/>
            <a:endCxn id="7" idx="3"/>
          </p:cNvCxnSpPr>
          <p:nvPr/>
        </p:nvCxnSpPr>
        <p:spPr>
          <a:xfrm rot="5400000">
            <a:off x="4830153" y="2103072"/>
            <a:ext cx="585665" cy="586153"/>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1CC0FB3-DEE0-48BC-9DA6-33B372F77D0E}"/>
              </a:ext>
            </a:extLst>
          </p:cNvPr>
          <p:cNvCxnSpPr/>
          <p:nvPr/>
        </p:nvCxnSpPr>
        <p:spPr>
          <a:xfrm rot="16200000" flipH="1">
            <a:off x="4255721" y="3294427"/>
            <a:ext cx="796680" cy="351693"/>
          </a:xfrm>
          <a:prstGeom prst="bentConnector3">
            <a:avLst/>
          </a:prstGeom>
          <a:ln>
            <a:solidFill>
              <a:srgbClr val="DA4290"/>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8D75BCF8-2D5C-41A8-AE7E-6160217CC1A8}"/>
              </a:ext>
            </a:extLst>
          </p:cNvPr>
          <p:cNvSpPr/>
          <p:nvPr/>
        </p:nvSpPr>
        <p:spPr>
          <a:xfrm>
            <a:off x="3157415" y="1774092"/>
            <a:ext cx="140677" cy="531570"/>
          </a:xfrm>
          <a:custGeom>
            <a:avLst/>
            <a:gdLst>
              <a:gd name="connsiteX0" fmla="*/ 140677 w 140677"/>
              <a:gd name="connsiteY0" fmla="*/ 0 h 531570"/>
              <a:gd name="connsiteX1" fmla="*/ 78154 w 140677"/>
              <a:gd name="connsiteY1" fmla="*/ 531446 h 531570"/>
              <a:gd name="connsiteX2" fmla="*/ 0 w 140677"/>
              <a:gd name="connsiteY2" fmla="*/ 39077 h 531570"/>
            </a:gdLst>
            <a:ahLst/>
            <a:cxnLst>
              <a:cxn ang="0">
                <a:pos x="connsiteX0" y="connsiteY0"/>
              </a:cxn>
              <a:cxn ang="0">
                <a:pos x="connsiteX1" y="connsiteY1"/>
              </a:cxn>
              <a:cxn ang="0">
                <a:pos x="connsiteX2" y="connsiteY2"/>
              </a:cxn>
            </a:cxnLst>
            <a:rect l="l" t="t" r="r" b="b"/>
            <a:pathLst>
              <a:path w="140677" h="531570">
                <a:moveTo>
                  <a:pt x="140677" y="0"/>
                </a:moveTo>
                <a:cubicBezTo>
                  <a:pt x="121138" y="262466"/>
                  <a:pt x="101600" y="524933"/>
                  <a:pt x="78154" y="531446"/>
                </a:cubicBezTo>
                <a:cubicBezTo>
                  <a:pt x="54708" y="537959"/>
                  <a:pt x="27354" y="288518"/>
                  <a:pt x="0" y="39077"/>
                </a:cubicBezTo>
              </a:path>
            </a:pathLst>
          </a:custGeom>
          <a:noFill/>
          <a:ln>
            <a:solidFill>
              <a:srgbClr val="45E3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92AE162-EA3F-4222-A53D-14E80778BB9D}"/>
              </a:ext>
            </a:extLst>
          </p:cNvPr>
          <p:cNvSpPr/>
          <p:nvPr/>
        </p:nvSpPr>
        <p:spPr>
          <a:xfrm>
            <a:off x="3755291" y="3073684"/>
            <a:ext cx="140677" cy="794929"/>
          </a:xfrm>
          <a:custGeom>
            <a:avLst/>
            <a:gdLst>
              <a:gd name="connsiteX0" fmla="*/ 140677 w 140677"/>
              <a:gd name="connsiteY0" fmla="*/ 0 h 531570"/>
              <a:gd name="connsiteX1" fmla="*/ 78154 w 140677"/>
              <a:gd name="connsiteY1" fmla="*/ 531446 h 531570"/>
              <a:gd name="connsiteX2" fmla="*/ 0 w 140677"/>
              <a:gd name="connsiteY2" fmla="*/ 39077 h 531570"/>
            </a:gdLst>
            <a:ahLst/>
            <a:cxnLst>
              <a:cxn ang="0">
                <a:pos x="connsiteX0" y="connsiteY0"/>
              </a:cxn>
              <a:cxn ang="0">
                <a:pos x="connsiteX1" y="connsiteY1"/>
              </a:cxn>
              <a:cxn ang="0">
                <a:pos x="connsiteX2" y="connsiteY2"/>
              </a:cxn>
            </a:cxnLst>
            <a:rect l="l" t="t" r="r" b="b"/>
            <a:pathLst>
              <a:path w="140677" h="531570">
                <a:moveTo>
                  <a:pt x="140677" y="0"/>
                </a:moveTo>
                <a:cubicBezTo>
                  <a:pt x="121138" y="262466"/>
                  <a:pt x="101600" y="524933"/>
                  <a:pt x="78154" y="531446"/>
                </a:cubicBezTo>
                <a:cubicBezTo>
                  <a:pt x="54708" y="537959"/>
                  <a:pt x="27354" y="288518"/>
                  <a:pt x="0" y="39077"/>
                </a:cubicBezTo>
              </a:path>
            </a:pathLst>
          </a:custGeom>
          <a:noFill/>
          <a:ln>
            <a:solidFill>
              <a:srgbClr val="DA429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42CBC1C-5275-4D91-BD4B-A75DDC505674}"/>
              </a:ext>
            </a:extLst>
          </p:cNvPr>
          <p:cNvSpPr/>
          <p:nvPr/>
        </p:nvSpPr>
        <p:spPr>
          <a:xfrm>
            <a:off x="226646" y="890954"/>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1 / site 15</a:t>
            </a:r>
          </a:p>
        </p:txBody>
      </p:sp>
      <p:sp>
        <p:nvSpPr>
          <p:cNvPr id="18" name="Oval 17">
            <a:extLst>
              <a:ext uri="{FF2B5EF4-FFF2-40B4-BE49-F238E27FC236}">
                <a16:creationId xmlns:a16="http://schemas.microsoft.com/office/drawing/2014/main" id="{E9AE6376-4A1D-47BA-9E53-2F09D8007FF6}"/>
              </a:ext>
            </a:extLst>
          </p:cNvPr>
          <p:cNvSpPr/>
          <p:nvPr/>
        </p:nvSpPr>
        <p:spPr>
          <a:xfrm>
            <a:off x="379046" y="1302332"/>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2 / site 27</a:t>
            </a:r>
          </a:p>
        </p:txBody>
      </p:sp>
      <p:sp>
        <p:nvSpPr>
          <p:cNvPr id="19" name="Oval 18">
            <a:extLst>
              <a:ext uri="{FF2B5EF4-FFF2-40B4-BE49-F238E27FC236}">
                <a16:creationId xmlns:a16="http://schemas.microsoft.com/office/drawing/2014/main" id="{F1DB1E39-F1D2-4F58-8F54-490CB66C0950}"/>
              </a:ext>
            </a:extLst>
          </p:cNvPr>
          <p:cNvSpPr/>
          <p:nvPr/>
        </p:nvSpPr>
        <p:spPr>
          <a:xfrm>
            <a:off x="140676" y="1713710"/>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3 / site 39</a:t>
            </a:r>
          </a:p>
        </p:txBody>
      </p:sp>
      <p:sp>
        <p:nvSpPr>
          <p:cNvPr id="20" name="Oval 19">
            <a:extLst>
              <a:ext uri="{FF2B5EF4-FFF2-40B4-BE49-F238E27FC236}">
                <a16:creationId xmlns:a16="http://schemas.microsoft.com/office/drawing/2014/main" id="{D0C2E742-EA69-42B1-B3B0-39153908E0E4}"/>
              </a:ext>
            </a:extLst>
          </p:cNvPr>
          <p:cNvSpPr/>
          <p:nvPr/>
        </p:nvSpPr>
        <p:spPr>
          <a:xfrm>
            <a:off x="296984" y="2103316"/>
            <a:ext cx="1312985" cy="504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Session 4 / site 41</a:t>
            </a:r>
          </a:p>
        </p:txBody>
      </p:sp>
      <p:cxnSp>
        <p:nvCxnSpPr>
          <p:cNvPr id="22" name="Connector: Elbow 21">
            <a:extLst>
              <a:ext uri="{FF2B5EF4-FFF2-40B4-BE49-F238E27FC236}">
                <a16:creationId xmlns:a16="http://schemas.microsoft.com/office/drawing/2014/main" id="{418CDAC6-8DCF-4C57-9B4C-CB9E0598AE5B}"/>
              </a:ext>
            </a:extLst>
          </p:cNvPr>
          <p:cNvCxnSpPr>
            <a:stCxn id="17" idx="6"/>
          </p:cNvCxnSpPr>
          <p:nvPr/>
        </p:nvCxnSpPr>
        <p:spPr>
          <a:xfrm>
            <a:off x="1539631" y="1142954"/>
            <a:ext cx="1031629" cy="154059"/>
          </a:xfrm>
          <a:prstGeom prst="bentConnector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C79849B-2C09-452F-B4ED-8B03844092BE}"/>
              </a:ext>
            </a:extLst>
          </p:cNvPr>
          <p:cNvCxnSpPr>
            <a:stCxn id="18" idx="6"/>
            <a:endCxn id="6" idx="1"/>
          </p:cNvCxnSpPr>
          <p:nvPr/>
        </p:nvCxnSpPr>
        <p:spPr>
          <a:xfrm flipV="1">
            <a:off x="1692031" y="1475846"/>
            <a:ext cx="879230" cy="78486"/>
          </a:xfrm>
          <a:prstGeom prst="bentConnector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23E905F-1834-4C9E-A086-EB46D76636AB}"/>
              </a:ext>
            </a:extLst>
          </p:cNvPr>
          <p:cNvCxnSpPr>
            <a:stCxn id="19" idx="6"/>
          </p:cNvCxnSpPr>
          <p:nvPr/>
        </p:nvCxnSpPr>
        <p:spPr>
          <a:xfrm flipV="1">
            <a:off x="1453661" y="1641089"/>
            <a:ext cx="1117600" cy="324621"/>
          </a:xfrm>
          <a:prstGeom prst="bentConnector3">
            <a:avLst>
              <a:gd name="adj1" fmla="val 2692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0FD9843-47BC-464E-BC78-71A53274EA10}"/>
              </a:ext>
            </a:extLst>
          </p:cNvPr>
          <p:cNvCxnSpPr>
            <a:stCxn id="20" idx="6"/>
          </p:cNvCxnSpPr>
          <p:nvPr/>
        </p:nvCxnSpPr>
        <p:spPr>
          <a:xfrm flipV="1">
            <a:off x="1609969" y="1736520"/>
            <a:ext cx="961292" cy="618796"/>
          </a:xfrm>
          <a:prstGeom prst="bentConnector3">
            <a:avLst/>
          </a:prstGeom>
          <a:ln>
            <a:solidFill>
              <a:srgbClr val="00A03C"/>
            </a:solidFill>
            <a:tailEnd type="triangle"/>
          </a:ln>
        </p:spPr>
        <p:style>
          <a:lnRef idx="1">
            <a:schemeClr val="accent1"/>
          </a:lnRef>
          <a:fillRef idx="0">
            <a:schemeClr val="accent1"/>
          </a:fillRef>
          <a:effectRef idx="0">
            <a:schemeClr val="accent1"/>
          </a:effectRef>
          <a:fontRef idx="minor">
            <a:schemeClr val="tx1"/>
          </a:fontRef>
        </p:style>
      </p:cxnSp>
      <p:sp>
        <p:nvSpPr>
          <p:cNvPr id="30" name="Speech Bubble: Rectangle 29">
            <a:extLst>
              <a:ext uri="{FF2B5EF4-FFF2-40B4-BE49-F238E27FC236}">
                <a16:creationId xmlns:a16="http://schemas.microsoft.com/office/drawing/2014/main" id="{4FA7EE16-DA6B-486D-995E-CB7C97EF544A}"/>
              </a:ext>
            </a:extLst>
          </p:cNvPr>
          <p:cNvSpPr/>
          <p:nvPr/>
        </p:nvSpPr>
        <p:spPr>
          <a:xfrm>
            <a:off x="3825629" y="284335"/>
            <a:ext cx="2947499" cy="669875"/>
          </a:xfrm>
          <a:prstGeom prst="wedgeRectCallout">
            <a:avLst>
              <a:gd name="adj1" fmla="val -33826"/>
              <a:gd name="adj2" fmla="val 893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View uses Table Function to retrieve all process status records</a:t>
            </a:r>
          </a:p>
          <a:p>
            <a:pPr algn="ctr"/>
            <a:r>
              <a:rPr lang="en-US" sz="1050" dirty="0"/>
              <a:t>select * from table(</a:t>
            </a:r>
            <a:r>
              <a:rPr lang="en-US" sz="1050" dirty="0" err="1"/>
              <a:t>process_status_handler.get_statuses</a:t>
            </a:r>
            <a:r>
              <a:rPr lang="en-US" sz="1050" dirty="0"/>
              <a:t>)</a:t>
            </a:r>
          </a:p>
        </p:txBody>
      </p:sp>
      <p:sp>
        <p:nvSpPr>
          <p:cNvPr id="31" name="Speech Bubble: Rectangle 30">
            <a:extLst>
              <a:ext uri="{FF2B5EF4-FFF2-40B4-BE49-F238E27FC236}">
                <a16:creationId xmlns:a16="http://schemas.microsoft.com/office/drawing/2014/main" id="{91FDFE0F-D35F-49E9-A9C0-2F290F45A7CA}"/>
              </a:ext>
            </a:extLst>
          </p:cNvPr>
          <p:cNvSpPr/>
          <p:nvPr/>
        </p:nvSpPr>
        <p:spPr>
          <a:xfrm>
            <a:off x="6196501" y="1370002"/>
            <a:ext cx="2267561" cy="669875"/>
          </a:xfrm>
          <a:prstGeom prst="wedgeRectCallout">
            <a:avLst>
              <a:gd name="adj1" fmla="val -62993"/>
              <a:gd name="adj2" fmla="val 228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DML statements are intercepted and turned into PL/SQL calls to </a:t>
            </a:r>
            <a:r>
              <a:rPr lang="en-US" sz="1050" dirty="0" err="1"/>
              <a:t>process_status_handler</a:t>
            </a:r>
            <a:r>
              <a:rPr lang="en-US" sz="1050" dirty="0"/>
              <a:t> to manipulate application context</a:t>
            </a:r>
          </a:p>
        </p:txBody>
      </p:sp>
      <p:sp>
        <p:nvSpPr>
          <p:cNvPr id="32" name="Speech Bubble: Rectangle 31">
            <a:extLst>
              <a:ext uri="{FF2B5EF4-FFF2-40B4-BE49-F238E27FC236}">
                <a16:creationId xmlns:a16="http://schemas.microsoft.com/office/drawing/2014/main" id="{F0DA5B91-DE81-4E3B-B00F-0163267E0FD2}"/>
              </a:ext>
            </a:extLst>
          </p:cNvPr>
          <p:cNvSpPr/>
          <p:nvPr/>
        </p:nvSpPr>
        <p:spPr>
          <a:xfrm>
            <a:off x="593970" y="3412251"/>
            <a:ext cx="2459342" cy="669875"/>
          </a:xfrm>
          <a:prstGeom prst="wedgeRectCallout">
            <a:avLst>
              <a:gd name="adj1" fmla="val 63153"/>
              <a:gd name="adj2" fmla="val 403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In memory cache – global across the database instance – that holds the current process status for each site</a:t>
            </a:r>
          </a:p>
        </p:txBody>
      </p:sp>
      <p:sp>
        <p:nvSpPr>
          <p:cNvPr id="33" name="Rectangle 32">
            <a:extLst>
              <a:ext uri="{FF2B5EF4-FFF2-40B4-BE49-F238E27FC236}">
                <a16:creationId xmlns:a16="http://schemas.microsoft.com/office/drawing/2014/main" id="{538FAAF4-08C4-4EFF-83D9-100DF939E240}"/>
              </a:ext>
            </a:extLst>
          </p:cNvPr>
          <p:cNvSpPr/>
          <p:nvPr/>
        </p:nvSpPr>
        <p:spPr>
          <a:xfrm>
            <a:off x="6631660" y="4123274"/>
            <a:ext cx="2267561" cy="669875"/>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 </a:t>
            </a:r>
            <a:r>
              <a:rPr lang="en-US" dirty="0" err="1">
                <a:solidFill>
                  <a:schemeClr val="tx1"/>
                </a:solidFill>
              </a:rPr>
              <a:t>Process_Status_backup</a:t>
            </a:r>
            <a:endParaRPr lang="en-US" dirty="0">
              <a:solidFill>
                <a:schemeClr val="tx1"/>
              </a:solidFill>
            </a:endParaRPr>
          </a:p>
        </p:txBody>
      </p:sp>
      <p:pic>
        <p:nvPicPr>
          <p:cNvPr id="35" name="Graphic 34" descr="Alarm clock outline">
            <a:extLst>
              <a:ext uri="{FF2B5EF4-FFF2-40B4-BE49-F238E27FC236}">
                <a16:creationId xmlns:a16="http://schemas.microsoft.com/office/drawing/2014/main" id="{97915DA2-17C4-4AD7-A514-1A71925EC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6501" y="2524521"/>
            <a:ext cx="396082" cy="396082"/>
          </a:xfrm>
          <a:prstGeom prst="rect">
            <a:avLst/>
          </a:prstGeom>
        </p:spPr>
      </p:pic>
      <p:sp>
        <p:nvSpPr>
          <p:cNvPr id="36" name="Rectangle: Rounded Corners 35">
            <a:extLst>
              <a:ext uri="{FF2B5EF4-FFF2-40B4-BE49-F238E27FC236}">
                <a16:creationId xmlns:a16="http://schemas.microsoft.com/office/drawing/2014/main" id="{B815D310-CE7E-42C3-A9D0-E20FA3633FC0}"/>
              </a:ext>
            </a:extLst>
          </p:cNvPr>
          <p:cNvSpPr/>
          <p:nvPr/>
        </p:nvSpPr>
        <p:spPr>
          <a:xfrm>
            <a:off x="5763293" y="2903331"/>
            <a:ext cx="731292" cy="4252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t>Job</a:t>
            </a:r>
          </a:p>
        </p:txBody>
      </p:sp>
      <p:cxnSp>
        <p:nvCxnSpPr>
          <p:cNvPr id="38" name="Connector: Elbow 37">
            <a:extLst>
              <a:ext uri="{FF2B5EF4-FFF2-40B4-BE49-F238E27FC236}">
                <a16:creationId xmlns:a16="http://schemas.microsoft.com/office/drawing/2014/main" id="{C4E63D4B-2086-4786-8B60-4981F5DAE891}"/>
              </a:ext>
            </a:extLst>
          </p:cNvPr>
          <p:cNvCxnSpPr>
            <a:cxnSpLocks/>
            <a:stCxn id="36" idx="3"/>
          </p:cNvCxnSpPr>
          <p:nvPr/>
        </p:nvCxnSpPr>
        <p:spPr>
          <a:xfrm>
            <a:off x="6494585" y="3115969"/>
            <a:ext cx="539564" cy="990551"/>
          </a:xfrm>
          <a:prstGeom prst="bentConnector2">
            <a:avLst/>
          </a:prstGeom>
          <a:ln>
            <a:solidFill>
              <a:srgbClr val="809DD2"/>
            </a:solidFill>
            <a:tailEnd type="triangle"/>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1EEC157F-D911-4F97-A941-43494F30B435}"/>
              </a:ext>
            </a:extLst>
          </p:cNvPr>
          <p:cNvSpPr/>
          <p:nvPr/>
        </p:nvSpPr>
        <p:spPr>
          <a:xfrm>
            <a:off x="4836515" y="2875802"/>
            <a:ext cx="931238" cy="265983"/>
          </a:xfrm>
          <a:custGeom>
            <a:avLst/>
            <a:gdLst>
              <a:gd name="connsiteX0" fmla="*/ 931238 w 931238"/>
              <a:gd name="connsiteY0" fmla="*/ 226906 h 265983"/>
              <a:gd name="connsiteX1" fmla="*/ 1207 w 931238"/>
              <a:gd name="connsiteY1" fmla="*/ 260 h 265983"/>
              <a:gd name="connsiteX2" fmla="*/ 774930 w 931238"/>
              <a:gd name="connsiteY2" fmla="*/ 265983 h 265983"/>
            </a:gdLst>
            <a:ahLst/>
            <a:cxnLst>
              <a:cxn ang="0">
                <a:pos x="connsiteX0" y="connsiteY0"/>
              </a:cxn>
              <a:cxn ang="0">
                <a:pos x="connsiteX1" y="connsiteY1"/>
              </a:cxn>
              <a:cxn ang="0">
                <a:pos x="connsiteX2" y="connsiteY2"/>
              </a:cxn>
            </a:cxnLst>
            <a:rect l="l" t="t" r="r" b="b"/>
            <a:pathLst>
              <a:path w="931238" h="265983">
                <a:moveTo>
                  <a:pt x="931238" y="226906"/>
                </a:moveTo>
                <a:cubicBezTo>
                  <a:pt x="479248" y="110326"/>
                  <a:pt x="27258" y="-6253"/>
                  <a:pt x="1207" y="260"/>
                </a:cubicBezTo>
                <a:cubicBezTo>
                  <a:pt x="-24844" y="6773"/>
                  <a:pt x="375043" y="136378"/>
                  <a:pt x="774930" y="265983"/>
                </a:cubicBezTo>
              </a:path>
            </a:pathLst>
          </a:custGeom>
          <a:noFill/>
          <a:ln>
            <a:solidFill>
              <a:srgbClr val="809DD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peech Bubble: Rectangle 39">
            <a:extLst>
              <a:ext uri="{FF2B5EF4-FFF2-40B4-BE49-F238E27FC236}">
                <a16:creationId xmlns:a16="http://schemas.microsoft.com/office/drawing/2014/main" id="{18AC694A-A66D-4A61-B496-D988F939EF6D}"/>
              </a:ext>
            </a:extLst>
          </p:cNvPr>
          <p:cNvSpPr/>
          <p:nvPr/>
        </p:nvSpPr>
        <p:spPr>
          <a:xfrm>
            <a:off x="6782655" y="2323823"/>
            <a:ext cx="1325809" cy="669875"/>
          </a:xfrm>
          <a:prstGeom prst="wedgeRectCallout">
            <a:avLst>
              <a:gd name="adj1" fmla="val -76551"/>
              <a:gd name="adj2" fmla="val 60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Job – every X seconds – writes current Application context to table </a:t>
            </a:r>
          </a:p>
        </p:txBody>
      </p:sp>
      <p:sp>
        <p:nvSpPr>
          <p:cNvPr id="43" name="Speech Bubble: Rectangle 42">
            <a:extLst>
              <a:ext uri="{FF2B5EF4-FFF2-40B4-BE49-F238E27FC236}">
                <a16:creationId xmlns:a16="http://schemas.microsoft.com/office/drawing/2014/main" id="{F3BCAB25-D03E-4802-8052-425257BB2226}"/>
              </a:ext>
            </a:extLst>
          </p:cNvPr>
          <p:cNvSpPr/>
          <p:nvPr/>
        </p:nvSpPr>
        <p:spPr>
          <a:xfrm>
            <a:off x="7563806" y="3189107"/>
            <a:ext cx="1495238" cy="828741"/>
          </a:xfrm>
          <a:prstGeom prst="wedgeRectCallout">
            <a:avLst>
              <a:gd name="adj1" fmla="val -24993"/>
              <a:gd name="adj2" fmla="val 818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Archive in case the database goes down. Global Application Context is recovered during database startup</a:t>
            </a:r>
          </a:p>
        </p:txBody>
      </p:sp>
      <p:sp>
        <p:nvSpPr>
          <p:cNvPr id="45" name="Rectangle 44">
            <a:extLst>
              <a:ext uri="{FF2B5EF4-FFF2-40B4-BE49-F238E27FC236}">
                <a16:creationId xmlns:a16="http://schemas.microsoft.com/office/drawing/2014/main" id="{DD1D3C7C-DB1A-41DF-B7DE-F7D3A46812E7}"/>
              </a:ext>
            </a:extLst>
          </p:cNvPr>
          <p:cNvSpPr/>
          <p:nvPr/>
        </p:nvSpPr>
        <p:spPr>
          <a:xfrm>
            <a:off x="3467221" y="4212492"/>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15</a:t>
            </a:r>
          </a:p>
        </p:txBody>
      </p:sp>
      <p:sp>
        <p:nvSpPr>
          <p:cNvPr id="46" name="Rectangle 45">
            <a:extLst>
              <a:ext uri="{FF2B5EF4-FFF2-40B4-BE49-F238E27FC236}">
                <a16:creationId xmlns:a16="http://schemas.microsoft.com/office/drawing/2014/main" id="{570B079D-8C3E-408F-A9B2-C384FB5C4281}"/>
              </a:ext>
            </a:extLst>
          </p:cNvPr>
          <p:cNvSpPr/>
          <p:nvPr/>
        </p:nvSpPr>
        <p:spPr>
          <a:xfrm>
            <a:off x="3619621" y="4376615"/>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27</a:t>
            </a:r>
          </a:p>
        </p:txBody>
      </p:sp>
      <p:sp>
        <p:nvSpPr>
          <p:cNvPr id="47" name="Rectangle 46">
            <a:extLst>
              <a:ext uri="{FF2B5EF4-FFF2-40B4-BE49-F238E27FC236}">
                <a16:creationId xmlns:a16="http://schemas.microsoft.com/office/drawing/2014/main" id="{BED948AA-7AE3-4567-9BF3-77BAFFBF92DD}"/>
              </a:ext>
            </a:extLst>
          </p:cNvPr>
          <p:cNvSpPr/>
          <p:nvPr/>
        </p:nvSpPr>
        <p:spPr>
          <a:xfrm>
            <a:off x="3772021" y="4540738"/>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39</a:t>
            </a:r>
          </a:p>
        </p:txBody>
      </p:sp>
      <p:sp>
        <p:nvSpPr>
          <p:cNvPr id="48" name="Rectangle 47">
            <a:extLst>
              <a:ext uri="{FF2B5EF4-FFF2-40B4-BE49-F238E27FC236}">
                <a16:creationId xmlns:a16="http://schemas.microsoft.com/office/drawing/2014/main" id="{5A673B8E-A388-4931-87C4-B219B17EEEBA}"/>
              </a:ext>
            </a:extLst>
          </p:cNvPr>
          <p:cNvSpPr/>
          <p:nvPr/>
        </p:nvSpPr>
        <p:spPr>
          <a:xfrm>
            <a:off x="4610771" y="4199766"/>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41</a:t>
            </a:r>
          </a:p>
        </p:txBody>
      </p:sp>
      <p:sp>
        <p:nvSpPr>
          <p:cNvPr id="49" name="Rectangle 48">
            <a:extLst>
              <a:ext uri="{FF2B5EF4-FFF2-40B4-BE49-F238E27FC236}">
                <a16:creationId xmlns:a16="http://schemas.microsoft.com/office/drawing/2014/main" id="{DCB84BF8-53A0-4B15-9B28-CEF960C74218}"/>
              </a:ext>
            </a:extLst>
          </p:cNvPr>
          <p:cNvSpPr/>
          <p:nvPr/>
        </p:nvSpPr>
        <p:spPr>
          <a:xfrm>
            <a:off x="4710446" y="4549190"/>
            <a:ext cx="807794" cy="1641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status 52</a:t>
            </a:r>
          </a:p>
        </p:txBody>
      </p:sp>
    </p:spTree>
    <p:extLst>
      <p:ext uri="{BB962C8B-B14F-4D97-AF65-F5344CB8AC3E}">
        <p14:creationId xmlns:p14="http://schemas.microsoft.com/office/powerpoint/2010/main" val="192095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5895-0FC2-4C48-99BD-3084B54B22EF}"/>
              </a:ext>
            </a:extLst>
          </p:cNvPr>
          <p:cNvSpPr>
            <a:spLocks noGrp="1"/>
          </p:cNvSpPr>
          <p:nvPr>
            <p:ph type="title"/>
          </p:nvPr>
        </p:nvSpPr>
        <p:spPr/>
        <p:txBody>
          <a:bodyPr/>
          <a:lstStyle/>
          <a:p>
            <a:r>
              <a:rPr lang="en-US" dirty="0"/>
              <a:t>PoC ++</a:t>
            </a:r>
          </a:p>
        </p:txBody>
      </p:sp>
      <p:sp>
        <p:nvSpPr>
          <p:cNvPr id="3" name="Content Placeholder 2">
            <a:extLst>
              <a:ext uri="{FF2B5EF4-FFF2-40B4-BE49-F238E27FC236}">
                <a16:creationId xmlns:a16="http://schemas.microsoft.com/office/drawing/2014/main" id="{49ADFC35-AB51-4370-9883-2A4CA3E9C227}"/>
              </a:ext>
            </a:extLst>
          </p:cNvPr>
          <p:cNvSpPr>
            <a:spLocks noGrp="1"/>
          </p:cNvSpPr>
          <p:nvPr>
            <p:ph idx="1"/>
          </p:nvPr>
        </p:nvSpPr>
        <p:spPr/>
        <p:txBody>
          <a:bodyPr/>
          <a:lstStyle/>
          <a:p>
            <a:r>
              <a:rPr lang="en-US" dirty="0"/>
              <a:t>In addition to C3 for Site Databases</a:t>
            </a:r>
          </a:p>
          <a:p>
            <a:pPr lvl="1"/>
            <a:r>
              <a:rPr lang="en-US" dirty="0"/>
              <a:t>with all database clients running locally, on site</a:t>
            </a:r>
          </a:p>
          <a:p>
            <a:r>
              <a:rPr lang="en-US" dirty="0"/>
              <a:t>Now also apply C3 to</a:t>
            </a:r>
          </a:p>
          <a:p>
            <a:pPr lvl="1"/>
            <a:r>
              <a:rPr lang="en-US" dirty="0"/>
              <a:t>local background applications, jobs &amp; daemons</a:t>
            </a:r>
          </a:p>
          <a:p>
            <a:pPr lvl="1"/>
            <a:r>
              <a:rPr lang="en-US" dirty="0"/>
              <a:t>local UI Applications</a:t>
            </a:r>
          </a:p>
          <a:p>
            <a:pPr lvl="1"/>
            <a:r>
              <a:rPr lang="en-US" dirty="0"/>
              <a:t>local integrations &amp; integration platform </a:t>
            </a:r>
          </a:p>
        </p:txBody>
      </p:sp>
      <p:sp>
        <p:nvSpPr>
          <p:cNvPr id="4" name="Footer Placeholder 3">
            <a:extLst>
              <a:ext uri="{FF2B5EF4-FFF2-40B4-BE49-F238E27FC236}">
                <a16:creationId xmlns:a16="http://schemas.microsoft.com/office/drawing/2014/main" id="{8BE06E52-DE51-4056-8EA9-E67E7317357C}"/>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150" name="TextBox 149">
            <a:extLst>
              <a:ext uri="{FF2B5EF4-FFF2-40B4-BE49-F238E27FC236}">
                <a16:creationId xmlns:a16="http://schemas.microsoft.com/office/drawing/2014/main" id="{6760AE25-0BCB-466D-AA40-2E5923C003FB}"/>
              </a:ext>
            </a:extLst>
          </p:cNvPr>
          <p:cNvSpPr txBox="1"/>
          <p:nvPr/>
        </p:nvSpPr>
        <p:spPr>
          <a:xfrm>
            <a:off x="3277395" y="3715422"/>
            <a:ext cx="1250086" cy="523220"/>
          </a:xfrm>
          <a:prstGeom prst="rect">
            <a:avLst/>
          </a:prstGeom>
          <a:noFill/>
        </p:spPr>
        <p:txBody>
          <a:bodyPr wrap="none" rtlCol="0">
            <a:spAutoFit/>
          </a:bodyPr>
          <a:lstStyle/>
          <a:p>
            <a:pPr defTabSz="914400"/>
            <a:r>
              <a:rPr lang="en-US" sz="2800" dirty="0">
                <a:solidFill>
                  <a:prstClr val="black"/>
                </a:solidFill>
                <a:latin typeface="Calibri" panose="020F0502020204030204"/>
              </a:rPr>
              <a:t>SOLL++</a:t>
            </a:r>
          </a:p>
        </p:txBody>
      </p:sp>
      <p:sp>
        <p:nvSpPr>
          <p:cNvPr id="151" name="Rectangle: Rounded Corners 150">
            <a:extLst>
              <a:ext uri="{FF2B5EF4-FFF2-40B4-BE49-F238E27FC236}">
                <a16:creationId xmlns:a16="http://schemas.microsoft.com/office/drawing/2014/main" id="{17815A59-3F08-418E-B90B-CE5A7C17A003}"/>
              </a:ext>
            </a:extLst>
          </p:cNvPr>
          <p:cNvSpPr/>
          <p:nvPr/>
        </p:nvSpPr>
        <p:spPr>
          <a:xfrm>
            <a:off x="6726148" y="1949714"/>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52" name="Rectangle: Rounded Corners 151">
            <a:extLst>
              <a:ext uri="{FF2B5EF4-FFF2-40B4-BE49-F238E27FC236}">
                <a16:creationId xmlns:a16="http://schemas.microsoft.com/office/drawing/2014/main" id="{D512A086-16F5-4464-8A20-4BAB32AB7AE9}"/>
              </a:ext>
            </a:extLst>
          </p:cNvPr>
          <p:cNvSpPr/>
          <p:nvPr/>
        </p:nvSpPr>
        <p:spPr>
          <a:xfrm>
            <a:off x="6641943" y="2010980"/>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53" name="Rectangle: Rounded Corners 152">
            <a:extLst>
              <a:ext uri="{FF2B5EF4-FFF2-40B4-BE49-F238E27FC236}">
                <a16:creationId xmlns:a16="http://schemas.microsoft.com/office/drawing/2014/main" id="{A61C50DF-5AF6-4A5F-A734-0405F8CF6610}"/>
              </a:ext>
            </a:extLst>
          </p:cNvPr>
          <p:cNvSpPr/>
          <p:nvPr/>
        </p:nvSpPr>
        <p:spPr>
          <a:xfrm>
            <a:off x="6557739" y="2072246"/>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54" name="Rectangle: Rounded Corners 153">
            <a:extLst>
              <a:ext uri="{FF2B5EF4-FFF2-40B4-BE49-F238E27FC236}">
                <a16:creationId xmlns:a16="http://schemas.microsoft.com/office/drawing/2014/main" id="{6FEFAF90-A8A9-4786-B7C9-7D9252F27A0E}"/>
              </a:ext>
            </a:extLst>
          </p:cNvPr>
          <p:cNvSpPr/>
          <p:nvPr/>
        </p:nvSpPr>
        <p:spPr>
          <a:xfrm>
            <a:off x="6726148" y="2902114"/>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155" name="Rectangle: Rounded Corners 154">
            <a:extLst>
              <a:ext uri="{FF2B5EF4-FFF2-40B4-BE49-F238E27FC236}">
                <a16:creationId xmlns:a16="http://schemas.microsoft.com/office/drawing/2014/main" id="{C02EB7A8-2323-4D85-AD87-6E53217F1167}"/>
              </a:ext>
            </a:extLst>
          </p:cNvPr>
          <p:cNvSpPr/>
          <p:nvPr/>
        </p:nvSpPr>
        <p:spPr>
          <a:xfrm>
            <a:off x="6726148" y="2191991"/>
            <a:ext cx="624520"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56" name="Rectangle: Rounded Corners 155">
            <a:extLst>
              <a:ext uri="{FF2B5EF4-FFF2-40B4-BE49-F238E27FC236}">
                <a16:creationId xmlns:a16="http://schemas.microsoft.com/office/drawing/2014/main" id="{5D30B8F4-C8ED-4208-BC5B-6227591C3B3D}"/>
              </a:ext>
            </a:extLst>
          </p:cNvPr>
          <p:cNvSpPr/>
          <p:nvPr/>
        </p:nvSpPr>
        <p:spPr>
          <a:xfrm>
            <a:off x="6726148" y="2542876"/>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157" name="Rectangle: Rounded Corners 156">
            <a:extLst>
              <a:ext uri="{FF2B5EF4-FFF2-40B4-BE49-F238E27FC236}">
                <a16:creationId xmlns:a16="http://schemas.microsoft.com/office/drawing/2014/main" id="{FC7D1BAC-00C1-4DC9-8864-F8DA73E895D1}"/>
              </a:ext>
            </a:extLst>
          </p:cNvPr>
          <p:cNvSpPr/>
          <p:nvPr/>
        </p:nvSpPr>
        <p:spPr>
          <a:xfrm>
            <a:off x="8073425" y="2191990"/>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58" name="Rectangle: Rounded Corners 157">
            <a:extLst>
              <a:ext uri="{FF2B5EF4-FFF2-40B4-BE49-F238E27FC236}">
                <a16:creationId xmlns:a16="http://schemas.microsoft.com/office/drawing/2014/main" id="{DD89DE5A-2CB9-4810-A647-A298889D1037}"/>
              </a:ext>
            </a:extLst>
          </p:cNvPr>
          <p:cNvSpPr/>
          <p:nvPr/>
        </p:nvSpPr>
        <p:spPr>
          <a:xfrm>
            <a:off x="8255868" y="2893759"/>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sp>
        <p:nvSpPr>
          <p:cNvPr id="159" name="Rectangle: Rounded Corners 158">
            <a:extLst>
              <a:ext uri="{FF2B5EF4-FFF2-40B4-BE49-F238E27FC236}">
                <a16:creationId xmlns:a16="http://schemas.microsoft.com/office/drawing/2014/main" id="{295476AC-1F78-4AFF-9511-836608DF9C60}"/>
              </a:ext>
            </a:extLst>
          </p:cNvPr>
          <p:cNvSpPr/>
          <p:nvPr/>
        </p:nvSpPr>
        <p:spPr>
          <a:xfrm>
            <a:off x="5226966" y="1995414"/>
            <a:ext cx="1179909" cy="127229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Centralized, Cloudified,</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Consolidated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Rounded Corners 159">
            <a:extLst>
              <a:ext uri="{FF2B5EF4-FFF2-40B4-BE49-F238E27FC236}">
                <a16:creationId xmlns:a16="http://schemas.microsoft.com/office/drawing/2014/main" id="{BDB0B5AD-8898-4E37-86DD-0F75E7ECFC69}"/>
              </a:ext>
            </a:extLst>
          </p:cNvPr>
          <p:cNvSpPr/>
          <p:nvPr/>
        </p:nvSpPr>
        <p:spPr>
          <a:xfrm>
            <a:off x="5503425" y="2481609"/>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a:t>
            </a:r>
          </a:p>
        </p:txBody>
      </p:sp>
      <p:cxnSp>
        <p:nvCxnSpPr>
          <p:cNvPr id="164" name="Connector: Elbow 163">
            <a:extLst>
              <a:ext uri="{FF2B5EF4-FFF2-40B4-BE49-F238E27FC236}">
                <a16:creationId xmlns:a16="http://schemas.microsoft.com/office/drawing/2014/main" id="{8536B0E7-2379-4390-ACAB-86923D4769E7}"/>
              </a:ext>
            </a:extLst>
          </p:cNvPr>
          <p:cNvCxnSpPr>
            <a:stCxn id="156" idx="1"/>
            <a:endCxn id="160" idx="3"/>
          </p:cNvCxnSpPr>
          <p:nvPr/>
        </p:nvCxnSpPr>
        <p:spPr>
          <a:xfrm rot="10800000" flipV="1">
            <a:off x="6127946" y="2687685"/>
            <a:ext cx="598203" cy="44285"/>
          </a:xfrm>
          <a:prstGeom prst="bentConnector3">
            <a:avLst>
              <a:gd name="adj1" fmla="val 40659"/>
            </a:avLst>
          </a:prstGeom>
          <a:noFill/>
          <a:ln w="6350" cap="flat" cmpd="sng" algn="ctr">
            <a:solidFill>
              <a:srgbClr val="4472C4"/>
            </a:solidFill>
            <a:prstDash val="solid"/>
            <a:miter lim="800000"/>
            <a:tailEnd type="triangle"/>
          </a:ln>
          <a:effectLst/>
        </p:spPr>
      </p:cxnSp>
      <p:cxnSp>
        <p:nvCxnSpPr>
          <p:cNvPr id="165" name="Connector: Elbow 164">
            <a:extLst>
              <a:ext uri="{FF2B5EF4-FFF2-40B4-BE49-F238E27FC236}">
                <a16:creationId xmlns:a16="http://schemas.microsoft.com/office/drawing/2014/main" id="{7F3B8987-AE85-4AA8-AFDA-98ED3C451487}"/>
              </a:ext>
            </a:extLst>
          </p:cNvPr>
          <p:cNvCxnSpPr>
            <a:stCxn id="154" idx="1"/>
          </p:cNvCxnSpPr>
          <p:nvPr/>
        </p:nvCxnSpPr>
        <p:spPr>
          <a:xfrm rot="10800000">
            <a:off x="6127946" y="2893760"/>
            <a:ext cx="598203" cy="153165"/>
          </a:xfrm>
          <a:prstGeom prst="bentConnector3">
            <a:avLst>
              <a:gd name="adj1" fmla="val 40659"/>
            </a:avLst>
          </a:prstGeom>
          <a:noFill/>
          <a:ln w="6350" cap="flat" cmpd="sng" algn="ctr">
            <a:solidFill>
              <a:srgbClr val="4472C4"/>
            </a:solidFill>
            <a:prstDash val="solid"/>
            <a:miter lim="800000"/>
            <a:tailEnd type="triangle"/>
          </a:ln>
          <a:effectLst/>
        </p:spPr>
      </p:cxnSp>
      <p:sp>
        <p:nvSpPr>
          <p:cNvPr id="178" name="Rectangle: Rounded Corners 177">
            <a:extLst>
              <a:ext uri="{FF2B5EF4-FFF2-40B4-BE49-F238E27FC236}">
                <a16:creationId xmlns:a16="http://schemas.microsoft.com/office/drawing/2014/main" id="{A07E8925-22DB-4CAA-8DA6-93F08398726E}"/>
              </a:ext>
            </a:extLst>
          </p:cNvPr>
          <p:cNvSpPr/>
          <p:nvPr/>
        </p:nvSpPr>
        <p:spPr>
          <a:xfrm>
            <a:off x="6723519" y="3399301"/>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79" name="Rectangle: Rounded Corners 178">
            <a:extLst>
              <a:ext uri="{FF2B5EF4-FFF2-40B4-BE49-F238E27FC236}">
                <a16:creationId xmlns:a16="http://schemas.microsoft.com/office/drawing/2014/main" id="{D6B41094-CDAA-4802-94D8-9E08712B79C9}"/>
              </a:ext>
            </a:extLst>
          </p:cNvPr>
          <p:cNvSpPr/>
          <p:nvPr/>
        </p:nvSpPr>
        <p:spPr>
          <a:xfrm>
            <a:off x="6639314" y="3460567"/>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80" name="Rectangle: Rounded Corners 179">
            <a:extLst>
              <a:ext uri="{FF2B5EF4-FFF2-40B4-BE49-F238E27FC236}">
                <a16:creationId xmlns:a16="http://schemas.microsoft.com/office/drawing/2014/main" id="{C89D6937-F7EE-4E54-9FEC-E2CDA65F3F1A}"/>
              </a:ext>
            </a:extLst>
          </p:cNvPr>
          <p:cNvSpPr/>
          <p:nvPr/>
        </p:nvSpPr>
        <p:spPr>
          <a:xfrm>
            <a:off x="6555110" y="3521833"/>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181" name="Rectangle: Rounded Corners 180">
            <a:extLst>
              <a:ext uri="{FF2B5EF4-FFF2-40B4-BE49-F238E27FC236}">
                <a16:creationId xmlns:a16="http://schemas.microsoft.com/office/drawing/2014/main" id="{4CDA6BEC-258E-4034-BCBF-25EB4C495215}"/>
              </a:ext>
            </a:extLst>
          </p:cNvPr>
          <p:cNvSpPr/>
          <p:nvPr/>
        </p:nvSpPr>
        <p:spPr>
          <a:xfrm>
            <a:off x="8070796" y="3641577"/>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82" name="Rectangle: Rounded Corners 181">
            <a:extLst>
              <a:ext uri="{FF2B5EF4-FFF2-40B4-BE49-F238E27FC236}">
                <a16:creationId xmlns:a16="http://schemas.microsoft.com/office/drawing/2014/main" id="{FD87B6D8-08E1-462C-B8E7-3DD01312A5DC}"/>
              </a:ext>
            </a:extLst>
          </p:cNvPr>
          <p:cNvSpPr/>
          <p:nvPr/>
        </p:nvSpPr>
        <p:spPr>
          <a:xfrm>
            <a:off x="8253239" y="4343346"/>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sp>
        <p:nvSpPr>
          <p:cNvPr id="183" name="Rectangle: Rounded Corners 182">
            <a:extLst>
              <a:ext uri="{FF2B5EF4-FFF2-40B4-BE49-F238E27FC236}">
                <a16:creationId xmlns:a16="http://schemas.microsoft.com/office/drawing/2014/main" id="{ECDD3065-44B7-4508-B523-E455E2B01911}"/>
              </a:ext>
            </a:extLst>
          </p:cNvPr>
          <p:cNvSpPr/>
          <p:nvPr/>
        </p:nvSpPr>
        <p:spPr>
          <a:xfrm>
            <a:off x="4454717" y="3445001"/>
            <a:ext cx="1888973" cy="127229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Centralized, Cloudified,</a:t>
            </a:r>
            <a:b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Consolidated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4" name="Rectangle: Rounded Corners 183">
            <a:extLst>
              <a:ext uri="{FF2B5EF4-FFF2-40B4-BE49-F238E27FC236}">
                <a16:creationId xmlns:a16="http://schemas.microsoft.com/office/drawing/2014/main" id="{A28D6A25-0787-4C5F-BDB1-02AA4DA4C135}"/>
              </a:ext>
            </a:extLst>
          </p:cNvPr>
          <p:cNvSpPr/>
          <p:nvPr/>
        </p:nvSpPr>
        <p:spPr>
          <a:xfrm>
            <a:off x="5576228" y="3944841"/>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sp>
        <p:nvSpPr>
          <p:cNvPr id="185" name="Rectangle: Rounded Corners 184">
            <a:extLst>
              <a:ext uri="{FF2B5EF4-FFF2-40B4-BE49-F238E27FC236}">
                <a16:creationId xmlns:a16="http://schemas.microsoft.com/office/drawing/2014/main" id="{49A61010-43AA-405A-A5D8-F0E77B06DF71}"/>
              </a:ext>
            </a:extLst>
          </p:cNvPr>
          <p:cNvSpPr/>
          <p:nvPr/>
        </p:nvSpPr>
        <p:spPr>
          <a:xfrm>
            <a:off x="4522510" y="3786386"/>
            <a:ext cx="758094"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86" name="Rectangle: Rounded Corners 185">
            <a:extLst>
              <a:ext uri="{FF2B5EF4-FFF2-40B4-BE49-F238E27FC236}">
                <a16:creationId xmlns:a16="http://schemas.microsoft.com/office/drawing/2014/main" id="{F566FCBF-4544-4544-A9D3-31396F81864F}"/>
              </a:ext>
            </a:extLst>
          </p:cNvPr>
          <p:cNvSpPr/>
          <p:nvPr/>
        </p:nvSpPr>
        <p:spPr>
          <a:xfrm>
            <a:off x="4509392" y="4137271"/>
            <a:ext cx="758094"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Applications</a:t>
            </a:r>
          </a:p>
        </p:txBody>
      </p:sp>
      <p:cxnSp>
        <p:nvCxnSpPr>
          <p:cNvPr id="187" name="Connector: Elbow 186">
            <a:extLst>
              <a:ext uri="{FF2B5EF4-FFF2-40B4-BE49-F238E27FC236}">
                <a16:creationId xmlns:a16="http://schemas.microsoft.com/office/drawing/2014/main" id="{89E43BA2-D077-4535-8367-22CBF669F8A4}"/>
              </a:ext>
            </a:extLst>
          </p:cNvPr>
          <p:cNvCxnSpPr>
            <a:cxnSpLocks/>
            <a:stCxn id="185" idx="3"/>
          </p:cNvCxnSpPr>
          <p:nvPr/>
        </p:nvCxnSpPr>
        <p:spPr>
          <a:xfrm>
            <a:off x="5280604" y="3931196"/>
            <a:ext cx="295623" cy="144809"/>
          </a:xfrm>
          <a:prstGeom prst="bentConnector3">
            <a:avLst>
              <a:gd name="adj1" fmla="val 50000"/>
            </a:avLst>
          </a:prstGeom>
          <a:noFill/>
          <a:ln w="6350" cap="flat" cmpd="sng" algn="ctr">
            <a:solidFill>
              <a:srgbClr val="4472C4"/>
            </a:solidFill>
            <a:prstDash val="solid"/>
            <a:miter lim="800000"/>
            <a:tailEnd type="triangle"/>
          </a:ln>
          <a:effectLst/>
        </p:spPr>
      </p:cxnSp>
      <p:cxnSp>
        <p:nvCxnSpPr>
          <p:cNvPr id="188" name="Connector: Elbow 187">
            <a:extLst>
              <a:ext uri="{FF2B5EF4-FFF2-40B4-BE49-F238E27FC236}">
                <a16:creationId xmlns:a16="http://schemas.microsoft.com/office/drawing/2014/main" id="{BFDEEB2D-B69C-466B-BB73-F45164D622D0}"/>
              </a:ext>
            </a:extLst>
          </p:cNvPr>
          <p:cNvCxnSpPr>
            <a:cxnSpLocks/>
            <a:stCxn id="186" idx="3"/>
            <a:endCxn id="184" idx="1"/>
          </p:cNvCxnSpPr>
          <p:nvPr/>
        </p:nvCxnSpPr>
        <p:spPr>
          <a:xfrm flipV="1">
            <a:off x="5267486" y="4195203"/>
            <a:ext cx="308742" cy="86878"/>
          </a:xfrm>
          <a:prstGeom prst="bentConnector3">
            <a:avLst/>
          </a:prstGeom>
          <a:noFill/>
          <a:ln w="6350" cap="flat" cmpd="sng" algn="ctr">
            <a:solidFill>
              <a:srgbClr val="4472C4"/>
            </a:solidFill>
            <a:prstDash val="solid"/>
            <a:miter lim="800000"/>
            <a:tailEnd type="triangle"/>
          </a:ln>
          <a:effectLst/>
        </p:spPr>
      </p:cxnSp>
      <p:sp>
        <p:nvSpPr>
          <p:cNvPr id="192" name="Rectangle: Rounded Corners 191">
            <a:extLst>
              <a:ext uri="{FF2B5EF4-FFF2-40B4-BE49-F238E27FC236}">
                <a16:creationId xmlns:a16="http://schemas.microsoft.com/office/drawing/2014/main" id="{57436564-3F45-47D1-AFEC-F8380AC6D4DF}"/>
              </a:ext>
            </a:extLst>
          </p:cNvPr>
          <p:cNvSpPr/>
          <p:nvPr/>
        </p:nvSpPr>
        <p:spPr>
          <a:xfrm>
            <a:off x="5618902" y="4080707"/>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sp>
        <p:nvSpPr>
          <p:cNvPr id="193" name="Rectangle: Rounded Corners 192">
            <a:extLst>
              <a:ext uri="{FF2B5EF4-FFF2-40B4-BE49-F238E27FC236}">
                <a16:creationId xmlns:a16="http://schemas.microsoft.com/office/drawing/2014/main" id="{94892AD1-4568-4228-B20D-113B3483D51C}"/>
              </a:ext>
            </a:extLst>
          </p:cNvPr>
          <p:cNvSpPr/>
          <p:nvPr/>
        </p:nvSpPr>
        <p:spPr>
          <a:xfrm>
            <a:off x="4658886" y="4482829"/>
            <a:ext cx="624520" cy="254784"/>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cxnSp>
        <p:nvCxnSpPr>
          <p:cNvPr id="194" name="Connector: Elbow 193">
            <a:extLst>
              <a:ext uri="{FF2B5EF4-FFF2-40B4-BE49-F238E27FC236}">
                <a16:creationId xmlns:a16="http://schemas.microsoft.com/office/drawing/2014/main" id="{9DB73E41-479B-49DD-8FCD-33DA3A469F49}"/>
              </a:ext>
            </a:extLst>
          </p:cNvPr>
          <p:cNvCxnSpPr>
            <a:stCxn id="193" idx="3"/>
            <a:endCxn id="192" idx="1"/>
          </p:cNvCxnSpPr>
          <p:nvPr/>
        </p:nvCxnSpPr>
        <p:spPr>
          <a:xfrm flipV="1">
            <a:off x="5283406" y="4331069"/>
            <a:ext cx="335496" cy="279152"/>
          </a:xfrm>
          <a:prstGeom prst="bentConnector3">
            <a:avLst/>
          </a:prstGeom>
          <a:noFill/>
          <a:ln w="6350" cap="flat" cmpd="sng" algn="ctr">
            <a:solidFill>
              <a:srgbClr val="4472C4"/>
            </a:solidFill>
            <a:prstDash val="solid"/>
            <a:miter lim="800000"/>
            <a:tailEnd type="triangle"/>
          </a:ln>
          <a:effectLst/>
        </p:spPr>
      </p:cxnSp>
      <p:sp>
        <p:nvSpPr>
          <p:cNvPr id="195" name="TextBox 194">
            <a:extLst>
              <a:ext uri="{FF2B5EF4-FFF2-40B4-BE49-F238E27FC236}">
                <a16:creationId xmlns:a16="http://schemas.microsoft.com/office/drawing/2014/main" id="{1F5364D5-15F3-443B-B651-82EF7F2F2A82}"/>
              </a:ext>
            </a:extLst>
          </p:cNvPr>
          <p:cNvSpPr txBox="1"/>
          <p:nvPr/>
        </p:nvSpPr>
        <p:spPr>
          <a:xfrm>
            <a:off x="4390728" y="2331336"/>
            <a:ext cx="888385" cy="523220"/>
          </a:xfrm>
          <a:prstGeom prst="rect">
            <a:avLst/>
          </a:prstGeom>
          <a:noFill/>
        </p:spPr>
        <p:txBody>
          <a:bodyPr wrap="none" rtlCol="0">
            <a:spAutoFit/>
          </a:bodyPr>
          <a:lstStyle/>
          <a:p>
            <a:pPr defTabSz="914400"/>
            <a:r>
              <a:rPr lang="en-US" sz="2800" dirty="0">
                <a:solidFill>
                  <a:prstClr val="black"/>
                </a:solidFill>
                <a:latin typeface="Calibri" panose="020F0502020204030204"/>
              </a:rPr>
              <a:t>SOLL</a:t>
            </a:r>
          </a:p>
        </p:txBody>
      </p:sp>
      <p:sp>
        <p:nvSpPr>
          <p:cNvPr id="196" name="Cloud 195">
            <a:extLst>
              <a:ext uri="{FF2B5EF4-FFF2-40B4-BE49-F238E27FC236}">
                <a16:creationId xmlns:a16="http://schemas.microsoft.com/office/drawing/2014/main" id="{92F9C815-B726-46DA-A3B8-5F40CFAF3FE4}"/>
              </a:ext>
            </a:extLst>
          </p:cNvPr>
          <p:cNvSpPr/>
          <p:nvPr/>
        </p:nvSpPr>
        <p:spPr>
          <a:xfrm>
            <a:off x="4981683" y="3180752"/>
            <a:ext cx="1555004" cy="202983"/>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Cloud 196">
            <a:extLst>
              <a:ext uri="{FF2B5EF4-FFF2-40B4-BE49-F238E27FC236}">
                <a16:creationId xmlns:a16="http://schemas.microsoft.com/office/drawing/2014/main" id="{7BD6444A-3C4D-4037-9170-7CE0A0480AC5}"/>
              </a:ext>
            </a:extLst>
          </p:cNvPr>
          <p:cNvSpPr/>
          <p:nvPr/>
        </p:nvSpPr>
        <p:spPr>
          <a:xfrm>
            <a:off x="4183883" y="4675001"/>
            <a:ext cx="2222992" cy="202983"/>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Rounded Corners 197">
            <a:extLst>
              <a:ext uri="{FF2B5EF4-FFF2-40B4-BE49-F238E27FC236}">
                <a16:creationId xmlns:a16="http://schemas.microsoft.com/office/drawing/2014/main" id="{C245D7D3-511B-47AE-8468-9A3E7700F53D}"/>
              </a:ext>
            </a:extLst>
          </p:cNvPr>
          <p:cNvSpPr/>
          <p:nvPr/>
        </p:nvSpPr>
        <p:spPr>
          <a:xfrm>
            <a:off x="5451154" y="2688861"/>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cxnSp>
        <p:nvCxnSpPr>
          <p:cNvPr id="200" name="Connector: Elbow 199">
            <a:extLst>
              <a:ext uri="{FF2B5EF4-FFF2-40B4-BE49-F238E27FC236}">
                <a16:creationId xmlns:a16="http://schemas.microsoft.com/office/drawing/2014/main" id="{F6A0651A-2E0C-4E3F-8699-140FDE91FB3A}"/>
              </a:ext>
            </a:extLst>
          </p:cNvPr>
          <p:cNvCxnSpPr/>
          <p:nvPr/>
        </p:nvCxnSpPr>
        <p:spPr>
          <a:xfrm rot="10800000" flipV="1">
            <a:off x="6127946" y="2331335"/>
            <a:ext cx="594505" cy="248303"/>
          </a:xfrm>
          <a:prstGeom prst="bentConnector3">
            <a:avLst>
              <a:gd name="adj1" fmla="val 38892"/>
            </a:avLst>
          </a:prstGeom>
          <a:noFill/>
          <a:ln w="6350" cap="flat" cmpd="sng" algn="ctr">
            <a:solidFill>
              <a:srgbClr val="4472C4"/>
            </a:solidFill>
            <a:prstDash val="solid"/>
            <a:miter lim="800000"/>
            <a:tailEnd type="triangle"/>
          </a:ln>
          <a:effectLst/>
        </p:spPr>
      </p:cxnSp>
      <p:sp>
        <p:nvSpPr>
          <p:cNvPr id="202" name="Rectangle: Rounded Corners 201">
            <a:extLst>
              <a:ext uri="{FF2B5EF4-FFF2-40B4-BE49-F238E27FC236}">
                <a16:creationId xmlns:a16="http://schemas.microsoft.com/office/drawing/2014/main" id="{A08C0EF9-AED2-4B7A-B565-7BDAEB07BC1F}"/>
              </a:ext>
            </a:extLst>
          </p:cNvPr>
          <p:cNvSpPr/>
          <p:nvPr/>
        </p:nvSpPr>
        <p:spPr>
          <a:xfrm>
            <a:off x="6795244" y="4445565"/>
            <a:ext cx="777141" cy="206075"/>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 few Apps (jobs &amp; daemons)</a:t>
            </a:r>
          </a:p>
        </p:txBody>
      </p:sp>
      <p:cxnSp>
        <p:nvCxnSpPr>
          <p:cNvPr id="206" name="Connector: Elbow 205">
            <a:extLst>
              <a:ext uri="{FF2B5EF4-FFF2-40B4-BE49-F238E27FC236}">
                <a16:creationId xmlns:a16="http://schemas.microsoft.com/office/drawing/2014/main" id="{B356C25E-738E-4580-B041-A4AF4838CDC3}"/>
              </a:ext>
            </a:extLst>
          </p:cNvPr>
          <p:cNvCxnSpPr>
            <a:stCxn id="202" idx="1"/>
            <a:endCxn id="192" idx="3"/>
          </p:cNvCxnSpPr>
          <p:nvPr/>
        </p:nvCxnSpPr>
        <p:spPr>
          <a:xfrm rot="10800000">
            <a:off x="6243422" y="4331069"/>
            <a:ext cx="551822" cy="217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8C5C-9A88-4F78-AC8B-9B027AE31E3E}"/>
              </a:ext>
            </a:extLst>
          </p:cNvPr>
          <p:cNvSpPr>
            <a:spLocks noGrp="1"/>
          </p:cNvSpPr>
          <p:nvPr>
            <p:ph type="title"/>
          </p:nvPr>
        </p:nvSpPr>
        <p:spPr/>
        <p:txBody>
          <a:bodyPr/>
          <a:lstStyle/>
          <a:p>
            <a:r>
              <a:rPr lang="en-US" dirty="0"/>
              <a:t>Exploring &amp; Demonstrating </a:t>
            </a:r>
            <a:br>
              <a:rPr lang="en-US" dirty="0"/>
            </a:br>
            <a:r>
              <a:rPr lang="en-US" dirty="0"/>
              <a:t>Consolidated Database Performance</a:t>
            </a:r>
          </a:p>
        </p:txBody>
      </p:sp>
      <p:sp>
        <p:nvSpPr>
          <p:cNvPr id="3" name="Content Placeholder 2">
            <a:extLst>
              <a:ext uri="{FF2B5EF4-FFF2-40B4-BE49-F238E27FC236}">
                <a16:creationId xmlns:a16="http://schemas.microsoft.com/office/drawing/2014/main" id="{FEE47E8A-66E2-452F-AA9D-7FE897D5F33B}"/>
              </a:ext>
            </a:extLst>
          </p:cNvPr>
          <p:cNvSpPr>
            <a:spLocks noGrp="1"/>
          </p:cNvSpPr>
          <p:nvPr>
            <p:ph idx="1"/>
          </p:nvPr>
        </p:nvSpPr>
        <p:spPr>
          <a:xfrm>
            <a:off x="720003" y="936000"/>
            <a:ext cx="8058237" cy="3780000"/>
          </a:xfrm>
        </p:spPr>
        <p:txBody>
          <a:bodyPr/>
          <a:lstStyle/>
          <a:p>
            <a:r>
              <a:rPr lang="en-US" dirty="0"/>
              <a:t>Will the consolidated database(s) be able to provide performance on par with today’s local on-site behavior?</a:t>
            </a:r>
          </a:p>
          <a:p>
            <a:r>
              <a:rPr lang="en-US" dirty="0"/>
              <a:t>How many consolidated, central database instances will be required</a:t>
            </a:r>
          </a:p>
          <a:p>
            <a:pPr lvl="1"/>
            <a:r>
              <a:rPr lang="en-US" dirty="0"/>
              <a:t>and what will the sizing be of VMs and Databases? </a:t>
            </a:r>
          </a:p>
          <a:p>
            <a:pPr marL="0" marR="0" lvl="0" indent="-180000" algn="l" defTabSz="457189" rtl="0" eaLnBrk="1" fontAlgn="base" latinLnBrk="0" hangingPunct="1">
              <a:lnSpc>
                <a:spcPct val="120000"/>
              </a:lnSpc>
              <a:spcBef>
                <a:spcPts val="0"/>
              </a:spcBef>
              <a:spcAft>
                <a:spcPct val="0"/>
              </a:spcAft>
              <a:buClr>
                <a:srgbClr val="00A3E0"/>
              </a:buClr>
              <a:buSzTx/>
              <a:buFont typeface="Wingdings" charset="2"/>
              <a:buChar char="§"/>
              <a:tabLst>
                <a:tab pos="2060523" algn="l"/>
              </a:tabLst>
              <a:defRPr/>
            </a:pPr>
            <a:r>
              <a:rPr lang="en-US" dirty="0"/>
              <a:t>Strategies</a:t>
            </a:r>
          </a:p>
          <a:p>
            <a:pPr marL="360000" marR="0" lvl="1" indent="-180000" algn="l" defTabSz="457189" rtl="0" eaLnBrk="1" fontAlgn="auto" latinLnBrk="0" hangingPunct="1">
              <a:lnSpc>
                <a:spcPct val="120000"/>
              </a:lnSpc>
              <a:spcBef>
                <a:spcPts val="0"/>
              </a:spcBef>
              <a:spcAft>
                <a:spcPts val="0"/>
              </a:spcAft>
              <a:buClr>
                <a:srgbClr val="00A3E0"/>
              </a:buClr>
              <a:buSzTx/>
              <a:buFont typeface="Wingdings" charset="2"/>
              <a:buChar char="§"/>
              <a:tabLst/>
              <a:defRPr/>
            </a:pPr>
            <a:r>
              <a:rPr lang="en-US" dirty="0"/>
              <a:t>Scale Up - vertical</a:t>
            </a:r>
          </a:p>
          <a:p>
            <a:pPr marL="360000" marR="0" lvl="1" indent="-180000" algn="l" defTabSz="457189" rtl="0" eaLnBrk="1" fontAlgn="auto" latinLnBrk="0" hangingPunct="1">
              <a:lnSpc>
                <a:spcPct val="120000"/>
              </a:lnSpc>
              <a:spcBef>
                <a:spcPts val="0"/>
              </a:spcBef>
              <a:spcAft>
                <a:spcPts val="0"/>
              </a:spcAft>
              <a:buClr>
                <a:srgbClr val="00A3E0"/>
              </a:buClr>
              <a:buSzTx/>
              <a:buFont typeface="Wingdings" charset="2"/>
              <a:buChar char="§"/>
              <a:tabLst/>
              <a:defRPr/>
            </a:pPr>
            <a:r>
              <a:rPr lang="en-US" dirty="0"/>
              <a:t>Scale Out – horizontal</a:t>
            </a:r>
          </a:p>
          <a:p>
            <a:pPr marL="360000" marR="0" lvl="1" indent="-180000" algn="l" defTabSz="457189" rtl="0" eaLnBrk="1" fontAlgn="auto" latinLnBrk="0" hangingPunct="1">
              <a:lnSpc>
                <a:spcPct val="120000"/>
              </a:lnSpc>
              <a:spcBef>
                <a:spcPts val="0"/>
              </a:spcBef>
              <a:spcAft>
                <a:spcPts val="0"/>
              </a:spcAft>
              <a:buClr>
                <a:srgbClr val="00A3E0"/>
              </a:buClr>
              <a:buSzTx/>
              <a:buFont typeface="Wingdings" charset="2"/>
              <a:buChar char="§"/>
              <a:tabLst/>
              <a:defRPr/>
            </a:pPr>
            <a:r>
              <a:rPr lang="en-US" dirty="0"/>
              <a:t>Tune, Redesign, Refactor, leverage “performance enhancing features” (for example materialized views, in memory database, move read only workload to standby database)</a:t>
            </a:r>
          </a:p>
          <a:p>
            <a:pPr marL="144000" marR="0" lvl="0" indent="-180000" algn="l" defTabSz="457189" rtl="0" eaLnBrk="1" fontAlgn="base" latinLnBrk="0" hangingPunct="1">
              <a:lnSpc>
                <a:spcPct val="120000"/>
              </a:lnSpc>
              <a:spcBef>
                <a:spcPct val="0"/>
              </a:spcBef>
              <a:spcAft>
                <a:spcPct val="0"/>
              </a:spcAft>
              <a:buClr>
                <a:srgbClr val="00A3E0"/>
              </a:buClr>
              <a:buSzTx/>
              <a:buFont typeface="Wingdings" charset="2"/>
              <a:buChar char="§"/>
              <a:tabLst>
                <a:tab pos="2060523" algn="l"/>
              </a:tabLst>
              <a:defRPr/>
            </a:pPr>
            <a:r>
              <a:rPr lang="en-US" dirty="0"/>
              <a:t>We require flexibility in scale (aka elasticity)</a:t>
            </a:r>
          </a:p>
          <a:p>
            <a:pPr marL="504000" marR="0" lvl="1" indent="-180000" algn="l" defTabSz="457189" rtl="0" eaLnBrk="1" fontAlgn="auto" latinLnBrk="0" hangingPunct="1">
              <a:lnSpc>
                <a:spcPct val="120000"/>
              </a:lnSpc>
              <a:spcBef>
                <a:spcPct val="20000"/>
              </a:spcBef>
              <a:spcAft>
                <a:spcPts val="0"/>
              </a:spcAft>
              <a:buClr>
                <a:srgbClr val="00A3E0"/>
              </a:buClr>
              <a:buSzTx/>
              <a:buFont typeface="Wingdings" charset="2"/>
              <a:buChar char="§"/>
              <a:tabLst/>
              <a:defRPr/>
            </a:pPr>
            <a:r>
              <a:rPr lang="en-US" dirty="0"/>
              <a:t>Uncertainty regarding performance after migration</a:t>
            </a:r>
          </a:p>
          <a:p>
            <a:pPr marL="504000" marR="0" lvl="1" indent="-180000" algn="l" defTabSz="457189" rtl="0" eaLnBrk="1" fontAlgn="auto" latinLnBrk="0" hangingPunct="1">
              <a:lnSpc>
                <a:spcPct val="120000"/>
              </a:lnSpc>
              <a:spcBef>
                <a:spcPct val="20000"/>
              </a:spcBef>
              <a:spcAft>
                <a:spcPts val="0"/>
              </a:spcAft>
              <a:buClr>
                <a:srgbClr val="00A3E0"/>
              </a:buClr>
              <a:buSzTx/>
              <a:buFont typeface="Wingdings" charset="2"/>
              <a:buChar char="§"/>
              <a:tabLst/>
              <a:defRPr/>
            </a:pPr>
            <a:r>
              <a:rPr lang="en-US" dirty="0"/>
              <a:t>Variable load (daily, seasonal, incidents)</a:t>
            </a:r>
          </a:p>
          <a:p>
            <a:pPr marL="504000" marR="0" lvl="1" indent="-180000" algn="l" defTabSz="457189" rtl="0" eaLnBrk="1" fontAlgn="auto" latinLnBrk="0" hangingPunct="1">
              <a:lnSpc>
                <a:spcPct val="120000"/>
              </a:lnSpc>
              <a:spcBef>
                <a:spcPct val="20000"/>
              </a:spcBef>
              <a:spcAft>
                <a:spcPts val="0"/>
              </a:spcAft>
              <a:buClr>
                <a:srgbClr val="00A3E0"/>
              </a:buClr>
              <a:buSzTx/>
              <a:buFont typeface="Wingdings" charset="2"/>
              <a:buChar char="§"/>
              <a:tabLst/>
              <a:defRPr/>
            </a:pPr>
            <a:r>
              <a:rPr lang="en-US" dirty="0"/>
              <a:t>Future growth (organic &amp; through acquisitions)</a:t>
            </a:r>
          </a:p>
          <a:p>
            <a:endParaRPr lang="en-US" dirty="0"/>
          </a:p>
          <a:p>
            <a:endParaRPr lang="en-US" dirty="0"/>
          </a:p>
        </p:txBody>
      </p:sp>
      <p:sp>
        <p:nvSpPr>
          <p:cNvPr id="4" name="Footer Placeholder 3">
            <a:extLst>
              <a:ext uri="{FF2B5EF4-FFF2-40B4-BE49-F238E27FC236}">
                <a16:creationId xmlns:a16="http://schemas.microsoft.com/office/drawing/2014/main" id="{694E7A79-FFAF-47E8-8AF0-7E8D181CA097}"/>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4">
            <a:extLst>
              <a:ext uri="{FF2B5EF4-FFF2-40B4-BE49-F238E27FC236}">
                <a16:creationId xmlns:a16="http://schemas.microsoft.com/office/drawing/2014/main" id="{072BAB30-4DDF-4104-8116-313BBEBCF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151" y="3410150"/>
            <a:ext cx="2163846" cy="14498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Up-Down 5">
            <a:extLst>
              <a:ext uri="{FF2B5EF4-FFF2-40B4-BE49-F238E27FC236}">
                <a16:creationId xmlns:a16="http://schemas.microsoft.com/office/drawing/2014/main" id="{6E7CDF25-56D8-453C-B767-861FB13EF95E}"/>
              </a:ext>
            </a:extLst>
          </p:cNvPr>
          <p:cNvSpPr/>
          <p:nvPr/>
        </p:nvSpPr>
        <p:spPr>
          <a:xfrm>
            <a:off x="2708031" y="2279686"/>
            <a:ext cx="183661" cy="3226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Arrow: Left-Right 6">
            <a:extLst>
              <a:ext uri="{FF2B5EF4-FFF2-40B4-BE49-F238E27FC236}">
                <a16:creationId xmlns:a16="http://schemas.microsoft.com/office/drawing/2014/main" id="{82762F8B-AC68-4778-9676-B663CDED0D83}"/>
              </a:ext>
            </a:extLst>
          </p:cNvPr>
          <p:cNvSpPr/>
          <p:nvPr/>
        </p:nvSpPr>
        <p:spPr>
          <a:xfrm>
            <a:off x="3047260" y="2632075"/>
            <a:ext cx="313355" cy="1939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894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5383-51CF-4BD8-80CD-A769A27C2055}"/>
              </a:ext>
            </a:extLst>
          </p:cNvPr>
          <p:cNvSpPr>
            <a:spLocks noGrp="1"/>
          </p:cNvSpPr>
          <p:nvPr>
            <p:ph type="title"/>
          </p:nvPr>
        </p:nvSpPr>
        <p:spPr/>
        <p:txBody>
          <a:bodyPr/>
          <a:lstStyle/>
          <a:p>
            <a:r>
              <a:rPr lang="en-US" dirty="0"/>
              <a:t>Elasticity – Scale Up and Down</a:t>
            </a:r>
          </a:p>
        </p:txBody>
      </p:sp>
      <p:sp>
        <p:nvSpPr>
          <p:cNvPr id="3" name="Content Placeholder 2">
            <a:extLst>
              <a:ext uri="{FF2B5EF4-FFF2-40B4-BE49-F238E27FC236}">
                <a16:creationId xmlns:a16="http://schemas.microsoft.com/office/drawing/2014/main" id="{20949823-EC55-4218-979D-1E2BACBEE14F}"/>
              </a:ext>
            </a:extLst>
          </p:cNvPr>
          <p:cNvSpPr>
            <a:spLocks noGrp="1"/>
          </p:cNvSpPr>
          <p:nvPr>
            <p:ph idx="1"/>
          </p:nvPr>
        </p:nvSpPr>
        <p:spPr/>
        <p:txBody>
          <a:bodyPr/>
          <a:lstStyle/>
          <a:p>
            <a:r>
              <a:rPr lang="en-US" dirty="0"/>
              <a:t>Increase VM Shape</a:t>
            </a:r>
          </a:p>
          <a:p>
            <a:pPr lvl="1"/>
            <a:r>
              <a:rPr lang="en-US" dirty="0"/>
              <a:t>CPU, Memory, #IOPS, I/O Throughput,</a:t>
            </a:r>
            <a:br>
              <a:rPr lang="en-US" dirty="0"/>
            </a:br>
            <a:r>
              <a:rPr lang="en-US" dirty="0"/>
              <a:t>Storage Size &amp; Speed, Network Connections &amp; Bandwidth</a:t>
            </a:r>
          </a:p>
          <a:p>
            <a:pPr lvl="1"/>
            <a:r>
              <a:rPr lang="en-US" dirty="0"/>
              <a:t>Scale Up Application Server and Database</a:t>
            </a:r>
          </a:p>
          <a:p>
            <a:pPr lvl="1"/>
            <a:endParaRPr lang="en-US" dirty="0"/>
          </a:p>
          <a:p>
            <a:r>
              <a:rPr lang="en-US" dirty="0"/>
              <a:t>No impact on application code or configuration</a:t>
            </a:r>
          </a:p>
          <a:p>
            <a:r>
              <a:rPr lang="en-US" dirty="0"/>
              <a:t>Substantial impact on price</a:t>
            </a:r>
          </a:p>
          <a:p>
            <a:pPr lvl="1"/>
            <a:r>
              <a:rPr lang="en-US" dirty="0"/>
              <a:t>VM cost</a:t>
            </a:r>
          </a:p>
          <a:p>
            <a:pPr lvl="1"/>
            <a:r>
              <a:rPr lang="en-US" dirty="0"/>
              <a:t>Software License cost</a:t>
            </a:r>
          </a:p>
          <a:p>
            <a:r>
              <a:rPr lang="en-US" dirty="0"/>
              <a:t>Limited by the VM shapes on (affordable) offer</a:t>
            </a:r>
          </a:p>
          <a:p>
            <a:pPr lvl="1"/>
            <a:r>
              <a:rPr lang="en-US" dirty="0"/>
              <a:t>there are boundaries</a:t>
            </a:r>
          </a:p>
          <a:p>
            <a:r>
              <a:rPr lang="en-US" dirty="0"/>
              <a:t>All eggs in one basket?</a:t>
            </a:r>
          </a:p>
          <a:p>
            <a:endParaRPr lang="en-US" dirty="0"/>
          </a:p>
          <a:p>
            <a:endParaRPr lang="en-US" dirty="0"/>
          </a:p>
        </p:txBody>
      </p:sp>
      <p:sp>
        <p:nvSpPr>
          <p:cNvPr id="4" name="Footer Placeholder 3">
            <a:extLst>
              <a:ext uri="{FF2B5EF4-FFF2-40B4-BE49-F238E27FC236}">
                <a16:creationId xmlns:a16="http://schemas.microsoft.com/office/drawing/2014/main" id="{861391A8-2C69-46CB-9714-6540E62BEAFA}"/>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031783AE-9FD2-4ABE-85D9-DDE0A06CBF4D}"/>
              </a:ext>
            </a:extLst>
          </p:cNvPr>
          <p:cNvSpPr/>
          <p:nvPr/>
        </p:nvSpPr>
        <p:spPr>
          <a:xfrm>
            <a:off x="5296372" y="3389605"/>
            <a:ext cx="672123" cy="48587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Cylinder 5">
            <a:extLst>
              <a:ext uri="{FF2B5EF4-FFF2-40B4-BE49-F238E27FC236}">
                <a16:creationId xmlns:a16="http://schemas.microsoft.com/office/drawing/2014/main" id="{CEC38F56-E483-409B-AC9D-A9066DB083D5}"/>
              </a:ext>
            </a:extLst>
          </p:cNvPr>
          <p:cNvSpPr/>
          <p:nvPr/>
        </p:nvSpPr>
        <p:spPr>
          <a:xfrm>
            <a:off x="6730494" y="1469379"/>
            <a:ext cx="1398953" cy="1066792"/>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ube 6">
            <a:extLst>
              <a:ext uri="{FF2B5EF4-FFF2-40B4-BE49-F238E27FC236}">
                <a16:creationId xmlns:a16="http://schemas.microsoft.com/office/drawing/2014/main" id="{3A9EEB68-09F2-4AC9-A211-154CB288B2E6}"/>
              </a:ext>
            </a:extLst>
          </p:cNvPr>
          <p:cNvSpPr/>
          <p:nvPr/>
        </p:nvSpPr>
        <p:spPr>
          <a:xfrm>
            <a:off x="4951048" y="2915138"/>
            <a:ext cx="1543538" cy="1041594"/>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ube 7">
            <a:extLst>
              <a:ext uri="{FF2B5EF4-FFF2-40B4-BE49-F238E27FC236}">
                <a16:creationId xmlns:a16="http://schemas.microsoft.com/office/drawing/2014/main" id="{EDF8C568-788F-4905-B2BC-84521AE116C3}"/>
              </a:ext>
            </a:extLst>
          </p:cNvPr>
          <p:cNvSpPr/>
          <p:nvPr/>
        </p:nvSpPr>
        <p:spPr>
          <a:xfrm>
            <a:off x="6228862" y="782039"/>
            <a:ext cx="2797907" cy="184510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Arrow: Up 8">
            <a:extLst>
              <a:ext uri="{FF2B5EF4-FFF2-40B4-BE49-F238E27FC236}">
                <a16:creationId xmlns:a16="http://schemas.microsoft.com/office/drawing/2014/main" id="{25004438-EE53-4AB0-B3FE-8C5C1D01B2F0}"/>
              </a:ext>
            </a:extLst>
          </p:cNvPr>
          <p:cNvSpPr/>
          <p:nvPr/>
        </p:nvSpPr>
        <p:spPr>
          <a:xfrm>
            <a:off x="4856032" y="3922728"/>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Arrow: Up 9">
            <a:extLst>
              <a:ext uri="{FF2B5EF4-FFF2-40B4-BE49-F238E27FC236}">
                <a16:creationId xmlns:a16="http://schemas.microsoft.com/office/drawing/2014/main" id="{FBA85667-C573-4E4E-A868-8FCC4FEF3052}"/>
              </a:ext>
            </a:extLst>
          </p:cNvPr>
          <p:cNvSpPr/>
          <p:nvPr/>
        </p:nvSpPr>
        <p:spPr>
          <a:xfrm>
            <a:off x="6142894" y="2571750"/>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ylinder 10">
            <a:extLst>
              <a:ext uri="{FF2B5EF4-FFF2-40B4-BE49-F238E27FC236}">
                <a16:creationId xmlns:a16="http://schemas.microsoft.com/office/drawing/2014/main" id="{8ABF7F4E-BAB8-44FC-8F35-3F7781A09B36}"/>
              </a:ext>
            </a:extLst>
          </p:cNvPr>
          <p:cNvSpPr/>
          <p:nvPr/>
        </p:nvSpPr>
        <p:spPr>
          <a:xfrm>
            <a:off x="4450863" y="4526770"/>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ube 11">
            <a:extLst>
              <a:ext uri="{FF2B5EF4-FFF2-40B4-BE49-F238E27FC236}">
                <a16:creationId xmlns:a16="http://schemas.microsoft.com/office/drawing/2014/main" id="{73977EE6-CDE5-46BE-8A6F-2C95175A73C4}"/>
              </a:ext>
            </a:extLst>
          </p:cNvPr>
          <p:cNvSpPr/>
          <p:nvPr/>
        </p:nvSpPr>
        <p:spPr>
          <a:xfrm>
            <a:off x="4220308" y="423477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E68AD546-3787-44F0-9FDF-15CD41AA9256}"/>
              </a:ext>
            </a:extLst>
          </p:cNvPr>
          <p:cNvPicPr>
            <a:picLocks noChangeAspect="1"/>
          </p:cNvPicPr>
          <p:nvPr/>
        </p:nvPicPr>
        <p:blipFill>
          <a:blip r:embed="rId2"/>
          <a:stretch>
            <a:fillRect/>
          </a:stretch>
        </p:blipFill>
        <p:spPr>
          <a:xfrm>
            <a:off x="7353066" y="2870034"/>
            <a:ext cx="1606708" cy="1491428"/>
          </a:xfrm>
          <a:prstGeom prst="rect">
            <a:avLst/>
          </a:prstGeom>
        </p:spPr>
      </p:pic>
      <p:sp>
        <p:nvSpPr>
          <p:cNvPr id="14" name="Arrow: Up-Down 13">
            <a:extLst>
              <a:ext uri="{FF2B5EF4-FFF2-40B4-BE49-F238E27FC236}">
                <a16:creationId xmlns:a16="http://schemas.microsoft.com/office/drawing/2014/main" id="{B7A07B76-971D-47C4-97D5-E6759378E4D6}"/>
              </a:ext>
            </a:extLst>
          </p:cNvPr>
          <p:cNvSpPr/>
          <p:nvPr/>
        </p:nvSpPr>
        <p:spPr>
          <a:xfrm>
            <a:off x="4239847" y="236220"/>
            <a:ext cx="437661" cy="5944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9277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8D8E-C91B-4831-85C3-D06AD80F1E59}"/>
              </a:ext>
            </a:extLst>
          </p:cNvPr>
          <p:cNvSpPr>
            <a:spLocks noGrp="1"/>
          </p:cNvSpPr>
          <p:nvPr>
            <p:ph type="title"/>
          </p:nvPr>
        </p:nvSpPr>
        <p:spPr/>
        <p:txBody>
          <a:bodyPr/>
          <a:lstStyle/>
          <a:p>
            <a:r>
              <a:rPr lang="en-US" dirty="0"/>
              <a:t>Elasticity – Scale Out and In</a:t>
            </a:r>
          </a:p>
        </p:txBody>
      </p:sp>
      <p:sp>
        <p:nvSpPr>
          <p:cNvPr id="3" name="Content Placeholder 2">
            <a:extLst>
              <a:ext uri="{FF2B5EF4-FFF2-40B4-BE49-F238E27FC236}">
                <a16:creationId xmlns:a16="http://schemas.microsoft.com/office/drawing/2014/main" id="{42C1FE80-3D89-4A2F-85F5-93D6D46E4296}"/>
              </a:ext>
            </a:extLst>
          </p:cNvPr>
          <p:cNvSpPr>
            <a:spLocks noGrp="1"/>
          </p:cNvSpPr>
          <p:nvPr>
            <p:ph idx="1"/>
          </p:nvPr>
        </p:nvSpPr>
        <p:spPr/>
        <p:txBody>
          <a:bodyPr/>
          <a:lstStyle/>
          <a:p>
            <a:r>
              <a:rPr lang="en-US" sz="1200" dirty="0"/>
              <a:t>Add VM instances</a:t>
            </a:r>
          </a:p>
          <a:p>
            <a:pPr lvl="1"/>
            <a:r>
              <a:rPr lang="en-US" sz="1200" dirty="0"/>
              <a:t>with additional Database and App Server instances</a:t>
            </a:r>
          </a:p>
          <a:p>
            <a:pPr lvl="1"/>
            <a:r>
              <a:rPr lang="en-US" sz="1200" dirty="0"/>
              <a:t>Move data to new database instance</a:t>
            </a:r>
          </a:p>
          <a:p>
            <a:pPr lvl="1"/>
            <a:r>
              <a:rPr lang="en-US" sz="1200" dirty="0"/>
              <a:t>Move jobs to different app servers, </a:t>
            </a:r>
            <a:br>
              <a:rPr lang="en-US" sz="1200" dirty="0"/>
            </a:br>
            <a:r>
              <a:rPr lang="en-US" sz="1200" dirty="0"/>
              <a:t>move UI apps to different UI app servers</a:t>
            </a:r>
          </a:p>
          <a:p>
            <a:pPr lvl="1"/>
            <a:r>
              <a:rPr lang="en-US" sz="1200" dirty="0"/>
              <a:t>Reconfigure Job definitions – </a:t>
            </a:r>
            <a:br>
              <a:rPr lang="en-US" sz="1200" dirty="0"/>
            </a:br>
            <a:r>
              <a:rPr lang="en-US" sz="1200" dirty="0"/>
              <a:t>for different sets of sites</a:t>
            </a:r>
          </a:p>
          <a:p>
            <a:pPr lvl="1"/>
            <a:r>
              <a:rPr lang="en-US" sz="1200" dirty="0"/>
              <a:t>Update routing rules – </a:t>
            </a:r>
            <a:br>
              <a:rPr lang="en-US" sz="1200" dirty="0"/>
            </a:br>
            <a:r>
              <a:rPr lang="en-US" sz="1200" dirty="0"/>
              <a:t>site go to different app server</a:t>
            </a:r>
          </a:p>
          <a:p>
            <a:r>
              <a:rPr lang="en-US" sz="1200" dirty="0"/>
              <a:t>Impact</a:t>
            </a:r>
          </a:p>
          <a:p>
            <a:pPr lvl="1"/>
            <a:r>
              <a:rPr lang="en-US" sz="1200" dirty="0"/>
              <a:t>spread the workload</a:t>
            </a:r>
          </a:p>
          <a:p>
            <a:pPr lvl="1"/>
            <a:r>
              <a:rPr lang="en-US" sz="1200" dirty="0"/>
              <a:t>distribute risk (impact of any database failing)</a:t>
            </a:r>
          </a:p>
          <a:p>
            <a:pPr lvl="1"/>
            <a:r>
              <a:rPr lang="en-US" sz="1200" dirty="0"/>
              <a:t>increase license and cloud resource fees ?</a:t>
            </a:r>
          </a:p>
          <a:p>
            <a:pPr lvl="1"/>
            <a:r>
              <a:rPr lang="en-US" sz="1200" dirty="0"/>
              <a:t>increase DBA/Ops effort ?</a:t>
            </a:r>
          </a:p>
          <a:p>
            <a:r>
              <a:rPr lang="en-US" sz="1200" dirty="0"/>
              <a:t>Scaling from one to two is hard, beyond that</a:t>
            </a:r>
            <a:br>
              <a:rPr lang="en-US" sz="1200" dirty="0"/>
            </a:br>
            <a:r>
              <a:rPr lang="en-US" sz="1200" dirty="0"/>
              <a:t>it is quite straightforward</a:t>
            </a:r>
          </a:p>
          <a:p>
            <a:endParaRPr lang="en-US" sz="1200" dirty="0"/>
          </a:p>
          <a:p>
            <a:endParaRPr lang="en-US" sz="1200" dirty="0"/>
          </a:p>
          <a:p>
            <a:endParaRPr lang="en-US" sz="1200" dirty="0"/>
          </a:p>
        </p:txBody>
      </p:sp>
      <p:sp>
        <p:nvSpPr>
          <p:cNvPr id="4" name="Footer Placeholder 3">
            <a:extLst>
              <a:ext uri="{FF2B5EF4-FFF2-40B4-BE49-F238E27FC236}">
                <a16:creationId xmlns:a16="http://schemas.microsoft.com/office/drawing/2014/main" id="{7C9BC7D9-506E-4791-A980-C0B2A57D6C65}"/>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B9A3B056-1E63-400F-A2B0-D0F0852746CA}"/>
              </a:ext>
            </a:extLst>
          </p:cNvPr>
          <p:cNvSpPr/>
          <p:nvPr/>
        </p:nvSpPr>
        <p:spPr>
          <a:xfrm>
            <a:off x="5793882" y="4526770"/>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Cube 5">
            <a:extLst>
              <a:ext uri="{FF2B5EF4-FFF2-40B4-BE49-F238E27FC236}">
                <a16:creationId xmlns:a16="http://schemas.microsoft.com/office/drawing/2014/main" id="{D6B529A4-81F5-4B29-9201-B30B33667345}"/>
              </a:ext>
            </a:extLst>
          </p:cNvPr>
          <p:cNvSpPr/>
          <p:nvPr/>
        </p:nvSpPr>
        <p:spPr>
          <a:xfrm>
            <a:off x="5563327" y="423477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ylinder 6">
            <a:extLst>
              <a:ext uri="{FF2B5EF4-FFF2-40B4-BE49-F238E27FC236}">
                <a16:creationId xmlns:a16="http://schemas.microsoft.com/office/drawing/2014/main" id="{2BBA214E-166C-41B9-9AFF-69AC48368217}"/>
              </a:ext>
            </a:extLst>
          </p:cNvPr>
          <p:cNvSpPr/>
          <p:nvPr/>
        </p:nvSpPr>
        <p:spPr>
          <a:xfrm>
            <a:off x="7041158" y="4527017"/>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ube 7">
            <a:extLst>
              <a:ext uri="{FF2B5EF4-FFF2-40B4-BE49-F238E27FC236}">
                <a16:creationId xmlns:a16="http://schemas.microsoft.com/office/drawing/2014/main" id="{EA80FF47-2251-4580-A2D5-6C14B9FE0F60}"/>
              </a:ext>
            </a:extLst>
          </p:cNvPr>
          <p:cNvSpPr/>
          <p:nvPr/>
        </p:nvSpPr>
        <p:spPr>
          <a:xfrm>
            <a:off x="6810603" y="4235017"/>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Cylinder 8">
            <a:extLst>
              <a:ext uri="{FF2B5EF4-FFF2-40B4-BE49-F238E27FC236}">
                <a16:creationId xmlns:a16="http://schemas.microsoft.com/office/drawing/2014/main" id="{6B30C330-884F-4C28-BBEE-8F4CF42E30A4}"/>
              </a:ext>
            </a:extLst>
          </p:cNvPr>
          <p:cNvSpPr/>
          <p:nvPr/>
        </p:nvSpPr>
        <p:spPr>
          <a:xfrm>
            <a:off x="8288434" y="4527263"/>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Cube 9">
            <a:extLst>
              <a:ext uri="{FF2B5EF4-FFF2-40B4-BE49-F238E27FC236}">
                <a16:creationId xmlns:a16="http://schemas.microsoft.com/office/drawing/2014/main" id="{51B2C509-1FDB-4CD8-A7EC-EBE7C1382278}"/>
              </a:ext>
            </a:extLst>
          </p:cNvPr>
          <p:cNvSpPr/>
          <p:nvPr/>
        </p:nvSpPr>
        <p:spPr>
          <a:xfrm>
            <a:off x="8057879" y="4235264"/>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Cube 10">
            <a:extLst>
              <a:ext uri="{FF2B5EF4-FFF2-40B4-BE49-F238E27FC236}">
                <a16:creationId xmlns:a16="http://schemas.microsoft.com/office/drawing/2014/main" id="{33B3C3EF-A95C-4A4E-B1A3-40C0761ACA54}"/>
              </a:ext>
            </a:extLst>
          </p:cNvPr>
          <p:cNvSpPr/>
          <p:nvPr/>
        </p:nvSpPr>
        <p:spPr>
          <a:xfrm>
            <a:off x="4741734" y="3507693"/>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Cube 11">
            <a:extLst>
              <a:ext uri="{FF2B5EF4-FFF2-40B4-BE49-F238E27FC236}">
                <a16:creationId xmlns:a16="http://schemas.microsoft.com/office/drawing/2014/main" id="{FA86FAFF-4D71-4EAF-844E-8138904307FB}"/>
              </a:ext>
            </a:extLst>
          </p:cNvPr>
          <p:cNvSpPr/>
          <p:nvPr/>
        </p:nvSpPr>
        <p:spPr>
          <a:xfrm>
            <a:off x="5989010" y="350794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Cube 12">
            <a:extLst>
              <a:ext uri="{FF2B5EF4-FFF2-40B4-BE49-F238E27FC236}">
                <a16:creationId xmlns:a16="http://schemas.microsoft.com/office/drawing/2014/main" id="{E28C8831-3E63-4394-A901-6600422669D4}"/>
              </a:ext>
            </a:extLst>
          </p:cNvPr>
          <p:cNvSpPr/>
          <p:nvPr/>
        </p:nvSpPr>
        <p:spPr>
          <a:xfrm>
            <a:off x="7236286" y="3508187"/>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a:extLst>
              <a:ext uri="{FF2B5EF4-FFF2-40B4-BE49-F238E27FC236}">
                <a16:creationId xmlns:a16="http://schemas.microsoft.com/office/drawing/2014/main" id="{960208C7-6A2D-49DE-BD94-789CDFDDF0A9}"/>
              </a:ext>
            </a:extLst>
          </p:cNvPr>
          <p:cNvSpPr/>
          <p:nvPr/>
        </p:nvSpPr>
        <p:spPr>
          <a:xfrm>
            <a:off x="5072186"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a:extLst>
              <a:ext uri="{FF2B5EF4-FFF2-40B4-BE49-F238E27FC236}">
                <a16:creationId xmlns:a16="http://schemas.microsoft.com/office/drawing/2014/main" id="{42C1CEB9-B16B-4C66-A6F4-35BA0D0D7A55}"/>
              </a:ext>
            </a:extLst>
          </p:cNvPr>
          <p:cNvSpPr/>
          <p:nvPr/>
        </p:nvSpPr>
        <p:spPr>
          <a:xfrm>
            <a:off x="5686170"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a:extLst>
              <a:ext uri="{FF2B5EF4-FFF2-40B4-BE49-F238E27FC236}">
                <a16:creationId xmlns:a16="http://schemas.microsoft.com/office/drawing/2014/main" id="{06C00421-E866-4E44-AA16-737ECA66FCFB}"/>
              </a:ext>
            </a:extLst>
          </p:cNvPr>
          <p:cNvSpPr/>
          <p:nvPr/>
        </p:nvSpPr>
        <p:spPr>
          <a:xfrm>
            <a:off x="6300154"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a:extLst>
              <a:ext uri="{FF2B5EF4-FFF2-40B4-BE49-F238E27FC236}">
                <a16:creationId xmlns:a16="http://schemas.microsoft.com/office/drawing/2014/main" id="{B67AF154-D970-4DB2-89D8-EF3A042398E9}"/>
              </a:ext>
            </a:extLst>
          </p:cNvPr>
          <p:cNvSpPr/>
          <p:nvPr/>
        </p:nvSpPr>
        <p:spPr>
          <a:xfrm>
            <a:off x="6914138"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a:extLst>
              <a:ext uri="{FF2B5EF4-FFF2-40B4-BE49-F238E27FC236}">
                <a16:creationId xmlns:a16="http://schemas.microsoft.com/office/drawing/2014/main" id="{BD4B077C-1671-4E16-BBA3-17EF438A1A02}"/>
              </a:ext>
            </a:extLst>
          </p:cNvPr>
          <p:cNvSpPr/>
          <p:nvPr/>
        </p:nvSpPr>
        <p:spPr>
          <a:xfrm>
            <a:off x="7528122"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a:extLst>
              <a:ext uri="{FF2B5EF4-FFF2-40B4-BE49-F238E27FC236}">
                <a16:creationId xmlns:a16="http://schemas.microsoft.com/office/drawing/2014/main" id="{431F43C2-3686-44DF-9A9E-225CD4D6A3A8}"/>
              </a:ext>
            </a:extLst>
          </p:cNvPr>
          <p:cNvSpPr/>
          <p:nvPr/>
        </p:nvSpPr>
        <p:spPr>
          <a:xfrm>
            <a:off x="8142106" y="1914769"/>
            <a:ext cx="414215" cy="23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a:extLst>
              <a:ext uri="{FF2B5EF4-FFF2-40B4-BE49-F238E27FC236}">
                <a16:creationId xmlns:a16="http://schemas.microsoft.com/office/drawing/2014/main" id="{9F5B31A7-CB94-4BD1-8816-F1933D093367}"/>
              </a:ext>
            </a:extLst>
          </p:cNvPr>
          <p:cNvSpPr/>
          <p:nvPr/>
        </p:nvSpPr>
        <p:spPr>
          <a:xfrm>
            <a:off x="6166601" y="2292984"/>
            <a:ext cx="1367901" cy="234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t>Reverse Proxy</a:t>
            </a:r>
          </a:p>
        </p:txBody>
      </p:sp>
      <p:sp>
        <p:nvSpPr>
          <p:cNvPr id="21" name="Cube 20">
            <a:extLst>
              <a:ext uri="{FF2B5EF4-FFF2-40B4-BE49-F238E27FC236}">
                <a16:creationId xmlns:a16="http://schemas.microsoft.com/office/drawing/2014/main" id="{44B5F9F5-EBE8-410C-BFC7-D5A9837D3DE5}"/>
              </a:ext>
            </a:extLst>
          </p:cNvPr>
          <p:cNvSpPr/>
          <p:nvPr/>
        </p:nvSpPr>
        <p:spPr>
          <a:xfrm>
            <a:off x="5336681" y="2713937"/>
            <a:ext cx="914400" cy="62523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22" name="Cube 21">
            <a:extLst>
              <a:ext uri="{FF2B5EF4-FFF2-40B4-BE49-F238E27FC236}">
                <a16:creationId xmlns:a16="http://schemas.microsoft.com/office/drawing/2014/main" id="{D16A747B-375A-433F-A6B8-9D0A049EDEC6}"/>
              </a:ext>
            </a:extLst>
          </p:cNvPr>
          <p:cNvSpPr/>
          <p:nvPr/>
        </p:nvSpPr>
        <p:spPr>
          <a:xfrm>
            <a:off x="6583957" y="2714184"/>
            <a:ext cx="914400" cy="62523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sp>
        <p:nvSpPr>
          <p:cNvPr id="23" name="Cube 22">
            <a:extLst>
              <a:ext uri="{FF2B5EF4-FFF2-40B4-BE49-F238E27FC236}">
                <a16:creationId xmlns:a16="http://schemas.microsoft.com/office/drawing/2014/main" id="{058D1B0F-B185-47B3-8231-9C67068AF233}"/>
              </a:ext>
            </a:extLst>
          </p:cNvPr>
          <p:cNvSpPr/>
          <p:nvPr/>
        </p:nvSpPr>
        <p:spPr>
          <a:xfrm>
            <a:off x="7831233" y="2714431"/>
            <a:ext cx="914400" cy="62523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800"/>
          </a:p>
        </p:txBody>
      </p:sp>
      <p:cxnSp>
        <p:nvCxnSpPr>
          <p:cNvPr id="24" name="Connector: Elbow 23">
            <a:extLst>
              <a:ext uri="{FF2B5EF4-FFF2-40B4-BE49-F238E27FC236}">
                <a16:creationId xmlns:a16="http://schemas.microsoft.com/office/drawing/2014/main" id="{98C86BC9-0E1B-4023-B08A-E980756EEDD6}"/>
              </a:ext>
            </a:extLst>
          </p:cNvPr>
          <p:cNvCxnSpPr>
            <a:stCxn id="21" idx="3"/>
          </p:cNvCxnSpPr>
          <p:nvPr/>
        </p:nvCxnSpPr>
        <p:spPr>
          <a:xfrm rot="16200000" flipH="1">
            <a:off x="5340832" y="3714063"/>
            <a:ext cx="895603" cy="145811"/>
          </a:xfrm>
          <a:prstGeom prst="bentConnector3">
            <a:avLst>
              <a:gd name="adj1" fmla="val 15095"/>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C633B7D-A556-4D06-ABB3-2FC986F6A089}"/>
              </a:ext>
            </a:extLst>
          </p:cNvPr>
          <p:cNvCxnSpPr>
            <a:stCxn id="22" idx="3"/>
          </p:cNvCxnSpPr>
          <p:nvPr/>
        </p:nvCxnSpPr>
        <p:spPr>
          <a:xfrm rot="16200000" flipH="1">
            <a:off x="6605208" y="3697210"/>
            <a:ext cx="895850" cy="180259"/>
          </a:xfrm>
          <a:prstGeom prst="bentConnector3">
            <a:avLst>
              <a:gd name="adj1" fmla="val 15104"/>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00B0257-520C-41AA-A33D-7728DC53EBEE}"/>
              </a:ext>
            </a:extLst>
          </p:cNvPr>
          <p:cNvCxnSpPr>
            <a:stCxn id="23" idx="3"/>
            <a:endCxn id="10" idx="0"/>
          </p:cNvCxnSpPr>
          <p:nvPr/>
        </p:nvCxnSpPr>
        <p:spPr>
          <a:xfrm rot="16200000" flipH="1">
            <a:off x="7953956" y="3595986"/>
            <a:ext cx="895603" cy="382954"/>
          </a:xfrm>
          <a:prstGeom prst="bentConnector3">
            <a:avLst>
              <a:gd name="adj1" fmla="val 9859"/>
            </a:avLst>
          </a:prstGeom>
        </p:spPr>
        <p:style>
          <a:lnRef idx="1">
            <a:schemeClr val="accent1"/>
          </a:lnRef>
          <a:fillRef idx="0">
            <a:schemeClr val="accent1"/>
          </a:fillRef>
          <a:effectRef idx="0">
            <a:schemeClr val="accent1"/>
          </a:effectRef>
          <a:fontRef idx="minor">
            <a:schemeClr val="tx1"/>
          </a:fontRef>
        </p:style>
      </p:cxnSp>
      <p:pic>
        <p:nvPicPr>
          <p:cNvPr id="27" name="Graphic 26" descr="Alarm clock with solid fill">
            <a:extLst>
              <a:ext uri="{FF2B5EF4-FFF2-40B4-BE49-F238E27FC236}">
                <a16:creationId xmlns:a16="http://schemas.microsoft.com/office/drawing/2014/main" id="{30EB04B7-8427-42A3-B8D9-9883F89EC7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9448" y="3699231"/>
            <a:ext cx="208289" cy="208289"/>
          </a:xfrm>
          <a:prstGeom prst="rect">
            <a:avLst/>
          </a:prstGeom>
        </p:spPr>
      </p:pic>
      <p:pic>
        <p:nvPicPr>
          <p:cNvPr id="28" name="Graphic 27" descr="Alarm clock with solid fill">
            <a:extLst>
              <a:ext uri="{FF2B5EF4-FFF2-40B4-BE49-F238E27FC236}">
                <a16:creationId xmlns:a16="http://schemas.microsoft.com/office/drawing/2014/main" id="{74B5511A-C421-4D71-B333-8B9CD16FBA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6763" y="3907520"/>
            <a:ext cx="208289" cy="208289"/>
          </a:xfrm>
          <a:prstGeom prst="rect">
            <a:avLst/>
          </a:prstGeom>
        </p:spPr>
      </p:pic>
      <p:pic>
        <p:nvPicPr>
          <p:cNvPr id="29" name="Graphic 28" descr="Alarm clock with solid fill">
            <a:extLst>
              <a:ext uri="{FF2B5EF4-FFF2-40B4-BE49-F238E27FC236}">
                <a16:creationId xmlns:a16="http://schemas.microsoft.com/office/drawing/2014/main" id="{CD1C6797-51C0-46E1-993B-CA0B099F57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2793" y="3677832"/>
            <a:ext cx="208289" cy="208289"/>
          </a:xfrm>
          <a:prstGeom prst="rect">
            <a:avLst/>
          </a:prstGeom>
        </p:spPr>
      </p:pic>
      <p:pic>
        <p:nvPicPr>
          <p:cNvPr id="30" name="Graphic 29" descr="Alarm clock with solid fill">
            <a:extLst>
              <a:ext uri="{FF2B5EF4-FFF2-40B4-BE49-F238E27FC236}">
                <a16:creationId xmlns:a16="http://schemas.microsoft.com/office/drawing/2014/main" id="{8446EE08-F666-45EE-A1B8-95BA79A0B0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5662" y="3699230"/>
            <a:ext cx="208289" cy="208289"/>
          </a:xfrm>
          <a:prstGeom prst="rect">
            <a:avLst/>
          </a:prstGeom>
        </p:spPr>
      </p:pic>
      <p:pic>
        <p:nvPicPr>
          <p:cNvPr id="31" name="Graphic 30" descr="Alarm clock with solid fill">
            <a:extLst>
              <a:ext uri="{FF2B5EF4-FFF2-40B4-BE49-F238E27FC236}">
                <a16:creationId xmlns:a16="http://schemas.microsoft.com/office/drawing/2014/main" id="{78CFC555-B15F-45BB-9A40-E466DACF87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92652" y="3892268"/>
            <a:ext cx="208289" cy="208289"/>
          </a:xfrm>
          <a:prstGeom prst="rect">
            <a:avLst/>
          </a:prstGeom>
        </p:spPr>
      </p:pic>
      <p:pic>
        <p:nvPicPr>
          <p:cNvPr id="32" name="Graphic 31" descr="Alarm clock with solid fill">
            <a:extLst>
              <a:ext uri="{FF2B5EF4-FFF2-40B4-BE49-F238E27FC236}">
                <a16:creationId xmlns:a16="http://schemas.microsoft.com/office/drawing/2014/main" id="{FE822534-A060-4712-91C3-1F0EF2F75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7211" y="3723742"/>
            <a:ext cx="208289" cy="208289"/>
          </a:xfrm>
          <a:prstGeom prst="rect">
            <a:avLst/>
          </a:prstGeom>
        </p:spPr>
      </p:pic>
      <p:cxnSp>
        <p:nvCxnSpPr>
          <p:cNvPr id="33" name="Straight Arrow Connector 32">
            <a:extLst>
              <a:ext uri="{FF2B5EF4-FFF2-40B4-BE49-F238E27FC236}">
                <a16:creationId xmlns:a16="http://schemas.microsoft.com/office/drawing/2014/main" id="{7E373F4D-7C75-4ACF-94AB-86169088E428}"/>
              </a:ext>
            </a:extLst>
          </p:cNvPr>
          <p:cNvCxnSpPr>
            <a:endCxn id="20" idx="1"/>
          </p:cNvCxnSpPr>
          <p:nvPr/>
        </p:nvCxnSpPr>
        <p:spPr>
          <a:xfrm>
            <a:off x="5239757" y="2174995"/>
            <a:ext cx="926845" cy="23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7C178D0-9E4F-448A-8683-0FDA62313FA1}"/>
              </a:ext>
            </a:extLst>
          </p:cNvPr>
          <p:cNvCxnSpPr>
            <a:stCxn id="15" idx="2"/>
          </p:cNvCxnSpPr>
          <p:nvPr/>
        </p:nvCxnSpPr>
        <p:spPr>
          <a:xfrm>
            <a:off x="5893278" y="2149232"/>
            <a:ext cx="468446" cy="14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1261AEB-6013-46DD-8E68-495EDBC97414}"/>
              </a:ext>
            </a:extLst>
          </p:cNvPr>
          <p:cNvCxnSpPr>
            <a:stCxn id="16" idx="2"/>
          </p:cNvCxnSpPr>
          <p:nvPr/>
        </p:nvCxnSpPr>
        <p:spPr>
          <a:xfrm>
            <a:off x="6507262" y="2149232"/>
            <a:ext cx="80594" cy="16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BB12099-B478-4BFB-9680-DCE07AB83324}"/>
              </a:ext>
            </a:extLst>
          </p:cNvPr>
          <p:cNvCxnSpPr>
            <a:stCxn id="17" idx="2"/>
          </p:cNvCxnSpPr>
          <p:nvPr/>
        </p:nvCxnSpPr>
        <p:spPr>
          <a:xfrm flipH="1">
            <a:off x="7031010" y="2149232"/>
            <a:ext cx="90236" cy="16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A68676C-3263-48FB-8447-2CAE753D8F36}"/>
              </a:ext>
            </a:extLst>
          </p:cNvPr>
          <p:cNvCxnSpPr>
            <a:stCxn id="18" idx="2"/>
          </p:cNvCxnSpPr>
          <p:nvPr/>
        </p:nvCxnSpPr>
        <p:spPr>
          <a:xfrm flipH="1">
            <a:off x="7288568" y="2149232"/>
            <a:ext cx="446661" cy="16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F4A94B-8BDD-4E03-96BF-AFD4C28FE607}"/>
              </a:ext>
            </a:extLst>
          </p:cNvPr>
          <p:cNvCxnSpPr>
            <a:stCxn id="19" idx="2"/>
            <a:endCxn id="20" idx="3"/>
          </p:cNvCxnSpPr>
          <p:nvPr/>
        </p:nvCxnSpPr>
        <p:spPr>
          <a:xfrm flipH="1">
            <a:off x="7534503" y="2149231"/>
            <a:ext cx="814711" cy="26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66D8DF-680E-443E-A0F0-63557BD9980E}"/>
              </a:ext>
            </a:extLst>
          </p:cNvPr>
          <p:cNvCxnSpPr>
            <a:endCxn id="21" idx="0"/>
          </p:cNvCxnSpPr>
          <p:nvPr/>
        </p:nvCxnSpPr>
        <p:spPr>
          <a:xfrm flipH="1">
            <a:off x="5872036" y="2527447"/>
            <a:ext cx="715820" cy="18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5E4C20-3710-463B-AD33-2E0664DC0AAF}"/>
              </a:ext>
            </a:extLst>
          </p:cNvPr>
          <p:cNvCxnSpPr>
            <a:stCxn id="20" idx="2"/>
            <a:endCxn id="22" idx="0"/>
          </p:cNvCxnSpPr>
          <p:nvPr/>
        </p:nvCxnSpPr>
        <p:spPr>
          <a:xfrm>
            <a:off x="6850553" y="2527446"/>
            <a:ext cx="268759" cy="18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840236D-7F91-4D93-AE48-8CE1092977C4}"/>
              </a:ext>
            </a:extLst>
          </p:cNvPr>
          <p:cNvCxnSpPr>
            <a:endCxn id="23" idx="0"/>
          </p:cNvCxnSpPr>
          <p:nvPr/>
        </p:nvCxnSpPr>
        <p:spPr>
          <a:xfrm>
            <a:off x="7283947" y="2527447"/>
            <a:ext cx="1082640" cy="186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C966391-E3D9-4A3B-A5A7-25C946DD7508}"/>
              </a:ext>
            </a:extLst>
          </p:cNvPr>
          <p:cNvCxnSpPr>
            <a:cxnSpLocks/>
          </p:cNvCxnSpPr>
          <p:nvPr/>
        </p:nvCxnSpPr>
        <p:spPr>
          <a:xfrm rot="16200000" flipH="1">
            <a:off x="5122253" y="4114125"/>
            <a:ext cx="509731" cy="3724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B70EA43F-0687-45E3-84B6-340C5E41A5A9}"/>
              </a:ext>
            </a:extLst>
          </p:cNvPr>
          <p:cNvCxnSpPr>
            <a:endCxn id="6" idx="2"/>
          </p:cNvCxnSpPr>
          <p:nvPr/>
        </p:nvCxnSpPr>
        <p:spPr>
          <a:xfrm rot="16200000" flipH="1">
            <a:off x="4870784" y="3932996"/>
            <a:ext cx="718020" cy="6670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B7C3A6C-04D6-4221-A99D-1480D0220D8D}"/>
              </a:ext>
            </a:extLst>
          </p:cNvPr>
          <p:cNvCxnSpPr>
            <a:cxnSpLocks/>
          </p:cNvCxnSpPr>
          <p:nvPr/>
        </p:nvCxnSpPr>
        <p:spPr>
          <a:xfrm rot="5400000">
            <a:off x="5903414" y="3354932"/>
            <a:ext cx="895356" cy="864322"/>
          </a:xfrm>
          <a:prstGeom prst="bentConnector3">
            <a:avLst>
              <a:gd name="adj1" fmla="val 8102"/>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04E933C-DC0B-4E64-85A4-FA771FE0FDEB}"/>
              </a:ext>
            </a:extLst>
          </p:cNvPr>
          <p:cNvCxnSpPr>
            <a:stCxn id="32" idx="2"/>
          </p:cNvCxnSpPr>
          <p:nvPr/>
        </p:nvCxnSpPr>
        <p:spPr>
          <a:xfrm rot="16200000" flipH="1">
            <a:off x="7843569" y="3899818"/>
            <a:ext cx="334498" cy="3989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DFC783E-82D3-4EDF-813E-742865587F17}"/>
              </a:ext>
            </a:extLst>
          </p:cNvPr>
          <p:cNvCxnSpPr>
            <a:cxnSpLocks/>
            <a:stCxn id="31" idx="3"/>
            <a:endCxn id="10" idx="2"/>
          </p:cNvCxnSpPr>
          <p:nvPr/>
        </p:nvCxnSpPr>
        <p:spPr>
          <a:xfrm>
            <a:off x="7700941" y="3996413"/>
            <a:ext cx="356939" cy="629621"/>
          </a:xfrm>
          <a:prstGeom prst="bentConnector3">
            <a:avLst>
              <a:gd name="adj1" fmla="val 17157"/>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1470383E-D0BA-4711-A5E2-34A1E1B659E6}"/>
              </a:ext>
            </a:extLst>
          </p:cNvPr>
          <p:cNvCxnSpPr>
            <a:stCxn id="30" idx="2"/>
            <a:endCxn id="8" idx="0"/>
          </p:cNvCxnSpPr>
          <p:nvPr/>
        </p:nvCxnSpPr>
        <p:spPr>
          <a:xfrm rot="5400000">
            <a:off x="7209134" y="4044344"/>
            <a:ext cx="327499" cy="538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106FED6-8E09-4AA7-849C-80747D83ACC3}"/>
              </a:ext>
            </a:extLst>
          </p:cNvPr>
          <p:cNvCxnSpPr>
            <a:cxnSpLocks/>
            <a:stCxn id="29" idx="3"/>
            <a:endCxn id="8" idx="2"/>
          </p:cNvCxnSpPr>
          <p:nvPr/>
        </p:nvCxnSpPr>
        <p:spPr>
          <a:xfrm>
            <a:off x="6251082" y="3781976"/>
            <a:ext cx="559522" cy="843810"/>
          </a:xfrm>
          <a:prstGeom prst="bentConnector3">
            <a:avLst>
              <a:gd name="adj1" fmla="val 61174"/>
            </a:avLst>
          </a:prstGeom>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2209C4AC-75FB-4354-B935-8306A246D551}"/>
              </a:ext>
            </a:extLst>
          </p:cNvPr>
          <p:cNvSpPr/>
          <p:nvPr/>
        </p:nvSpPr>
        <p:spPr>
          <a:xfrm>
            <a:off x="5427433" y="2961433"/>
            <a:ext cx="465845" cy="3058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a:t>UI App A</a:t>
            </a:r>
          </a:p>
        </p:txBody>
      </p:sp>
      <p:sp>
        <p:nvSpPr>
          <p:cNvPr id="50" name="Rectangle: Rounded Corners 49">
            <a:extLst>
              <a:ext uri="{FF2B5EF4-FFF2-40B4-BE49-F238E27FC236}">
                <a16:creationId xmlns:a16="http://schemas.microsoft.com/office/drawing/2014/main" id="{8486BC2A-0FCA-4D93-B628-179987BF0BBC}"/>
              </a:ext>
            </a:extLst>
          </p:cNvPr>
          <p:cNvSpPr/>
          <p:nvPr/>
        </p:nvSpPr>
        <p:spPr>
          <a:xfrm>
            <a:off x="6650270" y="2968799"/>
            <a:ext cx="465845" cy="3058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a:t>UI App A</a:t>
            </a:r>
          </a:p>
        </p:txBody>
      </p:sp>
      <p:sp>
        <p:nvSpPr>
          <p:cNvPr id="51" name="Rectangle: Rounded Corners 50">
            <a:extLst>
              <a:ext uri="{FF2B5EF4-FFF2-40B4-BE49-F238E27FC236}">
                <a16:creationId xmlns:a16="http://schemas.microsoft.com/office/drawing/2014/main" id="{3FBDD2CA-E09F-49F1-9138-757B1590A992}"/>
              </a:ext>
            </a:extLst>
          </p:cNvPr>
          <p:cNvSpPr/>
          <p:nvPr/>
        </p:nvSpPr>
        <p:spPr>
          <a:xfrm>
            <a:off x="7911091" y="2949430"/>
            <a:ext cx="465845" cy="3058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a:t>UI App B</a:t>
            </a:r>
          </a:p>
        </p:txBody>
      </p:sp>
      <p:sp>
        <p:nvSpPr>
          <p:cNvPr id="52" name="Arrow: Left-Right 51">
            <a:extLst>
              <a:ext uri="{FF2B5EF4-FFF2-40B4-BE49-F238E27FC236}">
                <a16:creationId xmlns:a16="http://schemas.microsoft.com/office/drawing/2014/main" id="{8C29C81C-0BAA-41DA-B1AF-048DE8B5BD88}"/>
              </a:ext>
            </a:extLst>
          </p:cNvPr>
          <p:cNvSpPr/>
          <p:nvPr/>
        </p:nvSpPr>
        <p:spPr>
          <a:xfrm>
            <a:off x="4031999" y="318471"/>
            <a:ext cx="635724" cy="39126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0059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AA2D-351F-4030-8253-5D1D084DAB69}"/>
              </a:ext>
            </a:extLst>
          </p:cNvPr>
          <p:cNvSpPr>
            <a:spLocks noGrp="1"/>
          </p:cNvSpPr>
          <p:nvPr>
            <p:ph type="title"/>
          </p:nvPr>
        </p:nvSpPr>
        <p:spPr/>
        <p:txBody>
          <a:bodyPr/>
          <a:lstStyle/>
          <a:p>
            <a:r>
              <a:rPr lang="en-US" dirty="0"/>
              <a:t>Load Test with Realistic Workload</a:t>
            </a:r>
          </a:p>
        </p:txBody>
      </p:sp>
      <p:sp>
        <p:nvSpPr>
          <p:cNvPr id="3" name="Content Placeholder 2">
            <a:extLst>
              <a:ext uri="{FF2B5EF4-FFF2-40B4-BE49-F238E27FC236}">
                <a16:creationId xmlns:a16="http://schemas.microsoft.com/office/drawing/2014/main" id="{40EE0FB6-D847-4FF2-9A0C-EC10DF9AF4E1}"/>
              </a:ext>
            </a:extLst>
          </p:cNvPr>
          <p:cNvSpPr>
            <a:spLocks noGrp="1"/>
          </p:cNvSpPr>
          <p:nvPr>
            <p:ph idx="1"/>
          </p:nvPr>
        </p:nvSpPr>
        <p:spPr/>
        <p:txBody>
          <a:bodyPr/>
          <a:lstStyle/>
          <a:p>
            <a:r>
              <a:rPr lang="en-US" dirty="0"/>
              <a:t>How to put a realistic load on the consolidated database?</a:t>
            </a:r>
          </a:p>
          <a:p>
            <a:pPr lvl="1"/>
            <a:r>
              <a:rPr lang="en-US" dirty="0"/>
              <a:t>the same combination of SQL statements and PL/SQL activities as locally on site</a:t>
            </a:r>
          </a:p>
          <a:p>
            <a:pPr lvl="1"/>
            <a:r>
              <a:rPr lang="en-US" dirty="0"/>
              <a:t>scaling the load to a multifold of the single site load – 10-30 times the local load</a:t>
            </a:r>
          </a:p>
          <a:p>
            <a:pPr lvl="1"/>
            <a:endParaRPr lang="en-US" dirty="0"/>
          </a:p>
          <a:p>
            <a:r>
              <a:rPr lang="en-US" dirty="0"/>
              <a:t>Oracle Real Application Testing</a:t>
            </a:r>
          </a:p>
          <a:p>
            <a:pPr lvl="1"/>
            <a:r>
              <a:rPr lang="en-US" dirty="0"/>
              <a:t>Capture workload in live database </a:t>
            </a:r>
            <a:br>
              <a:rPr lang="en-US" dirty="0"/>
            </a:br>
            <a:r>
              <a:rPr lang="en-US" dirty="0"/>
              <a:t>(filtering out specific users)</a:t>
            </a:r>
          </a:p>
          <a:p>
            <a:pPr lvl="1"/>
            <a:r>
              <a:rPr lang="en-US" dirty="0"/>
              <a:t>Replay workload on any target database</a:t>
            </a:r>
          </a:p>
          <a:p>
            <a:pPr lvl="2"/>
            <a:r>
              <a:rPr lang="en-US" dirty="0"/>
              <a:t>stretch in and out (elastic time)</a:t>
            </a:r>
          </a:p>
          <a:p>
            <a:pPr lvl="2"/>
            <a:r>
              <a:rPr lang="en-US" dirty="0"/>
              <a:t>scale up the replayed workload (run multiple workloads in parallel)</a:t>
            </a:r>
          </a:p>
          <a:p>
            <a:pPr lvl="1"/>
            <a:r>
              <a:rPr lang="en-US" dirty="0"/>
              <a:t>Analyze the actual performance of the replay</a:t>
            </a:r>
          </a:p>
          <a:p>
            <a:pPr lvl="2"/>
            <a:r>
              <a:rPr lang="en-US" dirty="0"/>
              <a:t>resource usage, errors, bottlenecks, query timings, AWR, ASH reports</a:t>
            </a:r>
          </a:p>
        </p:txBody>
      </p:sp>
      <p:sp>
        <p:nvSpPr>
          <p:cNvPr id="4" name="Footer Placeholder 3">
            <a:extLst>
              <a:ext uri="{FF2B5EF4-FFF2-40B4-BE49-F238E27FC236}">
                <a16:creationId xmlns:a16="http://schemas.microsoft.com/office/drawing/2014/main" id="{DCA3CC64-5EAE-45A0-AFED-4C3EA3E3A23A}"/>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2050" name="Picture 2" descr="How to Use the PowerPoint Template">
            <a:extLst>
              <a:ext uri="{FF2B5EF4-FFF2-40B4-BE49-F238E27FC236}">
                <a16:creationId xmlns:a16="http://schemas.microsoft.com/office/drawing/2014/main" id="{DCE3F3C2-35D9-4E34-9C91-6FC456EE7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386" y="2281537"/>
            <a:ext cx="4018270" cy="1491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83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a:t>Lucas Jellema</a:t>
            </a:r>
            <a:br>
              <a:rPr lang="nl-NL" dirty="0"/>
            </a:br>
            <a:br>
              <a:rPr lang="nl-NL" dirty="0"/>
            </a:br>
            <a:r>
              <a:rPr lang="nl-NL" dirty="0"/>
              <a:t>CTO for AMIS | Conclusion</a:t>
            </a:r>
            <a:br>
              <a:rPr lang="nl-NL" dirty="0"/>
            </a:br>
            <a:r>
              <a:rPr lang="nl-NL" dirty="0"/>
              <a:t>Cloud Solution Architect</a:t>
            </a:r>
            <a:br>
              <a:rPr lang="nl-NL" dirty="0"/>
            </a:br>
            <a:br>
              <a:rPr lang="nl-NL" dirty="0"/>
            </a:br>
            <a:endParaRPr lang="nl-NL" dirty="0"/>
          </a:p>
        </p:txBody>
      </p:sp>
      <p:sp>
        <p:nvSpPr>
          <p:cNvPr id="3" name="Footer Placeholder 2">
            <a:extLst>
              <a:ext uri="{FF2B5EF4-FFF2-40B4-BE49-F238E27FC236}">
                <a16:creationId xmlns:a16="http://schemas.microsoft.com/office/drawing/2014/main" id="{89ECDE17-54D0-4449-9256-1701504F5F6E}"/>
              </a:ext>
            </a:extLst>
          </p:cNvPr>
          <p:cNvSpPr>
            <a:spLocks noGrp="1"/>
          </p:cNvSpPr>
          <p:nvPr>
            <p:ph type="ftr" sz="quarter" idx="11"/>
          </p:nvPr>
        </p:nvSpPr>
        <p:spPr/>
        <p:txBody>
          <a:bodyPr/>
          <a:lstStyle/>
          <a:p>
            <a:r>
              <a:rPr lang="en-US" noProof="0"/>
              <a:t>Triple C - Centralize, Cloudify and Consolidate Oracle Databases</a:t>
            </a:r>
            <a:endParaRPr lang="nl-NL" noProof="0" dirty="0"/>
          </a:p>
        </p:txBody>
      </p:sp>
      <p:sp>
        <p:nvSpPr>
          <p:cNvPr id="2" name="TextBox 1">
            <a:extLst>
              <a:ext uri="{FF2B5EF4-FFF2-40B4-BE49-F238E27FC236}">
                <a16:creationId xmlns:a16="http://schemas.microsoft.com/office/drawing/2014/main" id="{B6E30018-3507-4A1A-BAE0-57499F217AAA}"/>
              </a:ext>
            </a:extLst>
          </p:cNvPr>
          <p:cNvSpPr txBox="1"/>
          <p:nvPr/>
        </p:nvSpPr>
        <p:spPr>
          <a:xfrm>
            <a:off x="583324" y="4501055"/>
            <a:ext cx="6262933" cy="200055"/>
          </a:xfrm>
          <a:prstGeom prst="rect">
            <a:avLst/>
          </a:prstGeom>
          <a:noFill/>
        </p:spPr>
        <p:txBody>
          <a:bodyPr wrap="none" lIns="0" tIns="0" rIns="0" bIns="0" rtlCol="0">
            <a:spAutoFit/>
          </a:bodyPr>
          <a:lstStyle/>
          <a:p>
            <a:r>
              <a:rPr lang="nl-NL" sz="1300" dirty="0"/>
              <a:t>lucas.jellema@amis.nl  |  technology.amis.nl  |       @</a:t>
            </a:r>
            <a:r>
              <a:rPr lang="nl-NL" sz="1300" dirty="0" err="1"/>
              <a:t>lucasjellema</a:t>
            </a:r>
            <a:r>
              <a:rPr lang="nl-NL" sz="1300" dirty="0"/>
              <a:t>  |      </a:t>
            </a:r>
            <a:r>
              <a:rPr lang="nl-NL" sz="1300" dirty="0" err="1"/>
              <a:t>lucas-jellema</a:t>
            </a:r>
            <a:endParaRPr lang="en-NL" sz="1300" dirty="0" err="1"/>
          </a:p>
        </p:txBody>
      </p:sp>
      <p:pic>
        <p:nvPicPr>
          <p:cNvPr id="7" name="Snagit_SNG834">
            <a:extLst>
              <a:ext uri="{FF2B5EF4-FFF2-40B4-BE49-F238E27FC236}">
                <a16:creationId xmlns:a16="http://schemas.microsoft.com/office/drawing/2014/main" id="{EB8DC5EF-6CD0-4BB8-A204-8C7AFA553E4B}"/>
              </a:ext>
            </a:extLst>
          </p:cNvPr>
          <p:cNvPicPr>
            <a:picLocks noChangeAspect="1"/>
          </p:cNvPicPr>
          <p:nvPr/>
        </p:nvPicPr>
        <p:blipFill>
          <a:blip r:embed="rId2"/>
          <a:stretch>
            <a:fillRect/>
          </a:stretch>
        </p:blipFill>
        <p:spPr>
          <a:xfrm>
            <a:off x="5527246" y="4501055"/>
            <a:ext cx="195637" cy="209952"/>
          </a:xfrm>
          <a:prstGeom prst="rect">
            <a:avLst/>
          </a:prstGeom>
        </p:spPr>
      </p:pic>
      <p:pic>
        <p:nvPicPr>
          <p:cNvPr id="11" name="Snagit_SNG849">
            <a:extLst>
              <a:ext uri="{FF2B5EF4-FFF2-40B4-BE49-F238E27FC236}">
                <a16:creationId xmlns:a16="http://schemas.microsoft.com/office/drawing/2014/main" id="{A9123208-CEAC-4E98-A1E6-88A6858C16EE}"/>
              </a:ext>
            </a:extLst>
          </p:cNvPr>
          <p:cNvPicPr>
            <a:picLocks noChangeAspect="1"/>
          </p:cNvPicPr>
          <p:nvPr/>
        </p:nvPicPr>
        <p:blipFill>
          <a:blip r:embed="rId3"/>
          <a:stretch>
            <a:fillRect/>
          </a:stretch>
        </p:blipFill>
        <p:spPr>
          <a:xfrm>
            <a:off x="3951217" y="4501055"/>
            <a:ext cx="281328" cy="200055"/>
          </a:xfrm>
          <a:prstGeom prst="rect">
            <a:avLst/>
          </a:prstGeom>
        </p:spPr>
      </p:pic>
      <p:pic>
        <p:nvPicPr>
          <p:cNvPr id="2050" name="Picture 2">
            <a:extLst>
              <a:ext uri="{FF2B5EF4-FFF2-40B4-BE49-F238E27FC236}">
                <a16:creationId xmlns:a16="http://schemas.microsoft.com/office/drawing/2014/main" id="{28527770-D1EC-4794-827E-16A589049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720000" y="3309944"/>
            <a:ext cx="2021536" cy="6521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E59EAFC-6A46-4ACB-8445-0F3AF118B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805" y="3334232"/>
            <a:ext cx="1681822" cy="627819"/>
          </a:xfrm>
          <a:prstGeom prst="rect">
            <a:avLst/>
          </a:prstGeom>
          <a:noFill/>
          <a:extLst>
            <a:ext uri="{909E8E84-426E-40DD-AFC4-6F175D3DCCD1}">
              <a14:hiddenFill xmlns:a14="http://schemas.microsoft.com/office/drawing/2010/main">
                <a:solidFill>
                  <a:srgbClr val="FFFFFF"/>
                </a:solidFill>
              </a14:hiddenFill>
            </a:ext>
          </a:extLst>
        </p:spPr>
      </p:pic>
      <p:pic>
        <p:nvPicPr>
          <p:cNvPr id="12" name="!Lucas">
            <a:extLst>
              <a:ext uri="{FF2B5EF4-FFF2-40B4-BE49-F238E27FC236}">
                <a16:creationId xmlns:a16="http://schemas.microsoft.com/office/drawing/2014/main" id="{589EA8D0-2C6E-4F2B-A4F8-76E41AEA6D50}"/>
              </a:ext>
            </a:extLst>
          </p:cNvPr>
          <p:cNvPicPr>
            <a:picLocks noChangeAspect="1"/>
          </p:cNvPicPr>
          <p:nvPr/>
        </p:nvPicPr>
        <p:blipFill>
          <a:blip r:embed="rId6"/>
          <a:stretch>
            <a:fillRect/>
          </a:stretch>
        </p:blipFill>
        <p:spPr>
          <a:xfrm>
            <a:off x="5919704" y="1125895"/>
            <a:ext cx="2624856" cy="2369334"/>
          </a:xfrm>
          <a:prstGeom prst="rect">
            <a:avLst/>
          </a:prstGeom>
          <a:ln>
            <a:noFill/>
          </a:ln>
          <a:effectLst>
            <a:outerShdw blurRad="292100" dist="139700" dir="2700000" algn="tl" rotWithShape="0">
              <a:srgbClr val="333333">
                <a:alpha val="65000"/>
              </a:srgbClr>
            </a:outerShdw>
          </a:effectLst>
        </p:spPr>
      </p:pic>
      <p:pic>
        <p:nvPicPr>
          <p:cNvPr id="10" name="Picture 2" descr="OGB EMEA Tour - Home | Facebook">
            <a:extLst>
              <a:ext uri="{FF2B5EF4-FFF2-40B4-BE49-F238E27FC236}">
                <a16:creationId xmlns:a16="http://schemas.microsoft.com/office/drawing/2014/main" id="{1C2CA32C-FABF-48F4-8D19-8D9B12C45A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8551" y="44597"/>
            <a:ext cx="2682897" cy="70280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5D9813E-686A-4569-9F8C-7EA97755E4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3355" y="44597"/>
            <a:ext cx="1504025" cy="6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0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0C43-3B08-4ABD-8C36-A0F08E180F12}"/>
              </a:ext>
            </a:extLst>
          </p:cNvPr>
          <p:cNvSpPr>
            <a:spLocks noGrp="1"/>
          </p:cNvSpPr>
          <p:nvPr>
            <p:ph type="title"/>
          </p:nvPr>
        </p:nvSpPr>
        <p:spPr/>
        <p:txBody>
          <a:bodyPr/>
          <a:lstStyle/>
          <a:p>
            <a:r>
              <a:rPr lang="en-US" dirty="0"/>
              <a:t>How to run workloads for dozens of sites </a:t>
            </a:r>
            <a:br>
              <a:rPr lang="en-US" dirty="0"/>
            </a:br>
            <a:r>
              <a:rPr lang="en-US" dirty="0"/>
              <a:t>(from only three RAT captures and three data sets)</a:t>
            </a:r>
          </a:p>
        </p:txBody>
      </p:sp>
      <p:sp>
        <p:nvSpPr>
          <p:cNvPr id="3" name="Content Placeholder 2">
            <a:extLst>
              <a:ext uri="{FF2B5EF4-FFF2-40B4-BE49-F238E27FC236}">
                <a16:creationId xmlns:a16="http://schemas.microsoft.com/office/drawing/2014/main" id="{FE9FD004-17B2-4898-B49B-24A76E9772B2}"/>
              </a:ext>
            </a:extLst>
          </p:cNvPr>
          <p:cNvSpPr>
            <a:spLocks noGrp="1"/>
          </p:cNvSpPr>
          <p:nvPr>
            <p:ph idx="1"/>
          </p:nvPr>
        </p:nvSpPr>
        <p:spPr>
          <a:xfrm>
            <a:off x="720003" y="936000"/>
            <a:ext cx="7939443" cy="3780000"/>
          </a:xfrm>
        </p:spPr>
        <p:txBody>
          <a:bodyPr/>
          <a:lstStyle/>
          <a:p>
            <a:r>
              <a:rPr lang="en-US" sz="1400" dirty="0"/>
              <a:t>A special Consolidated Performance Test Database has been set up</a:t>
            </a:r>
          </a:p>
          <a:p>
            <a:r>
              <a:rPr lang="en-US" sz="1400" dirty="0"/>
              <a:t>Based on data sets from three sites, data has been created for X sites </a:t>
            </a:r>
          </a:p>
          <a:p>
            <a:r>
              <a:rPr lang="en-US" sz="1400" dirty="0"/>
              <a:t>RAT recordings have been made on three production sites: 1516, 3036 and 5805</a:t>
            </a:r>
            <a:br>
              <a:rPr lang="en-US" sz="1400" dirty="0"/>
            </a:br>
            <a:r>
              <a:rPr lang="en-US" sz="1400" dirty="0"/>
              <a:t> – from July 29th, 16:00 hours until July 30th, 16:00</a:t>
            </a:r>
          </a:p>
          <a:p>
            <a:r>
              <a:rPr lang="en-US" sz="1400" dirty="0"/>
              <a:t>RAT Recordings are replayed through a site-specific database service against the consolidated database and executed in the VPD for the site derived from the database service</a:t>
            </a:r>
          </a:p>
          <a:p>
            <a:endParaRPr lang="en-US" sz="1400" dirty="0"/>
          </a:p>
        </p:txBody>
      </p:sp>
      <p:sp>
        <p:nvSpPr>
          <p:cNvPr id="4" name="Footer Placeholder 3">
            <a:extLst>
              <a:ext uri="{FF2B5EF4-FFF2-40B4-BE49-F238E27FC236}">
                <a16:creationId xmlns:a16="http://schemas.microsoft.com/office/drawing/2014/main" id="{4FD7B2AD-902B-47D2-B8AB-2F3A8185C844}"/>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836D5D95-8F9F-475C-AA91-7FC93130E4B0}"/>
              </a:ext>
            </a:extLst>
          </p:cNvPr>
          <p:cNvSpPr/>
          <p:nvPr/>
        </p:nvSpPr>
        <p:spPr>
          <a:xfrm>
            <a:off x="5049050" y="2868210"/>
            <a:ext cx="2834038" cy="2024143"/>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TEST DB</a:t>
            </a:r>
          </a:p>
        </p:txBody>
      </p:sp>
      <p:sp>
        <p:nvSpPr>
          <p:cNvPr id="6" name="Rectangle 5">
            <a:extLst>
              <a:ext uri="{FF2B5EF4-FFF2-40B4-BE49-F238E27FC236}">
                <a16:creationId xmlns:a16="http://schemas.microsoft.com/office/drawing/2014/main" id="{4CF03A75-8B8C-47D1-BDCE-C707C4734A2F}"/>
              </a:ext>
            </a:extLst>
          </p:cNvPr>
          <p:cNvSpPr/>
          <p:nvPr/>
        </p:nvSpPr>
        <p:spPr>
          <a:xfrm>
            <a:off x="6937079" y="3616796"/>
            <a:ext cx="710506" cy="114219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solidFill>
                  <a:schemeClr val="bg1"/>
                </a:solidFill>
              </a:rPr>
              <a:t>Tables</a:t>
            </a:r>
          </a:p>
        </p:txBody>
      </p:sp>
      <p:sp>
        <p:nvSpPr>
          <p:cNvPr id="7" name="Speech Bubble: Rectangle 6">
            <a:extLst>
              <a:ext uri="{FF2B5EF4-FFF2-40B4-BE49-F238E27FC236}">
                <a16:creationId xmlns:a16="http://schemas.microsoft.com/office/drawing/2014/main" id="{514FE3B5-B58D-401E-868E-CA74D7E1B3B8}"/>
              </a:ext>
            </a:extLst>
          </p:cNvPr>
          <p:cNvSpPr/>
          <p:nvPr/>
        </p:nvSpPr>
        <p:spPr>
          <a:xfrm>
            <a:off x="6789390" y="2825871"/>
            <a:ext cx="2187398" cy="764475"/>
          </a:xfrm>
          <a:prstGeom prst="wedgeRectCallou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Data was loaded from three sites. All records have been duplicated several times for different site: SITE_ID is changed in each copy</a:t>
            </a:r>
          </a:p>
        </p:txBody>
      </p:sp>
      <p:sp>
        <p:nvSpPr>
          <p:cNvPr id="8" name="Cylinder 7">
            <a:extLst>
              <a:ext uri="{FF2B5EF4-FFF2-40B4-BE49-F238E27FC236}">
                <a16:creationId xmlns:a16="http://schemas.microsoft.com/office/drawing/2014/main" id="{F5835E61-37C4-4DA6-9446-58E43F7D371C}"/>
              </a:ext>
            </a:extLst>
          </p:cNvPr>
          <p:cNvSpPr/>
          <p:nvPr/>
        </p:nvSpPr>
        <p:spPr>
          <a:xfrm>
            <a:off x="197907" y="2868210"/>
            <a:ext cx="893914" cy="638775"/>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Site DB</a:t>
            </a:r>
          </a:p>
        </p:txBody>
      </p:sp>
      <p:sp>
        <p:nvSpPr>
          <p:cNvPr id="9" name="Cylinder 8">
            <a:extLst>
              <a:ext uri="{FF2B5EF4-FFF2-40B4-BE49-F238E27FC236}">
                <a16:creationId xmlns:a16="http://schemas.microsoft.com/office/drawing/2014/main" id="{A415A0D5-1B28-4D5A-BEEA-1F763B65E9AB}"/>
              </a:ext>
            </a:extLst>
          </p:cNvPr>
          <p:cNvSpPr/>
          <p:nvPr/>
        </p:nvSpPr>
        <p:spPr>
          <a:xfrm>
            <a:off x="495383" y="3378916"/>
            <a:ext cx="657862" cy="499416"/>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solidFill>
              </a:rPr>
              <a:t>Site DB</a:t>
            </a:r>
          </a:p>
        </p:txBody>
      </p:sp>
      <p:sp>
        <p:nvSpPr>
          <p:cNvPr id="10" name="Cylinder 9">
            <a:extLst>
              <a:ext uri="{FF2B5EF4-FFF2-40B4-BE49-F238E27FC236}">
                <a16:creationId xmlns:a16="http://schemas.microsoft.com/office/drawing/2014/main" id="{CDCEB417-0229-4121-A4B2-7D44B85EE719}"/>
              </a:ext>
            </a:extLst>
          </p:cNvPr>
          <p:cNvSpPr/>
          <p:nvPr/>
        </p:nvSpPr>
        <p:spPr>
          <a:xfrm>
            <a:off x="197907" y="3767983"/>
            <a:ext cx="893914" cy="568484"/>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bg1"/>
                </a:solidFill>
              </a:rPr>
              <a:t>SIte</a:t>
            </a:r>
            <a:r>
              <a:rPr lang="en-US" sz="1100" dirty="0">
                <a:solidFill>
                  <a:schemeClr val="bg1"/>
                </a:solidFill>
              </a:rPr>
              <a:t> DB</a:t>
            </a:r>
          </a:p>
        </p:txBody>
      </p:sp>
      <p:sp>
        <p:nvSpPr>
          <p:cNvPr id="11" name="Cube 10">
            <a:extLst>
              <a:ext uri="{FF2B5EF4-FFF2-40B4-BE49-F238E27FC236}">
                <a16:creationId xmlns:a16="http://schemas.microsoft.com/office/drawing/2014/main" id="{A8B28D89-E58D-4985-AA24-36DBF472F538}"/>
              </a:ext>
            </a:extLst>
          </p:cNvPr>
          <p:cNvSpPr/>
          <p:nvPr/>
        </p:nvSpPr>
        <p:spPr>
          <a:xfrm>
            <a:off x="1640221" y="3183346"/>
            <a:ext cx="1524793" cy="822971"/>
          </a:xfrm>
          <a:prstGeom prst="cub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dirty="0">
                <a:solidFill>
                  <a:schemeClr val="bg1"/>
                </a:solidFill>
              </a:rPr>
              <a:t>RAT</a:t>
            </a:r>
          </a:p>
        </p:txBody>
      </p:sp>
      <p:sp>
        <p:nvSpPr>
          <p:cNvPr id="12" name="Speech Bubble: Rectangle 11">
            <a:extLst>
              <a:ext uri="{FF2B5EF4-FFF2-40B4-BE49-F238E27FC236}">
                <a16:creationId xmlns:a16="http://schemas.microsoft.com/office/drawing/2014/main" id="{2F72DF7A-DD2D-4579-BE3D-9C884529EF30}"/>
              </a:ext>
            </a:extLst>
          </p:cNvPr>
          <p:cNvSpPr/>
          <p:nvPr/>
        </p:nvSpPr>
        <p:spPr>
          <a:xfrm>
            <a:off x="1129161" y="2624422"/>
            <a:ext cx="1872268" cy="444720"/>
          </a:xfrm>
          <a:prstGeom prst="wedgeRectCallout">
            <a:avLst>
              <a:gd name="adj1" fmla="val -12732"/>
              <a:gd name="adj2" fmla="val 93385"/>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RAT was used to capture 24h workload in three Site DBs</a:t>
            </a:r>
          </a:p>
        </p:txBody>
      </p:sp>
      <p:sp>
        <p:nvSpPr>
          <p:cNvPr id="13" name="Freeform: Shape 12">
            <a:extLst>
              <a:ext uri="{FF2B5EF4-FFF2-40B4-BE49-F238E27FC236}">
                <a16:creationId xmlns:a16="http://schemas.microsoft.com/office/drawing/2014/main" id="{8CE6408E-BB8D-4684-9E15-778F74E4C6DC}"/>
              </a:ext>
            </a:extLst>
          </p:cNvPr>
          <p:cNvSpPr/>
          <p:nvPr/>
        </p:nvSpPr>
        <p:spPr>
          <a:xfrm>
            <a:off x="1096672" y="3183589"/>
            <a:ext cx="607415" cy="205868"/>
          </a:xfrm>
          <a:custGeom>
            <a:avLst/>
            <a:gdLst>
              <a:gd name="connsiteX0" fmla="*/ 799696 w 799696"/>
              <a:gd name="connsiteY0" fmla="*/ 141656 h 299311"/>
              <a:gd name="connsiteX1" fmla="*/ 909 w 799696"/>
              <a:gd name="connsiteY1" fmla="*/ 5022 h 299311"/>
              <a:gd name="connsiteX2" fmla="*/ 673572 w 799696"/>
              <a:gd name="connsiteY2" fmla="*/ 299311 h 299311"/>
            </a:gdLst>
            <a:ahLst/>
            <a:cxnLst>
              <a:cxn ang="0">
                <a:pos x="connsiteX0" y="connsiteY0"/>
              </a:cxn>
              <a:cxn ang="0">
                <a:pos x="connsiteX1" y="connsiteY1"/>
              </a:cxn>
              <a:cxn ang="0">
                <a:pos x="connsiteX2" y="connsiteY2"/>
              </a:cxn>
            </a:cxnLst>
            <a:rect l="l" t="t" r="r" b="b"/>
            <a:pathLst>
              <a:path w="799696" h="299311">
                <a:moveTo>
                  <a:pt x="799696" y="141656"/>
                </a:moveTo>
                <a:cubicBezTo>
                  <a:pt x="410813" y="60201"/>
                  <a:pt x="21930" y="-21254"/>
                  <a:pt x="909" y="5022"/>
                </a:cubicBezTo>
                <a:cubicBezTo>
                  <a:pt x="-20112" y="31298"/>
                  <a:pt x="326730" y="165304"/>
                  <a:pt x="673572" y="299311"/>
                </a:cubicBezTo>
              </a:path>
            </a:pathLst>
          </a:custGeom>
          <a:ln>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sz="1100">
              <a:solidFill>
                <a:schemeClr val="bg1"/>
              </a:solidFill>
            </a:endParaRPr>
          </a:p>
        </p:txBody>
      </p:sp>
      <p:sp>
        <p:nvSpPr>
          <p:cNvPr id="14" name="Freeform: Shape 13">
            <a:extLst>
              <a:ext uri="{FF2B5EF4-FFF2-40B4-BE49-F238E27FC236}">
                <a16:creationId xmlns:a16="http://schemas.microsoft.com/office/drawing/2014/main" id="{4B5644D3-0A0E-4D4E-B0E2-D360B6B18EB1}"/>
              </a:ext>
            </a:extLst>
          </p:cNvPr>
          <p:cNvSpPr/>
          <p:nvPr/>
        </p:nvSpPr>
        <p:spPr>
          <a:xfrm>
            <a:off x="1129161" y="3570184"/>
            <a:ext cx="511060" cy="101829"/>
          </a:xfrm>
          <a:custGeom>
            <a:avLst/>
            <a:gdLst>
              <a:gd name="connsiteX0" fmla="*/ 672840 w 672840"/>
              <a:gd name="connsiteY0" fmla="*/ 0 h 148049"/>
              <a:gd name="connsiteX1" fmla="*/ 178 w 672840"/>
              <a:gd name="connsiteY1" fmla="*/ 126124 h 148049"/>
              <a:gd name="connsiteX2" fmla="*/ 620288 w 672840"/>
              <a:gd name="connsiteY2" fmla="*/ 147145 h 148049"/>
            </a:gdLst>
            <a:ahLst/>
            <a:cxnLst>
              <a:cxn ang="0">
                <a:pos x="connsiteX0" y="connsiteY0"/>
              </a:cxn>
              <a:cxn ang="0">
                <a:pos x="connsiteX1" y="connsiteY1"/>
              </a:cxn>
              <a:cxn ang="0">
                <a:pos x="connsiteX2" y="connsiteY2"/>
              </a:cxn>
            </a:cxnLst>
            <a:rect l="l" t="t" r="r" b="b"/>
            <a:pathLst>
              <a:path w="672840" h="148049">
                <a:moveTo>
                  <a:pt x="672840" y="0"/>
                </a:moveTo>
                <a:cubicBezTo>
                  <a:pt x="340888" y="50800"/>
                  <a:pt x="8937" y="101600"/>
                  <a:pt x="178" y="126124"/>
                </a:cubicBezTo>
                <a:cubicBezTo>
                  <a:pt x="-8581" y="150648"/>
                  <a:pt x="305853" y="148896"/>
                  <a:pt x="620288" y="147145"/>
                </a:cubicBezTo>
              </a:path>
            </a:pathLst>
          </a:custGeom>
          <a:ln>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sz="1100">
              <a:solidFill>
                <a:schemeClr val="bg1"/>
              </a:solidFill>
            </a:endParaRPr>
          </a:p>
        </p:txBody>
      </p:sp>
      <p:sp>
        <p:nvSpPr>
          <p:cNvPr id="15" name="Freeform: Shape 14">
            <a:extLst>
              <a:ext uri="{FF2B5EF4-FFF2-40B4-BE49-F238E27FC236}">
                <a16:creationId xmlns:a16="http://schemas.microsoft.com/office/drawing/2014/main" id="{89555B0C-F617-4BD3-906F-FA3190A9DACE}"/>
              </a:ext>
            </a:extLst>
          </p:cNvPr>
          <p:cNvSpPr/>
          <p:nvPr/>
        </p:nvSpPr>
        <p:spPr>
          <a:xfrm>
            <a:off x="1073368" y="3758140"/>
            <a:ext cx="542903" cy="241763"/>
          </a:xfrm>
          <a:custGeom>
            <a:avLst/>
            <a:gdLst>
              <a:gd name="connsiteX0" fmla="*/ 714763 w 714763"/>
              <a:gd name="connsiteY0" fmla="*/ 0 h 351498"/>
              <a:gd name="connsiteX1" fmla="*/ 59 w 714763"/>
              <a:gd name="connsiteY1" fmla="*/ 346841 h 351498"/>
              <a:gd name="connsiteX2" fmla="*/ 683232 w 714763"/>
              <a:gd name="connsiteY2" fmla="*/ 168165 h 351498"/>
            </a:gdLst>
            <a:ahLst/>
            <a:cxnLst>
              <a:cxn ang="0">
                <a:pos x="connsiteX0" y="connsiteY0"/>
              </a:cxn>
              <a:cxn ang="0">
                <a:pos x="connsiteX1" y="connsiteY1"/>
              </a:cxn>
              <a:cxn ang="0">
                <a:pos x="connsiteX2" y="connsiteY2"/>
              </a:cxn>
            </a:cxnLst>
            <a:rect l="l" t="t" r="r" b="b"/>
            <a:pathLst>
              <a:path w="714763" h="351498">
                <a:moveTo>
                  <a:pt x="714763" y="0"/>
                </a:moveTo>
                <a:cubicBezTo>
                  <a:pt x="360038" y="159407"/>
                  <a:pt x="5314" y="318814"/>
                  <a:pt x="59" y="346841"/>
                </a:cubicBezTo>
                <a:cubicBezTo>
                  <a:pt x="-5196" y="374868"/>
                  <a:pt x="339018" y="271516"/>
                  <a:pt x="683232" y="168165"/>
                </a:cubicBezTo>
              </a:path>
            </a:pathLst>
          </a:custGeom>
          <a:ln>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sz="1100">
              <a:solidFill>
                <a:schemeClr val="bg1"/>
              </a:solidFill>
            </a:endParaRPr>
          </a:p>
        </p:txBody>
      </p:sp>
      <p:sp>
        <p:nvSpPr>
          <p:cNvPr id="16" name="Rectangle 15">
            <a:extLst>
              <a:ext uri="{FF2B5EF4-FFF2-40B4-BE49-F238E27FC236}">
                <a16:creationId xmlns:a16="http://schemas.microsoft.com/office/drawing/2014/main" id="{605ADC02-58E1-40D2-AD22-BC8B872F4F89}"/>
              </a:ext>
            </a:extLst>
          </p:cNvPr>
          <p:cNvSpPr/>
          <p:nvPr/>
        </p:nvSpPr>
        <p:spPr>
          <a:xfrm>
            <a:off x="1508566" y="4128132"/>
            <a:ext cx="357558" cy="41123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17" name="Rectangle 16">
            <a:extLst>
              <a:ext uri="{FF2B5EF4-FFF2-40B4-BE49-F238E27FC236}">
                <a16:creationId xmlns:a16="http://schemas.microsoft.com/office/drawing/2014/main" id="{80B87459-7D74-4A9F-B27F-CCF091E51105}"/>
              </a:ext>
            </a:extLst>
          </p:cNvPr>
          <p:cNvSpPr/>
          <p:nvPr/>
        </p:nvSpPr>
        <p:spPr>
          <a:xfrm>
            <a:off x="1640221" y="4396603"/>
            <a:ext cx="357558" cy="411237"/>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100">
              <a:solidFill>
                <a:schemeClr val="bg1"/>
              </a:solidFill>
            </a:endParaRPr>
          </a:p>
        </p:txBody>
      </p:sp>
      <p:sp>
        <p:nvSpPr>
          <p:cNvPr id="18" name="Rectangle 17">
            <a:extLst>
              <a:ext uri="{FF2B5EF4-FFF2-40B4-BE49-F238E27FC236}">
                <a16:creationId xmlns:a16="http://schemas.microsoft.com/office/drawing/2014/main" id="{78FC1D92-CD25-4B8B-AB45-E2973937DE14}"/>
              </a:ext>
            </a:extLst>
          </p:cNvPr>
          <p:cNvSpPr/>
          <p:nvPr/>
        </p:nvSpPr>
        <p:spPr>
          <a:xfrm>
            <a:off x="1951168" y="4274788"/>
            <a:ext cx="357558" cy="41123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19" name="Arrow: Down 18">
            <a:extLst>
              <a:ext uri="{FF2B5EF4-FFF2-40B4-BE49-F238E27FC236}">
                <a16:creationId xmlns:a16="http://schemas.microsoft.com/office/drawing/2014/main" id="{A4454F39-E2A4-4AEC-A64A-4B3F6A99067A}"/>
              </a:ext>
            </a:extLst>
          </p:cNvPr>
          <p:cNvSpPr/>
          <p:nvPr/>
        </p:nvSpPr>
        <p:spPr>
          <a:xfrm>
            <a:off x="1805097" y="3896179"/>
            <a:ext cx="298150" cy="282556"/>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solidFill>
                <a:schemeClr val="bg1"/>
              </a:solidFill>
            </a:endParaRPr>
          </a:p>
        </p:txBody>
      </p:sp>
      <p:sp>
        <p:nvSpPr>
          <p:cNvPr id="20" name="Speech Bubble: Rectangle 19">
            <a:extLst>
              <a:ext uri="{FF2B5EF4-FFF2-40B4-BE49-F238E27FC236}">
                <a16:creationId xmlns:a16="http://schemas.microsoft.com/office/drawing/2014/main" id="{DD8C25C5-C96E-49E0-9B56-5F3768D004BB}"/>
              </a:ext>
            </a:extLst>
          </p:cNvPr>
          <p:cNvSpPr/>
          <p:nvPr/>
        </p:nvSpPr>
        <p:spPr>
          <a:xfrm>
            <a:off x="3165014" y="2443634"/>
            <a:ext cx="1872268" cy="764475"/>
          </a:xfrm>
          <a:prstGeom prst="wedgeRectCallout">
            <a:avLst>
              <a:gd name="adj1" fmla="val -51960"/>
              <a:gd name="adj2" fmla="val 76692"/>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RAT is used to replay each of the workloads multiple times. All replays take place through different site specific database service names</a:t>
            </a:r>
          </a:p>
        </p:txBody>
      </p:sp>
      <p:cxnSp>
        <p:nvCxnSpPr>
          <p:cNvPr id="21" name="Straight Arrow Connector 20">
            <a:extLst>
              <a:ext uri="{FF2B5EF4-FFF2-40B4-BE49-F238E27FC236}">
                <a16:creationId xmlns:a16="http://schemas.microsoft.com/office/drawing/2014/main" id="{D3E4F703-9114-46C5-B9EC-18671A48E75A}"/>
              </a:ext>
            </a:extLst>
          </p:cNvPr>
          <p:cNvCxnSpPr>
            <a:cxnSpLocks/>
          </p:cNvCxnSpPr>
          <p:nvPr/>
        </p:nvCxnSpPr>
        <p:spPr>
          <a:xfrm>
            <a:off x="3089105" y="3347947"/>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EED1A53-7ED0-48DC-A2E4-058FC4878F31}"/>
              </a:ext>
            </a:extLst>
          </p:cNvPr>
          <p:cNvCxnSpPr>
            <a:cxnSpLocks/>
          </p:cNvCxnSpPr>
          <p:nvPr/>
        </p:nvCxnSpPr>
        <p:spPr>
          <a:xfrm>
            <a:off x="3089105" y="3409395"/>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8A3C30F-2F40-4947-A9C3-F2E954973EFA}"/>
              </a:ext>
            </a:extLst>
          </p:cNvPr>
          <p:cNvCxnSpPr>
            <a:cxnSpLocks/>
          </p:cNvCxnSpPr>
          <p:nvPr/>
        </p:nvCxnSpPr>
        <p:spPr>
          <a:xfrm>
            <a:off x="3089105" y="3470844"/>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424B7FB-535C-4F42-B8D0-D877F13566FC}"/>
              </a:ext>
            </a:extLst>
          </p:cNvPr>
          <p:cNvCxnSpPr>
            <a:cxnSpLocks/>
          </p:cNvCxnSpPr>
          <p:nvPr/>
        </p:nvCxnSpPr>
        <p:spPr>
          <a:xfrm>
            <a:off x="3089105" y="3532292"/>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449D4CD-F948-47AC-8DDB-58229EDCECAD}"/>
              </a:ext>
            </a:extLst>
          </p:cNvPr>
          <p:cNvCxnSpPr>
            <a:cxnSpLocks/>
          </p:cNvCxnSpPr>
          <p:nvPr/>
        </p:nvCxnSpPr>
        <p:spPr>
          <a:xfrm>
            <a:off x="3089105" y="3593741"/>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B25C005-0AD8-46E4-A7E0-EF8F15790958}"/>
              </a:ext>
            </a:extLst>
          </p:cNvPr>
          <p:cNvCxnSpPr>
            <a:cxnSpLocks/>
          </p:cNvCxnSpPr>
          <p:nvPr/>
        </p:nvCxnSpPr>
        <p:spPr>
          <a:xfrm>
            <a:off x="3089105" y="3655190"/>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0845DCB-677D-488D-91C3-70B3BDD477C5}"/>
              </a:ext>
            </a:extLst>
          </p:cNvPr>
          <p:cNvCxnSpPr>
            <a:cxnSpLocks/>
          </p:cNvCxnSpPr>
          <p:nvPr/>
        </p:nvCxnSpPr>
        <p:spPr>
          <a:xfrm>
            <a:off x="3089105" y="3716638"/>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784482F-DA27-4C2D-90C8-A241205C3F3F}"/>
              </a:ext>
            </a:extLst>
          </p:cNvPr>
          <p:cNvCxnSpPr>
            <a:cxnSpLocks/>
          </p:cNvCxnSpPr>
          <p:nvPr/>
        </p:nvCxnSpPr>
        <p:spPr>
          <a:xfrm>
            <a:off x="3089105" y="3778087"/>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7BDED3-7033-4AE7-BEAA-89C08DE1049A}"/>
              </a:ext>
            </a:extLst>
          </p:cNvPr>
          <p:cNvCxnSpPr>
            <a:cxnSpLocks/>
          </p:cNvCxnSpPr>
          <p:nvPr/>
        </p:nvCxnSpPr>
        <p:spPr>
          <a:xfrm>
            <a:off x="3089105" y="3839535"/>
            <a:ext cx="20242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94563A9D-723A-4374-9CE3-E2FCCD3691C8}"/>
              </a:ext>
            </a:extLst>
          </p:cNvPr>
          <p:cNvSpPr/>
          <p:nvPr/>
        </p:nvSpPr>
        <p:spPr>
          <a:xfrm>
            <a:off x="5126715" y="3375276"/>
            <a:ext cx="750819" cy="43014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solidFill>
                  <a:schemeClr val="bg1"/>
                </a:solidFill>
              </a:rPr>
              <a:t>Logon Trigger</a:t>
            </a:r>
          </a:p>
        </p:txBody>
      </p:sp>
      <p:sp>
        <p:nvSpPr>
          <p:cNvPr id="31" name="Speech Bubble: Rectangle 30">
            <a:extLst>
              <a:ext uri="{FF2B5EF4-FFF2-40B4-BE49-F238E27FC236}">
                <a16:creationId xmlns:a16="http://schemas.microsoft.com/office/drawing/2014/main" id="{BFA3F16D-5546-4A5A-A37B-0415C9B6449E}"/>
              </a:ext>
            </a:extLst>
          </p:cNvPr>
          <p:cNvSpPr/>
          <p:nvPr/>
        </p:nvSpPr>
        <p:spPr>
          <a:xfrm>
            <a:off x="3711700" y="4037457"/>
            <a:ext cx="2373770" cy="764475"/>
          </a:xfrm>
          <a:prstGeom prst="wedgeRectCallout">
            <a:avLst>
              <a:gd name="adj1" fmla="val 23085"/>
              <a:gd name="adj2" fmla="val -8501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solidFill>
                  <a:schemeClr val="bg1"/>
                </a:solidFill>
              </a:rPr>
              <a:t>Logon trigger sets SITE_ID in Application Context based on database service name used by RAT. All RAT sessions run in different VPDs</a:t>
            </a:r>
          </a:p>
        </p:txBody>
      </p:sp>
      <p:sp>
        <p:nvSpPr>
          <p:cNvPr id="32" name="Rectangle 31">
            <a:extLst>
              <a:ext uri="{FF2B5EF4-FFF2-40B4-BE49-F238E27FC236}">
                <a16:creationId xmlns:a16="http://schemas.microsoft.com/office/drawing/2014/main" id="{2FB4622E-40F8-43A6-974F-3448C8088FA7}"/>
              </a:ext>
            </a:extLst>
          </p:cNvPr>
          <p:cNvSpPr/>
          <p:nvPr/>
        </p:nvSpPr>
        <p:spPr>
          <a:xfrm>
            <a:off x="3158782" y="3800699"/>
            <a:ext cx="64410" cy="5896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33" name="Rectangle 32">
            <a:extLst>
              <a:ext uri="{FF2B5EF4-FFF2-40B4-BE49-F238E27FC236}">
                <a16:creationId xmlns:a16="http://schemas.microsoft.com/office/drawing/2014/main" id="{ACBC5196-4806-4FF4-9BCD-A9768DC5FA97}"/>
              </a:ext>
            </a:extLst>
          </p:cNvPr>
          <p:cNvSpPr/>
          <p:nvPr/>
        </p:nvSpPr>
        <p:spPr>
          <a:xfrm>
            <a:off x="3223725" y="3566504"/>
            <a:ext cx="64410" cy="58962"/>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100">
              <a:solidFill>
                <a:schemeClr val="bg1"/>
              </a:solidFill>
            </a:endParaRPr>
          </a:p>
        </p:txBody>
      </p:sp>
      <p:sp>
        <p:nvSpPr>
          <p:cNvPr id="34" name="Rectangle 33">
            <a:extLst>
              <a:ext uri="{FF2B5EF4-FFF2-40B4-BE49-F238E27FC236}">
                <a16:creationId xmlns:a16="http://schemas.microsoft.com/office/drawing/2014/main" id="{8497AE5D-8445-47B0-80CD-C5184ACAE253}"/>
              </a:ext>
            </a:extLst>
          </p:cNvPr>
          <p:cNvSpPr/>
          <p:nvPr/>
        </p:nvSpPr>
        <p:spPr>
          <a:xfrm>
            <a:off x="3300857" y="3752336"/>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35" name="Rectangle 34">
            <a:extLst>
              <a:ext uri="{FF2B5EF4-FFF2-40B4-BE49-F238E27FC236}">
                <a16:creationId xmlns:a16="http://schemas.microsoft.com/office/drawing/2014/main" id="{321FB87F-885C-4698-BAAE-F7F87758184C}"/>
              </a:ext>
            </a:extLst>
          </p:cNvPr>
          <p:cNvSpPr/>
          <p:nvPr/>
        </p:nvSpPr>
        <p:spPr>
          <a:xfrm>
            <a:off x="3322642" y="3679025"/>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36" name="Rectangle 35">
            <a:extLst>
              <a:ext uri="{FF2B5EF4-FFF2-40B4-BE49-F238E27FC236}">
                <a16:creationId xmlns:a16="http://schemas.microsoft.com/office/drawing/2014/main" id="{2174BA2D-EB39-4F9A-BA61-E4013600D277}"/>
              </a:ext>
            </a:extLst>
          </p:cNvPr>
          <p:cNvSpPr/>
          <p:nvPr/>
        </p:nvSpPr>
        <p:spPr>
          <a:xfrm>
            <a:off x="3236400" y="3626739"/>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
        <p:nvSpPr>
          <p:cNvPr id="37" name="Rectangle 36">
            <a:extLst>
              <a:ext uri="{FF2B5EF4-FFF2-40B4-BE49-F238E27FC236}">
                <a16:creationId xmlns:a16="http://schemas.microsoft.com/office/drawing/2014/main" id="{FAE9227F-FA8B-456D-B626-AF0BB4007458}"/>
              </a:ext>
            </a:extLst>
          </p:cNvPr>
          <p:cNvSpPr/>
          <p:nvPr/>
        </p:nvSpPr>
        <p:spPr>
          <a:xfrm>
            <a:off x="3300856" y="3496313"/>
            <a:ext cx="64410" cy="58962"/>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100">
              <a:solidFill>
                <a:schemeClr val="bg1"/>
              </a:solidFill>
            </a:endParaRPr>
          </a:p>
        </p:txBody>
      </p:sp>
      <p:sp>
        <p:nvSpPr>
          <p:cNvPr id="38" name="Rectangle 37">
            <a:extLst>
              <a:ext uri="{FF2B5EF4-FFF2-40B4-BE49-F238E27FC236}">
                <a16:creationId xmlns:a16="http://schemas.microsoft.com/office/drawing/2014/main" id="{AD375736-364E-41E2-9213-D9FEBBAB13E5}"/>
              </a:ext>
            </a:extLst>
          </p:cNvPr>
          <p:cNvSpPr/>
          <p:nvPr/>
        </p:nvSpPr>
        <p:spPr>
          <a:xfrm>
            <a:off x="3204195" y="3440454"/>
            <a:ext cx="64410" cy="5896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39" name="Rectangle 38">
            <a:extLst>
              <a:ext uri="{FF2B5EF4-FFF2-40B4-BE49-F238E27FC236}">
                <a16:creationId xmlns:a16="http://schemas.microsoft.com/office/drawing/2014/main" id="{718BBFFC-4747-4B7E-A2DA-9B6F8C0E980F}"/>
              </a:ext>
            </a:extLst>
          </p:cNvPr>
          <p:cNvSpPr/>
          <p:nvPr/>
        </p:nvSpPr>
        <p:spPr>
          <a:xfrm>
            <a:off x="3354846" y="3373455"/>
            <a:ext cx="64410" cy="5896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100" dirty="0">
              <a:solidFill>
                <a:schemeClr val="bg1"/>
              </a:solidFill>
            </a:endParaRPr>
          </a:p>
        </p:txBody>
      </p:sp>
      <p:sp>
        <p:nvSpPr>
          <p:cNvPr id="40" name="Rectangle 39">
            <a:extLst>
              <a:ext uri="{FF2B5EF4-FFF2-40B4-BE49-F238E27FC236}">
                <a16:creationId xmlns:a16="http://schemas.microsoft.com/office/drawing/2014/main" id="{6EA86E71-CEA8-4355-B0A8-D38EA2CFCB3C}"/>
              </a:ext>
            </a:extLst>
          </p:cNvPr>
          <p:cNvSpPr/>
          <p:nvPr/>
        </p:nvSpPr>
        <p:spPr>
          <a:xfrm>
            <a:off x="3204195" y="3304890"/>
            <a:ext cx="64410" cy="589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100">
              <a:solidFill>
                <a:schemeClr val="bg1"/>
              </a:solidFill>
            </a:endParaRPr>
          </a:p>
        </p:txBody>
      </p:sp>
    </p:spTree>
    <p:extLst>
      <p:ext uri="{BB962C8B-B14F-4D97-AF65-F5344CB8AC3E}">
        <p14:creationId xmlns:p14="http://schemas.microsoft.com/office/powerpoint/2010/main" val="79307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7E40-292D-424D-AFB4-956089E3C883}"/>
              </a:ext>
            </a:extLst>
          </p:cNvPr>
          <p:cNvSpPr>
            <a:spLocks noGrp="1"/>
          </p:cNvSpPr>
          <p:nvPr>
            <p:ph type="title"/>
          </p:nvPr>
        </p:nvSpPr>
        <p:spPr/>
        <p:txBody>
          <a:bodyPr/>
          <a:lstStyle/>
          <a:p>
            <a:r>
              <a:rPr lang="en-US" dirty="0"/>
              <a:t>Challenges in Achieving Proper RAT Results</a:t>
            </a:r>
          </a:p>
        </p:txBody>
      </p:sp>
      <p:sp>
        <p:nvSpPr>
          <p:cNvPr id="3" name="Content Placeholder 2">
            <a:extLst>
              <a:ext uri="{FF2B5EF4-FFF2-40B4-BE49-F238E27FC236}">
                <a16:creationId xmlns:a16="http://schemas.microsoft.com/office/drawing/2014/main" id="{6CF1D088-1C12-4A6B-B799-EBC2B811B886}"/>
              </a:ext>
            </a:extLst>
          </p:cNvPr>
          <p:cNvSpPr>
            <a:spLocks noGrp="1"/>
          </p:cNvSpPr>
          <p:nvPr>
            <p:ph idx="1"/>
          </p:nvPr>
        </p:nvSpPr>
        <p:spPr/>
        <p:txBody>
          <a:bodyPr/>
          <a:lstStyle/>
          <a:p>
            <a:r>
              <a:rPr lang="en-US" sz="1200" dirty="0"/>
              <a:t>VM and Database configuration for running RAT</a:t>
            </a:r>
          </a:p>
          <a:p>
            <a:pPr lvl="1"/>
            <a:r>
              <a:rPr lang="en-US" sz="1200" dirty="0"/>
              <a:t>disk size, flashback area, file system interaction</a:t>
            </a:r>
          </a:p>
          <a:p>
            <a:pPr lvl="1"/>
            <a:r>
              <a:rPr lang="en-US" sz="1200" dirty="0"/>
              <a:t>overhead caused by RAT tooling itself</a:t>
            </a:r>
          </a:p>
          <a:p>
            <a:r>
              <a:rPr lang="en-US" sz="1200" dirty="0"/>
              <a:t>Running tests takes a long time (to prepare and process)</a:t>
            </a:r>
          </a:p>
          <a:p>
            <a:pPr lvl="1"/>
            <a:r>
              <a:rPr lang="en-US" sz="1200" dirty="0"/>
              <a:t>EMCC 13c (Enterprise Manager Cloud Control)</a:t>
            </a:r>
          </a:p>
          <a:p>
            <a:r>
              <a:rPr lang="en-US" sz="1200" dirty="0"/>
              <a:t>Determining meaningful results is not trivial	</a:t>
            </a:r>
          </a:p>
          <a:p>
            <a:pPr lvl="1"/>
            <a:r>
              <a:rPr lang="en-US" sz="1200" dirty="0"/>
              <a:t>from RAT reports</a:t>
            </a:r>
          </a:p>
          <a:p>
            <a:pPr lvl="1"/>
            <a:r>
              <a:rPr lang="en-US" sz="1200" dirty="0"/>
              <a:t>from ASH, AWR, SQL Tuning Set	</a:t>
            </a:r>
          </a:p>
          <a:p>
            <a:pPr lvl="1"/>
            <a:r>
              <a:rPr lang="en-US" sz="1200" dirty="0"/>
              <a:t>Additional option: while the RAT workload is replayed – run a simple periodic load test with some indicative queries (using JMeter for example) and measure the execution times (that ran in the context of representative workload)</a:t>
            </a:r>
          </a:p>
          <a:p>
            <a:r>
              <a:rPr lang="en-US" sz="1200" dirty="0"/>
              <a:t>Database Workload not suited for concurrent execution (refactoring required)</a:t>
            </a:r>
          </a:p>
          <a:p>
            <a:pPr lvl="1"/>
            <a:r>
              <a:rPr lang="en-US" sz="1200" dirty="0"/>
              <a:t>Missing indexes on foreign keys</a:t>
            </a:r>
          </a:p>
          <a:p>
            <a:pPr lvl="1"/>
            <a:r>
              <a:rPr lang="en-US" sz="1200" dirty="0"/>
              <a:t>Lock Table</a:t>
            </a:r>
          </a:p>
          <a:p>
            <a:pPr lvl="1"/>
            <a:r>
              <a:rPr lang="en-US" sz="1200" dirty="0"/>
              <a:t>Create and Drop Table</a:t>
            </a:r>
          </a:p>
          <a:p>
            <a:pPr lvl="1"/>
            <a:r>
              <a:rPr lang="en-US" sz="1200" dirty="0"/>
              <a:t>Update Single Data Block table</a:t>
            </a:r>
          </a:p>
          <a:p>
            <a:pPr lvl="1"/>
            <a:r>
              <a:rPr lang="en-US" sz="1200" dirty="0"/>
              <a:t>Use of isolated objects in non-isolated environment: pipe &amp; alert</a:t>
            </a:r>
          </a:p>
          <a:p>
            <a:pPr lvl="1"/>
            <a:r>
              <a:rPr lang="en-US" sz="1200" dirty="0"/>
              <a:t>Write logging through UTL_FILE</a:t>
            </a:r>
          </a:p>
          <a:p>
            <a:endParaRPr lang="en-US" sz="1200" dirty="0"/>
          </a:p>
        </p:txBody>
      </p:sp>
      <p:sp>
        <p:nvSpPr>
          <p:cNvPr id="4" name="Footer Placeholder 3">
            <a:extLst>
              <a:ext uri="{FF2B5EF4-FFF2-40B4-BE49-F238E27FC236}">
                <a16:creationId xmlns:a16="http://schemas.microsoft.com/office/drawing/2014/main" id="{6B4844F1-6643-438B-B4AC-35C77B355A39}"/>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01745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1BFF-89FE-424F-A645-E896E5F67D0B}"/>
              </a:ext>
            </a:extLst>
          </p:cNvPr>
          <p:cNvSpPr>
            <a:spLocks noGrp="1"/>
          </p:cNvSpPr>
          <p:nvPr>
            <p:ph type="title"/>
          </p:nvPr>
        </p:nvSpPr>
        <p:spPr/>
        <p:txBody>
          <a:bodyPr/>
          <a:lstStyle/>
          <a:p>
            <a:r>
              <a:rPr lang="en-US" dirty="0"/>
              <a:t>RAT Approach</a:t>
            </a:r>
          </a:p>
        </p:txBody>
      </p:sp>
      <p:sp>
        <p:nvSpPr>
          <p:cNvPr id="3" name="Content Placeholder 2">
            <a:extLst>
              <a:ext uri="{FF2B5EF4-FFF2-40B4-BE49-F238E27FC236}">
                <a16:creationId xmlns:a16="http://schemas.microsoft.com/office/drawing/2014/main" id="{9472BBD4-8D92-4A3B-9D12-1C26BDFD1411}"/>
              </a:ext>
            </a:extLst>
          </p:cNvPr>
          <p:cNvSpPr>
            <a:spLocks noGrp="1"/>
          </p:cNvSpPr>
          <p:nvPr>
            <p:ph idx="1"/>
          </p:nvPr>
        </p:nvSpPr>
        <p:spPr>
          <a:xfrm>
            <a:off x="720003" y="756254"/>
            <a:ext cx="6623999" cy="3780000"/>
          </a:xfrm>
        </p:spPr>
        <p:txBody>
          <a:bodyPr/>
          <a:lstStyle/>
          <a:p>
            <a:r>
              <a:rPr lang="en-US" sz="1200" dirty="0"/>
              <a:t>Run multiple tests to mutually compare</a:t>
            </a:r>
          </a:p>
          <a:p>
            <a:pPr lvl="1"/>
            <a:r>
              <a:rPr lang="en-US" sz="1200" dirty="0"/>
              <a:t>Run workloads for an increasing number of sites</a:t>
            </a:r>
          </a:p>
          <a:p>
            <a:pPr lvl="1"/>
            <a:r>
              <a:rPr lang="en-US" sz="1200" dirty="0"/>
              <a:t>Run workloads on a number of VM shapes</a:t>
            </a:r>
          </a:p>
          <a:p>
            <a:pPr lvl="2"/>
            <a:r>
              <a:rPr lang="en-US" sz="1200" dirty="0"/>
              <a:t>CPU, Memory, IOPS and throughput/bandwidth, disk size and mapped Database configuration settings (SGA, PGA, UGA, #processes, </a:t>
            </a:r>
            <a:r>
              <a:rPr lang="en-US" sz="1200" dirty="0" err="1"/>
              <a:t>parallel_max_servers</a:t>
            </a:r>
            <a:r>
              <a:rPr lang="en-US" sz="1200" dirty="0"/>
              <a:t>)</a:t>
            </a:r>
          </a:p>
          <a:p>
            <a:pPr lvl="1"/>
            <a:r>
              <a:rPr lang="en-US" sz="1200" dirty="0"/>
              <a:t>Run workloads with various database design and code </a:t>
            </a:r>
            <a:r>
              <a:rPr lang="en-US" sz="1200" dirty="0" err="1"/>
              <a:t>refactorings</a:t>
            </a:r>
            <a:r>
              <a:rPr lang="en-US" sz="1200" dirty="0"/>
              <a:t> and workarounds</a:t>
            </a:r>
          </a:p>
          <a:p>
            <a:pPr lvl="2"/>
            <a:r>
              <a:rPr lang="en-US" sz="1200" dirty="0"/>
              <a:t>Disable </a:t>
            </a:r>
            <a:r>
              <a:rPr lang="en-US" sz="1200" dirty="0" err="1"/>
              <a:t>dbms_alert</a:t>
            </a:r>
            <a:r>
              <a:rPr lang="en-US" sz="1200" dirty="0"/>
              <a:t>, apply Table Partitioning, comment out </a:t>
            </a:r>
            <a:r>
              <a:rPr lang="en-US" sz="1200" dirty="0" err="1"/>
              <a:t>utl_file</a:t>
            </a:r>
            <a:r>
              <a:rPr lang="en-US" sz="1200" dirty="0"/>
              <a:t> calls</a:t>
            </a:r>
          </a:p>
          <a:p>
            <a:r>
              <a:rPr lang="en-US" sz="1200" dirty="0"/>
              <a:t>Determine performance for each workload from</a:t>
            </a:r>
          </a:p>
          <a:p>
            <a:pPr lvl="1"/>
            <a:r>
              <a:rPr lang="en-US" sz="1200" dirty="0"/>
              <a:t>database resource usage metrics (</a:t>
            </a:r>
            <a:r>
              <a:rPr lang="en-US" sz="1200" dirty="0" err="1"/>
              <a:t>cpu</a:t>
            </a:r>
            <a:r>
              <a:rPr lang="en-US" sz="1200" dirty="0"/>
              <a:t>, disk io, IO wait time)</a:t>
            </a:r>
          </a:p>
          <a:p>
            <a:pPr lvl="1"/>
            <a:r>
              <a:rPr lang="en-US" sz="1200" dirty="0"/>
              <a:t>query &amp; transaction performance (execution time and throughput)</a:t>
            </a:r>
          </a:p>
          <a:p>
            <a:r>
              <a:rPr lang="en-US" sz="1200" dirty="0"/>
              <a:t>Our aim: determine the number of sites that we can support in a single VM / Database instance (with reasonable shape)</a:t>
            </a:r>
          </a:p>
          <a:p>
            <a:pPr lvl="1"/>
            <a:r>
              <a:rPr lang="en-US" sz="1200" dirty="0"/>
              <a:t>and calculate the total number of instances required </a:t>
            </a:r>
            <a:br>
              <a:rPr lang="en-US" sz="1200" dirty="0"/>
            </a:br>
            <a:r>
              <a:rPr lang="en-US" sz="1200" dirty="0"/>
              <a:t>for 120 (now) and 200 (later) sites</a:t>
            </a:r>
          </a:p>
          <a:p>
            <a:pPr lvl="1"/>
            <a:r>
              <a:rPr lang="en-US" sz="1200" dirty="0"/>
              <a:t>show a (linear) relationship between the number of </a:t>
            </a:r>
            <a:br>
              <a:rPr lang="en-US" sz="1200" dirty="0"/>
            </a:br>
            <a:r>
              <a:rPr lang="en-US" sz="1200" dirty="0"/>
              <a:t>sites and the performance </a:t>
            </a:r>
            <a:br>
              <a:rPr lang="en-US" sz="1200" dirty="0"/>
            </a:br>
            <a:r>
              <a:rPr lang="en-US" sz="1200" dirty="0"/>
              <a:t>and between the VM shape and the performance </a:t>
            </a:r>
            <a:br>
              <a:rPr lang="en-US" sz="1200" dirty="0"/>
            </a:br>
            <a:r>
              <a:rPr lang="en-US" sz="1200" dirty="0"/>
              <a:t>for a fixed number of sites</a:t>
            </a:r>
          </a:p>
          <a:p>
            <a:pPr lvl="1"/>
            <a:r>
              <a:rPr lang="en-US" sz="1200" dirty="0"/>
              <a:t>determine the bottleneck factor(s) at play </a:t>
            </a:r>
          </a:p>
          <a:p>
            <a:endParaRPr lang="en-US" sz="1200" dirty="0"/>
          </a:p>
        </p:txBody>
      </p:sp>
      <p:sp>
        <p:nvSpPr>
          <p:cNvPr id="4" name="Footer Placeholder 3">
            <a:extLst>
              <a:ext uri="{FF2B5EF4-FFF2-40B4-BE49-F238E27FC236}">
                <a16:creationId xmlns:a16="http://schemas.microsoft.com/office/drawing/2014/main" id="{C7448724-9A78-4F43-BA8E-6F0873762038}"/>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4">
            <a:extLst>
              <a:ext uri="{FF2B5EF4-FFF2-40B4-BE49-F238E27FC236}">
                <a16:creationId xmlns:a16="http://schemas.microsoft.com/office/drawing/2014/main" id="{7CC786B0-97AD-4B7C-8E15-8193D9C3B88A}"/>
              </a:ext>
            </a:extLst>
          </p:cNvPr>
          <p:cNvPicPr>
            <a:picLocks noChangeAspect="1"/>
          </p:cNvPicPr>
          <p:nvPr/>
        </p:nvPicPr>
        <p:blipFill>
          <a:blip r:embed="rId2"/>
          <a:stretch>
            <a:fillRect/>
          </a:stretch>
        </p:blipFill>
        <p:spPr>
          <a:xfrm>
            <a:off x="4796590" y="3461266"/>
            <a:ext cx="4162926" cy="1394234"/>
          </a:xfrm>
          <a:prstGeom prst="rect">
            <a:avLst/>
          </a:prstGeom>
          <a:ln>
            <a:noFill/>
          </a:ln>
          <a:effectLst>
            <a:outerShdw blurRad="292100" dist="139700" dir="2700000" algn="tl" rotWithShape="0">
              <a:srgbClr val="333333">
                <a:alpha val="65000"/>
              </a:srgbClr>
            </a:outerShdw>
          </a:effectLst>
        </p:spPr>
      </p:pic>
      <p:grpSp>
        <p:nvGrpSpPr>
          <p:cNvPr id="22" name="Group 21">
            <a:extLst>
              <a:ext uri="{FF2B5EF4-FFF2-40B4-BE49-F238E27FC236}">
                <a16:creationId xmlns:a16="http://schemas.microsoft.com/office/drawing/2014/main" id="{A1D253AD-706A-47C5-95D0-8B10513FB50A}"/>
              </a:ext>
            </a:extLst>
          </p:cNvPr>
          <p:cNvGrpSpPr/>
          <p:nvPr/>
        </p:nvGrpSpPr>
        <p:grpSpPr>
          <a:xfrm>
            <a:off x="6567726" y="737077"/>
            <a:ext cx="2455057" cy="1814567"/>
            <a:chOff x="4220308" y="782039"/>
            <a:chExt cx="4806461" cy="4077961"/>
          </a:xfrm>
        </p:grpSpPr>
        <p:sp>
          <p:nvSpPr>
            <p:cNvPr id="14" name="Cylinder 13">
              <a:extLst>
                <a:ext uri="{FF2B5EF4-FFF2-40B4-BE49-F238E27FC236}">
                  <a16:creationId xmlns:a16="http://schemas.microsoft.com/office/drawing/2014/main" id="{E3466C7B-DD9E-4F5F-8F93-44725987D572}"/>
                </a:ext>
              </a:extLst>
            </p:cNvPr>
            <p:cNvSpPr/>
            <p:nvPr/>
          </p:nvSpPr>
          <p:spPr>
            <a:xfrm>
              <a:off x="5296372" y="3389605"/>
              <a:ext cx="672123" cy="48587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Cylinder 14">
              <a:extLst>
                <a:ext uri="{FF2B5EF4-FFF2-40B4-BE49-F238E27FC236}">
                  <a16:creationId xmlns:a16="http://schemas.microsoft.com/office/drawing/2014/main" id="{91395785-8013-4FAF-AD02-85AD092C68DD}"/>
                </a:ext>
              </a:extLst>
            </p:cNvPr>
            <p:cNvSpPr/>
            <p:nvPr/>
          </p:nvSpPr>
          <p:spPr>
            <a:xfrm>
              <a:off x="6730494" y="1469379"/>
              <a:ext cx="1398953" cy="1066792"/>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Cube 15">
              <a:extLst>
                <a:ext uri="{FF2B5EF4-FFF2-40B4-BE49-F238E27FC236}">
                  <a16:creationId xmlns:a16="http://schemas.microsoft.com/office/drawing/2014/main" id="{77CACC4B-234E-45A4-89CF-FD671933F4C5}"/>
                </a:ext>
              </a:extLst>
            </p:cNvPr>
            <p:cNvSpPr/>
            <p:nvPr/>
          </p:nvSpPr>
          <p:spPr>
            <a:xfrm>
              <a:off x="4951048" y="2915138"/>
              <a:ext cx="1543538" cy="1041594"/>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Cube 16">
              <a:extLst>
                <a:ext uri="{FF2B5EF4-FFF2-40B4-BE49-F238E27FC236}">
                  <a16:creationId xmlns:a16="http://schemas.microsoft.com/office/drawing/2014/main" id="{B865E293-353B-4E0E-8BCA-254216E7870A}"/>
                </a:ext>
              </a:extLst>
            </p:cNvPr>
            <p:cNvSpPr/>
            <p:nvPr/>
          </p:nvSpPr>
          <p:spPr>
            <a:xfrm>
              <a:off x="6228862" y="782039"/>
              <a:ext cx="2797907" cy="184510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Arrow: Up 17">
              <a:extLst>
                <a:ext uri="{FF2B5EF4-FFF2-40B4-BE49-F238E27FC236}">
                  <a16:creationId xmlns:a16="http://schemas.microsoft.com/office/drawing/2014/main" id="{433F8250-B296-437C-A6BB-A2EB5F76A7D7}"/>
                </a:ext>
              </a:extLst>
            </p:cNvPr>
            <p:cNvSpPr/>
            <p:nvPr/>
          </p:nvSpPr>
          <p:spPr>
            <a:xfrm>
              <a:off x="4856032" y="3922728"/>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Arrow: Up 18">
              <a:extLst>
                <a:ext uri="{FF2B5EF4-FFF2-40B4-BE49-F238E27FC236}">
                  <a16:creationId xmlns:a16="http://schemas.microsoft.com/office/drawing/2014/main" id="{8926D04B-8CB2-44C6-8890-B94B94BF20B0}"/>
                </a:ext>
              </a:extLst>
            </p:cNvPr>
            <p:cNvSpPr/>
            <p:nvPr/>
          </p:nvSpPr>
          <p:spPr>
            <a:xfrm>
              <a:off x="6142894" y="2571750"/>
              <a:ext cx="351692" cy="3573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Cylinder 19">
              <a:extLst>
                <a:ext uri="{FF2B5EF4-FFF2-40B4-BE49-F238E27FC236}">
                  <a16:creationId xmlns:a16="http://schemas.microsoft.com/office/drawing/2014/main" id="{072E2CD3-9308-4AB6-B85B-42C6CFA03F81}"/>
                </a:ext>
              </a:extLst>
            </p:cNvPr>
            <p:cNvSpPr/>
            <p:nvPr/>
          </p:nvSpPr>
          <p:spPr>
            <a:xfrm>
              <a:off x="4450863" y="4526770"/>
              <a:ext cx="336061" cy="261231"/>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Cube 20">
              <a:extLst>
                <a:ext uri="{FF2B5EF4-FFF2-40B4-BE49-F238E27FC236}">
                  <a16:creationId xmlns:a16="http://schemas.microsoft.com/office/drawing/2014/main" id="{A4F5075B-E88C-4BB5-ADBA-D2127772FE42}"/>
                </a:ext>
              </a:extLst>
            </p:cNvPr>
            <p:cNvSpPr/>
            <p:nvPr/>
          </p:nvSpPr>
          <p:spPr>
            <a:xfrm>
              <a:off x="4220308" y="4234770"/>
              <a:ext cx="914400" cy="625230"/>
            </a:xfrm>
            <a:prstGeom prst="cub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40423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640F-DD3F-4728-A4B4-AE4F5144A609}"/>
              </a:ext>
            </a:extLst>
          </p:cNvPr>
          <p:cNvSpPr>
            <a:spLocks noGrp="1"/>
          </p:cNvSpPr>
          <p:nvPr>
            <p:ph type="title"/>
          </p:nvPr>
        </p:nvSpPr>
        <p:spPr/>
        <p:txBody>
          <a:bodyPr/>
          <a:lstStyle/>
          <a:p>
            <a:r>
              <a:rPr lang="en-US" dirty="0"/>
              <a:t>RAT Findings</a:t>
            </a:r>
          </a:p>
        </p:txBody>
      </p:sp>
      <p:sp>
        <p:nvSpPr>
          <p:cNvPr id="3" name="Content Placeholder 2">
            <a:extLst>
              <a:ext uri="{FF2B5EF4-FFF2-40B4-BE49-F238E27FC236}">
                <a16:creationId xmlns:a16="http://schemas.microsoft.com/office/drawing/2014/main" id="{5E11D50F-6C16-43D7-92DD-221801B22CB8}"/>
              </a:ext>
            </a:extLst>
          </p:cNvPr>
          <p:cNvSpPr>
            <a:spLocks noGrp="1"/>
          </p:cNvSpPr>
          <p:nvPr>
            <p:ph idx="1"/>
          </p:nvPr>
        </p:nvSpPr>
        <p:spPr/>
        <p:txBody>
          <a:bodyPr/>
          <a:lstStyle/>
          <a:p>
            <a:pPr marL="0" marR="0">
              <a:spcBef>
                <a:spcPts val="0"/>
              </a:spcBef>
              <a:spcAft>
                <a:spcPts val="0"/>
              </a:spcAft>
            </a:pPr>
            <a:r>
              <a:rPr lang="en-US" sz="1600" dirty="0">
                <a:effectLst/>
                <a:ea typeface="Calibri" panose="020F0502020204030204" pitchFamily="34" charset="0"/>
              </a:rPr>
              <a:t>Findings</a:t>
            </a:r>
          </a:p>
          <a:p>
            <a:pPr marL="360000" lvl="1">
              <a:spcBef>
                <a:spcPts val="0"/>
              </a:spcBef>
            </a:pPr>
            <a:r>
              <a:rPr lang="en-US" sz="1400" dirty="0">
                <a:ea typeface="Calibri" panose="020F0502020204030204" pitchFamily="34" charset="0"/>
              </a:rPr>
              <a:t>without any refactoring and code improvements</a:t>
            </a:r>
          </a:p>
          <a:p>
            <a:pPr marL="360000" lvl="1">
              <a:spcBef>
                <a:spcPts val="0"/>
              </a:spcBef>
            </a:pPr>
            <a:r>
              <a:rPr lang="en-US" sz="1400" dirty="0">
                <a:ea typeface="Calibri" panose="020F0502020204030204" pitchFamily="34" charset="0"/>
              </a:rPr>
              <a:t>20</a:t>
            </a:r>
            <a:r>
              <a:rPr lang="en-US" sz="1400" dirty="0">
                <a:effectLst/>
                <a:ea typeface="Calibri" panose="020F0502020204030204" pitchFamily="34" charset="0"/>
              </a:rPr>
              <a:t>-30 sites in a single Database instance </a:t>
            </a:r>
          </a:p>
          <a:p>
            <a:pPr marL="720000" lvl="2">
              <a:spcBef>
                <a:spcPts val="0"/>
              </a:spcBef>
            </a:pPr>
            <a:r>
              <a:rPr lang="en-US" sz="1200" dirty="0">
                <a:effectLst/>
                <a:ea typeface="Calibri" panose="020F0502020204030204" pitchFamily="34" charset="0"/>
              </a:rPr>
              <a:t>VM shape: E64ds (64 vCPU, 504 GB) + P40 disks </a:t>
            </a:r>
          </a:p>
          <a:p>
            <a:pPr marL="360000" lvl="1">
              <a:spcBef>
                <a:spcPts val="0"/>
              </a:spcBef>
            </a:pPr>
            <a:r>
              <a:rPr lang="en-US" sz="1400" dirty="0">
                <a:effectLst/>
                <a:ea typeface="Calibri" panose="020F0502020204030204" pitchFamily="34" charset="0"/>
              </a:rPr>
              <a:t>2.3 (?) Azure </a:t>
            </a:r>
            <a:r>
              <a:rPr lang="en-US" sz="1400" dirty="0" err="1">
                <a:effectLst/>
                <a:ea typeface="Calibri" panose="020F0502020204030204" pitchFamily="34" charset="0"/>
              </a:rPr>
              <a:t>vCore</a:t>
            </a:r>
            <a:r>
              <a:rPr lang="en-US" sz="1400" dirty="0">
                <a:effectLst/>
                <a:ea typeface="Calibri" panose="020F0502020204030204" pitchFamily="34" charset="0"/>
              </a:rPr>
              <a:t> per site</a:t>
            </a:r>
          </a:p>
          <a:p>
            <a:pPr marL="0">
              <a:spcBef>
                <a:spcPts val="0"/>
              </a:spcBef>
            </a:pPr>
            <a:r>
              <a:rPr lang="en-US" sz="1600" dirty="0">
                <a:ea typeface="Calibri" panose="020F0502020204030204" pitchFamily="34" charset="0"/>
              </a:rPr>
              <a:t>Bottlenecks</a:t>
            </a:r>
          </a:p>
          <a:p>
            <a:pPr marL="360000" lvl="1">
              <a:spcBef>
                <a:spcPts val="0"/>
              </a:spcBef>
            </a:pPr>
            <a:r>
              <a:rPr lang="en-US" sz="1400" dirty="0">
                <a:effectLst/>
                <a:ea typeface="Calibri" panose="020F0502020204030204" pitchFamily="34" charset="0"/>
              </a:rPr>
              <a:t>CPU</a:t>
            </a:r>
          </a:p>
          <a:p>
            <a:pPr marL="360000" lvl="1">
              <a:spcBef>
                <a:spcPts val="0"/>
              </a:spcBef>
            </a:pPr>
            <a:r>
              <a:rPr lang="en-US" sz="1400" dirty="0">
                <a:ea typeface="Calibri" panose="020F0502020204030204" pitchFamily="34" charset="0"/>
              </a:rPr>
              <a:t>IOPS</a:t>
            </a:r>
          </a:p>
          <a:p>
            <a:pPr marL="360000" lvl="1">
              <a:spcBef>
                <a:spcPts val="0"/>
              </a:spcBef>
            </a:pPr>
            <a:r>
              <a:rPr lang="en-US" sz="1400" dirty="0">
                <a:effectLst/>
                <a:ea typeface="Calibri" panose="020F0502020204030204" pitchFamily="34" charset="0"/>
              </a:rPr>
              <a:t>disk </a:t>
            </a:r>
            <a:r>
              <a:rPr lang="en-US" sz="1400" dirty="0">
                <a:ea typeface="Calibri" panose="020F0502020204030204" pitchFamily="34" charset="0"/>
              </a:rPr>
              <a:t>size (from logging written through </a:t>
            </a:r>
            <a:r>
              <a:rPr lang="en-US" sz="1400" dirty="0" err="1">
                <a:ea typeface="Calibri" panose="020F0502020204030204" pitchFamily="34" charset="0"/>
              </a:rPr>
              <a:t>utl_file</a:t>
            </a:r>
            <a:r>
              <a:rPr lang="en-US" sz="1400" dirty="0">
                <a:ea typeface="Calibri" panose="020F0502020204030204" pitchFamily="34" charset="0"/>
              </a:rPr>
              <a:t>)</a:t>
            </a:r>
            <a:endParaRPr lang="en-US" sz="1400" dirty="0">
              <a:effectLst/>
              <a:ea typeface="Calibri" panose="020F0502020204030204" pitchFamily="34" charset="0"/>
            </a:endParaRPr>
          </a:p>
          <a:p>
            <a:pPr marL="0" marR="0" indent="0">
              <a:spcBef>
                <a:spcPts val="0"/>
              </a:spcBef>
              <a:spcAft>
                <a:spcPts val="0"/>
              </a:spcAft>
              <a:buNone/>
            </a:pPr>
            <a:r>
              <a:rPr lang="en-US" sz="1600" dirty="0">
                <a:effectLst/>
                <a:ea typeface="Calibri" panose="020F0502020204030204" pitchFamily="34" charset="0"/>
              </a:rPr>
              <a:t> </a:t>
            </a:r>
          </a:p>
          <a:p>
            <a:endParaRPr lang="en-US" sz="1400" dirty="0"/>
          </a:p>
          <a:p>
            <a:endParaRPr lang="en-US" sz="1400" dirty="0"/>
          </a:p>
        </p:txBody>
      </p:sp>
      <p:sp>
        <p:nvSpPr>
          <p:cNvPr id="4" name="Footer Placeholder 3">
            <a:extLst>
              <a:ext uri="{FF2B5EF4-FFF2-40B4-BE49-F238E27FC236}">
                <a16:creationId xmlns:a16="http://schemas.microsoft.com/office/drawing/2014/main" id="{3A3FD9F5-BBC6-4743-9617-9AA6F2C3A827}"/>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a:extLst>
              <a:ext uri="{FF2B5EF4-FFF2-40B4-BE49-F238E27FC236}">
                <a16:creationId xmlns:a16="http://schemas.microsoft.com/office/drawing/2014/main" id="{8F0674AA-DE0F-4C87-A693-24DEF8F7C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425" y="288000"/>
            <a:ext cx="2555288" cy="15331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A1EA82-F6D2-4A42-A802-1D66D45DE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483" y="1599873"/>
            <a:ext cx="2190179" cy="1429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2964936-B5D9-4A0E-9823-6F278253B57A}"/>
              </a:ext>
            </a:extLst>
          </p:cNvPr>
          <p:cNvPicPr>
            <a:picLocks noChangeAspect="1"/>
          </p:cNvPicPr>
          <p:nvPr/>
        </p:nvPicPr>
        <p:blipFill>
          <a:blip r:embed="rId4"/>
          <a:stretch>
            <a:fillRect/>
          </a:stretch>
        </p:blipFill>
        <p:spPr>
          <a:xfrm>
            <a:off x="5040425" y="3204283"/>
            <a:ext cx="3899858" cy="133700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1FA05C4-FDAE-4B04-ADCE-860F592855A5}"/>
              </a:ext>
            </a:extLst>
          </p:cNvPr>
          <p:cNvPicPr>
            <a:picLocks noChangeAspect="1"/>
          </p:cNvPicPr>
          <p:nvPr/>
        </p:nvPicPr>
        <p:blipFill rotWithShape="1">
          <a:blip r:embed="rId5"/>
          <a:srcRect t="26521"/>
          <a:stretch/>
        </p:blipFill>
        <p:spPr>
          <a:xfrm>
            <a:off x="64921" y="4098758"/>
            <a:ext cx="4887037" cy="756742"/>
          </a:xfrm>
          <a:prstGeom prst="rect">
            <a:avLst/>
          </a:prstGeom>
        </p:spPr>
      </p:pic>
      <p:sp>
        <p:nvSpPr>
          <p:cNvPr id="10" name="TextBox 9">
            <a:extLst>
              <a:ext uri="{FF2B5EF4-FFF2-40B4-BE49-F238E27FC236}">
                <a16:creationId xmlns:a16="http://schemas.microsoft.com/office/drawing/2014/main" id="{BB5151E8-3008-42CB-9A0A-07B82F22A319}"/>
              </a:ext>
            </a:extLst>
          </p:cNvPr>
          <p:cNvSpPr txBox="1"/>
          <p:nvPr/>
        </p:nvSpPr>
        <p:spPr>
          <a:xfrm>
            <a:off x="1660358" y="3950603"/>
            <a:ext cx="485710" cy="169277"/>
          </a:xfrm>
          <a:prstGeom prst="rect">
            <a:avLst/>
          </a:prstGeom>
          <a:noFill/>
        </p:spPr>
        <p:txBody>
          <a:bodyPr wrap="none" lIns="0" tIns="0" rIns="0" bIns="0" rtlCol="0">
            <a:spAutoFit/>
          </a:bodyPr>
          <a:lstStyle/>
          <a:p>
            <a:r>
              <a:rPr lang="en-US" sz="1100" dirty="0"/>
              <a:t>20 sites</a:t>
            </a:r>
          </a:p>
        </p:txBody>
      </p:sp>
      <p:sp>
        <p:nvSpPr>
          <p:cNvPr id="11" name="TextBox 10">
            <a:extLst>
              <a:ext uri="{FF2B5EF4-FFF2-40B4-BE49-F238E27FC236}">
                <a16:creationId xmlns:a16="http://schemas.microsoft.com/office/drawing/2014/main" id="{0D289B48-A40E-4C47-AB4A-C4AF0760C7DB}"/>
              </a:ext>
            </a:extLst>
          </p:cNvPr>
          <p:cNvSpPr txBox="1"/>
          <p:nvPr/>
        </p:nvSpPr>
        <p:spPr>
          <a:xfrm>
            <a:off x="3058523" y="3950603"/>
            <a:ext cx="485710" cy="169277"/>
          </a:xfrm>
          <a:prstGeom prst="rect">
            <a:avLst/>
          </a:prstGeom>
          <a:noFill/>
        </p:spPr>
        <p:txBody>
          <a:bodyPr wrap="none" lIns="0" tIns="0" rIns="0" bIns="0" rtlCol="0">
            <a:spAutoFit/>
          </a:bodyPr>
          <a:lstStyle/>
          <a:p>
            <a:r>
              <a:rPr lang="en-US" sz="1100" dirty="0"/>
              <a:t>30 sites</a:t>
            </a:r>
          </a:p>
        </p:txBody>
      </p:sp>
      <p:sp>
        <p:nvSpPr>
          <p:cNvPr id="12" name="TextBox 11">
            <a:extLst>
              <a:ext uri="{FF2B5EF4-FFF2-40B4-BE49-F238E27FC236}">
                <a16:creationId xmlns:a16="http://schemas.microsoft.com/office/drawing/2014/main" id="{00B3E27F-0B62-4C5A-BDC8-9A5CE35DADFD}"/>
              </a:ext>
            </a:extLst>
          </p:cNvPr>
          <p:cNvSpPr txBox="1"/>
          <p:nvPr/>
        </p:nvSpPr>
        <p:spPr>
          <a:xfrm>
            <a:off x="4441112" y="3950603"/>
            <a:ext cx="485710" cy="169277"/>
          </a:xfrm>
          <a:prstGeom prst="rect">
            <a:avLst/>
          </a:prstGeom>
          <a:noFill/>
        </p:spPr>
        <p:txBody>
          <a:bodyPr wrap="none" lIns="0" tIns="0" rIns="0" bIns="0" rtlCol="0">
            <a:spAutoFit/>
          </a:bodyPr>
          <a:lstStyle/>
          <a:p>
            <a:r>
              <a:rPr lang="en-US" sz="1100" dirty="0"/>
              <a:t>40 sites</a:t>
            </a:r>
          </a:p>
        </p:txBody>
      </p:sp>
    </p:spTree>
    <p:extLst>
      <p:ext uri="{BB962C8B-B14F-4D97-AF65-F5344CB8AC3E}">
        <p14:creationId xmlns:p14="http://schemas.microsoft.com/office/powerpoint/2010/main" val="218298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F120-066C-48AB-BE6E-4D1426B52561}"/>
              </a:ext>
            </a:extLst>
          </p:cNvPr>
          <p:cNvSpPr>
            <a:spLocks noGrp="1"/>
          </p:cNvSpPr>
          <p:nvPr>
            <p:ph type="title"/>
          </p:nvPr>
        </p:nvSpPr>
        <p:spPr/>
        <p:txBody>
          <a:bodyPr/>
          <a:lstStyle/>
          <a:p>
            <a:r>
              <a:rPr lang="en-US" dirty="0"/>
              <a:t>Lots of Opportunities for Improvement – </a:t>
            </a:r>
            <a:br>
              <a:rPr lang="en-US" dirty="0"/>
            </a:br>
            <a:r>
              <a:rPr lang="en-US" dirty="0"/>
              <a:t>to host more sites in a single database instance</a:t>
            </a:r>
          </a:p>
        </p:txBody>
      </p:sp>
      <p:sp>
        <p:nvSpPr>
          <p:cNvPr id="3" name="Content Placeholder 2">
            <a:extLst>
              <a:ext uri="{FF2B5EF4-FFF2-40B4-BE49-F238E27FC236}">
                <a16:creationId xmlns:a16="http://schemas.microsoft.com/office/drawing/2014/main" id="{A19C5856-492A-47DC-B029-2A5270D7C353}"/>
              </a:ext>
            </a:extLst>
          </p:cNvPr>
          <p:cNvSpPr>
            <a:spLocks noGrp="1"/>
          </p:cNvSpPr>
          <p:nvPr>
            <p:ph idx="1"/>
          </p:nvPr>
        </p:nvSpPr>
        <p:spPr>
          <a:xfrm>
            <a:off x="720003" y="936000"/>
            <a:ext cx="8291917" cy="3780000"/>
          </a:xfrm>
        </p:spPr>
        <p:txBody>
          <a:bodyPr/>
          <a:lstStyle/>
          <a:p>
            <a:pPr algn="l"/>
            <a:r>
              <a:rPr lang="en-US" sz="1100" b="0" i="1" dirty="0">
                <a:solidFill>
                  <a:srgbClr val="172B4D"/>
                </a:solidFill>
                <a:effectLst/>
                <a:cs typeface="Arial" panose="020B0604020202020204" pitchFamily="34" charset="0"/>
              </a:rPr>
              <a:t>optimizations without application impact</a:t>
            </a:r>
            <a:endParaRPr lang="en-US" sz="1100" b="0" i="0" dirty="0">
              <a:solidFill>
                <a:srgbClr val="172B4D"/>
              </a:solidFill>
              <a:effectLst/>
              <a:cs typeface="Arial" panose="020B0604020202020204" pitchFamily="34" charset="0"/>
            </a:endParaRPr>
          </a:p>
          <a:p>
            <a:pPr lvl="1"/>
            <a:r>
              <a:rPr lang="en-US" sz="1100" dirty="0">
                <a:cs typeface="Arial" panose="020B0604020202020204" pitchFamily="34" charset="0"/>
              </a:rPr>
              <a:t>partitioning of tables</a:t>
            </a:r>
          </a:p>
          <a:p>
            <a:pPr lvl="1"/>
            <a:r>
              <a:rPr lang="en-US" sz="1100" dirty="0">
                <a:cs typeface="Arial" panose="020B0604020202020204" pitchFamily="34" charset="0"/>
              </a:rPr>
              <a:t>index design (add, refine, remove indexes, partitioning of indexes - auto index design) </a:t>
            </a:r>
          </a:p>
          <a:p>
            <a:pPr lvl="1"/>
            <a:r>
              <a:rPr lang="en-US" sz="1100" dirty="0">
                <a:cs typeface="Arial" panose="020B0604020202020204" pitchFamily="34" charset="0"/>
              </a:rPr>
              <a:t>execution plan optimizations for bottleneck actions </a:t>
            </a:r>
          </a:p>
          <a:p>
            <a:pPr lvl="1"/>
            <a:r>
              <a:rPr lang="en-US" sz="1100" dirty="0">
                <a:cs typeface="Arial" panose="020B0604020202020204" pitchFamily="34" charset="0"/>
              </a:rPr>
              <a:t>Materialized Views (for heavily queried datasets)</a:t>
            </a:r>
          </a:p>
          <a:p>
            <a:pPr lvl="1"/>
            <a:r>
              <a:rPr lang="en-US" sz="1100" dirty="0">
                <a:cs typeface="Arial" panose="020B0604020202020204" pitchFamily="34" charset="0"/>
              </a:rPr>
              <a:t>in memory database option (for heavily queried datasets)</a:t>
            </a:r>
          </a:p>
          <a:p>
            <a:pPr lvl="1"/>
            <a:r>
              <a:rPr lang="en-US" sz="1100" dirty="0">
                <a:cs typeface="Arial" panose="020B0604020202020204" pitchFamily="34" charset="0"/>
              </a:rPr>
              <a:t>resource plans (and consumer groups) to assign resources to high priority jobs</a:t>
            </a:r>
          </a:p>
          <a:p>
            <a:pPr lvl="1"/>
            <a:r>
              <a:rPr lang="en-US" sz="1100" dirty="0">
                <a:cs typeface="Arial" panose="020B0604020202020204" pitchFamily="34" charset="0"/>
              </a:rPr>
              <a:t>explicitly work with generic data - remove data records shared across site</a:t>
            </a:r>
          </a:p>
          <a:p>
            <a:pPr lvl="1"/>
            <a:r>
              <a:rPr lang="en-US" sz="1100" dirty="0">
                <a:cs typeface="Arial" panose="020B0604020202020204" pitchFamily="34" charset="0"/>
              </a:rPr>
              <a:t>clean up redundant/discarded data</a:t>
            </a:r>
          </a:p>
          <a:p>
            <a:pPr lvl="1"/>
            <a:r>
              <a:rPr lang="en-US" sz="1100" dirty="0">
                <a:cs typeface="Arial" panose="020B0604020202020204" pitchFamily="34" charset="0"/>
              </a:rPr>
              <a:t>scale up of VM shape &amp; DB configuration (IOPS, memory, CPU, SGA, parallelization, # processes..)</a:t>
            </a:r>
          </a:p>
          <a:p>
            <a:r>
              <a:rPr lang="en-US" sz="1100" i="1" dirty="0">
                <a:cs typeface="Arial" panose="020B0604020202020204" pitchFamily="34" charset="0"/>
              </a:rPr>
              <a:t>optimizations with some application impact</a:t>
            </a:r>
          </a:p>
          <a:p>
            <a:pPr lvl="1"/>
            <a:r>
              <a:rPr lang="en-US" sz="1100" dirty="0">
                <a:cs typeface="Arial" panose="020B0604020202020204" pitchFamily="34" charset="0"/>
              </a:rPr>
              <a:t>purge redundant data and/or archive cold data in external storage (NoSQL, Azure Blob)</a:t>
            </a:r>
          </a:p>
          <a:p>
            <a:pPr lvl="1"/>
            <a:r>
              <a:rPr lang="en-US" sz="1100" dirty="0">
                <a:cs typeface="Arial" panose="020B0604020202020204" pitchFamily="34" charset="0"/>
              </a:rPr>
              <a:t>spread jobs differently over the day (to reduce peaks)</a:t>
            </a:r>
          </a:p>
          <a:p>
            <a:pPr lvl="1"/>
            <a:r>
              <a:rPr lang="en-US" sz="1100" dirty="0">
                <a:cs typeface="Arial" panose="020B0604020202020204" pitchFamily="34" charset="0"/>
              </a:rPr>
              <a:t>using standby databases in read only mode – to reduce the load on the primary database, achieve higher overall performance and even allow us a smaller VM shape for all databases (license consequences)</a:t>
            </a:r>
          </a:p>
          <a:p>
            <a:pPr lvl="1"/>
            <a:r>
              <a:rPr lang="en-US" sz="1100" dirty="0">
                <a:cs typeface="Arial" panose="020B0604020202020204" pitchFamily="34" charset="0"/>
              </a:rPr>
              <a:t>remove unused objects</a:t>
            </a:r>
          </a:p>
          <a:p>
            <a:pPr lvl="1"/>
            <a:r>
              <a:rPr lang="en-US" sz="1100" dirty="0">
                <a:cs typeface="Arial" panose="020B0604020202020204" pitchFamily="34" charset="0"/>
              </a:rPr>
              <a:t>rewriting SQL query (of poorly performing queries)</a:t>
            </a:r>
          </a:p>
          <a:p>
            <a:pPr lvl="1"/>
            <a:r>
              <a:rPr lang="en-US" sz="1100" dirty="0">
                <a:cs typeface="Arial" panose="020B0604020202020204" pitchFamily="34" charset="0"/>
              </a:rPr>
              <a:t>code optimization (remove usage of shared resources - alerts, pipes, DDL, table locks)</a:t>
            </a:r>
          </a:p>
          <a:p>
            <a:pPr lvl="1"/>
            <a:r>
              <a:rPr lang="en-US" sz="1100" dirty="0">
                <a:cs typeface="Arial" panose="020B0604020202020204" pitchFamily="34" charset="0"/>
              </a:rPr>
              <a:t>BO App job consolidation across multiple sites (make jobs process multiple sites at once)</a:t>
            </a:r>
          </a:p>
          <a:p>
            <a:endParaRPr lang="en-US" sz="1100" dirty="0">
              <a:cs typeface="Arial" panose="020B0604020202020204" pitchFamily="34" charset="0"/>
            </a:endParaRPr>
          </a:p>
          <a:p>
            <a:endParaRPr lang="en-US" sz="1100" dirty="0">
              <a:cs typeface="Arial" panose="020B0604020202020204" pitchFamily="34" charset="0"/>
            </a:endParaRPr>
          </a:p>
        </p:txBody>
      </p:sp>
      <p:sp>
        <p:nvSpPr>
          <p:cNvPr id="4" name="Footer Placeholder 3">
            <a:extLst>
              <a:ext uri="{FF2B5EF4-FFF2-40B4-BE49-F238E27FC236}">
                <a16:creationId xmlns:a16="http://schemas.microsoft.com/office/drawing/2014/main" id="{315D433E-E469-4A2C-A504-955DBD87B1A8}"/>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65830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75C7-B0A5-47B8-85C6-65175D4B076D}"/>
              </a:ext>
            </a:extLst>
          </p:cNvPr>
          <p:cNvSpPr>
            <a:spLocks noGrp="1"/>
          </p:cNvSpPr>
          <p:nvPr>
            <p:ph type="title"/>
          </p:nvPr>
        </p:nvSpPr>
        <p:spPr>
          <a:xfrm>
            <a:off x="720000" y="288000"/>
            <a:ext cx="6623999" cy="503999"/>
          </a:xfrm>
        </p:spPr>
        <p:txBody>
          <a:bodyPr anchor="ctr">
            <a:normAutofit/>
          </a:bodyPr>
          <a:lstStyle/>
          <a:p>
            <a:r>
              <a:rPr lang="en-US" dirty="0"/>
              <a:t>Consolidate Daemons and Jobs</a:t>
            </a:r>
          </a:p>
        </p:txBody>
      </p:sp>
      <p:sp>
        <p:nvSpPr>
          <p:cNvPr id="3" name="Content Placeholder 2">
            <a:extLst>
              <a:ext uri="{FF2B5EF4-FFF2-40B4-BE49-F238E27FC236}">
                <a16:creationId xmlns:a16="http://schemas.microsoft.com/office/drawing/2014/main" id="{9FB69D0C-9A85-461B-A123-58678809BC58}"/>
              </a:ext>
            </a:extLst>
          </p:cNvPr>
          <p:cNvSpPr>
            <a:spLocks noGrp="1"/>
          </p:cNvSpPr>
          <p:nvPr>
            <p:ph idx="1"/>
          </p:nvPr>
        </p:nvSpPr>
        <p:spPr>
          <a:xfrm>
            <a:off x="720000" y="900001"/>
            <a:ext cx="3744000" cy="3401999"/>
          </a:xfrm>
        </p:spPr>
        <p:txBody>
          <a:bodyPr anchor="t">
            <a:normAutofit lnSpcReduction="10000"/>
          </a:bodyPr>
          <a:lstStyle/>
          <a:p>
            <a:pPr>
              <a:lnSpc>
                <a:spcPct val="110000"/>
              </a:lnSpc>
              <a:spcAft>
                <a:spcPts val="600"/>
              </a:spcAft>
            </a:pPr>
            <a:r>
              <a:rPr lang="en-US" sz="1300" dirty="0"/>
              <a:t>Existing Daemons and Jobs run for a single site</a:t>
            </a:r>
          </a:p>
          <a:p>
            <a:pPr>
              <a:lnSpc>
                <a:spcPct val="110000"/>
              </a:lnSpc>
              <a:spcAft>
                <a:spcPts val="600"/>
              </a:spcAft>
            </a:pPr>
            <a:r>
              <a:rPr lang="en-US" sz="1300" dirty="0"/>
              <a:t>After centralizing, site specific Daemons &amp; Jobs run in parallel/sequentially</a:t>
            </a:r>
          </a:p>
          <a:p>
            <a:pPr lvl="1">
              <a:lnSpc>
                <a:spcPct val="110000"/>
              </a:lnSpc>
              <a:spcAft>
                <a:spcPts val="600"/>
              </a:spcAft>
            </a:pPr>
            <a:r>
              <a:rPr lang="en-US" sz="1300" dirty="0"/>
              <a:t>hitting the database all at once (?)</a:t>
            </a:r>
          </a:p>
          <a:p>
            <a:pPr lvl="1">
              <a:lnSpc>
                <a:spcPct val="110000"/>
              </a:lnSpc>
              <a:spcAft>
                <a:spcPts val="600"/>
              </a:spcAft>
            </a:pPr>
            <a:r>
              <a:rPr lang="en-US" sz="1300" dirty="0"/>
              <a:t>note: they need to have unique names</a:t>
            </a:r>
          </a:p>
          <a:p>
            <a:pPr>
              <a:lnSpc>
                <a:spcPct val="110000"/>
              </a:lnSpc>
              <a:spcAft>
                <a:spcPts val="600"/>
              </a:spcAft>
            </a:pPr>
            <a:r>
              <a:rPr lang="en-US" sz="1300" dirty="0"/>
              <a:t>No benefit of Set Level Processing in Database</a:t>
            </a:r>
          </a:p>
          <a:p>
            <a:pPr>
              <a:lnSpc>
                <a:spcPct val="110000"/>
              </a:lnSpc>
              <a:spcAft>
                <a:spcPts val="600"/>
              </a:spcAft>
            </a:pPr>
            <a:r>
              <a:rPr lang="en-US" sz="1300" dirty="0"/>
              <a:t>Scaling can be achieved by consolidating daemons and jobs:</a:t>
            </a:r>
          </a:p>
          <a:p>
            <a:pPr lvl="1">
              <a:lnSpc>
                <a:spcPct val="110000"/>
              </a:lnSpc>
              <a:spcAft>
                <a:spcPts val="600"/>
              </a:spcAft>
            </a:pPr>
            <a:r>
              <a:rPr lang="en-US" sz="1300" dirty="0"/>
              <a:t>make them run for multiple sites (instead of just one)</a:t>
            </a:r>
          </a:p>
          <a:p>
            <a:pPr lvl="1">
              <a:lnSpc>
                <a:spcPct val="110000"/>
              </a:lnSpc>
              <a:spcAft>
                <a:spcPts val="600"/>
              </a:spcAft>
            </a:pPr>
            <a:r>
              <a:rPr lang="en-US" sz="1300" dirty="0"/>
              <a:t>fewer daemons and jobs</a:t>
            </a:r>
          </a:p>
          <a:p>
            <a:pPr lvl="1">
              <a:lnSpc>
                <a:spcPct val="110000"/>
              </a:lnSpc>
              <a:spcAft>
                <a:spcPts val="600"/>
              </a:spcAft>
            </a:pPr>
            <a:r>
              <a:rPr lang="en-US" sz="1300" dirty="0"/>
              <a:t>SQL set query and DML (instead of single record) </a:t>
            </a:r>
          </a:p>
        </p:txBody>
      </p:sp>
      <p:sp>
        <p:nvSpPr>
          <p:cNvPr id="4" name="Footer Placeholder 3">
            <a:extLst>
              <a:ext uri="{FF2B5EF4-FFF2-40B4-BE49-F238E27FC236}">
                <a16:creationId xmlns:a16="http://schemas.microsoft.com/office/drawing/2014/main" id="{5C839E3A-0770-4F40-BB79-AD7F669D51BF}"/>
              </a:ext>
            </a:extLst>
          </p:cNvPr>
          <p:cNvSpPr>
            <a:spLocks noGrp="1"/>
          </p:cNvSpPr>
          <p:nvPr>
            <p:ph type="ftr" sz="quarter" idx="11"/>
          </p:nvPr>
        </p:nvSpPr>
        <p:spPr>
          <a:xfrm>
            <a:off x="4968000" y="5004000"/>
            <a:ext cx="2947499" cy="108000"/>
          </a:xfrm>
        </p:spPr>
        <p:txBody>
          <a:bodyPr anchor="t">
            <a:normAutofit/>
          </a:bodyPr>
          <a:lstStyle/>
          <a:p>
            <a:pPr>
              <a:spcAft>
                <a:spcPts val="600"/>
              </a:spcAft>
            </a:pPr>
            <a:r>
              <a:rPr lang="en-US"/>
              <a:t>Triple C - Centralize, Cloudify and Consolidate Oracle Databases</a:t>
            </a:r>
            <a:endParaRPr lang="nl-NL"/>
          </a:p>
        </p:txBody>
      </p:sp>
      <p:pic>
        <p:nvPicPr>
          <p:cNvPr id="2050" name="Picture 2" descr="Spot the Difference: Consolidate Your Content Inventory to Improve  Consistency, Compliance and Enhance the Customer Experience | Messagepoint">
            <a:extLst>
              <a:ext uri="{FF2B5EF4-FFF2-40B4-BE49-F238E27FC236}">
                <a16:creationId xmlns:a16="http://schemas.microsoft.com/office/drawing/2014/main" id="{D1FC938E-3947-4F2D-B4CF-DEEA4FEAE5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4000" y="1113751"/>
            <a:ext cx="4500000" cy="2902500"/>
          </a:xfrm>
          <a:prstGeom prst="rect">
            <a:avLst/>
          </a:prstGeom>
          <a:solidFill>
            <a:srgbClr val="FFFFFF"/>
          </a:solidFill>
        </p:spPr>
      </p:pic>
    </p:spTree>
    <p:extLst>
      <p:ext uri="{BB962C8B-B14F-4D97-AF65-F5344CB8AC3E}">
        <p14:creationId xmlns:p14="http://schemas.microsoft.com/office/powerpoint/2010/main" val="2921230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30ED-A53A-4C0E-B190-89BCFC4FC9F2}"/>
              </a:ext>
            </a:extLst>
          </p:cNvPr>
          <p:cNvSpPr>
            <a:spLocks noGrp="1"/>
          </p:cNvSpPr>
          <p:nvPr>
            <p:ph type="title"/>
          </p:nvPr>
        </p:nvSpPr>
        <p:spPr/>
        <p:txBody>
          <a:bodyPr/>
          <a:lstStyle/>
          <a:p>
            <a:r>
              <a:rPr lang="en-US" dirty="0"/>
              <a:t>Application Server Scripts, Daemons &amp; Jobs</a:t>
            </a:r>
          </a:p>
        </p:txBody>
      </p:sp>
      <p:sp>
        <p:nvSpPr>
          <p:cNvPr id="3" name="Content Placeholder 2">
            <a:extLst>
              <a:ext uri="{FF2B5EF4-FFF2-40B4-BE49-F238E27FC236}">
                <a16:creationId xmlns:a16="http://schemas.microsoft.com/office/drawing/2014/main" id="{3452B415-9EAE-4BB0-8465-6C2A96C8442A}"/>
              </a:ext>
            </a:extLst>
          </p:cNvPr>
          <p:cNvSpPr>
            <a:spLocks noGrp="1"/>
          </p:cNvSpPr>
          <p:nvPr>
            <p:ph idx="1"/>
          </p:nvPr>
        </p:nvSpPr>
        <p:spPr>
          <a:xfrm>
            <a:off x="720003" y="936000"/>
            <a:ext cx="7955074" cy="3780000"/>
          </a:xfrm>
        </p:spPr>
        <p:txBody>
          <a:bodyPr/>
          <a:lstStyle/>
          <a:p>
            <a:r>
              <a:rPr lang="en-US" sz="1300" b="1" dirty="0"/>
              <a:t>Local Setup – specific to one site</a:t>
            </a:r>
          </a:p>
          <a:p>
            <a:pPr lvl="1"/>
            <a:r>
              <a:rPr lang="en-US" sz="1300" dirty="0"/>
              <a:t>(only) desired version of each of 50+ applications installed </a:t>
            </a:r>
            <a:br>
              <a:rPr lang="en-US" sz="1300" dirty="0"/>
            </a:br>
            <a:r>
              <a:rPr lang="en-US" sz="1300" dirty="0"/>
              <a:t>(shell, binary compiled from C++, Perl, SQL, PL/SQL)</a:t>
            </a:r>
          </a:p>
          <a:p>
            <a:pPr lvl="1"/>
            <a:r>
              <a:rPr lang="en-US" sz="1300" dirty="0"/>
              <a:t>Hard coded directories &amp; credentials in code</a:t>
            </a:r>
          </a:p>
          <a:p>
            <a:pPr lvl="1"/>
            <a:r>
              <a:rPr lang="en-US" sz="1300" dirty="0"/>
              <a:t>Configuration Files</a:t>
            </a:r>
          </a:p>
          <a:p>
            <a:pPr lvl="1"/>
            <a:r>
              <a:rPr lang="en-US" sz="1300" dirty="0"/>
              <a:t>Data Directories</a:t>
            </a:r>
          </a:p>
          <a:p>
            <a:pPr lvl="1"/>
            <a:r>
              <a:rPr lang="en-US" sz="1300" dirty="0"/>
              <a:t>Daemons &amp; scheduled Jobs – process all </a:t>
            </a:r>
          </a:p>
          <a:p>
            <a:r>
              <a:rPr lang="en-US" sz="1300" b="1" dirty="0"/>
              <a:t>Central App Server with all sites consolidated</a:t>
            </a:r>
          </a:p>
          <a:p>
            <a:pPr lvl="1"/>
            <a:r>
              <a:rPr lang="en-US" sz="1300" dirty="0"/>
              <a:t>all [in use] versions of all applications are installed</a:t>
            </a:r>
          </a:p>
          <a:p>
            <a:pPr lvl="1"/>
            <a:r>
              <a:rPr lang="en-US" sz="1300" dirty="0"/>
              <a:t>no hard coded location/configuration references anywhere– refer to environment variables </a:t>
            </a:r>
          </a:p>
          <a:p>
            <a:pPr lvl="1"/>
            <a:r>
              <a:rPr lang="en-US" sz="1300" dirty="0"/>
              <a:t>database connection based on Oracle Wallet and TNS_ADMIN environment variable</a:t>
            </a:r>
          </a:p>
          <a:p>
            <a:pPr lvl="1"/>
            <a:r>
              <a:rPr lang="en-US" sz="1300" dirty="0"/>
              <a:t>site specific data directories – referred to through environment variables</a:t>
            </a:r>
          </a:p>
          <a:p>
            <a:pPr lvl="1"/>
            <a:r>
              <a:rPr lang="en-US" sz="1300" dirty="0"/>
              <a:t>run daemons and jobs per site (or better yet: consolidate across all sites)</a:t>
            </a:r>
          </a:p>
          <a:p>
            <a:pPr lvl="2"/>
            <a:r>
              <a:rPr lang="en-US" sz="1300" dirty="0"/>
              <a:t>unique name</a:t>
            </a:r>
          </a:p>
          <a:p>
            <a:pPr lvl="2"/>
            <a:r>
              <a:rPr lang="en-US" sz="1300" dirty="0"/>
              <a:t>site specific settings for environment variables </a:t>
            </a:r>
            <a:br>
              <a:rPr lang="en-US" sz="1300" dirty="0"/>
            </a:br>
            <a:r>
              <a:rPr lang="en-US" sz="1300" dirty="0"/>
              <a:t>(application version directories, TNS_ADMIN, data directories)</a:t>
            </a:r>
          </a:p>
          <a:p>
            <a:pPr lvl="1"/>
            <a:endParaRPr lang="en-US" sz="1300" dirty="0"/>
          </a:p>
        </p:txBody>
      </p:sp>
      <p:sp>
        <p:nvSpPr>
          <p:cNvPr id="4" name="Footer Placeholder 3">
            <a:extLst>
              <a:ext uri="{FF2B5EF4-FFF2-40B4-BE49-F238E27FC236}">
                <a16:creationId xmlns:a16="http://schemas.microsoft.com/office/drawing/2014/main" id="{18958AA9-7B7C-4654-BF75-C20B8A79BDD4}"/>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descr="Spot the Difference: Consolidate Your Content Inventory to Improve  Consistency, Compliance and Enhance the Customer Experience | Messagepoint">
            <a:extLst>
              <a:ext uri="{FF2B5EF4-FFF2-40B4-BE49-F238E27FC236}">
                <a16:creationId xmlns:a16="http://schemas.microsoft.com/office/drawing/2014/main" id="{89F32786-6090-498C-B5A8-1B207F7DC1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6560" y="3545569"/>
            <a:ext cx="2037878" cy="1314431"/>
          </a:xfrm>
          <a:prstGeom prst="rect">
            <a:avLst/>
          </a:prstGeom>
          <a:solidFill>
            <a:srgbClr val="FFFFFF"/>
          </a:solidFill>
        </p:spPr>
      </p:pic>
    </p:spTree>
    <p:extLst>
      <p:ext uri="{BB962C8B-B14F-4D97-AF65-F5344CB8AC3E}">
        <p14:creationId xmlns:p14="http://schemas.microsoft.com/office/powerpoint/2010/main" val="255071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8791-715A-4A8D-91F0-173FC16B317E}"/>
              </a:ext>
            </a:extLst>
          </p:cNvPr>
          <p:cNvSpPr>
            <a:spLocks noGrp="1"/>
          </p:cNvSpPr>
          <p:nvPr>
            <p:ph type="title"/>
          </p:nvPr>
        </p:nvSpPr>
        <p:spPr/>
        <p:txBody>
          <a:bodyPr/>
          <a:lstStyle/>
          <a:p>
            <a:r>
              <a:rPr lang="en-US" dirty="0"/>
              <a:t>Change Management </a:t>
            </a:r>
          </a:p>
        </p:txBody>
      </p:sp>
      <p:sp>
        <p:nvSpPr>
          <p:cNvPr id="3" name="Content Placeholder 2">
            <a:extLst>
              <a:ext uri="{FF2B5EF4-FFF2-40B4-BE49-F238E27FC236}">
                <a16:creationId xmlns:a16="http://schemas.microsoft.com/office/drawing/2014/main" id="{6EAC1E7E-1125-4C8F-A1E8-E1817CAB15C8}"/>
              </a:ext>
            </a:extLst>
          </p:cNvPr>
          <p:cNvSpPr>
            <a:spLocks noGrp="1"/>
          </p:cNvSpPr>
          <p:nvPr>
            <p:ph idx="1"/>
          </p:nvPr>
        </p:nvSpPr>
        <p:spPr>
          <a:xfrm>
            <a:off x="720003" y="764062"/>
            <a:ext cx="8007437" cy="3780000"/>
          </a:xfrm>
        </p:spPr>
        <p:txBody>
          <a:bodyPr/>
          <a:lstStyle/>
          <a:p>
            <a:pPr>
              <a:spcAft>
                <a:spcPts val="0"/>
              </a:spcAft>
            </a:pPr>
            <a:r>
              <a:rPr lang="en-US" dirty="0"/>
              <a:t>Design principles for change management process: </a:t>
            </a:r>
            <a:br>
              <a:rPr lang="en-US" dirty="0"/>
            </a:br>
            <a:r>
              <a:rPr lang="en-US" i="1" dirty="0"/>
              <a:t>low risk, fine grained control, high flexibility, high degree of </a:t>
            </a:r>
            <a:br>
              <a:rPr lang="en-US" i="1" dirty="0"/>
            </a:br>
            <a:r>
              <a:rPr lang="en-US" i="1" dirty="0"/>
              <a:t>automation, minimal downtime and efficient usage of cloud resources </a:t>
            </a:r>
            <a:br>
              <a:rPr lang="en-US" dirty="0"/>
            </a:br>
            <a:endParaRPr lang="en-US" dirty="0"/>
          </a:p>
          <a:p>
            <a:pPr marR="0">
              <a:spcAft>
                <a:spcPts val="0"/>
              </a:spcAft>
            </a:pPr>
            <a:r>
              <a:rPr lang="en-US" dirty="0"/>
              <a:t>A new release (bundle of application versions at a certain cut-off date) </a:t>
            </a:r>
            <a:br>
              <a:rPr lang="en-US" dirty="0"/>
            </a:br>
            <a:r>
              <a:rPr lang="en-US" dirty="0"/>
              <a:t>should not be rolled out at once, big bang to all sites</a:t>
            </a:r>
          </a:p>
          <a:p>
            <a:pPr marL="285750" lvl="1"/>
            <a:r>
              <a:rPr lang="en-US" dirty="0"/>
              <a:t>controlled multi-stage rollout – with one or some, several and many </a:t>
            </a:r>
            <a:br>
              <a:rPr lang="en-US" dirty="0"/>
            </a:br>
            <a:r>
              <a:rPr lang="en-US" dirty="0"/>
              <a:t>(or all) sites adopting a new release at different moments</a:t>
            </a:r>
            <a:br>
              <a:rPr lang="en-US" dirty="0"/>
            </a:br>
            <a:endParaRPr lang="en-US" dirty="0"/>
          </a:p>
          <a:p>
            <a:r>
              <a:rPr lang="en-US" dirty="0"/>
              <a:t>Roll out of a release should have minimal impact and </a:t>
            </a:r>
            <a:br>
              <a:rPr lang="en-US" dirty="0"/>
            </a:br>
            <a:r>
              <a:rPr lang="en-US" dirty="0"/>
              <a:t>cause minimal downtime</a:t>
            </a:r>
          </a:p>
          <a:p>
            <a:pPr marL="285750" lvl="1"/>
            <a:r>
              <a:rPr lang="en-US" dirty="0"/>
              <a:t>discern between the </a:t>
            </a:r>
            <a:r>
              <a:rPr lang="en-US" i="1" dirty="0"/>
              <a:t>installation &amp; configuration</a:t>
            </a:r>
            <a:r>
              <a:rPr lang="en-US" dirty="0"/>
              <a:t> of new versions </a:t>
            </a:r>
            <a:br>
              <a:rPr lang="en-US" dirty="0"/>
            </a:br>
            <a:r>
              <a:rPr lang="en-US" dirty="0"/>
              <a:t>and the </a:t>
            </a:r>
            <a:r>
              <a:rPr lang="en-US" i="1" dirty="0"/>
              <a:t>activation</a:t>
            </a:r>
            <a:r>
              <a:rPr lang="en-US" dirty="0"/>
              <a:t> of new versions for sites</a:t>
            </a:r>
          </a:p>
          <a:p>
            <a:r>
              <a:rPr lang="en-US" dirty="0"/>
              <a:t>A roll out can easily be undone</a:t>
            </a:r>
          </a:p>
          <a:p>
            <a:pPr marL="285750" lvl="1"/>
            <a:r>
              <a:rPr lang="en-US" dirty="0"/>
              <a:t>sites can be moved between versions quickly and easily</a:t>
            </a:r>
          </a:p>
          <a:p>
            <a:endParaRPr lang="en-US" dirty="0"/>
          </a:p>
        </p:txBody>
      </p:sp>
      <p:sp>
        <p:nvSpPr>
          <p:cNvPr id="4" name="Footer Placeholder 3">
            <a:extLst>
              <a:ext uri="{FF2B5EF4-FFF2-40B4-BE49-F238E27FC236}">
                <a16:creationId xmlns:a16="http://schemas.microsoft.com/office/drawing/2014/main" id="{CBEFE68F-1B15-431A-A796-5CD718782F49}"/>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descr="To Approach Change Differently, Change Your Approach - InnovationManagement">
            <a:extLst>
              <a:ext uri="{FF2B5EF4-FFF2-40B4-BE49-F238E27FC236}">
                <a16:creationId xmlns:a16="http://schemas.microsoft.com/office/drawing/2014/main" id="{E58B983A-D6E2-42BD-A86A-DAF140FEA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140035"/>
            <a:ext cx="1818640" cy="1303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0B22C04-FF92-44FE-A2FE-7EC8ED47948F}"/>
              </a:ext>
            </a:extLst>
          </p:cNvPr>
          <p:cNvPicPr>
            <a:picLocks noChangeAspect="1"/>
          </p:cNvPicPr>
          <p:nvPr/>
        </p:nvPicPr>
        <p:blipFill>
          <a:blip r:embed="rId3"/>
          <a:stretch>
            <a:fillRect/>
          </a:stretch>
        </p:blipFill>
        <p:spPr>
          <a:xfrm>
            <a:off x="6863818" y="1443966"/>
            <a:ext cx="2103362" cy="3483534"/>
          </a:xfrm>
          <a:prstGeom prst="rect">
            <a:avLst/>
          </a:prstGeom>
        </p:spPr>
      </p:pic>
    </p:spTree>
    <p:extLst>
      <p:ext uri="{BB962C8B-B14F-4D97-AF65-F5344CB8AC3E}">
        <p14:creationId xmlns:p14="http://schemas.microsoft.com/office/powerpoint/2010/main" val="292346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8791-715A-4A8D-91F0-173FC16B317E}"/>
              </a:ext>
            </a:extLst>
          </p:cNvPr>
          <p:cNvSpPr>
            <a:spLocks noGrp="1"/>
          </p:cNvSpPr>
          <p:nvPr>
            <p:ph type="title"/>
          </p:nvPr>
        </p:nvSpPr>
        <p:spPr/>
        <p:txBody>
          <a:bodyPr/>
          <a:lstStyle/>
          <a:p>
            <a:r>
              <a:rPr lang="en-US" dirty="0"/>
              <a:t>Multiple application versions co-exist</a:t>
            </a:r>
          </a:p>
        </p:txBody>
      </p:sp>
      <p:sp>
        <p:nvSpPr>
          <p:cNvPr id="3" name="Content Placeholder 2">
            <a:extLst>
              <a:ext uri="{FF2B5EF4-FFF2-40B4-BE49-F238E27FC236}">
                <a16:creationId xmlns:a16="http://schemas.microsoft.com/office/drawing/2014/main" id="{6EAC1E7E-1125-4C8F-A1E8-E1817CAB15C8}"/>
              </a:ext>
            </a:extLst>
          </p:cNvPr>
          <p:cNvSpPr>
            <a:spLocks noGrp="1"/>
          </p:cNvSpPr>
          <p:nvPr>
            <p:ph idx="1"/>
          </p:nvPr>
        </p:nvSpPr>
        <p:spPr>
          <a:xfrm>
            <a:off x="720003" y="936000"/>
            <a:ext cx="7926157" cy="3780000"/>
          </a:xfrm>
        </p:spPr>
        <p:txBody>
          <a:bodyPr/>
          <a:lstStyle/>
          <a:p>
            <a:r>
              <a:rPr lang="en-US" dirty="0"/>
              <a:t>Not all sites are on the same application version</a:t>
            </a:r>
          </a:p>
          <a:p>
            <a:r>
              <a:rPr lang="en-US" dirty="0"/>
              <a:t>Multiple versions of each application coexist on app server</a:t>
            </a:r>
          </a:p>
          <a:p>
            <a:endParaRPr lang="en-US" dirty="0"/>
          </a:p>
          <a:p>
            <a:r>
              <a:rPr lang="en-US" dirty="0"/>
              <a:t>Not all sites use the same versions of database objects (canary site, early adopter, laggard)</a:t>
            </a:r>
          </a:p>
          <a:p>
            <a:pPr lvl="1"/>
            <a:r>
              <a:rPr lang="en-US" dirty="0"/>
              <a:t>different versions of Packages, Types and Views</a:t>
            </a:r>
          </a:p>
          <a:p>
            <a:pPr lvl="1"/>
            <a:r>
              <a:rPr lang="en-US" dirty="0"/>
              <a:t>requiring evolved definitions of Tables</a:t>
            </a:r>
          </a:p>
          <a:p>
            <a:pPr lvl="1"/>
            <a:endParaRPr lang="en-US" dirty="0"/>
          </a:p>
          <a:p>
            <a:r>
              <a:rPr lang="en-US" dirty="0"/>
              <a:t>How can we support multiple “database releases” to coexist within the same multi-site consolidated database?</a:t>
            </a:r>
          </a:p>
          <a:p>
            <a:pPr lvl="1"/>
            <a:r>
              <a:rPr lang="en-US" dirty="0"/>
              <a:t>so we do not have to move sites between databases?</a:t>
            </a:r>
          </a:p>
          <a:p>
            <a:endParaRPr lang="en-US" dirty="0"/>
          </a:p>
        </p:txBody>
      </p:sp>
      <p:sp>
        <p:nvSpPr>
          <p:cNvPr id="4" name="Footer Placeholder 3">
            <a:extLst>
              <a:ext uri="{FF2B5EF4-FFF2-40B4-BE49-F238E27FC236}">
                <a16:creationId xmlns:a16="http://schemas.microsoft.com/office/drawing/2014/main" id="{CBEFE68F-1B15-431A-A796-5CD718782F49}"/>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5" name="Picture 2" descr="To Approach Change Differently, Change Your Approach - InnovationManagement">
            <a:extLst>
              <a:ext uri="{FF2B5EF4-FFF2-40B4-BE49-F238E27FC236}">
                <a16:creationId xmlns:a16="http://schemas.microsoft.com/office/drawing/2014/main" id="{E58B983A-D6E2-42BD-A86A-DAF140FEA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53" y="84878"/>
            <a:ext cx="2203807" cy="158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85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DB6D-8279-4B61-A885-D7618426439D}"/>
              </a:ext>
            </a:extLst>
          </p:cNvPr>
          <p:cNvSpPr>
            <a:spLocks noGrp="1"/>
          </p:cNvSpPr>
          <p:nvPr>
            <p:ph type="title"/>
          </p:nvPr>
        </p:nvSpPr>
        <p:spPr>
          <a:xfrm>
            <a:off x="719998" y="288000"/>
            <a:ext cx="6821847" cy="504000"/>
          </a:xfrm>
        </p:spPr>
        <p:txBody>
          <a:bodyPr/>
          <a:lstStyle/>
          <a:p>
            <a:r>
              <a:rPr lang="en-US" dirty="0"/>
              <a:t>Introducing Oracle Database Edition Based Redefinition (EBR)</a:t>
            </a:r>
          </a:p>
        </p:txBody>
      </p:sp>
      <p:sp>
        <p:nvSpPr>
          <p:cNvPr id="3" name="Content Placeholder 2">
            <a:extLst>
              <a:ext uri="{FF2B5EF4-FFF2-40B4-BE49-F238E27FC236}">
                <a16:creationId xmlns:a16="http://schemas.microsoft.com/office/drawing/2014/main" id="{E6C8EB77-E13B-4E8C-837B-976F82B66888}"/>
              </a:ext>
            </a:extLst>
          </p:cNvPr>
          <p:cNvSpPr>
            <a:spLocks noGrp="1"/>
          </p:cNvSpPr>
          <p:nvPr>
            <p:ph idx="1"/>
          </p:nvPr>
        </p:nvSpPr>
        <p:spPr>
          <a:xfrm>
            <a:off x="720003" y="936000"/>
            <a:ext cx="7733117" cy="3780000"/>
          </a:xfrm>
        </p:spPr>
        <p:txBody>
          <a:bodyPr/>
          <a:lstStyle/>
          <a:p>
            <a:pPr marL="105750" marR="0">
              <a:spcAft>
                <a:spcPts val="0"/>
              </a:spcAft>
            </a:pPr>
            <a:r>
              <a:rPr lang="en-US" dirty="0"/>
              <a:t>Edition Based Redefinition EBR – introduced in Oracle Database 11gR2 (2012)</a:t>
            </a:r>
            <a:br>
              <a:rPr lang="en-US" dirty="0"/>
            </a:br>
            <a:r>
              <a:rPr lang="en-US" dirty="0"/>
              <a:t>(created to support zero down-time roll out of new releases of Oracle eBusiness Suite)</a:t>
            </a:r>
          </a:p>
          <a:p>
            <a:pPr marL="285750" lvl="1"/>
            <a:r>
              <a:rPr lang="en-US" dirty="0"/>
              <a:t>free feature in all flavors of Oracle Database</a:t>
            </a:r>
          </a:p>
          <a:p>
            <a:pPr marL="105750" marR="0">
              <a:spcAft>
                <a:spcPts val="0"/>
              </a:spcAft>
            </a:pPr>
            <a:r>
              <a:rPr lang="en-US" dirty="0"/>
              <a:t>Editions add a “release” dimension to the database – orthogonal to schemas</a:t>
            </a:r>
          </a:p>
          <a:p>
            <a:pPr lvl="1"/>
            <a:r>
              <a:rPr lang="en-US" dirty="0"/>
              <a:t>an edition is a collection of database objects ( </a:t>
            </a:r>
            <a:r>
              <a:rPr lang="en-US" dirty="0" err="1"/>
              <a:t>object_name</a:t>
            </a:r>
            <a:r>
              <a:rPr lang="en-US" dirty="0"/>
              <a:t>, </a:t>
            </a:r>
            <a:r>
              <a:rPr lang="en-US" dirty="0" err="1"/>
              <a:t>object_type</a:t>
            </a:r>
            <a:r>
              <a:rPr lang="en-US" dirty="0"/>
              <a:t> and schema)</a:t>
            </a:r>
          </a:p>
          <a:p>
            <a:pPr lvl="1"/>
            <a:r>
              <a:rPr lang="en-US" dirty="0"/>
              <a:t>in an editioned database, the full coordinates of a database object become ( </a:t>
            </a:r>
            <a:r>
              <a:rPr lang="en-US" dirty="0" err="1"/>
              <a:t>object_name</a:t>
            </a:r>
            <a:r>
              <a:rPr lang="en-US" dirty="0"/>
              <a:t>, </a:t>
            </a:r>
            <a:r>
              <a:rPr lang="en-US" dirty="0" err="1"/>
              <a:t>object_type</a:t>
            </a:r>
            <a:r>
              <a:rPr lang="en-US" dirty="0"/>
              <a:t>, schema, edition)</a:t>
            </a:r>
          </a:p>
          <a:p>
            <a:pPr lvl="1"/>
            <a:r>
              <a:rPr lang="en-US" dirty="0"/>
              <a:t>two editions can contain different versions of a database object (package, view, type, synonym, function)</a:t>
            </a:r>
          </a:p>
          <a:p>
            <a:pPr lvl="1"/>
            <a:r>
              <a:rPr lang="en-US" dirty="0"/>
              <a:t>each session runs in a specific edition – this current edition determines which version of each database object is used (during name resolution as part of statement parsing)</a:t>
            </a:r>
          </a:p>
          <a:p>
            <a:pPr lvl="2"/>
            <a:endParaRPr lang="en-US" sz="1200" dirty="0"/>
          </a:p>
          <a:p>
            <a:pPr lvl="2"/>
            <a:endParaRPr lang="en-US" sz="1200" dirty="0"/>
          </a:p>
        </p:txBody>
      </p:sp>
      <p:sp>
        <p:nvSpPr>
          <p:cNvPr id="4" name="Footer Placeholder 3">
            <a:extLst>
              <a:ext uri="{FF2B5EF4-FFF2-40B4-BE49-F238E27FC236}">
                <a16:creationId xmlns:a16="http://schemas.microsoft.com/office/drawing/2014/main" id="{D9EBBC7A-BBDB-43A4-A24D-D40F85E1E101}"/>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93147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be 37">
            <a:extLst>
              <a:ext uri="{FF2B5EF4-FFF2-40B4-BE49-F238E27FC236}">
                <a16:creationId xmlns:a16="http://schemas.microsoft.com/office/drawing/2014/main" id="{3E9B73A1-549C-4B89-818B-ED1AE5541A8E}"/>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A636120-554F-4287-B9C2-04FBA72634DA}"/>
              </a:ext>
            </a:extLst>
          </p:cNvPr>
          <p:cNvSpPr>
            <a:spLocks noGrp="1"/>
          </p:cNvSpPr>
          <p:nvPr>
            <p:ph type="title"/>
          </p:nvPr>
        </p:nvSpPr>
        <p:spPr/>
        <p:txBody>
          <a:bodyPr/>
          <a:lstStyle/>
          <a:p>
            <a:r>
              <a:rPr lang="en-US" sz="1800" dirty="0">
                <a:effectLst/>
                <a:latin typeface="Arial" panose="020B0604020202020204" pitchFamily="34" charset="0"/>
                <a:ea typeface="Times New Roman" panose="02020603050405020304" pitchFamily="18" charset="0"/>
              </a:rPr>
              <a:t>Triple Play - </a:t>
            </a:r>
            <a:r>
              <a:rPr lang="en-US" sz="1800" dirty="0">
                <a:solidFill>
                  <a:schemeClr val="tx2">
                    <a:lumMod val="50000"/>
                  </a:schemeClr>
                </a:solidFill>
                <a:effectLst/>
                <a:latin typeface="Arial" panose="020B0604020202020204" pitchFamily="34" charset="0"/>
                <a:ea typeface="Times New Roman" panose="02020603050405020304" pitchFamily="18" charset="0"/>
              </a:rPr>
              <a:t>C</a:t>
            </a:r>
            <a:r>
              <a:rPr lang="en-US" sz="1800" dirty="0">
                <a:effectLst/>
                <a:latin typeface="Arial" panose="020B0604020202020204" pitchFamily="34" charset="0"/>
                <a:ea typeface="Times New Roman" panose="02020603050405020304" pitchFamily="18" charset="0"/>
              </a:rPr>
              <a:t>entralize, </a:t>
            </a:r>
            <a:r>
              <a:rPr lang="en-US" sz="1800" dirty="0">
                <a:solidFill>
                  <a:schemeClr val="tx2">
                    <a:lumMod val="50000"/>
                  </a:schemeClr>
                </a:solidFill>
                <a:effectLst/>
                <a:latin typeface="Arial" panose="020B0604020202020204" pitchFamily="34" charset="0"/>
                <a:ea typeface="Times New Roman" panose="02020603050405020304" pitchFamily="18" charset="0"/>
              </a:rPr>
              <a:t>C</a:t>
            </a:r>
            <a:r>
              <a:rPr lang="en-US" sz="1800" dirty="0">
                <a:effectLst/>
                <a:latin typeface="Arial" panose="020B0604020202020204" pitchFamily="34" charset="0"/>
                <a:ea typeface="Times New Roman" panose="02020603050405020304" pitchFamily="18" charset="0"/>
              </a:rPr>
              <a:t>loudify and </a:t>
            </a:r>
            <a:r>
              <a:rPr lang="en-US" sz="1800" dirty="0">
                <a:solidFill>
                  <a:schemeClr val="tx2">
                    <a:lumMod val="50000"/>
                  </a:schemeClr>
                </a:solidFill>
                <a:effectLst/>
                <a:latin typeface="Arial" panose="020B0604020202020204" pitchFamily="34" charset="0"/>
                <a:ea typeface="Times New Roman" panose="02020603050405020304" pitchFamily="18" charset="0"/>
              </a:rPr>
              <a:t>C</a:t>
            </a:r>
            <a:r>
              <a:rPr lang="en-US" sz="1800" dirty="0">
                <a:effectLst/>
                <a:latin typeface="Arial" panose="020B0604020202020204" pitchFamily="34" charset="0"/>
                <a:ea typeface="Times New Roman" panose="02020603050405020304" pitchFamily="18" charset="0"/>
              </a:rPr>
              <a:t>onsolidate</a:t>
            </a:r>
            <a:endParaRPr lang="en-US" dirty="0"/>
          </a:p>
        </p:txBody>
      </p:sp>
      <p:sp>
        <p:nvSpPr>
          <p:cNvPr id="16" name="Cylinder 15">
            <a:extLst>
              <a:ext uri="{FF2B5EF4-FFF2-40B4-BE49-F238E27FC236}">
                <a16:creationId xmlns:a16="http://schemas.microsoft.com/office/drawing/2014/main" id="{1D2756F4-E2BA-43F6-B124-FA86E922C1DB}"/>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84A72CEB-7BEE-4D1D-ACFE-1A5F0131D488}"/>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ylinder 17">
            <a:extLst>
              <a:ext uri="{FF2B5EF4-FFF2-40B4-BE49-F238E27FC236}">
                <a16:creationId xmlns:a16="http://schemas.microsoft.com/office/drawing/2014/main" id="{925F3E4F-ABCE-4DF7-B5F2-BFDBD62B57A3}"/>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ylinder 18">
            <a:extLst>
              <a:ext uri="{FF2B5EF4-FFF2-40B4-BE49-F238E27FC236}">
                <a16:creationId xmlns:a16="http://schemas.microsoft.com/office/drawing/2014/main" id="{91D7B547-1CE8-4513-85EA-B5762C2D7A5E}"/>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06C6790E-0391-4545-ACB3-1494240746E3}"/>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ylinder 20">
            <a:extLst>
              <a:ext uri="{FF2B5EF4-FFF2-40B4-BE49-F238E27FC236}">
                <a16:creationId xmlns:a16="http://schemas.microsoft.com/office/drawing/2014/main" id="{092AB3C8-4097-40AB-9260-C444AA96A7B7}"/>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er 21">
            <a:extLst>
              <a:ext uri="{FF2B5EF4-FFF2-40B4-BE49-F238E27FC236}">
                <a16:creationId xmlns:a16="http://schemas.microsoft.com/office/drawing/2014/main" id="{83AA39FD-DE7E-45AA-877C-055FB4495B20}"/>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C27A169-F394-4F90-AE56-D04175C589C4}"/>
              </a:ext>
            </a:extLst>
          </p:cNvPr>
          <p:cNvGrpSpPr/>
          <p:nvPr/>
        </p:nvGrpSpPr>
        <p:grpSpPr>
          <a:xfrm>
            <a:off x="406402" y="4113892"/>
            <a:ext cx="742461" cy="513997"/>
            <a:chOff x="890955" y="4077816"/>
            <a:chExt cx="742461" cy="513997"/>
          </a:xfrm>
        </p:grpSpPr>
        <p:sp>
          <p:nvSpPr>
            <p:cNvPr id="24" name="Cube 23">
              <a:extLst>
                <a:ext uri="{FF2B5EF4-FFF2-40B4-BE49-F238E27FC236}">
                  <a16:creationId xmlns:a16="http://schemas.microsoft.com/office/drawing/2014/main" id="{DAEB68AA-9C63-4407-9098-013F1330E65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73D132C3-EC2C-48A1-BD7F-E9EDDB95E9D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37CCBFE1-DC0C-4741-926C-CC57DE4E638C}"/>
              </a:ext>
            </a:extLst>
          </p:cNvPr>
          <p:cNvGrpSpPr/>
          <p:nvPr/>
        </p:nvGrpSpPr>
        <p:grpSpPr>
          <a:xfrm>
            <a:off x="1488833" y="4113892"/>
            <a:ext cx="742461" cy="513997"/>
            <a:chOff x="890955" y="4077816"/>
            <a:chExt cx="742461" cy="513997"/>
          </a:xfrm>
        </p:grpSpPr>
        <p:sp>
          <p:nvSpPr>
            <p:cNvPr id="44" name="Cube 43">
              <a:extLst>
                <a:ext uri="{FF2B5EF4-FFF2-40B4-BE49-F238E27FC236}">
                  <a16:creationId xmlns:a16="http://schemas.microsoft.com/office/drawing/2014/main" id="{8D0409BC-BC65-4C8F-8343-74061BCBD168}"/>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ylinder 44">
              <a:extLst>
                <a:ext uri="{FF2B5EF4-FFF2-40B4-BE49-F238E27FC236}">
                  <a16:creationId xmlns:a16="http://schemas.microsoft.com/office/drawing/2014/main" id="{CF340392-D098-4296-ACB3-D307B3C80681}"/>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40353D7-656E-4C0F-8C87-4E055D7B299A}"/>
              </a:ext>
            </a:extLst>
          </p:cNvPr>
          <p:cNvGrpSpPr/>
          <p:nvPr/>
        </p:nvGrpSpPr>
        <p:grpSpPr>
          <a:xfrm>
            <a:off x="2571264" y="4113892"/>
            <a:ext cx="742461" cy="513997"/>
            <a:chOff x="890955" y="4077816"/>
            <a:chExt cx="742461" cy="513997"/>
          </a:xfrm>
        </p:grpSpPr>
        <p:sp>
          <p:nvSpPr>
            <p:cNvPr id="47" name="Cube 46">
              <a:extLst>
                <a:ext uri="{FF2B5EF4-FFF2-40B4-BE49-F238E27FC236}">
                  <a16:creationId xmlns:a16="http://schemas.microsoft.com/office/drawing/2014/main" id="{AACAEB34-A555-468A-AF20-E25BC7AFDC7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Cylinder 47">
              <a:extLst>
                <a:ext uri="{FF2B5EF4-FFF2-40B4-BE49-F238E27FC236}">
                  <a16:creationId xmlns:a16="http://schemas.microsoft.com/office/drawing/2014/main" id="{0078B4F6-0D07-4504-9E9C-67820A3A1D69}"/>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DA1396CD-F629-4F14-9519-735829CFD28F}"/>
              </a:ext>
            </a:extLst>
          </p:cNvPr>
          <p:cNvGrpSpPr/>
          <p:nvPr/>
        </p:nvGrpSpPr>
        <p:grpSpPr>
          <a:xfrm>
            <a:off x="3653695" y="4113892"/>
            <a:ext cx="742461" cy="513997"/>
            <a:chOff x="890955" y="4077816"/>
            <a:chExt cx="742461" cy="513997"/>
          </a:xfrm>
        </p:grpSpPr>
        <p:sp>
          <p:nvSpPr>
            <p:cNvPr id="50" name="Cube 49">
              <a:extLst>
                <a:ext uri="{FF2B5EF4-FFF2-40B4-BE49-F238E27FC236}">
                  <a16:creationId xmlns:a16="http://schemas.microsoft.com/office/drawing/2014/main" id="{D11390E9-8698-4CD0-B408-D91C7756ECE3}"/>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D7DE1A0C-E9A7-4B37-81CB-2805AB0346F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354711CE-7137-43D7-9422-42991B9C5813}"/>
              </a:ext>
            </a:extLst>
          </p:cNvPr>
          <p:cNvGrpSpPr/>
          <p:nvPr/>
        </p:nvGrpSpPr>
        <p:grpSpPr>
          <a:xfrm>
            <a:off x="4736126" y="4113892"/>
            <a:ext cx="742461" cy="513997"/>
            <a:chOff x="890955" y="4077816"/>
            <a:chExt cx="742461" cy="513997"/>
          </a:xfrm>
        </p:grpSpPr>
        <p:sp>
          <p:nvSpPr>
            <p:cNvPr id="53" name="Cube 52">
              <a:extLst>
                <a:ext uri="{FF2B5EF4-FFF2-40B4-BE49-F238E27FC236}">
                  <a16:creationId xmlns:a16="http://schemas.microsoft.com/office/drawing/2014/main" id="{411EBF9F-7573-44F6-B14F-BC7ED2AA25E2}"/>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Cylinder 53">
              <a:extLst>
                <a:ext uri="{FF2B5EF4-FFF2-40B4-BE49-F238E27FC236}">
                  <a16:creationId xmlns:a16="http://schemas.microsoft.com/office/drawing/2014/main" id="{D4BE0EED-B9E2-4609-9C9F-C6696F6872DD}"/>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1B56C76C-6127-4AC5-BA2F-FA8AD50EE766}"/>
              </a:ext>
            </a:extLst>
          </p:cNvPr>
          <p:cNvGrpSpPr/>
          <p:nvPr/>
        </p:nvGrpSpPr>
        <p:grpSpPr>
          <a:xfrm>
            <a:off x="5818557" y="4113892"/>
            <a:ext cx="742461" cy="513997"/>
            <a:chOff x="890955" y="4077816"/>
            <a:chExt cx="742461" cy="513997"/>
          </a:xfrm>
        </p:grpSpPr>
        <p:sp>
          <p:nvSpPr>
            <p:cNvPr id="56" name="Cube 55">
              <a:extLst>
                <a:ext uri="{FF2B5EF4-FFF2-40B4-BE49-F238E27FC236}">
                  <a16:creationId xmlns:a16="http://schemas.microsoft.com/office/drawing/2014/main" id="{4119E2B1-DE0A-4079-A324-08EFC81C9F5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Cylinder 56">
              <a:extLst>
                <a:ext uri="{FF2B5EF4-FFF2-40B4-BE49-F238E27FC236}">
                  <a16:creationId xmlns:a16="http://schemas.microsoft.com/office/drawing/2014/main" id="{7C5EA796-1269-4D2F-90D0-645A07ABDEF6}"/>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9AD092D5-C7D0-4F4B-85D9-1E8BDDE1903E}"/>
              </a:ext>
            </a:extLst>
          </p:cNvPr>
          <p:cNvGrpSpPr/>
          <p:nvPr/>
        </p:nvGrpSpPr>
        <p:grpSpPr>
          <a:xfrm>
            <a:off x="6900987" y="4113892"/>
            <a:ext cx="742461" cy="513997"/>
            <a:chOff x="890955" y="4077816"/>
            <a:chExt cx="742461" cy="513997"/>
          </a:xfrm>
        </p:grpSpPr>
        <p:sp>
          <p:nvSpPr>
            <p:cNvPr id="59" name="Cube 58">
              <a:extLst>
                <a:ext uri="{FF2B5EF4-FFF2-40B4-BE49-F238E27FC236}">
                  <a16:creationId xmlns:a16="http://schemas.microsoft.com/office/drawing/2014/main" id="{CF7F4870-866F-4FE2-A5F4-6A7BB5B931FB}"/>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Cylinder 59">
              <a:extLst>
                <a:ext uri="{FF2B5EF4-FFF2-40B4-BE49-F238E27FC236}">
                  <a16:creationId xmlns:a16="http://schemas.microsoft.com/office/drawing/2014/main" id="{52EF18AB-E762-4F8C-9241-641DF09832A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ooter Placeholder 65">
            <a:extLst>
              <a:ext uri="{FF2B5EF4-FFF2-40B4-BE49-F238E27FC236}">
                <a16:creationId xmlns:a16="http://schemas.microsoft.com/office/drawing/2014/main" id="{B72D6CC0-82CA-4521-AD81-EE6B150B1D48}"/>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67" name="Cloud 66">
            <a:extLst>
              <a:ext uri="{FF2B5EF4-FFF2-40B4-BE49-F238E27FC236}">
                <a16:creationId xmlns:a16="http://schemas.microsoft.com/office/drawing/2014/main" id="{768CC664-311E-4A7A-B960-09603096FE12}"/>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8" name="Cylinder 67">
            <a:extLst>
              <a:ext uri="{FF2B5EF4-FFF2-40B4-BE49-F238E27FC236}">
                <a16:creationId xmlns:a16="http://schemas.microsoft.com/office/drawing/2014/main" id="{08B1B990-661F-4EAE-A63B-251EB105FD66}"/>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ylinder 68">
            <a:extLst>
              <a:ext uri="{FF2B5EF4-FFF2-40B4-BE49-F238E27FC236}">
                <a16:creationId xmlns:a16="http://schemas.microsoft.com/office/drawing/2014/main" id="{E8795501-BFC7-4043-A114-71494663A461}"/>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ylinder 69">
            <a:extLst>
              <a:ext uri="{FF2B5EF4-FFF2-40B4-BE49-F238E27FC236}">
                <a16:creationId xmlns:a16="http://schemas.microsoft.com/office/drawing/2014/main" id="{26A2C00A-9577-4B62-966F-6C328BA17B03}"/>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ylinder 70">
            <a:extLst>
              <a:ext uri="{FF2B5EF4-FFF2-40B4-BE49-F238E27FC236}">
                <a16:creationId xmlns:a16="http://schemas.microsoft.com/office/drawing/2014/main" id="{FB3BD7F0-5D6A-417E-96BD-A5D7AE1B7E24}"/>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ylinder 71">
            <a:extLst>
              <a:ext uri="{FF2B5EF4-FFF2-40B4-BE49-F238E27FC236}">
                <a16:creationId xmlns:a16="http://schemas.microsoft.com/office/drawing/2014/main" id="{0ABFA3AC-AED8-42F8-9611-E68B5250579E}"/>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ylinder 72">
            <a:extLst>
              <a:ext uri="{FF2B5EF4-FFF2-40B4-BE49-F238E27FC236}">
                <a16:creationId xmlns:a16="http://schemas.microsoft.com/office/drawing/2014/main" id="{ACA077E7-7F6D-464F-B3ED-44604A4F7CD0}"/>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ylinder 73">
            <a:extLst>
              <a:ext uri="{FF2B5EF4-FFF2-40B4-BE49-F238E27FC236}">
                <a16:creationId xmlns:a16="http://schemas.microsoft.com/office/drawing/2014/main" id="{A1E13C3C-4825-4945-8657-F151506CDB58}"/>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loud 74">
            <a:extLst>
              <a:ext uri="{FF2B5EF4-FFF2-40B4-BE49-F238E27FC236}">
                <a16:creationId xmlns:a16="http://schemas.microsoft.com/office/drawing/2014/main" id="{4A5BD281-AFF5-4491-A266-796A4E2FC293}"/>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6" name="Cylinder 75">
            <a:extLst>
              <a:ext uri="{FF2B5EF4-FFF2-40B4-BE49-F238E27FC236}">
                <a16:creationId xmlns:a16="http://schemas.microsoft.com/office/drawing/2014/main" id="{D3F44B64-078B-4741-B3DF-A933DEF4E430}"/>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ylinder 76">
            <a:extLst>
              <a:ext uri="{FF2B5EF4-FFF2-40B4-BE49-F238E27FC236}">
                <a16:creationId xmlns:a16="http://schemas.microsoft.com/office/drawing/2014/main" id="{85DADC64-4B97-49B5-94CE-919C9EF5E31E}"/>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88DD456-790F-41A8-B437-D41ECF264672}"/>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90DD8029-1D88-462A-AAE6-C39B0F05BF4F}"/>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ADF30E9C-5049-4959-9483-BA45147F279C}"/>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D906C69B-CA22-42A5-9F5D-4C0D25664057}"/>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89" name="Straight Connector 88">
            <a:extLst>
              <a:ext uri="{FF2B5EF4-FFF2-40B4-BE49-F238E27FC236}">
                <a16:creationId xmlns:a16="http://schemas.microsoft.com/office/drawing/2014/main" id="{97D2CE85-61E3-40D6-84A1-0E83F9AAA178}"/>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FC13B490-9F05-4E9E-BBE9-7013852D6C9C}"/>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335AF45-E4D1-4980-B085-D5A9E2FD692A}"/>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93" name="Arrow: Up 92">
            <a:extLst>
              <a:ext uri="{FF2B5EF4-FFF2-40B4-BE49-F238E27FC236}">
                <a16:creationId xmlns:a16="http://schemas.microsoft.com/office/drawing/2014/main" id="{89DD4F5E-8695-413F-B2D8-5864D0809F2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E69F518E-B325-4D50-8C94-C1ADB6453EAA}"/>
              </a:ext>
            </a:extLst>
          </p:cNvPr>
          <p:cNvSpPr txBox="1"/>
          <p:nvPr/>
        </p:nvSpPr>
        <p:spPr>
          <a:xfrm>
            <a:off x="8659450" y="4120944"/>
            <a:ext cx="259686" cy="200055"/>
          </a:xfrm>
          <a:prstGeom prst="rect">
            <a:avLst/>
          </a:prstGeom>
          <a:noFill/>
        </p:spPr>
        <p:txBody>
          <a:bodyPr wrap="none" lIns="0" tIns="0" rIns="0" bIns="0" rtlCol="0">
            <a:spAutoFit/>
          </a:bodyPr>
          <a:lstStyle/>
          <a:p>
            <a:r>
              <a:rPr lang="en-US" sz="1300" dirty="0"/>
              <a:t>IST</a:t>
            </a:r>
          </a:p>
        </p:txBody>
      </p:sp>
      <p:sp>
        <p:nvSpPr>
          <p:cNvPr id="95" name="TextBox 94">
            <a:extLst>
              <a:ext uri="{FF2B5EF4-FFF2-40B4-BE49-F238E27FC236}">
                <a16:creationId xmlns:a16="http://schemas.microsoft.com/office/drawing/2014/main" id="{B6AA3A70-DB7B-4426-B66F-80EE2C9C75AE}"/>
              </a:ext>
            </a:extLst>
          </p:cNvPr>
          <p:cNvSpPr txBox="1"/>
          <p:nvPr/>
        </p:nvSpPr>
        <p:spPr>
          <a:xfrm>
            <a:off x="8659450" y="1560244"/>
            <a:ext cx="426399" cy="200055"/>
          </a:xfrm>
          <a:prstGeom prst="rect">
            <a:avLst/>
          </a:prstGeom>
          <a:noFill/>
        </p:spPr>
        <p:txBody>
          <a:bodyPr wrap="none" lIns="0" tIns="0" rIns="0" bIns="0" rtlCol="0">
            <a:spAutoFit/>
          </a:bodyPr>
          <a:lstStyle/>
          <a:p>
            <a:r>
              <a:rPr lang="en-US" sz="1300" dirty="0"/>
              <a:t>SOLL</a:t>
            </a:r>
          </a:p>
        </p:txBody>
      </p:sp>
      <p:sp>
        <p:nvSpPr>
          <p:cNvPr id="2" name="Rectangle 1">
            <a:extLst>
              <a:ext uri="{FF2B5EF4-FFF2-40B4-BE49-F238E27FC236}">
                <a16:creationId xmlns:a16="http://schemas.microsoft.com/office/drawing/2014/main" id="{44C21BD4-F489-4FE7-B6AA-8EA9FE519957}"/>
              </a:ext>
            </a:extLst>
          </p:cNvPr>
          <p:cNvSpPr/>
          <p:nvPr/>
        </p:nvSpPr>
        <p:spPr>
          <a:xfrm>
            <a:off x="7553566" y="3369837"/>
            <a:ext cx="106952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C1</a:t>
            </a:r>
          </a:p>
        </p:txBody>
      </p:sp>
      <p:sp>
        <p:nvSpPr>
          <p:cNvPr id="61" name="Rectangle 60">
            <a:extLst>
              <a:ext uri="{FF2B5EF4-FFF2-40B4-BE49-F238E27FC236}">
                <a16:creationId xmlns:a16="http://schemas.microsoft.com/office/drawing/2014/main" id="{FBBDC891-9BE3-4DE2-AE50-AA2206DDA4AD}"/>
              </a:ext>
            </a:extLst>
          </p:cNvPr>
          <p:cNvSpPr/>
          <p:nvPr/>
        </p:nvSpPr>
        <p:spPr>
          <a:xfrm>
            <a:off x="7553566" y="2469242"/>
            <a:ext cx="106952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C2</a:t>
            </a:r>
          </a:p>
        </p:txBody>
      </p:sp>
      <p:sp>
        <p:nvSpPr>
          <p:cNvPr id="62" name="Rectangle 61">
            <a:extLst>
              <a:ext uri="{FF2B5EF4-FFF2-40B4-BE49-F238E27FC236}">
                <a16:creationId xmlns:a16="http://schemas.microsoft.com/office/drawing/2014/main" id="{7ED8FF52-AA8B-4596-893A-7400B2FBBEA9}"/>
              </a:ext>
            </a:extLst>
          </p:cNvPr>
          <p:cNvSpPr/>
          <p:nvPr/>
        </p:nvSpPr>
        <p:spPr>
          <a:xfrm>
            <a:off x="7557478" y="1529295"/>
            <a:ext cx="1069524" cy="58477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C3</a:t>
            </a:r>
          </a:p>
        </p:txBody>
      </p:sp>
    </p:spTree>
    <p:extLst>
      <p:ext uri="{BB962C8B-B14F-4D97-AF65-F5344CB8AC3E}">
        <p14:creationId xmlns:p14="http://schemas.microsoft.com/office/powerpoint/2010/main" val="1269254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343A-F86C-43AA-9DDD-2C34CDD5DAFC}"/>
              </a:ext>
            </a:extLst>
          </p:cNvPr>
          <p:cNvSpPr>
            <a:spLocks noGrp="1"/>
          </p:cNvSpPr>
          <p:nvPr>
            <p:ph type="title"/>
          </p:nvPr>
        </p:nvSpPr>
        <p:spPr/>
        <p:txBody>
          <a:bodyPr/>
          <a:lstStyle/>
          <a:p>
            <a:r>
              <a:rPr lang="en-US" dirty="0"/>
              <a:t>Oracle Database Name Resolution</a:t>
            </a:r>
          </a:p>
        </p:txBody>
      </p:sp>
      <p:sp>
        <p:nvSpPr>
          <p:cNvPr id="3" name="Content Placeholder 2">
            <a:extLst>
              <a:ext uri="{FF2B5EF4-FFF2-40B4-BE49-F238E27FC236}">
                <a16:creationId xmlns:a16="http://schemas.microsoft.com/office/drawing/2014/main" id="{CE709873-5598-4795-993C-076D5E392165}"/>
              </a:ext>
            </a:extLst>
          </p:cNvPr>
          <p:cNvSpPr>
            <a:spLocks noGrp="1"/>
          </p:cNvSpPr>
          <p:nvPr>
            <p:ph idx="1"/>
          </p:nvPr>
        </p:nvSpPr>
        <p:spPr>
          <a:xfrm>
            <a:off x="720003" y="789176"/>
            <a:ext cx="8082252" cy="3926824"/>
          </a:xfrm>
        </p:spPr>
        <p:txBody>
          <a:bodyPr/>
          <a:lstStyle/>
          <a:p>
            <a:r>
              <a:rPr lang="en-US" sz="1400" dirty="0"/>
              <a:t>When a Statement is Parsed or Evaluated – Name Resolution determines which database objects to access</a:t>
            </a:r>
          </a:p>
          <a:p>
            <a:r>
              <a:rPr lang="en-US" sz="1400" dirty="0"/>
              <a:t>For example:</a:t>
            </a:r>
          </a:p>
          <a:p>
            <a:pPr lvl="1"/>
            <a:r>
              <a:rPr lang="en-US" sz="1400" b="1" dirty="0">
                <a:latin typeface="Bahnschrift SemiLight SemiConde" panose="020B0502040204020203" pitchFamily="34" charset="0"/>
              </a:rPr>
              <a:t>begin X(42); end;</a:t>
            </a:r>
          </a:p>
          <a:p>
            <a:pPr lvl="1"/>
            <a:r>
              <a:rPr lang="en-US" sz="1200" dirty="0"/>
              <a:t>Oracle Database has to decide what exactly X is (name resolution)</a:t>
            </a:r>
          </a:p>
          <a:p>
            <a:pPr lvl="2"/>
            <a:r>
              <a:rPr lang="en-US" sz="1200" dirty="0"/>
              <a:t>PL/SQL unit in current user’s schema (or the schema of the schema set with alter session set current schema)</a:t>
            </a:r>
          </a:p>
          <a:p>
            <a:pPr lvl="2"/>
            <a:r>
              <a:rPr lang="en-US" sz="1200" dirty="0"/>
              <a:t>private synonym (in current schema) and the associated object it refers to – which can be a PL/SQL unit or synonym</a:t>
            </a:r>
          </a:p>
          <a:p>
            <a:pPr lvl="2"/>
            <a:r>
              <a:rPr lang="en-US" sz="1200" dirty="0"/>
              <a:t>public synonym and the associated object it refers to – which can be a PL/SQL unit or another synonym</a:t>
            </a:r>
          </a:p>
          <a:p>
            <a:endParaRPr lang="en-US" sz="1400" dirty="0"/>
          </a:p>
          <a:p>
            <a:endParaRPr lang="en-US" sz="1400" dirty="0"/>
          </a:p>
        </p:txBody>
      </p:sp>
      <p:sp>
        <p:nvSpPr>
          <p:cNvPr id="4" name="Footer Placeholder 3">
            <a:extLst>
              <a:ext uri="{FF2B5EF4-FFF2-40B4-BE49-F238E27FC236}">
                <a16:creationId xmlns:a16="http://schemas.microsoft.com/office/drawing/2014/main" id="{CD4CB387-9930-4DD2-9DA0-C7632B2EC57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F8D7B525-CF4E-418C-99F4-0B214A1515C0}"/>
              </a:ext>
            </a:extLst>
          </p:cNvPr>
          <p:cNvSpPr/>
          <p:nvPr/>
        </p:nvSpPr>
        <p:spPr>
          <a:xfrm>
            <a:off x="1052095" y="3285731"/>
            <a:ext cx="7393853" cy="1612674"/>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2A09EFC6-E411-4714-B08B-CAB390B7A82B}"/>
              </a:ext>
            </a:extLst>
          </p:cNvPr>
          <p:cNvSpPr/>
          <p:nvPr/>
        </p:nvSpPr>
        <p:spPr>
          <a:xfrm>
            <a:off x="1254241" y="3880134"/>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A</a:t>
            </a:r>
          </a:p>
          <a:p>
            <a:pPr algn="ctr"/>
            <a:endParaRPr lang="en-US" sz="900" dirty="0">
              <a:solidFill>
                <a:schemeClr val="bg1">
                  <a:lumMod val="85000"/>
                </a:schemeClr>
              </a:solidFill>
            </a:endParaRPr>
          </a:p>
          <a:p>
            <a:pPr algn="ctr"/>
            <a:endParaRPr lang="en-US" sz="900" dirty="0">
              <a:solidFill>
                <a:schemeClr val="bg1">
                  <a:lumMod val="85000"/>
                </a:schemeClr>
              </a:solidFill>
            </a:endParaRPr>
          </a:p>
        </p:txBody>
      </p:sp>
      <p:sp>
        <p:nvSpPr>
          <p:cNvPr id="7" name="Rectangle: Rounded Corners 6">
            <a:extLst>
              <a:ext uri="{FF2B5EF4-FFF2-40B4-BE49-F238E27FC236}">
                <a16:creationId xmlns:a16="http://schemas.microsoft.com/office/drawing/2014/main" id="{377A128D-BBF0-493E-B029-BF0F0C62B957}"/>
              </a:ext>
            </a:extLst>
          </p:cNvPr>
          <p:cNvSpPr/>
          <p:nvPr/>
        </p:nvSpPr>
        <p:spPr>
          <a:xfrm>
            <a:off x="3326230" y="4184763"/>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B</a:t>
            </a:r>
          </a:p>
          <a:p>
            <a:pPr algn="ctr"/>
            <a:endParaRPr lang="en-US" sz="900" dirty="0">
              <a:solidFill>
                <a:schemeClr val="bg1">
                  <a:lumMod val="85000"/>
                </a:schemeClr>
              </a:solidFill>
            </a:endParaRPr>
          </a:p>
        </p:txBody>
      </p:sp>
      <p:sp>
        <p:nvSpPr>
          <p:cNvPr id="8" name="Rectangle: Rounded Corners 7">
            <a:extLst>
              <a:ext uri="{FF2B5EF4-FFF2-40B4-BE49-F238E27FC236}">
                <a16:creationId xmlns:a16="http://schemas.microsoft.com/office/drawing/2014/main" id="{0147132A-3564-45D3-8D0B-D299B953920F}"/>
              </a:ext>
            </a:extLst>
          </p:cNvPr>
          <p:cNvSpPr/>
          <p:nvPr/>
        </p:nvSpPr>
        <p:spPr>
          <a:xfrm>
            <a:off x="5470136" y="3481154"/>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C</a:t>
            </a:r>
          </a:p>
          <a:p>
            <a:pPr algn="ctr"/>
            <a:endParaRPr lang="en-US" sz="900" dirty="0">
              <a:solidFill>
                <a:schemeClr val="bg1">
                  <a:lumMod val="85000"/>
                </a:schemeClr>
              </a:solidFill>
            </a:endParaRPr>
          </a:p>
        </p:txBody>
      </p:sp>
      <p:sp>
        <p:nvSpPr>
          <p:cNvPr id="9" name="Rectangle 8">
            <a:extLst>
              <a:ext uri="{FF2B5EF4-FFF2-40B4-BE49-F238E27FC236}">
                <a16:creationId xmlns:a16="http://schemas.microsoft.com/office/drawing/2014/main" id="{68A94A45-53E2-417F-8CD0-C8B7FDCCC10D}"/>
              </a:ext>
            </a:extLst>
          </p:cNvPr>
          <p:cNvSpPr/>
          <p:nvPr/>
        </p:nvSpPr>
        <p:spPr>
          <a:xfrm>
            <a:off x="1394188" y="4184763"/>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Procedure X</a:t>
            </a:r>
          </a:p>
        </p:txBody>
      </p:sp>
      <p:sp>
        <p:nvSpPr>
          <p:cNvPr id="10" name="Rectangle 9">
            <a:extLst>
              <a:ext uri="{FF2B5EF4-FFF2-40B4-BE49-F238E27FC236}">
                <a16:creationId xmlns:a16="http://schemas.microsoft.com/office/drawing/2014/main" id="{B76BB590-1ED3-4E8B-99F6-603972D32A4C}"/>
              </a:ext>
            </a:extLst>
          </p:cNvPr>
          <p:cNvSpPr/>
          <p:nvPr/>
        </p:nvSpPr>
        <p:spPr>
          <a:xfrm>
            <a:off x="4033738" y="4529786"/>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Synonym X</a:t>
            </a:r>
          </a:p>
        </p:txBody>
      </p:sp>
      <p:cxnSp>
        <p:nvCxnSpPr>
          <p:cNvPr id="11" name="Straight Arrow Connector 10">
            <a:extLst>
              <a:ext uri="{FF2B5EF4-FFF2-40B4-BE49-F238E27FC236}">
                <a16:creationId xmlns:a16="http://schemas.microsoft.com/office/drawing/2014/main" id="{721EDEBB-62AA-4939-BD8E-6826362E4977}"/>
              </a:ext>
            </a:extLst>
          </p:cNvPr>
          <p:cNvCxnSpPr>
            <a:stCxn id="10" idx="1"/>
          </p:cNvCxnSpPr>
          <p:nvPr/>
        </p:nvCxnSpPr>
        <p:spPr>
          <a:xfrm flipH="1" flipV="1">
            <a:off x="2125020" y="4302131"/>
            <a:ext cx="1908718" cy="34502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F7B3A2FA-B46F-4C5E-AF1C-05EDF94FBE4C}"/>
              </a:ext>
            </a:extLst>
          </p:cNvPr>
          <p:cNvSpPr/>
          <p:nvPr/>
        </p:nvSpPr>
        <p:spPr>
          <a:xfrm>
            <a:off x="5742574" y="4419499"/>
            <a:ext cx="730832" cy="23473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Public Synonym X</a:t>
            </a:r>
          </a:p>
        </p:txBody>
      </p:sp>
      <p:sp>
        <p:nvSpPr>
          <p:cNvPr id="13" name="Rectangle 12">
            <a:extLst>
              <a:ext uri="{FF2B5EF4-FFF2-40B4-BE49-F238E27FC236}">
                <a16:creationId xmlns:a16="http://schemas.microsoft.com/office/drawing/2014/main" id="{3AF7757F-87DC-4718-A134-67A4813BE050}"/>
              </a:ext>
            </a:extLst>
          </p:cNvPr>
          <p:cNvSpPr/>
          <p:nvPr/>
        </p:nvSpPr>
        <p:spPr>
          <a:xfrm>
            <a:off x="6107990" y="3819256"/>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Procedure X</a:t>
            </a:r>
          </a:p>
        </p:txBody>
      </p:sp>
      <p:cxnSp>
        <p:nvCxnSpPr>
          <p:cNvPr id="14" name="Straight Arrow Connector 13">
            <a:extLst>
              <a:ext uri="{FF2B5EF4-FFF2-40B4-BE49-F238E27FC236}">
                <a16:creationId xmlns:a16="http://schemas.microsoft.com/office/drawing/2014/main" id="{8EC4660F-8CD8-4D50-9FB8-5B4636BC644A}"/>
              </a:ext>
            </a:extLst>
          </p:cNvPr>
          <p:cNvCxnSpPr/>
          <p:nvPr/>
        </p:nvCxnSpPr>
        <p:spPr>
          <a:xfrm flipV="1">
            <a:off x="6107990" y="4053992"/>
            <a:ext cx="365417" cy="36550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A720326A-5DA2-4551-A780-D3C4DDCF4458}"/>
              </a:ext>
            </a:extLst>
          </p:cNvPr>
          <p:cNvSpPr/>
          <p:nvPr/>
        </p:nvSpPr>
        <p:spPr>
          <a:xfrm>
            <a:off x="849973" y="3166683"/>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6" name="TextBox 15">
            <a:extLst>
              <a:ext uri="{FF2B5EF4-FFF2-40B4-BE49-F238E27FC236}">
                <a16:creationId xmlns:a16="http://schemas.microsoft.com/office/drawing/2014/main" id="{4F299D4D-9810-4F71-AF08-CA61CFA2CD63}"/>
              </a:ext>
            </a:extLst>
          </p:cNvPr>
          <p:cNvSpPr txBox="1"/>
          <p:nvPr/>
        </p:nvSpPr>
        <p:spPr>
          <a:xfrm>
            <a:off x="789353" y="3125969"/>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B</a:t>
            </a:r>
          </a:p>
          <a:p>
            <a:pPr marL="87313" algn="l">
              <a:lnSpc>
                <a:spcPct val="120000"/>
              </a:lnSpc>
            </a:pPr>
            <a:r>
              <a:rPr lang="en-US" sz="1000" dirty="0">
                <a:solidFill>
                  <a:schemeClr val="bg1"/>
                </a:solidFill>
              </a:rPr>
              <a:t>begin x(42); end; </a:t>
            </a:r>
          </a:p>
        </p:txBody>
      </p:sp>
      <p:sp>
        <p:nvSpPr>
          <p:cNvPr id="17" name="Rectangle: Rounded Corners 16">
            <a:extLst>
              <a:ext uri="{FF2B5EF4-FFF2-40B4-BE49-F238E27FC236}">
                <a16:creationId xmlns:a16="http://schemas.microsoft.com/office/drawing/2014/main" id="{9AD53490-17A1-4D40-9582-1A9A5B1D9E80}"/>
              </a:ext>
            </a:extLst>
          </p:cNvPr>
          <p:cNvSpPr/>
          <p:nvPr/>
        </p:nvSpPr>
        <p:spPr>
          <a:xfrm>
            <a:off x="6686402" y="4141962"/>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D</a:t>
            </a:r>
          </a:p>
          <a:p>
            <a:pPr algn="ctr"/>
            <a:endParaRPr lang="en-US" sz="900" dirty="0">
              <a:solidFill>
                <a:schemeClr val="bg1">
                  <a:lumMod val="85000"/>
                </a:schemeClr>
              </a:solidFill>
            </a:endParaRPr>
          </a:p>
        </p:txBody>
      </p:sp>
      <p:sp>
        <p:nvSpPr>
          <p:cNvPr id="18" name="Rectangle 17">
            <a:extLst>
              <a:ext uri="{FF2B5EF4-FFF2-40B4-BE49-F238E27FC236}">
                <a16:creationId xmlns:a16="http://schemas.microsoft.com/office/drawing/2014/main" id="{548DF496-D6FC-4591-8608-0243F8C55729}"/>
              </a:ext>
            </a:extLst>
          </p:cNvPr>
          <p:cNvSpPr/>
          <p:nvPr/>
        </p:nvSpPr>
        <p:spPr>
          <a:xfrm>
            <a:off x="3850271" y="2967983"/>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9" name="TextBox 18">
            <a:extLst>
              <a:ext uri="{FF2B5EF4-FFF2-40B4-BE49-F238E27FC236}">
                <a16:creationId xmlns:a16="http://schemas.microsoft.com/office/drawing/2014/main" id="{64C0D9CA-59F1-4775-952F-0FFBD7924183}"/>
              </a:ext>
            </a:extLst>
          </p:cNvPr>
          <p:cNvSpPr txBox="1"/>
          <p:nvPr/>
        </p:nvSpPr>
        <p:spPr>
          <a:xfrm>
            <a:off x="3789652" y="2927268"/>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C</a:t>
            </a:r>
          </a:p>
          <a:p>
            <a:pPr marL="87313" algn="l">
              <a:lnSpc>
                <a:spcPct val="120000"/>
              </a:lnSpc>
            </a:pPr>
            <a:r>
              <a:rPr lang="en-US" sz="1000" dirty="0">
                <a:solidFill>
                  <a:schemeClr val="bg1"/>
                </a:solidFill>
              </a:rPr>
              <a:t>begin x(42); end; </a:t>
            </a:r>
          </a:p>
        </p:txBody>
      </p:sp>
      <p:sp>
        <p:nvSpPr>
          <p:cNvPr id="20" name="Rectangle 19">
            <a:extLst>
              <a:ext uri="{FF2B5EF4-FFF2-40B4-BE49-F238E27FC236}">
                <a16:creationId xmlns:a16="http://schemas.microsoft.com/office/drawing/2014/main" id="{121999EC-6A0D-486E-BB4B-EB321E050226}"/>
              </a:ext>
            </a:extLst>
          </p:cNvPr>
          <p:cNvSpPr/>
          <p:nvPr/>
        </p:nvSpPr>
        <p:spPr>
          <a:xfrm>
            <a:off x="6252159" y="3089687"/>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21" name="TextBox 20">
            <a:extLst>
              <a:ext uri="{FF2B5EF4-FFF2-40B4-BE49-F238E27FC236}">
                <a16:creationId xmlns:a16="http://schemas.microsoft.com/office/drawing/2014/main" id="{B28B5381-AEAB-44F5-B9AE-C3C95280ABF3}"/>
              </a:ext>
            </a:extLst>
          </p:cNvPr>
          <p:cNvSpPr txBox="1"/>
          <p:nvPr/>
        </p:nvSpPr>
        <p:spPr>
          <a:xfrm>
            <a:off x="6191539" y="3048972"/>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D</a:t>
            </a:r>
          </a:p>
          <a:p>
            <a:pPr marL="87313" algn="l">
              <a:lnSpc>
                <a:spcPct val="120000"/>
              </a:lnSpc>
            </a:pPr>
            <a:r>
              <a:rPr lang="en-US" sz="1000" dirty="0">
                <a:solidFill>
                  <a:schemeClr val="bg1"/>
                </a:solidFill>
              </a:rPr>
              <a:t>begin x(42); end; </a:t>
            </a:r>
          </a:p>
        </p:txBody>
      </p:sp>
    </p:spTree>
    <p:extLst>
      <p:ext uri="{BB962C8B-B14F-4D97-AF65-F5344CB8AC3E}">
        <p14:creationId xmlns:p14="http://schemas.microsoft.com/office/powerpoint/2010/main" val="35371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ylinder 4">
            <a:extLst>
              <a:ext uri="{FF2B5EF4-FFF2-40B4-BE49-F238E27FC236}">
                <a16:creationId xmlns:a16="http://schemas.microsoft.com/office/drawing/2014/main" id="{F8D7B525-CF4E-418C-99F4-0B214A1515C0}"/>
              </a:ext>
            </a:extLst>
          </p:cNvPr>
          <p:cNvSpPr/>
          <p:nvPr/>
        </p:nvSpPr>
        <p:spPr>
          <a:xfrm>
            <a:off x="1052095" y="3285731"/>
            <a:ext cx="7393853" cy="1612674"/>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8" name="Oval 27">
            <a:extLst>
              <a:ext uri="{FF2B5EF4-FFF2-40B4-BE49-F238E27FC236}">
                <a16:creationId xmlns:a16="http://schemas.microsoft.com/office/drawing/2014/main" id="{B5B76AFC-8E53-42EA-A472-62A341365E8E}"/>
              </a:ext>
            </a:extLst>
          </p:cNvPr>
          <p:cNvSpPr/>
          <p:nvPr/>
        </p:nvSpPr>
        <p:spPr>
          <a:xfrm>
            <a:off x="5141191" y="4197477"/>
            <a:ext cx="2010398" cy="39355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29" name="Oval 28">
            <a:extLst>
              <a:ext uri="{FF2B5EF4-FFF2-40B4-BE49-F238E27FC236}">
                <a16:creationId xmlns:a16="http://schemas.microsoft.com/office/drawing/2014/main" id="{AAE12A89-930A-474A-80DE-6A34AF11A704}"/>
              </a:ext>
            </a:extLst>
          </p:cNvPr>
          <p:cNvSpPr/>
          <p:nvPr/>
        </p:nvSpPr>
        <p:spPr>
          <a:xfrm>
            <a:off x="5090387" y="4550688"/>
            <a:ext cx="2196322" cy="36109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2" name="Title 1">
            <a:extLst>
              <a:ext uri="{FF2B5EF4-FFF2-40B4-BE49-F238E27FC236}">
                <a16:creationId xmlns:a16="http://schemas.microsoft.com/office/drawing/2014/main" id="{2D43343A-F86C-43AA-9DDD-2C34CDD5DAFC}"/>
              </a:ext>
            </a:extLst>
          </p:cNvPr>
          <p:cNvSpPr>
            <a:spLocks noGrp="1"/>
          </p:cNvSpPr>
          <p:nvPr>
            <p:ph type="title"/>
          </p:nvPr>
        </p:nvSpPr>
        <p:spPr/>
        <p:txBody>
          <a:bodyPr/>
          <a:lstStyle/>
          <a:p>
            <a:r>
              <a:rPr lang="en-US" dirty="0"/>
              <a:t>Oracle Database Name Resolution</a:t>
            </a:r>
          </a:p>
        </p:txBody>
      </p:sp>
      <p:sp>
        <p:nvSpPr>
          <p:cNvPr id="3" name="Content Placeholder 2">
            <a:extLst>
              <a:ext uri="{FF2B5EF4-FFF2-40B4-BE49-F238E27FC236}">
                <a16:creationId xmlns:a16="http://schemas.microsoft.com/office/drawing/2014/main" id="{CE709873-5598-4795-993C-076D5E392165}"/>
              </a:ext>
            </a:extLst>
          </p:cNvPr>
          <p:cNvSpPr>
            <a:spLocks noGrp="1"/>
          </p:cNvSpPr>
          <p:nvPr>
            <p:ph idx="1"/>
          </p:nvPr>
        </p:nvSpPr>
        <p:spPr>
          <a:xfrm>
            <a:off x="720003" y="789176"/>
            <a:ext cx="8082252" cy="3926824"/>
          </a:xfrm>
        </p:spPr>
        <p:txBody>
          <a:bodyPr/>
          <a:lstStyle/>
          <a:p>
            <a:r>
              <a:rPr lang="en-US" sz="1400" dirty="0"/>
              <a:t>Name Resolution in editioned database uses Current Edition to determine the Object Version</a:t>
            </a:r>
          </a:p>
          <a:p>
            <a:r>
              <a:rPr lang="en-US" sz="1400" dirty="0"/>
              <a:t>For example:</a:t>
            </a:r>
          </a:p>
          <a:p>
            <a:pPr lvl="1"/>
            <a:r>
              <a:rPr lang="en-US" sz="1400" b="1" dirty="0">
                <a:latin typeface="Bahnschrift SemiLight SemiConde" panose="020B0502040204020203" pitchFamily="34" charset="0"/>
              </a:rPr>
              <a:t>begin X(42); end;</a:t>
            </a:r>
          </a:p>
          <a:p>
            <a:pPr lvl="1"/>
            <a:r>
              <a:rPr lang="en-US" sz="1100" dirty="0"/>
              <a:t>Oracle Database has to decide what exactly X is (name resolution)</a:t>
            </a:r>
          </a:p>
          <a:p>
            <a:pPr lvl="2"/>
            <a:r>
              <a:rPr lang="en-US" sz="1100" dirty="0"/>
              <a:t>PL/SQL unit in current user’s schema (or the schema of the schema set with alter session set current schema)</a:t>
            </a:r>
          </a:p>
          <a:p>
            <a:pPr lvl="2"/>
            <a:r>
              <a:rPr lang="en-US" sz="1100" dirty="0"/>
              <a:t>private synonym (in current schema) and the associated object it refers to – which can be a PL/SQL unit or synonym</a:t>
            </a:r>
          </a:p>
          <a:p>
            <a:pPr lvl="2"/>
            <a:r>
              <a:rPr lang="en-US" sz="1100" dirty="0"/>
              <a:t>public synonym and the associated object it refers to – which can be a PL/SQL unit or another synonym</a:t>
            </a:r>
          </a:p>
          <a:p>
            <a:pPr lvl="1"/>
            <a:r>
              <a:rPr lang="en-US" sz="1400" dirty="0"/>
              <a:t>in an editioned database, name resolution also needs to check which version of the object lives in the current edition</a:t>
            </a:r>
          </a:p>
          <a:p>
            <a:pPr lvl="1"/>
            <a:endParaRPr lang="en-US" sz="1200" dirty="0"/>
          </a:p>
          <a:p>
            <a:endParaRPr lang="en-US" sz="1400" dirty="0"/>
          </a:p>
          <a:p>
            <a:endParaRPr lang="en-US" sz="1400" dirty="0"/>
          </a:p>
        </p:txBody>
      </p:sp>
      <p:sp>
        <p:nvSpPr>
          <p:cNvPr id="4" name="Footer Placeholder 3">
            <a:extLst>
              <a:ext uri="{FF2B5EF4-FFF2-40B4-BE49-F238E27FC236}">
                <a16:creationId xmlns:a16="http://schemas.microsoft.com/office/drawing/2014/main" id="{CD4CB387-9930-4DD2-9DA0-C7632B2EC57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6" name="Rectangle: Rounded Corners 5">
            <a:extLst>
              <a:ext uri="{FF2B5EF4-FFF2-40B4-BE49-F238E27FC236}">
                <a16:creationId xmlns:a16="http://schemas.microsoft.com/office/drawing/2014/main" id="{2A09EFC6-E411-4714-B08B-CAB390B7A82B}"/>
              </a:ext>
            </a:extLst>
          </p:cNvPr>
          <p:cNvSpPr/>
          <p:nvPr/>
        </p:nvSpPr>
        <p:spPr>
          <a:xfrm>
            <a:off x="1370863" y="3607956"/>
            <a:ext cx="1601613" cy="11536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A</a:t>
            </a: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a:p>
            <a:pPr algn="ctr"/>
            <a:endParaRPr lang="en-US" sz="900" dirty="0">
              <a:solidFill>
                <a:schemeClr val="bg1">
                  <a:lumMod val="85000"/>
                </a:schemeClr>
              </a:solidFill>
            </a:endParaRPr>
          </a:p>
        </p:txBody>
      </p:sp>
      <p:sp>
        <p:nvSpPr>
          <p:cNvPr id="7" name="Rectangle: Rounded Corners 6">
            <a:extLst>
              <a:ext uri="{FF2B5EF4-FFF2-40B4-BE49-F238E27FC236}">
                <a16:creationId xmlns:a16="http://schemas.microsoft.com/office/drawing/2014/main" id="{377A128D-BBF0-493E-B029-BF0F0C62B957}"/>
              </a:ext>
            </a:extLst>
          </p:cNvPr>
          <p:cNvSpPr/>
          <p:nvPr/>
        </p:nvSpPr>
        <p:spPr>
          <a:xfrm>
            <a:off x="3326230" y="3887779"/>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B</a:t>
            </a:r>
          </a:p>
          <a:p>
            <a:pPr algn="ctr"/>
            <a:endParaRPr lang="en-US" sz="900" dirty="0">
              <a:solidFill>
                <a:schemeClr val="bg1">
                  <a:lumMod val="85000"/>
                </a:schemeClr>
              </a:solidFill>
            </a:endParaRPr>
          </a:p>
        </p:txBody>
      </p:sp>
      <p:sp>
        <p:nvSpPr>
          <p:cNvPr id="8" name="Rectangle: Rounded Corners 7">
            <a:extLst>
              <a:ext uri="{FF2B5EF4-FFF2-40B4-BE49-F238E27FC236}">
                <a16:creationId xmlns:a16="http://schemas.microsoft.com/office/drawing/2014/main" id="{0147132A-3564-45D3-8D0B-D299B953920F}"/>
              </a:ext>
            </a:extLst>
          </p:cNvPr>
          <p:cNvSpPr/>
          <p:nvPr/>
        </p:nvSpPr>
        <p:spPr>
          <a:xfrm>
            <a:off x="5470136" y="3481154"/>
            <a:ext cx="1601613"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C</a:t>
            </a:r>
          </a:p>
          <a:p>
            <a:pPr algn="ctr"/>
            <a:endParaRPr lang="en-US" sz="900" dirty="0">
              <a:solidFill>
                <a:schemeClr val="bg1">
                  <a:lumMod val="85000"/>
                </a:schemeClr>
              </a:solidFill>
            </a:endParaRPr>
          </a:p>
        </p:txBody>
      </p:sp>
      <p:sp>
        <p:nvSpPr>
          <p:cNvPr id="10" name="Rectangle 9">
            <a:extLst>
              <a:ext uri="{FF2B5EF4-FFF2-40B4-BE49-F238E27FC236}">
                <a16:creationId xmlns:a16="http://schemas.microsoft.com/office/drawing/2014/main" id="{B76BB590-1ED3-4E8B-99F6-603972D32A4C}"/>
              </a:ext>
            </a:extLst>
          </p:cNvPr>
          <p:cNvSpPr/>
          <p:nvPr/>
        </p:nvSpPr>
        <p:spPr>
          <a:xfrm>
            <a:off x="4033738" y="4232802"/>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Synonym X</a:t>
            </a:r>
          </a:p>
        </p:txBody>
      </p:sp>
      <p:cxnSp>
        <p:nvCxnSpPr>
          <p:cNvPr id="11" name="Straight Arrow Connector 10">
            <a:extLst>
              <a:ext uri="{FF2B5EF4-FFF2-40B4-BE49-F238E27FC236}">
                <a16:creationId xmlns:a16="http://schemas.microsoft.com/office/drawing/2014/main" id="{721EDEBB-62AA-4939-BD8E-6826362E4977}"/>
              </a:ext>
            </a:extLst>
          </p:cNvPr>
          <p:cNvCxnSpPr>
            <a:cxnSpLocks/>
            <a:stCxn id="10" idx="1"/>
            <a:endCxn id="26" idx="3"/>
          </p:cNvCxnSpPr>
          <p:nvPr/>
        </p:nvCxnSpPr>
        <p:spPr>
          <a:xfrm flipH="1" flipV="1">
            <a:off x="2705754" y="4345891"/>
            <a:ext cx="1327984" cy="427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F7B3A2FA-B46F-4C5E-AF1C-05EDF94FBE4C}"/>
              </a:ext>
            </a:extLst>
          </p:cNvPr>
          <p:cNvSpPr/>
          <p:nvPr/>
        </p:nvSpPr>
        <p:spPr>
          <a:xfrm>
            <a:off x="6150119" y="4270382"/>
            <a:ext cx="921630" cy="25510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Public Synonym X (2.0)</a:t>
            </a:r>
          </a:p>
        </p:txBody>
      </p:sp>
      <p:sp>
        <p:nvSpPr>
          <p:cNvPr id="13" name="Rectangle 12">
            <a:extLst>
              <a:ext uri="{FF2B5EF4-FFF2-40B4-BE49-F238E27FC236}">
                <a16:creationId xmlns:a16="http://schemas.microsoft.com/office/drawing/2014/main" id="{3AF7757F-87DC-4718-A134-67A4813BE050}"/>
              </a:ext>
            </a:extLst>
          </p:cNvPr>
          <p:cNvSpPr/>
          <p:nvPr/>
        </p:nvSpPr>
        <p:spPr>
          <a:xfrm>
            <a:off x="6107990" y="3819256"/>
            <a:ext cx="730832" cy="234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Procedure X</a:t>
            </a:r>
          </a:p>
        </p:txBody>
      </p:sp>
      <p:cxnSp>
        <p:nvCxnSpPr>
          <p:cNvPr id="14" name="Straight Arrow Connector 13">
            <a:extLst>
              <a:ext uri="{FF2B5EF4-FFF2-40B4-BE49-F238E27FC236}">
                <a16:creationId xmlns:a16="http://schemas.microsoft.com/office/drawing/2014/main" id="{8EC4660F-8CD8-4D50-9FB8-5B4636BC644A}"/>
              </a:ext>
            </a:extLst>
          </p:cNvPr>
          <p:cNvCxnSpPr>
            <a:cxnSpLocks/>
            <a:stCxn id="12" idx="0"/>
          </p:cNvCxnSpPr>
          <p:nvPr/>
        </p:nvCxnSpPr>
        <p:spPr>
          <a:xfrm flipH="1" flipV="1">
            <a:off x="6473408" y="4053994"/>
            <a:ext cx="137526" cy="2163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A720326A-5DA2-4551-A780-D3C4DDCF4458}"/>
              </a:ext>
            </a:extLst>
          </p:cNvPr>
          <p:cNvSpPr/>
          <p:nvPr/>
        </p:nvSpPr>
        <p:spPr>
          <a:xfrm>
            <a:off x="849973" y="2967983"/>
            <a:ext cx="2550095" cy="7367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6" name="TextBox 15">
            <a:extLst>
              <a:ext uri="{FF2B5EF4-FFF2-40B4-BE49-F238E27FC236}">
                <a16:creationId xmlns:a16="http://schemas.microsoft.com/office/drawing/2014/main" id="{4F299D4D-9810-4F71-AF08-CA61CFA2CD63}"/>
              </a:ext>
            </a:extLst>
          </p:cNvPr>
          <p:cNvSpPr txBox="1"/>
          <p:nvPr/>
        </p:nvSpPr>
        <p:spPr>
          <a:xfrm>
            <a:off x="719999" y="2967983"/>
            <a:ext cx="1601613" cy="495335"/>
          </a:xfrm>
          <a:prstGeom prst="rect">
            <a:avLst/>
          </a:prstGeom>
        </p:spPr>
        <p:txBody>
          <a:bodyPr wrap="none" lIns="90000" tIns="90000" rIns="90000" bIns="90000" rtlCol="0">
            <a:noAutofit/>
          </a:bodyPr>
          <a:lstStyle/>
          <a:p>
            <a:pPr marL="87313">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B</a:t>
            </a:r>
            <a:br>
              <a:rPr lang="en-US" sz="1000" b="1" dirty="0">
                <a:solidFill>
                  <a:schemeClr val="bg1"/>
                </a:solidFill>
              </a:rPr>
            </a:br>
            <a:r>
              <a:rPr lang="en-US" sz="1000" b="1" dirty="0">
                <a:solidFill>
                  <a:schemeClr val="bg1"/>
                </a:solidFill>
              </a:rPr>
              <a:t>alter session set edition = R2</a:t>
            </a:r>
          </a:p>
          <a:p>
            <a:pPr marL="87313" algn="l">
              <a:lnSpc>
                <a:spcPct val="120000"/>
              </a:lnSpc>
            </a:pPr>
            <a:r>
              <a:rPr lang="en-US" sz="1000" dirty="0">
                <a:solidFill>
                  <a:schemeClr val="bg1"/>
                </a:solidFill>
              </a:rPr>
              <a:t>begin x(42); end; </a:t>
            </a:r>
          </a:p>
        </p:txBody>
      </p:sp>
      <p:sp>
        <p:nvSpPr>
          <p:cNvPr id="17" name="Rectangle: Rounded Corners 16">
            <a:extLst>
              <a:ext uri="{FF2B5EF4-FFF2-40B4-BE49-F238E27FC236}">
                <a16:creationId xmlns:a16="http://schemas.microsoft.com/office/drawing/2014/main" id="{9AD53490-17A1-4D40-9582-1A9A5B1D9E80}"/>
              </a:ext>
            </a:extLst>
          </p:cNvPr>
          <p:cNvSpPr/>
          <p:nvPr/>
        </p:nvSpPr>
        <p:spPr>
          <a:xfrm>
            <a:off x="7413543" y="4141962"/>
            <a:ext cx="874472" cy="61091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lumMod val="85000"/>
                  </a:schemeClr>
                </a:solidFill>
              </a:rPr>
              <a:t>Schema D</a:t>
            </a:r>
          </a:p>
          <a:p>
            <a:pPr algn="ctr"/>
            <a:endParaRPr lang="en-US" sz="900" dirty="0">
              <a:solidFill>
                <a:schemeClr val="bg1">
                  <a:lumMod val="85000"/>
                </a:schemeClr>
              </a:solidFill>
            </a:endParaRPr>
          </a:p>
        </p:txBody>
      </p:sp>
      <p:sp>
        <p:nvSpPr>
          <p:cNvPr id="18" name="Rectangle 17">
            <a:extLst>
              <a:ext uri="{FF2B5EF4-FFF2-40B4-BE49-F238E27FC236}">
                <a16:creationId xmlns:a16="http://schemas.microsoft.com/office/drawing/2014/main" id="{548DF496-D6FC-4591-8608-0243F8C55729}"/>
              </a:ext>
            </a:extLst>
          </p:cNvPr>
          <p:cNvSpPr/>
          <p:nvPr/>
        </p:nvSpPr>
        <p:spPr>
          <a:xfrm>
            <a:off x="3850271" y="2814237"/>
            <a:ext cx="2550095" cy="69175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19" name="TextBox 18">
            <a:extLst>
              <a:ext uri="{FF2B5EF4-FFF2-40B4-BE49-F238E27FC236}">
                <a16:creationId xmlns:a16="http://schemas.microsoft.com/office/drawing/2014/main" id="{64C0D9CA-59F1-4775-952F-0FFBD7924183}"/>
              </a:ext>
            </a:extLst>
          </p:cNvPr>
          <p:cNvSpPr txBox="1"/>
          <p:nvPr/>
        </p:nvSpPr>
        <p:spPr>
          <a:xfrm>
            <a:off x="3771193" y="2746583"/>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C</a:t>
            </a:r>
          </a:p>
          <a:p>
            <a:pPr marL="87313" algn="l">
              <a:lnSpc>
                <a:spcPct val="120000"/>
              </a:lnSpc>
            </a:pPr>
            <a:r>
              <a:rPr lang="en-US" sz="1000" b="1" dirty="0">
                <a:solidFill>
                  <a:schemeClr val="bg1"/>
                </a:solidFill>
              </a:rPr>
              <a:t>alter session set edition = R3</a:t>
            </a:r>
          </a:p>
          <a:p>
            <a:pPr marL="87313" algn="l">
              <a:lnSpc>
                <a:spcPct val="120000"/>
              </a:lnSpc>
            </a:pPr>
            <a:r>
              <a:rPr lang="en-US" sz="1000" dirty="0">
                <a:solidFill>
                  <a:schemeClr val="bg1"/>
                </a:solidFill>
              </a:rPr>
              <a:t>begin x(42); end; </a:t>
            </a:r>
          </a:p>
        </p:txBody>
      </p:sp>
      <p:sp>
        <p:nvSpPr>
          <p:cNvPr id="20" name="Rectangle 19">
            <a:extLst>
              <a:ext uri="{FF2B5EF4-FFF2-40B4-BE49-F238E27FC236}">
                <a16:creationId xmlns:a16="http://schemas.microsoft.com/office/drawing/2014/main" id="{121999EC-6A0D-486E-BB4B-EB321E050226}"/>
              </a:ext>
            </a:extLst>
          </p:cNvPr>
          <p:cNvSpPr/>
          <p:nvPr/>
        </p:nvSpPr>
        <p:spPr>
          <a:xfrm>
            <a:off x="6252159" y="3089687"/>
            <a:ext cx="2550095" cy="53800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dirty="0">
              <a:solidFill>
                <a:schemeClr val="bg1"/>
              </a:solidFill>
            </a:endParaRPr>
          </a:p>
        </p:txBody>
      </p:sp>
      <p:sp>
        <p:nvSpPr>
          <p:cNvPr id="21" name="TextBox 20">
            <a:extLst>
              <a:ext uri="{FF2B5EF4-FFF2-40B4-BE49-F238E27FC236}">
                <a16:creationId xmlns:a16="http://schemas.microsoft.com/office/drawing/2014/main" id="{B28B5381-AEAB-44F5-B9AE-C3C95280ABF3}"/>
              </a:ext>
            </a:extLst>
          </p:cNvPr>
          <p:cNvSpPr txBox="1"/>
          <p:nvPr/>
        </p:nvSpPr>
        <p:spPr>
          <a:xfrm>
            <a:off x="6191539" y="3048972"/>
            <a:ext cx="1601613" cy="495335"/>
          </a:xfrm>
          <a:prstGeom prst="rect">
            <a:avLst/>
          </a:prstGeom>
        </p:spPr>
        <p:txBody>
          <a:bodyPr wrap="none" lIns="90000" tIns="90000" rIns="90000" bIns="90000" rtlCol="0">
            <a:noAutofit/>
          </a:bodyPr>
          <a:lstStyle/>
          <a:p>
            <a:pPr marL="87313" algn="l">
              <a:lnSpc>
                <a:spcPct val="120000"/>
              </a:lnSpc>
            </a:pPr>
            <a:r>
              <a:rPr lang="en-US" sz="1000" dirty="0">
                <a:solidFill>
                  <a:schemeClr val="bg1"/>
                </a:solidFill>
              </a:rPr>
              <a:t>alter session set </a:t>
            </a:r>
            <a:r>
              <a:rPr lang="en-US" sz="1000" dirty="0" err="1">
                <a:solidFill>
                  <a:schemeClr val="bg1"/>
                </a:solidFill>
              </a:rPr>
              <a:t>current_schema</a:t>
            </a:r>
            <a:r>
              <a:rPr lang="en-US" sz="1000" dirty="0">
                <a:solidFill>
                  <a:schemeClr val="bg1"/>
                </a:solidFill>
              </a:rPr>
              <a:t> </a:t>
            </a:r>
            <a:r>
              <a:rPr lang="en-US" sz="1000" b="1" dirty="0">
                <a:solidFill>
                  <a:schemeClr val="bg1"/>
                </a:solidFill>
              </a:rPr>
              <a:t>D</a:t>
            </a:r>
          </a:p>
          <a:p>
            <a:pPr marL="87313" algn="l">
              <a:lnSpc>
                <a:spcPct val="120000"/>
              </a:lnSpc>
            </a:pPr>
            <a:r>
              <a:rPr lang="en-US" sz="1000" dirty="0">
                <a:solidFill>
                  <a:schemeClr val="bg1"/>
                </a:solidFill>
              </a:rPr>
              <a:t>begin x(42); end; </a:t>
            </a:r>
          </a:p>
        </p:txBody>
      </p:sp>
      <p:sp>
        <p:nvSpPr>
          <p:cNvPr id="22" name="Oval 21">
            <a:extLst>
              <a:ext uri="{FF2B5EF4-FFF2-40B4-BE49-F238E27FC236}">
                <a16:creationId xmlns:a16="http://schemas.microsoft.com/office/drawing/2014/main" id="{4AB5BBFE-B648-4084-A8CD-B966BEB66D3F}"/>
              </a:ext>
            </a:extLst>
          </p:cNvPr>
          <p:cNvSpPr/>
          <p:nvPr/>
        </p:nvSpPr>
        <p:spPr>
          <a:xfrm>
            <a:off x="695355" y="3997170"/>
            <a:ext cx="2010399" cy="39355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23" name="Oval 22">
            <a:extLst>
              <a:ext uri="{FF2B5EF4-FFF2-40B4-BE49-F238E27FC236}">
                <a16:creationId xmlns:a16="http://schemas.microsoft.com/office/drawing/2014/main" id="{0B8DFFE4-EB02-4979-8005-6AEC114B39C7}"/>
              </a:ext>
            </a:extLst>
          </p:cNvPr>
          <p:cNvSpPr/>
          <p:nvPr/>
        </p:nvSpPr>
        <p:spPr>
          <a:xfrm>
            <a:off x="644551" y="4350381"/>
            <a:ext cx="2196322" cy="36109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24" name="Rectangle 23">
            <a:extLst>
              <a:ext uri="{FF2B5EF4-FFF2-40B4-BE49-F238E27FC236}">
                <a16:creationId xmlns:a16="http://schemas.microsoft.com/office/drawing/2014/main" id="{9722369A-FD1C-4869-8F3A-C24598EBA23A}"/>
              </a:ext>
            </a:extLst>
          </p:cNvPr>
          <p:cNvSpPr/>
          <p:nvPr/>
        </p:nvSpPr>
        <p:spPr>
          <a:xfrm>
            <a:off x="1797538" y="4040032"/>
            <a:ext cx="837913" cy="2598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a:t>
            </a:r>
          </a:p>
          <a:p>
            <a:pPr algn="ctr"/>
            <a:r>
              <a:rPr lang="en-US" sz="800" dirty="0">
                <a:solidFill>
                  <a:schemeClr val="bg1"/>
                </a:solidFill>
              </a:rPr>
              <a:t>(1.1)</a:t>
            </a:r>
          </a:p>
        </p:txBody>
      </p:sp>
      <p:sp>
        <p:nvSpPr>
          <p:cNvPr id="25" name="Rectangle 24">
            <a:extLst>
              <a:ext uri="{FF2B5EF4-FFF2-40B4-BE49-F238E27FC236}">
                <a16:creationId xmlns:a16="http://schemas.microsoft.com/office/drawing/2014/main" id="{B0A06941-54DC-4C1B-A307-C6CD763EDFA4}"/>
              </a:ext>
            </a:extLst>
          </p:cNvPr>
          <p:cNvSpPr/>
          <p:nvPr/>
        </p:nvSpPr>
        <p:spPr>
          <a:xfrm>
            <a:off x="1797539" y="4348440"/>
            <a:ext cx="813978" cy="3042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 (1.2)</a:t>
            </a:r>
          </a:p>
        </p:txBody>
      </p:sp>
      <p:sp>
        <p:nvSpPr>
          <p:cNvPr id="26" name="Rectangle 25">
            <a:extLst>
              <a:ext uri="{FF2B5EF4-FFF2-40B4-BE49-F238E27FC236}">
                <a16:creationId xmlns:a16="http://schemas.microsoft.com/office/drawing/2014/main" id="{845FC5D3-039D-4408-A175-E1651882F02E}"/>
              </a:ext>
            </a:extLst>
          </p:cNvPr>
          <p:cNvSpPr/>
          <p:nvPr/>
        </p:nvSpPr>
        <p:spPr>
          <a:xfrm>
            <a:off x="1730457" y="4013952"/>
            <a:ext cx="975297" cy="663877"/>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solidFill>
                <a:schemeClr val="bg1"/>
              </a:solidFill>
            </a:endParaRPr>
          </a:p>
        </p:txBody>
      </p:sp>
      <p:sp>
        <p:nvSpPr>
          <p:cNvPr id="31" name="Rectangle 30">
            <a:extLst>
              <a:ext uri="{FF2B5EF4-FFF2-40B4-BE49-F238E27FC236}">
                <a16:creationId xmlns:a16="http://schemas.microsoft.com/office/drawing/2014/main" id="{2A336399-6FE6-4CBC-B487-D1CC50F9DDE1}"/>
              </a:ext>
            </a:extLst>
          </p:cNvPr>
          <p:cNvSpPr/>
          <p:nvPr/>
        </p:nvSpPr>
        <p:spPr>
          <a:xfrm>
            <a:off x="6150119" y="4618236"/>
            <a:ext cx="921630" cy="25510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 dirty="0"/>
              <a:t>Public Synonym X (3.0)</a:t>
            </a:r>
          </a:p>
        </p:txBody>
      </p:sp>
      <p:cxnSp>
        <p:nvCxnSpPr>
          <p:cNvPr id="32" name="Straight Arrow Connector 31">
            <a:extLst>
              <a:ext uri="{FF2B5EF4-FFF2-40B4-BE49-F238E27FC236}">
                <a16:creationId xmlns:a16="http://schemas.microsoft.com/office/drawing/2014/main" id="{C456A423-AEEB-41EF-AC53-898D261D28FC}"/>
              </a:ext>
            </a:extLst>
          </p:cNvPr>
          <p:cNvCxnSpPr>
            <a:cxnSpLocks/>
            <a:stCxn id="31" idx="1"/>
          </p:cNvCxnSpPr>
          <p:nvPr/>
        </p:nvCxnSpPr>
        <p:spPr>
          <a:xfrm flipH="1" flipV="1">
            <a:off x="2686971" y="4587688"/>
            <a:ext cx="3463148" cy="1581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8752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15" grpId="0" animBg="1"/>
      <p:bldP spid="18" grpId="0" animBg="1"/>
      <p:bldP spid="2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ylinder 4">
            <a:extLst>
              <a:ext uri="{FF2B5EF4-FFF2-40B4-BE49-F238E27FC236}">
                <a16:creationId xmlns:a16="http://schemas.microsoft.com/office/drawing/2014/main" id="{F8D7B525-CF4E-418C-99F4-0B214A1515C0}"/>
              </a:ext>
            </a:extLst>
          </p:cNvPr>
          <p:cNvSpPr/>
          <p:nvPr/>
        </p:nvSpPr>
        <p:spPr>
          <a:xfrm>
            <a:off x="1052095" y="2571750"/>
            <a:ext cx="7393853" cy="2326655"/>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D43343A-F86C-43AA-9DDD-2C34CDD5DAFC}"/>
              </a:ext>
            </a:extLst>
          </p:cNvPr>
          <p:cNvSpPr>
            <a:spLocks noGrp="1"/>
          </p:cNvSpPr>
          <p:nvPr>
            <p:ph type="title"/>
          </p:nvPr>
        </p:nvSpPr>
        <p:spPr/>
        <p:txBody>
          <a:bodyPr/>
          <a:lstStyle/>
          <a:p>
            <a:r>
              <a:rPr lang="en-US" dirty="0"/>
              <a:t>Oracle Database Name Resolution</a:t>
            </a:r>
          </a:p>
        </p:txBody>
      </p:sp>
      <p:sp>
        <p:nvSpPr>
          <p:cNvPr id="3" name="Content Placeholder 2">
            <a:extLst>
              <a:ext uri="{FF2B5EF4-FFF2-40B4-BE49-F238E27FC236}">
                <a16:creationId xmlns:a16="http://schemas.microsoft.com/office/drawing/2014/main" id="{CE709873-5598-4795-993C-076D5E392165}"/>
              </a:ext>
            </a:extLst>
          </p:cNvPr>
          <p:cNvSpPr>
            <a:spLocks noGrp="1"/>
          </p:cNvSpPr>
          <p:nvPr>
            <p:ph idx="1"/>
          </p:nvPr>
        </p:nvSpPr>
        <p:spPr>
          <a:xfrm>
            <a:off x="720003" y="789176"/>
            <a:ext cx="8082252" cy="3926824"/>
          </a:xfrm>
        </p:spPr>
        <p:txBody>
          <a:bodyPr/>
          <a:lstStyle/>
          <a:p>
            <a:pPr marL="0" marR="0">
              <a:spcBef>
                <a:spcPts val="0"/>
              </a:spcBef>
              <a:spcAft>
                <a:spcPts val="0"/>
              </a:spcAft>
            </a:pPr>
            <a:r>
              <a:rPr lang="en-US" sz="1200" dirty="0">
                <a:effectLst/>
                <a:ea typeface="Calibri" panose="020F0502020204030204" pitchFamily="34" charset="0"/>
              </a:rPr>
              <a:t>Database object versions in a “site release” are in a </a:t>
            </a:r>
            <a:r>
              <a:rPr lang="en-US" sz="1200" i="1" dirty="0">
                <a:effectLst/>
                <a:ea typeface="Calibri" panose="020F0502020204030204" pitchFamily="34" charset="0"/>
              </a:rPr>
              <a:t>database edition</a:t>
            </a:r>
          </a:p>
          <a:p>
            <a:pPr marL="360000" lvl="1">
              <a:spcBef>
                <a:spcPts val="0"/>
              </a:spcBef>
            </a:pPr>
            <a:r>
              <a:rPr lang="en-US" sz="1200" dirty="0">
                <a:ea typeface="Calibri" panose="020F0502020204030204" pitchFamily="34" charset="0"/>
              </a:rPr>
              <a:t>a database edition inherits all object versions from its predecessor – </a:t>
            </a:r>
            <a:br>
              <a:rPr lang="en-US" sz="1200" dirty="0">
                <a:ea typeface="Calibri" panose="020F0502020204030204" pitchFamily="34" charset="0"/>
              </a:rPr>
            </a:br>
            <a:r>
              <a:rPr lang="en-US" sz="1200" dirty="0">
                <a:ea typeface="Calibri" panose="020F0502020204030204" pitchFamily="34" charset="0"/>
              </a:rPr>
              <a:t>then overwrites this inheritance with its own specific changes</a:t>
            </a:r>
          </a:p>
          <a:p>
            <a:pPr marL="0"/>
            <a:r>
              <a:rPr lang="en-US" sz="1200" b="1" dirty="0">
                <a:ea typeface="Calibri" panose="020F0502020204030204" pitchFamily="34" charset="0"/>
              </a:rPr>
              <a:t>Tables are outside editions - there is only one version of a table</a:t>
            </a:r>
          </a:p>
          <a:p>
            <a:pPr lvl="1"/>
            <a:r>
              <a:rPr lang="en-US" sz="1200" dirty="0">
                <a:ea typeface="Calibri" panose="020F0502020204030204" pitchFamily="34" charset="0"/>
              </a:rPr>
              <a:t>table changes must be backward compatible</a:t>
            </a:r>
          </a:p>
          <a:p>
            <a:pPr marL="0"/>
            <a:r>
              <a:rPr lang="en-US" sz="1200" dirty="0">
                <a:solidFill>
                  <a:schemeClr val="bg1">
                    <a:lumMod val="75000"/>
                  </a:schemeClr>
                </a:solidFill>
                <a:ea typeface="Calibri" panose="020F0502020204030204" pitchFamily="34" charset="0"/>
              </a:rPr>
              <a:t>Advanced: There can be multiple versions of data records (domain values, configuration data, …)</a:t>
            </a:r>
          </a:p>
          <a:p>
            <a:pPr lvl="1"/>
            <a:r>
              <a:rPr lang="en-US" sz="1200" dirty="0">
                <a:solidFill>
                  <a:schemeClr val="bg1">
                    <a:lumMod val="75000"/>
                  </a:schemeClr>
                </a:solidFill>
                <a:ea typeface="Calibri" panose="020F0502020204030204" pitchFamily="34" charset="0"/>
              </a:rPr>
              <a:t>add an “edition from” and an “edition until” column to each table that contains versioned data</a:t>
            </a:r>
          </a:p>
          <a:p>
            <a:pPr lvl="1"/>
            <a:r>
              <a:rPr lang="en-US" sz="1200" dirty="0">
                <a:solidFill>
                  <a:schemeClr val="bg1">
                    <a:lumMod val="75000"/>
                  </a:schemeClr>
                </a:solidFill>
                <a:ea typeface="Calibri" panose="020F0502020204030204" pitchFamily="34" charset="0"/>
              </a:rPr>
              <a:t>define a VPD policy on the table with a filter that checks the current edition vs these edition columns</a:t>
            </a:r>
          </a:p>
          <a:p>
            <a:endParaRPr lang="en-US" sz="1200" dirty="0">
              <a:ea typeface="Calibri" panose="020F0502020204030204" pitchFamily="34" charset="0"/>
            </a:endParaRPr>
          </a:p>
        </p:txBody>
      </p:sp>
      <p:sp>
        <p:nvSpPr>
          <p:cNvPr id="4" name="Footer Placeholder 3">
            <a:extLst>
              <a:ext uri="{FF2B5EF4-FFF2-40B4-BE49-F238E27FC236}">
                <a16:creationId xmlns:a16="http://schemas.microsoft.com/office/drawing/2014/main" id="{CD4CB387-9930-4DD2-9DA0-C7632B2EC577}"/>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22" name="Oval 21">
            <a:extLst>
              <a:ext uri="{FF2B5EF4-FFF2-40B4-BE49-F238E27FC236}">
                <a16:creationId xmlns:a16="http://schemas.microsoft.com/office/drawing/2014/main" id="{4AB5BBFE-B648-4084-A8CD-B966BEB66D3F}"/>
              </a:ext>
            </a:extLst>
          </p:cNvPr>
          <p:cNvSpPr/>
          <p:nvPr/>
        </p:nvSpPr>
        <p:spPr>
          <a:xfrm>
            <a:off x="695355" y="3660288"/>
            <a:ext cx="7863108" cy="393557"/>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23" name="Oval 22">
            <a:extLst>
              <a:ext uri="{FF2B5EF4-FFF2-40B4-BE49-F238E27FC236}">
                <a16:creationId xmlns:a16="http://schemas.microsoft.com/office/drawing/2014/main" id="{0B8DFFE4-EB02-4979-8005-6AEC114B39C7}"/>
              </a:ext>
            </a:extLst>
          </p:cNvPr>
          <p:cNvSpPr/>
          <p:nvPr/>
        </p:nvSpPr>
        <p:spPr>
          <a:xfrm>
            <a:off x="668614" y="4013499"/>
            <a:ext cx="7913912" cy="36109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24" name="Rectangle 23">
            <a:extLst>
              <a:ext uri="{FF2B5EF4-FFF2-40B4-BE49-F238E27FC236}">
                <a16:creationId xmlns:a16="http://schemas.microsoft.com/office/drawing/2014/main" id="{9722369A-FD1C-4869-8F3A-C24598EBA23A}"/>
              </a:ext>
            </a:extLst>
          </p:cNvPr>
          <p:cNvSpPr/>
          <p:nvPr/>
        </p:nvSpPr>
        <p:spPr>
          <a:xfrm>
            <a:off x="2840873" y="3688226"/>
            <a:ext cx="837913" cy="2598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a:t>
            </a:r>
          </a:p>
          <a:p>
            <a:pPr algn="ctr"/>
            <a:r>
              <a:rPr lang="en-US" sz="800" dirty="0">
                <a:solidFill>
                  <a:schemeClr val="bg1"/>
                </a:solidFill>
              </a:rPr>
              <a:t>(1.1)</a:t>
            </a:r>
          </a:p>
        </p:txBody>
      </p:sp>
      <p:sp>
        <p:nvSpPr>
          <p:cNvPr id="25" name="Rectangle 24">
            <a:extLst>
              <a:ext uri="{FF2B5EF4-FFF2-40B4-BE49-F238E27FC236}">
                <a16:creationId xmlns:a16="http://schemas.microsoft.com/office/drawing/2014/main" id="{B0A06941-54DC-4C1B-A307-C6CD763EDFA4}"/>
              </a:ext>
            </a:extLst>
          </p:cNvPr>
          <p:cNvSpPr/>
          <p:nvPr/>
        </p:nvSpPr>
        <p:spPr>
          <a:xfrm>
            <a:off x="2840872" y="4035724"/>
            <a:ext cx="837913" cy="3042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 (1.2)</a:t>
            </a:r>
          </a:p>
        </p:txBody>
      </p:sp>
      <p:sp>
        <p:nvSpPr>
          <p:cNvPr id="30" name="Oval 29">
            <a:extLst>
              <a:ext uri="{FF2B5EF4-FFF2-40B4-BE49-F238E27FC236}">
                <a16:creationId xmlns:a16="http://schemas.microsoft.com/office/drawing/2014/main" id="{A9716A97-A428-46A1-944D-B1854F4C274B}"/>
              </a:ext>
            </a:extLst>
          </p:cNvPr>
          <p:cNvSpPr/>
          <p:nvPr/>
        </p:nvSpPr>
        <p:spPr>
          <a:xfrm>
            <a:off x="695355" y="3266731"/>
            <a:ext cx="7863108" cy="393557"/>
          </a:xfrm>
          <a:prstGeom prst="ellipse">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solidFill>
                  <a:schemeClr val="tx1">
                    <a:lumMod val="75000"/>
                    <a:lumOff val="25000"/>
                  </a:schemeClr>
                </a:solidFill>
              </a:rPr>
              <a:t>Edition R1</a:t>
            </a:r>
          </a:p>
        </p:txBody>
      </p:sp>
      <p:sp>
        <p:nvSpPr>
          <p:cNvPr id="33" name="Rectangle 32">
            <a:extLst>
              <a:ext uri="{FF2B5EF4-FFF2-40B4-BE49-F238E27FC236}">
                <a16:creationId xmlns:a16="http://schemas.microsoft.com/office/drawing/2014/main" id="{EA41883E-EE52-4FA6-B844-F7F894CD7CDC}"/>
              </a:ext>
            </a:extLst>
          </p:cNvPr>
          <p:cNvSpPr/>
          <p:nvPr/>
        </p:nvSpPr>
        <p:spPr>
          <a:xfrm>
            <a:off x="2840873" y="3294669"/>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Procedure X</a:t>
            </a:r>
          </a:p>
          <a:p>
            <a:pPr algn="ctr"/>
            <a:r>
              <a:rPr lang="en-US" sz="800" dirty="0">
                <a:solidFill>
                  <a:schemeClr val="bg1"/>
                </a:solidFill>
              </a:rPr>
              <a:t>(1.0)</a:t>
            </a:r>
          </a:p>
        </p:txBody>
      </p:sp>
      <p:sp>
        <p:nvSpPr>
          <p:cNvPr id="34" name="Rectangle 33">
            <a:extLst>
              <a:ext uri="{FF2B5EF4-FFF2-40B4-BE49-F238E27FC236}">
                <a16:creationId xmlns:a16="http://schemas.microsoft.com/office/drawing/2014/main" id="{63EF50AE-4D91-4624-A320-07F28D08473D}"/>
              </a:ext>
            </a:extLst>
          </p:cNvPr>
          <p:cNvSpPr/>
          <p:nvPr/>
        </p:nvSpPr>
        <p:spPr>
          <a:xfrm>
            <a:off x="3789188" y="3293120"/>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View Y</a:t>
            </a:r>
          </a:p>
          <a:p>
            <a:pPr algn="ctr"/>
            <a:r>
              <a:rPr lang="en-US" sz="800" dirty="0">
                <a:solidFill>
                  <a:schemeClr val="bg1"/>
                </a:solidFill>
              </a:rPr>
              <a:t>(1.0)</a:t>
            </a:r>
          </a:p>
        </p:txBody>
      </p:sp>
      <p:cxnSp>
        <p:nvCxnSpPr>
          <p:cNvPr id="27" name="Straight Connector 26">
            <a:extLst>
              <a:ext uri="{FF2B5EF4-FFF2-40B4-BE49-F238E27FC236}">
                <a16:creationId xmlns:a16="http://schemas.microsoft.com/office/drawing/2014/main" id="{18F3D78E-00F4-40CC-A98A-3723FEED87B1}"/>
              </a:ext>
            </a:extLst>
          </p:cNvPr>
          <p:cNvCxnSpPr>
            <a:cxnSpLocks/>
          </p:cNvCxnSpPr>
          <p:nvPr/>
        </p:nvCxnSpPr>
        <p:spPr>
          <a:xfrm flipH="1">
            <a:off x="4208144" y="3617736"/>
            <a:ext cx="1" cy="75516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78D9122-66F8-4CAD-BE80-9E38852635BF}"/>
              </a:ext>
            </a:extLst>
          </p:cNvPr>
          <p:cNvSpPr/>
          <p:nvPr/>
        </p:nvSpPr>
        <p:spPr>
          <a:xfrm>
            <a:off x="4678490" y="3300886"/>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Package Z</a:t>
            </a:r>
          </a:p>
          <a:p>
            <a:pPr algn="ctr"/>
            <a:r>
              <a:rPr lang="en-US" sz="800" dirty="0">
                <a:solidFill>
                  <a:schemeClr val="bg1"/>
                </a:solidFill>
              </a:rPr>
              <a:t>(1.0)</a:t>
            </a:r>
          </a:p>
        </p:txBody>
      </p:sp>
      <p:cxnSp>
        <p:nvCxnSpPr>
          <p:cNvPr id="36" name="Straight Connector 35">
            <a:extLst>
              <a:ext uri="{FF2B5EF4-FFF2-40B4-BE49-F238E27FC236}">
                <a16:creationId xmlns:a16="http://schemas.microsoft.com/office/drawing/2014/main" id="{69360D7D-B6E8-4593-A722-7C63EB284DEA}"/>
              </a:ext>
            </a:extLst>
          </p:cNvPr>
          <p:cNvCxnSpPr>
            <a:cxnSpLocks/>
          </p:cNvCxnSpPr>
          <p:nvPr/>
        </p:nvCxnSpPr>
        <p:spPr>
          <a:xfrm flipH="1">
            <a:off x="5097446" y="3625502"/>
            <a:ext cx="1" cy="75516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DDA7EF2-544B-464E-AB06-56490D2BBB66}"/>
              </a:ext>
            </a:extLst>
          </p:cNvPr>
          <p:cNvSpPr/>
          <p:nvPr/>
        </p:nvSpPr>
        <p:spPr>
          <a:xfrm>
            <a:off x="4678490" y="4063258"/>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Package Z</a:t>
            </a:r>
          </a:p>
          <a:p>
            <a:pPr algn="ctr"/>
            <a:r>
              <a:rPr lang="en-US" sz="800" dirty="0">
                <a:solidFill>
                  <a:schemeClr val="bg1"/>
                </a:solidFill>
              </a:rPr>
              <a:t>(1.1)</a:t>
            </a:r>
          </a:p>
        </p:txBody>
      </p:sp>
      <p:sp>
        <p:nvSpPr>
          <p:cNvPr id="38" name="Rectangle 37">
            <a:extLst>
              <a:ext uri="{FF2B5EF4-FFF2-40B4-BE49-F238E27FC236}">
                <a16:creationId xmlns:a16="http://schemas.microsoft.com/office/drawing/2014/main" id="{671140A3-2B7E-47BA-A760-EE2C11ECF673}"/>
              </a:ext>
            </a:extLst>
          </p:cNvPr>
          <p:cNvSpPr/>
          <p:nvPr/>
        </p:nvSpPr>
        <p:spPr>
          <a:xfrm>
            <a:off x="5624377" y="3303170"/>
            <a:ext cx="837913" cy="3002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Type Q</a:t>
            </a:r>
          </a:p>
          <a:p>
            <a:pPr algn="ctr"/>
            <a:r>
              <a:rPr lang="en-US" sz="800" dirty="0">
                <a:solidFill>
                  <a:schemeClr val="bg1"/>
                </a:solidFill>
              </a:rPr>
              <a:t>(1.0)</a:t>
            </a:r>
          </a:p>
        </p:txBody>
      </p:sp>
      <p:cxnSp>
        <p:nvCxnSpPr>
          <p:cNvPr id="39" name="Straight Connector 38">
            <a:extLst>
              <a:ext uri="{FF2B5EF4-FFF2-40B4-BE49-F238E27FC236}">
                <a16:creationId xmlns:a16="http://schemas.microsoft.com/office/drawing/2014/main" id="{A5E901B1-74BF-4155-8386-9F75FE281293}"/>
              </a:ext>
            </a:extLst>
          </p:cNvPr>
          <p:cNvCxnSpPr>
            <a:cxnSpLocks/>
          </p:cNvCxnSpPr>
          <p:nvPr/>
        </p:nvCxnSpPr>
        <p:spPr>
          <a:xfrm flipH="1">
            <a:off x="6043333" y="3627786"/>
            <a:ext cx="2" cy="42605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111C411-86CF-47E4-97E5-E7EEB8A12A69}"/>
              </a:ext>
            </a:extLst>
          </p:cNvPr>
          <p:cNvSpPr/>
          <p:nvPr/>
        </p:nvSpPr>
        <p:spPr>
          <a:xfrm>
            <a:off x="5639617" y="4065542"/>
            <a:ext cx="837913" cy="300232"/>
          </a:xfrm>
          <a:prstGeom prst="rect">
            <a:avLst/>
          </a:prstGeom>
          <a:solidFill>
            <a:srgbClr val="33CCCC">
              <a:alpha val="3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bg1"/>
                </a:solidFill>
              </a:rPr>
              <a:t>Type Q</a:t>
            </a:r>
          </a:p>
          <a:p>
            <a:pPr algn="ctr"/>
            <a:r>
              <a:rPr lang="en-US" sz="800" dirty="0">
                <a:solidFill>
                  <a:schemeClr val="bg1"/>
                </a:solidFill>
              </a:rPr>
              <a:t>(1.0)</a:t>
            </a:r>
          </a:p>
        </p:txBody>
      </p:sp>
      <p:cxnSp>
        <p:nvCxnSpPr>
          <p:cNvPr id="43" name="Straight Connector 42">
            <a:extLst>
              <a:ext uri="{FF2B5EF4-FFF2-40B4-BE49-F238E27FC236}">
                <a16:creationId xmlns:a16="http://schemas.microsoft.com/office/drawing/2014/main" id="{23DC87C3-3C12-4E5C-81BC-52191C1561D9}"/>
              </a:ext>
            </a:extLst>
          </p:cNvPr>
          <p:cNvCxnSpPr/>
          <p:nvPr/>
        </p:nvCxnSpPr>
        <p:spPr>
          <a:xfrm flipV="1">
            <a:off x="5707380" y="4013499"/>
            <a:ext cx="678180" cy="4442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F43B30C-349A-4DC6-92EB-13DE047EA26F}"/>
              </a:ext>
            </a:extLst>
          </p:cNvPr>
          <p:cNvCxnSpPr>
            <a:cxnSpLocks/>
          </p:cNvCxnSpPr>
          <p:nvPr/>
        </p:nvCxnSpPr>
        <p:spPr>
          <a:xfrm flipH="1" flipV="1">
            <a:off x="5742566" y="3991275"/>
            <a:ext cx="596419" cy="4437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16454A3-28E6-4D7F-B9EF-E1F018487244}"/>
              </a:ext>
            </a:extLst>
          </p:cNvPr>
          <p:cNvSpPr/>
          <p:nvPr/>
        </p:nvSpPr>
        <p:spPr>
          <a:xfrm>
            <a:off x="2350737" y="4525608"/>
            <a:ext cx="880144" cy="361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Table A</a:t>
            </a:r>
          </a:p>
        </p:txBody>
      </p:sp>
      <p:sp>
        <p:nvSpPr>
          <p:cNvPr id="48" name="Rectangle 47">
            <a:extLst>
              <a:ext uri="{FF2B5EF4-FFF2-40B4-BE49-F238E27FC236}">
                <a16:creationId xmlns:a16="http://schemas.microsoft.com/office/drawing/2014/main" id="{3E8A8774-401C-4884-B756-6FB50D1824AD}"/>
              </a:ext>
            </a:extLst>
          </p:cNvPr>
          <p:cNvSpPr/>
          <p:nvPr/>
        </p:nvSpPr>
        <p:spPr>
          <a:xfrm>
            <a:off x="3122901" y="4448644"/>
            <a:ext cx="880144" cy="361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Table B</a:t>
            </a:r>
          </a:p>
        </p:txBody>
      </p:sp>
      <p:sp>
        <p:nvSpPr>
          <p:cNvPr id="49" name="Rectangle 48">
            <a:extLst>
              <a:ext uri="{FF2B5EF4-FFF2-40B4-BE49-F238E27FC236}">
                <a16:creationId xmlns:a16="http://schemas.microsoft.com/office/drawing/2014/main" id="{0565C68E-6BD0-4B2D-B5AA-0D308ADEBEA0}"/>
              </a:ext>
            </a:extLst>
          </p:cNvPr>
          <p:cNvSpPr/>
          <p:nvPr/>
        </p:nvSpPr>
        <p:spPr>
          <a:xfrm>
            <a:off x="6717652" y="4357942"/>
            <a:ext cx="964274" cy="3610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Sequence K</a:t>
            </a:r>
          </a:p>
        </p:txBody>
      </p:sp>
    </p:spTree>
    <p:extLst>
      <p:ext uri="{BB962C8B-B14F-4D97-AF65-F5344CB8AC3E}">
        <p14:creationId xmlns:p14="http://schemas.microsoft.com/office/powerpoint/2010/main" val="14269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F010-1D7F-42FB-8F36-5FD06A32E9D6}"/>
              </a:ext>
            </a:extLst>
          </p:cNvPr>
          <p:cNvSpPr>
            <a:spLocks noGrp="1"/>
          </p:cNvSpPr>
          <p:nvPr>
            <p:ph type="title"/>
          </p:nvPr>
        </p:nvSpPr>
        <p:spPr/>
        <p:txBody>
          <a:bodyPr/>
          <a:lstStyle/>
          <a:p>
            <a:r>
              <a:rPr lang="en-US" dirty="0"/>
              <a:t>Working with Database Editions </a:t>
            </a:r>
            <a:br>
              <a:rPr lang="en-US" dirty="0"/>
            </a:br>
            <a:r>
              <a:rPr lang="en-US" dirty="0"/>
              <a:t>to Support Multiple Releases from a Single Database </a:t>
            </a:r>
          </a:p>
        </p:txBody>
      </p:sp>
      <p:sp>
        <p:nvSpPr>
          <p:cNvPr id="3" name="Content Placeholder 2">
            <a:extLst>
              <a:ext uri="{FF2B5EF4-FFF2-40B4-BE49-F238E27FC236}">
                <a16:creationId xmlns:a16="http://schemas.microsoft.com/office/drawing/2014/main" id="{A7D6B6E4-F56A-451B-905E-AC61CE347B5B}"/>
              </a:ext>
            </a:extLst>
          </p:cNvPr>
          <p:cNvSpPr>
            <a:spLocks noGrp="1"/>
          </p:cNvSpPr>
          <p:nvPr>
            <p:ph idx="1"/>
          </p:nvPr>
        </p:nvSpPr>
        <p:spPr>
          <a:xfrm>
            <a:off x="720003" y="905520"/>
            <a:ext cx="7642459" cy="3780000"/>
          </a:xfrm>
        </p:spPr>
        <p:txBody>
          <a:bodyPr/>
          <a:lstStyle/>
          <a:p>
            <a:pPr marL="0">
              <a:spcBef>
                <a:spcPts val="0"/>
              </a:spcBef>
            </a:pPr>
            <a:r>
              <a:rPr lang="en-US" sz="1200" dirty="0">
                <a:effectLst/>
                <a:ea typeface="Calibri" panose="020F0502020204030204" pitchFamily="34" charset="0"/>
              </a:rPr>
              <a:t>Each site is associated with one specific database edition</a:t>
            </a:r>
          </a:p>
          <a:p>
            <a:pPr marL="360000" lvl="2"/>
            <a:r>
              <a:rPr lang="en-US" sz="1200" dirty="0">
                <a:ea typeface="Calibri" panose="020F0502020204030204" pitchFamily="34" charset="0"/>
              </a:rPr>
              <a:t>all database actions performed for that site are done in</a:t>
            </a:r>
            <a:br>
              <a:rPr lang="en-US" sz="1200" dirty="0">
                <a:ea typeface="Calibri" panose="020F0502020204030204" pitchFamily="34" charset="0"/>
              </a:rPr>
            </a:br>
            <a:r>
              <a:rPr lang="en-US" sz="1200" dirty="0">
                <a:ea typeface="Calibri" panose="020F0502020204030204" pitchFamily="34" charset="0"/>
              </a:rPr>
              <a:t>the context of that edition</a:t>
            </a:r>
            <a:endParaRPr lang="en-US" sz="1200" dirty="0">
              <a:effectLst/>
              <a:ea typeface="Calibri" panose="020F0502020204030204" pitchFamily="34" charset="0"/>
            </a:endParaRPr>
          </a:p>
          <a:p>
            <a:pPr marL="0">
              <a:spcBef>
                <a:spcPts val="0"/>
              </a:spcBef>
            </a:pPr>
            <a:r>
              <a:rPr lang="en-US" sz="1200" dirty="0">
                <a:ea typeface="Calibri" panose="020F0502020204030204" pitchFamily="34" charset="0"/>
              </a:rPr>
              <a:t>Each site uses one specific version of each application</a:t>
            </a:r>
            <a:endParaRPr lang="en-US" sz="1200" dirty="0">
              <a:effectLst/>
              <a:ea typeface="Calibri" panose="020F0502020204030204" pitchFamily="34" charset="0"/>
            </a:endParaRPr>
          </a:p>
          <a:p>
            <a:pPr marL="360000" lvl="1">
              <a:spcBef>
                <a:spcPts val="0"/>
              </a:spcBef>
            </a:pPr>
            <a:r>
              <a:rPr lang="en-US" sz="1200" dirty="0">
                <a:effectLst/>
                <a:ea typeface="Calibri" panose="020F0502020204030204" pitchFamily="34" charset="0"/>
              </a:rPr>
              <a:t>the application versions used by the site must be compatible </a:t>
            </a:r>
            <a:br>
              <a:rPr lang="en-US" sz="1200" dirty="0">
                <a:effectLst/>
                <a:ea typeface="Calibri" panose="020F0502020204030204" pitchFamily="34" charset="0"/>
              </a:rPr>
            </a:br>
            <a:r>
              <a:rPr lang="en-US" sz="1200" dirty="0">
                <a:effectLst/>
                <a:ea typeface="Calibri" panose="020F0502020204030204" pitchFamily="34" charset="0"/>
              </a:rPr>
              <a:t>with the site’s database edition and with each other</a:t>
            </a:r>
          </a:p>
          <a:p>
            <a:r>
              <a:rPr lang="en-US" sz="1200" dirty="0">
                <a:ea typeface="Calibri" panose="020F0502020204030204" pitchFamily="34" charset="0"/>
              </a:rPr>
              <a:t>The application version &amp; database compatibility matrix (“what can </a:t>
            </a:r>
            <a:br>
              <a:rPr lang="en-US" sz="1200" dirty="0">
                <a:ea typeface="Calibri" panose="020F0502020204030204" pitchFamily="34" charset="0"/>
              </a:rPr>
            </a:br>
            <a:r>
              <a:rPr lang="en-US" sz="1200" dirty="0">
                <a:ea typeface="Calibri" panose="020F0502020204030204" pitchFamily="34" charset="0"/>
              </a:rPr>
              <a:t>go together”) is crucial in managing the mutual compatibilities</a:t>
            </a:r>
            <a:br>
              <a:rPr lang="en-US" sz="1200" dirty="0">
                <a:effectLst/>
                <a:ea typeface="Calibri" panose="020F0502020204030204" pitchFamily="34" charset="0"/>
              </a:rPr>
            </a:br>
            <a:br>
              <a:rPr lang="en-US" sz="1200" dirty="0">
                <a:effectLst/>
                <a:ea typeface="Calibri" panose="020F0502020204030204" pitchFamily="34" charset="0"/>
              </a:rPr>
            </a:br>
            <a:endParaRPr lang="en-US" sz="1200" dirty="0">
              <a:effectLst/>
              <a:ea typeface="Calibri" panose="020F0502020204030204" pitchFamily="34" charset="0"/>
            </a:endParaRPr>
          </a:p>
          <a:p>
            <a:endParaRPr lang="en-US" sz="1200" dirty="0"/>
          </a:p>
          <a:p>
            <a:endParaRPr lang="en-US" sz="1200" dirty="0"/>
          </a:p>
        </p:txBody>
      </p:sp>
      <p:sp>
        <p:nvSpPr>
          <p:cNvPr id="4" name="Footer Placeholder 3">
            <a:extLst>
              <a:ext uri="{FF2B5EF4-FFF2-40B4-BE49-F238E27FC236}">
                <a16:creationId xmlns:a16="http://schemas.microsoft.com/office/drawing/2014/main" id="{96629A06-79DB-4317-920F-BA5C2799CA54}"/>
              </a:ext>
            </a:extLst>
          </p:cNvPr>
          <p:cNvSpPr>
            <a:spLocks noGrp="1"/>
          </p:cNvSpPr>
          <p:nvPr>
            <p:ph type="ftr" sz="quarter" idx="11"/>
          </p:nvPr>
        </p:nvSpPr>
        <p:spPr/>
        <p:txBody>
          <a:bodyPr/>
          <a:lstStyle/>
          <a:p>
            <a:r>
              <a:rPr lang="en-US" dirty="0" err="1"/>
              <a:t>TriPle</a:t>
            </a:r>
            <a:r>
              <a:rPr lang="en-US" dirty="0"/>
              <a:t> C - Centralize, Cloudify and Consolidate Oracle Databases</a:t>
            </a:r>
            <a:endParaRPr lang="nl-NL" dirty="0"/>
          </a:p>
        </p:txBody>
      </p:sp>
      <p:pic>
        <p:nvPicPr>
          <p:cNvPr id="6" name="Picture 5">
            <a:extLst>
              <a:ext uri="{FF2B5EF4-FFF2-40B4-BE49-F238E27FC236}">
                <a16:creationId xmlns:a16="http://schemas.microsoft.com/office/drawing/2014/main" id="{AD46220C-4F5B-489B-8FA6-D85B4B25EDCD}"/>
              </a:ext>
            </a:extLst>
          </p:cNvPr>
          <p:cNvPicPr>
            <a:picLocks noChangeAspect="1"/>
          </p:cNvPicPr>
          <p:nvPr/>
        </p:nvPicPr>
        <p:blipFill>
          <a:blip r:embed="rId2"/>
          <a:stretch>
            <a:fillRect/>
          </a:stretch>
        </p:blipFill>
        <p:spPr>
          <a:xfrm>
            <a:off x="5709916" y="1946987"/>
            <a:ext cx="3219977" cy="283581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4EEE46C0-39F3-41C0-B844-A746EE983615}"/>
              </a:ext>
            </a:extLst>
          </p:cNvPr>
          <p:cNvSpPr txBox="1"/>
          <p:nvPr/>
        </p:nvSpPr>
        <p:spPr>
          <a:xfrm>
            <a:off x="5710960" y="4804568"/>
            <a:ext cx="1981312" cy="138499"/>
          </a:xfrm>
          <a:prstGeom prst="rect">
            <a:avLst/>
          </a:prstGeom>
          <a:noFill/>
        </p:spPr>
        <p:txBody>
          <a:bodyPr wrap="none" lIns="0" tIns="0" rIns="0" bIns="0" rtlCol="0">
            <a:spAutoFit/>
          </a:bodyPr>
          <a:lstStyle/>
          <a:p>
            <a:r>
              <a:rPr lang="en-US" sz="900" i="1" dirty="0"/>
              <a:t>Application version compatibility matrix</a:t>
            </a:r>
          </a:p>
        </p:txBody>
      </p:sp>
      <p:sp>
        <p:nvSpPr>
          <p:cNvPr id="8" name="Cylinder 7">
            <a:extLst>
              <a:ext uri="{FF2B5EF4-FFF2-40B4-BE49-F238E27FC236}">
                <a16:creationId xmlns:a16="http://schemas.microsoft.com/office/drawing/2014/main" id="{EE03F999-559C-4ABB-B97B-B5DB0B7DDA8F}"/>
              </a:ext>
            </a:extLst>
          </p:cNvPr>
          <p:cNvSpPr/>
          <p:nvPr/>
        </p:nvSpPr>
        <p:spPr>
          <a:xfrm>
            <a:off x="831912" y="3839301"/>
            <a:ext cx="3148529" cy="1105192"/>
          </a:xfrm>
          <a:prstGeom prst="can">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9" name="Oval 8">
            <a:extLst>
              <a:ext uri="{FF2B5EF4-FFF2-40B4-BE49-F238E27FC236}">
                <a16:creationId xmlns:a16="http://schemas.microsoft.com/office/drawing/2014/main" id="{81DAAEAD-84AA-45F9-B7D2-55AD26414A46}"/>
              </a:ext>
            </a:extLst>
          </p:cNvPr>
          <p:cNvSpPr/>
          <p:nvPr/>
        </p:nvSpPr>
        <p:spPr>
          <a:xfrm>
            <a:off x="680001" y="4310650"/>
            <a:ext cx="3348352" cy="18694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R2</a:t>
            </a:r>
          </a:p>
        </p:txBody>
      </p:sp>
      <p:sp>
        <p:nvSpPr>
          <p:cNvPr id="10" name="Oval 9">
            <a:extLst>
              <a:ext uri="{FF2B5EF4-FFF2-40B4-BE49-F238E27FC236}">
                <a16:creationId xmlns:a16="http://schemas.microsoft.com/office/drawing/2014/main" id="{B27D4CFE-6A31-44BF-851E-BF86632FBFBF}"/>
              </a:ext>
            </a:extLst>
          </p:cNvPr>
          <p:cNvSpPr/>
          <p:nvPr/>
        </p:nvSpPr>
        <p:spPr>
          <a:xfrm>
            <a:off x="668614" y="4478430"/>
            <a:ext cx="3369986" cy="171525"/>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900" dirty="0">
                <a:solidFill>
                  <a:schemeClr val="bg1"/>
                </a:solidFill>
              </a:rPr>
              <a:t>Edition R3</a:t>
            </a:r>
          </a:p>
        </p:txBody>
      </p:sp>
      <p:sp>
        <p:nvSpPr>
          <p:cNvPr id="11" name="Oval 10">
            <a:extLst>
              <a:ext uri="{FF2B5EF4-FFF2-40B4-BE49-F238E27FC236}">
                <a16:creationId xmlns:a16="http://schemas.microsoft.com/office/drawing/2014/main" id="{6FA12D74-2A42-4270-A1BF-05B924014DE9}"/>
              </a:ext>
            </a:extLst>
          </p:cNvPr>
          <p:cNvSpPr/>
          <p:nvPr/>
        </p:nvSpPr>
        <p:spPr>
          <a:xfrm>
            <a:off x="680001" y="4123705"/>
            <a:ext cx="3348352" cy="186945"/>
          </a:xfrm>
          <a:prstGeom prst="ellipse">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solidFill>
                  <a:schemeClr val="tx1">
                    <a:lumMod val="75000"/>
                    <a:lumOff val="25000"/>
                  </a:schemeClr>
                </a:solidFill>
              </a:rPr>
              <a:t>Edition R1</a:t>
            </a:r>
          </a:p>
        </p:txBody>
      </p:sp>
      <p:sp>
        <p:nvSpPr>
          <p:cNvPr id="12" name="Rectangle 11">
            <a:extLst>
              <a:ext uri="{FF2B5EF4-FFF2-40B4-BE49-F238E27FC236}">
                <a16:creationId xmlns:a16="http://schemas.microsoft.com/office/drawing/2014/main" id="{803B7E21-D239-438E-9F87-512929D33CBD}"/>
              </a:ext>
            </a:extLst>
          </p:cNvPr>
          <p:cNvSpPr/>
          <p:nvPr/>
        </p:nvSpPr>
        <p:spPr>
          <a:xfrm>
            <a:off x="1384912" y="4721689"/>
            <a:ext cx="581047" cy="1349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t>Table A</a:t>
            </a:r>
          </a:p>
        </p:txBody>
      </p:sp>
      <p:sp>
        <p:nvSpPr>
          <p:cNvPr id="14" name="Rectangle 13">
            <a:extLst>
              <a:ext uri="{FF2B5EF4-FFF2-40B4-BE49-F238E27FC236}">
                <a16:creationId xmlns:a16="http://schemas.microsoft.com/office/drawing/2014/main" id="{4D44C4D0-5223-4C00-A879-0BA960800237}"/>
              </a:ext>
            </a:extLst>
          </p:cNvPr>
          <p:cNvSpPr/>
          <p:nvPr/>
        </p:nvSpPr>
        <p:spPr>
          <a:xfrm>
            <a:off x="1921643" y="4782802"/>
            <a:ext cx="581047" cy="1349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00" dirty="0"/>
              <a:t>Table B</a:t>
            </a:r>
          </a:p>
        </p:txBody>
      </p:sp>
      <p:sp>
        <p:nvSpPr>
          <p:cNvPr id="63" name="Oval 62">
            <a:extLst>
              <a:ext uri="{FF2B5EF4-FFF2-40B4-BE49-F238E27FC236}">
                <a16:creationId xmlns:a16="http://schemas.microsoft.com/office/drawing/2014/main" id="{AD0CA248-340C-48BB-9EC4-EE7551BC92BA}"/>
              </a:ext>
            </a:extLst>
          </p:cNvPr>
          <p:cNvSpPr/>
          <p:nvPr/>
        </p:nvSpPr>
        <p:spPr>
          <a:xfrm>
            <a:off x="6132519" y="1390461"/>
            <a:ext cx="786036" cy="38825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dirty="0">
                <a:solidFill>
                  <a:schemeClr val="bg1"/>
                </a:solidFill>
              </a:rPr>
              <a:t>Edition R2</a:t>
            </a:r>
          </a:p>
        </p:txBody>
      </p:sp>
      <p:sp>
        <p:nvSpPr>
          <p:cNvPr id="15" name="Rectangle: Rounded Corners 14">
            <a:extLst>
              <a:ext uri="{FF2B5EF4-FFF2-40B4-BE49-F238E27FC236}">
                <a16:creationId xmlns:a16="http://schemas.microsoft.com/office/drawing/2014/main" id="{4F06C6E9-C5AC-4226-A417-B4C294A846A7}"/>
              </a:ext>
            </a:extLst>
          </p:cNvPr>
          <p:cNvSpPr/>
          <p:nvPr/>
        </p:nvSpPr>
        <p:spPr>
          <a:xfrm>
            <a:off x="121920" y="275384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17" name="Rectangle: Rounded Corners 16">
            <a:extLst>
              <a:ext uri="{FF2B5EF4-FFF2-40B4-BE49-F238E27FC236}">
                <a16:creationId xmlns:a16="http://schemas.microsoft.com/office/drawing/2014/main" id="{AD2ED65D-10C6-402A-93C5-0B2B8137B701}"/>
              </a:ext>
            </a:extLst>
          </p:cNvPr>
          <p:cNvSpPr/>
          <p:nvPr/>
        </p:nvSpPr>
        <p:spPr>
          <a:xfrm>
            <a:off x="121920" y="301292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18" name="Rectangle: Rounded Corners 17">
            <a:extLst>
              <a:ext uri="{FF2B5EF4-FFF2-40B4-BE49-F238E27FC236}">
                <a16:creationId xmlns:a16="http://schemas.microsoft.com/office/drawing/2014/main" id="{27B46645-158B-430E-B6B1-4F5A9519FD11}"/>
              </a:ext>
            </a:extLst>
          </p:cNvPr>
          <p:cNvSpPr/>
          <p:nvPr/>
        </p:nvSpPr>
        <p:spPr>
          <a:xfrm>
            <a:off x="121920" y="327200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19" name="Rectangle: Rounded Corners 18">
            <a:extLst>
              <a:ext uri="{FF2B5EF4-FFF2-40B4-BE49-F238E27FC236}">
                <a16:creationId xmlns:a16="http://schemas.microsoft.com/office/drawing/2014/main" id="{D95765EC-E786-4C93-B4E6-4E3AC5390908}"/>
              </a:ext>
            </a:extLst>
          </p:cNvPr>
          <p:cNvSpPr/>
          <p:nvPr/>
        </p:nvSpPr>
        <p:spPr>
          <a:xfrm>
            <a:off x="121920" y="3531088"/>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32" name="Rectangle: Rounded Corners 31">
            <a:extLst>
              <a:ext uri="{FF2B5EF4-FFF2-40B4-BE49-F238E27FC236}">
                <a16:creationId xmlns:a16="http://schemas.microsoft.com/office/drawing/2014/main" id="{CC7F9C06-95F8-4A4A-B9BD-A32A9A2A55B1}"/>
              </a:ext>
            </a:extLst>
          </p:cNvPr>
          <p:cNvSpPr/>
          <p:nvPr/>
        </p:nvSpPr>
        <p:spPr>
          <a:xfrm>
            <a:off x="1430169" y="2753848"/>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APP Q - 1.1</a:t>
            </a:r>
          </a:p>
        </p:txBody>
      </p:sp>
      <p:sp>
        <p:nvSpPr>
          <p:cNvPr id="34" name="Rectangle: Rounded Corners 33">
            <a:extLst>
              <a:ext uri="{FF2B5EF4-FFF2-40B4-BE49-F238E27FC236}">
                <a16:creationId xmlns:a16="http://schemas.microsoft.com/office/drawing/2014/main" id="{B428DDCD-4B5D-4FD2-B6BC-C65C4E938550}"/>
              </a:ext>
            </a:extLst>
          </p:cNvPr>
          <p:cNvSpPr/>
          <p:nvPr/>
        </p:nvSpPr>
        <p:spPr>
          <a:xfrm>
            <a:off x="1430169" y="3272008"/>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APP Q - 1.2</a:t>
            </a:r>
          </a:p>
        </p:txBody>
      </p:sp>
      <p:sp>
        <p:nvSpPr>
          <p:cNvPr id="36" name="Rectangle: Rounded Corners 35">
            <a:extLst>
              <a:ext uri="{FF2B5EF4-FFF2-40B4-BE49-F238E27FC236}">
                <a16:creationId xmlns:a16="http://schemas.microsoft.com/office/drawing/2014/main" id="{BF5C5D3E-9379-404C-AEBD-7E721B9F5DC4}"/>
              </a:ext>
            </a:extLst>
          </p:cNvPr>
          <p:cNvSpPr/>
          <p:nvPr/>
        </p:nvSpPr>
        <p:spPr>
          <a:xfrm>
            <a:off x="2806998" y="2753848"/>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APP R – 2.0</a:t>
            </a:r>
          </a:p>
        </p:txBody>
      </p:sp>
      <p:sp>
        <p:nvSpPr>
          <p:cNvPr id="37" name="Rectangle: Rounded Corners 36">
            <a:extLst>
              <a:ext uri="{FF2B5EF4-FFF2-40B4-BE49-F238E27FC236}">
                <a16:creationId xmlns:a16="http://schemas.microsoft.com/office/drawing/2014/main" id="{7E6C9AA9-E4CA-48B3-B899-FA318416B69B}"/>
              </a:ext>
            </a:extLst>
          </p:cNvPr>
          <p:cNvSpPr/>
          <p:nvPr/>
        </p:nvSpPr>
        <p:spPr>
          <a:xfrm>
            <a:off x="2806998" y="3012928"/>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APP R- 3.0</a:t>
            </a:r>
          </a:p>
        </p:txBody>
      </p:sp>
      <p:sp>
        <p:nvSpPr>
          <p:cNvPr id="38" name="Rectangle: Rounded Corners 37">
            <a:extLst>
              <a:ext uri="{FF2B5EF4-FFF2-40B4-BE49-F238E27FC236}">
                <a16:creationId xmlns:a16="http://schemas.microsoft.com/office/drawing/2014/main" id="{A380632D-64E8-4601-A6A4-F83DDB63C439}"/>
              </a:ext>
            </a:extLst>
          </p:cNvPr>
          <p:cNvSpPr/>
          <p:nvPr/>
        </p:nvSpPr>
        <p:spPr>
          <a:xfrm>
            <a:off x="2806998" y="3272008"/>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APP R – 3.1</a:t>
            </a:r>
          </a:p>
        </p:txBody>
      </p:sp>
      <p:sp>
        <p:nvSpPr>
          <p:cNvPr id="40" name="Rectangle: Rounded Corners 39">
            <a:extLst>
              <a:ext uri="{FF2B5EF4-FFF2-40B4-BE49-F238E27FC236}">
                <a16:creationId xmlns:a16="http://schemas.microsoft.com/office/drawing/2014/main" id="{EAD73F11-ED7A-4310-9AE4-A029680D6D3A}"/>
              </a:ext>
            </a:extLst>
          </p:cNvPr>
          <p:cNvSpPr/>
          <p:nvPr/>
        </p:nvSpPr>
        <p:spPr>
          <a:xfrm>
            <a:off x="4168587" y="2753848"/>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APP S - 1.0</a:t>
            </a:r>
          </a:p>
        </p:txBody>
      </p:sp>
      <p:sp>
        <p:nvSpPr>
          <p:cNvPr id="43" name="Rectangle: Rounded Corners 42">
            <a:extLst>
              <a:ext uri="{FF2B5EF4-FFF2-40B4-BE49-F238E27FC236}">
                <a16:creationId xmlns:a16="http://schemas.microsoft.com/office/drawing/2014/main" id="{3F741D2B-2FB5-4B99-B3C9-A44171042EE3}"/>
              </a:ext>
            </a:extLst>
          </p:cNvPr>
          <p:cNvSpPr/>
          <p:nvPr/>
        </p:nvSpPr>
        <p:spPr>
          <a:xfrm>
            <a:off x="4168587" y="3531088"/>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APP S - 1.1</a:t>
            </a:r>
          </a:p>
        </p:txBody>
      </p:sp>
      <p:sp>
        <p:nvSpPr>
          <p:cNvPr id="46" name="Rectangle 45">
            <a:extLst>
              <a:ext uri="{FF2B5EF4-FFF2-40B4-BE49-F238E27FC236}">
                <a16:creationId xmlns:a16="http://schemas.microsoft.com/office/drawing/2014/main" id="{41F69CF2-F93F-40EF-9D0E-6ED3F984ACC8}"/>
              </a:ext>
            </a:extLst>
          </p:cNvPr>
          <p:cNvSpPr/>
          <p:nvPr/>
        </p:nvSpPr>
        <p:spPr>
          <a:xfrm>
            <a:off x="76200" y="2686122"/>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81D2023-70C5-4B2D-B9DB-186B302D24F8}"/>
              </a:ext>
            </a:extLst>
          </p:cNvPr>
          <p:cNvSpPr/>
          <p:nvPr/>
        </p:nvSpPr>
        <p:spPr>
          <a:xfrm>
            <a:off x="1376829" y="2698856"/>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B48D033-2692-452A-92A9-407854C57A2F}"/>
              </a:ext>
            </a:extLst>
          </p:cNvPr>
          <p:cNvSpPr/>
          <p:nvPr/>
        </p:nvSpPr>
        <p:spPr>
          <a:xfrm>
            <a:off x="2768898" y="2703970"/>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8281E1F-D97D-4518-8B08-60C48DA4F4A5}"/>
              </a:ext>
            </a:extLst>
          </p:cNvPr>
          <p:cNvSpPr/>
          <p:nvPr/>
        </p:nvSpPr>
        <p:spPr>
          <a:xfrm>
            <a:off x="4130093" y="2698856"/>
            <a:ext cx="990600" cy="112659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Connector: Elbow 50">
            <a:extLst>
              <a:ext uri="{FF2B5EF4-FFF2-40B4-BE49-F238E27FC236}">
                <a16:creationId xmlns:a16="http://schemas.microsoft.com/office/drawing/2014/main" id="{C2DD7D00-9E63-4333-B2F7-8A8460D74F22}"/>
              </a:ext>
            </a:extLst>
          </p:cNvPr>
          <p:cNvCxnSpPr/>
          <p:nvPr/>
        </p:nvCxnSpPr>
        <p:spPr>
          <a:xfrm>
            <a:off x="1066800" y="2834640"/>
            <a:ext cx="310029" cy="259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6B88291-7531-4080-AA55-8863EDDD621B}"/>
              </a:ext>
            </a:extLst>
          </p:cNvPr>
          <p:cNvCxnSpPr/>
          <p:nvPr/>
        </p:nvCxnSpPr>
        <p:spPr>
          <a:xfrm flipV="1">
            <a:off x="1066800" y="3093720"/>
            <a:ext cx="1702098" cy="139853"/>
          </a:xfrm>
          <a:prstGeom prst="bentConnector3">
            <a:avLst>
              <a:gd name="adj1" fmla="val 844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3289A146-2F89-49E6-B0F7-EC474F31C96A}"/>
              </a:ext>
            </a:extLst>
          </p:cNvPr>
          <p:cNvCxnSpPr/>
          <p:nvPr/>
        </p:nvCxnSpPr>
        <p:spPr>
          <a:xfrm rot="10800000" flipV="1">
            <a:off x="1066801" y="3378123"/>
            <a:ext cx="310029" cy="181331"/>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8" name="Connector: Elbow 57">
            <a:extLst>
              <a:ext uri="{FF2B5EF4-FFF2-40B4-BE49-F238E27FC236}">
                <a16:creationId xmlns:a16="http://schemas.microsoft.com/office/drawing/2014/main" id="{E5AE311E-749B-4A55-A4ED-4974BCA5554D}"/>
              </a:ext>
            </a:extLst>
          </p:cNvPr>
          <p:cNvCxnSpPr>
            <a:cxnSpLocks/>
          </p:cNvCxnSpPr>
          <p:nvPr/>
        </p:nvCxnSpPr>
        <p:spPr>
          <a:xfrm flipV="1">
            <a:off x="2367429" y="3598768"/>
            <a:ext cx="1762664" cy="106153"/>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Connector: Elbow 60">
            <a:extLst>
              <a:ext uri="{FF2B5EF4-FFF2-40B4-BE49-F238E27FC236}">
                <a16:creationId xmlns:a16="http://schemas.microsoft.com/office/drawing/2014/main" id="{1DF2112E-F5C7-4489-9438-56FDAC3D2E40}"/>
              </a:ext>
            </a:extLst>
          </p:cNvPr>
          <p:cNvCxnSpPr/>
          <p:nvPr/>
        </p:nvCxnSpPr>
        <p:spPr>
          <a:xfrm rot="10800000" flipV="1">
            <a:off x="1036320" y="3598767"/>
            <a:ext cx="1732578" cy="7275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D5BC8198-D7E8-4862-857B-25D39C9B33C2}"/>
              </a:ext>
            </a:extLst>
          </p:cNvPr>
          <p:cNvSpPr/>
          <p:nvPr/>
        </p:nvSpPr>
        <p:spPr>
          <a:xfrm>
            <a:off x="6551231" y="1233171"/>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APP P - 1.3</a:t>
            </a:r>
          </a:p>
        </p:txBody>
      </p:sp>
      <p:sp>
        <p:nvSpPr>
          <p:cNvPr id="65" name="Rectangle: Rounded Corners 64">
            <a:extLst>
              <a:ext uri="{FF2B5EF4-FFF2-40B4-BE49-F238E27FC236}">
                <a16:creationId xmlns:a16="http://schemas.microsoft.com/office/drawing/2014/main" id="{A1DB6E61-6135-4E60-ACB4-9D2F44E73B03}"/>
              </a:ext>
            </a:extLst>
          </p:cNvPr>
          <p:cNvSpPr/>
          <p:nvPr/>
        </p:nvSpPr>
        <p:spPr>
          <a:xfrm>
            <a:off x="7089376" y="1449525"/>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APP Q - 1.2</a:t>
            </a:r>
          </a:p>
        </p:txBody>
      </p:sp>
      <p:sp>
        <p:nvSpPr>
          <p:cNvPr id="66" name="Rectangle: Rounded Corners 65">
            <a:extLst>
              <a:ext uri="{FF2B5EF4-FFF2-40B4-BE49-F238E27FC236}">
                <a16:creationId xmlns:a16="http://schemas.microsoft.com/office/drawing/2014/main" id="{91795624-C66D-49F1-AA5D-8B4480BB0D5D}"/>
              </a:ext>
            </a:extLst>
          </p:cNvPr>
          <p:cNvSpPr/>
          <p:nvPr/>
        </p:nvSpPr>
        <p:spPr>
          <a:xfrm>
            <a:off x="7195469" y="1009329"/>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APP R- 3.0</a:t>
            </a:r>
          </a:p>
        </p:txBody>
      </p:sp>
      <p:sp>
        <p:nvSpPr>
          <p:cNvPr id="67" name="Rectangle: Rounded Corners 66">
            <a:extLst>
              <a:ext uri="{FF2B5EF4-FFF2-40B4-BE49-F238E27FC236}">
                <a16:creationId xmlns:a16="http://schemas.microsoft.com/office/drawing/2014/main" id="{63027355-F185-4281-80D8-B78ABDA46E37}"/>
              </a:ext>
            </a:extLst>
          </p:cNvPr>
          <p:cNvSpPr/>
          <p:nvPr/>
        </p:nvSpPr>
        <p:spPr>
          <a:xfrm>
            <a:off x="7983882" y="1213388"/>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APP S - 1.0</a:t>
            </a:r>
          </a:p>
        </p:txBody>
      </p:sp>
      <p:sp>
        <p:nvSpPr>
          <p:cNvPr id="69" name="Rectangle: Rounded Corners 68">
            <a:extLst>
              <a:ext uri="{FF2B5EF4-FFF2-40B4-BE49-F238E27FC236}">
                <a16:creationId xmlns:a16="http://schemas.microsoft.com/office/drawing/2014/main" id="{5440B4E9-83DA-4BA9-BD16-C174DF8C7B01}"/>
              </a:ext>
            </a:extLst>
          </p:cNvPr>
          <p:cNvSpPr/>
          <p:nvPr/>
        </p:nvSpPr>
        <p:spPr>
          <a:xfrm>
            <a:off x="6058766" y="937192"/>
            <a:ext cx="2947499" cy="841524"/>
          </a:xfrm>
          <a:prstGeom prst="round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B4046B4-2793-4CA8-88E9-0EC4121BEDE5}"/>
              </a:ext>
            </a:extLst>
          </p:cNvPr>
          <p:cNvSpPr/>
          <p:nvPr/>
        </p:nvSpPr>
        <p:spPr>
          <a:xfrm>
            <a:off x="5652310" y="819949"/>
            <a:ext cx="859692" cy="34387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Site 44</a:t>
            </a:r>
          </a:p>
        </p:txBody>
      </p:sp>
    </p:spTree>
    <p:extLst>
      <p:ext uri="{BB962C8B-B14F-4D97-AF65-F5344CB8AC3E}">
        <p14:creationId xmlns:p14="http://schemas.microsoft.com/office/powerpoint/2010/main" val="276218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63" grpId="0" animBg="1"/>
      <p:bldP spid="64" grpId="0" animBg="1"/>
      <p:bldP spid="65" grpId="0" animBg="1"/>
      <p:bldP spid="66" grpId="0" animBg="1"/>
      <p:bldP spid="67" grpId="0" animBg="1"/>
      <p:bldP spid="69" grpId="0" animBg="1"/>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1D29-200D-47D8-BAEC-6C2463D1B1EB}"/>
              </a:ext>
            </a:extLst>
          </p:cNvPr>
          <p:cNvSpPr>
            <a:spLocks noGrp="1"/>
          </p:cNvSpPr>
          <p:nvPr>
            <p:ph type="title"/>
          </p:nvPr>
        </p:nvSpPr>
        <p:spPr/>
        <p:txBody>
          <a:bodyPr/>
          <a:lstStyle/>
          <a:p>
            <a:r>
              <a:rPr lang="en-US" dirty="0"/>
              <a:t>UI Application: each UI App version can work with one (or more) database editions</a:t>
            </a:r>
          </a:p>
        </p:txBody>
      </p:sp>
      <p:sp>
        <p:nvSpPr>
          <p:cNvPr id="4" name="Footer Placeholder 3">
            <a:extLst>
              <a:ext uri="{FF2B5EF4-FFF2-40B4-BE49-F238E27FC236}">
                <a16:creationId xmlns:a16="http://schemas.microsoft.com/office/drawing/2014/main" id="{35334334-27B7-4CC9-BA36-AC449F109A46}"/>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1D26CF80-4F14-4B66-BF43-56EA308CAA4C}"/>
              </a:ext>
            </a:extLst>
          </p:cNvPr>
          <p:cNvSpPr/>
          <p:nvPr/>
        </p:nvSpPr>
        <p:spPr>
          <a:xfrm>
            <a:off x="2015594" y="3362428"/>
            <a:ext cx="1398954" cy="976923"/>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ylinder 5">
            <a:extLst>
              <a:ext uri="{FF2B5EF4-FFF2-40B4-BE49-F238E27FC236}">
                <a16:creationId xmlns:a16="http://schemas.microsoft.com/office/drawing/2014/main" id="{621FEB40-BD7B-4BC2-90A0-636104466436}"/>
              </a:ext>
            </a:extLst>
          </p:cNvPr>
          <p:cNvSpPr/>
          <p:nvPr/>
        </p:nvSpPr>
        <p:spPr>
          <a:xfrm>
            <a:off x="3340302" y="3764920"/>
            <a:ext cx="1398954" cy="976923"/>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D00EDE18-50CC-4B42-8294-D0B3A0F6F3D7}"/>
              </a:ext>
            </a:extLst>
          </p:cNvPr>
          <p:cNvSpPr/>
          <p:nvPr/>
        </p:nvSpPr>
        <p:spPr>
          <a:xfrm>
            <a:off x="5042795" y="3366336"/>
            <a:ext cx="1398954" cy="976923"/>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0107A3-8D9D-4709-9386-5A6F04B76B93}"/>
              </a:ext>
            </a:extLst>
          </p:cNvPr>
          <p:cNvSpPr txBox="1"/>
          <p:nvPr/>
        </p:nvSpPr>
        <p:spPr>
          <a:xfrm>
            <a:off x="2216283" y="4137964"/>
            <a:ext cx="923330" cy="169277"/>
          </a:xfrm>
          <a:prstGeom prst="rect">
            <a:avLst/>
          </a:prstGeom>
          <a:noFill/>
        </p:spPr>
        <p:txBody>
          <a:bodyPr wrap="none" lIns="0" tIns="0" rIns="0" bIns="0" rtlCol="0">
            <a:spAutoFit/>
          </a:bodyPr>
          <a:lstStyle/>
          <a:p>
            <a:r>
              <a:rPr lang="en-US" sz="1100" i="1" dirty="0">
                <a:solidFill>
                  <a:schemeClr val="bg1">
                    <a:lumMod val="95000"/>
                  </a:schemeClr>
                </a:solidFill>
              </a:rPr>
              <a:t>sites 1-30, 104</a:t>
            </a:r>
          </a:p>
        </p:txBody>
      </p:sp>
      <p:sp>
        <p:nvSpPr>
          <p:cNvPr id="9" name="TextBox 8">
            <a:extLst>
              <a:ext uri="{FF2B5EF4-FFF2-40B4-BE49-F238E27FC236}">
                <a16:creationId xmlns:a16="http://schemas.microsoft.com/office/drawing/2014/main" id="{29CB5484-AE8B-45E2-AD05-692D7BEE351A}"/>
              </a:ext>
            </a:extLst>
          </p:cNvPr>
          <p:cNvSpPr txBox="1"/>
          <p:nvPr/>
        </p:nvSpPr>
        <p:spPr>
          <a:xfrm>
            <a:off x="3397776" y="4530999"/>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31-51, 100-103</a:t>
            </a:r>
          </a:p>
        </p:txBody>
      </p:sp>
      <p:sp>
        <p:nvSpPr>
          <p:cNvPr id="10" name="TextBox 9">
            <a:extLst>
              <a:ext uri="{FF2B5EF4-FFF2-40B4-BE49-F238E27FC236}">
                <a16:creationId xmlns:a16="http://schemas.microsoft.com/office/drawing/2014/main" id="{68417AEC-8A5F-4609-97A0-BA1CA0E0B4ED}"/>
              </a:ext>
            </a:extLst>
          </p:cNvPr>
          <p:cNvSpPr txBox="1"/>
          <p:nvPr/>
        </p:nvSpPr>
        <p:spPr>
          <a:xfrm>
            <a:off x="5083497" y="4131169"/>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52-88, 104-115</a:t>
            </a:r>
          </a:p>
        </p:txBody>
      </p:sp>
      <p:sp>
        <p:nvSpPr>
          <p:cNvPr id="11" name="Rectangle 10">
            <a:extLst>
              <a:ext uri="{FF2B5EF4-FFF2-40B4-BE49-F238E27FC236}">
                <a16:creationId xmlns:a16="http://schemas.microsoft.com/office/drawing/2014/main" id="{D033E8BE-2E90-43E4-B5A9-F3CF10C58CDA}"/>
              </a:ext>
            </a:extLst>
          </p:cNvPr>
          <p:cNvSpPr/>
          <p:nvPr/>
        </p:nvSpPr>
        <p:spPr>
          <a:xfrm>
            <a:off x="983227" y="86890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a:t>
            </a:r>
          </a:p>
        </p:txBody>
      </p:sp>
      <p:sp>
        <p:nvSpPr>
          <p:cNvPr id="12" name="Rectangle 11">
            <a:extLst>
              <a:ext uri="{FF2B5EF4-FFF2-40B4-BE49-F238E27FC236}">
                <a16:creationId xmlns:a16="http://schemas.microsoft.com/office/drawing/2014/main" id="{4A538F29-44C1-4FA2-A78C-3935FDCF3367}"/>
              </a:ext>
            </a:extLst>
          </p:cNvPr>
          <p:cNvSpPr/>
          <p:nvPr/>
        </p:nvSpPr>
        <p:spPr>
          <a:xfrm>
            <a:off x="2197743" y="86373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38</a:t>
            </a:r>
          </a:p>
        </p:txBody>
      </p:sp>
      <p:sp>
        <p:nvSpPr>
          <p:cNvPr id="13" name="Rectangle 12">
            <a:extLst>
              <a:ext uri="{FF2B5EF4-FFF2-40B4-BE49-F238E27FC236}">
                <a16:creationId xmlns:a16="http://schemas.microsoft.com/office/drawing/2014/main" id="{C9A0D466-46FA-4CAB-BE7A-A2CE9B60278D}"/>
              </a:ext>
            </a:extLst>
          </p:cNvPr>
          <p:cNvSpPr/>
          <p:nvPr/>
        </p:nvSpPr>
        <p:spPr>
          <a:xfrm>
            <a:off x="3412259" y="85856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44</a:t>
            </a:r>
          </a:p>
        </p:txBody>
      </p:sp>
      <p:sp>
        <p:nvSpPr>
          <p:cNvPr id="14" name="Rectangle 13">
            <a:extLst>
              <a:ext uri="{FF2B5EF4-FFF2-40B4-BE49-F238E27FC236}">
                <a16:creationId xmlns:a16="http://schemas.microsoft.com/office/drawing/2014/main" id="{DABE8A3C-7D02-4C9D-9CF9-FB7FB0ECAFF7}"/>
              </a:ext>
            </a:extLst>
          </p:cNvPr>
          <p:cNvSpPr/>
          <p:nvPr/>
        </p:nvSpPr>
        <p:spPr>
          <a:xfrm>
            <a:off x="4626775" y="85339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101</a:t>
            </a:r>
          </a:p>
        </p:txBody>
      </p:sp>
      <p:sp>
        <p:nvSpPr>
          <p:cNvPr id="15" name="Rectangle 14">
            <a:extLst>
              <a:ext uri="{FF2B5EF4-FFF2-40B4-BE49-F238E27FC236}">
                <a16:creationId xmlns:a16="http://schemas.microsoft.com/office/drawing/2014/main" id="{CEBB81F3-F5FF-4CE6-9C4C-FACDDAB4ABD4}"/>
              </a:ext>
            </a:extLst>
          </p:cNvPr>
          <p:cNvSpPr/>
          <p:nvPr/>
        </p:nvSpPr>
        <p:spPr>
          <a:xfrm>
            <a:off x="5841291" y="84822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66</a:t>
            </a:r>
          </a:p>
        </p:txBody>
      </p:sp>
      <p:sp>
        <p:nvSpPr>
          <p:cNvPr id="16" name="Rectangle 15">
            <a:extLst>
              <a:ext uri="{FF2B5EF4-FFF2-40B4-BE49-F238E27FC236}">
                <a16:creationId xmlns:a16="http://schemas.microsoft.com/office/drawing/2014/main" id="{B6C663A0-2886-41CC-8A94-D1C91D32C337}"/>
              </a:ext>
            </a:extLst>
          </p:cNvPr>
          <p:cNvSpPr/>
          <p:nvPr/>
        </p:nvSpPr>
        <p:spPr>
          <a:xfrm>
            <a:off x="7055807" y="843054"/>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110</a:t>
            </a:r>
          </a:p>
        </p:txBody>
      </p:sp>
      <p:sp>
        <p:nvSpPr>
          <p:cNvPr id="17" name="Cube 16">
            <a:extLst>
              <a:ext uri="{FF2B5EF4-FFF2-40B4-BE49-F238E27FC236}">
                <a16:creationId xmlns:a16="http://schemas.microsoft.com/office/drawing/2014/main" id="{59B82EFA-2D7E-4330-B655-F7F9500BBC83}"/>
              </a:ext>
            </a:extLst>
          </p:cNvPr>
          <p:cNvSpPr/>
          <p:nvPr/>
        </p:nvSpPr>
        <p:spPr>
          <a:xfrm>
            <a:off x="2015594" y="2024526"/>
            <a:ext cx="5040213"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18" name="Rectangle: Rounded Corners 17">
            <a:extLst>
              <a:ext uri="{FF2B5EF4-FFF2-40B4-BE49-F238E27FC236}">
                <a16:creationId xmlns:a16="http://schemas.microsoft.com/office/drawing/2014/main" id="{9DEA296A-E6F4-4B7A-92D2-13E85B873AC8}"/>
              </a:ext>
            </a:extLst>
          </p:cNvPr>
          <p:cNvSpPr/>
          <p:nvPr/>
        </p:nvSpPr>
        <p:spPr>
          <a:xfrm>
            <a:off x="2174296" y="2407138"/>
            <a:ext cx="1198887" cy="4454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UI App A</a:t>
            </a:r>
          </a:p>
        </p:txBody>
      </p:sp>
      <p:sp>
        <p:nvSpPr>
          <p:cNvPr id="19" name="Rectangle: Rounded Corners 18">
            <a:extLst>
              <a:ext uri="{FF2B5EF4-FFF2-40B4-BE49-F238E27FC236}">
                <a16:creationId xmlns:a16="http://schemas.microsoft.com/office/drawing/2014/main" id="{81ADBE8F-E1EC-45F2-A05E-7B7CE8E9989C}"/>
              </a:ext>
            </a:extLst>
          </p:cNvPr>
          <p:cNvSpPr/>
          <p:nvPr/>
        </p:nvSpPr>
        <p:spPr>
          <a:xfrm>
            <a:off x="5171375" y="2417964"/>
            <a:ext cx="1198887" cy="44547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UI App B</a:t>
            </a:r>
          </a:p>
        </p:txBody>
      </p:sp>
      <p:cxnSp>
        <p:nvCxnSpPr>
          <p:cNvPr id="21" name="Straight Connector 20">
            <a:extLst>
              <a:ext uri="{FF2B5EF4-FFF2-40B4-BE49-F238E27FC236}">
                <a16:creationId xmlns:a16="http://schemas.microsoft.com/office/drawing/2014/main" id="{7D69D87B-7095-4A36-ADDC-D85618EA2267}"/>
              </a:ext>
            </a:extLst>
          </p:cNvPr>
          <p:cNvCxnSpPr/>
          <p:nvPr/>
        </p:nvCxnSpPr>
        <p:spPr>
          <a:xfrm>
            <a:off x="289169" y="1430215"/>
            <a:ext cx="81748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7DE1330-32DA-494C-8A9E-849FDD068456}"/>
              </a:ext>
            </a:extLst>
          </p:cNvPr>
          <p:cNvSpPr txBox="1"/>
          <p:nvPr/>
        </p:nvSpPr>
        <p:spPr>
          <a:xfrm>
            <a:off x="8123412" y="1220596"/>
            <a:ext cx="343043" cy="200055"/>
          </a:xfrm>
          <a:prstGeom prst="rect">
            <a:avLst/>
          </a:prstGeom>
          <a:noFill/>
        </p:spPr>
        <p:txBody>
          <a:bodyPr wrap="none" lIns="0" tIns="0" rIns="0" bIns="0" rtlCol="0">
            <a:spAutoFit/>
          </a:bodyPr>
          <a:lstStyle/>
          <a:p>
            <a:r>
              <a:rPr lang="en-US" sz="1300" dirty="0"/>
              <a:t>local</a:t>
            </a:r>
          </a:p>
        </p:txBody>
      </p:sp>
      <p:sp>
        <p:nvSpPr>
          <p:cNvPr id="23" name="TextBox 22">
            <a:extLst>
              <a:ext uri="{FF2B5EF4-FFF2-40B4-BE49-F238E27FC236}">
                <a16:creationId xmlns:a16="http://schemas.microsoft.com/office/drawing/2014/main" id="{7E7409F1-6FC1-4E70-A6B1-FD80898E306A}"/>
              </a:ext>
            </a:extLst>
          </p:cNvPr>
          <p:cNvSpPr txBox="1"/>
          <p:nvPr/>
        </p:nvSpPr>
        <p:spPr>
          <a:xfrm>
            <a:off x="7964715" y="1444463"/>
            <a:ext cx="501740" cy="200055"/>
          </a:xfrm>
          <a:prstGeom prst="rect">
            <a:avLst/>
          </a:prstGeom>
          <a:noFill/>
        </p:spPr>
        <p:txBody>
          <a:bodyPr wrap="none" lIns="0" tIns="0" rIns="0" bIns="0" rtlCol="0">
            <a:spAutoFit/>
          </a:bodyPr>
          <a:lstStyle/>
          <a:p>
            <a:r>
              <a:rPr lang="en-US" sz="1300" dirty="0"/>
              <a:t>central</a:t>
            </a:r>
          </a:p>
        </p:txBody>
      </p:sp>
      <p:cxnSp>
        <p:nvCxnSpPr>
          <p:cNvPr id="25" name="Straight Arrow Connector 24">
            <a:extLst>
              <a:ext uri="{FF2B5EF4-FFF2-40B4-BE49-F238E27FC236}">
                <a16:creationId xmlns:a16="http://schemas.microsoft.com/office/drawing/2014/main" id="{86831146-6FF9-4AA4-9B31-9A219B772B6E}"/>
              </a:ext>
            </a:extLst>
          </p:cNvPr>
          <p:cNvCxnSpPr>
            <a:stCxn id="11" idx="2"/>
          </p:cNvCxnSpPr>
          <p:nvPr/>
        </p:nvCxnSpPr>
        <p:spPr>
          <a:xfrm>
            <a:off x="1413073" y="1212781"/>
            <a:ext cx="994065" cy="120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838425-8057-4E17-AA53-6F7889AF07A6}"/>
              </a:ext>
            </a:extLst>
          </p:cNvPr>
          <p:cNvCxnSpPr>
            <a:stCxn id="12" idx="2"/>
          </p:cNvCxnSpPr>
          <p:nvPr/>
        </p:nvCxnSpPr>
        <p:spPr>
          <a:xfrm flipH="1">
            <a:off x="2524369" y="1207611"/>
            <a:ext cx="103220" cy="119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DEE18A-E10A-4E1F-B8ED-B46BA56201F4}"/>
              </a:ext>
            </a:extLst>
          </p:cNvPr>
          <p:cNvCxnSpPr/>
          <p:nvPr/>
        </p:nvCxnSpPr>
        <p:spPr>
          <a:xfrm flipH="1">
            <a:off x="2627589" y="1194492"/>
            <a:ext cx="903453" cy="121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4E93FB3-1458-499C-B9BF-4CFD7530F632}"/>
              </a:ext>
            </a:extLst>
          </p:cNvPr>
          <p:cNvCxnSpPr>
            <a:endCxn id="18" idx="0"/>
          </p:cNvCxnSpPr>
          <p:nvPr/>
        </p:nvCxnSpPr>
        <p:spPr>
          <a:xfrm flipH="1">
            <a:off x="2773740" y="1194492"/>
            <a:ext cx="1989028" cy="1212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167E3C-EB44-4C83-987D-C36BC880C6CF}"/>
              </a:ext>
            </a:extLst>
          </p:cNvPr>
          <p:cNvCxnSpPr/>
          <p:nvPr/>
        </p:nvCxnSpPr>
        <p:spPr>
          <a:xfrm flipH="1">
            <a:off x="3057435" y="1212781"/>
            <a:ext cx="2936965" cy="1194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FA48B40-02DD-481B-AA64-8F90F6532648}"/>
              </a:ext>
            </a:extLst>
          </p:cNvPr>
          <p:cNvCxnSpPr/>
          <p:nvPr/>
        </p:nvCxnSpPr>
        <p:spPr>
          <a:xfrm flipH="1">
            <a:off x="3309039" y="1185438"/>
            <a:ext cx="4027266" cy="123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25A29CD-A23C-4647-AFBE-12058971C7D4}"/>
              </a:ext>
            </a:extLst>
          </p:cNvPr>
          <p:cNvCxnSpPr/>
          <p:nvPr/>
        </p:nvCxnSpPr>
        <p:spPr>
          <a:xfrm rot="16200000" flipH="1">
            <a:off x="2263364" y="3113620"/>
            <a:ext cx="625231" cy="103220"/>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9" name="Connector: Elbow 38">
            <a:extLst>
              <a:ext uri="{FF2B5EF4-FFF2-40B4-BE49-F238E27FC236}">
                <a16:creationId xmlns:a16="http://schemas.microsoft.com/office/drawing/2014/main" id="{A8D838D9-6B4B-441E-BE87-2FBEF00BC78A}"/>
              </a:ext>
            </a:extLst>
          </p:cNvPr>
          <p:cNvCxnSpPr>
            <a:cxnSpLocks/>
          </p:cNvCxnSpPr>
          <p:nvPr/>
        </p:nvCxnSpPr>
        <p:spPr>
          <a:xfrm>
            <a:off x="3373183" y="2800576"/>
            <a:ext cx="1669612" cy="823526"/>
          </a:xfrm>
          <a:prstGeom prst="bentConnector3">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299E3D4-D84E-4D28-96C9-D2F843AA7DF3}"/>
              </a:ext>
            </a:extLst>
          </p:cNvPr>
          <p:cNvCxnSpPr/>
          <p:nvPr/>
        </p:nvCxnSpPr>
        <p:spPr>
          <a:xfrm rot="16200000" flipH="1">
            <a:off x="2956691" y="2953357"/>
            <a:ext cx="912306" cy="71081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44" name="Rectangle: Rounded Corners 43">
            <a:extLst>
              <a:ext uri="{FF2B5EF4-FFF2-40B4-BE49-F238E27FC236}">
                <a16:creationId xmlns:a16="http://schemas.microsoft.com/office/drawing/2014/main" id="{E439A105-B59F-4EE4-B5A3-AABEA01E838C}"/>
              </a:ext>
            </a:extLst>
          </p:cNvPr>
          <p:cNvSpPr/>
          <p:nvPr/>
        </p:nvSpPr>
        <p:spPr>
          <a:xfrm>
            <a:off x="45463" y="2019722"/>
            <a:ext cx="786928" cy="387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 1.2</a:t>
            </a:r>
          </a:p>
        </p:txBody>
      </p:sp>
      <p:sp>
        <p:nvSpPr>
          <p:cNvPr id="45" name="Rectangle: Rounded Corners 44">
            <a:extLst>
              <a:ext uri="{FF2B5EF4-FFF2-40B4-BE49-F238E27FC236}">
                <a16:creationId xmlns:a16="http://schemas.microsoft.com/office/drawing/2014/main" id="{7C2E12DC-BCCA-4046-A26E-92FB26F5123B}"/>
              </a:ext>
            </a:extLst>
          </p:cNvPr>
          <p:cNvSpPr/>
          <p:nvPr/>
        </p:nvSpPr>
        <p:spPr>
          <a:xfrm>
            <a:off x="600261" y="2289003"/>
            <a:ext cx="786928" cy="387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 1.3</a:t>
            </a:r>
          </a:p>
        </p:txBody>
      </p:sp>
      <p:sp>
        <p:nvSpPr>
          <p:cNvPr id="46" name="Rectangle: Rounded Corners 45">
            <a:extLst>
              <a:ext uri="{FF2B5EF4-FFF2-40B4-BE49-F238E27FC236}">
                <a16:creationId xmlns:a16="http://schemas.microsoft.com/office/drawing/2014/main" id="{8C589902-DAB3-47B0-9820-AAD255CE7A8A}"/>
              </a:ext>
            </a:extLst>
          </p:cNvPr>
          <p:cNvSpPr/>
          <p:nvPr/>
        </p:nvSpPr>
        <p:spPr>
          <a:xfrm>
            <a:off x="1088353" y="2619711"/>
            <a:ext cx="786928" cy="38741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 1.4</a:t>
            </a:r>
          </a:p>
        </p:txBody>
      </p:sp>
      <p:sp>
        <p:nvSpPr>
          <p:cNvPr id="47" name="Cylinder 46">
            <a:extLst>
              <a:ext uri="{FF2B5EF4-FFF2-40B4-BE49-F238E27FC236}">
                <a16:creationId xmlns:a16="http://schemas.microsoft.com/office/drawing/2014/main" id="{E7C5996A-6B4E-40B8-91A8-6DF8C9A6E2A7}"/>
              </a:ext>
            </a:extLst>
          </p:cNvPr>
          <p:cNvSpPr/>
          <p:nvPr/>
        </p:nvSpPr>
        <p:spPr>
          <a:xfrm>
            <a:off x="144648" y="3208874"/>
            <a:ext cx="1469790" cy="98953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1CB03D5D-75C9-4A20-B32A-D1E9CD5380FF}"/>
              </a:ext>
            </a:extLst>
          </p:cNvPr>
          <p:cNvSpPr/>
          <p:nvPr/>
        </p:nvSpPr>
        <p:spPr>
          <a:xfrm>
            <a:off x="212891" y="3535206"/>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49" name="Oval 48">
            <a:extLst>
              <a:ext uri="{FF2B5EF4-FFF2-40B4-BE49-F238E27FC236}">
                <a16:creationId xmlns:a16="http://schemas.microsoft.com/office/drawing/2014/main" id="{2F5973C5-DC6F-48AD-AD62-14C7F3696376}"/>
              </a:ext>
            </a:extLst>
          </p:cNvPr>
          <p:cNvSpPr/>
          <p:nvPr/>
        </p:nvSpPr>
        <p:spPr>
          <a:xfrm>
            <a:off x="495759" y="3698216"/>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50" name="Oval 49">
            <a:extLst>
              <a:ext uri="{FF2B5EF4-FFF2-40B4-BE49-F238E27FC236}">
                <a16:creationId xmlns:a16="http://schemas.microsoft.com/office/drawing/2014/main" id="{25CB9ECC-547B-4CD1-AC5E-3CBC30F0AE94}"/>
              </a:ext>
            </a:extLst>
          </p:cNvPr>
          <p:cNvSpPr/>
          <p:nvPr/>
        </p:nvSpPr>
        <p:spPr>
          <a:xfrm>
            <a:off x="879543" y="3899963"/>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cxnSp>
        <p:nvCxnSpPr>
          <p:cNvPr id="52" name="Connector: Elbow 51">
            <a:extLst>
              <a:ext uri="{FF2B5EF4-FFF2-40B4-BE49-F238E27FC236}">
                <a16:creationId xmlns:a16="http://schemas.microsoft.com/office/drawing/2014/main" id="{529291E1-B529-4856-9CE6-F3358DBC0234}"/>
              </a:ext>
            </a:extLst>
          </p:cNvPr>
          <p:cNvCxnSpPr>
            <a:endCxn id="48" idx="0"/>
          </p:cNvCxnSpPr>
          <p:nvPr/>
        </p:nvCxnSpPr>
        <p:spPr>
          <a:xfrm rot="16200000" flipH="1">
            <a:off x="-172216" y="2803070"/>
            <a:ext cx="1117242" cy="34702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Connector: Elbow 53">
            <a:extLst>
              <a:ext uri="{FF2B5EF4-FFF2-40B4-BE49-F238E27FC236}">
                <a16:creationId xmlns:a16="http://schemas.microsoft.com/office/drawing/2014/main" id="{33FAA3C7-2284-4169-A8BC-2839AC9E9B74}"/>
              </a:ext>
            </a:extLst>
          </p:cNvPr>
          <p:cNvCxnSpPr>
            <a:endCxn id="49" idx="7"/>
          </p:cNvCxnSpPr>
          <p:nvPr/>
        </p:nvCxnSpPr>
        <p:spPr>
          <a:xfrm rot="16200000" flipH="1">
            <a:off x="411808" y="3056660"/>
            <a:ext cx="1056609" cy="296125"/>
          </a:xfrm>
          <a:prstGeom prst="bentConnector3">
            <a:avLst>
              <a:gd name="adj1" fmla="val 34467"/>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7" name="Connector: Elbow 56">
            <a:extLst>
              <a:ext uri="{FF2B5EF4-FFF2-40B4-BE49-F238E27FC236}">
                <a16:creationId xmlns:a16="http://schemas.microsoft.com/office/drawing/2014/main" id="{4332091B-BC8F-4423-A9D9-B51547F776C8}"/>
              </a:ext>
            </a:extLst>
          </p:cNvPr>
          <p:cNvCxnSpPr>
            <a:stCxn id="46" idx="2"/>
            <a:endCxn id="50" idx="0"/>
          </p:cNvCxnSpPr>
          <p:nvPr/>
        </p:nvCxnSpPr>
        <p:spPr>
          <a:xfrm rot="5400000">
            <a:off x="907777" y="3325923"/>
            <a:ext cx="892836" cy="255245"/>
          </a:xfrm>
          <a:prstGeom prst="bentConnector3">
            <a:avLst>
              <a:gd name="adj1" fmla="val 76260"/>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4354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1D29-200D-47D8-BAEC-6C2463D1B1EB}"/>
              </a:ext>
            </a:extLst>
          </p:cNvPr>
          <p:cNvSpPr>
            <a:spLocks noGrp="1"/>
          </p:cNvSpPr>
          <p:nvPr>
            <p:ph type="title"/>
          </p:nvPr>
        </p:nvSpPr>
        <p:spPr/>
        <p:txBody>
          <a:bodyPr/>
          <a:lstStyle/>
          <a:p>
            <a:r>
              <a:rPr lang="en-US" dirty="0"/>
              <a:t>UI Application – Routing, Versions and Editions</a:t>
            </a:r>
          </a:p>
        </p:txBody>
      </p:sp>
      <p:sp>
        <p:nvSpPr>
          <p:cNvPr id="4" name="Footer Placeholder 3">
            <a:extLst>
              <a:ext uri="{FF2B5EF4-FFF2-40B4-BE49-F238E27FC236}">
                <a16:creationId xmlns:a16="http://schemas.microsoft.com/office/drawing/2014/main" id="{35334334-27B7-4CC9-BA36-AC449F109A46}"/>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1D26CF80-4F14-4B66-BF43-56EA308CAA4C}"/>
              </a:ext>
            </a:extLst>
          </p:cNvPr>
          <p:cNvSpPr/>
          <p:nvPr/>
        </p:nvSpPr>
        <p:spPr>
          <a:xfrm>
            <a:off x="1752657" y="3510919"/>
            <a:ext cx="1661891" cy="124083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ylinder 5">
            <a:extLst>
              <a:ext uri="{FF2B5EF4-FFF2-40B4-BE49-F238E27FC236}">
                <a16:creationId xmlns:a16="http://schemas.microsoft.com/office/drawing/2014/main" id="{621FEB40-BD7B-4BC2-90A0-636104466436}"/>
              </a:ext>
            </a:extLst>
          </p:cNvPr>
          <p:cNvSpPr/>
          <p:nvPr/>
        </p:nvSpPr>
        <p:spPr>
          <a:xfrm>
            <a:off x="3895803" y="3866360"/>
            <a:ext cx="1702493" cy="1131759"/>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D00EDE18-50CC-4B42-8294-D0B3A0F6F3D7}"/>
              </a:ext>
            </a:extLst>
          </p:cNvPr>
          <p:cNvSpPr/>
          <p:nvPr/>
        </p:nvSpPr>
        <p:spPr>
          <a:xfrm>
            <a:off x="6301072" y="3412179"/>
            <a:ext cx="1884922" cy="1236926"/>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0107A3-8D9D-4709-9386-5A6F04B76B93}"/>
              </a:ext>
            </a:extLst>
          </p:cNvPr>
          <p:cNvSpPr txBox="1"/>
          <p:nvPr/>
        </p:nvSpPr>
        <p:spPr>
          <a:xfrm>
            <a:off x="2071080" y="4525880"/>
            <a:ext cx="923330" cy="169277"/>
          </a:xfrm>
          <a:prstGeom prst="rect">
            <a:avLst/>
          </a:prstGeom>
          <a:noFill/>
        </p:spPr>
        <p:txBody>
          <a:bodyPr wrap="none" lIns="0" tIns="0" rIns="0" bIns="0" rtlCol="0">
            <a:spAutoFit/>
          </a:bodyPr>
          <a:lstStyle/>
          <a:p>
            <a:r>
              <a:rPr lang="en-US" sz="1100" i="1" dirty="0">
                <a:solidFill>
                  <a:schemeClr val="bg1">
                    <a:lumMod val="95000"/>
                  </a:schemeClr>
                </a:solidFill>
              </a:rPr>
              <a:t>sites 1-30, 104</a:t>
            </a:r>
          </a:p>
        </p:txBody>
      </p:sp>
      <p:sp>
        <p:nvSpPr>
          <p:cNvPr id="9" name="TextBox 8">
            <a:extLst>
              <a:ext uri="{FF2B5EF4-FFF2-40B4-BE49-F238E27FC236}">
                <a16:creationId xmlns:a16="http://schemas.microsoft.com/office/drawing/2014/main" id="{29CB5484-AE8B-45E2-AD05-692D7BEE351A}"/>
              </a:ext>
            </a:extLst>
          </p:cNvPr>
          <p:cNvSpPr txBox="1"/>
          <p:nvPr/>
        </p:nvSpPr>
        <p:spPr>
          <a:xfrm>
            <a:off x="4086544" y="4787663"/>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31-51, 100-103</a:t>
            </a:r>
          </a:p>
        </p:txBody>
      </p:sp>
      <p:sp>
        <p:nvSpPr>
          <p:cNvPr id="10" name="TextBox 9">
            <a:extLst>
              <a:ext uri="{FF2B5EF4-FFF2-40B4-BE49-F238E27FC236}">
                <a16:creationId xmlns:a16="http://schemas.microsoft.com/office/drawing/2014/main" id="{68417AEC-8A5F-4609-97A0-BA1CA0E0B4ED}"/>
              </a:ext>
            </a:extLst>
          </p:cNvPr>
          <p:cNvSpPr txBox="1"/>
          <p:nvPr/>
        </p:nvSpPr>
        <p:spPr>
          <a:xfrm>
            <a:off x="6601530" y="4423232"/>
            <a:ext cx="1284006" cy="169277"/>
          </a:xfrm>
          <a:prstGeom prst="rect">
            <a:avLst/>
          </a:prstGeom>
          <a:noFill/>
        </p:spPr>
        <p:txBody>
          <a:bodyPr wrap="none" lIns="0" tIns="0" rIns="0" bIns="0" rtlCol="0">
            <a:spAutoFit/>
          </a:bodyPr>
          <a:lstStyle/>
          <a:p>
            <a:r>
              <a:rPr lang="en-US" sz="1100" i="1" dirty="0">
                <a:solidFill>
                  <a:schemeClr val="bg1">
                    <a:lumMod val="95000"/>
                  </a:schemeClr>
                </a:solidFill>
              </a:rPr>
              <a:t>sites 52-88, 104-115</a:t>
            </a:r>
          </a:p>
        </p:txBody>
      </p:sp>
      <p:sp>
        <p:nvSpPr>
          <p:cNvPr id="11" name="Rectangle 10">
            <a:extLst>
              <a:ext uri="{FF2B5EF4-FFF2-40B4-BE49-F238E27FC236}">
                <a16:creationId xmlns:a16="http://schemas.microsoft.com/office/drawing/2014/main" id="{D033E8BE-2E90-43E4-B5A9-F3CF10C58CDA}"/>
              </a:ext>
            </a:extLst>
          </p:cNvPr>
          <p:cNvSpPr/>
          <p:nvPr/>
        </p:nvSpPr>
        <p:spPr>
          <a:xfrm>
            <a:off x="983227" y="75949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a:t>
            </a:r>
          </a:p>
        </p:txBody>
      </p:sp>
      <p:sp>
        <p:nvSpPr>
          <p:cNvPr id="12" name="Rectangle 11">
            <a:extLst>
              <a:ext uri="{FF2B5EF4-FFF2-40B4-BE49-F238E27FC236}">
                <a16:creationId xmlns:a16="http://schemas.microsoft.com/office/drawing/2014/main" id="{4A538F29-44C1-4FA2-A78C-3935FDCF3367}"/>
              </a:ext>
            </a:extLst>
          </p:cNvPr>
          <p:cNvSpPr/>
          <p:nvPr/>
        </p:nvSpPr>
        <p:spPr>
          <a:xfrm>
            <a:off x="2197743" y="75432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38</a:t>
            </a:r>
          </a:p>
        </p:txBody>
      </p:sp>
      <p:sp>
        <p:nvSpPr>
          <p:cNvPr id="13" name="Rectangle 12">
            <a:extLst>
              <a:ext uri="{FF2B5EF4-FFF2-40B4-BE49-F238E27FC236}">
                <a16:creationId xmlns:a16="http://schemas.microsoft.com/office/drawing/2014/main" id="{C9A0D466-46FA-4CAB-BE7A-A2CE9B60278D}"/>
              </a:ext>
            </a:extLst>
          </p:cNvPr>
          <p:cNvSpPr/>
          <p:nvPr/>
        </p:nvSpPr>
        <p:spPr>
          <a:xfrm>
            <a:off x="3412259" y="74915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44</a:t>
            </a:r>
          </a:p>
        </p:txBody>
      </p:sp>
      <p:sp>
        <p:nvSpPr>
          <p:cNvPr id="14" name="Rectangle 13">
            <a:extLst>
              <a:ext uri="{FF2B5EF4-FFF2-40B4-BE49-F238E27FC236}">
                <a16:creationId xmlns:a16="http://schemas.microsoft.com/office/drawing/2014/main" id="{DABE8A3C-7D02-4C9D-9CF9-FB7FB0ECAFF7}"/>
              </a:ext>
            </a:extLst>
          </p:cNvPr>
          <p:cNvSpPr/>
          <p:nvPr/>
        </p:nvSpPr>
        <p:spPr>
          <a:xfrm>
            <a:off x="4626775" y="74398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101</a:t>
            </a:r>
          </a:p>
        </p:txBody>
      </p:sp>
      <p:sp>
        <p:nvSpPr>
          <p:cNvPr id="15" name="Rectangle 14">
            <a:extLst>
              <a:ext uri="{FF2B5EF4-FFF2-40B4-BE49-F238E27FC236}">
                <a16:creationId xmlns:a16="http://schemas.microsoft.com/office/drawing/2014/main" id="{CEBB81F3-F5FF-4CE6-9C4C-FACDDAB4ABD4}"/>
              </a:ext>
            </a:extLst>
          </p:cNvPr>
          <p:cNvSpPr/>
          <p:nvPr/>
        </p:nvSpPr>
        <p:spPr>
          <a:xfrm>
            <a:off x="5841291" y="73881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66</a:t>
            </a:r>
          </a:p>
        </p:txBody>
      </p:sp>
      <p:sp>
        <p:nvSpPr>
          <p:cNvPr id="16" name="Rectangle 15">
            <a:extLst>
              <a:ext uri="{FF2B5EF4-FFF2-40B4-BE49-F238E27FC236}">
                <a16:creationId xmlns:a16="http://schemas.microsoft.com/office/drawing/2014/main" id="{B6C663A0-2886-41CC-8A94-D1C91D32C337}"/>
              </a:ext>
            </a:extLst>
          </p:cNvPr>
          <p:cNvSpPr/>
          <p:nvPr/>
        </p:nvSpPr>
        <p:spPr>
          <a:xfrm>
            <a:off x="7055807" y="733640"/>
            <a:ext cx="859692" cy="34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Site 110</a:t>
            </a:r>
          </a:p>
        </p:txBody>
      </p:sp>
      <p:sp>
        <p:nvSpPr>
          <p:cNvPr id="17" name="Cube 16">
            <a:extLst>
              <a:ext uri="{FF2B5EF4-FFF2-40B4-BE49-F238E27FC236}">
                <a16:creationId xmlns:a16="http://schemas.microsoft.com/office/drawing/2014/main" id="{59B82EFA-2D7E-4330-B655-F7F9500BBC83}"/>
              </a:ext>
            </a:extLst>
          </p:cNvPr>
          <p:cNvSpPr/>
          <p:nvPr/>
        </p:nvSpPr>
        <p:spPr>
          <a:xfrm>
            <a:off x="1566142" y="2251410"/>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18" name="Rectangle: Rounded Corners 17">
            <a:extLst>
              <a:ext uri="{FF2B5EF4-FFF2-40B4-BE49-F238E27FC236}">
                <a16:creationId xmlns:a16="http://schemas.microsoft.com/office/drawing/2014/main" id="{9DEA296A-E6F4-4B7A-92D2-13E85B873AC8}"/>
              </a:ext>
            </a:extLst>
          </p:cNvPr>
          <p:cNvSpPr/>
          <p:nvPr/>
        </p:nvSpPr>
        <p:spPr>
          <a:xfrm>
            <a:off x="1724844" y="2774130"/>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1.2</a:t>
            </a:r>
          </a:p>
        </p:txBody>
      </p:sp>
      <p:cxnSp>
        <p:nvCxnSpPr>
          <p:cNvPr id="21" name="Straight Connector 20">
            <a:extLst>
              <a:ext uri="{FF2B5EF4-FFF2-40B4-BE49-F238E27FC236}">
                <a16:creationId xmlns:a16="http://schemas.microsoft.com/office/drawing/2014/main" id="{7D69D87B-7095-4A36-ADDC-D85618EA2267}"/>
              </a:ext>
            </a:extLst>
          </p:cNvPr>
          <p:cNvCxnSpPr/>
          <p:nvPr/>
        </p:nvCxnSpPr>
        <p:spPr>
          <a:xfrm>
            <a:off x="289169" y="1312986"/>
            <a:ext cx="81748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7DE1330-32DA-494C-8A9E-849FDD068456}"/>
              </a:ext>
            </a:extLst>
          </p:cNvPr>
          <p:cNvSpPr txBox="1"/>
          <p:nvPr/>
        </p:nvSpPr>
        <p:spPr>
          <a:xfrm>
            <a:off x="8123412" y="1103367"/>
            <a:ext cx="343043" cy="200055"/>
          </a:xfrm>
          <a:prstGeom prst="rect">
            <a:avLst/>
          </a:prstGeom>
          <a:noFill/>
        </p:spPr>
        <p:txBody>
          <a:bodyPr wrap="none" lIns="0" tIns="0" rIns="0" bIns="0" rtlCol="0">
            <a:spAutoFit/>
          </a:bodyPr>
          <a:lstStyle/>
          <a:p>
            <a:r>
              <a:rPr lang="en-US" sz="1300" dirty="0"/>
              <a:t>local</a:t>
            </a:r>
          </a:p>
        </p:txBody>
      </p:sp>
      <p:sp>
        <p:nvSpPr>
          <p:cNvPr id="23" name="TextBox 22">
            <a:extLst>
              <a:ext uri="{FF2B5EF4-FFF2-40B4-BE49-F238E27FC236}">
                <a16:creationId xmlns:a16="http://schemas.microsoft.com/office/drawing/2014/main" id="{7E7409F1-6FC1-4E70-A6B1-FD80898E306A}"/>
              </a:ext>
            </a:extLst>
          </p:cNvPr>
          <p:cNvSpPr txBox="1"/>
          <p:nvPr/>
        </p:nvSpPr>
        <p:spPr>
          <a:xfrm>
            <a:off x="7964715" y="1327234"/>
            <a:ext cx="501740" cy="200055"/>
          </a:xfrm>
          <a:prstGeom prst="rect">
            <a:avLst/>
          </a:prstGeom>
          <a:noFill/>
        </p:spPr>
        <p:txBody>
          <a:bodyPr wrap="none" lIns="0" tIns="0" rIns="0" bIns="0" rtlCol="0">
            <a:spAutoFit/>
          </a:bodyPr>
          <a:lstStyle/>
          <a:p>
            <a:r>
              <a:rPr lang="en-US" sz="1300" dirty="0"/>
              <a:t>central</a:t>
            </a:r>
          </a:p>
        </p:txBody>
      </p:sp>
      <p:cxnSp>
        <p:nvCxnSpPr>
          <p:cNvPr id="37" name="Connector: Elbow 36">
            <a:extLst>
              <a:ext uri="{FF2B5EF4-FFF2-40B4-BE49-F238E27FC236}">
                <a16:creationId xmlns:a16="http://schemas.microsoft.com/office/drawing/2014/main" id="{525A29CD-A23C-4647-AFBE-12058971C7D4}"/>
              </a:ext>
            </a:extLst>
          </p:cNvPr>
          <p:cNvCxnSpPr>
            <a:cxnSpLocks/>
            <a:endCxn id="58" idx="0"/>
          </p:cNvCxnSpPr>
          <p:nvPr/>
        </p:nvCxnSpPr>
        <p:spPr>
          <a:xfrm rot="16200000" flipH="1">
            <a:off x="1643722" y="3395518"/>
            <a:ext cx="786860" cy="154823"/>
          </a:xfrm>
          <a:prstGeom prst="bentConnector3">
            <a:avLst>
              <a:gd name="adj1" fmla="val 39074"/>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Connector: Elbow 42">
            <a:extLst>
              <a:ext uri="{FF2B5EF4-FFF2-40B4-BE49-F238E27FC236}">
                <a16:creationId xmlns:a16="http://schemas.microsoft.com/office/drawing/2014/main" id="{7299E3D4-D84E-4D28-96C9-D2F843AA7DF3}"/>
              </a:ext>
            </a:extLst>
          </p:cNvPr>
          <p:cNvCxnSpPr>
            <a:cxnSpLocks/>
            <a:stCxn id="18" idx="2"/>
            <a:endCxn id="53" idx="0"/>
          </p:cNvCxnSpPr>
          <p:nvPr/>
        </p:nvCxnSpPr>
        <p:spPr>
          <a:xfrm rot="16200000" flipH="1">
            <a:off x="2692898" y="2575920"/>
            <a:ext cx="1092228" cy="2099385"/>
          </a:xfrm>
          <a:prstGeom prst="bentConnector3">
            <a:avLst>
              <a:gd name="adj1" fmla="val 28533"/>
            </a:avLst>
          </a:prstGeom>
          <a:ln>
            <a:tailEnd type="triangle"/>
          </a:ln>
        </p:spPr>
        <p:style>
          <a:lnRef idx="1">
            <a:schemeClr val="accent6"/>
          </a:lnRef>
          <a:fillRef idx="0">
            <a:schemeClr val="accent6"/>
          </a:fillRef>
          <a:effectRef idx="0">
            <a:schemeClr val="accent6"/>
          </a:effectRef>
          <a:fontRef idx="minor">
            <a:schemeClr val="tx1"/>
          </a:fontRef>
        </p:style>
      </p:cxnSp>
      <p:sp>
        <p:nvSpPr>
          <p:cNvPr id="41" name="Oval 40">
            <a:extLst>
              <a:ext uri="{FF2B5EF4-FFF2-40B4-BE49-F238E27FC236}">
                <a16:creationId xmlns:a16="http://schemas.microsoft.com/office/drawing/2014/main" id="{E87043E2-BE36-4572-9131-B7D30A3C11D1}"/>
              </a:ext>
            </a:extLst>
          </p:cNvPr>
          <p:cNvSpPr/>
          <p:nvPr/>
        </p:nvSpPr>
        <p:spPr>
          <a:xfrm>
            <a:off x="6397715" y="3818759"/>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42" name="Oval 41">
            <a:extLst>
              <a:ext uri="{FF2B5EF4-FFF2-40B4-BE49-F238E27FC236}">
                <a16:creationId xmlns:a16="http://schemas.microsoft.com/office/drawing/2014/main" id="{FAA3973E-ACBE-4103-AADE-C77210AB1F74}"/>
              </a:ext>
            </a:extLst>
          </p:cNvPr>
          <p:cNvSpPr/>
          <p:nvPr/>
        </p:nvSpPr>
        <p:spPr>
          <a:xfrm>
            <a:off x="7005968" y="3950620"/>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51" name="Oval 50">
            <a:extLst>
              <a:ext uri="{FF2B5EF4-FFF2-40B4-BE49-F238E27FC236}">
                <a16:creationId xmlns:a16="http://schemas.microsoft.com/office/drawing/2014/main" id="{43666736-A023-44B4-8250-D4BD2F58F0C9}"/>
              </a:ext>
            </a:extLst>
          </p:cNvPr>
          <p:cNvSpPr/>
          <p:nvPr/>
        </p:nvSpPr>
        <p:spPr>
          <a:xfrm>
            <a:off x="7456921" y="4140298"/>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sp>
        <p:nvSpPr>
          <p:cNvPr id="53" name="Oval 52">
            <a:extLst>
              <a:ext uri="{FF2B5EF4-FFF2-40B4-BE49-F238E27FC236}">
                <a16:creationId xmlns:a16="http://schemas.microsoft.com/office/drawing/2014/main" id="{2EE79129-295E-4441-8EAB-A8F6053CB10A}"/>
              </a:ext>
            </a:extLst>
          </p:cNvPr>
          <p:cNvSpPr/>
          <p:nvPr/>
        </p:nvSpPr>
        <p:spPr>
          <a:xfrm>
            <a:off x="3941676" y="4171727"/>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55" name="Oval 54">
            <a:extLst>
              <a:ext uri="{FF2B5EF4-FFF2-40B4-BE49-F238E27FC236}">
                <a16:creationId xmlns:a16="http://schemas.microsoft.com/office/drawing/2014/main" id="{558711E0-69DF-466D-9D36-47E9008889DB}"/>
              </a:ext>
            </a:extLst>
          </p:cNvPr>
          <p:cNvSpPr/>
          <p:nvPr/>
        </p:nvSpPr>
        <p:spPr>
          <a:xfrm>
            <a:off x="4207116" y="4509494"/>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56" name="Oval 55">
            <a:extLst>
              <a:ext uri="{FF2B5EF4-FFF2-40B4-BE49-F238E27FC236}">
                <a16:creationId xmlns:a16="http://schemas.microsoft.com/office/drawing/2014/main" id="{B1D3E1A9-E3ED-4745-A19C-D375584D88F7}"/>
              </a:ext>
            </a:extLst>
          </p:cNvPr>
          <p:cNvSpPr/>
          <p:nvPr/>
        </p:nvSpPr>
        <p:spPr>
          <a:xfrm>
            <a:off x="4812636" y="4237225"/>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sp>
        <p:nvSpPr>
          <p:cNvPr id="58" name="Oval 57">
            <a:extLst>
              <a:ext uri="{FF2B5EF4-FFF2-40B4-BE49-F238E27FC236}">
                <a16:creationId xmlns:a16="http://schemas.microsoft.com/office/drawing/2014/main" id="{6F45DFF1-CA85-4CD3-B6D4-232C474205B6}"/>
              </a:ext>
            </a:extLst>
          </p:cNvPr>
          <p:cNvSpPr/>
          <p:nvPr/>
        </p:nvSpPr>
        <p:spPr>
          <a:xfrm>
            <a:off x="1767535" y="3866360"/>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3</a:t>
            </a:r>
          </a:p>
        </p:txBody>
      </p:sp>
      <p:sp>
        <p:nvSpPr>
          <p:cNvPr id="59" name="Oval 58">
            <a:extLst>
              <a:ext uri="{FF2B5EF4-FFF2-40B4-BE49-F238E27FC236}">
                <a16:creationId xmlns:a16="http://schemas.microsoft.com/office/drawing/2014/main" id="{3CD7E554-6715-4A83-8279-EF6F73A0254D}"/>
              </a:ext>
            </a:extLst>
          </p:cNvPr>
          <p:cNvSpPr/>
          <p:nvPr/>
        </p:nvSpPr>
        <p:spPr>
          <a:xfrm>
            <a:off x="1959738" y="4159117"/>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4</a:t>
            </a:r>
          </a:p>
        </p:txBody>
      </p:sp>
      <p:sp>
        <p:nvSpPr>
          <p:cNvPr id="60" name="Oval 59">
            <a:extLst>
              <a:ext uri="{FF2B5EF4-FFF2-40B4-BE49-F238E27FC236}">
                <a16:creationId xmlns:a16="http://schemas.microsoft.com/office/drawing/2014/main" id="{8EFEC0AC-696E-462B-BD93-2552EC0596BC}"/>
              </a:ext>
            </a:extLst>
          </p:cNvPr>
          <p:cNvSpPr/>
          <p:nvPr/>
        </p:nvSpPr>
        <p:spPr>
          <a:xfrm>
            <a:off x="2639609" y="3950667"/>
            <a:ext cx="694058" cy="237710"/>
          </a:xfrm>
          <a:prstGeom prst="ellipse">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50000"/>
                  </a:schemeClr>
                </a:solidFill>
              </a:rPr>
              <a:t>Ed 5</a:t>
            </a:r>
          </a:p>
        </p:txBody>
      </p:sp>
      <p:sp>
        <p:nvSpPr>
          <p:cNvPr id="3" name="Rectangle 2">
            <a:extLst>
              <a:ext uri="{FF2B5EF4-FFF2-40B4-BE49-F238E27FC236}">
                <a16:creationId xmlns:a16="http://schemas.microsoft.com/office/drawing/2014/main" id="{BD52CB89-A39D-493B-B547-421790501481}"/>
              </a:ext>
            </a:extLst>
          </p:cNvPr>
          <p:cNvSpPr/>
          <p:nvPr/>
        </p:nvSpPr>
        <p:spPr>
          <a:xfrm>
            <a:off x="2174296" y="1395749"/>
            <a:ext cx="4718406" cy="3696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Reverse Proxy</a:t>
            </a:r>
          </a:p>
        </p:txBody>
      </p:sp>
      <p:sp>
        <p:nvSpPr>
          <p:cNvPr id="20" name="Rectangle: Folded Corner 19">
            <a:extLst>
              <a:ext uri="{FF2B5EF4-FFF2-40B4-BE49-F238E27FC236}">
                <a16:creationId xmlns:a16="http://schemas.microsoft.com/office/drawing/2014/main" id="{E6EED31E-4388-4ABB-B8F4-66913EBB372D}"/>
              </a:ext>
            </a:extLst>
          </p:cNvPr>
          <p:cNvSpPr/>
          <p:nvPr/>
        </p:nvSpPr>
        <p:spPr>
          <a:xfrm>
            <a:off x="1320800" y="1395749"/>
            <a:ext cx="431857" cy="565427"/>
          </a:xfrm>
          <a:prstGeom prst="foldedCorner">
            <a:avLst/>
          </a:prstGeom>
          <a:solidFill>
            <a:schemeClr val="bg2">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5BAD8C0-FBEB-4EC4-BE66-B5294821F005}"/>
              </a:ext>
            </a:extLst>
          </p:cNvPr>
          <p:cNvCxnSpPr>
            <a:cxnSpLocks/>
          </p:cNvCxnSpPr>
          <p:nvPr/>
        </p:nvCxnSpPr>
        <p:spPr>
          <a:xfrm>
            <a:off x="1383323" y="1433872"/>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DC8489E4-1D3F-4C0C-AEB5-4FB6B7C51236}"/>
              </a:ext>
            </a:extLst>
          </p:cNvPr>
          <p:cNvCxnSpPr>
            <a:cxnSpLocks/>
          </p:cNvCxnSpPr>
          <p:nvPr/>
        </p:nvCxnSpPr>
        <p:spPr>
          <a:xfrm>
            <a:off x="1383323" y="1511408"/>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61599B3-3D3A-49C0-B78C-F26D2472AEA5}"/>
              </a:ext>
            </a:extLst>
          </p:cNvPr>
          <p:cNvCxnSpPr>
            <a:cxnSpLocks/>
          </p:cNvCxnSpPr>
          <p:nvPr/>
        </p:nvCxnSpPr>
        <p:spPr>
          <a:xfrm>
            <a:off x="1383323" y="1588944"/>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8DBA3C6-6E3C-446B-8830-C07B995C6A6C}"/>
              </a:ext>
            </a:extLst>
          </p:cNvPr>
          <p:cNvCxnSpPr>
            <a:cxnSpLocks/>
          </p:cNvCxnSpPr>
          <p:nvPr/>
        </p:nvCxnSpPr>
        <p:spPr>
          <a:xfrm>
            <a:off x="1383323" y="1666480"/>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B858FC2-0B95-4352-8CCD-A76C3618F341}"/>
              </a:ext>
            </a:extLst>
          </p:cNvPr>
          <p:cNvCxnSpPr>
            <a:cxnSpLocks/>
          </p:cNvCxnSpPr>
          <p:nvPr/>
        </p:nvCxnSpPr>
        <p:spPr>
          <a:xfrm>
            <a:off x="1383323" y="1744016"/>
            <a:ext cx="289169"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E8164C1-C7C5-4080-87BA-77E4F86FA5E4}"/>
              </a:ext>
            </a:extLst>
          </p:cNvPr>
          <p:cNvCxnSpPr>
            <a:cxnSpLocks/>
          </p:cNvCxnSpPr>
          <p:nvPr/>
        </p:nvCxnSpPr>
        <p:spPr>
          <a:xfrm>
            <a:off x="1383323" y="1821552"/>
            <a:ext cx="289169" cy="0"/>
          </a:xfrm>
          <a:prstGeom prst="line">
            <a:avLst/>
          </a:prstGeom>
        </p:spPr>
        <p:style>
          <a:lnRef idx="1">
            <a:schemeClr val="dk1"/>
          </a:lnRef>
          <a:fillRef idx="0">
            <a:schemeClr val="dk1"/>
          </a:fillRef>
          <a:effectRef idx="0">
            <a:schemeClr val="dk1"/>
          </a:effectRef>
          <a:fontRef idx="minor">
            <a:schemeClr val="tx1"/>
          </a:fontRef>
        </p:style>
      </p:cxnSp>
      <p:sp>
        <p:nvSpPr>
          <p:cNvPr id="28" name="Arrow: Right 27">
            <a:extLst>
              <a:ext uri="{FF2B5EF4-FFF2-40B4-BE49-F238E27FC236}">
                <a16:creationId xmlns:a16="http://schemas.microsoft.com/office/drawing/2014/main" id="{66B43F44-2519-4D9C-8393-19905BBA93C1}"/>
              </a:ext>
            </a:extLst>
          </p:cNvPr>
          <p:cNvSpPr/>
          <p:nvPr/>
        </p:nvSpPr>
        <p:spPr>
          <a:xfrm>
            <a:off x="1752657" y="1527289"/>
            <a:ext cx="498641" cy="1391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795DEF4-F7FC-4D94-9928-4DDE7216DE7F}"/>
              </a:ext>
            </a:extLst>
          </p:cNvPr>
          <p:cNvSpPr txBox="1"/>
          <p:nvPr/>
        </p:nvSpPr>
        <p:spPr>
          <a:xfrm>
            <a:off x="1313235" y="1945003"/>
            <a:ext cx="450443" cy="323165"/>
          </a:xfrm>
          <a:prstGeom prst="rect">
            <a:avLst/>
          </a:prstGeom>
          <a:noFill/>
        </p:spPr>
        <p:txBody>
          <a:bodyPr wrap="none" lIns="0" tIns="0" rIns="0" bIns="0" rtlCol="0">
            <a:spAutoFit/>
          </a:bodyPr>
          <a:lstStyle/>
          <a:p>
            <a:pPr algn="ctr"/>
            <a:r>
              <a:rPr lang="en-US" sz="1050" dirty="0"/>
              <a:t>routing </a:t>
            </a:r>
          </a:p>
          <a:p>
            <a:pPr algn="ctr"/>
            <a:r>
              <a:rPr lang="en-US" sz="1050" dirty="0"/>
              <a:t>rules</a:t>
            </a:r>
          </a:p>
        </p:txBody>
      </p:sp>
      <p:sp>
        <p:nvSpPr>
          <p:cNvPr id="68" name="Cube 67">
            <a:extLst>
              <a:ext uri="{FF2B5EF4-FFF2-40B4-BE49-F238E27FC236}">
                <a16:creationId xmlns:a16="http://schemas.microsoft.com/office/drawing/2014/main" id="{2C8E5F60-E46C-49A7-AF1A-AA489620396C}"/>
              </a:ext>
            </a:extLst>
          </p:cNvPr>
          <p:cNvSpPr/>
          <p:nvPr/>
        </p:nvSpPr>
        <p:spPr>
          <a:xfrm>
            <a:off x="3280699" y="2253942"/>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69" name="Rectangle: Rounded Corners 68">
            <a:extLst>
              <a:ext uri="{FF2B5EF4-FFF2-40B4-BE49-F238E27FC236}">
                <a16:creationId xmlns:a16="http://schemas.microsoft.com/office/drawing/2014/main" id="{D66A7E0C-3AD4-424C-AFDD-E7BD8246B077}"/>
              </a:ext>
            </a:extLst>
          </p:cNvPr>
          <p:cNvSpPr/>
          <p:nvPr/>
        </p:nvSpPr>
        <p:spPr>
          <a:xfrm>
            <a:off x="3439401" y="2776662"/>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1.2</a:t>
            </a:r>
          </a:p>
        </p:txBody>
      </p:sp>
      <p:sp>
        <p:nvSpPr>
          <p:cNvPr id="70" name="Cube 69">
            <a:extLst>
              <a:ext uri="{FF2B5EF4-FFF2-40B4-BE49-F238E27FC236}">
                <a16:creationId xmlns:a16="http://schemas.microsoft.com/office/drawing/2014/main" id="{1D6CCE3F-02BB-4457-8861-0EADC6BA0D25}"/>
              </a:ext>
            </a:extLst>
          </p:cNvPr>
          <p:cNvSpPr/>
          <p:nvPr/>
        </p:nvSpPr>
        <p:spPr>
          <a:xfrm>
            <a:off x="4995256" y="2256474"/>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71" name="Rectangle: Rounded Corners 70">
            <a:extLst>
              <a:ext uri="{FF2B5EF4-FFF2-40B4-BE49-F238E27FC236}">
                <a16:creationId xmlns:a16="http://schemas.microsoft.com/office/drawing/2014/main" id="{196A75CA-FB73-4365-8457-9FD1E0D945C8}"/>
              </a:ext>
            </a:extLst>
          </p:cNvPr>
          <p:cNvSpPr/>
          <p:nvPr/>
        </p:nvSpPr>
        <p:spPr>
          <a:xfrm>
            <a:off x="5153958" y="2779194"/>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1.3</a:t>
            </a:r>
          </a:p>
        </p:txBody>
      </p:sp>
      <p:sp>
        <p:nvSpPr>
          <p:cNvPr id="72" name="Cube 71">
            <a:extLst>
              <a:ext uri="{FF2B5EF4-FFF2-40B4-BE49-F238E27FC236}">
                <a16:creationId xmlns:a16="http://schemas.microsoft.com/office/drawing/2014/main" id="{59690CD5-342A-4723-A01F-359CF5119077}"/>
              </a:ext>
            </a:extLst>
          </p:cNvPr>
          <p:cNvSpPr/>
          <p:nvPr/>
        </p:nvSpPr>
        <p:spPr>
          <a:xfrm>
            <a:off x="6709813" y="2259006"/>
            <a:ext cx="1491292" cy="93541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UI App Server</a:t>
            </a:r>
          </a:p>
          <a:p>
            <a:pPr algn="ctr"/>
            <a:endParaRPr lang="en-US" dirty="0"/>
          </a:p>
          <a:p>
            <a:pPr algn="ctr"/>
            <a:endParaRPr lang="en-US" dirty="0"/>
          </a:p>
        </p:txBody>
      </p:sp>
      <p:sp>
        <p:nvSpPr>
          <p:cNvPr id="73" name="Rectangle: Rounded Corners 72">
            <a:extLst>
              <a:ext uri="{FF2B5EF4-FFF2-40B4-BE49-F238E27FC236}">
                <a16:creationId xmlns:a16="http://schemas.microsoft.com/office/drawing/2014/main" id="{C34730C5-7C01-4488-8C8E-8A7EA0BBA3B4}"/>
              </a:ext>
            </a:extLst>
          </p:cNvPr>
          <p:cNvSpPr/>
          <p:nvPr/>
        </p:nvSpPr>
        <p:spPr>
          <a:xfrm>
            <a:off x="6868515" y="2781726"/>
            <a:ext cx="928952" cy="3053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UI App A</a:t>
            </a:r>
          </a:p>
          <a:p>
            <a:pPr algn="ctr"/>
            <a:r>
              <a:rPr lang="en-US" sz="1100" dirty="0"/>
              <a:t>1.4</a:t>
            </a:r>
          </a:p>
        </p:txBody>
      </p:sp>
      <p:cxnSp>
        <p:nvCxnSpPr>
          <p:cNvPr id="75" name="Connector: Elbow 74">
            <a:extLst>
              <a:ext uri="{FF2B5EF4-FFF2-40B4-BE49-F238E27FC236}">
                <a16:creationId xmlns:a16="http://schemas.microsoft.com/office/drawing/2014/main" id="{0F57B5EB-5CF4-4CD5-82D6-47784179A948}"/>
              </a:ext>
            </a:extLst>
          </p:cNvPr>
          <p:cNvCxnSpPr>
            <a:cxnSpLocks/>
            <a:stCxn id="69" idx="2"/>
            <a:endCxn id="41" idx="0"/>
          </p:cNvCxnSpPr>
          <p:nvPr/>
        </p:nvCxnSpPr>
        <p:spPr>
          <a:xfrm rot="16200000" flipH="1">
            <a:off x="4955946" y="2029961"/>
            <a:ext cx="736728" cy="2840867"/>
          </a:xfrm>
          <a:prstGeom prst="bentConnector3">
            <a:avLst>
              <a:gd name="adj1" fmla="val 31966"/>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a:extLst>
              <a:ext uri="{FF2B5EF4-FFF2-40B4-BE49-F238E27FC236}">
                <a16:creationId xmlns:a16="http://schemas.microsoft.com/office/drawing/2014/main" id="{1DB5C867-CAB8-474C-BCFC-B0F7F1B9EC1E}"/>
              </a:ext>
            </a:extLst>
          </p:cNvPr>
          <p:cNvCxnSpPr>
            <a:stCxn id="71" idx="2"/>
            <a:endCxn id="55" idx="0"/>
          </p:cNvCxnSpPr>
          <p:nvPr/>
        </p:nvCxnSpPr>
        <p:spPr>
          <a:xfrm rot="5400000">
            <a:off x="4373825" y="3264884"/>
            <a:ext cx="1424931" cy="1064289"/>
          </a:xfrm>
          <a:prstGeom prst="bentConnector3">
            <a:avLst>
              <a:gd name="adj1" fmla="val 23125"/>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Connector: Elbow 81">
            <a:extLst>
              <a:ext uri="{FF2B5EF4-FFF2-40B4-BE49-F238E27FC236}">
                <a16:creationId xmlns:a16="http://schemas.microsoft.com/office/drawing/2014/main" id="{F4454CA7-78D5-49E6-92DB-26BEFF6B71D4}"/>
              </a:ext>
            </a:extLst>
          </p:cNvPr>
          <p:cNvCxnSpPr>
            <a:stCxn id="73" idx="2"/>
            <a:endCxn id="51" idx="0"/>
          </p:cNvCxnSpPr>
          <p:nvPr/>
        </p:nvCxnSpPr>
        <p:spPr>
          <a:xfrm rot="16200000" flipH="1">
            <a:off x="7041869" y="3378216"/>
            <a:ext cx="1053203" cy="470959"/>
          </a:xfrm>
          <a:prstGeom prst="bentConnector3">
            <a:avLst>
              <a:gd name="adj1" fmla="val 23286"/>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a:extLst>
              <a:ext uri="{FF2B5EF4-FFF2-40B4-BE49-F238E27FC236}">
                <a16:creationId xmlns:a16="http://schemas.microsoft.com/office/drawing/2014/main" id="{66970DB3-F738-44D1-A210-F390F6E426E9}"/>
              </a:ext>
            </a:extLst>
          </p:cNvPr>
          <p:cNvCxnSpPr>
            <a:endCxn id="18" idx="0"/>
          </p:cNvCxnSpPr>
          <p:nvPr/>
        </p:nvCxnSpPr>
        <p:spPr>
          <a:xfrm flipH="1">
            <a:off x="2189320" y="1765358"/>
            <a:ext cx="994735" cy="1008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F2A6D1EB-71B1-48E2-907C-2854B2DF7AB6}"/>
              </a:ext>
            </a:extLst>
          </p:cNvPr>
          <p:cNvCxnSpPr>
            <a:endCxn id="69" idx="0"/>
          </p:cNvCxnSpPr>
          <p:nvPr/>
        </p:nvCxnSpPr>
        <p:spPr>
          <a:xfrm flipH="1">
            <a:off x="3903877" y="1752735"/>
            <a:ext cx="37799" cy="1023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6FD4E86A-CE4B-4D7F-A091-34E69F613BF3}"/>
              </a:ext>
            </a:extLst>
          </p:cNvPr>
          <p:cNvCxnSpPr>
            <a:endCxn id="71" idx="0"/>
          </p:cNvCxnSpPr>
          <p:nvPr/>
        </p:nvCxnSpPr>
        <p:spPr>
          <a:xfrm>
            <a:off x="5213101" y="1765358"/>
            <a:ext cx="405333" cy="101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6256B2A9-7D2E-49C9-8A0E-B39AD7026A45}"/>
              </a:ext>
            </a:extLst>
          </p:cNvPr>
          <p:cNvCxnSpPr>
            <a:endCxn id="73" idx="0"/>
          </p:cNvCxnSpPr>
          <p:nvPr/>
        </p:nvCxnSpPr>
        <p:spPr>
          <a:xfrm>
            <a:off x="6206681" y="1771239"/>
            <a:ext cx="1126310" cy="1010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Speech Bubble: Rectangle 91">
            <a:extLst>
              <a:ext uri="{FF2B5EF4-FFF2-40B4-BE49-F238E27FC236}">
                <a16:creationId xmlns:a16="http://schemas.microsoft.com/office/drawing/2014/main" id="{AC55336D-87D5-4879-8001-6BD095FDE390}"/>
              </a:ext>
            </a:extLst>
          </p:cNvPr>
          <p:cNvSpPr/>
          <p:nvPr/>
        </p:nvSpPr>
        <p:spPr>
          <a:xfrm>
            <a:off x="58410" y="1174191"/>
            <a:ext cx="950801" cy="674434"/>
          </a:xfrm>
          <a:prstGeom prst="wedgeRectCallout">
            <a:avLst>
              <a:gd name="adj1" fmla="val 134054"/>
              <a:gd name="adj2" fmla="val -4972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Site specific URLs for the UI App</a:t>
            </a:r>
          </a:p>
        </p:txBody>
      </p:sp>
      <p:cxnSp>
        <p:nvCxnSpPr>
          <p:cNvPr id="94" name="Straight Arrow Connector 93">
            <a:extLst>
              <a:ext uri="{FF2B5EF4-FFF2-40B4-BE49-F238E27FC236}">
                <a16:creationId xmlns:a16="http://schemas.microsoft.com/office/drawing/2014/main" id="{1FA39196-4383-4F4A-9070-DFCDECF12F23}"/>
              </a:ext>
            </a:extLst>
          </p:cNvPr>
          <p:cNvCxnSpPr>
            <a:stCxn id="11" idx="2"/>
          </p:cNvCxnSpPr>
          <p:nvPr/>
        </p:nvCxnSpPr>
        <p:spPr>
          <a:xfrm>
            <a:off x="1413073" y="1103367"/>
            <a:ext cx="1581337" cy="29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FD97AC2-94AE-4B14-A5CB-1FF3670466E8}"/>
              </a:ext>
            </a:extLst>
          </p:cNvPr>
          <p:cNvCxnSpPr>
            <a:stCxn id="12" idx="2"/>
          </p:cNvCxnSpPr>
          <p:nvPr/>
        </p:nvCxnSpPr>
        <p:spPr>
          <a:xfrm>
            <a:off x="2627589" y="1098197"/>
            <a:ext cx="1037826" cy="32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B73E489-0E66-4EB5-A2A1-11C7AB29C33D}"/>
              </a:ext>
            </a:extLst>
          </p:cNvPr>
          <p:cNvCxnSpPr>
            <a:stCxn id="13" idx="2"/>
          </p:cNvCxnSpPr>
          <p:nvPr/>
        </p:nvCxnSpPr>
        <p:spPr>
          <a:xfrm>
            <a:off x="3842105" y="1093027"/>
            <a:ext cx="224318" cy="34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11BCE15-E5EE-4BB0-BDD5-04A64B09F990}"/>
              </a:ext>
            </a:extLst>
          </p:cNvPr>
          <p:cNvCxnSpPr>
            <a:stCxn id="14" idx="2"/>
          </p:cNvCxnSpPr>
          <p:nvPr/>
        </p:nvCxnSpPr>
        <p:spPr>
          <a:xfrm flipH="1">
            <a:off x="4879931" y="1087857"/>
            <a:ext cx="176690" cy="33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8094FBA-3B24-442A-91FA-349C9B15B37B}"/>
              </a:ext>
            </a:extLst>
          </p:cNvPr>
          <p:cNvCxnSpPr>
            <a:stCxn id="15" idx="2"/>
          </p:cNvCxnSpPr>
          <p:nvPr/>
        </p:nvCxnSpPr>
        <p:spPr>
          <a:xfrm flipH="1">
            <a:off x="5939760" y="1082687"/>
            <a:ext cx="331377" cy="346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3245D95-0329-4B64-BCB5-B32EAB33C93B}"/>
              </a:ext>
            </a:extLst>
          </p:cNvPr>
          <p:cNvCxnSpPr>
            <a:stCxn id="16" idx="2"/>
          </p:cNvCxnSpPr>
          <p:nvPr/>
        </p:nvCxnSpPr>
        <p:spPr>
          <a:xfrm flipH="1">
            <a:off x="6601530" y="1077517"/>
            <a:ext cx="884123" cy="34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Speech Bubble: Rectangle 108">
            <a:extLst>
              <a:ext uri="{FF2B5EF4-FFF2-40B4-BE49-F238E27FC236}">
                <a16:creationId xmlns:a16="http://schemas.microsoft.com/office/drawing/2014/main" id="{189D9E00-D3D0-47E2-A55A-96A5BC23B5F9}"/>
              </a:ext>
            </a:extLst>
          </p:cNvPr>
          <p:cNvSpPr/>
          <p:nvPr/>
        </p:nvSpPr>
        <p:spPr>
          <a:xfrm>
            <a:off x="113060" y="2726711"/>
            <a:ext cx="1344159" cy="674434"/>
          </a:xfrm>
          <a:prstGeom prst="wedgeRectCallout">
            <a:avLst>
              <a:gd name="adj1" fmla="val 78644"/>
              <a:gd name="adj2" fmla="val -105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Stored procedure call to DB to pass Site Identifier for VPD</a:t>
            </a:r>
          </a:p>
        </p:txBody>
      </p:sp>
      <p:sp>
        <p:nvSpPr>
          <p:cNvPr id="66" name="Speech Bubble: Rectangle 65">
            <a:extLst>
              <a:ext uri="{FF2B5EF4-FFF2-40B4-BE49-F238E27FC236}">
                <a16:creationId xmlns:a16="http://schemas.microsoft.com/office/drawing/2014/main" id="{9D8D6717-3946-4243-8C44-17F1026FA6B1}"/>
              </a:ext>
            </a:extLst>
          </p:cNvPr>
          <p:cNvSpPr/>
          <p:nvPr/>
        </p:nvSpPr>
        <p:spPr>
          <a:xfrm>
            <a:off x="94204" y="3921936"/>
            <a:ext cx="1344159" cy="674434"/>
          </a:xfrm>
          <a:prstGeom prst="wedgeRectCallout">
            <a:avLst>
              <a:gd name="adj1" fmla="val 98412"/>
              <a:gd name="adj2" fmla="val -11693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a:t>Database Connection associated with Database Edition</a:t>
            </a:r>
          </a:p>
        </p:txBody>
      </p:sp>
    </p:spTree>
    <p:extLst>
      <p:ext uri="{BB962C8B-B14F-4D97-AF65-F5344CB8AC3E}">
        <p14:creationId xmlns:p14="http://schemas.microsoft.com/office/powerpoint/2010/main" val="163401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1" grpId="0" animBg="1"/>
      <p:bldP spid="53" grpId="0" animBg="1"/>
      <p:bldP spid="55" grpId="0" animBg="1"/>
      <p:bldP spid="56" grpId="0" animBg="1"/>
      <p:bldP spid="58" grpId="0" animBg="1"/>
      <p:bldP spid="59" grpId="0" animBg="1"/>
      <p:bldP spid="60" grpId="0" animBg="1"/>
      <p:bldP spid="109" grpId="0" animBg="1"/>
      <p:bldP spid="6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0812-203B-493C-A51D-0E60119211BB}"/>
              </a:ext>
            </a:extLst>
          </p:cNvPr>
          <p:cNvSpPr>
            <a:spLocks noGrp="1"/>
          </p:cNvSpPr>
          <p:nvPr>
            <p:ph type="title"/>
          </p:nvPr>
        </p:nvSpPr>
        <p:spPr/>
        <p:txBody>
          <a:bodyPr/>
          <a:lstStyle/>
          <a:p>
            <a:r>
              <a:rPr lang="en-US" dirty="0"/>
              <a:t>Not All Sites are Created Equal</a:t>
            </a:r>
            <a:br>
              <a:rPr lang="en-US" dirty="0"/>
            </a:br>
            <a:r>
              <a:rPr lang="en-US" sz="1400" dirty="0"/>
              <a:t>Using </a:t>
            </a:r>
            <a:r>
              <a:rPr lang="en-US" sz="1400" b="1" dirty="0"/>
              <a:t>Feature Toggles</a:t>
            </a:r>
            <a:r>
              <a:rPr lang="en-US" sz="1400" dirty="0"/>
              <a:t> to Cater for “Same Software, Different Behavior”</a:t>
            </a:r>
            <a:endParaRPr lang="en-US" dirty="0"/>
          </a:p>
        </p:txBody>
      </p:sp>
      <p:sp>
        <p:nvSpPr>
          <p:cNvPr id="3" name="Content Placeholder 2">
            <a:extLst>
              <a:ext uri="{FF2B5EF4-FFF2-40B4-BE49-F238E27FC236}">
                <a16:creationId xmlns:a16="http://schemas.microsoft.com/office/drawing/2014/main" id="{406C537D-A59C-4073-B12A-BD08AED4F2AE}"/>
              </a:ext>
            </a:extLst>
          </p:cNvPr>
          <p:cNvSpPr>
            <a:spLocks noGrp="1"/>
          </p:cNvSpPr>
          <p:nvPr>
            <p:ph idx="1"/>
          </p:nvPr>
        </p:nvSpPr>
        <p:spPr>
          <a:xfrm>
            <a:off x="720003" y="936000"/>
            <a:ext cx="8119197" cy="3780000"/>
          </a:xfrm>
        </p:spPr>
        <p:txBody>
          <a:bodyPr/>
          <a:lstStyle/>
          <a:p>
            <a:r>
              <a:rPr lang="en-US" sz="1400" dirty="0"/>
              <a:t>The desired behavior of software can differ across sites</a:t>
            </a:r>
          </a:p>
          <a:p>
            <a:pPr lvl="1"/>
            <a:r>
              <a:rPr lang="en-US" sz="1400" dirty="0"/>
              <a:t>location, type of site …</a:t>
            </a:r>
          </a:p>
          <a:p>
            <a:pPr lvl="1"/>
            <a:r>
              <a:rPr lang="en-US" sz="1400" dirty="0"/>
              <a:t>participation in a business pilot – trying out new services, devices, products, </a:t>
            </a:r>
            <a:br>
              <a:rPr lang="en-US" sz="1400" dirty="0"/>
            </a:br>
            <a:r>
              <a:rPr lang="en-US" sz="1400" dirty="0"/>
              <a:t>ways of working (for a short or longer period of time)</a:t>
            </a:r>
          </a:p>
          <a:p>
            <a:r>
              <a:rPr lang="en-US" sz="1400" dirty="0"/>
              <a:t>All types of sites run the same software</a:t>
            </a:r>
          </a:p>
          <a:p>
            <a:pPr lvl="1"/>
            <a:r>
              <a:rPr lang="en-US" sz="1400" dirty="0"/>
              <a:t>the desired difference in behavior is achieved through feature toggles in the software</a:t>
            </a:r>
          </a:p>
          <a:p>
            <a:r>
              <a:rPr lang="en-US" sz="1400" dirty="0"/>
              <a:t>A feature toggle consists of the combination of conditional behavior in the code and the check on the condition (toggle on or off?)</a:t>
            </a:r>
          </a:p>
          <a:p>
            <a:pPr lvl="1"/>
            <a:r>
              <a:rPr lang="en-US" sz="1400" dirty="0"/>
              <a:t>if &lt; feature toggle X enabled&gt; then &lt; do this &gt; else &lt; do that or do nothing&gt;</a:t>
            </a:r>
          </a:p>
          <a:p>
            <a:r>
              <a:rPr lang="en-US" sz="1400" dirty="0"/>
              <a:t>Whether or not a toggle is enabled at a given moment in time can depend on</a:t>
            </a:r>
          </a:p>
          <a:p>
            <a:pPr lvl="1"/>
            <a:r>
              <a:rPr lang="en-US" sz="1400" dirty="0"/>
              <a:t>location or type of site</a:t>
            </a:r>
          </a:p>
          <a:p>
            <a:pPr lvl="1"/>
            <a:r>
              <a:rPr lang="en-US" sz="1400" dirty="0"/>
              <a:t>site participation in a pilot</a:t>
            </a:r>
          </a:p>
          <a:p>
            <a:pPr lvl="1"/>
            <a:r>
              <a:rPr lang="en-US" sz="1400" dirty="0"/>
              <a:t>current time/date</a:t>
            </a:r>
          </a:p>
          <a:p>
            <a:pPr lvl="1"/>
            <a:r>
              <a:rPr lang="en-US" sz="1400" dirty="0"/>
              <a:t>…?</a:t>
            </a:r>
          </a:p>
          <a:p>
            <a:pPr lvl="1"/>
            <a:endParaRPr lang="en-US" sz="1400" dirty="0"/>
          </a:p>
          <a:p>
            <a:endParaRPr lang="en-US" sz="1400" dirty="0"/>
          </a:p>
        </p:txBody>
      </p:sp>
      <p:sp>
        <p:nvSpPr>
          <p:cNvPr id="4" name="Footer Placeholder 3">
            <a:extLst>
              <a:ext uri="{FF2B5EF4-FFF2-40B4-BE49-F238E27FC236}">
                <a16:creationId xmlns:a16="http://schemas.microsoft.com/office/drawing/2014/main" id="{A04B637E-D055-44AF-8304-31BE59973ECD}"/>
              </a:ext>
            </a:extLst>
          </p:cNvPr>
          <p:cNvSpPr>
            <a:spLocks noGrp="1"/>
          </p:cNvSpPr>
          <p:nvPr>
            <p:ph type="ftr" sz="quarter" idx="11"/>
          </p:nvPr>
        </p:nvSpPr>
        <p:spPr/>
        <p:txBody>
          <a:bodyPr/>
          <a:lstStyle/>
          <a:p>
            <a:r>
              <a:rPr lang="en-US"/>
              <a:t>Triple C - Centralize, Cloudify and Consolidate Oracle Databases</a:t>
            </a:r>
            <a:endParaRPr lang="nl-NL"/>
          </a:p>
        </p:txBody>
      </p:sp>
      <p:pic>
        <p:nvPicPr>
          <p:cNvPr id="1026" name="Picture 2" descr="Toggle switch screw terminal 12 V/25 A a/u George Kniest">
            <a:extLst>
              <a:ext uri="{FF2B5EF4-FFF2-40B4-BE49-F238E27FC236}">
                <a16:creationId xmlns:a16="http://schemas.microsoft.com/office/drawing/2014/main" id="{642CC0FB-FB75-4B20-A553-7CDDBDF27C7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9111" y="2732062"/>
            <a:ext cx="1560489" cy="198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153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D298AC-C2B0-41E3-823B-B164EE7EE4AE}"/>
              </a:ext>
            </a:extLst>
          </p:cNvPr>
          <p:cNvSpPr/>
          <p:nvPr/>
        </p:nvSpPr>
        <p:spPr>
          <a:xfrm>
            <a:off x="7229231" y="288000"/>
            <a:ext cx="1383323" cy="384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9409C-D040-4AE0-8E3D-8C571FCFA2FB}"/>
              </a:ext>
            </a:extLst>
          </p:cNvPr>
          <p:cNvSpPr>
            <a:spLocks noGrp="1"/>
          </p:cNvSpPr>
          <p:nvPr>
            <p:ph type="title"/>
          </p:nvPr>
        </p:nvSpPr>
        <p:spPr/>
        <p:txBody>
          <a:bodyPr/>
          <a:lstStyle/>
          <a:p>
            <a:r>
              <a:rPr lang="en-US" dirty="0"/>
              <a:t>Change Management Process</a:t>
            </a:r>
          </a:p>
        </p:txBody>
      </p:sp>
      <p:sp>
        <p:nvSpPr>
          <p:cNvPr id="3" name="Content Placeholder 2">
            <a:extLst>
              <a:ext uri="{FF2B5EF4-FFF2-40B4-BE49-F238E27FC236}">
                <a16:creationId xmlns:a16="http://schemas.microsoft.com/office/drawing/2014/main" id="{5AF5E189-801D-46AF-9187-28641088387E}"/>
              </a:ext>
            </a:extLst>
          </p:cNvPr>
          <p:cNvSpPr>
            <a:spLocks noGrp="1"/>
          </p:cNvSpPr>
          <p:nvPr>
            <p:ph idx="1"/>
          </p:nvPr>
        </p:nvSpPr>
        <p:spPr>
          <a:xfrm>
            <a:off x="719999" y="1221845"/>
            <a:ext cx="8236428" cy="3780000"/>
          </a:xfrm>
        </p:spPr>
        <p:txBody>
          <a:bodyPr/>
          <a:lstStyle/>
          <a:p>
            <a:r>
              <a:rPr lang="en-US" sz="1200" dirty="0"/>
              <a:t>Prior to Release</a:t>
            </a:r>
          </a:p>
          <a:p>
            <a:pPr lvl="1"/>
            <a:r>
              <a:rPr lang="en-US" sz="1200" dirty="0"/>
              <a:t>designate application &amp; database object versions to ship</a:t>
            </a:r>
          </a:p>
          <a:p>
            <a:pPr lvl="1"/>
            <a:r>
              <a:rPr lang="en-US" sz="1200" dirty="0"/>
              <a:t>establish mutual compatibility between all versions in the release</a:t>
            </a:r>
          </a:p>
          <a:p>
            <a:pPr lvl="2"/>
            <a:r>
              <a:rPr lang="en-US" sz="1200" dirty="0"/>
              <a:t>and backwards compatibility from earlier releases still supported for sites </a:t>
            </a:r>
            <a:br>
              <a:rPr lang="en-US" sz="1200" dirty="0"/>
            </a:br>
            <a:r>
              <a:rPr lang="en-US" sz="1200" dirty="0"/>
              <a:t>(the new stuff should not break any existing still in use)</a:t>
            </a:r>
          </a:p>
          <a:p>
            <a:pPr lvl="2"/>
            <a:r>
              <a:rPr lang="en-US" sz="1200" dirty="0"/>
              <a:t>note: all database table changes are backwards compatible</a:t>
            </a:r>
          </a:p>
          <a:p>
            <a:r>
              <a:rPr lang="en-US" sz="1200" dirty="0"/>
              <a:t>Prepare release on Production environment</a:t>
            </a:r>
          </a:p>
          <a:p>
            <a:pPr lvl="1"/>
            <a:r>
              <a:rPr lang="en-US" sz="1200" dirty="0"/>
              <a:t>Build up a new UI App Server with the new UI App version</a:t>
            </a:r>
          </a:p>
          <a:p>
            <a:pPr lvl="1"/>
            <a:r>
              <a:rPr lang="en-US" sz="1200" dirty="0"/>
              <a:t>Install new background application versions on App Server – next to existing</a:t>
            </a:r>
          </a:p>
          <a:p>
            <a:pPr lvl="1"/>
            <a:r>
              <a:rPr lang="en-US" sz="1200" dirty="0"/>
              <a:t>Create new Database Edition and create new versions of database objects</a:t>
            </a:r>
          </a:p>
          <a:p>
            <a:pPr lvl="1"/>
            <a:r>
              <a:rPr lang="en-US" sz="1200" dirty="0"/>
              <a:t>note: no one is using any of the new things</a:t>
            </a:r>
          </a:p>
          <a:p>
            <a:r>
              <a:rPr lang="en-US" sz="1200" dirty="0"/>
              <a:t>Initial roll out – for a test or dummy site or a real site canary release</a:t>
            </a:r>
          </a:p>
          <a:p>
            <a:pPr lvl="1"/>
            <a:r>
              <a:rPr lang="en-US" sz="1200" dirty="0"/>
              <a:t>Generate Reverse Proxy routing rules that will route users on site to new UI App version</a:t>
            </a:r>
          </a:p>
          <a:p>
            <a:pPr lvl="1"/>
            <a:r>
              <a:rPr lang="en-US" sz="1200" dirty="0"/>
              <a:t>Generate App Server symbolic links and environment variables for site to use new App versions &amp; DB edition</a:t>
            </a:r>
          </a:p>
          <a:p>
            <a:pPr lvl="1"/>
            <a:r>
              <a:rPr lang="en-US" sz="1200" dirty="0"/>
              <a:t>Update site to database edition mapping records – to associate site with new DB edition</a:t>
            </a:r>
          </a:p>
          <a:p>
            <a:r>
              <a:rPr lang="en-US" sz="1200" dirty="0"/>
              <a:t>Once success is confirmed, repeat for additional sites</a:t>
            </a:r>
          </a:p>
          <a:p>
            <a:pPr lvl="1"/>
            <a:r>
              <a:rPr lang="en-US" sz="1200" dirty="0"/>
              <a:t>In case of failure, reverse the steps to roll site back to original release</a:t>
            </a:r>
          </a:p>
        </p:txBody>
      </p:sp>
      <p:sp>
        <p:nvSpPr>
          <p:cNvPr id="4" name="Footer Placeholder 3">
            <a:extLst>
              <a:ext uri="{FF2B5EF4-FFF2-40B4-BE49-F238E27FC236}">
                <a16:creationId xmlns:a16="http://schemas.microsoft.com/office/drawing/2014/main" id="{61303537-CBE8-4B40-82A6-5567B42584AE}"/>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4">
            <a:extLst>
              <a:ext uri="{FF2B5EF4-FFF2-40B4-BE49-F238E27FC236}">
                <a16:creationId xmlns:a16="http://schemas.microsoft.com/office/drawing/2014/main" id="{83DF5E80-5550-4B58-B314-936EFDDB2448}"/>
              </a:ext>
            </a:extLst>
          </p:cNvPr>
          <p:cNvSpPr/>
          <p:nvPr/>
        </p:nvSpPr>
        <p:spPr>
          <a:xfrm>
            <a:off x="4470400" y="564167"/>
            <a:ext cx="4556369" cy="2955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F704DF6C-6199-4DB4-8CC2-2346C5D43DE7}"/>
              </a:ext>
            </a:extLst>
          </p:cNvPr>
          <p:cNvSpPr/>
          <p:nvPr/>
        </p:nvSpPr>
        <p:spPr>
          <a:xfrm>
            <a:off x="5783385" y="355683"/>
            <a:ext cx="45719" cy="199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10CA45-D43E-4C88-8D15-601338340085}"/>
              </a:ext>
            </a:extLst>
          </p:cNvPr>
          <p:cNvSpPr txBox="1"/>
          <p:nvPr/>
        </p:nvSpPr>
        <p:spPr>
          <a:xfrm>
            <a:off x="5562590" y="155628"/>
            <a:ext cx="496931" cy="161583"/>
          </a:xfrm>
          <a:prstGeom prst="rect">
            <a:avLst/>
          </a:prstGeom>
          <a:noFill/>
        </p:spPr>
        <p:txBody>
          <a:bodyPr wrap="none" lIns="0" tIns="0" rIns="0" bIns="0" rtlCol="0">
            <a:spAutoFit/>
          </a:bodyPr>
          <a:lstStyle/>
          <a:p>
            <a:r>
              <a:rPr lang="en-US" sz="1050" dirty="0"/>
              <a:t>Release</a:t>
            </a:r>
          </a:p>
        </p:txBody>
      </p:sp>
      <p:sp>
        <p:nvSpPr>
          <p:cNvPr id="9" name="Arrow: Down 8">
            <a:extLst>
              <a:ext uri="{FF2B5EF4-FFF2-40B4-BE49-F238E27FC236}">
                <a16:creationId xmlns:a16="http://schemas.microsoft.com/office/drawing/2014/main" id="{A2FD72B0-6C79-473F-9F11-0D6A97CCA3B6}"/>
              </a:ext>
            </a:extLst>
          </p:cNvPr>
          <p:cNvSpPr/>
          <p:nvPr/>
        </p:nvSpPr>
        <p:spPr>
          <a:xfrm>
            <a:off x="7098331" y="355683"/>
            <a:ext cx="45719" cy="199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5CA1F70-0F7E-492E-9854-5CBE3A0DF1D1}"/>
              </a:ext>
            </a:extLst>
          </p:cNvPr>
          <p:cNvSpPr txBox="1"/>
          <p:nvPr/>
        </p:nvSpPr>
        <p:spPr>
          <a:xfrm>
            <a:off x="6877536" y="155628"/>
            <a:ext cx="774251" cy="161583"/>
          </a:xfrm>
          <a:prstGeom prst="rect">
            <a:avLst/>
          </a:prstGeom>
          <a:noFill/>
        </p:spPr>
        <p:txBody>
          <a:bodyPr wrap="none" lIns="0" tIns="0" rIns="0" bIns="0" rtlCol="0">
            <a:spAutoFit/>
          </a:bodyPr>
          <a:lstStyle/>
          <a:p>
            <a:r>
              <a:rPr lang="en-US" sz="1050" dirty="0"/>
              <a:t>Initial Rollout</a:t>
            </a:r>
          </a:p>
        </p:txBody>
      </p:sp>
      <p:sp>
        <p:nvSpPr>
          <p:cNvPr id="11" name="TextBox 10">
            <a:extLst>
              <a:ext uri="{FF2B5EF4-FFF2-40B4-BE49-F238E27FC236}">
                <a16:creationId xmlns:a16="http://schemas.microsoft.com/office/drawing/2014/main" id="{A8EC16D0-7232-46CD-975D-7DB43C663514}"/>
              </a:ext>
            </a:extLst>
          </p:cNvPr>
          <p:cNvSpPr txBox="1"/>
          <p:nvPr/>
        </p:nvSpPr>
        <p:spPr>
          <a:xfrm>
            <a:off x="4728256" y="378417"/>
            <a:ext cx="710131" cy="161583"/>
          </a:xfrm>
          <a:prstGeom prst="rect">
            <a:avLst/>
          </a:prstGeom>
          <a:noFill/>
        </p:spPr>
        <p:txBody>
          <a:bodyPr wrap="none" lIns="0" tIns="0" rIns="0" bIns="0" rtlCol="0">
            <a:spAutoFit/>
          </a:bodyPr>
          <a:lstStyle/>
          <a:p>
            <a:r>
              <a:rPr lang="en-US" sz="1050" dirty="0"/>
              <a:t>Test/Accept</a:t>
            </a:r>
          </a:p>
        </p:txBody>
      </p:sp>
      <p:sp>
        <p:nvSpPr>
          <p:cNvPr id="12" name="TextBox 11">
            <a:extLst>
              <a:ext uri="{FF2B5EF4-FFF2-40B4-BE49-F238E27FC236}">
                <a16:creationId xmlns:a16="http://schemas.microsoft.com/office/drawing/2014/main" id="{BBA3937C-6DB5-403F-89EF-A54A06338ED0}"/>
              </a:ext>
            </a:extLst>
          </p:cNvPr>
          <p:cNvSpPr txBox="1"/>
          <p:nvPr/>
        </p:nvSpPr>
        <p:spPr>
          <a:xfrm>
            <a:off x="6065810" y="378417"/>
            <a:ext cx="870431" cy="161583"/>
          </a:xfrm>
          <a:prstGeom prst="rect">
            <a:avLst/>
          </a:prstGeom>
          <a:noFill/>
        </p:spPr>
        <p:txBody>
          <a:bodyPr wrap="none" lIns="0" tIns="0" rIns="0" bIns="0" rtlCol="0">
            <a:spAutoFit/>
          </a:bodyPr>
          <a:lstStyle/>
          <a:p>
            <a:r>
              <a:rPr lang="en-US" sz="1050" dirty="0"/>
              <a:t>Prepare/Install</a:t>
            </a:r>
          </a:p>
        </p:txBody>
      </p:sp>
      <p:sp>
        <p:nvSpPr>
          <p:cNvPr id="13" name="TextBox 12">
            <a:extLst>
              <a:ext uri="{FF2B5EF4-FFF2-40B4-BE49-F238E27FC236}">
                <a16:creationId xmlns:a16="http://schemas.microsoft.com/office/drawing/2014/main" id="{2965ED3E-002B-495E-B81C-B19765C68EDE}"/>
              </a:ext>
            </a:extLst>
          </p:cNvPr>
          <p:cNvSpPr txBox="1"/>
          <p:nvPr/>
        </p:nvSpPr>
        <p:spPr>
          <a:xfrm>
            <a:off x="7278319" y="378417"/>
            <a:ext cx="995465" cy="161583"/>
          </a:xfrm>
          <a:prstGeom prst="rect">
            <a:avLst/>
          </a:prstGeom>
          <a:noFill/>
        </p:spPr>
        <p:txBody>
          <a:bodyPr wrap="none" lIns="0" tIns="0" rIns="0" bIns="0" rtlCol="0">
            <a:spAutoFit/>
          </a:bodyPr>
          <a:lstStyle/>
          <a:p>
            <a:r>
              <a:rPr lang="en-US" sz="1050" dirty="0"/>
              <a:t>Smoke Test/Use</a:t>
            </a:r>
          </a:p>
        </p:txBody>
      </p:sp>
      <p:sp>
        <p:nvSpPr>
          <p:cNvPr id="14" name="Arrow: Down 13">
            <a:extLst>
              <a:ext uri="{FF2B5EF4-FFF2-40B4-BE49-F238E27FC236}">
                <a16:creationId xmlns:a16="http://schemas.microsoft.com/office/drawing/2014/main" id="{CBEAE5EF-0551-4BE9-BB9A-5B0F31F33FC4}"/>
              </a:ext>
            </a:extLst>
          </p:cNvPr>
          <p:cNvSpPr/>
          <p:nvPr/>
        </p:nvSpPr>
        <p:spPr>
          <a:xfrm>
            <a:off x="8531404" y="355683"/>
            <a:ext cx="45719" cy="199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90D233C-A0B9-4961-B75E-789F83F000E4}"/>
              </a:ext>
            </a:extLst>
          </p:cNvPr>
          <p:cNvSpPr txBox="1"/>
          <p:nvPr/>
        </p:nvSpPr>
        <p:spPr>
          <a:xfrm>
            <a:off x="8224641" y="155628"/>
            <a:ext cx="735779" cy="161583"/>
          </a:xfrm>
          <a:prstGeom prst="rect">
            <a:avLst/>
          </a:prstGeom>
          <a:noFill/>
        </p:spPr>
        <p:txBody>
          <a:bodyPr wrap="none" lIns="0" tIns="0" rIns="0" bIns="0" rtlCol="0">
            <a:spAutoFit/>
          </a:bodyPr>
          <a:lstStyle/>
          <a:p>
            <a:r>
              <a:rPr lang="en-US" sz="1050" dirty="0"/>
              <a:t>Next Rollout</a:t>
            </a:r>
          </a:p>
        </p:txBody>
      </p:sp>
      <p:pic>
        <p:nvPicPr>
          <p:cNvPr id="16" name="Picture 15">
            <a:extLst>
              <a:ext uri="{FF2B5EF4-FFF2-40B4-BE49-F238E27FC236}">
                <a16:creationId xmlns:a16="http://schemas.microsoft.com/office/drawing/2014/main" id="{E2C874A1-A858-4ACA-A397-5C222771A938}"/>
              </a:ext>
            </a:extLst>
          </p:cNvPr>
          <p:cNvPicPr>
            <a:picLocks noChangeAspect="1"/>
          </p:cNvPicPr>
          <p:nvPr/>
        </p:nvPicPr>
        <p:blipFill>
          <a:blip r:embed="rId2"/>
          <a:stretch>
            <a:fillRect/>
          </a:stretch>
        </p:blipFill>
        <p:spPr>
          <a:xfrm>
            <a:off x="4512252" y="614678"/>
            <a:ext cx="603198" cy="531233"/>
          </a:xfrm>
          <a:prstGeom prst="rect">
            <a:avLst/>
          </a:prstGeom>
          <a:ln>
            <a:noFill/>
          </a:ln>
          <a:effectLst>
            <a:outerShdw blurRad="292100" dist="139700" dir="2700000" algn="tl" rotWithShape="0">
              <a:srgbClr val="333333">
                <a:alpha val="65000"/>
              </a:srgbClr>
            </a:outerShdw>
          </a:effectLst>
        </p:spPr>
      </p:pic>
      <p:grpSp>
        <p:nvGrpSpPr>
          <p:cNvPr id="24" name="Group 23">
            <a:extLst>
              <a:ext uri="{FF2B5EF4-FFF2-40B4-BE49-F238E27FC236}">
                <a16:creationId xmlns:a16="http://schemas.microsoft.com/office/drawing/2014/main" id="{DDC4AB1D-A544-4631-8F5B-FBE8641C1203}"/>
              </a:ext>
            </a:extLst>
          </p:cNvPr>
          <p:cNvGrpSpPr/>
          <p:nvPr/>
        </p:nvGrpSpPr>
        <p:grpSpPr>
          <a:xfrm>
            <a:off x="5205100" y="907323"/>
            <a:ext cx="1504409" cy="441433"/>
            <a:chOff x="6065810" y="1597825"/>
            <a:chExt cx="3078190" cy="913215"/>
          </a:xfrm>
        </p:grpSpPr>
        <p:sp>
          <p:nvSpPr>
            <p:cNvPr id="17" name="Oval 16">
              <a:extLst>
                <a:ext uri="{FF2B5EF4-FFF2-40B4-BE49-F238E27FC236}">
                  <a16:creationId xmlns:a16="http://schemas.microsoft.com/office/drawing/2014/main" id="{B9E0B421-4C1D-40E7-A919-101ED22ED98E}"/>
                </a:ext>
              </a:extLst>
            </p:cNvPr>
            <p:cNvSpPr/>
            <p:nvPr/>
          </p:nvSpPr>
          <p:spPr>
            <a:xfrm>
              <a:off x="6270254" y="2122785"/>
              <a:ext cx="786036" cy="388255"/>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 dirty="0">
                  <a:solidFill>
                    <a:schemeClr val="bg1"/>
                  </a:solidFill>
                </a:rPr>
                <a:t>Edition R2</a:t>
              </a:r>
            </a:p>
          </p:txBody>
        </p:sp>
        <p:sp>
          <p:nvSpPr>
            <p:cNvPr id="18" name="Rectangle: Rounded Corners 17">
              <a:extLst>
                <a:ext uri="{FF2B5EF4-FFF2-40B4-BE49-F238E27FC236}">
                  <a16:creationId xmlns:a16="http://schemas.microsoft.com/office/drawing/2014/main" id="{2155A4D7-B325-48E1-91FF-4279D2CD9A32}"/>
                </a:ext>
              </a:extLst>
            </p:cNvPr>
            <p:cNvSpPr/>
            <p:nvPr/>
          </p:nvSpPr>
          <p:spPr>
            <a:xfrm>
              <a:off x="6688966" y="1965495"/>
              <a:ext cx="883920" cy="22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 dirty="0"/>
                <a:t>APP P - 1.3</a:t>
              </a:r>
            </a:p>
          </p:txBody>
        </p:sp>
        <p:sp>
          <p:nvSpPr>
            <p:cNvPr id="19" name="Rectangle: Rounded Corners 18">
              <a:extLst>
                <a:ext uri="{FF2B5EF4-FFF2-40B4-BE49-F238E27FC236}">
                  <a16:creationId xmlns:a16="http://schemas.microsoft.com/office/drawing/2014/main" id="{A73FC10B-DA88-47CD-A2EF-3C3242ACE93C}"/>
                </a:ext>
              </a:extLst>
            </p:cNvPr>
            <p:cNvSpPr/>
            <p:nvPr/>
          </p:nvSpPr>
          <p:spPr>
            <a:xfrm>
              <a:off x="7227111" y="2181849"/>
              <a:ext cx="883920" cy="22064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 dirty="0"/>
                <a:t>APP Q - 1.2</a:t>
              </a:r>
            </a:p>
          </p:txBody>
        </p:sp>
        <p:sp>
          <p:nvSpPr>
            <p:cNvPr id="20" name="Rectangle: Rounded Corners 19">
              <a:extLst>
                <a:ext uri="{FF2B5EF4-FFF2-40B4-BE49-F238E27FC236}">
                  <a16:creationId xmlns:a16="http://schemas.microsoft.com/office/drawing/2014/main" id="{0BF48CC8-5093-4B90-9914-54072A1FAFC1}"/>
                </a:ext>
              </a:extLst>
            </p:cNvPr>
            <p:cNvSpPr/>
            <p:nvPr/>
          </p:nvSpPr>
          <p:spPr>
            <a:xfrm>
              <a:off x="7333204" y="1741653"/>
              <a:ext cx="883920" cy="2206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 dirty="0"/>
                <a:t>APP R- 3.0</a:t>
              </a:r>
            </a:p>
          </p:txBody>
        </p:sp>
        <p:sp>
          <p:nvSpPr>
            <p:cNvPr id="21" name="Rectangle: Rounded Corners 20">
              <a:extLst>
                <a:ext uri="{FF2B5EF4-FFF2-40B4-BE49-F238E27FC236}">
                  <a16:creationId xmlns:a16="http://schemas.microsoft.com/office/drawing/2014/main" id="{F1F12DE4-C525-401A-B25C-3B42D82D277F}"/>
                </a:ext>
              </a:extLst>
            </p:cNvPr>
            <p:cNvSpPr/>
            <p:nvPr/>
          </p:nvSpPr>
          <p:spPr>
            <a:xfrm>
              <a:off x="8121617" y="1945712"/>
              <a:ext cx="883920" cy="2206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 dirty="0"/>
                <a:t>APP S - 1.0</a:t>
              </a:r>
            </a:p>
          </p:txBody>
        </p:sp>
        <p:sp>
          <p:nvSpPr>
            <p:cNvPr id="22" name="Rectangle: Rounded Corners 21">
              <a:extLst>
                <a:ext uri="{FF2B5EF4-FFF2-40B4-BE49-F238E27FC236}">
                  <a16:creationId xmlns:a16="http://schemas.microsoft.com/office/drawing/2014/main" id="{A022D066-DF9D-4123-B943-840C9BAA34CA}"/>
                </a:ext>
              </a:extLst>
            </p:cNvPr>
            <p:cNvSpPr/>
            <p:nvPr/>
          </p:nvSpPr>
          <p:spPr>
            <a:xfrm>
              <a:off x="6196501" y="1669516"/>
              <a:ext cx="2947499" cy="841524"/>
            </a:xfrm>
            <a:prstGeom prst="round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3" name="Rectangle 22">
              <a:extLst>
                <a:ext uri="{FF2B5EF4-FFF2-40B4-BE49-F238E27FC236}">
                  <a16:creationId xmlns:a16="http://schemas.microsoft.com/office/drawing/2014/main" id="{DD2C01AB-FCDB-4175-A9E0-EC1FE24BDDFA}"/>
                </a:ext>
              </a:extLst>
            </p:cNvPr>
            <p:cNvSpPr/>
            <p:nvPr/>
          </p:nvSpPr>
          <p:spPr>
            <a:xfrm>
              <a:off x="6065810" y="1597825"/>
              <a:ext cx="544858" cy="220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 dirty="0"/>
                <a:t>R4.6</a:t>
              </a:r>
            </a:p>
          </p:txBody>
        </p:sp>
      </p:grpSp>
      <p:cxnSp>
        <p:nvCxnSpPr>
          <p:cNvPr id="26" name="Straight Connector 25">
            <a:extLst>
              <a:ext uri="{FF2B5EF4-FFF2-40B4-BE49-F238E27FC236}">
                <a16:creationId xmlns:a16="http://schemas.microsoft.com/office/drawing/2014/main" id="{8BFFC6C2-3F9B-4AFC-8F95-E2E0BB2E9361}"/>
              </a:ext>
            </a:extLst>
          </p:cNvPr>
          <p:cNvCxnSpPr/>
          <p:nvPr/>
        </p:nvCxnSpPr>
        <p:spPr>
          <a:xfrm>
            <a:off x="7121190" y="563912"/>
            <a:ext cx="0" cy="30075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60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B8E-C50D-4EEB-B918-6F785EA56055}"/>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5D43535E-06EF-4421-8AF6-EDF2E445E997}"/>
              </a:ext>
            </a:extLst>
          </p:cNvPr>
          <p:cNvSpPr>
            <a:spLocks noGrp="1"/>
          </p:cNvSpPr>
          <p:nvPr>
            <p:ph idx="1"/>
          </p:nvPr>
        </p:nvSpPr>
        <p:spPr>
          <a:xfrm>
            <a:off x="719999" y="936000"/>
            <a:ext cx="7658089" cy="3780000"/>
          </a:xfrm>
        </p:spPr>
        <p:txBody>
          <a:bodyPr/>
          <a:lstStyle/>
          <a:p>
            <a:r>
              <a:rPr lang="en-US" sz="1400" dirty="0"/>
              <a:t>[20 years of accumulated] Technical Debt catches up with us</a:t>
            </a:r>
          </a:p>
          <a:p>
            <a:pPr lvl="1"/>
            <a:r>
              <a:rPr lang="en-US" sz="1400" dirty="0"/>
              <a:t>hard coded values, lack of automated regression tests, old technology (and no more skills), lack of documentation (how, what, why), limited application portfolio/life cycle management (which applications &amp; features are still in use; dependencies between applications)</a:t>
            </a:r>
          </a:p>
          <a:p>
            <a:r>
              <a:rPr lang="en-US" sz="1400" dirty="0"/>
              <a:t>Many refactor opportunities</a:t>
            </a:r>
          </a:p>
          <a:p>
            <a:pPr lvl="1"/>
            <a:r>
              <a:rPr lang="en-US" sz="1400" dirty="0"/>
              <a:t>to reduce complexity and increase maintainability, improve performance, reduce operational effort, reduce cloud resource usage</a:t>
            </a:r>
          </a:p>
          <a:p>
            <a:r>
              <a:rPr lang="en-US" sz="1400" dirty="0"/>
              <a:t>Know the out-of-the-box (or easily purchasable) mechanisms of the Oracle Database</a:t>
            </a:r>
          </a:p>
          <a:p>
            <a:endParaRPr lang="en-US" sz="1400" dirty="0"/>
          </a:p>
        </p:txBody>
      </p:sp>
      <p:sp>
        <p:nvSpPr>
          <p:cNvPr id="4" name="Footer Placeholder 3">
            <a:extLst>
              <a:ext uri="{FF2B5EF4-FFF2-40B4-BE49-F238E27FC236}">
                <a16:creationId xmlns:a16="http://schemas.microsoft.com/office/drawing/2014/main" id="{2939E40D-B8E6-4492-B159-FD694E3EBBFD}"/>
              </a:ext>
            </a:extLst>
          </p:cNvPr>
          <p:cNvSpPr>
            <a:spLocks noGrp="1"/>
          </p:cNvSpPr>
          <p:nvPr>
            <p:ph type="ftr" sz="quarter" idx="11"/>
          </p:nvPr>
        </p:nvSpPr>
        <p:spPr/>
        <p:txBody>
          <a:bodyPr/>
          <a:lstStyle/>
          <a:p>
            <a:r>
              <a:rPr lang="en-US"/>
              <a:t>Triple C - Centralize, Cloudify and Consolidate Oracle Databases</a:t>
            </a:r>
            <a:endParaRPr lang="nl-NL"/>
          </a:p>
        </p:txBody>
      </p:sp>
      <p:grpSp>
        <p:nvGrpSpPr>
          <p:cNvPr id="5" name="Group 4">
            <a:extLst>
              <a:ext uri="{FF2B5EF4-FFF2-40B4-BE49-F238E27FC236}">
                <a16:creationId xmlns:a16="http://schemas.microsoft.com/office/drawing/2014/main" id="{13D78556-F360-4F8E-9436-495FA6FD5356}"/>
              </a:ext>
            </a:extLst>
          </p:cNvPr>
          <p:cNvGrpSpPr/>
          <p:nvPr/>
        </p:nvGrpSpPr>
        <p:grpSpPr>
          <a:xfrm>
            <a:off x="6771929" y="3873683"/>
            <a:ext cx="2363013" cy="1054748"/>
            <a:chOff x="320431" y="1098138"/>
            <a:chExt cx="7595068" cy="3598908"/>
          </a:xfrm>
        </p:grpSpPr>
        <p:sp>
          <p:nvSpPr>
            <p:cNvPr id="6" name="Cube 5">
              <a:extLst>
                <a:ext uri="{FF2B5EF4-FFF2-40B4-BE49-F238E27FC236}">
                  <a16:creationId xmlns:a16="http://schemas.microsoft.com/office/drawing/2014/main" id="{73FEC25B-8336-4E7F-86BA-96FFC637EC73}"/>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F755A86B-1D85-4E4E-A714-2B169917F11E}"/>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1A9E7883-2836-4AC8-BC3F-7CB28CE97A53}"/>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er 8">
              <a:extLst>
                <a:ext uri="{FF2B5EF4-FFF2-40B4-BE49-F238E27FC236}">
                  <a16:creationId xmlns:a16="http://schemas.microsoft.com/office/drawing/2014/main" id="{B914069B-5FC8-4A66-9CE1-3099B42EB2A8}"/>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EC098377-1327-48C0-B509-C7BC31DFB387}"/>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5D7972D2-3C72-4E0F-9828-C0E47C517A76}"/>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9D354DAE-8B7C-4DE6-926A-9F398D7EDE3A}"/>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F8314003-5824-43D4-91E7-1E61E74A5CA4}"/>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E40DE10-0FF2-4F40-8484-23C0EDD7C8E2}"/>
                </a:ext>
              </a:extLst>
            </p:cNvPr>
            <p:cNvGrpSpPr/>
            <p:nvPr/>
          </p:nvGrpSpPr>
          <p:grpSpPr>
            <a:xfrm>
              <a:off x="406402" y="4113892"/>
              <a:ext cx="742461" cy="513997"/>
              <a:chOff x="890955" y="4077816"/>
              <a:chExt cx="742461" cy="513997"/>
            </a:xfrm>
          </p:grpSpPr>
          <p:sp>
            <p:nvSpPr>
              <p:cNvPr id="52" name="Cube 51">
                <a:extLst>
                  <a:ext uri="{FF2B5EF4-FFF2-40B4-BE49-F238E27FC236}">
                    <a16:creationId xmlns:a16="http://schemas.microsoft.com/office/drawing/2014/main" id="{58D50CAB-6411-481F-92C1-54DCC744DBF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Cylinder 52">
                <a:extLst>
                  <a:ext uri="{FF2B5EF4-FFF2-40B4-BE49-F238E27FC236}">
                    <a16:creationId xmlns:a16="http://schemas.microsoft.com/office/drawing/2014/main" id="{C0466C1F-A88A-460B-84E4-55B0B14719D8}"/>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D3808E-25B5-432D-96E0-051A0430054B}"/>
                </a:ext>
              </a:extLst>
            </p:cNvPr>
            <p:cNvGrpSpPr/>
            <p:nvPr/>
          </p:nvGrpSpPr>
          <p:grpSpPr>
            <a:xfrm>
              <a:off x="1488833" y="4113892"/>
              <a:ext cx="742461" cy="513997"/>
              <a:chOff x="890955" y="4077816"/>
              <a:chExt cx="742461" cy="513997"/>
            </a:xfrm>
          </p:grpSpPr>
          <p:sp>
            <p:nvSpPr>
              <p:cNvPr id="50" name="Cube 49">
                <a:extLst>
                  <a:ext uri="{FF2B5EF4-FFF2-40B4-BE49-F238E27FC236}">
                    <a16:creationId xmlns:a16="http://schemas.microsoft.com/office/drawing/2014/main" id="{143171F2-0820-47D3-8F00-7732F7C93C1D}"/>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16BF51DA-74F6-46B1-980F-238691605519}"/>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33AA146-B0EA-45E6-B0B8-17A692A8C2D8}"/>
                </a:ext>
              </a:extLst>
            </p:cNvPr>
            <p:cNvGrpSpPr/>
            <p:nvPr/>
          </p:nvGrpSpPr>
          <p:grpSpPr>
            <a:xfrm>
              <a:off x="2571264" y="4113892"/>
              <a:ext cx="742461" cy="513997"/>
              <a:chOff x="890955" y="4077816"/>
              <a:chExt cx="742461" cy="513997"/>
            </a:xfrm>
          </p:grpSpPr>
          <p:sp>
            <p:nvSpPr>
              <p:cNvPr id="48" name="Cube 47">
                <a:extLst>
                  <a:ext uri="{FF2B5EF4-FFF2-40B4-BE49-F238E27FC236}">
                    <a16:creationId xmlns:a16="http://schemas.microsoft.com/office/drawing/2014/main" id="{DE524E26-E56A-403F-BFBF-D6C6DB2EB359}"/>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Cylinder 48">
                <a:extLst>
                  <a:ext uri="{FF2B5EF4-FFF2-40B4-BE49-F238E27FC236}">
                    <a16:creationId xmlns:a16="http://schemas.microsoft.com/office/drawing/2014/main" id="{2B5BC95B-9CD3-4712-AD33-32628AEF0AF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7E9DBD6-7980-4709-96BC-2F2785D0EAC8}"/>
                </a:ext>
              </a:extLst>
            </p:cNvPr>
            <p:cNvGrpSpPr/>
            <p:nvPr/>
          </p:nvGrpSpPr>
          <p:grpSpPr>
            <a:xfrm>
              <a:off x="3653695" y="4113892"/>
              <a:ext cx="742461" cy="513997"/>
              <a:chOff x="890955" y="4077816"/>
              <a:chExt cx="742461" cy="513997"/>
            </a:xfrm>
          </p:grpSpPr>
          <p:sp>
            <p:nvSpPr>
              <p:cNvPr id="46" name="Cube 45">
                <a:extLst>
                  <a:ext uri="{FF2B5EF4-FFF2-40B4-BE49-F238E27FC236}">
                    <a16:creationId xmlns:a16="http://schemas.microsoft.com/office/drawing/2014/main" id="{3AFCA974-7B0E-4167-A2E2-B5DA3429AB6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Cylinder 46">
                <a:extLst>
                  <a:ext uri="{FF2B5EF4-FFF2-40B4-BE49-F238E27FC236}">
                    <a16:creationId xmlns:a16="http://schemas.microsoft.com/office/drawing/2014/main" id="{9E20D81C-C909-4E3D-A9F6-65B3A179C75D}"/>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0F2AC87-C261-4AF8-AD69-11EDF07DDD8B}"/>
                </a:ext>
              </a:extLst>
            </p:cNvPr>
            <p:cNvGrpSpPr/>
            <p:nvPr/>
          </p:nvGrpSpPr>
          <p:grpSpPr>
            <a:xfrm>
              <a:off x="4736126" y="4113892"/>
              <a:ext cx="742461" cy="513997"/>
              <a:chOff x="890955" y="4077816"/>
              <a:chExt cx="742461" cy="513997"/>
            </a:xfrm>
          </p:grpSpPr>
          <p:sp>
            <p:nvSpPr>
              <p:cNvPr id="44" name="Cube 43">
                <a:extLst>
                  <a:ext uri="{FF2B5EF4-FFF2-40B4-BE49-F238E27FC236}">
                    <a16:creationId xmlns:a16="http://schemas.microsoft.com/office/drawing/2014/main" id="{BA47C6CA-A013-4ECC-AA7A-88164F72F56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ylinder 44">
                <a:extLst>
                  <a:ext uri="{FF2B5EF4-FFF2-40B4-BE49-F238E27FC236}">
                    <a16:creationId xmlns:a16="http://schemas.microsoft.com/office/drawing/2014/main" id="{4FD1E285-BE3E-4E66-B4F8-0C074F5C1D6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09FC8EC-A9A8-4CB1-BA8E-E8417115E0CD}"/>
                </a:ext>
              </a:extLst>
            </p:cNvPr>
            <p:cNvGrpSpPr/>
            <p:nvPr/>
          </p:nvGrpSpPr>
          <p:grpSpPr>
            <a:xfrm>
              <a:off x="5818557" y="4113892"/>
              <a:ext cx="742461" cy="513997"/>
              <a:chOff x="890955" y="4077816"/>
              <a:chExt cx="742461" cy="513997"/>
            </a:xfrm>
          </p:grpSpPr>
          <p:sp>
            <p:nvSpPr>
              <p:cNvPr id="42" name="Cube 41">
                <a:extLst>
                  <a:ext uri="{FF2B5EF4-FFF2-40B4-BE49-F238E27FC236}">
                    <a16:creationId xmlns:a16="http://schemas.microsoft.com/office/drawing/2014/main" id="{4C809505-CDDF-4B94-83B2-79FDA2BAE797}"/>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7F5C90B7-1B9A-41AE-92E4-C8D33D827D8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7664FE-2646-45E7-816A-FD6CD6F91781}"/>
                </a:ext>
              </a:extLst>
            </p:cNvPr>
            <p:cNvGrpSpPr/>
            <p:nvPr/>
          </p:nvGrpSpPr>
          <p:grpSpPr>
            <a:xfrm>
              <a:off x="6900987" y="4113892"/>
              <a:ext cx="742461" cy="513997"/>
              <a:chOff x="890955" y="4077816"/>
              <a:chExt cx="742461" cy="513997"/>
            </a:xfrm>
          </p:grpSpPr>
          <p:sp>
            <p:nvSpPr>
              <p:cNvPr id="40" name="Cube 39">
                <a:extLst>
                  <a:ext uri="{FF2B5EF4-FFF2-40B4-BE49-F238E27FC236}">
                    <a16:creationId xmlns:a16="http://schemas.microsoft.com/office/drawing/2014/main" id="{8B09A81C-81BD-4380-8BED-DC0FA7B8C80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2626AC06-8C13-4CC8-949A-45860AA8DAC4}"/>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loud 20">
              <a:extLst>
                <a:ext uri="{FF2B5EF4-FFF2-40B4-BE49-F238E27FC236}">
                  <a16:creationId xmlns:a16="http://schemas.microsoft.com/office/drawing/2014/main" id="{8D28EC9E-B73B-4E5F-9AEF-ADFBF742873F}"/>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Cylinder 21">
              <a:extLst>
                <a:ext uri="{FF2B5EF4-FFF2-40B4-BE49-F238E27FC236}">
                  <a16:creationId xmlns:a16="http://schemas.microsoft.com/office/drawing/2014/main" id="{C042EAFE-D77A-485C-91C4-EE039D23BA86}"/>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828C5DFB-6E4A-45D5-A6E7-3D135B3CD220}"/>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5D2B8F52-2D85-4CB9-9127-7326E56913F0}"/>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59A10C1B-7818-450B-9DFC-1754AA274142}"/>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9E8869F1-6C6C-4E1C-A005-A884878B04F3}"/>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1DEE9D98-B473-483D-8CED-646C78F4B77C}"/>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ylinder 27">
              <a:extLst>
                <a:ext uri="{FF2B5EF4-FFF2-40B4-BE49-F238E27FC236}">
                  <a16:creationId xmlns:a16="http://schemas.microsoft.com/office/drawing/2014/main" id="{DBC5FA2A-C2B4-415B-B4FB-6EB1F11E405F}"/>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84E46D45-412B-4B32-BEB9-F889A95A03F4}"/>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Cylinder 29">
              <a:extLst>
                <a:ext uri="{FF2B5EF4-FFF2-40B4-BE49-F238E27FC236}">
                  <a16:creationId xmlns:a16="http://schemas.microsoft.com/office/drawing/2014/main" id="{7A4B004A-3FAF-4264-B3C5-6ABF57ADA908}"/>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ylinder 30">
              <a:extLst>
                <a:ext uri="{FF2B5EF4-FFF2-40B4-BE49-F238E27FC236}">
                  <a16:creationId xmlns:a16="http://schemas.microsoft.com/office/drawing/2014/main" id="{3D9A6269-28B2-4C53-BAAE-A65F9FE0840C}"/>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B780C74-7844-41A6-8512-D89EAC20B78B}"/>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62CC5A8-67DC-4AD9-962E-630244F73AA3}"/>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AB7E82A0-AC12-4F51-A900-E567A68A94B1}"/>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E73F3783-C562-40B8-8ED1-C57A9D7198C7}"/>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AC80D7F-D12A-4047-9EB7-09F3DFCE39CD}"/>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DC17A90-D05D-4743-ABFE-7E6FC4B30DFD}"/>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C2AF37ED-1060-488F-A0BC-5A30C728105B}"/>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Arrow: Up 38">
              <a:extLst>
                <a:ext uri="{FF2B5EF4-FFF2-40B4-BE49-F238E27FC236}">
                  <a16:creationId xmlns:a16="http://schemas.microsoft.com/office/drawing/2014/main" id="{59FE16A7-8392-4AC1-9812-0FCE6F2E895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42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4794-43B0-4FC3-B559-4379EEA139D9}"/>
              </a:ext>
            </a:extLst>
          </p:cNvPr>
          <p:cNvSpPr>
            <a:spLocks noGrp="1"/>
          </p:cNvSpPr>
          <p:nvPr>
            <p:ph type="title"/>
          </p:nvPr>
        </p:nvSpPr>
        <p:spPr/>
        <p:txBody>
          <a:bodyPr/>
          <a:lstStyle/>
          <a:p>
            <a:r>
              <a:rPr lang="en-US" dirty="0"/>
              <a:t>Applied Oracle Database features</a:t>
            </a:r>
          </a:p>
        </p:txBody>
      </p:sp>
      <p:graphicFrame>
        <p:nvGraphicFramePr>
          <p:cNvPr id="5" name="Table 5">
            <a:extLst>
              <a:ext uri="{FF2B5EF4-FFF2-40B4-BE49-F238E27FC236}">
                <a16:creationId xmlns:a16="http://schemas.microsoft.com/office/drawing/2014/main" id="{0E1FF930-CE9D-4799-9D2D-A3727E3E8FD2}"/>
              </a:ext>
            </a:extLst>
          </p:cNvPr>
          <p:cNvGraphicFramePr>
            <a:graphicFrameLocks noGrp="1"/>
          </p:cNvGraphicFramePr>
          <p:nvPr>
            <p:ph idx="1"/>
          </p:nvPr>
        </p:nvGraphicFramePr>
        <p:xfrm>
          <a:off x="179754" y="722978"/>
          <a:ext cx="8659446" cy="4192200"/>
        </p:xfrm>
        <a:graphic>
          <a:graphicData uri="http://schemas.openxmlformats.org/drawingml/2006/table">
            <a:tbl>
              <a:tblPr firstRow="1" bandRow="1">
                <a:tableStyleId>{5C22544A-7EE6-4342-B048-85BDC9FD1C3A}</a:tableStyleId>
              </a:tblPr>
              <a:tblGrid>
                <a:gridCol w="1918901">
                  <a:extLst>
                    <a:ext uri="{9D8B030D-6E8A-4147-A177-3AD203B41FA5}">
                      <a16:colId xmlns:a16="http://schemas.microsoft.com/office/drawing/2014/main" val="3547989568"/>
                    </a:ext>
                  </a:extLst>
                </a:gridCol>
                <a:gridCol w="691129">
                  <a:extLst>
                    <a:ext uri="{9D8B030D-6E8A-4147-A177-3AD203B41FA5}">
                      <a16:colId xmlns:a16="http://schemas.microsoft.com/office/drawing/2014/main" val="869138309"/>
                    </a:ext>
                  </a:extLst>
                </a:gridCol>
                <a:gridCol w="2282401">
                  <a:extLst>
                    <a:ext uri="{9D8B030D-6E8A-4147-A177-3AD203B41FA5}">
                      <a16:colId xmlns:a16="http://schemas.microsoft.com/office/drawing/2014/main" val="1936467192"/>
                    </a:ext>
                  </a:extLst>
                </a:gridCol>
                <a:gridCol w="3767015">
                  <a:extLst>
                    <a:ext uri="{9D8B030D-6E8A-4147-A177-3AD203B41FA5}">
                      <a16:colId xmlns:a16="http://schemas.microsoft.com/office/drawing/2014/main" val="738358856"/>
                    </a:ext>
                  </a:extLst>
                </a:gridCol>
              </a:tblGrid>
              <a:tr h="291204">
                <a:tc>
                  <a:txBody>
                    <a:bodyPr/>
                    <a:lstStyle/>
                    <a:p>
                      <a:r>
                        <a:rPr lang="en-US" sz="1100" dirty="0"/>
                        <a:t>Feature</a:t>
                      </a:r>
                    </a:p>
                  </a:txBody>
                  <a:tcPr/>
                </a:tc>
                <a:tc>
                  <a:txBody>
                    <a:bodyPr/>
                    <a:lstStyle/>
                    <a:p>
                      <a:r>
                        <a:rPr lang="en-US" sz="1050" dirty="0"/>
                        <a:t>Since</a:t>
                      </a:r>
                    </a:p>
                  </a:txBody>
                  <a:tcPr/>
                </a:tc>
                <a:tc>
                  <a:txBody>
                    <a:bodyPr/>
                    <a:lstStyle/>
                    <a:p>
                      <a:r>
                        <a:rPr lang="en-US" sz="1100" dirty="0"/>
                        <a:t>License / Cost</a:t>
                      </a:r>
                    </a:p>
                  </a:txBody>
                  <a:tcPr/>
                </a:tc>
                <a:tc>
                  <a:txBody>
                    <a:bodyPr/>
                    <a:lstStyle/>
                    <a:p>
                      <a:r>
                        <a:rPr lang="en-US" sz="1100" dirty="0"/>
                        <a:t>Purpose</a:t>
                      </a:r>
                    </a:p>
                  </a:txBody>
                  <a:tcPr/>
                </a:tc>
                <a:extLst>
                  <a:ext uri="{0D108BD9-81ED-4DB2-BD59-A6C34878D82A}">
                    <a16:rowId xmlns:a16="http://schemas.microsoft.com/office/drawing/2014/main" val="3605330793"/>
                  </a:ext>
                </a:extLst>
              </a:tr>
              <a:tr h="291204">
                <a:tc>
                  <a:txBody>
                    <a:bodyPr/>
                    <a:lstStyle/>
                    <a:p>
                      <a:r>
                        <a:rPr lang="en-US" sz="1100" b="1" dirty="0"/>
                        <a:t>Virtual Private Database</a:t>
                      </a:r>
                    </a:p>
                  </a:txBody>
                  <a:tcPr/>
                </a:tc>
                <a:tc>
                  <a:txBody>
                    <a:bodyPr/>
                    <a:lstStyle/>
                    <a:p>
                      <a:r>
                        <a:rPr lang="en-US" sz="1100" i="0" dirty="0">
                          <a:solidFill>
                            <a:schemeClr val="tx2">
                              <a:lumMod val="75000"/>
                            </a:schemeClr>
                          </a:solidFill>
                        </a:rPr>
                        <a:t>8i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Fine grained (row level) access control</a:t>
                      </a:r>
                    </a:p>
                  </a:txBody>
                  <a:tcPr/>
                </a:tc>
                <a:extLst>
                  <a:ext uri="{0D108BD9-81ED-4DB2-BD59-A6C34878D82A}">
                    <a16:rowId xmlns:a16="http://schemas.microsoft.com/office/drawing/2014/main" val="2369099832"/>
                  </a:ext>
                </a:extLst>
              </a:tr>
              <a:tr h="291204">
                <a:tc>
                  <a:txBody>
                    <a:bodyPr/>
                    <a:lstStyle/>
                    <a:p>
                      <a:r>
                        <a:rPr lang="en-US" sz="1100" b="1" dirty="0"/>
                        <a:t>Database Link</a:t>
                      </a:r>
                    </a:p>
                  </a:txBody>
                  <a:tcPr/>
                </a:tc>
                <a:tc>
                  <a:txBody>
                    <a:bodyPr/>
                    <a:lstStyle/>
                    <a:p>
                      <a:r>
                        <a:rPr lang="en-US" sz="1100" i="0" dirty="0">
                          <a:solidFill>
                            <a:schemeClr val="tx2">
                              <a:lumMod val="75000"/>
                            </a:schemeClr>
                          </a:solidFill>
                        </a:rPr>
                        <a:t>? (&lt; 7)</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SQL against other Oracle Databases</a:t>
                      </a:r>
                    </a:p>
                  </a:txBody>
                  <a:tcPr/>
                </a:tc>
                <a:extLst>
                  <a:ext uri="{0D108BD9-81ED-4DB2-BD59-A6C34878D82A}">
                    <a16:rowId xmlns:a16="http://schemas.microsoft.com/office/drawing/2014/main" val="3712456315"/>
                  </a:ext>
                </a:extLst>
              </a:tr>
              <a:tr h="291204">
                <a:tc>
                  <a:txBody>
                    <a:bodyPr/>
                    <a:lstStyle/>
                    <a:p>
                      <a:r>
                        <a:rPr lang="en-US" sz="1100" b="1" dirty="0"/>
                        <a:t>Instead Of Trigger</a:t>
                      </a:r>
                    </a:p>
                  </a:txBody>
                  <a:tcPr/>
                </a:tc>
                <a:tc>
                  <a:txBody>
                    <a:bodyPr/>
                    <a:lstStyle/>
                    <a:p>
                      <a:r>
                        <a:rPr lang="en-US" sz="1100" i="0" dirty="0">
                          <a:solidFill>
                            <a:schemeClr val="tx2">
                              <a:lumMod val="75000"/>
                            </a:schemeClr>
                          </a:solidFill>
                        </a:rPr>
                        <a:t>8.0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Handle DML statements against Views</a:t>
                      </a:r>
                    </a:p>
                  </a:txBody>
                  <a:tcPr/>
                </a:tc>
                <a:extLst>
                  <a:ext uri="{0D108BD9-81ED-4DB2-BD59-A6C34878D82A}">
                    <a16:rowId xmlns:a16="http://schemas.microsoft.com/office/drawing/2014/main" val="397955806"/>
                  </a:ext>
                </a:extLst>
              </a:tr>
              <a:tr h="291204">
                <a:tc>
                  <a:txBody>
                    <a:bodyPr/>
                    <a:lstStyle/>
                    <a:p>
                      <a:r>
                        <a:rPr lang="en-US" sz="1100" b="1" dirty="0"/>
                        <a:t>Table Function</a:t>
                      </a:r>
                    </a:p>
                  </a:txBody>
                  <a:tcPr/>
                </a:tc>
                <a:tc>
                  <a:txBody>
                    <a:bodyPr/>
                    <a:lstStyle/>
                    <a:p>
                      <a:r>
                        <a:rPr lang="en-US" sz="1100" i="0" dirty="0">
                          <a:solidFill>
                            <a:schemeClr val="tx2">
                              <a:lumMod val="75000"/>
                            </a:schemeClr>
                          </a:solidFill>
                        </a:rPr>
                        <a:t>9iR1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Create View on top of PL/SQL Function </a:t>
                      </a:r>
                      <a:r>
                        <a:rPr lang="en-US" sz="1100" dirty="0" err="1"/>
                        <a:t>i</a:t>
                      </a:r>
                      <a:r>
                        <a:rPr lang="en-US" sz="1100" dirty="0"/>
                        <a:t>/o table or view</a:t>
                      </a:r>
                    </a:p>
                  </a:txBody>
                  <a:tcPr/>
                </a:tc>
                <a:extLst>
                  <a:ext uri="{0D108BD9-81ED-4DB2-BD59-A6C34878D82A}">
                    <a16:rowId xmlns:a16="http://schemas.microsoft.com/office/drawing/2014/main" val="1329607074"/>
                  </a:ext>
                </a:extLst>
              </a:tr>
              <a:tr h="291204">
                <a:tc>
                  <a:txBody>
                    <a:bodyPr/>
                    <a:lstStyle/>
                    <a:p>
                      <a:r>
                        <a:rPr lang="en-US" sz="1100" b="1" dirty="0"/>
                        <a:t>Proxy User</a:t>
                      </a:r>
                    </a:p>
                  </a:txBody>
                  <a:tcPr/>
                </a:tc>
                <a:tc>
                  <a:txBody>
                    <a:bodyPr/>
                    <a:lstStyle/>
                    <a:p>
                      <a:r>
                        <a:rPr lang="en-US" sz="1100" i="0" dirty="0">
                          <a:solidFill>
                            <a:schemeClr val="tx2">
                              <a:lumMod val="75000"/>
                            </a:schemeClr>
                          </a:solidFill>
                        </a:rPr>
                        <a:t>9iR2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Light-weight, schema-less database user</a:t>
                      </a:r>
                    </a:p>
                  </a:txBody>
                  <a:tcPr/>
                </a:tc>
                <a:extLst>
                  <a:ext uri="{0D108BD9-81ED-4DB2-BD59-A6C34878D82A}">
                    <a16:rowId xmlns:a16="http://schemas.microsoft.com/office/drawing/2014/main" val="3261061951"/>
                  </a:ext>
                </a:extLst>
              </a:tr>
              <a:tr h="414642">
                <a:tc>
                  <a:txBody>
                    <a:bodyPr/>
                    <a:lstStyle/>
                    <a:p>
                      <a:r>
                        <a:rPr lang="en-US" sz="1100" b="1" dirty="0"/>
                        <a:t>Application Context (session or global)</a:t>
                      </a:r>
                    </a:p>
                  </a:txBody>
                  <a:tcPr/>
                </a:tc>
                <a:tc>
                  <a:txBody>
                    <a:bodyPr/>
                    <a:lstStyle/>
                    <a:p>
                      <a:r>
                        <a:rPr lang="en-US" sz="1100" i="0" dirty="0">
                          <a:solidFill>
                            <a:schemeClr val="tx2">
                              <a:lumMod val="75000"/>
                            </a:schemeClr>
                          </a:solidFill>
                        </a:rPr>
                        <a:t>8i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In memory data cache </a:t>
                      </a:r>
                    </a:p>
                  </a:txBody>
                  <a:tcPr/>
                </a:tc>
                <a:extLst>
                  <a:ext uri="{0D108BD9-81ED-4DB2-BD59-A6C34878D82A}">
                    <a16:rowId xmlns:a16="http://schemas.microsoft.com/office/drawing/2014/main" val="1442229353"/>
                  </a:ext>
                </a:extLst>
              </a:tr>
              <a:tr h="291204">
                <a:tc>
                  <a:txBody>
                    <a:bodyPr/>
                    <a:lstStyle/>
                    <a:p>
                      <a:r>
                        <a:rPr lang="en-US" sz="1100" b="1" dirty="0"/>
                        <a:t>Logon Trigger</a:t>
                      </a:r>
                    </a:p>
                  </a:txBody>
                  <a:tcPr/>
                </a:tc>
                <a:tc>
                  <a:txBody>
                    <a:bodyPr/>
                    <a:lstStyle/>
                    <a:p>
                      <a:r>
                        <a:rPr lang="en-US" sz="1100" i="0" dirty="0">
                          <a:solidFill>
                            <a:schemeClr val="tx2">
                              <a:lumMod val="75000"/>
                            </a:schemeClr>
                          </a:solidFill>
                        </a:rPr>
                        <a:t>8i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edition, no cost option</a:t>
                      </a:r>
                    </a:p>
                  </a:txBody>
                  <a:tcPr/>
                </a:tc>
                <a:tc>
                  <a:txBody>
                    <a:bodyPr/>
                    <a:lstStyle/>
                    <a:p>
                      <a:r>
                        <a:rPr lang="en-US" sz="1100" dirty="0"/>
                        <a:t>Programmatic intercept Database Session initialization</a:t>
                      </a:r>
                    </a:p>
                  </a:txBody>
                  <a:tcPr/>
                </a:tc>
                <a:extLst>
                  <a:ext uri="{0D108BD9-81ED-4DB2-BD59-A6C34878D82A}">
                    <a16:rowId xmlns:a16="http://schemas.microsoft.com/office/drawing/2014/main" val="2979753071"/>
                  </a:ext>
                </a:extLst>
              </a:tr>
              <a:tr h="291204">
                <a:tc>
                  <a:txBody>
                    <a:bodyPr/>
                    <a:lstStyle/>
                    <a:p>
                      <a:r>
                        <a:rPr lang="en-US" sz="1100" b="1" dirty="0"/>
                        <a:t>Real Application Testing</a:t>
                      </a:r>
                    </a:p>
                  </a:txBody>
                  <a:tcPr/>
                </a:tc>
                <a:tc>
                  <a:txBody>
                    <a:bodyPr/>
                    <a:lstStyle/>
                    <a:p>
                      <a:r>
                        <a:rPr lang="en-US" sz="1100" i="0" dirty="0">
                          <a:solidFill>
                            <a:schemeClr val="tx2">
                              <a:lumMod val="75000"/>
                            </a:schemeClr>
                          </a:solidFill>
                        </a:rPr>
                        <a:t>11gR1</a:t>
                      </a:r>
                    </a:p>
                  </a:txBody>
                  <a:tcPr/>
                </a:tc>
                <a:tc>
                  <a:txBody>
                    <a:bodyPr/>
                    <a:lstStyle/>
                    <a:p>
                      <a:r>
                        <a:rPr lang="en-US" sz="1100" dirty="0"/>
                        <a:t>separate license</a:t>
                      </a:r>
                    </a:p>
                  </a:txBody>
                  <a:tcPr/>
                </a:tc>
                <a:tc>
                  <a:txBody>
                    <a:bodyPr/>
                    <a:lstStyle/>
                    <a:p>
                      <a:r>
                        <a:rPr lang="en-US" sz="1100" dirty="0"/>
                        <a:t>Capture and Replay actual database workload</a:t>
                      </a:r>
                    </a:p>
                  </a:txBody>
                  <a:tcPr/>
                </a:tc>
                <a:extLst>
                  <a:ext uri="{0D108BD9-81ED-4DB2-BD59-A6C34878D82A}">
                    <a16:rowId xmlns:a16="http://schemas.microsoft.com/office/drawing/2014/main" val="3997637599"/>
                  </a:ext>
                </a:extLst>
              </a:tr>
              <a:tr h="414642">
                <a:tc>
                  <a:txBody>
                    <a:bodyPr/>
                    <a:lstStyle/>
                    <a:p>
                      <a:r>
                        <a:rPr lang="en-US" sz="1100" b="1" dirty="0" err="1"/>
                        <a:t>Sharding</a:t>
                      </a:r>
                      <a:endParaRPr lang="en-US" sz="1100" b="1" dirty="0"/>
                    </a:p>
                  </a:txBody>
                  <a:tcPr/>
                </a:tc>
                <a:tc>
                  <a:txBody>
                    <a:bodyPr/>
                    <a:lstStyle/>
                    <a:p>
                      <a:r>
                        <a:rPr lang="en-US" sz="1100" i="0" dirty="0">
                          <a:solidFill>
                            <a:schemeClr val="tx2">
                              <a:lumMod val="75000"/>
                            </a:schemeClr>
                          </a:solidFill>
                        </a:rPr>
                        <a:t>12cR2</a:t>
                      </a:r>
                    </a:p>
                  </a:txBody>
                  <a:tcPr/>
                </a:tc>
                <a:tc>
                  <a:txBody>
                    <a:bodyPr/>
                    <a:lstStyle/>
                    <a:p>
                      <a:r>
                        <a:rPr lang="en-US" sz="1100" dirty="0"/>
                        <a:t>EE up to 3 shards; &gt;3: Active Data Guard, RAC or Golden Gate </a:t>
                      </a:r>
                    </a:p>
                  </a:txBody>
                  <a:tcPr/>
                </a:tc>
                <a:tc>
                  <a:txBody>
                    <a:bodyPr/>
                    <a:lstStyle/>
                    <a:p>
                      <a:r>
                        <a:rPr lang="en-US" sz="1100" dirty="0"/>
                        <a:t>Physically partition Oracle Database in shards – allowing cross shard operations as if on a single logical database</a:t>
                      </a:r>
                    </a:p>
                  </a:txBody>
                  <a:tcPr/>
                </a:tc>
                <a:extLst>
                  <a:ext uri="{0D108BD9-81ED-4DB2-BD59-A6C34878D82A}">
                    <a16:rowId xmlns:a16="http://schemas.microsoft.com/office/drawing/2014/main" val="607694975"/>
                  </a:ext>
                </a:extLst>
              </a:tr>
              <a:tr h="291204">
                <a:tc>
                  <a:txBody>
                    <a:bodyPr/>
                    <a:lstStyle/>
                    <a:p>
                      <a:r>
                        <a:rPr lang="en-US" sz="1100" b="1" dirty="0"/>
                        <a:t>Table Partitioning</a:t>
                      </a:r>
                    </a:p>
                  </a:txBody>
                  <a:tcPr/>
                </a:tc>
                <a:tc>
                  <a:txBody>
                    <a:bodyPr/>
                    <a:lstStyle/>
                    <a:p>
                      <a:r>
                        <a:rPr lang="en-US" sz="1100" i="0" dirty="0">
                          <a:solidFill>
                            <a:schemeClr val="tx2">
                              <a:lumMod val="75000"/>
                            </a:schemeClr>
                          </a:solidFill>
                        </a:rPr>
                        <a:t>8.0, 9i</a:t>
                      </a:r>
                    </a:p>
                  </a:txBody>
                  <a:tcPr/>
                </a:tc>
                <a:tc>
                  <a:txBody>
                    <a:bodyPr/>
                    <a:lstStyle/>
                    <a:p>
                      <a:r>
                        <a:rPr lang="en-US" sz="1100" dirty="0"/>
                        <a:t>Partitioning Option</a:t>
                      </a:r>
                    </a:p>
                  </a:txBody>
                  <a:tcPr/>
                </a:tc>
                <a:tc>
                  <a:txBody>
                    <a:bodyPr/>
                    <a:lstStyle/>
                    <a:p>
                      <a:r>
                        <a:rPr lang="en-US" sz="1100" dirty="0"/>
                        <a:t>Physically partition table data – improve query &amp; DML</a:t>
                      </a:r>
                    </a:p>
                  </a:txBody>
                  <a:tcPr/>
                </a:tc>
                <a:extLst>
                  <a:ext uri="{0D108BD9-81ED-4DB2-BD59-A6C34878D82A}">
                    <a16:rowId xmlns:a16="http://schemas.microsoft.com/office/drawing/2014/main" val="4112631351"/>
                  </a:ext>
                </a:extLst>
              </a:tr>
              <a:tr h="291204">
                <a:tc>
                  <a:txBody>
                    <a:bodyPr/>
                    <a:lstStyle/>
                    <a:p>
                      <a:r>
                        <a:rPr lang="en-US" sz="1100" b="1" dirty="0"/>
                        <a:t>Multitenant (PDBs)</a:t>
                      </a:r>
                    </a:p>
                  </a:txBody>
                  <a:tcPr/>
                </a:tc>
                <a:tc>
                  <a:txBody>
                    <a:bodyPr/>
                    <a:lstStyle/>
                    <a:p>
                      <a:r>
                        <a:rPr lang="en-US" sz="1100" i="0" dirty="0">
                          <a:solidFill>
                            <a:schemeClr val="tx2">
                              <a:lumMod val="75000"/>
                            </a:schemeClr>
                          </a:solidFill>
                        </a:rPr>
                        <a:t>12cR1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every, no cost up to 3PDBs</a:t>
                      </a:r>
                    </a:p>
                  </a:txBody>
                  <a:tcPr/>
                </a:tc>
                <a:tc>
                  <a:txBody>
                    <a:bodyPr/>
                    <a:lstStyle/>
                    <a:p>
                      <a:r>
                        <a:rPr lang="en-US" sz="1100" dirty="0"/>
                        <a:t>Consolidated DBA across PDBs – including clone DB</a:t>
                      </a:r>
                    </a:p>
                  </a:txBody>
                  <a:tcPr/>
                </a:tc>
                <a:extLst>
                  <a:ext uri="{0D108BD9-81ED-4DB2-BD59-A6C34878D82A}">
                    <a16:rowId xmlns:a16="http://schemas.microsoft.com/office/drawing/2014/main" val="3689179454"/>
                  </a:ext>
                </a:extLst>
              </a:tr>
              <a:tr h="414642">
                <a:tc>
                  <a:txBody>
                    <a:bodyPr/>
                    <a:lstStyle/>
                    <a:p>
                      <a:r>
                        <a:rPr lang="en-US" sz="1100" b="1" dirty="0"/>
                        <a:t>Edition Based Redefinition</a:t>
                      </a:r>
                    </a:p>
                  </a:txBody>
                  <a:tcPr/>
                </a:tc>
                <a:tc>
                  <a:txBody>
                    <a:bodyPr/>
                    <a:lstStyle/>
                    <a:p>
                      <a:r>
                        <a:rPr lang="en-US" sz="1100" i="0" dirty="0">
                          <a:solidFill>
                            <a:schemeClr val="tx2">
                              <a:lumMod val="75000"/>
                            </a:schemeClr>
                          </a:solidFill>
                        </a:rPr>
                        <a:t>11gR2</a:t>
                      </a:r>
                    </a:p>
                  </a:txBody>
                  <a:tcPr/>
                </a:tc>
                <a:tc>
                  <a:txBody>
                    <a:bodyPr/>
                    <a:lstStyle/>
                    <a:p>
                      <a:r>
                        <a:rPr lang="en-US" sz="1100" dirty="0"/>
                        <a:t>every edition, no cost option</a:t>
                      </a:r>
                    </a:p>
                  </a:txBody>
                  <a:tcPr/>
                </a:tc>
                <a:tc>
                  <a:txBody>
                    <a:bodyPr/>
                    <a:lstStyle/>
                    <a:p>
                      <a:r>
                        <a:rPr lang="en-US" sz="1100" dirty="0"/>
                        <a:t>Zero down time application upgrades [by supporting multiple parallel releases of database objects]</a:t>
                      </a:r>
                    </a:p>
                  </a:txBody>
                  <a:tcPr/>
                </a:tc>
                <a:extLst>
                  <a:ext uri="{0D108BD9-81ED-4DB2-BD59-A6C34878D82A}">
                    <a16:rowId xmlns:a16="http://schemas.microsoft.com/office/drawing/2014/main" val="3001491740"/>
                  </a:ext>
                </a:extLst>
              </a:tr>
            </a:tbl>
          </a:graphicData>
        </a:graphic>
      </p:graphicFrame>
      <p:sp>
        <p:nvSpPr>
          <p:cNvPr id="4" name="Footer Placeholder 3">
            <a:extLst>
              <a:ext uri="{FF2B5EF4-FFF2-40B4-BE49-F238E27FC236}">
                <a16:creationId xmlns:a16="http://schemas.microsoft.com/office/drawing/2014/main" id="{AABAB4C2-9359-4FA3-9416-0E2678C824F7}"/>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37283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0D18-DF32-462A-9B78-E03353A808AC}"/>
              </a:ext>
            </a:extLst>
          </p:cNvPr>
          <p:cNvSpPr>
            <a:spLocks noGrp="1"/>
          </p:cNvSpPr>
          <p:nvPr>
            <p:ph type="title"/>
          </p:nvPr>
        </p:nvSpPr>
        <p:spPr/>
        <p:txBody>
          <a:bodyPr/>
          <a:lstStyle/>
          <a:p>
            <a:r>
              <a:rPr lang="en-US" dirty="0"/>
              <a:t>Starting Point</a:t>
            </a:r>
          </a:p>
        </p:txBody>
      </p:sp>
      <p:sp>
        <p:nvSpPr>
          <p:cNvPr id="3" name="Content Placeholder 2">
            <a:extLst>
              <a:ext uri="{FF2B5EF4-FFF2-40B4-BE49-F238E27FC236}">
                <a16:creationId xmlns:a16="http://schemas.microsoft.com/office/drawing/2014/main" id="{09DC2E5C-BF80-4543-B41D-380DE210B26C}"/>
              </a:ext>
            </a:extLst>
          </p:cNvPr>
          <p:cNvSpPr>
            <a:spLocks noGrp="1"/>
          </p:cNvSpPr>
          <p:nvPr>
            <p:ph idx="1"/>
          </p:nvPr>
        </p:nvSpPr>
        <p:spPr/>
        <p:txBody>
          <a:bodyPr/>
          <a:lstStyle/>
          <a:p>
            <a:r>
              <a:rPr lang="en-US" dirty="0"/>
              <a:t>120+ sites</a:t>
            </a:r>
          </a:p>
          <a:p>
            <a:r>
              <a:rPr lang="en-US" dirty="0"/>
              <a:t>Local Setup – the same for all sites (except for data)</a:t>
            </a:r>
          </a:p>
          <a:p>
            <a:pPr lvl="1"/>
            <a:r>
              <a:rPr lang="en-US" dirty="0"/>
              <a:t>Server, 4CPU with Hyperthreading, 32GB or 64GB; 4 VMs</a:t>
            </a:r>
          </a:p>
          <a:p>
            <a:pPr lvl="1"/>
            <a:r>
              <a:rPr lang="en-US" dirty="0"/>
              <a:t>Oracle Database 12c R1 Enterprise Edition</a:t>
            </a:r>
          </a:p>
          <a:p>
            <a:pPr lvl="2"/>
            <a:r>
              <a:rPr lang="en-US" dirty="0"/>
              <a:t>12-15 GB data (60% site specific)</a:t>
            </a:r>
          </a:p>
          <a:p>
            <a:pPr lvl="2"/>
            <a:r>
              <a:rPr lang="en-US" dirty="0"/>
              <a:t>30-100K transactions per day</a:t>
            </a:r>
          </a:p>
          <a:p>
            <a:pPr lvl="1"/>
            <a:r>
              <a:rPr lang="en-US" dirty="0"/>
              <a:t>Java-based Integration platform</a:t>
            </a:r>
          </a:p>
          <a:p>
            <a:pPr lvl="1"/>
            <a:r>
              <a:rPr lang="en-US" dirty="0"/>
              <a:t>100s background jobs &amp; daemons</a:t>
            </a:r>
          </a:p>
          <a:p>
            <a:pPr lvl="2"/>
            <a:r>
              <a:rPr lang="en-US" dirty="0"/>
              <a:t>Shell script, Perl, C++ (binary), PL/SQL, SQL </a:t>
            </a:r>
          </a:p>
          <a:p>
            <a:pPr lvl="1"/>
            <a:r>
              <a:rPr lang="en-US" dirty="0"/>
              <a:t>UI platform (Oracle Forms &amp; modern low code, Java based)</a:t>
            </a:r>
          </a:p>
          <a:p>
            <a:r>
              <a:rPr lang="en-US" dirty="0"/>
              <a:t>Database dates back to late ‘90s</a:t>
            </a:r>
          </a:p>
          <a:p>
            <a:r>
              <a:rPr lang="en-US" dirty="0"/>
              <a:t>Business relevance</a:t>
            </a:r>
          </a:p>
          <a:p>
            <a:pPr lvl="1"/>
            <a:endParaRPr lang="en-US" dirty="0"/>
          </a:p>
        </p:txBody>
      </p:sp>
      <p:sp>
        <p:nvSpPr>
          <p:cNvPr id="4" name="Footer Placeholder 3">
            <a:extLst>
              <a:ext uri="{FF2B5EF4-FFF2-40B4-BE49-F238E27FC236}">
                <a16:creationId xmlns:a16="http://schemas.microsoft.com/office/drawing/2014/main" id="{6AE62D63-CE2E-4193-9310-A495BF397F3B}"/>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Rounded Corners 4">
            <a:extLst>
              <a:ext uri="{FF2B5EF4-FFF2-40B4-BE49-F238E27FC236}">
                <a16:creationId xmlns:a16="http://schemas.microsoft.com/office/drawing/2014/main" id="{BE595315-E721-4C76-A9A4-416260723C5F}"/>
              </a:ext>
            </a:extLst>
          </p:cNvPr>
          <p:cNvSpPr/>
          <p:nvPr/>
        </p:nvSpPr>
        <p:spPr>
          <a:xfrm>
            <a:off x="6584594" y="1808513"/>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6" name="Rectangle: Rounded Corners 5">
            <a:extLst>
              <a:ext uri="{FF2B5EF4-FFF2-40B4-BE49-F238E27FC236}">
                <a16:creationId xmlns:a16="http://schemas.microsoft.com/office/drawing/2014/main" id="{DFFCA616-2E86-4477-9E57-CFF4A1B5BF32}"/>
              </a:ext>
            </a:extLst>
          </p:cNvPr>
          <p:cNvSpPr/>
          <p:nvPr/>
        </p:nvSpPr>
        <p:spPr>
          <a:xfrm>
            <a:off x="6500389" y="1869779"/>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7" name="Rectangle: Rounded Corners 6">
            <a:extLst>
              <a:ext uri="{FF2B5EF4-FFF2-40B4-BE49-F238E27FC236}">
                <a16:creationId xmlns:a16="http://schemas.microsoft.com/office/drawing/2014/main" id="{A24E8AAE-8DD8-4078-88BD-C8A52EFD6832}"/>
              </a:ext>
            </a:extLst>
          </p:cNvPr>
          <p:cNvSpPr/>
          <p:nvPr/>
        </p:nvSpPr>
        <p:spPr>
          <a:xfrm>
            <a:off x="6416185" y="1931045"/>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8" name="Rectangle: Rounded Corners 7">
            <a:extLst>
              <a:ext uri="{FF2B5EF4-FFF2-40B4-BE49-F238E27FC236}">
                <a16:creationId xmlns:a16="http://schemas.microsoft.com/office/drawing/2014/main" id="{54785715-E95A-4BE7-B8AB-ECB2ABDE1A09}"/>
              </a:ext>
            </a:extLst>
          </p:cNvPr>
          <p:cNvSpPr/>
          <p:nvPr/>
        </p:nvSpPr>
        <p:spPr>
          <a:xfrm>
            <a:off x="6535434" y="2760913"/>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9" name="Rectangle: Rounded Corners 8">
            <a:extLst>
              <a:ext uri="{FF2B5EF4-FFF2-40B4-BE49-F238E27FC236}">
                <a16:creationId xmlns:a16="http://schemas.microsoft.com/office/drawing/2014/main" id="{7DD3BF52-3E15-4E01-8413-D83E23CCFE7E}"/>
              </a:ext>
            </a:extLst>
          </p:cNvPr>
          <p:cNvSpPr/>
          <p:nvPr/>
        </p:nvSpPr>
        <p:spPr>
          <a:xfrm>
            <a:off x="6535434" y="2050790"/>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0" name="Rectangle: Rounded Corners 9">
            <a:extLst>
              <a:ext uri="{FF2B5EF4-FFF2-40B4-BE49-F238E27FC236}">
                <a16:creationId xmlns:a16="http://schemas.microsoft.com/office/drawing/2014/main" id="{03724899-3469-4251-AF5C-E8237917BD7C}"/>
              </a:ext>
            </a:extLst>
          </p:cNvPr>
          <p:cNvSpPr/>
          <p:nvPr/>
        </p:nvSpPr>
        <p:spPr>
          <a:xfrm>
            <a:off x="6545266" y="2401675"/>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11" name="Rectangle: Rounded Corners 10">
            <a:extLst>
              <a:ext uri="{FF2B5EF4-FFF2-40B4-BE49-F238E27FC236}">
                <a16:creationId xmlns:a16="http://schemas.microsoft.com/office/drawing/2014/main" id="{83EA6714-266B-427E-8652-E77B664DCF8F}"/>
              </a:ext>
            </a:extLst>
          </p:cNvPr>
          <p:cNvSpPr/>
          <p:nvPr/>
        </p:nvSpPr>
        <p:spPr>
          <a:xfrm>
            <a:off x="7359978" y="2410029"/>
            <a:ext cx="609752" cy="40842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Oracle Database 12.1</a:t>
            </a:r>
          </a:p>
        </p:txBody>
      </p:sp>
      <p:sp>
        <p:nvSpPr>
          <p:cNvPr id="12" name="Rectangle: Rounded Corners 11">
            <a:extLst>
              <a:ext uri="{FF2B5EF4-FFF2-40B4-BE49-F238E27FC236}">
                <a16:creationId xmlns:a16="http://schemas.microsoft.com/office/drawing/2014/main" id="{9CA21065-18D7-4A2F-9A74-30EE69EAFC7A}"/>
              </a:ext>
            </a:extLst>
          </p:cNvPr>
          <p:cNvSpPr/>
          <p:nvPr/>
        </p:nvSpPr>
        <p:spPr>
          <a:xfrm>
            <a:off x="7931871" y="2050789"/>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3" name="Rectangle: Rounded Corners 12">
            <a:extLst>
              <a:ext uri="{FF2B5EF4-FFF2-40B4-BE49-F238E27FC236}">
                <a16:creationId xmlns:a16="http://schemas.microsoft.com/office/drawing/2014/main" id="{56D82A27-5E0F-4379-85D7-9239EAD5F145}"/>
              </a:ext>
            </a:extLst>
          </p:cNvPr>
          <p:cNvSpPr/>
          <p:nvPr/>
        </p:nvSpPr>
        <p:spPr>
          <a:xfrm>
            <a:off x="8114314" y="2752558"/>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cxnSp>
        <p:nvCxnSpPr>
          <p:cNvPr id="26" name="Connector: Elbow 25">
            <a:extLst>
              <a:ext uri="{FF2B5EF4-FFF2-40B4-BE49-F238E27FC236}">
                <a16:creationId xmlns:a16="http://schemas.microsoft.com/office/drawing/2014/main" id="{9DF8E0FF-1AB3-4511-B2F4-35D4413C350D}"/>
              </a:ext>
            </a:extLst>
          </p:cNvPr>
          <p:cNvCxnSpPr>
            <a:cxnSpLocks/>
            <a:stCxn id="9" idx="3"/>
            <a:endCxn id="11" idx="0"/>
          </p:cNvCxnSpPr>
          <p:nvPr/>
        </p:nvCxnSpPr>
        <p:spPr>
          <a:xfrm>
            <a:off x="7159954" y="2195600"/>
            <a:ext cx="504900" cy="214429"/>
          </a:xfrm>
          <a:prstGeom prst="bentConnector2">
            <a:avLst/>
          </a:prstGeom>
          <a:noFill/>
          <a:ln w="6350" cap="flat" cmpd="sng" algn="ctr">
            <a:solidFill>
              <a:srgbClr val="4472C4"/>
            </a:solidFill>
            <a:prstDash val="solid"/>
            <a:miter lim="800000"/>
            <a:tailEnd type="triangle"/>
          </a:ln>
          <a:effectLst/>
        </p:spPr>
      </p:cxnSp>
      <p:cxnSp>
        <p:nvCxnSpPr>
          <p:cNvPr id="27" name="Connector: Elbow 26">
            <a:extLst>
              <a:ext uri="{FF2B5EF4-FFF2-40B4-BE49-F238E27FC236}">
                <a16:creationId xmlns:a16="http://schemas.microsoft.com/office/drawing/2014/main" id="{89D0ED94-704E-470C-B5C3-95C78C95360F}"/>
              </a:ext>
            </a:extLst>
          </p:cNvPr>
          <p:cNvCxnSpPr>
            <a:cxnSpLocks/>
            <a:stCxn id="8" idx="3"/>
            <a:endCxn id="11" idx="2"/>
          </p:cNvCxnSpPr>
          <p:nvPr/>
        </p:nvCxnSpPr>
        <p:spPr>
          <a:xfrm flipV="1">
            <a:off x="7159954" y="2818458"/>
            <a:ext cx="504900" cy="87265"/>
          </a:xfrm>
          <a:prstGeom prst="bentConnector2">
            <a:avLst/>
          </a:prstGeom>
          <a:noFill/>
          <a:ln w="6350" cap="flat" cmpd="sng" algn="ctr">
            <a:solidFill>
              <a:srgbClr val="4472C4"/>
            </a:solidFill>
            <a:prstDash val="solid"/>
            <a:miter lim="800000"/>
            <a:tailEnd type="triangle"/>
          </a:ln>
          <a:effectLst/>
        </p:spPr>
      </p:cxnSp>
      <p:cxnSp>
        <p:nvCxnSpPr>
          <p:cNvPr id="28" name="Connector: Elbow 27">
            <a:extLst>
              <a:ext uri="{FF2B5EF4-FFF2-40B4-BE49-F238E27FC236}">
                <a16:creationId xmlns:a16="http://schemas.microsoft.com/office/drawing/2014/main" id="{257DA7D3-EF32-4B86-924F-06A54B7B3798}"/>
              </a:ext>
            </a:extLst>
          </p:cNvPr>
          <p:cNvCxnSpPr>
            <a:cxnSpLocks/>
            <a:endCxn id="11" idx="1"/>
          </p:cNvCxnSpPr>
          <p:nvPr/>
        </p:nvCxnSpPr>
        <p:spPr>
          <a:xfrm>
            <a:off x="7159954" y="2546485"/>
            <a:ext cx="200024" cy="67759"/>
          </a:xfrm>
          <a:prstGeom prst="bentConnector3">
            <a:avLst>
              <a:gd name="adj1" fmla="val 30952"/>
            </a:avLst>
          </a:prstGeom>
          <a:noFill/>
          <a:ln w="635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3498516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B8E-C50D-4EEB-B918-6F785EA56055}"/>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5D43535E-06EF-4421-8AF6-EDF2E445E997}"/>
              </a:ext>
            </a:extLst>
          </p:cNvPr>
          <p:cNvSpPr>
            <a:spLocks noGrp="1"/>
          </p:cNvSpPr>
          <p:nvPr>
            <p:ph idx="1"/>
          </p:nvPr>
        </p:nvSpPr>
        <p:spPr>
          <a:xfrm>
            <a:off x="719999" y="936000"/>
            <a:ext cx="7658089" cy="3780000"/>
          </a:xfrm>
        </p:spPr>
        <p:txBody>
          <a:bodyPr/>
          <a:lstStyle/>
          <a:p>
            <a:r>
              <a:rPr lang="en-US" sz="1400" dirty="0"/>
              <a:t>[20 years of accumulated] Technical Debt catches up with us</a:t>
            </a:r>
          </a:p>
          <a:p>
            <a:pPr lvl="1"/>
            <a:r>
              <a:rPr lang="en-US" sz="1400" dirty="0"/>
              <a:t>hard coded values, lack of automated regression tests, old technology (and no more skills), lack of documentation (how, what, why), limited application portfolio/life cycle management (which applications &amp; features are still in use; dependencies between applications)</a:t>
            </a:r>
          </a:p>
          <a:p>
            <a:r>
              <a:rPr lang="en-US" sz="1400" dirty="0"/>
              <a:t>Many refactor opportunities</a:t>
            </a:r>
          </a:p>
          <a:p>
            <a:pPr lvl="1"/>
            <a:r>
              <a:rPr lang="en-US" sz="1400" dirty="0"/>
              <a:t>to reduce complexity and increase maintainability, improve performance, reduce operational effort, reduce cloud resource usage</a:t>
            </a:r>
          </a:p>
          <a:p>
            <a:r>
              <a:rPr lang="en-US" sz="1400" dirty="0"/>
              <a:t>Know the out-of-the-box (or easily purchasable) mechanisms of the Oracle Database</a:t>
            </a:r>
          </a:p>
          <a:p>
            <a:r>
              <a:rPr lang="en-US" sz="1400" dirty="0"/>
              <a:t>Decoupling – between sites, applications, application &amp; database, application &amp; environment</a:t>
            </a:r>
          </a:p>
          <a:p>
            <a:pPr lvl="1"/>
            <a:r>
              <a:rPr lang="en-US" sz="1400" dirty="0"/>
              <a:t>to allow (independent) scaling, fine grained release rollout, implementation changes</a:t>
            </a:r>
          </a:p>
          <a:p>
            <a:r>
              <a:rPr lang="en-US" sz="1400" dirty="0"/>
              <a:t>Steppingstone for short term gains and longer term innovation &amp; improvement</a:t>
            </a:r>
          </a:p>
          <a:p>
            <a:pPr lvl="1"/>
            <a:r>
              <a:rPr lang="en-US" sz="1400" dirty="0"/>
              <a:t>paid for from cost reduction in hardware &amp; software (and reduced OPS effort)</a:t>
            </a:r>
          </a:p>
          <a:p>
            <a:r>
              <a:rPr lang="en-US" sz="1400" dirty="0"/>
              <a:t>Controlled Migration: add sites, move jobs, migrate UI apps</a:t>
            </a:r>
          </a:p>
          <a:p>
            <a:r>
              <a:rPr lang="en-US" sz="1400" dirty="0"/>
              <a:t>Network is pivotal (capacity &amp; stability)</a:t>
            </a:r>
          </a:p>
          <a:p>
            <a:pPr lvl="1"/>
            <a:r>
              <a:rPr lang="en-US" sz="1400" dirty="0"/>
              <a:t>some application offline capabilities maybe required</a:t>
            </a:r>
          </a:p>
          <a:p>
            <a:endParaRPr lang="en-US" sz="1400" dirty="0"/>
          </a:p>
        </p:txBody>
      </p:sp>
      <p:sp>
        <p:nvSpPr>
          <p:cNvPr id="4" name="Footer Placeholder 3">
            <a:extLst>
              <a:ext uri="{FF2B5EF4-FFF2-40B4-BE49-F238E27FC236}">
                <a16:creationId xmlns:a16="http://schemas.microsoft.com/office/drawing/2014/main" id="{2939E40D-B8E6-4492-B159-FD694E3EBBFD}"/>
              </a:ext>
            </a:extLst>
          </p:cNvPr>
          <p:cNvSpPr>
            <a:spLocks noGrp="1"/>
          </p:cNvSpPr>
          <p:nvPr>
            <p:ph type="ftr" sz="quarter" idx="11"/>
          </p:nvPr>
        </p:nvSpPr>
        <p:spPr/>
        <p:txBody>
          <a:bodyPr/>
          <a:lstStyle/>
          <a:p>
            <a:r>
              <a:rPr lang="en-US"/>
              <a:t>Triple C - Centralize, Cloudify and Consolidate Oracle Databases</a:t>
            </a:r>
            <a:endParaRPr lang="nl-NL"/>
          </a:p>
        </p:txBody>
      </p:sp>
      <p:grpSp>
        <p:nvGrpSpPr>
          <p:cNvPr id="5" name="Group 4">
            <a:extLst>
              <a:ext uri="{FF2B5EF4-FFF2-40B4-BE49-F238E27FC236}">
                <a16:creationId xmlns:a16="http://schemas.microsoft.com/office/drawing/2014/main" id="{13D78556-F360-4F8E-9436-495FA6FD5356}"/>
              </a:ext>
            </a:extLst>
          </p:cNvPr>
          <p:cNvGrpSpPr/>
          <p:nvPr/>
        </p:nvGrpSpPr>
        <p:grpSpPr>
          <a:xfrm>
            <a:off x="6771929" y="3873683"/>
            <a:ext cx="2363013" cy="1054748"/>
            <a:chOff x="320431" y="1098138"/>
            <a:chExt cx="7595068" cy="3598908"/>
          </a:xfrm>
        </p:grpSpPr>
        <p:sp>
          <p:nvSpPr>
            <p:cNvPr id="6" name="Cube 5">
              <a:extLst>
                <a:ext uri="{FF2B5EF4-FFF2-40B4-BE49-F238E27FC236}">
                  <a16:creationId xmlns:a16="http://schemas.microsoft.com/office/drawing/2014/main" id="{73FEC25B-8336-4E7F-86BA-96FFC637EC73}"/>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F755A86B-1D85-4E4E-A714-2B169917F11E}"/>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1A9E7883-2836-4AC8-BC3F-7CB28CE97A53}"/>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ylinder 8">
              <a:extLst>
                <a:ext uri="{FF2B5EF4-FFF2-40B4-BE49-F238E27FC236}">
                  <a16:creationId xmlns:a16="http://schemas.microsoft.com/office/drawing/2014/main" id="{B914069B-5FC8-4A66-9CE1-3099B42EB2A8}"/>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ylinder 9">
              <a:extLst>
                <a:ext uri="{FF2B5EF4-FFF2-40B4-BE49-F238E27FC236}">
                  <a16:creationId xmlns:a16="http://schemas.microsoft.com/office/drawing/2014/main" id="{EC098377-1327-48C0-B509-C7BC31DFB387}"/>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5D7972D2-3C72-4E0F-9828-C0E47C517A76}"/>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9D354DAE-8B7C-4DE6-926A-9F398D7EDE3A}"/>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F8314003-5824-43D4-91E7-1E61E74A5CA4}"/>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E40DE10-0FF2-4F40-8484-23C0EDD7C8E2}"/>
                </a:ext>
              </a:extLst>
            </p:cNvPr>
            <p:cNvGrpSpPr/>
            <p:nvPr/>
          </p:nvGrpSpPr>
          <p:grpSpPr>
            <a:xfrm>
              <a:off x="406402" y="4113892"/>
              <a:ext cx="742461" cy="513997"/>
              <a:chOff x="890955" y="4077816"/>
              <a:chExt cx="742461" cy="513997"/>
            </a:xfrm>
          </p:grpSpPr>
          <p:sp>
            <p:nvSpPr>
              <p:cNvPr id="52" name="Cube 51">
                <a:extLst>
                  <a:ext uri="{FF2B5EF4-FFF2-40B4-BE49-F238E27FC236}">
                    <a16:creationId xmlns:a16="http://schemas.microsoft.com/office/drawing/2014/main" id="{58D50CAB-6411-481F-92C1-54DCC744DBF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Cylinder 52">
                <a:extLst>
                  <a:ext uri="{FF2B5EF4-FFF2-40B4-BE49-F238E27FC236}">
                    <a16:creationId xmlns:a16="http://schemas.microsoft.com/office/drawing/2014/main" id="{C0466C1F-A88A-460B-84E4-55B0B14719D8}"/>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D3808E-25B5-432D-96E0-051A0430054B}"/>
                </a:ext>
              </a:extLst>
            </p:cNvPr>
            <p:cNvGrpSpPr/>
            <p:nvPr/>
          </p:nvGrpSpPr>
          <p:grpSpPr>
            <a:xfrm>
              <a:off x="1488833" y="4113892"/>
              <a:ext cx="742461" cy="513997"/>
              <a:chOff x="890955" y="4077816"/>
              <a:chExt cx="742461" cy="513997"/>
            </a:xfrm>
          </p:grpSpPr>
          <p:sp>
            <p:nvSpPr>
              <p:cNvPr id="50" name="Cube 49">
                <a:extLst>
                  <a:ext uri="{FF2B5EF4-FFF2-40B4-BE49-F238E27FC236}">
                    <a16:creationId xmlns:a16="http://schemas.microsoft.com/office/drawing/2014/main" id="{143171F2-0820-47D3-8F00-7732F7C93C1D}"/>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16BF51DA-74F6-46B1-980F-238691605519}"/>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33AA146-B0EA-45E6-B0B8-17A692A8C2D8}"/>
                </a:ext>
              </a:extLst>
            </p:cNvPr>
            <p:cNvGrpSpPr/>
            <p:nvPr/>
          </p:nvGrpSpPr>
          <p:grpSpPr>
            <a:xfrm>
              <a:off x="2571264" y="4113892"/>
              <a:ext cx="742461" cy="513997"/>
              <a:chOff x="890955" y="4077816"/>
              <a:chExt cx="742461" cy="513997"/>
            </a:xfrm>
          </p:grpSpPr>
          <p:sp>
            <p:nvSpPr>
              <p:cNvPr id="48" name="Cube 47">
                <a:extLst>
                  <a:ext uri="{FF2B5EF4-FFF2-40B4-BE49-F238E27FC236}">
                    <a16:creationId xmlns:a16="http://schemas.microsoft.com/office/drawing/2014/main" id="{DE524E26-E56A-403F-BFBF-D6C6DB2EB359}"/>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Cylinder 48">
                <a:extLst>
                  <a:ext uri="{FF2B5EF4-FFF2-40B4-BE49-F238E27FC236}">
                    <a16:creationId xmlns:a16="http://schemas.microsoft.com/office/drawing/2014/main" id="{2B5BC95B-9CD3-4712-AD33-32628AEF0AF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7E9DBD6-7980-4709-96BC-2F2785D0EAC8}"/>
                </a:ext>
              </a:extLst>
            </p:cNvPr>
            <p:cNvGrpSpPr/>
            <p:nvPr/>
          </p:nvGrpSpPr>
          <p:grpSpPr>
            <a:xfrm>
              <a:off x="3653695" y="4113892"/>
              <a:ext cx="742461" cy="513997"/>
              <a:chOff x="890955" y="4077816"/>
              <a:chExt cx="742461" cy="513997"/>
            </a:xfrm>
          </p:grpSpPr>
          <p:sp>
            <p:nvSpPr>
              <p:cNvPr id="46" name="Cube 45">
                <a:extLst>
                  <a:ext uri="{FF2B5EF4-FFF2-40B4-BE49-F238E27FC236}">
                    <a16:creationId xmlns:a16="http://schemas.microsoft.com/office/drawing/2014/main" id="{3AFCA974-7B0E-4167-A2E2-B5DA3429AB6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Cylinder 46">
                <a:extLst>
                  <a:ext uri="{FF2B5EF4-FFF2-40B4-BE49-F238E27FC236}">
                    <a16:creationId xmlns:a16="http://schemas.microsoft.com/office/drawing/2014/main" id="{9E20D81C-C909-4E3D-A9F6-65B3A179C75D}"/>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0F2AC87-C261-4AF8-AD69-11EDF07DDD8B}"/>
                </a:ext>
              </a:extLst>
            </p:cNvPr>
            <p:cNvGrpSpPr/>
            <p:nvPr/>
          </p:nvGrpSpPr>
          <p:grpSpPr>
            <a:xfrm>
              <a:off x="4736126" y="4113892"/>
              <a:ext cx="742461" cy="513997"/>
              <a:chOff x="890955" y="4077816"/>
              <a:chExt cx="742461" cy="513997"/>
            </a:xfrm>
          </p:grpSpPr>
          <p:sp>
            <p:nvSpPr>
              <p:cNvPr id="44" name="Cube 43">
                <a:extLst>
                  <a:ext uri="{FF2B5EF4-FFF2-40B4-BE49-F238E27FC236}">
                    <a16:creationId xmlns:a16="http://schemas.microsoft.com/office/drawing/2014/main" id="{BA47C6CA-A013-4ECC-AA7A-88164F72F56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Cylinder 44">
                <a:extLst>
                  <a:ext uri="{FF2B5EF4-FFF2-40B4-BE49-F238E27FC236}">
                    <a16:creationId xmlns:a16="http://schemas.microsoft.com/office/drawing/2014/main" id="{4FD1E285-BE3E-4E66-B4F8-0C074F5C1D6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09FC8EC-A9A8-4CB1-BA8E-E8417115E0CD}"/>
                </a:ext>
              </a:extLst>
            </p:cNvPr>
            <p:cNvGrpSpPr/>
            <p:nvPr/>
          </p:nvGrpSpPr>
          <p:grpSpPr>
            <a:xfrm>
              <a:off x="5818557" y="4113892"/>
              <a:ext cx="742461" cy="513997"/>
              <a:chOff x="890955" y="4077816"/>
              <a:chExt cx="742461" cy="513997"/>
            </a:xfrm>
          </p:grpSpPr>
          <p:sp>
            <p:nvSpPr>
              <p:cNvPr id="42" name="Cube 41">
                <a:extLst>
                  <a:ext uri="{FF2B5EF4-FFF2-40B4-BE49-F238E27FC236}">
                    <a16:creationId xmlns:a16="http://schemas.microsoft.com/office/drawing/2014/main" id="{4C809505-CDDF-4B94-83B2-79FDA2BAE797}"/>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Cylinder 42">
                <a:extLst>
                  <a:ext uri="{FF2B5EF4-FFF2-40B4-BE49-F238E27FC236}">
                    <a16:creationId xmlns:a16="http://schemas.microsoft.com/office/drawing/2014/main" id="{7F5C90B7-1B9A-41AE-92E4-C8D33D827D82}"/>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47664FE-2646-45E7-816A-FD6CD6F91781}"/>
                </a:ext>
              </a:extLst>
            </p:cNvPr>
            <p:cNvGrpSpPr/>
            <p:nvPr/>
          </p:nvGrpSpPr>
          <p:grpSpPr>
            <a:xfrm>
              <a:off x="6900987" y="4113892"/>
              <a:ext cx="742461" cy="513997"/>
              <a:chOff x="890955" y="4077816"/>
              <a:chExt cx="742461" cy="513997"/>
            </a:xfrm>
          </p:grpSpPr>
          <p:sp>
            <p:nvSpPr>
              <p:cNvPr id="40" name="Cube 39">
                <a:extLst>
                  <a:ext uri="{FF2B5EF4-FFF2-40B4-BE49-F238E27FC236}">
                    <a16:creationId xmlns:a16="http://schemas.microsoft.com/office/drawing/2014/main" id="{8B09A81C-81BD-4380-8BED-DC0FA7B8C801}"/>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2626AC06-8C13-4CC8-949A-45860AA8DAC4}"/>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loud 20">
              <a:extLst>
                <a:ext uri="{FF2B5EF4-FFF2-40B4-BE49-F238E27FC236}">
                  <a16:creationId xmlns:a16="http://schemas.microsoft.com/office/drawing/2014/main" id="{8D28EC9E-B73B-4E5F-9AEF-ADFBF742873F}"/>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Cylinder 21">
              <a:extLst>
                <a:ext uri="{FF2B5EF4-FFF2-40B4-BE49-F238E27FC236}">
                  <a16:creationId xmlns:a16="http://schemas.microsoft.com/office/drawing/2014/main" id="{C042EAFE-D77A-485C-91C4-EE039D23BA86}"/>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828C5DFB-6E4A-45D5-A6E7-3D135B3CD220}"/>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5D2B8F52-2D85-4CB9-9127-7326E56913F0}"/>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59A10C1B-7818-450B-9DFC-1754AA274142}"/>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9E8869F1-6C6C-4E1C-A005-A884878B04F3}"/>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1DEE9D98-B473-483D-8CED-646C78F4B77C}"/>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ylinder 27">
              <a:extLst>
                <a:ext uri="{FF2B5EF4-FFF2-40B4-BE49-F238E27FC236}">
                  <a16:creationId xmlns:a16="http://schemas.microsoft.com/office/drawing/2014/main" id="{DBC5FA2A-C2B4-415B-B4FB-6EB1F11E405F}"/>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84E46D45-412B-4B32-BEB9-F889A95A03F4}"/>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Cylinder 29">
              <a:extLst>
                <a:ext uri="{FF2B5EF4-FFF2-40B4-BE49-F238E27FC236}">
                  <a16:creationId xmlns:a16="http://schemas.microsoft.com/office/drawing/2014/main" id="{7A4B004A-3FAF-4264-B3C5-6ABF57ADA908}"/>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ylinder 30">
              <a:extLst>
                <a:ext uri="{FF2B5EF4-FFF2-40B4-BE49-F238E27FC236}">
                  <a16:creationId xmlns:a16="http://schemas.microsoft.com/office/drawing/2014/main" id="{3D9A6269-28B2-4C53-BAAE-A65F9FE0840C}"/>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B780C74-7844-41A6-8512-D89EAC20B78B}"/>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62CC5A8-67DC-4AD9-962E-630244F73AA3}"/>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AB7E82A0-AC12-4F51-A900-E567A68A94B1}"/>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E73F3783-C562-40B8-8ED1-C57A9D7198C7}"/>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AC80D7F-D12A-4047-9EB7-09F3DFCE39CD}"/>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DDC17A90-D05D-4743-ABFE-7E6FC4B30DFD}"/>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C2AF37ED-1060-488F-A0BC-5A30C728105B}"/>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Arrow: Up 38">
              <a:extLst>
                <a:ext uri="{FF2B5EF4-FFF2-40B4-BE49-F238E27FC236}">
                  <a16:creationId xmlns:a16="http://schemas.microsoft.com/office/drawing/2014/main" id="{59FE16A7-8392-4AC1-9812-0FCE6F2E895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550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0001" y="907844"/>
            <a:ext cx="7703999" cy="2520000"/>
          </a:xfrm>
        </p:spPr>
        <p:txBody>
          <a:bodyPr/>
          <a:lstStyle/>
          <a:p>
            <a:r>
              <a:rPr lang="nl-NL" dirty="0" err="1"/>
              <a:t>Tusen</a:t>
            </a:r>
            <a:r>
              <a:rPr lang="nl-NL" dirty="0"/>
              <a:t> </a:t>
            </a:r>
            <a:r>
              <a:rPr lang="nl-NL" dirty="0" err="1"/>
              <a:t>Takk</a:t>
            </a:r>
            <a:br>
              <a:rPr lang="nl-NL" dirty="0"/>
            </a:br>
            <a:r>
              <a:rPr lang="nl-NL" dirty="0" err="1"/>
              <a:t>Thank</a:t>
            </a:r>
            <a:r>
              <a:rPr lang="nl-NL" dirty="0"/>
              <a:t> </a:t>
            </a:r>
            <a:r>
              <a:rPr lang="nl-NL" dirty="0" err="1"/>
              <a:t>you</a:t>
            </a:r>
            <a:r>
              <a:rPr lang="nl-NL" dirty="0"/>
              <a:t> </a:t>
            </a:r>
            <a:r>
              <a:rPr lang="nl-NL" dirty="0" err="1"/>
              <a:t>very</a:t>
            </a:r>
            <a:r>
              <a:rPr lang="nl-NL" dirty="0"/>
              <a:t> </a:t>
            </a:r>
            <a:r>
              <a:rPr lang="nl-NL" dirty="0" err="1"/>
              <a:t>much</a:t>
            </a:r>
            <a:endParaRPr lang="nl-NL" dirty="0"/>
          </a:p>
        </p:txBody>
      </p:sp>
      <p:sp>
        <p:nvSpPr>
          <p:cNvPr id="3" name="Footer Placeholder 2">
            <a:extLst>
              <a:ext uri="{FF2B5EF4-FFF2-40B4-BE49-F238E27FC236}">
                <a16:creationId xmlns:a16="http://schemas.microsoft.com/office/drawing/2014/main" id="{89ECDE17-54D0-4449-9256-1701504F5F6E}"/>
              </a:ext>
            </a:extLst>
          </p:cNvPr>
          <p:cNvSpPr>
            <a:spLocks noGrp="1"/>
          </p:cNvSpPr>
          <p:nvPr>
            <p:ph type="ftr" sz="quarter" idx="11"/>
          </p:nvPr>
        </p:nvSpPr>
        <p:spPr/>
        <p:txBody>
          <a:bodyPr/>
          <a:lstStyle/>
          <a:p>
            <a:r>
              <a:rPr lang="en-US" noProof="0"/>
              <a:t>Triple C - Centralize, Cloudify and Consolidate Oracle Databases</a:t>
            </a:r>
            <a:endParaRPr lang="nl-NL" noProof="0" dirty="0"/>
          </a:p>
        </p:txBody>
      </p:sp>
      <p:sp>
        <p:nvSpPr>
          <p:cNvPr id="2" name="TextBox 1">
            <a:extLst>
              <a:ext uri="{FF2B5EF4-FFF2-40B4-BE49-F238E27FC236}">
                <a16:creationId xmlns:a16="http://schemas.microsoft.com/office/drawing/2014/main" id="{B6E30018-3507-4A1A-BAE0-57499F217AAA}"/>
              </a:ext>
            </a:extLst>
          </p:cNvPr>
          <p:cNvSpPr txBox="1"/>
          <p:nvPr/>
        </p:nvSpPr>
        <p:spPr>
          <a:xfrm>
            <a:off x="583324" y="4501055"/>
            <a:ext cx="6262933" cy="200055"/>
          </a:xfrm>
          <a:prstGeom prst="rect">
            <a:avLst/>
          </a:prstGeom>
          <a:noFill/>
        </p:spPr>
        <p:txBody>
          <a:bodyPr wrap="none" lIns="0" tIns="0" rIns="0" bIns="0" rtlCol="0">
            <a:spAutoFit/>
          </a:bodyPr>
          <a:lstStyle/>
          <a:p>
            <a:r>
              <a:rPr lang="nl-NL" sz="1300" dirty="0"/>
              <a:t>lucas.jellema@amis.nl  |  technology.amis.nl  |       @</a:t>
            </a:r>
            <a:r>
              <a:rPr lang="nl-NL" sz="1300" dirty="0" err="1"/>
              <a:t>lucasjellema</a:t>
            </a:r>
            <a:r>
              <a:rPr lang="nl-NL" sz="1300" dirty="0"/>
              <a:t>  |      </a:t>
            </a:r>
            <a:r>
              <a:rPr lang="nl-NL" sz="1300" dirty="0" err="1"/>
              <a:t>lucas-jellema</a:t>
            </a:r>
            <a:endParaRPr lang="en-NL" sz="1300" dirty="0" err="1"/>
          </a:p>
        </p:txBody>
      </p:sp>
      <p:pic>
        <p:nvPicPr>
          <p:cNvPr id="7" name="Snagit_SNG834">
            <a:extLst>
              <a:ext uri="{FF2B5EF4-FFF2-40B4-BE49-F238E27FC236}">
                <a16:creationId xmlns:a16="http://schemas.microsoft.com/office/drawing/2014/main" id="{EB8DC5EF-6CD0-4BB8-A204-8C7AFA553E4B}"/>
              </a:ext>
            </a:extLst>
          </p:cNvPr>
          <p:cNvPicPr>
            <a:picLocks noChangeAspect="1"/>
          </p:cNvPicPr>
          <p:nvPr/>
        </p:nvPicPr>
        <p:blipFill>
          <a:blip r:embed="rId2"/>
          <a:stretch>
            <a:fillRect/>
          </a:stretch>
        </p:blipFill>
        <p:spPr>
          <a:xfrm>
            <a:off x="5527246" y="4501055"/>
            <a:ext cx="195637" cy="209952"/>
          </a:xfrm>
          <a:prstGeom prst="rect">
            <a:avLst/>
          </a:prstGeom>
        </p:spPr>
      </p:pic>
      <p:pic>
        <p:nvPicPr>
          <p:cNvPr id="11" name="Snagit_SNG849">
            <a:extLst>
              <a:ext uri="{FF2B5EF4-FFF2-40B4-BE49-F238E27FC236}">
                <a16:creationId xmlns:a16="http://schemas.microsoft.com/office/drawing/2014/main" id="{A9123208-CEAC-4E98-A1E6-88A6858C16EE}"/>
              </a:ext>
            </a:extLst>
          </p:cNvPr>
          <p:cNvPicPr>
            <a:picLocks noChangeAspect="1"/>
          </p:cNvPicPr>
          <p:nvPr/>
        </p:nvPicPr>
        <p:blipFill>
          <a:blip r:embed="rId3"/>
          <a:stretch>
            <a:fillRect/>
          </a:stretch>
        </p:blipFill>
        <p:spPr>
          <a:xfrm>
            <a:off x="3951217" y="4501055"/>
            <a:ext cx="281328" cy="200055"/>
          </a:xfrm>
          <a:prstGeom prst="rect">
            <a:avLst/>
          </a:prstGeom>
        </p:spPr>
      </p:pic>
      <p:pic>
        <p:nvPicPr>
          <p:cNvPr id="2050" name="Picture 2">
            <a:extLst>
              <a:ext uri="{FF2B5EF4-FFF2-40B4-BE49-F238E27FC236}">
                <a16:creationId xmlns:a16="http://schemas.microsoft.com/office/drawing/2014/main" id="{28527770-D1EC-4794-827E-16A5890497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8066035" y="4192331"/>
            <a:ext cx="989282" cy="3191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E59EAFC-6A46-4ACB-8445-0F3AF118B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6035" y="4526634"/>
            <a:ext cx="744214" cy="277813"/>
          </a:xfrm>
          <a:prstGeom prst="rect">
            <a:avLst/>
          </a:prstGeom>
          <a:noFill/>
          <a:extLst>
            <a:ext uri="{909E8E84-426E-40DD-AFC4-6F175D3DCCD1}">
              <a14:hiddenFill xmlns:a14="http://schemas.microsoft.com/office/drawing/2010/main">
                <a:solidFill>
                  <a:srgbClr val="FFFFFF"/>
                </a:solidFill>
              </a14:hiddenFill>
            </a:ext>
          </a:extLst>
        </p:spPr>
      </p:pic>
      <p:pic>
        <p:nvPicPr>
          <p:cNvPr id="9" name="Snagit_SNG860">
            <a:extLst>
              <a:ext uri="{FF2B5EF4-FFF2-40B4-BE49-F238E27FC236}">
                <a16:creationId xmlns:a16="http://schemas.microsoft.com/office/drawing/2014/main" id="{C819D3FE-BEC8-4634-A06B-2240B4AAC87D}"/>
              </a:ext>
            </a:extLst>
          </p:cNvPr>
          <p:cNvPicPr>
            <a:picLocks noChangeAspect="1"/>
          </p:cNvPicPr>
          <p:nvPr/>
        </p:nvPicPr>
        <p:blipFill>
          <a:blip r:embed="rId6"/>
          <a:stretch>
            <a:fillRect/>
          </a:stretch>
        </p:blipFill>
        <p:spPr>
          <a:xfrm>
            <a:off x="6088952" y="1376889"/>
            <a:ext cx="2133824" cy="1926106"/>
          </a:xfrm>
          <a:prstGeom prst="rect">
            <a:avLst/>
          </a:prstGeom>
        </p:spPr>
      </p:pic>
      <p:grpSp>
        <p:nvGrpSpPr>
          <p:cNvPr id="15" name="Group 14">
            <a:extLst>
              <a:ext uri="{FF2B5EF4-FFF2-40B4-BE49-F238E27FC236}">
                <a16:creationId xmlns:a16="http://schemas.microsoft.com/office/drawing/2014/main" id="{DAD8DAD4-7F92-4200-BFA9-A8A8719CD609}"/>
              </a:ext>
            </a:extLst>
          </p:cNvPr>
          <p:cNvGrpSpPr/>
          <p:nvPr/>
        </p:nvGrpSpPr>
        <p:grpSpPr>
          <a:xfrm>
            <a:off x="375069" y="2015933"/>
            <a:ext cx="3714652" cy="1834624"/>
            <a:chOff x="320431" y="1098138"/>
            <a:chExt cx="7595068" cy="3598908"/>
          </a:xfrm>
        </p:grpSpPr>
        <p:sp>
          <p:nvSpPr>
            <p:cNvPr id="16" name="Cube 15">
              <a:extLst>
                <a:ext uri="{FF2B5EF4-FFF2-40B4-BE49-F238E27FC236}">
                  <a16:creationId xmlns:a16="http://schemas.microsoft.com/office/drawing/2014/main" id="{D5648B4E-7313-49CC-8065-E8C240DE0624}"/>
                </a:ext>
              </a:extLst>
            </p:cNvPr>
            <p:cNvSpPr/>
            <p:nvPr/>
          </p:nvSpPr>
          <p:spPr>
            <a:xfrm>
              <a:off x="804985" y="3448450"/>
              <a:ext cx="6539014" cy="414214"/>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93CED997-65C2-422E-AE79-830BEB3D8CDD}"/>
                </a:ext>
              </a:extLst>
            </p:cNvPr>
            <p:cNvSpPr/>
            <p:nvPr/>
          </p:nvSpPr>
          <p:spPr>
            <a:xfrm>
              <a:off x="98473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ylinder 17">
              <a:extLst>
                <a:ext uri="{FF2B5EF4-FFF2-40B4-BE49-F238E27FC236}">
                  <a16:creationId xmlns:a16="http://schemas.microsoft.com/office/drawing/2014/main" id="{101581DD-57BA-4ABE-9224-A53C1E5E66C8}"/>
                </a:ext>
              </a:extLst>
            </p:cNvPr>
            <p:cNvSpPr/>
            <p:nvPr/>
          </p:nvSpPr>
          <p:spPr>
            <a:xfrm>
              <a:off x="191867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ylinder 18">
              <a:extLst>
                <a:ext uri="{FF2B5EF4-FFF2-40B4-BE49-F238E27FC236}">
                  <a16:creationId xmlns:a16="http://schemas.microsoft.com/office/drawing/2014/main" id="{7BBF6DF0-5491-475B-80F4-CF50347C2EE0}"/>
                </a:ext>
              </a:extLst>
            </p:cNvPr>
            <p:cNvSpPr/>
            <p:nvPr/>
          </p:nvSpPr>
          <p:spPr>
            <a:xfrm>
              <a:off x="2852615"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2CEE07EC-930C-4A15-9707-85879AD269EC}"/>
                </a:ext>
              </a:extLst>
            </p:cNvPr>
            <p:cNvSpPr/>
            <p:nvPr/>
          </p:nvSpPr>
          <p:spPr>
            <a:xfrm>
              <a:off x="3786553"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ylinder 20">
              <a:extLst>
                <a:ext uri="{FF2B5EF4-FFF2-40B4-BE49-F238E27FC236}">
                  <a16:creationId xmlns:a16="http://schemas.microsoft.com/office/drawing/2014/main" id="{097372DB-0AF2-46CF-8D95-12AE29F559AC}"/>
                </a:ext>
              </a:extLst>
            </p:cNvPr>
            <p:cNvSpPr/>
            <p:nvPr/>
          </p:nvSpPr>
          <p:spPr>
            <a:xfrm>
              <a:off x="4720491"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er 21">
              <a:extLst>
                <a:ext uri="{FF2B5EF4-FFF2-40B4-BE49-F238E27FC236}">
                  <a16:creationId xmlns:a16="http://schemas.microsoft.com/office/drawing/2014/main" id="{32305DCD-B807-4387-A08B-D77C7D9733C8}"/>
                </a:ext>
              </a:extLst>
            </p:cNvPr>
            <p:cNvSpPr/>
            <p:nvPr/>
          </p:nvSpPr>
          <p:spPr>
            <a:xfrm>
              <a:off x="5654429"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er 22">
              <a:extLst>
                <a:ext uri="{FF2B5EF4-FFF2-40B4-BE49-F238E27FC236}">
                  <a16:creationId xmlns:a16="http://schemas.microsoft.com/office/drawing/2014/main" id="{788CF1E0-ACFA-41F0-A345-BD6A4EE94641}"/>
                </a:ext>
              </a:extLst>
            </p:cNvPr>
            <p:cNvSpPr/>
            <p:nvPr/>
          </p:nvSpPr>
          <p:spPr>
            <a:xfrm>
              <a:off x="6588367" y="335517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03071C6-3D54-49B1-9579-FE7D42190BE5}"/>
                </a:ext>
              </a:extLst>
            </p:cNvPr>
            <p:cNvGrpSpPr/>
            <p:nvPr/>
          </p:nvGrpSpPr>
          <p:grpSpPr>
            <a:xfrm>
              <a:off x="406402" y="4113892"/>
              <a:ext cx="742461" cy="513997"/>
              <a:chOff x="890955" y="4077816"/>
              <a:chExt cx="742461" cy="513997"/>
            </a:xfrm>
          </p:grpSpPr>
          <p:sp>
            <p:nvSpPr>
              <p:cNvPr id="62" name="Cube 61">
                <a:extLst>
                  <a:ext uri="{FF2B5EF4-FFF2-40B4-BE49-F238E27FC236}">
                    <a16:creationId xmlns:a16="http://schemas.microsoft.com/office/drawing/2014/main" id="{CA07BAAB-562F-4479-B7C8-9DBE205A2CF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Cylinder 62">
                <a:extLst>
                  <a:ext uri="{FF2B5EF4-FFF2-40B4-BE49-F238E27FC236}">
                    <a16:creationId xmlns:a16="http://schemas.microsoft.com/office/drawing/2014/main" id="{8B9B16FB-E250-43A0-B0E4-631783579DE1}"/>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2865E7F3-9C07-46FC-AAB9-0C46A2A77832}"/>
                </a:ext>
              </a:extLst>
            </p:cNvPr>
            <p:cNvGrpSpPr/>
            <p:nvPr/>
          </p:nvGrpSpPr>
          <p:grpSpPr>
            <a:xfrm>
              <a:off x="1488833" y="4113892"/>
              <a:ext cx="742461" cy="513997"/>
              <a:chOff x="890955" y="4077816"/>
              <a:chExt cx="742461" cy="513997"/>
            </a:xfrm>
          </p:grpSpPr>
          <p:sp>
            <p:nvSpPr>
              <p:cNvPr id="60" name="Cube 59">
                <a:extLst>
                  <a:ext uri="{FF2B5EF4-FFF2-40B4-BE49-F238E27FC236}">
                    <a16:creationId xmlns:a16="http://schemas.microsoft.com/office/drawing/2014/main" id="{71E29681-AFE0-4B5C-97E3-F1FECC34031B}"/>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Cylinder 60">
                <a:extLst>
                  <a:ext uri="{FF2B5EF4-FFF2-40B4-BE49-F238E27FC236}">
                    <a16:creationId xmlns:a16="http://schemas.microsoft.com/office/drawing/2014/main" id="{D787B409-F23B-4355-BD14-79C4206C9E9B}"/>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A76A873-E116-4216-83F0-DA8D019DEC09}"/>
                </a:ext>
              </a:extLst>
            </p:cNvPr>
            <p:cNvGrpSpPr/>
            <p:nvPr/>
          </p:nvGrpSpPr>
          <p:grpSpPr>
            <a:xfrm>
              <a:off x="2571264" y="4113892"/>
              <a:ext cx="742461" cy="513997"/>
              <a:chOff x="890955" y="4077816"/>
              <a:chExt cx="742461" cy="513997"/>
            </a:xfrm>
          </p:grpSpPr>
          <p:sp>
            <p:nvSpPr>
              <p:cNvPr id="58" name="Cube 57">
                <a:extLst>
                  <a:ext uri="{FF2B5EF4-FFF2-40B4-BE49-F238E27FC236}">
                    <a16:creationId xmlns:a16="http://schemas.microsoft.com/office/drawing/2014/main" id="{86FBB6FF-F713-412C-ACE6-D7FD0EE68348}"/>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Cylinder 58">
                <a:extLst>
                  <a:ext uri="{FF2B5EF4-FFF2-40B4-BE49-F238E27FC236}">
                    <a16:creationId xmlns:a16="http://schemas.microsoft.com/office/drawing/2014/main" id="{9B5DB706-8C34-4151-A68D-9869AC05C060}"/>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C7A085F-8ABD-4BE0-AA62-FA23C66F9D0F}"/>
                </a:ext>
              </a:extLst>
            </p:cNvPr>
            <p:cNvGrpSpPr/>
            <p:nvPr/>
          </p:nvGrpSpPr>
          <p:grpSpPr>
            <a:xfrm>
              <a:off x="3653695" y="4113892"/>
              <a:ext cx="742461" cy="513997"/>
              <a:chOff x="890955" y="4077816"/>
              <a:chExt cx="742461" cy="513997"/>
            </a:xfrm>
          </p:grpSpPr>
          <p:sp>
            <p:nvSpPr>
              <p:cNvPr id="56" name="Cube 55">
                <a:extLst>
                  <a:ext uri="{FF2B5EF4-FFF2-40B4-BE49-F238E27FC236}">
                    <a16:creationId xmlns:a16="http://schemas.microsoft.com/office/drawing/2014/main" id="{515C2A6E-77E6-46F9-986F-B06158C853A6}"/>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Cylinder 56">
                <a:extLst>
                  <a:ext uri="{FF2B5EF4-FFF2-40B4-BE49-F238E27FC236}">
                    <a16:creationId xmlns:a16="http://schemas.microsoft.com/office/drawing/2014/main" id="{C9BAD87B-605B-4D9F-BCD2-F549FA5B69A7}"/>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3AC2B5E-73AA-413A-8AEF-39CDF0ACDD0C}"/>
                </a:ext>
              </a:extLst>
            </p:cNvPr>
            <p:cNvGrpSpPr/>
            <p:nvPr/>
          </p:nvGrpSpPr>
          <p:grpSpPr>
            <a:xfrm>
              <a:off x="4736126" y="4113892"/>
              <a:ext cx="742461" cy="513997"/>
              <a:chOff x="890955" y="4077816"/>
              <a:chExt cx="742461" cy="513997"/>
            </a:xfrm>
          </p:grpSpPr>
          <p:sp>
            <p:nvSpPr>
              <p:cNvPr id="54" name="Cube 53">
                <a:extLst>
                  <a:ext uri="{FF2B5EF4-FFF2-40B4-BE49-F238E27FC236}">
                    <a16:creationId xmlns:a16="http://schemas.microsoft.com/office/drawing/2014/main" id="{0B436801-E854-4793-B3A9-7B983F484E55}"/>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5" name="Cylinder 54">
                <a:extLst>
                  <a:ext uri="{FF2B5EF4-FFF2-40B4-BE49-F238E27FC236}">
                    <a16:creationId xmlns:a16="http://schemas.microsoft.com/office/drawing/2014/main" id="{1D32FAD8-4066-4D80-AB38-7465E7F400E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225A98-A954-4D3C-A10E-EC69ADA2B92F}"/>
                </a:ext>
              </a:extLst>
            </p:cNvPr>
            <p:cNvGrpSpPr/>
            <p:nvPr/>
          </p:nvGrpSpPr>
          <p:grpSpPr>
            <a:xfrm>
              <a:off x="5818557" y="4113892"/>
              <a:ext cx="742461" cy="513997"/>
              <a:chOff x="890955" y="4077816"/>
              <a:chExt cx="742461" cy="513997"/>
            </a:xfrm>
          </p:grpSpPr>
          <p:sp>
            <p:nvSpPr>
              <p:cNvPr id="52" name="Cube 51">
                <a:extLst>
                  <a:ext uri="{FF2B5EF4-FFF2-40B4-BE49-F238E27FC236}">
                    <a16:creationId xmlns:a16="http://schemas.microsoft.com/office/drawing/2014/main" id="{C7B583A4-9E51-4926-8CC4-D680AD9A2FBD}"/>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Cylinder 52">
                <a:extLst>
                  <a:ext uri="{FF2B5EF4-FFF2-40B4-BE49-F238E27FC236}">
                    <a16:creationId xmlns:a16="http://schemas.microsoft.com/office/drawing/2014/main" id="{D599E535-D0D6-4510-8E04-A37A59416C5C}"/>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927B0490-4D06-421B-A2CC-D421D7F58F7A}"/>
                </a:ext>
              </a:extLst>
            </p:cNvPr>
            <p:cNvGrpSpPr/>
            <p:nvPr/>
          </p:nvGrpSpPr>
          <p:grpSpPr>
            <a:xfrm>
              <a:off x="6900987" y="4113892"/>
              <a:ext cx="742461" cy="513997"/>
              <a:chOff x="890955" y="4077816"/>
              <a:chExt cx="742461" cy="513997"/>
            </a:xfrm>
          </p:grpSpPr>
          <p:sp>
            <p:nvSpPr>
              <p:cNvPr id="50" name="Cube 49">
                <a:extLst>
                  <a:ext uri="{FF2B5EF4-FFF2-40B4-BE49-F238E27FC236}">
                    <a16:creationId xmlns:a16="http://schemas.microsoft.com/office/drawing/2014/main" id="{CBAEEF6C-4B50-41A0-849B-D95C2598DB44}"/>
                  </a:ext>
                </a:extLst>
              </p:cNvPr>
              <p:cNvSpPr/>
              <p:nvPr/>
            </p:nvSpPr>
            <p:spPr>
              <a:xfrm>
                <a:off x="890955" y="4333758"/>
                <a:ext cx="742461" cy="258055"/>
              </a:xfrm>
              <a:prstGeom prst="cube">
                <a:avLst>
                  <a:gd name="adj" fmla="val 792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Cylinder 50">
                <a:extLst>
                  <a:ext uri="{FF2B5EF4-FFF2-40B4-BE49-F238E27FC236}">
                    <a16:creationId xmlns:a16="http://schemas.microsoft.com/office/drawing/2014/main" id="{BE969558-57EA-41B0-88A5-67ACC098E20A}"/>
                  </a:ext>
                </a:extLst>
              </p:cNvPr>
              <p:cNvSpPr/>
              <p:nvPr/>
            </p:nvSpPr>
            <p:spPr>
              <a:xfrm>
                <a:off x="984739" y="4077816"/>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Cloud 30">
              <a:extLst>
                <a:ext uri="{FF2B5EF4-FFF2-40B4-BE49-F238E27FC236}">
                  <a16:creationId xmlns:a16="http://schemas.microsoft.com/office/drawing/2014/main" id="{60FB66B0-B2F5-475B-BADC-F684BEC6F755}"/>
                </a:ext>
              </a:extLst>
            </p:cNvPr>
            <p:cNvSpPr/>
            <p:nvPr/>
          </p:nvSpPr>
          <p:spPr>
            <a:xfrm>
              <a:off x="984739" y="2533833"/>
              <a:ext cx="6736861"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Cylinder 31">
              <a:extLst>
                <a:ext uri="{FF2B5EF4-FFF2-40B4-BE49-F238E27FC236}">
                  <a16:creationId xmlns:a16="http://schemas.microsoft.com/office/drawing/2014/main" id="{30E6A468-F2D0-4C2D-9113-AF4FB61FC668}"/>
                </a:ext>
              </a:extLst>
            </p:cNvPr>
            <p:cNvSpPr/>
            <p:nvPr/>
          </p:nvSpPr>
          <p:spPr>
            <a:xfrm>
              <a:off x="122701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ylinder 32">
              <a:extLst>
                <a:ext uri="{FF2B5EF4-FFF2-40B4-BE49-F238E27FC236}">
                  <a16:creationId xmlns:a16="http://schemas.microsoft.com/office/drawing/2014/main" id="{483C9D34-8D21-44CB-B217-DF0C9D1FE603}"/>
                </a:ext>
              </a:extLst>
            </p:cNvPr>
            <p:cNvSpPr/>
            <p:nvPr/>
          </p:nvSpPr>
          <p:spPr>
            <a:xfrm>
              <a:off x="216095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ylinder 33">
              <a:extLst>
                <a:ext uri="{FF2B5EF4-FFF2-40B4-BE49-F238E27FC236}">
                  <a16:creationId xmlns:a16="http://schemas.microsoft.com/office/drawing/2014/main" id="{1FB65F1A-696D-47B7-8C4C-17C02E2DDDA4}"/>
                </a:ext>
              </a:extLst>
            </p:cNvPr>
            <p:cNvSpPr/>
            <p:nvPr/>
          </p:nvSpPr>
          <p:spPr>
            <a:xfrm>
              <a:off x="3094894"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ylinder 34">
              <a:extLst>
                <a:ext uri="{FF2B5EF4-FFF2-40B4-BE49-F238E27FC236}">
                  <a16:creationId xmlns:a16="http://schemas.microsoft.com/office/drawing/2014/main" id="{F693684E-DB7B-438F-8753-FCE64EC49ECC}"/>
                </a:ext>
              </a:extLst>
            </p:cNvPr>
            <p:cNvSpPr/>
            <p:nvPr/>
          </p:nvSpPr>
          <p:spPr>
            <a:xfrm>
              <a:off x="4028832"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ylinder 35">
              <a:extLst>
                <a:ext uri="{FF2B5EF4-FFF2-40B4-BE49-F238E27FC236}">
                  <a16:creationId xmlns:a16="http://schemas.microsoft.com/office/drawing/2014/main" id="{6A1E642F-8C0B-47E1-989A-C3778DFBDFDC}"/>
                </a:ext>
              </a:extLst>
            </p:cNvPr>
            <p:cNvSpPr/>
            <p:nvPr/>
          </p:nvSpPr>
          <p:spPr>
            <a:xfrm>
              <a:off x="4962770"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ylinder 36">
              <a:extLst>
                <a:ext uri="{FF2B5EF4-FFF2-40B4-BE49-F238E27FC236}">
                  <a16:creationId xmlns:a16="http://schemas.microsoft.com/office/drawing/2014/main" id="{3E1779F8-D004-4621-99C4-891018194535}"/>
                </a:ext>
              </a:extLst>
            </p:cNvPr>
            <p:cNvSpPr/>
            <p:nvPr/>
          </p:nvSpPr>
          <p:spPr>
            <a:xfrm>
              <a:off x="5896708"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ylinder 37">
              <a:extLst>
                <a:ext uri="{FF2B5EF4-FFF2-40B4-BE49-F238E27FC236}">
                  <a16:creationId xmlns:a16="http://schemas.microsoft.com/office/drawing/2014/main" id="{F43EF9AE-ACF2-4A23-997A-B9E9AA34129A}"/>
                </a:ext>
              </a:extLst>
            </p:cNvPr>
            <p:cNvSpPr/>
            <p:nvPr/>
          </p:nvSpPr>
          <p:spPr>
            <a:xfrm>
              <a:off x="6830646" y="2571630"/>
              <a:ext cx="562707" cy="414215"/>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38">
              <a:extLst>
                <a:ext uri="{FF2B5EF4-FFF2-40B4-BE49-F238E27FC236}">
                  <a16:creationId xmlns:a16="http://schemas.microsoft.com/office/drawing/2014/main" id="{95841B4E-6831-4408-9DCD-E1AED9C348C2}"/>
                </a:ext>
              </a:extLst>
            </p:cNvPr>
            <p:cNvSpPr/>
            <p:nvPr/>
          </p:nvSpPr>
          <p:spPr>
            <a:xfrm>
              <a:off x="1856155" y="1660272"/>
              <a:ext cx="4685323" cy="5961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Cylinder 39">
              <a:extLst>
                <a:ext uri="{FF2B5EF4-FFF2-40B4-BE49-F238E27FC236}">
                  <a16:creationId xmlns:a16="http://schemas.microsoft.com/office/drawing/2014/main" id="{2EB1C582-0B50-4434-854A-AF637D1F44A9}"/>
                </a:ext>
              </a:extLst>
            </p:cNvPr>
            <p:cNvSpPr/>
            <p:nvPr/>
          </p:nvSpPr>
          <p:spPr>
            <a:xfrm>
              <a:off x="2393465" y="1304867"/>
              <a:ext cx="1844427" cy="782674"/>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ylinder 40">
              <a:extLst>
                <a:ext uri="{FF2B5EF4-FFF2-40B4-BE49-F238E27FC236}">
                  <a16:creationId xmlns:a16="http://schemas.microsoft.com/office/drawing/2014/main" id="{1DA5C5FE-F2A0-4F0B-9879-9E32A5312A55}"/>
                </a:ext>
              </a:extLst>
            </p:cNvPr>
            <p:cNvSpPr/>
            <p:nvPr/>
          </p:nvSpPr>
          <p:spPr>
            <a:xfrm>
              <a:off x="4458678" y="1098138"/>
              <a:ext cx="1430215" cy="1029347"/>
            </a:xfrm>
            <a:prstGeom prst="can">
              <a:avLst/>
            </a:prstGeom>
            <a:solidFill>
              <a:srgbClr val="FF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0FD036A-BF9B-4178-8778-1CA5B0C8CF7E}"/>
                </a:ext>
              </a:extLst>
            </p:cNvPr>
            <p:cNvCxnSpPr>
              <a:cxnSpLocks/>
            </p:cNvCxnSpPr>
            <p:nvPr/>
          </p:nvCxnSpPr>
          <p:spPr>
            <a:xfrm>
              <a:off x="1266092"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C6312C93-641E-4927-8470-970AD0349BED}"/>
                </a:ext>
              </a:extLst>
            </p:cNvPr>
            <p:cNvCxnSpPr>
              <a:cxnSpLocks/>
            </p:cNvCxnSpPr>
            <p:nvPr/>
          </p:nvCxnSpPr>
          <p:spPr>
            <a:xfrm>
              <a:off x="2367281"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28E9CC51-0A05-468E-9FB8-2EF08E5AF2FE}"/>
                </a:ext>
              </a:extLst>
            </p:cNvPr>
            <p:cNvCxnSpPr>
              <a:cxnSpLocks/>
            </p:cNvCxnSpPr>
            <p:nvPr/>
          </p:nvCxnSpPr>
          <p:spPr>
            <a:xfrm>
              <a:off x="3468470"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8628F0E3-809B-48DF-A559-D1A9B5F06CDC}"/>
                </a:ext>
              </a:extLst>
            </p:cNvPr>
            <p:cNvCxnSpPr>
              <a:cxnSpLocks/>
            </p:cNvCxnSpPr>
            <p:nvPr/>
          </p:nvCxnSpPr>
          <p:spPr>
            <a:xfrm>
              <a:off x="4569659"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83C01509-B632-43A5-9A31-F3C5C6C20F9D}"/>
                </a:ext>
              </a:extLst>
            </p:cNvPr>
            <p:cNvCxnSpPr>
              <a:cxnSpLocks/>
            </p:cNvCxnSpPr>
            <p:nvPr/>
          </p:nvCxnSpPr>
          <p:spPr>
            <a:xfrm>
              <a:off x="5670848"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56FC98AA-8FD2-40ED-82BE-CCF67055FA63}"/>
                </a:ext>
              </a:extLst>
            </p:cNvPr>
            <p:cNvCxnSpPr>
              <a:cxnSpLocks/>
            </p:cNvCxnSpPr>
            <p:nvPr/>
          </p:nvCxnSpPr>
          <p:spPr>
            <a:xfrm>
              <a:off x="6772036" y="4113892"/>
              <a:ext cx="0" cy="583154"/>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D9A47955-A135-47D6-B3E9-A915DEB34C2F}"/>
                </a:ext>
              </a:extLst>
            </p:cNvPr>
            <p:cNvCxnSpPr/>
            <p:nvPr/>
          </p:nvCxnSpPr>
          <p:spPr>
            <a:xfrm>
              <a:off x="320431" y="4001477"/>
              <a:ext cx="7595068" cy="0"/>
            </a:xfrm>
            <a:prstGeom prst="line">
              <a:avLst/>
            </a:prstGeom>
          </p:spPr>
          <p:style>
            <a:lnRef idx="1">
              <a:schemeClr val="accent2"/>
            </a:lnRef>
            <a:fillRef idx="0">
              <a:schemeClr val="accent2"/>
            </a:fillRef>
            <a:effectRef idx="0">
              <a:schemeClr val="accent2"/>
            </a:effectRef>
            <a:fontRef idx="minor">
              <a:schemeClr val="tx1"/>
            </a:fontRef>
          </p:style>
        </p:cxnSp>
        <p:sp>
          <p:nvSpPr>
            <p:cNvPr id="49" name="Arrow: Up 48">
              <a:extLst>
                <a:ext uri="{FF2B5EF4-FFF2-40B4-BE49-F238E27FC236}">
                  <a16:creationId xmlns:a16="http://schemas.microsoft.com/office/drawing/2014/main" id="{48A79D3D-9511-4098-92B7-F0A47382BE66}"/>
                </a:ext>
              </a:extLst>
            </p:cNvPr>
            <p:cNvSpPr/>
            <p:nvPr/>
          </p:nvSpPr>
          <p:spPr>
            <a:xfrm>
              <a:off x="2393465" y="2087541"/>
              <a:ext cx="3735751" cy="1957820"/>
            </a:xfrm>
            <a:prstGeom prst="upArrow">
              <a:avLst/>
            </a:prstGeom>
            <a:solidFill>
              <a:schemeClr val="accent6">
                <a:alpha val="73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64" name="Picture 2">
            <a:extLst>
              <a:ext uri="{FF2B5EF4-FFF2-40B4-BE49-F238E27FC236}">
                <a16:creationId xmlns:a16="http://schemas.microsoft.com/office/drawing/2014/main" id="{A5C714E3-5C2D-4B88-B9C4-92229995C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3355" y="44597"/>
            <a:ext cx="1504025" cy="6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7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2CB4-C79E-41A7-9AFB-16EA82F8DBAF}"/>
              </a:ext>
            </a:extLst>
          </p:cNvPr>
          <p:cNvSpPr>
            <a:spLocks noGrp="1"/>
          </p:cNvSpPr>
          <p:nvPr>
            <p:ph type="title"/>
          </p:nvPr>
        </p:nvSpPr>
        <p:spPr/>
        <p:txBody>
          <a:bodyPr/>
          <a:lstStyle/>
          <a:p>
            <a:r>
              <a:rPr lang="en-US" dirty="0"/>
              <a:t>Desire to Consolidate Databases</a:t>
            </a:r>
          </a:p>
        </p:txBody>
      </p:sp>
      <p:sp>
        <p:nvSpPr>
          <p:cNvPr id="3" name="Content Placeholder 2">
            <a:extLst>
              <a:ext uri="{FF2B5EF4-FFF2-40B4-BE49-F238E27FC236}">
                <a16:creationId xmlns:a16="http://schemas.microsoft.com/office/drawing/2014/main" id="{86B39D1C-C8A0-4897-851A-561620AF9527}"/>
              </a:ext>
            </a:extLst>
          </p:cNvPr>
          <p:cNvSpPr>
            <a:spLocks noGrp="1"/>
          </p:cNvSpPr>
          <p:nvPr>
            <p:ph idx="1"/>
          </p:nvPr>
        </p:nvSpPr>
        <p:spPr/>
        <p:txBody>
          <a:bodyPr/>
          <a:lstStyle/>
          <a:p>
            <a:r>
              <a:rPr lang="en-US" sz="1400" dirty="0"/>
              <a:t>Reduce operational effort, technical maintenance and </a:t>
            </a:r>
            <a:br>
              <a:rPr lang="en-US" sz="1400" dirty="0"/>
            </a:br>
            <a:r>
              <a:rPr lang="en-US" sz="1400" dirty="0"/>
              <a:t>Oracle license &amp; support fees</a:t>
            </a:r>
          </a:p>
          <a:p>
            <a:endParaRPr lang="en-US" sz="1400" dirty="0"/>
          </a:p>
          <a:p>
            <a:r>
              <a:rPr lang="en-US" sz="1400" dirty="0"/>
              <a:t>Constraints</a:t>
            </a:r>
          </a:p>
          <a:p>
            <a:pPr lvl="1"/>
            <a:r>
              <a:rPr lang="en-US" sz="1400" dirty="0"/>
              <a:t>Each site only access to their own data (like a private database)</a:t>
            </a:r>
          </a:p>
          <a:p>
            <a:pPr lvl="1"/>
            <a:r>
              <a:rPr lang="en-US" sz="1400" dirty="0"/>
              <a:t>Minimal impact on existing application code</a:t>
            </a:r>
          </a:p>
          <a:p>
            <a:endParaRPr lang="en-US" sz="1400" dirty="0"/>
          </a:p>
          <a:p>
            <a:r>
              <a:rPr lang="en-US" sz="1400" dirty="0"/>
              <a:t>Target platform: </a:t>
            </a:r>
            <a:r>
              <a:rPr lang="en-US" sz="1400" b="1" dirty="0"/>
              <a:t>Azure Cloud</a:t>
            </a:r>
          </a:p>
          <a:p>
            <a:r>
              <a:rPr lang="en-US" sz="1400" dirty="0"/>
              <a:t>Performance on par</a:t>
            </a:r>
          </a:p>
          <a:p>
            <a:r>
              <a:rPr lang="en-US" sz="1400" dirty="0"/>
              <a:t>Migration must be low risk to business operations</a:t>
            </a:r>
          </a:p>
          <a:p>
            <a:r>
              <a:rPr lang="en-US" sz="1400" dirty="0"/>
              <a:t>Network upgrade for all sites may be assumed</a:t>
            </a:r>
          </a:p>
        </p:txBody>
      </p:sp>
      <p:sp>
        <p:nvSpPr>
          <p:cNvPr id="4" name="Footer Placeholder 3">
            <a:extLst>
              <a:ext uri="{FF2B5EF4-FFF2-40B4-BE49-F238E27FC236}">
                <a16:creationId xmlns:a16="http://schemas.microsoft.com/office/drawing/2014/main" id="{395818E1-9F38-4713-B45B-69D810136C9E}"/>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Rectangle: Rounded Corners 4">
            <a:extLst>
              <a:ext uri="{FF2B5EF4-FFF2-40B4-BE49-F238E27FC236}">
                <a16:creationId xmlns:a16="http://schemas.microsoft.com/office/drawing/2014/main" id="{6D4C2244-BB86-4709-8843-5B7B75954564}"/>
              </a:ext>
            </a:extLst>
          </p:cNvPr>
          <p:cNvSpPr/>
          <p:nvPr/>
        </p:nvSpPr>
        <p:spPr>
          <a:xfrm>
            <a:off x="6730164" y="3305849"/>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6" name="Rectangle: Rounded Corners 5">
            <a:extLst>
              <a:ext uri="{FF2B5EF4-FFF2-40B4-BE49-F238E27FC236}">
                <a16:creationId xmlns:a16="http://schemas.microsoft.com/office/drawing/2014/main" id="{66700090-5D92-4C9C-B881-15533CF0841B}"/>
              </a:ext>
            </a:extLst>
          </p:cNvPr>
          <p:cNvSpPr/>
          <p:nvPr/>
        </p:nvSpPr>
        <p:spPr>
          <a:xfrm>
            <a:off x="6645959" y="3367115"/>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7" name="Rectangle: Rounded Corners 6">
            <a:extLst>
              <a:ext uri="{FF2B5EF4-FFF2-40B4-BE49-F238E27FC236}">
                <a16:creationId xmlns:a16="http://schemas.microsoft.com/office/drawing/2014/main" id="{708DF1D5-F66B-459E-A48A-EB01C9396780}"/>
              </a:ext>
            </a:extLst>
          </p:cNvPr>
          <p:cNvSpPr/>
          <p:nvPr/>
        </p:nvSpPr>
        <p:spPr>
          <a:xfrm>
            <a:off x="6561755" y="3428381"/>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8" name="Rectangle: Rounded Corners 7">
            <a:extLst>
              <a:ext uri="{FF2B5EF4-FFF2-40B4-BE49-F238E27FC236}">
                <a16:creationId xmlns:a16="http://schemas.microsoft.com/office/drawing/2014/main" id="{771BAFF4-40A1-494A-B7DB-3B359E3945EF}"/>
              </a:ext>
            </a:extLst>
          </p:cNvPr>
          <p:cNvSpPr/>
          <p:nvPr/>
        </p:nvSpPr>
        <p:spPr>
          <a:xfrm>
            <a:off x="6730164" y="4258249"/>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9" name="Rectangle: Rounded Corners 8">
            <a:extLst>
              <a:ext uri="{FF2B5EF4-FFF2-40B4-BE49-F238E27FC236}">
                <a16:creationId xmlns:a16="http://schemas.microsoft.com/office/drawing/2014/main" id="{E8EEFBDB-BBFD-473F-BADB-D10BC1F67B63}"/>
              </a:ext>
            </a:extLst>
          </p:cNvPr>
          <p:cNvSpPr/>
          <p:nvPr/>
        </p:nvSpPr>
        <p:spPr>
          <a:xfrm>
            <a:off x="6730164" y="3548126"/>
            <a:ext cx="624520"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10" name="Rectangle: Rounded Corners 9">
            <a:extLst>
              <a:ext uri="{FF2B5EF4-FFF2-40B4-BE49-F238E27FC236}">
                <a16:creationId xmlns:a16="http://schemas.microsoft.com/office/drawing/2014/main" id="{48DFC3F5-4178-4EA7-AA9B-D010E69DE712}"/>
              </a:ext>
            </a:extLst>
          </p:cNvPr>
          <p:cNvSpPr/>
          <p:nvPr/>
        </p:nvSpPr>
        <p:spPr>
          <a:xfrm>
            <a:off x="6730164" y="3899011"/>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11" name="Rectangle: Rounded Corners 10">
            <a:extLst>
              <a:ext uri="{FF2B5EF4-FFF2-40B4-BE49-F238E27FC236}">
                <a16:creationId xmlns:a16="http://schemas.microsoft.com/office/drawing/2014/main" id="{B777F2EB-7B6A-435E-B6B9-0A1EEC870278}"/>
              </a:ext>
            </a:extLst>
          </p:cNvPr>
          <p:cNvSpPr/>
          <p:nvPr/>
        </p:nvSpPr>
        <p:spPr>
          <a:xfrm>
            <a:off x="8077441" y="3548125"/>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12" name="Rectangle: Rounded Corners 11">
            <a:extLst>
              <a:ext uri="{FF2B5EF4-FFF2-40B4-BE49-F238E27FC236}">
                <a16:creationId xmlns:a16="http://schemas.microsoft.com/office/drawing/2014/main" id="{2817C489-0BD7-4357-A2E0-CB9F66AFFAB2}"/>
              </a:ext>
            </a:extLst>
          </p:cNvPr>
          <p:cNvSpPr/>
          <p:nvPr/>
        </p:nvSpPr>
        <p:spPr>
          <a:xfrm>
            <a:off x="8259884" y="4249894"/>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sp>
        <p:nvSpPr>
          <p:cNvPr id="13" name="Rectangle: Rounded Corners 12">
            <a:extLst>
              <a:ext uri="{FF2B5EF4-FFF2-40B4-BE49-F238E27FC236}">
                <a16:creationId xmlns:a16="http://schemas.microsoft.com/office/drawing/2014/main" id="{ADC8F54C-9886-43E7-9390-C47DE10576EA}"/>
              </a:ext>
            </a:extLst>
          </p:cNvPr>
          <p:cNvSpPr/>
          <p:nvPr/>
        </p:nvSpPr>
        <p:spPr>
          <a:xfrm>
            <a:off x="5199719" y="3351549"/>
            <a:ext cx="1179909" cy="127229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Centralized, Cloudified,</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Consolidated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FF2DD3EF-A0F4-419B-9009-90928534E869}"/>
              </a:ext>
            </a:extLst>
          </p:cNvPr>
          <p:cNvSpPr/>
          <p:nvPr/>
        </p:nvSpPr>
        <p:spPr>
          <a:xfrm>
            <a:off x="5482142" y="3758066"/>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a:t>
            </a:r>
          </a:p>
        </p:txBody>
      </p:sp>
      <p:cxnSp>
        <p:nvCxnSpPr>
          <p:cNvPr id="15" name="Connector: Elbow 14">
            <a:extLst>
              <a:ext uri="{FF2B5EF4-FFF2-40B4-BE49-F238E27FC236}">
                <a16:creationId xmlns:a16="http://schemas.microsoft.com/office/drawing/2014/main" id="{F9329868-C033-47EC-A913-B3FD60F92D97}"/>
              </a:ext>
            </a:extLst>
          </p:cNvPr>
          <p:cNvCxnSpPr>
            <a:cxnSpLocks/>
            <a:endCxn id="14" idx="3"/>
          </p:cNvCxnSpPr>
          <p:nvPr/>
        </p:nvCxnSpPr>
        <p:spPr>
          <a:xfrm rot="10800000" flipV="1">
            <a:off x="6106663" y="3964142"/>
            <a:ext cx="598203" cy="44285"/>
          </a:xfrm>
          <a:prstGeom prst="bentConnector3">
            <a:avLst>
              <a:gd name="adj1" fmla="val 40659"/>
            </a:avLst>
          </a:prstGeom>
          <a:noFill/>
          <a:ln w="6350" cap="flat" cmpd="sng" algn="ctr">
            <a:solidFill>
              <a:srgbClr val="4472C4"/>
            </a:solidFill>
            <a:prstDash val="solid"/>
            <a:miter lim="800000"/>
            <a:tailEnd type="triangle"/>
          </a:ln>
          <a:effectLst/>
        </p:spPr>
      </p:cxnSp>
      <p:cxnSp>
        <p:nvCxnSpPr>
          <p:cNvPr id="16" name="Connector: Elbow 15">
            <a:extLst>
              <a:ext uri="{FF2B5EF4-FFF2-40B4-BE49-F238E27FC236}">
                <a16:creationId xmlns:a16="http://schemas.microsoft.com/office/drawing/2014/main" id="{0576CBAB-64C9-4A06-9FD6-36584C2757F0}"/>
              </a:ext>
            </a:extLst>
          </p:cNvPr>
          <p:cNvCxnSpPr>
            <a:cxnSpLocks/>
          </p:cNvCxnSpPr>
          <p:nvPr/>
        </p:nvCxnSpPr>
        <p:spPr>
          <a:xfrm rot="10800000">
            <a:off x="6100699" y="4249895"/>
            <a:ext cx="598203" cy="153165"/>
          </a:xfrm>
          <a:prstGeom prst="bentConnector3">
            <a:avLst>
              <a:gd name="adj1" fmla="val 40659"/>
            </a:avLst>
          </a:prstGeom>
          <a:noFill/>
          <a:ln w="6350" cap="flat" cmpd="sng" algn="ctr">
            <a:solidFill>
              <a:srgbClr val="4472C4"/>
            </a:solidFill>
            <a:prstDash val="solid"/>
            <a:miter lim="800000"/>
            <a:tailEnd type="triangle"/>
          </a:ln>
          <a:effectLst/>
        </p:spPr>
      </p:cxnSp>
      <p:sp>
        <p:nvSpPr>
          <p:cNvPr id="18" name="Cloud 17">
            <a:extLst>
              <a:ext uri="{FF2B5EF4-FFF2-40B4-BE49-F238E27FC236}">
                <a16:creationId xmlns:a16="http://schemas.microsoft.com/office/drawing/2014/main" id="{E8D45ADF-A82F-4B6A-8F2D-DD3477728121}"/>
              </a:ext>
            </a:extLst>
          </p:cNvPr>
          <p:cNvSpPr/>
          <p:nvPr/>
        </p:nvSpPr>
        <p:spPr>
          <a:xfrm>
            <a:off x="4954436" y="4536887"/>
            <a:ext cx="1555004" cy="202983"/>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338DB00-8D62-40FC-86F2-AB3F01353101}"/>
              </a:ext>
            </a:extLst>
          </p:cNvPr>
          <p:cNvSpPr/>
          <p:nvPr/>
        </p:nvSpPr>
        <p:spPr>
          <a:xfrm>
            <a:off x="5280841" y="4092636"/>
            <a:ext cx="624520" cy="500724"/>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Oracle Database 19c &amp; VPD</a:t>
            </a:r>
          </a:p>
        </p:txBody>
      </p:sp>
      <p:cxnSp>
        <p:nvCxnSpPr>
          <p:cNvPr id="20" name="Connector: Elbow 19">
            <a:extLst>
              <a:ext uri="{FF2B5EF4-FFF2-40B4-BE49-F238E27FC236}">
                <a16:creationId xmlns:a16="http://schemas.microsoft.com/office/drawing/2014/main" id="{0B717233-D40E-4742-A3E2-2B72D91D42CA}"/>
              </a:ext>
            </a:extLst>
          </p:cNvPr>
          <p:cNvCxnSpPr/>
          <p:nvPr/>
        </p:nvCxnSpPr>
        <p:spPr>
          <a:xfrm rot="10800000" flipV="1">
            <a:off x="6100699" y="3687470"/>
            <a:ext cx="594505" cy="248303"/>
          </a:xfrm>
          <a:prstGeom prst="bentConnector3">
            <a:avLst>
              <a:gd name="adj1" fmla="val 38892"/>
            </a:avLst>
          </a:prstGeom>
          <a:noFill/>
          <a:ln w="6350" cap="flat" cmpd="sng" algn="ctr">
            <a:solidFill>
              <a:srgbClr val="4472C4"/>
            </a:solidFill>
            <a:prstDash val="solid"/>
            <a:miter lim="800000"/>
            <a:tailEnd type="triangle"/>
          </a:ln>
          <a:effectLst/>
        </p:spPr>
      </p:cxnSp>
      <p:sp>
        <p:nvSpPr>
          <p:cNvPr id="21" name="Rectangle: Rounded Corners 20">
            <a:extLst>
              <a:ext uri="{FF2B5EF4-FFF2-40B4-BE49-F238E27FC236}">
                <a16:creationId xmlns:a16="http://schemas.microsoft.com/office/drawing/2014/main" id="{F891B185-C1EB-4C11-919B-168159B8684A}"/>
              </a:ext>
            </a:extLst>
          </p:cNvPr>
          <p:cNvSpPr/>
          <p:nvPr/>
        </p:nvSpPr>
        <p:spPr>
          <a:xfrm>
            <a:off x="6764532" y="1331757"/>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Rounded Corners 21">
            <a:extLst>
              <a:ext uri="{FF2B5EF4-FFF2-40B4-BE49-F238E27FC236}">
                <a16:creationId xmlns:a16="http://schemas.microsoft.com/office/drawing/2014/main" id="{63B428CE-66F1-48A1-AA13-CDE834E0A8E8}"/>
              </a:ext>
            </a:extLst>
          </p:cNvPr>
          <p:cNvSpPr/>
          <p:nvPr/>
        </p:nvSpPr>
        <p:spPr>
          <a:xfrm>
            <a:off x="6680327" y="1393023"/>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23" name="Rectangle: Rounded Corners 22">
            <a:extLst>
              <a:ext uri="{FF2B5EF4-FFF2-40B4-BE49-F238E27FC236}">
                <a16:creationId xmlns:a16="http://schemas.microsoft.com/office/drawing/2014/main" id="{4D525545-4885-4CCD-84B2-2ACFDDDB0AD1}"/>
              </a:ext>
            </a:extLst>
          </p:cNvPr>
          <p:cNvSpPr/>
          <p:nvPr/>
        </p:nvSpPr>
        <p:spPr>
          <a:xfrm>
            <a:off x="6596123" y="1454289"/>
            <a:ext cx="2301597" cy="1203032"/>
          </a:xfrm>
          <a:prstGeom prst="roundRect">
            <a:avLst/>
          </a:prstGeom>
          <a:solidFill>
            <a:srgbClr val="4472C4">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Site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 </a:t>
            </a:r>
          </a:p>
        </p:txBody>
      </p:sp>
      <p:sp>
        <p:nvSpPr>
          <p:cNvPr id="24" name="Rectangle: Rounded Corners 23">
            <a:extLst>
              <a:ext uri="{FF2B5EF4-FFF2-40B4-BE49-F238E27FC236}">
                <a16:creationId xmlns:a16="http://schemas.microsoft.com/office/drawing/2014/main" id="{DA101CD8-E6CB-4D1B-934C-AE9FD7A0E944}"/>
              </a:ext>
            </a:extLst>
          </p:cNvPr>
          <p:cNvSpPr/>
          <p:nvPr/>
        </p:nvSpPr>
        <p:spPr>
          <a:xfrm>
            <a:off x="6715372" y="2284157"/>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Apps (jobs &amp; daemons)</a:t>
            </a:r>
          </a:p>
        </p:txBody>
      </p:sp>
      <p:sp>
        <p:nvSpPr>
          <p:cNvPr id="25" name="Rectangle: Rounded Corners 24">
            <a:extLst>
              <a:ext uri="{FF2B5EF4-FFF2-40B4-BE49-F238E27FC236}">
                <a16:creationId xmlns:a16="http://schemas.microsoft.com/office/drawing/2014/main" id="{D56EC537-410F-492F-9207-1499506A3B04}"/>
              </a:ext>
            </a:extLst>
          </p:cNvPr>
          <p:cNvSpPr/>
          <p:nvPr/>
        </p:nvSpPr>
        <p:spPr>
          <a:xfrm>
            <a:off x="6715372" y="1574034"/>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integration platform</a:t>
            </a:r>
          </a:p>
        </p:txBody>
      </p:sp>
      <p:sp>
        <p:nvSpPr>
          <p:cNvPr id="26" name="Rectangle: Rounded Corners 25">
            <a:extLst>
              <a:ext uri="{FF2B5EF4-FFF2-40B4-BE49-F238E27FC236}">
                <a16:creationId xmlns:a16="http://schemas.microsoft.com/office/drawing/2014/main" id="{8368E1A4-42A2-4981-AF5A-40D7EF356772}"/>
              </a:ext>
            </a:extLst>
          </p:cNvPr>
          <p:cNvSpPr/>
          <p:nvPr/>
        </p:nvSpPr>
        <p:spPr>
          <a:xfrm>
            <a:off x="6725204" y="1924919"/>
            <a:ext cx="624520" cy="28961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UI Application</a:t>
            </a:r>
          </a:p>
        </p:txBody>
      </p:sp>
      <p:sp>
        <p:nvSpPr>
          <p:cNvPr id="27" name="Rectangle: Rounded Corners 26">
            <a:extLst>
              <a:ext uri="{FF2B5EF4-FFF2-40B4-BE49-F238E27FC236}">
                <a16:creationId xmlns:a16="http://schemas.microsoft.com/office/drawing/2014/main" id="{53432A5E-A56F-46AF-AEB1-D2FDEAE3F686}"/>
              </a:ext>
            </a:extLst>
          </p:cNvPr>
          <p:cNvSpPr/>
          <p:nvPr/>
        </p:nvSpPr>
        <p:spPr>
          <a:xfrm>
            <a:off x="7539916" y="1933273"/>
            <a:ext cx="658460" cy="408429"/>
          </a:xfrm>
          <a:prstGeom prst="roundRect">
            <a:avLst/>
          </a:prstGeom>
          <a:solidFill>
            <a:schemeClr val="tx2"/>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Oracle Database 12.1</a:t>
            </a:r>
          </a:p>
        </p:txBody>
      </p:sp>
      <p:sp>
        <p:nvSpPr>
          <p:cNvPr id="28" name="Rectangle: Rounded Corners 27">
            <a:extLst>
              <a:ext uri="{FF2B5EF4-FFF2-40B4-BE49-F238E27FC236}">
                <a16:creationId xmlns:a16="http://schemas.microsoft.com/office/drawing/2014/main" id="{383D9DF3-8FBD-4E32-91F7-888A8E89FD10}"/>
              </a:ext>
            </a:extLst>
          </p:cNvPr>
          <p:cNvSpPr/>
          <p:nvPr/>
        </p:nvSpPr>
        <p:spPr>
          <a:xfrm>
            <a:off x="8111809" y="1574033"/>
            <a:ext cx="680655"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Mobile equipment</a:t>
            </a:r>
          </a:p>
        </p:txBody>
      </p:sp>
      <p:sp>
        <p:nvSpPr>
          <p:cNvPr id="29" name="Rectangle: Rounded Corners 28">
            <a:extLst>
              <a:ext uri="{FF2B5EF4-FFF2-40B4-BE49-F238E27FC236}">
                <a16:creationId xmlns:a16="http://schemas.microsoft.com/office/drawing/2014/main" id="{2406960B-418F-4A50-AB86-D23A04036F12}"/>
              </a:ext>
            </a:extLst>
          </p:cNvPr>
          <p:cNvSpPr/>
          <p:nvPr/>
        </p:nvSpPr>
        <p:spPr>
          <a:xfrm>
            <a:off x="8294252" y="2275802"/>
            <a:ext cx="498212" cy="289619"/>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lumMod val="85000"/>
                  </a:prstClr>
                </a:solidFill>
                <a:effectLst/>
                <a:uLnTx/>
                <a:uFillTx/>
                <a:latin typeface="Calibri" panose="020F0502020204030204"/>
                <a:ea typeface="+mn-ea"/>
                <a:cs typeface="+mn-cs"/>
              </a:rPr>
              <a:t>Printer</a:t>
            </a:r>
          </a:p>
        </p:txBody>
      </p:sp>
      <p:cxnSp>
        <p:nvCxnSpPr>
          <p:cNvPr id="30" name="Connector: Elbow 29">
            <a:extLst>
              <a:ext uri="{FF2B5EF4-FFF2-40B4-BE49-F238E27FC236}">
                <a16:creationId xmlns:a16="http://schemas.microsoft.com/office/drawing/2014/main" id="{34DC65C0-5A3E-4DF6-9A63-86403C09F2B2}"/>
              </a:ext>
            </a:extLst>
          </p:cNvPr>
          <p:cNvCxnSpPr>
            <a:cxnSpLocks/>
            <a:stCxn id="25" idx="3"/>
            <a:endCxn id="27" idx="0"/>
          </p:cNvCxnSpPr>
          <p:nvPr/>
        </p:nvCxnSpPr>
        <p:spPr>
          <a:xfrm>
            <a:off x="7339892" y="1718844"/>
            <a:ext cx="529254" cy="214429"/>
          </a:xfrm>
          <a:prstGeom prst="bentConnector2">
            <a:avLst/>
          </a:prstGeom>
          <a:noFill/>
          <a:ln w="6350" cap="flat" cmpd="sng" algn="ctr">
            <a:solidFill>
              <a:srgbClr val="4472C4"/>
            </a:solidFill>
            <a:prstDash val="solid"/>
            <a:miter lim="800000"/>
            <a:tailEnd type="triangle"/>
          </a:ln>
          <a:effectLst/>
        </p:spPr>
      </p:cxnSp>
      <p:cxnSp>
        <p:nvCxnSpPr>
          <p:cNvPr id="31" name="Connector: Elbow 30">
            <a:extLst>
              <a:ext uri="{FF2B5EF4-FFF2-40B4-BE49-F238E27FC236}">
                <a16:creationId xmlns:a16="http://schemas.microsoft.com/office/drawing/2014/main" id="{10659632-2948-4527-9AB3-BB893861F4E8}"/>
              </a:ext>
            </a:extLst>
          </p:cNvPr>
          <p:cNvCxnSpPr>
            <a:cxnSpLocks/>
            <a:stCxn id="24" idx="3"/>
            <a:endCxn id="27" idx="2"/>
          </p:cNvCxnSpPr>
          <p:nvPr/>
        </p:nvCxnSpPr>
        <p:spPr>
          <a:xfrm flipV="1">
            <a:off x="7339892" y="2341702"/>
            <a:ext cx="529254" cy="87265"/>
          </a:xfrm>
          <a:prstGeom prst="bentConnector2">
            <a:avLst/>
          </a:prstGeom>
          <a:noFill/>
          <a:ln w="6350" cap="flat" cmpd="sng" algn="ctr">
            <a:solidFill>
              <a:srgbClr val="4472C4"/>
            </a:solidFill>
            <a:prstDash val="solid"/>
            <a:miter lim="800000"/>
            <a:tailEnd type="triangle"/>
          </a:ln>
          <a:effectLst/>
        </p:spPr>
      </p:cxnSp>
      <p:cxnSp>
        <p:nvCxnSpPr>
          <p:cNvPr id="32" name="Connector: Elbow 31">
            <a:extLst>
              <a:ext uri="{FF2B5EF4-FFF2-40B4-BE49-F238E27FC236}">
                <a16:creationId xmlns:a16="http://schemas.microsoft.com/office/drawing/2014/main" id="{A24563E8-6332-46D1-B254-02DE19B70890}"/>
              </a:ext>
            </a:extLst>
          </p:cNvPr>
          <p:cNvCxnSpPr>
            <a:cxnSpLocks/>
            <a:endCxn id="27" idx="1"/>
          </p:cNvCxnSpPr>
          <p:nvPr/>
        </p:nvCxnSpPr>
        <p:spPr>
          <a:xfrm>
            <a:off x="7339892" y="2069729"/>
            <a:ext cx="200024" cy="67759"/>
          </a:xfrm>
          <a:prstGeom prst="bentConnector3">
            <a:avLst>
              <a:gd name="adj1" fmla="val 50000"/>
            </a:avLst>
          </a:prstGeom>
          <a:noFill/>
          <a:ln w="6350" cap="flat" cmpd="sng" algn="ctr">
            <a:solidFill>
              <a:srgbClr val="4472C4"/>
            </a:solidFill>
            <a:prstDash val="solid"/>
            <a:miter lim="800000"/>
            <a:tailEnd type="triangle"/>
          </a:ln>
          <a:effectLst/>
        </p:spPr>
      </p:cxnSp>
      <p:sp>
        <p:nvSpPr>
          <p:cNvPr id="33" name="Arrow: Down 32">
            <a:extLst>
              <a:ext uri="{FF2B5EF4-FFF2-40B4-BE49-F238E27FC236}">
                <a16:creationId xmlns:a16="http://schemas.microsoft.com/office/drawing/2014/main" id="{BFFDC1A6-0F26-4FE8-A95E-380EA1AA7EA7}"/>
              </a:ext>
            </a:extLst>
          </p:cNvPr>
          <p:cNvSpPr/>
          <p:nvPr/>
        </p:nvSpPr>
        <p:spPr>
          <a:xfrm>
            <a:off x="5535040" y="2776395"/>
            <a:ext cx="2133600" cy="50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027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C04D-56BD-4D90-A476-35097668AEA8}"/>
              </a:ext>
            </a:extLst>
          </p:cNvPr>
          <p:cNvSpPr>
            <a:spLocks noGrp="1"/>
          </p:cNvSpPr>
          <p:nvPr>
            <p:ph type="title"/>
          </p:nvPr>
        </p:nvSpPr>
        <p:spPr/>
        <p:txBody>
          <a:bodyPr/>
          <a:lstStyle/>
          <a:p>
            <a:r>
              <a:rPr lang="en-US" dirty="0"/>
              <a:t>Virtual Private Database</a:t>
            </a:r>
            <a:br>
              <a:rPr lang="en-US" dirty="0"/>
            </a:br>
            <a:r>
              <a:rPr lang="en-US" dirty="0"/>
              <a:t>“access database as if each site is the only one”</a:t>
            </a:r>
          </a:p>
        </p:txBody>
      </p:sp>
      <p:sp>
        <p:nvSpPr>
          <p:cNvPr id="3" name="Content Placeholder 2">
            <a:extLst>
              <a:ext uri="{FF2B5EF4-FFF2-40B4-BE49-F238E27FC236}">
                <a16:creationId xmlns:a16="http://schemas.microsoft.com/office/drawing/2014/main" id="{AA56B1CD-C1D8-4DD0-A678-147B4AE345AB}"/>
              </a:ext>
            </a:extLst>
          </p:cNvPr>
          <p:cNvSpPr>
            <a:spLocks noGrp="1"/>
          </p:cNvSpPr>
          <p:nvPr>
            <p:ph idx="1"/>
          </p:nvPr>
        </p:nvSpPr>
        <p:spPr/>
        <p:txBody>
          <a:bodyPr/>
          <a:lstStyle/>
          <a:p>
            <a:r>
              <a:rPr lang="en-US" dirty="0"/>
              <a:t>Every table has a column SITE_ID</a:t>
            </a:r>
          </a:p>
          <a:p>
            <a:r>
              <a:rPr lang="en-US" dirty="0"/>
              <a:t>Every SQL statement has a WHERE condition for each table accessed:</a:t>
            </a:r>
          </a:p>
          <a:p>
            <a:pPr lvl="1"/>
            <a:r>
              <a:rPr lang="en-US" dirty="0"/>
              <a:t>WHERE SITE_ID = &lt;current site’s identifier&gt;</a:t>
            </a:r>
          </a:p>
        </p:txBody>
      </p:sp>
      <p:sp>
        <p:nvSpPr>
          <p:cNvPr id="4" name="Footer Placeholder 3">
            <a:extLst>
              <a:ext uri="{FF2B5EF4-FFF2-40B4-BE49-F238E27FC236}">
                <a16:creationId xmlns:a16="http://schemas.microsoft.com/office/drawing/2014/main" id="{7A545E51-CB40-498B-8C01-41F7CA8D327B}"/>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5E39DD58-EC60-4783-B875-A1A5D4022EB8}"/>
              </a:ext>
            </a:extLst>
          </p:cNvPr>
          <p:cNvSpPr/>
          <p:nvPr/>
        </p:nvSpPr>
        <p:spPr>
          <a:xfrm>
            <a:off x="3821723" y="1914769"/>
            <a:ext cx="4962769" cy="29407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88CDDB04-8105-4280-88E9-090771927DC2}"/>
              </a:ext>
            </a:extLst>
          </p:cNvPr>
          <p:cNvGraphicFramePr>
            <a:graphicFrameLocks noGrp="1"/>
          </p:cNvGraphicFramePr>
          <p:nvPr/>
        </p:nvGraphicFramePr>
        <p:xfrm>
          <a:off x="5900615" y="3081608"/>
          <a:ext cx="2321169" cy="1554480"/>
        </p:xfrm>
        <a:graphic>
          <a:graphicData uri="http://schemas.openxmlformats.org/drawingml/2006/table">
            <a:tbl>
              <a:tblPr firstRow="1" bandRow="1">
                <a:tableStyleId>{5C22544A-7EE6-4342-B048-85BDC9FD1C3A}</a:tableStyleId>
              </a:tblPr>
              <a:tblGrid>
                <a:gridCol w="773723">
                  <a:extLst>
                    <a:ext uri="{9D8B030D-6E8A-4147-A177-3AD203B41FA5}">
                      <a16:colId xmlns:a16="http://schemas.microsoft.com/office/drawing/2014/main" val="715398540"/>
                    </a:ext>
                  </a:extLst>
                </a:gridCol>
                <a:gridCol w="773723">
                  <a:extLst>
                    <a:ext uri="{9D8B030D-6E8A-4147-A177-3AD203B41FA5}">
                      <a16:colId xmlns:a16="http://schemas.microsoft.com/office/drawing/2014/main" val="722152601"/>
                    </a:ext>
                  </a:extLst>
                </a:gridCol>
                <a:gridCol w="773723">
                  <a:extLst>
                    <a:ext uri="{9D8B030D-6E8A-4147-A177-3AD203B41FA5}">
                      <a16:colId xmlns:a16="http://schemas.microsoft.com/office/drawing/2014/main" val="249783335"/>
                    </a:ext>
                  </a:extLst>
                </a:gridCol>
              </a:tblGrid>
              <a:tr h="255270">
                <a:tc>
                  <a:txBody>
                    <a:bodyPr/>
                    <a:lstStyle/>
                    <a:p>
                      <a:r>
                        <a:rPr lang="en-US" sz="1100" dirty="0"/>
                        <a:t>COL A</a:t>
                      </a:r>
                    </a:p>
                  </a:txBody>
                  <a:tcPr/>
                </a:tc>
                <a:tc>
                  <a:txBody>
                    <a:bodyPr/>
                    <a:lstStyle/>
                    <a:p>
                      <a:r>
                        <a:rPr lang="en-US" sz="1100" dirty="0"/>
                        <a:t>COL B</a:t>
                      </a:r>
                    </a:p>
                  </a:txBody>
                  <a:tcPr/>
                </a:tc>
                <a:tc>
                  <a:txBody>
                    <a:bodyPr/>
                    <a:lstStyle/>
                    <a:p>
                      <a:r>
                        <a:rPr lang="en-US" sz="1100" dirty="0"/>
                        <a:t>SITE_ID</a:t>
                      </a:r>
                    </a:p>
                  </a:txBody>
                  <a:tcPr/>
                </a:tc>
                <a:extLst>
                  <a:ext uri="{0D108BD9-81ED-4DB2-BD59-A6C34878D82A}">
                    <a16:rowId xmlns:a16="http://schemas.microsoft.com/office/drawing/2014/main" val="2926908461"/>
                  </a:ext>
                </a:extLst>
              </a:tr>
              <a:tr h="255270">
                <a:tc>
                  <a:txBody>
                    <a:bodyPr/>
                    <a:lstStyle/>
                    <a:p>
                      <a:r>
                        <a:rPr lang="en-US" sz="1100" dirty="0"/>
                        <a:t>AB</a:t>
                      </a:r>
                    </a:p>
                  </a:txBody>
                  <a:tcPr/>
                </a:tc>
                <a:tc>
                  <a:txBody>
                    <a:bodyPr/>
                    <a:lstStyle/>
                    <a:p>
                      <a:r>
                        <a:rPr lang="en-US" sz="1100" dirty="0"/>
                        <a:t>21</a:t>
                      </a:r>
                    </a:p>
                  </a:txBody>
                  <a:tcPr/>
                </a:tc>
                <a:tc>
                  <a:txBody>
                    <a:bodyPr/>
                    <a:lstStyle/>
                    <a:p>
                      <a:r>
                        <a:rPr lang="en-US" sz="1100" dirty="0"/>
                        <a:t>23</a:t>
                      </a:r>
                    </a:p>
                  </a:txBody>
                  <a:tcPr/>
                </a:tc>
                <a:extLst>
                  <a:ext uri="{0D108BD9-81ED-4DB2-BD59-A6C34878D82A}">
                    <a16:rowId xmlns:a16="http://schemas.microsoft.com/office/drawing/2014/main" val="257808473"/>
                  </a:ext>
                </a:extLst>
              </a:tr>
              <a:tr h="255270">
                <a:tc>
                  <a:txBody>
                    <a:bodyPr/>
                    <a:lstStyle/>
                    <a:p>
                      <a:r>
                        <a:rPr lang="en-US" sz="1100" dirty="0"/>
                        <a:t>CD</a:t>
                      </a:r>
                    </a:p>
                  </a:txBody>
                  <a:tcPr/>
                </a:tc>
                <a:tc>
                  <a:txBody>
                    <a:bodyPr/>
                    <a:lstStyle/>
                    <a:p>
                      <a:r>
                        <a:rPr lang="en-US" sz="1100" dirty="0"/>
                        <a:t>18645</a:t>
                      </a:r>
                    </a:p>
                  </a:txBody>
                  <a:tcPr/>
                </a:tc>
                <a:tc>
                  <a:txBody>
                    <a:bodyPr/>
                    <a:lstStyle/>
                    <a:p>
                      <a:r>
                        <a:rPr lang="en-US" sz="1100" dirty="0"/>
                        <a:t>36</a:t>
                      </a:r>
                    </a:p>
                  </a:txBody>
                  <a:tcPr/>
                </a:tc>
                <a:extLst>
                  <a:ext uri="{0D108BD9-81ED-4DB2-BD59-A6C34878D82A}">
                    <a16:rowId xmlns:a16="http://schemas.microsoft.com/office/drawing/2014/main" val="2755494919"/>
                  </a:ext>
                </a:extLst>
              </a:tr>
              <a:tr h="255270">
                <a:tc>
                  <a:txBody>
                    <a:bodyPr/>
                    <a:lstStyle/>
                    <a:p>
                      <a:r>
                        <a:rPr lang="en-US" sz="1100" dirty="0"/>
                        <a:t>EF</a:t>
                      </a:r>
                    </a:p>
                  </a:txBody>
                  <a:tcPr/>
                </a:tc>
                <a:tc>
                  <a:txBody>
                    <a:bodyPr/>
                    <a:lstStyle/>
                    <a:p>
                      <a:r>
                        <a:rPr lang="en-US" sz="1100" dirty="0"/>
                        <a:t>651</a:t>
                      </a:r>
                    </a:p>
                  </a:txBody>
                  <a:tcPr/>
                </a:tc>
                <a:tc>
                  <a:txBody>
                    <a:bodyPr/>
                    <a:lstStyle/>
                    <a:p>
                      <a:r>
                        <a:rPr lang="en-US" sz="1100" dirty="0"/>
                        <a:t>11</a:t>
                      </a:r>
                    </a:p>
                  </a:txBody>
                  <a:tcPr/>
                </a:tc>
                <a:extLst>
                  <a:ext uri="{0D108BD9-81ED-4DB2-BD59-A6C34878D82A}">
                    <a16:rowId xmlns:a16="http://schemas.microsoft.com/office/drawing/2014/main" val="1486020726"/>
                  </a:ext>
                </a:extLst>
              </a:tr>
              <a:tr h="255270">
                <a:tc>
                  <a:txBody>
                    <a:bodyPr/>
                    <a:lstStyle/>
                    <a:p>
                      <a:r>
                        <a:rPr lang="en-US" sz="1100" dirty="0"/>
                        <a:t>GH</a:t>
                      </a:r>
                    </a:p>
                  </a:txBody>
                  <a:tcPr/>
                </a:tc>
                <a:tc>
                  <a:txBody>
                    <a:bodyPr/>
                    <a:lstStyle/>
                    <a:p>
                      <a:r>
                        <a:rPr lang="en-US" sz="1100" dirty="0"/>
                        <a:t>121223</a:t>
                      </a:r>
                    </a:p>
                  </a:txBody>
                  <a:tcPr/>
                </a:tc>
                <a:tc>
                  <a:txBody>
                    <a:bodyPr/>
                    <a:lstStyle/>
                    <a:p>
                      <a:r>
                        <a:rPr lang="en-US" sz="1100" dirty="0"/>
                        <a:t>23</a:t>
                      </a:r>
                    </a:p>
                  </a:txBody>
                  <a:tcPr/>
                </a:tc>
                <a:extLst>
                  <a:ext uri="{0D108BD9-81ED-4DB2-BD59-A6C34878D82A}">
                    <a16:rowId xmlns:a16="http://schemas.microsoft.com/office/drawing/2014/main" val="2233581703"/>
                  </a:ext>
                </a:extLst>
              </a:tr>
              <a:tr h="255270">
                <a:tc>
                  <a:txBody>
                    <a:bodyPr/>
                    <a:lstStyle/>
                    <a:p>
                      <a:r>
                        <a:rPr lang="en-US" sz="1100" dirty="0"/>
                        <a:t>IJ</a:t>
                      </a:r>
                    </a:p>
                  </a:txBody>
                  <a:tcPr/>
                </a:tc>
                <a:tc>
                  <a:txBody>
                    <a:bodyPr/>
                    <a:lstStyle/>
                    <a:p>
                      <a:r>
                        <a:rPr lang="en-US" sz="1100" dirty="0"/>
                        <a:t>5633</a:t>
                      </a:r>
                    </a:p>
                  </a:txBody>
                  <a:tcPr/>
                </a:tc>
                <a:tc>
                  <a:txBody>
                    <a:bodyPr/>
                    <a:lstStyle/>
                    <a:p>
                      <a:r>
                        <a:rPr lang="en-US" sz="1100" dirty="0"/>
                        <a:t>36</a:t>
                      </a:r>
                    </a:p>
                  </a:txBody>
                  <a:tcPr/>
                </a:tc>
                <a:extLst>
                  <a:ext uri="{0D108BD9-81ED-4DB2-BD59-A6C34878D82A}">
                    <a16:rowId xmlns:a16="http://schemas.microsoft.com/office/drawing/2014/main" val="1130640454"/>
                  </a:ext>
                </a:extLst>
              </a:tr>
            </a:tbl>
          </a:graphicData>
        </a:graphic>
      </p:graphicFrame>
      <p:sp>
        <p:nvSpPr>
          <p:cNvPr id="8" name="Oval 7">
            <a:extLst>
              <a:ext uri="{FF2B5EF4-FFF2-40B4-BE49-F238E27FC236}">
                <a16:creationId xmlns:a16="http://schemas.microsoft.com/office/drawing/2014/main" id="{D1524028-0AE8-4421-B84C-20AAD0337334}"/>
              </a:ext>
            </a:extLst>
          </p:cNvPr>
          <p:cNvSpPr/>
          <p:nvPr/>
        </p:nvSpPr>
        <p:spPr>
          <a:xfrm>
            <a:off x="422031" y="2289908"/>
            <a:ext cx="1125415" cy="6252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Site 23</a:t>
            </a:r>
          </a:p>
        </p:txBody>
      </p:sp>
      <p:cxnSp>
        <p:nvCxnSpPr>
          <p:cNvPr id="10" name="Straight Arrow Connector 9">
            <a:extLst>
              <a:ext uri="{FF2B5EF4-FFF2-40B4-BE49-F238E27FC236}">
                <a16:creationId xmlns:a16="http://schemas.microsoft.com/office/drawing/2014/main" id="{EA50AA8B-768B-4580-8CFD-76C4B129D418}"/>
              </a:ext>
            </a:extLst>
          </p:cNvPr>
          <p:cNvCxnSpPr>
            <a:stCxn id="8" idx="6"/>
          </p:cNvCxnSpPr>
          <p:nvPr/>
        </p:nvCxnSpPr>
        <p:spPr>
          <a:xfrm>
            <a:off x="1547446" y="2602523"/>
            <a:ext cx="4353169" cy="57052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1" name="Oval 10">
            <a:extLst>
              <a:ext uri="{FF2B5EF4-FFF2-40B4-BE49-F238E27FC236}">
                <a16:creationId xmlns:a16="http://schemas.microsoft.com/office/drawing/2014/main" id="{5C5FAD41-545E-45EF-90C9-9F29DC1C33FD}"/>
              </a:ext>
            </a:extLst>
          </p:cNvPr>
          <p:cNvSpPr/>
          <p:nvPr/>
        </p:nvSpPr>
        <p:spPr>
          <a:xfrm>
            <a:off x="485048" y="3828657"/>
            <a:ext cx="1125415" cy="6252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Site 36</a:t>
            </a:r>
          </a:p>
        </p:txBody>
      </p:sp>
      <p:cxnSp>
        <p:nvCxnSpPr>
          <p:cNvPr id="12" name="Straight Arrow Connector 11">
            <a:extLst>
              <a:ext uri="{FF2B5EF4-FFF2-40B4-BE49-F238E27FC236}">
                <a16:creationId xmlns:a16="http://schemas.microsoft.com/office/drawing/2014/main" id="{14BB3A28-D365-47AB-9B1C-C774822C02C8}"/>
              </a:ext>
            </a:extLst>
          </p:cNvPr>
          <p:cNvCxnSpPr>
            <a:cxnSpLocks/>
            <a:stCxn id="11" idx="6"/>
          </p:cNvCxnSpPr>
          <p:nvPr/>
        </p:nvCxnSpPr>
        <p:spPr>
          <a:xfrm flipV="1">
            <a:off x="1610463" y="3237967"/>
            <a:ext cx="4290152" cy="90330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 name="Rectangle 13">
            <a:extLst>
              <a:ext uri="{FF2B5EF4-FFF2-40B4-BE49-F238E27FC236}">
                <a16:creationId xmlns:a16="http://schemas.microsoft.com/office/drawing/2014/main" id="{38554B7A-39AC-4DC0-B924-B2879463E3C1}"/>
              </a:ext>
            </a:extLst>
          </p:cNvPr>
          <p:cNvSpPr/>
          <p:nvPr/>
        </p:nvSpPr>
        <p:spPr>
          <a:xfrm>
            <a:off x="5908430" y="3321546"/>
            <a:ext cx="1539631" cy="250085"/>
          </a:xfrm>
          <a:prstGeom prst="rect">
            <a:avLst/>
          </a:prstGeom>
          <a:solidFill>
            <a:schemeClr val="accent3">
              <a:alpha val="5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19291D-7F9F-46D9-BB97-81CD0AFAEAF3}"/>
              </a:ext>
            </a:extLst>
          </p:cNvPr>
          <p:cNvSpPr/>
          <p:nvPr/>
        </p:nvSpPr>
        <p:spPr>
          <a:xfrm>
            <a:off x="5904526" y="4130436"/>
            <a:ext cx="1539631" cy="250085"/>
          </a:xfrm>
          <a:prstGeom prst="rect">
            <a:avLst/>
          </a:prstGeom>
          <a:solidFill>
            <a:schemeClr val="accent3">
              <a:alpha val="52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B2D64A-4553-432A-B352-8D61BAE5224D}"/>
              </a:ext>
            </a:extLst>
          </p:cNvPr>
          <p:cNvSpPr/>
          <p:nvPr/>
        </p:nvSpPr>
        <p:spPr>
          <a:xfrm>
            <a:off x="5904526" y="3593279"/>
            <a:ext cx="1539631" cy="250085"/>
          </a:xfrm>
          <a:prstGeom prst="rect">
            <a:avLst/>
          </a:prstGeom>
          <a:solidFill>
            <a:schemeClr val="accent5">
              <a:alpha val="64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9C34BFA-99A4-4352-BA99-8429F8D73BDD}"/>
              </a:ext>
            </a:extLst>
          </p:cNvPr>
          <p:cNvSpPr/>
          <p:nvPr/>
        </p:nvSpPr>
        <p:spPr>
          <a:xfrm>
            <a:off x="5904526" y="4392645"/>
            <a:ext cx="1539631" cy="250085"/>
          </a:xfrm>
          <a:prstGeom prst="rect">
            <a:avLst/>
          </a:prstGeom>
          <a:solidFill>
            <a:schemeClr val="accent5">
              <a:alpha val="71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3CB181F-64DB-41ED-BB2A-8E62F1D1823C}"/>
              </a:ext>
            </a:extLst>
          </p:cNvPr>
          <p:cNvSpPr txBox="1"/>
          <p:nvPr/>
        </p:nvSpPr>
        <p:spPr>
          <a:xfrm>
            <a:off x="7641974" y="2833080"/>
            <a:ext cx="557012" cy="200055"/>
          </a:xfrm>
          <a:prstGeom prst="rect">
            <a:avLst/>
          </a:prstGeom>
          <a:noFill/>
        </p:spPr>
        <p:txBody>
          <a:bodyPr wrap="none" lIns="0" tIns="0" rIns="0" bIns="0" rtlCol="0">
            <a:spAutoFit/>
          </a:bodyPr>
          <a:lstStyle/>
          <a:p>
            <a:r>
              <a:rPr lang="en-US" sz="1300" dirty="0"/>
              <a:t>Table X</a:t>
            </a:r>
          </a:p>
        </p:txBody>
      </p:sp>
      <p:sp>
        <p:nvSpPr>
          <p:cNvPr id="21" name="Speech Bubble: Rectangle 20">
            <a:extLst>
              <a:ext uri="{FF2B5EF4-FFF2-40B4-BE49-F238E27FC236}">
                <a16:creationId xmlns:a16="http://schemas.microsoft.com/office/drawing/2014/main" id="{5F0FF03C-BEEF-4C37-8BCC-319FFED130B8}"/>
              </a:ext>
            </a:extLst>
          </p:cNvPr>
          <p:cNvSpPr/>
          <p:nvPr/>
        </p:nvSpPr>
        <p:spPr>
          <a:xfrm>
            <a:off x="1799997" y="2055201"/>
            <a:ext cx="1013541" cy="53193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select * from X</a:t>
            </a:r>
          </a:p>
        </p:txBody>
      </p:sp>
      <p:sp>
        <p:nvSpPr>
          <p:cNvPr id="22" name="Speech Bubble: Rectangle 21">
            <a:extLst>
              <a:ext uri="{FF2B5EF4-FFF2-40B4-BE49-F238E27FC236}">
                <a16:creationId xmlns:a16="http://schemas.microsoft.com/office/drawing/2014/main" id="{942447F2-6008-4E47-A3D3-CE129FD2BAD6}"/>
              </a:ext>
            </a:extLst>
          </p:cNvPr>
          <p:cNvSpPr/>
          <p:nvPr/>
        </p:nvSpPr>
        <p:spPr>
          <a:xfrm>
            <a:off x="1547446" y="3500655"/>
            <a:ext cx="1013541" cy="53193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select * from X</a:t>
            </a:r>
          </a:p>
        </p:txBody>
      </p:sp>
      <p:graphicFrame>
        <p:nvGraphicFramePr>
          <p:cNvPr id="23" name="Table 7">
            <a:extLst>
              <a:ext uri="{FF2B5EF4-FFF2-40B4-BE49-F238E27FC236}">
                <a16:creationId xmlns:a16="http://schemas.microsoft.com/office/drawing/2014/main" id="{2D8C5DFE-E144-4D81-BBA2-A45615F88C9D}"/>
              </a:ext>
            </a:extLst>
          </p:cNvPr>
          <p:cNvGraphicFramePr>
            <a:graphicFrameLocks noGrp="1"/>
          </p:cNvGraphicFramePr>
          <p:nvPr/>
        </p:nvGraphicFramePr>
        <p:xfrm>
          <a:off x="2567848" y="2544306"/>
          <a:ext cx="1560642" cy="628740"/>
        </p:xfrm>
        <a:graphic>
          <a:graphicData uri="http://schemas.openxmlformats.org/drawingml/2006/table">
            <a:tbl>
              <a:tblPr firstRow="1" bandRow="1">
                <a:tableStyleId>{5C22544A-7EE6-4342-B048-85BDC9FD1C3A}</a:tableStyleId>
              </a:tblPr>
              <a:tblGrid>
                <a:gridCol w="520214">
                  <a:extLst>
                    <a:ext uri="{9D8B030D-6E8A-4147-A177-3AD203B41FA5}">
                      <a16:colId xmlns:a16="http://schemas.microsoft.com/office/drawing/2014/main" val="715398540"/>
                    </a:ext>
                  </a:extLst>
                </a:gridCol>
                <a:gridCol w="520214">
                  <a:extLst>
                    <a:ext uri="{9D8B030D-6E8A-4147-A177-3AD203B41FA5}">
                      <a16:colId xmlns:a16="http://schemas.microsoft.com/office/drawing/2014/main" val="722152601"/>
                    </a:ext>
                  </a:extLst>
                </a:gridCol>
                <a:gridCol w="520214">
                  <a:extLst>
                    <a:ext uri="{9D8B030D-6E8A-4147-A177-3AD203B41FA5}">
                      <a16:colId xmlns:a16="http://schemas.microsoft.com/office/drawing/2014/main" val="249783335"/>
                    </a:ext>
                  </a:extLst>
                </a:gridCol>
              </a:tblGrid>
              <a:tr h="209580">
                <a:tc>
                  <a:txBody>
                    <a:bodyPr/>
                    <a:lstStyle/>
                    <a:p>
                      <a:r>
                        <a:rPr lang="en-US" sz="700" dirty="0"/>
                        <a:t>COL A</a:t>
                      </a:r>
                    </a:p>
                  </a:txBody>
                  <a:tcPr/>
                </a:tc>
                <a:tc>
                  <a:txBody>
                    <a:bodyPr/>
                    <a:lstStyle/>
                    <a:p>
                      <a:r>
                        <a:rPr lang="en-US" sz="700" dirty="0"/>
                        <a:t>COL B</a:t>
                      </a:r>
                    </a:p>
                  </a:txBody>
                  <a:tcPr/>
                </a:tc>
                <a:tc>
                  <a:txBody>
                    <a:bodyPr/>
                    <a:lstStyle/>
                    <a:p>
                      <a:r>
                        <a:rPr lang="en-US" sz="700" dirty="0"/>
                        <a:t>SITE_ID</a:t>
                      </a:r>
                    </a:p>
                  </a:txBody>
                  <a:tcPr/>
                </a:tc>
                <a:extLst>
                  <a:ext uri="{0D108BD9-81ED-4DB2-BD59-A6C34878D82A}">
                    <a16:rowId xmlns:a16="http://schemas.microsoft.com/office/drawing/2014/main" val="2926908461"/>
                  </a:ext>
                </a:extLst>
              </a:tr>
              <a:tr h="209580">
                <a:tc>
                  <a:txBody>
                    <a:bodyPr/>
                    <a:lstStyle/>
                    <a:p>
                      <a:r>
                        <a:rPr lang="en-US" sz="700" dirty="0"/>
                        <a:t>AB</a:t>
                      </a:r>
                    </a:p>
                  </a:txBody>
                  <a:tcPr/>
                </a:tc>
                <a:tc>
                  <a:txBody>
                    <a:bodyPr/>
                    <a:lstStyle/>
                    <a:p>
                      <a:r>
                        <a:rPr lang="en-US" sz="700" dirty="0"/>
                        <a:t>21</a:t>
                      </a:r>
                    </a:p>
                  </a:txBody>
                  <a:tcPr/>
                </a:tc>
                <a:tc>
                  <a:txBody>
                    <a:bodyPr/>
                    <a:lstStyle/>
                    <a:p>
                      <a:r>
                        <a:rPr lang="en-US" sz="700" dirty="0"/>
                        <a:t>23</a:t>
                      </a:r>
                    </a:p>
                  </a:txBody>
                  <a:tcPr/>
                </a:tc>
                <a:extLst>
                  <a:ext uri="{0D108BD9-81ED-4DB2-BD59-A6C34878D82A}">
                    <a16:rowId xmlns:a16="http://schemas.microsoft.com/office/drawing/2014/main" val="257808473"/>
                  </a:ext>
                </a:extLst>
              </a:tr>
              <a:tr h="209580">
                <a:tc>
                  <a:txBody>
                    <a:bodyPr/>
                    <a:lstStyle/>
                    <a:p>
                      <a:r>
                        <a:rPr lang="en-US" sz="700" dirty="0"/>
                        <a:t>GH</a:t>
                      </a:r>
                    </a:p>
                  </a:txBody>
                  <a:tcPr/>
                </a:tc>
                <a:tc>
                  <a:txBody>
                    <a:bodyPr/>
                    <a:lstStyle/>
                    <a:p>
                      <a:r>
                        <a:rPr lang="en-US" sz="700" dirty="0"/>
                        <a:t>121223</a:t>
                      </a:r>
                    </a:p>
                  </a:txBody>
                  <a:tcPr/>
                </a:tc>
                <a:tc>
                  <a:txBody>
                    <a:bodyPr/>
                    <a:lstStyle/>
                    <a:p>
                      <a:r>
                        <a:rPr lang="en-US" sz="700" dirty="0"/>
                        <a:t>23</a:t>
                      </a:r>
                    </a:p>
                  </a:txBody>
                  <a:tcPr/>
                </a:tc>
                <a:extLst>
                  <a:ext uri="{0D108BD9-81ED-4DB2-BD59-A6C34878D82A}">
                    <a16:rowId xmlns:a16="http://schemas.microsoft.com/office/drawing/2014/main" val="2233581703"/>
                  </a:ext>
                </a:extLst>
              </a:tr>
            </a:tbl>
          </a:graphicData>
        </a:graphic>
      </p:graphicFrame>
      <p:graphicFrame>
        <p:nvGraphicFramePr>
          <p:cNvPr id="29" name="Table 7">
            <a:extLst>
              <a:ext uri="{FF2B5EF4-FFF2-40B4-BE49-F238E27FC236}">
                <a16:creationId xmlns:a16="http://schemas.microsoft.com/office/drawing/2014/main" id="{FFA2C935-6C01-4A3F-8FD0-3317B902910D}"/>
              </a:ext>
            </a:extLst>
          </p:cNvPr>
          <p:cNvGraphicFramePr>
            <a:graphicFrameLocks noGrp="1"/>
          </p:cNvGraphicFramePr>
          <p:nvPr/>
        </p:nvGraphicFramePr>
        <p:xfrm>
          <a:off x="2713650" y="3718321"/>
          <a:ext cx="1560642" cy="628740"/>
        </p:xfrm>
        <a:graphic>
          <a:graphicData uri="http://schemas.openxmlformats.org/drawingml/2006/table">
            <a:tbl>
              <a:tblPr firstRow="1" bandRow="1">
                <a:tableStyleId>{5C22544A-7EE6-4342-B048-85BDC9FD1C3A}</a:tableStyleId>
              </a:tblPr>
              <a:tblGrid>
                <a:gridCol w="520214">
                  <a:extLst>
                    <a:ext uri="{9D8B030D-6E8A-4147-A177-3AD203B41FA5}">
                      <a16:colId xmlns:a16="http://schemas.microsoft.com/office/drawing/2014/main" val="715398540"/>
                    </a:ext>
                  </a:extLst>
                </a:gridCol>
                <a:gridCol w="520214">
                  <a:extLst>
                    <a:ext uri="{9D8B030D-6E8A-4147-A177-3AD203B41FA5}">
                      <a16:colId xmlns:a16="http://schemas.microsoft.com/office/drawing/2014/main" val="722152601"/>
                    </a:ext>
                  </a:extLst>
                </a:gridCol>
                <a:gridCol w="520214">
                  <a:extLst>
                    <a:ext uri="{9D8B030D-6E8A-4147-A177-3AD203B41FA5}">
                      <a16:colId xmlns:a16="http://schemas.microsoft.com/office/drawing/2014/main" val="249783335"/>
                    </a:ext>
                  </a:extLst>
                </a:gridCol>
              </a:tblGrid>
              <a:tr h="209580">
                <a:tc>
                  <a:txBody>
                    <a:bodyPr/>
                    <a:lstStyle/>
                    <a:p>
                      <a:r>
                        <a:rPr lang="en-US" sz="700" dirty="0"/>
                        <a:t>COL A</a:t>
                      </a:r>
                    </a:p>
                  </a:txBody>
                  <a:tcPr/>
                </a:tc>
                <a:tc>
                  <a:txBody>
                    <a:bodyPr/>
                    <a:lstStyle/>
                    <a:p>
                      <a:r>
                        <a:rPr lang="en-US" sz="700" dirty="0"/>
                        <a:t>COL B</a:t>
                      </a:r>
                    </a:p>
                  </a:txBody>
                  <a:tcPr/>
                </a:tc>
                <a:tc>
                  <a:txBody>
                    <a:bodyPr/>
                    <a:lstStyle/>
                    <a:p>
                      <a:r>
                        <a:rPr lang="en-US" sz="700" dirty="0"/>
                        <a:t>SITE_ID</a:t>
                      </a:r>
                    </a:p>
                  </a:txBody>
                  <a:tcPr/>
                </a:tc>
                <a:extLst>
                  <a:ext uri="{0D108BD9-81ED-4DB2-BD59-A6C34878D82A}">
                    <a16:rowId xmlns:a16="http://schemas.microsoft.com/office/drawing/2014/main" val="2926908461"/>
                  </a:ext>
                </a:extLst>
              </a:tr>
              <a:tr h="209580">
                <a:tc>
                  <a:txBody>
                    <a:bodyPr/>
                    <a:lstStyle/>
                    <a:p>
                      <a:r>
                        <a:rPr lang="en-US" sz="700" dirty="0"/>
                        <a:t>CD</a:t>
                      </a:r>
                    </a:p>
                  </a:txBody>
                  <a:tcPr/>
                </a:tc>
                <a:tc>
                  <a:txBody>
                    <a:bodyPr/>
                    <a:lstStyle/>
                    <a:p>
                      <a:r>
                        <a:rPr lang="en-US" sz="700" dirty="0"/>
                        <a:t>18645</a:t>
                      </a:r>
                    </a:p>
                  </a:txBody>
                  <a:tcPr/>
                </a:tc>
                <a:tc>
                  <a:txBody>
                    <a:bodyPr/>
                    <a:lstStyle/>
                    <a:p>
                      <a:r>
                        <a:rPr lang="en-US" sz="700" dirty="0"/>
                        <a:t>36</a:t>
                      </a:r>
                    </a:p>
                  </a:txBody>
                  <a:tcPr/>
                </a:tc>
                <a:extLst>
                  <a:ext uri="{0D108BD9-81ED-4DB2-BD59-A6C34878D82A}">
                    <a16:rowId xmlns:a16="http://schemas.microsoft.com/office/drawing/2014/main" val="257808473"/>
                  </a:ext>
                </a:extLst>
              </a:tr>
              <a:tr h="209580">
                <a:tc>
                  <a:txBody>
                    <a:bodyPr/>
                    <a:lstStyle/>
                    <a:p>
                      <a:r>
                        <a:rPr lang="en-US" sz="700" dirty="0"/>
                        <a:t>IJ</a:t>
                      </a:r>
                    </a:p>
                  </a:txBody>
                  <a:tcPr/>
                </a:tc>
                <a:tc>
                  <a:txBody>
                    <a:bodyPr/>
                    <a:lstStyle/>
                    <a:p>
                      <a:r>
                        <a:rPr lang="en-US" sz="700" dirty="0"/>
                        <a:t>5633</a:t>
                      </a:r>
                    </a:p>
                  </a:txBody>
                  <a:tcPr/>
                </a:tc>
                <a:tc>
                  <a:txBody>
                    <a:bodyPr/>
                    <a:lstStyle/>
                    <a:p>
                      <a:r>
                        <a:rPr lang="en-US" sz="700" dirty="0"/>
                        <a:t>36</a:t>
                      </a:r>
                    </a:p>
                  </a:txBody>
                  <a:tcPr/>
                </a:tc>
                <a:extLst>
                  <a:ext uri="{0D108BD9-81ED-4DB2-BD59-A6C34878D82A}">
                    <a16:rowId xmlns:a16="http://schemas.microsoft.com/office/drawing/2014/main" val="2233581703"/>
                  </a:ext>
                </a:extLst>
              </a:tr>
            </a:tbl>
          </a:graphicData>
        </a:graphic>
      </p:graphicFrame>
      <p:sp>
        <p:nvSpPr>
          <p:cNvPr id="30" name="Speech Bubble: Rectangle 29">
            <a:extLst>
              <a:ext uri="{FF2B5EF4-FFF2-40B4-BE49-F238E27FC236}">
                <a16:creationId xmlns:a16="http://schemas.microsoft.com/office/drawing/2014/main" id="{4AA0EE05-4DF7-4E7D-9FC4-244EF0E0286B}"/>
              </a:ext>
            </a:extLst>
          </p:cNvPr>
          <p:cNvSpPr/>
          <p:nvPr/>
        </p:nvSpPr>
        <p:spPr>
          <a:xfrm>
            <a:off x="4968000" y="2351150"/>
            <a:ext cx="2063370" cy="652879"/>
          </a:xfrm>
          <a:prstGeom prst="wedgeRectCallout">
            <a:avLst>
              <a:gd name="adj1" fmla="val -10227"/>
              <a:gd name="adj2" fmla="val 92573"/>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select * </a:t>
            </a:r>
          </a:p>
          <a:p>
            <a:r>
              <a:rPr lang="en-US" dirty="0">
                <a:latin typeface="Cascadia Mono" panose="020B0609020000020004" pitchFamily="49" charset="0"/>
                <a:ea typeface="Cascadia Mono" panose="020B0609020000020004" pitchFamily="49" charset="0"/>
                <a:cs typeface="Cascadia Mono" panose="020B0609020000020004" pitchFamily="49" charset="0"/>
              </a:rPr>
              <a:t>from X</a:t>
            </a:r>
          </a:p>
          <a:p>
            <a:r>
              <a:rPr lang="en-US" dirty="0">
                <a:latin typeface="Cascadia Mono" panose="020B0609020000020004" pitchFamily="49" charset="0"/>
                <a:ea typeface="Cascadia Mono" panose="020B0609020000020004" pitchFamily="49" charset="0"/>
                <a:cs typeface="Cascadia Mono" panose="020B0609020000020004" pitchFamily="49" charset="0"/>
              </a:rPr>
              <a:t>where SITE_ID = &lt;&gt; </a:t>
            </a:r>
          </a:p>
        </p:txBody>
      </p:sp>
      <p:sp>
        <p:nvSpPr>
          <p:cNvPr id="6" name="Rectangle 5">
            <a:extLst>
              <a:ext uri="{FF2B5EF4-FFF2-40B4-BE49-F238E27FC236}">
                <a16:creationId xmlns:a16="http://schemas.microsoft.com/office/drawing/2014/main" id="{8C6C441A-BF17-486C-8688-209215BD8C76}"/>
              </a:ext>
            </a:extLst>
          </p:cNvPr>
          <p:cNvSpPr/>
          <p:nvPr/>
        </p:nvSpPr>
        <p:spPr>
          <a:xfrm>
            <a:off x="7444157" y="3081608"/>
            <a:ext cx="785442" cy="15611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11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P spid="21" grpId="0" animBg="1"/>
      <p:bldP spid="22" grpId="0" animBg="1"/>
      <p:bldP spid="30"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C04D-56BD-4D90-A476-35097668AEA8}"/>
              </a:ext>
            </a:extLst>
          </p:cNvPr>
          <p:cNvSpPr>
            <a:spLocks noGrp="1"/>
          </p:cNvSpPr>
          <p:nvPr>
            <p:ph type="title"/>
          </p:nvPr>
        </p:nvSpPr>
        <p:spPr>
          <a:xfrm>
            <a:off x="719998" y="288000"/>
            <a:ext cx="6795923" cy="504000"/>
          </a:xfrm>
        </p:spPr>
        <p:txBody>
          <a:bodyPr/>
          <a:lstStyle/>
          <a:p>
            <a:r>
              <a:rPr lang="en-US" dirty="0"/>
              <a:t>Oracle Database Enterprise Edition - Virtual Private Database</a:t>
            </a:r>
            <a:br>
              <a:rPr lang="en-US" dirty="0"/>
            </a:br>
            <a:r>
              <a:rPr lang="en-US" dirty="0"/>
              <a:t>Fine Grained Access or Row Level Security Access Policy</a:t>
            </a:r>
          </a:p>
        </p:txBody>
      </p:sp>
      <p:sp>
        <p:nvSpPr>
          <p:cNvPr id="3" name="Content Placeholder 2">
            <a:extLst>
              <a:ext uri="{FF2B5EF4-FFF2-40B4-BE49-F238E27FC236}">
                <a16:creationId xmlns:a16="http://schemas.microsoft.com/office/drawing/2014/main" id="{AA56B1CD-C1D8-4DD0-A678-147B4AE345AB}"/>
              </a:ext>
            </a:extLst>
          </p:cNvPr>
          <p:cNvSpPr>
            <a:spLocks noGrp="1"/>
          </p:cNvSpPr>
          <p:nvPr>
            <p:ph idx="1"/>
          </p:nvPr>
        </p:nvSpPr>
        <p:spPr/>
        <p:txBody>
          <a:bodyPr/>
          <a:lstStyle/>
          <a:p>
            <a:r>
              <a:rPr lang="en-US" dirty="0"/>
              <a:t>Policy is applied to a Table or View</a:t>
            </a:r>
          </a:p>
          <a:p>
            <a:r>
              <a:rPr lang="en-US" dirty="0"/>
              <a:t>It specifies a function to invoke to return a filter condition to be added to SQL statements (SELECT &amp; DML)</a:t>
            </a:r>
          </a:p>
        </p:txBody>
      </p:sp>
      <p:sp>
        <p:nvSpPr>
          <p:cNvPr id="4" name="Footer Placeholder 3">
            <a:extLst>
              <a:ext uri="{FF2B5EF4-FFF2-40B4-BE49-F238E27FC236}">
                <a16:creationId xmlns:a16="http://schemas.microsoft.com/office/drawing/2014/main" id="{7A545E51-CB40-498B-8C01-41F7CA8D327B}"/>
              </a:ext>
            </a:extLst>
          </p:cNvPr>
          <p:cNvSpPr>
            <a:spLocks noGrp="1"/>
          </p:cNvSpPr>
          <p:nvPr>
            <p:ph type="ftr" sz="quarter" idx="11"/>
          </p:nvPr>
        </p:nvSpPr>
        <p:spPr/>
        <p:txBody>
          <a:bodyPr/>
          <a:lstStyle/>
          <a:p>
            <a:r>
              <a:rPr lang="en-US"/>
              <a:t>Triple C - Centralize, Cloudify and Consolidate Oracle Databases</a:t>
            </a:r>
            <a:endParaRPr lang="nl-NL"/>
          </a:p>
        </p:txBody>
      </p:sp>
      <p:sp>
        <p:nvSpPr>
          <p:cNvPr id="5" name="Cylinder 4">
            <a:extLst>
              <a:ext uri="{FF2B5EF4-FFF2-40B4-BE49-F238E27FC236}">
                <a16:creationId xmlns:a16="http://schemas.microsoft.com/office/drawing/2014/main" id="{5E39DD58-EC60-4783-B875-A1A5D4022EB8}"/>
              </a:ext>
            </a:extLst>
          </p:cNvPr>
          <p:cNvSpPr/>
          <p:nvPr/>
        </p:nvSpPr>
        <p:spPr>
          <a:xfrm>
            <a:off x="2876063" y="1914769"/>
            <a:ext cx="5908430" cy="29407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88CDDB04-8105-4280-88E9-090771927DC2}"/>
              </a:ext>
            </a:extLst>
          </p:cNvPr>
          <p:cNvGraphicFramePr>
            <a:graphicFrameLocks noGrp="1"/>
          </p:cNvGraphicFramePr>
          <p:nvPr/>
        </p:nvGraphicFramePr>
        <p:xfrm>
          <a:off x="5900615" y="3081608"/>
          <a:ext cx="2321169" cy="1554480"/>
        </p:xfrm>
        <a:graphic>
          <a:graphicData uri="http://schemas.openxmlformats.org/drawingml/2006/table">
            <a:tbl>
              <a:tblPr firstRow="1" bandRow="1">
                <a:tableStyleId>{5C22544A-7EE6-4342-B048-85BDC9FD1C3A}</a:tableStyleId>
              </a:tblPr>
              <a:tblGrid>
                <a:gridCol w="773723">
                  <a:extLst>
                    <a:ext uri="{9D8B030D-6E8A-4147-A177-3AD203B41FA5}">
                      <a16:colId xmlns:a16="http://schemas.microsoft.com/office/drawing/2014/main" val="715398540"/>
                    </a:ext>
                  </a:extLst>
                </a:gridCol>
                <a:gridCol w="773723">
                  <a:extLst>
                    <a:ext uri="{9D8B030D-6E8A-4147-A177-3AD203B41FA5}">
                      <a16:colId xmlns:a16="http://schemas.microsoft.com/office/drawing/2014/main" val="722152601"/>
                    </a:ext>
                  </a:extLst>
                </a:gridCol>
                <a:gridCol w="773723">
                  <a:extLst>
                    <a:ext uri="{9D8B030D-6E8A-4147-A177-3AD203B41FA5}">
                      <a16:colId xmlns:a16="http://schemas.microsoft.com/office/drawing/2014/main" val="249783335"/>
                    </a:ext>
                  </a:extLst>
                </a:gridCol>
              </a:tblGrid>
              <a:tr h="255270">
                <a:tc>
                  <a:txBody>
                    <a:bodyPr/>
                    <a:lstStyle/>
                    <a:p>
                      <a:r>
                        <a:rPr lang="en-US" sz="1100" dirty="0"/>
                        <a:t>COL A</a:t>
                      </a:r>
                    </a:p>
                  </a:txBody>
                  <a:tcPr/>
                </a:tc>
                <a:tc>
                  <a:txBody>
                    <a:bodyPr/>
                    <a:lstStyle/>
                    <a:p>
                      <a:r>
                        <a:rPr lang="en-US" sz="1100" dirty="0"/>
                        <a:t>COL B</a:t>
                      </a:r>
                    </a:p>
                  </a:txBody>
                  <a:tcPr/>
                </a:tc>
                <a:tc>
                  <a:txBody>
                    <a:bodyPr/>
                    <a:lstStyle/>
                    <a:p>
                      <a:r>
                        <a:rPr lang="en-US" sz="1100" dirty="0"/>
                        <a:t>SITE_ID</a:t>
                      </a:r>
                    </a:p>
                  </a:txBody>
                  <a:tcPr/>
                </a:tc>
                <a:extLst>
                  <a:ext uri="{0D108BD9-81ED-4DB2-BD59-A6C34878D82A}">
                    <a16:rowId xmlns:a16="http://schemas.microsoft.com/office/drawing/2014/main" val="2926908461"/>
                  </a:ext>
                </a:extLst>
              </a:tr>
              <a:tr h="255270">
                <a:tc>
                  <a:txBody>
                    <a:bodyPr/>
                    <a:lstStyle/>
                    <a:p>
                      <a:r>
                        <a:rPr lang="en-US" sz="1100" dirty="0"/>
                        <a:t>AB</a:t>
                      </a:r>
                    </a:p>
                  </a:txBody>
                  <a:tcPr/>
                </a:tc>
                <a:tc>
                  <a:txBody>
                    <a:bodyPr/>
                    <a:lstStyle/>
                    <a:p>
                      <a:r>
                        <a:rPr lang="en-US" sz="1100" dirty="0"/>
                        <a:t>21</a:t>
                      </a:r>
                    </a:p>
                  </a:txBody>
                  <a:tcPr/>
                </a:tc>
                <a:tc>
                  <a:txBody>
                    <a:bodyPr/>
                    <a:lstStyle/>
                    <a:p>
                      <a:r>
                        <a:rPr lang="en-US" sz="1100" dirty="0"/>
                        <a:t>23</a:t>
                      </a:r>
                    </a:p>
                  </a:txBody>
                  <a:tcPr/>
                </a:tc>
                <a:extLst>
                  <a:ext uri="{0D108BD9-81ED-4DB2-BD59-A6C34878D82A}">
                    <a16:rowId xmlns:a16="http://schemas.microsoft.com/office/drawing/2014/main" val="257808473"/>
                  </a:ext>
                </a:extLst>
              </a:tr>
              <a:tr h="255270">
                <a:tc>
                  <a:txBody>
                    <a:bodyPr/>
                    <a:lstStyle/>
                    <a:p>
                      <a:r>
                        <a:rPr lang="en-US" sz="1100" dirty="0"/>
                        <a:t>CD</a:t>
                      </a:r>
                    </a:p>
                  </a:txBody>
                  <a:tcPr/>
                </a:tc>
                <a:tc>
                  <a:txBody>
                    <a:bodyPr/>
                    <a:lstStyle/>
                    <a:p>
                      <a:r>
                        <a:rPr lang="en-US" sz="1100" dirty="0"/>
                        <a:t>18645</a:t>
                      </a:r>
                    </a:p>
                  </a:txBody>
                  <a:tcPr/>
                </a:tc>
                <a:tc>
                  <a:txBody>
                    <a:bodyPr/>
                    <a:lstStyle/>
                    <a:p>
                      <a:r>
                        <a:rPr lang="en-US" sz="1100" dirty="0"/>
                        <a:t>36</a:t>
                      </a:r>
                    </a:p>
                  </a:txBody>
                  <a:tcPr/>
                </a:tc>
                <a:extLst>
                  <a:ext uri="{0D108BD9-81ED-4DB2-BD59-A6C34878D82A}">
                    <a16:rowId xmlns:a16="http://schemas.microsoft.com/office/drawing/2014/main" val="2755494919"/>
                  </a:ext>
                </a:extLst>
              </a:tr>
              <a:tr h="255270">
                <a:tc>
                  <a:txBody>
                    <a:bodyPr/>
                    <a:lstStyle/>
                    <a:p>
                      <a:r>
                        <a:rPr lang="en-US" sz="1100" dirty="0"/>
                        <a:t>EF</a:t>
                      </a:r>
                    </a:p>
                  </a:txBody>
                  <a:tcPr/>
                </a:tc>
                <a:tc>
                  <a:txBody>
                    <a:bodyPr/>
                    <a:lstStyle/>
                    <a:p>
                      <a:r>
                        <a:rPr lang="en-US" sz="1100" dirty="0"/>
                        <a:t>651</a:t>
                      </a:r>
                    </a:p>
                  </a:txBody>
                  <a:tcPr/>
                </a:tc>
                <a:tc>
                  <a:txBody>
                    <a:bodyPr/>
                    <a:lstStyle/>
                    <a:p>
                      <a:r>
                        <a:rPr lang="en-US" sz="1100" dirty="0"/>
                        <a:t>11</a:t>
                      </a:r>
                    </a:p>
                  </a:txBody>
                  <a:tcPr/>
                </a:tc>
                <a:extLst>
                  <a:ext uri="{0D108BD9-81ED-4DB2-BD59-A6C34878D82A}">
                    <a16:rowId xmlns:a16="http://schemas.microsoft.com/office/drawing/2014/main" val="1486020726"/>
                  </a:ext>
                </a:extLst>
              </a:tr>
              <a:tr h="255270">
                <a:tc>
                  <a:txBody>
                    <a:bodyPr/>
                    <a:lstStyle/>
                    <a:p>
                      <a:r>
                        <a:rPr lang="en-US" sz="1100" dirty="0"/>
                        <a:t>GH</a:t>
                      </a:r>
                    </a:p>
                  </a:txBody>
                  <a:tcPr/>
                </a:tc>
                <a:tc>
                  <a:txBody>
                    <a:bodyPr/>
                    <a:lstStyle/>
                    <a:p>
                      <a:r>
                        <a:rPr lang="en-US" sz="1100" dirty="0"/>
                        <a:t>121223</a:t>
                      </a:r>
                    </a:p>
                  </a:txBody>
                  <a:tcPr/>
                </a:tc>
                <a:tc>
                  <a:txBody>
                    <a:bodyPr/>
                    <a:lstStyle/>
                    <a:p>
                      <a:r>
                        <a:rPr lang="en-US" sz="1100" dirty="0"/>
                        <a:t>23</a:t>
                      </a:r>
                    </a:p>
                  </a:txBody>
                  <a:tcPr/>
                </a:tc>
                <a:extLst>
                  <a:ext uri="{0D108BD9-81ED-4DB2-BD59-A6C34878D82A}">
                    <a16:rowId xmlns:a16="http://schemas.microsoft.com/office/drawing/2014/main" val="2233581703"/>
                  </a:ext>
                </a:extLst>
              </a:tr>
              <a:tr h="255270">
                <a:tc>
                  <a:txBody>
                    <a:bodyPr/>
                    <a:lstStyle/>
                    <a:p>
                      <a:r>
                        <a:rPr lang="en-US" sz="1100" dirty="0"/>
                        <a:t>IJ</a:t>
                      </a:r>
                    </a:p>
                  </a:txBody>
                  <a:tcPr/>
                </a:tc>
                <a:tc>
                  <a:txBody>
                    <a:bodyPr/>
                    <a:lstStyle/>
                    <a:p>
                      <a:r>
                        <a:rPr lang="en-US" sz="1100" dirty="0"/>
                        <a:t>5633</a:t>
                      </a:r>
                    </a:p>
                  </a:txBody>
                  <a:tcPr/>
                </a:tc>
                <a:tc>
                  <a:txBody>
                    <a:bodyPr/>
                    <a:lstStyle/>
                    <a:p>
                      <a:r>
                        <a:rPr lang="en-US" sz="1100" dirty="0"/>
                        <a:t>36</a:t>
                      </a:r>
                    </a:p>
                  </a:txBody>
                  <a:tcPr/>
                </a:tc>
                <a:extLst>
                  <a:ext uri="{0D108BD9-81ED-4DB2-BD59-A6C34878D82A}">
                    <a16:rowId xmlns:a16="http://schemas.microsoft.com/office/drawing/2014/main" val="1130640454"/>
                  </a:ext>
                </a:extLst>
              </a:tr>
            </a:tbl>
          </a:graphicData>
        </a:graphic>
      </p:graphicFrame>
      <p:sp>
        <p:nvSpPr>
          <p:cNvPr id="20" name="TextBox 19">
            <a:extLst>
              <a:ext uri="{FF2B5EF4-FFF2-40B4-BE49-F238E27FC236}">
                <a16:creationId xmlns:a16="http://schemas.microsoft.com/office/drawing/2014/main" id="{43CB181F-64DB-41ED-BB2A-8E62F1D1823C}"/>
              </a:ext>
            </a:extLst>
          </p:cNvPr>
          <p:cNvSpPr txBox="1"/>
          <p:nvPr/>
        </p:nvSpPr>
        <p:spPr>
          <a:xfrm>
            <a:off x="7641974" y="2833080"/>
            <a:ext cx="557012" cy="200055"/>
          </a:xfrm>
          <a:prstGeom prst="rect">
            <a:avLst/>
          </a:prstGeom>
          <a:noFill/>
        </p:spPr>
        <p:txBody>
          <a:bodyPr wrap="none" lIns="0" tIns="0" rIns="0" bIns="0" rtlCol="0">
            <a:spAutoFit/>
          </a:bodyPr>
          <a:lstStyle/>
          <a:p>
            <a:r>
              <a:rPr lang="en-US" sz="1300" dirty="0"/>
              <a:t>Table X</a:t>
            </a:r>
          </a:p>
        </p:txBody>
      </p:sp>
      <p:sp>
        <p:nvSpPr>
          <p:cNvPr id="30" name="Speech Bubble: Rectangle 29">
            <a:extLst>
              <a:ext uri="{FF2B5EF4-FFF2-40B4-BE49-F238E27FC236}">
                <a16:creationId xmlns:a16="http://schemas.microsoft.com/office/drawing/2014/main" id="{4AA0EE05-4DF7-4E7D-9FC4-244EF0E0286B}"/>
              </a:ext>
            </a:extLst>
          </p:cNvPr>
          <p:cNvSpPr/>
          <p:nvPr/>
        </p:nvSpPr>
        <p:spPr>
          <a:xfrm>
            <a:off x="6105885" y="2009233"/>
            <a:ext cx="2774206" cy="652879"/>
          </a:xfrm>
          <a:prstGeom prst="wedgeRectCallout">
            <a:avLst>
              <a:gd name="adj1" fmla="val -26849"/>
              <a:gd name="adj2" fmla="val 126091"/>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add RLS policy for all types of SQL statements – invoke policy function</a:t>
            </a:r>
          </a:p>
        </p:txBody>
      </p:sp>
      <p:sp>
        <p:nvSpPr>
          <p:cNvPr id="6" name="Rectangle: Rounded Corners 5">
            <a:extLst>
              <a:ext uri="{FF2B5EF4-FFF2-40B4-BE49-F238E27FC236}">
                <a16:creationId xmlns:a16="http://schemas.microsoft.com/office/drawing/2014/main" id="{B8E86F31-A37F-4351-8F7D-B22454246D1B}"/>
              </a:ext>
            </a:extLst>
          </p:cNvPr>
          <p:cNvSpPr/>
          <p:nvPr/>
        </p:nvSpPr>
        <p:spPr>
          <a:xfrm>
            <a:off x="4206273" y="3081608"/>
            <a:ext cx="1404185" cy="5218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Site Filter Policy Function</a:t>
            </a:r>
          </a:p>
        </p:txBody>
      </p:sp>
      <p:sp>
        <p:nvSpPr>
          <p:cNvPr id="24" name="Speech Bubble: Rectangle 23">
            <a:extLst>
              <a:ext uri="{FF2B5EF4-FFF2-40B4-BE49-F238E27FC236}">
                <a16:creationId xmlns:a16="http://schemas.microsoft.com/office/drawing/2014/main" id="{F0E8AFC2-0EDD-416F-B75E-6EAF70064B4C}"/>
              </a:ext>
            </a:extLst>
          </p:cNvPr>
          <p:cNvSpPr/>
          <p:nvPr/>
        </p:nvSpPr>
        <p:spPr>
          <a:xfrm>
            <a:off x="1555770" y="1778977"/>
            <a:ext cx="4287337" cy="652879"/>
          </a:xfrm>
          <a:prstGeom prst="wedgeRectCallout">
            <a:avLst>
              <a:gd name="adj1" fmla="val 37315"/>
              <a:gd name="adj2" fmla="val 166791"/>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always return the string </a:t>
            </a:r>
            <a:br>
              <a:rPr lang="en-US" dirty="0">
                <a:latin typeface="Cascadia Mono" panose="020B0609020000020004" pitchFamily="49" charset="0"/>
                <a:ea typeface="Cascadia Mono" panose="020B0609020000020004" pitchFamily="49" charset="0"/>
                <a:cs typeface="Cascadia Mono" panose="020B0609020000020004" pitchFamily="49" charset="0"/>
              </a:rPr>
            </a:br>
            <a:r>
              <a:rPr lang="en-US" dirty="0">
                <a:latin typeface="Cascadia Mono" panose="020B0609020000020004" pitchFamily="49" charset="0"/>
                <a:ea typeface="Cascadia Mono" panose="020B0609020000020004" pitchFamily="49" charset="0"/>
                <a:cs typeface="Cascadia Mono" panose="020B0609020000020004" pitchFamily="49" charset="0"/>
              </a:rPr>
              <a:t>“WHERE SITE_ID = SYS_CONTEXT(‘MY_CTX’,’CURRENT_SITE_ID’)”</a:t>
            </a:r>
          </a:p>
        </p:txBody>
      </p:sp>
      <p:sp>
        <p:nvSpPr>
          <p:cNvPr id="25" name="Rectangle: Rounded Corners 24">
            <a:extLst>
              <a:ext uri="{FF2B5EF4-FFF2-40B4-BE49-F238E27FC236}">
                <a16:creationId xmlns:a16="http://schemas.microsoft.com/office/drawing/2014/main" id="{C0CB2802-A0A8-46EA-99EE-1D9009AECF24}"/>
              </a:ext>
            </a:extLst>
          </p:cNvPr>
          <p:cNvSpPr/>
          <p:nvPr/>
        </p:nvSpPr>
        <p:spPr>
          <a:xfrm>
            <a:off x="3243386" y="3946591"/>
            <a:ext cx="1787269" cy="7796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a:t>Application Context MY_CTX</a:t>
            </a:r>
          </a:p>
          <a:p>
            <a:pPr algn="ctr"/>
            <a:endParaRPr lang="en-US" sz="1100" dirty="0"/>
          </a:p>
          <a:p>
            <a:pPr algn="ctr"/>
            <a:endParaRPr lang="en-US" sz="1100" dirty="0"/>
          </a:p>
        </p:txBody>
      </p:sp>
      <p:sp>
        <p:nvSpPr>
          <p:cNvPr id="9" name="Cube 8">
            <a:extLst>
              <a:ext uri="{FF2B5EF4-FFF2-40B4-BE49-F238E27FC236}">
                <a16:creationId xmlns:a16="http://schemas.microsoft.com/office/drawing/2014/main" id="{05ABEA9C-C6E4-4F36-BB3D-4513404DF8B4}"/>
              </a:ext>
            </a:extLst>
          </p:cNvPr>
          <p:cNvSpPr/>
          <p:nvPr/>
        </p:nvSpPr>
        <p:spPr>
          <a:xfrm>
            <a:off x="3491024" y="4392645"/>
            <a:ext cx="1221653" cy="2500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CURRENT_SITE_ID</a:t>
            </a:r>
          </a:p>
        </p:txBody>
      </p:sp>
      <p:sp>
        <p:nvSpPr>
          <p:cNvPr id="13" name="Arrow: Right 12">
            <a:extLst>
              <a:ext uri="{FF2B5EF4-FFF2-40B4-BE49-F238E27FC236}">
                <a16:creationId xmlns:a16="http://schemas.microsoft.com/office/drawing/2014/main" id="{A612CEAD-7514-4929-A8E5-B52793C46203}"/>
              </a:ext>
            </a:extLst>
          </p:cNvPr>
          <p:cNvSpPr/>
          <p:nvPr/>
        </p:nvSpPr>
        <p:spPr>
          <a:xfrm rot="689184">
            <a:off x="930353" y="3200218"/>
            <a:ext cx="4980859" cy="4730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363F777-F5F2-46A9-BE77-D5A2C7B07D2F}"/>
              </a:ext>
            </a:extLst>
          </p:cNvPr>
          <p:cNvSpPr txBox="1"/>
          <p:nvPr/>
        </p:nvSpPr>
        <p:spPr>
          <a:xfrm>
            <a:off x="120230" y="2698827"/>
            <a:ext cx="904094" cy="615553"/>
          </a:xfrm>
          <a:prstGeom prst="rect">
            <a:avLst/>
          </a:prstGeom>
          <a:noFill/>
        </p:spPr>
        <p:txBody>
          <a:bodyPr wrap="none" lIns="0" tIns="0" rIns="0" bIns="0" rtlCol="0">
            <a:spAutoFit/>
          </a:bodyPr>
          <a:lstStyle/>
          <a:p>
            <a:r>
              <a:rPr lang="en-US" sz="4000" dirty="0">
                <a:latin typeface="Cascadia Mono" panose="020B0609020000020004" pitchFamily="49" charset="0"/>
                <a:ea typeface="Cascadia Mono" panose="020B0609020000020004" pitchFamily="49" charset="0"/>
                <a:cs typeface="Cascadia Mono" panose="020B0609020000020004" pitchFamily="49" charset="0"/>
              </a:rPr>
              <a:t>SQL</a:t>
            </a:r>
          </a:p>
        </p:txBody>
      </p:sp>
      <p:sp>
        <p:nvSpPr>
          <p:cNvPr id="28" name="Speech Bubble: Rectangle 27">
            <a:extLst>
              <a:ext uri="{FF2B5EF4-FFF2-40B4-BE49-F238E27FC236}">
                <a16:creationId xmlns:a16="http://schemas.microsoft.com/office/drawing/2014/main" id="{566E73E2-E4B9-4E39-946E-70B7B124E22E}"/>
              </a:ext>
            </a:extLst>
          </p:cNvPr>
          <p:cNvSpPr/>
          <p:nvPr/>
        </p:nvSpPr>
        <p:spPr>
          <a:xfrm>
            <a:off x="1370483" y="3929038"/>
            <a:ext cx="1690867" cy="652879"/>
          </a:xfrm>
          <a:prstGeom prst="wedgeRectCallout">
            <a:avLst>
              <a:gd name="adj1" fmla="val 66962"/>
              <a:gd name="adj2" fmla="val 3990"/>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latin typeface="Cascadia Mono" panose="020B0609020000020004" pitchFamily="49" charset="0"/>
                <a:ea typeface="Cascadia Mono" panose="020B0609020000020004" pitchFamily="49" charset="0"/>
                <a:cs typeface="Cascadia Mono" panose="020B0609020000020004" pitchFamily="49" charset="0"/>
              </a:rPr>
              <a:t>memory cache with session wide parameters</a:t>
            </a:r>
          </a:p>
        </p:txBody>
      </p:sp>
    </p:spTree>
    <p:extLst>
      <p:ext uri="{BB962C8B-B14F-4D97-AF65-F5344CB8AC3E}">
        <p14:creationId xmlns:p14="http://schemas.microsoft.com/office/powerpoint/2010/main" val="207837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 grpId="0" animBg="1"/>
      <p:bldP spid="24" grpId="0" animBg="1"/>
      <p:bldP spid="25" grpId="0" animBg="1"/>
      <p:bldP spid="9"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7587-BA3C-4E30-BC83-2EB5FEF1DCBB}"/>
              </a:ext>
            </a:extLst>
          </p:cNvPr>
          <p:cNvSpPr>
            <a:spLocks noGrp="1"/>
          </p:cNvSpPr>
          <p:nvPr>
            <p:ph type="title"/>
          </p:nvPr>
        </p:nvSpPr>
        <p:spPr/>
        <p:txBody>
          <a:bodyPr/>
          <a:lstStyle/>
          <a:p>
            <a:r>
              <a:rPr lang="en-US" dirty="0"/>
              <a:t>Proof of Concept</a:t>
            </a:r>
          </a:p>
        </p:txBody>
      </p:sp>
      <p:sp>
        <p:nvSpPr>
          <p:cNvPr id="3" name="Content Placeholder 2">
            <a:extLst>
              <a:ext uri="{FF2B5EF4-FFF2-40B4-BE49-F238E27FC236}">
                <a16:creationId xmlns:a16="http://schemas.microsoft.com/office/drawing/2014/main" id="{E4A9E666-DD62-45B3-A90B-37712F0358B5}"/>
              </a:ext>
            </a:extLst>
          </p:cNvPr>
          <p:cNvSpPr>
            <a:spLocks noGrp="1"/>
          </p:cNvSpPr>
          <p:nvPr>
            <p:ph idx="1"/>
          </p:nvPr>
        </p:nvSpPr>
        <p:spPr/>
        <p:txBody>
          <a:bodyPr/>
          <a:lstStyle/>
          <a:p>
            <a:r>
              <a:rPr lang="en-US" dirty="0"/>
              <a:t>Prove</a:t>
            </a:r>
          </a:p>
          <a:p>
            <a:pPr lvl="1"/>
            <a:r>
              <a:rPr lang="en-US" dirty="0"/>
              <a:t>that and how consolidation (centralized and cloudified) can work</a:t>
            </a:r>
          </a:p>
          <a:p>
            <a:r>
              <a:rPr lang="en-US" dirty="0"/>
              <a:t>Solution Design of End State (SOLL)</a:t>
            </a:r>
          </a:p>
          <a:p>
            <a:pPr lvl="1"/>
            <a:r>
              <a:rPr lang="en-US" dirty="0"/>
              <a:t>how will it be</a:t>
            </a:r>
          </a:p>
          <a:p>
            <a:pPr lvl="1"/>
            <a:r>
              <a:rPr lang="en-US" dirty="0"/>
              <a:t>sizing</a:t>
            </a:r>
          </a:p>
          <a:p>
            <a:pPr lvl="1"/>
            <a:r>
              <a:rPr lang="en-US" dirty="0"/>
              <a:t>cost (OPEX)</a:t>
            </a:r>
          </a:p>
          <a:p>
            <a:r>
              <a:rPr lang="en-US" dirty="0"/>
              <a:t>Roadmap for migrating to end state</a:t>
            </a:r>
          </a:p>
          <a:p>
            <a:pPr lvl="1"/>
            <a:r>
              <a:rPr lang="en-US" dirty="0"/>
              <a:t>how do we get there</a:t>
            </a:r>
          </a:p>
          <a:p>
            <a:pPr lvl="1"/>
            <a:r>
              <a:rPr lang="en-US" dirty="0"/>
              <a:t>how much effort will it be</a:t>
            </a:r>
          </a:p>
          <a:p>
            <a:pPr lvl="1"/>
            <a:r>
              <a:rPr lang="en-US" dirty="0"/>
              <a:t>what do we need (time, budget, skills, specific people, tools, ...)</a:t>
            </a:r>
          </a:p>
          <a:p>
            <a:r>
              <a:rPr lang="en-US" dirty="0"/>
              <a:t>Impact</a:t>
            </a:r>
          </a:p>
          <a:p>
            <a:r>
              <a:rPr lang="en-US" dirty="0"/>
              <a:t>Risk</a:t>
            </a:r>
          </a:p>
          <a:p>
            <a:r>
              <a:rPr lang="en-US" dirty="0"/>
              <a:t>Benefits</a:t>
            </a:r>
          </a:p>
        </p:txBody>
      </p:sp>
      <p:sp>
        <p:nvSpPr>
          <p:cNvPr id="4" name="Footer Placeholder 3">
            <a:extLst>
              <a:ext uri="{FF2B5EF4-FFF2-40B4-BE49-F238E27FC236}">
                <a16:creationId xmlns:a16="http://schemas.microsoft.com/office/drawing/2014/main" id="{115E593C-5425-4D81-85F7-0F72706ECF7B}"/>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237471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nefits – VEMT – The Experience &amp;amp; Loyalty Cloud. CX, Customer Experience  Management and Marketing Technology.">
            <a:extLst>
              <a:ext uri="{FF2B5EF4-FFF2-40B4-BE49-F238E27FC236}">
                <a16:creationId xmlns:a16="http://schemas.microsoft.com/office/drawing/2014/main" id="{7172CFC4-EEE5-4DD2-B6A1-D48B9E8DF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224" y="648000"/>
            <a:ext cx="4762500" cy="2333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0F0C8C-EE8B-4253-A4C8-2E01EF00B1B4}"/>
              </a:ext>
            </a:extLst>
          </p:cNvPr>
          <p:cNvSpPr>
            <a:spLocks noGrp="1"/>
          </p:cNvSpPr>
          <p:nvPr>
            <p:ph type="title"/>
          </p:nvPr>
        </p:nvSpPr>
        <p:spPr/>
        <p:txBody>
          <a:bodyPr/>
          <a:lstStyle/>
          <a:p>
            <a:r>
              <a:rPr lang="en-US" dirty="0"/>
              <a:t>Triggers, Drivers, Objectives, Bonus Benefits</a:t>
            </a:r>
          </a:p>
        </p:txBody>
      </p:sp>
      <p:sp>
        <p:nvSpPr>
          <p:cNvPr id="3" name="Content Placeholder 2">
            <a:extLst>
              <a:ext uri="{FF2B5EF4-FFF2-40B4-BE49-F238E27FC236}">
                <a16:creationId xmlns:a16="http://schemas.microsoft.com/office/drawing/2014/main" id="{B71A89B6-9633-4C73-856D-78F0A1198BF0}"/>
              </a:ext>
            </a:extLst>
          </p:cNvPr>
          <p:cNvSpPr>
            <a:spLocks noGrp="1"/>
          </p:cNvSpPr>
          <p:nvPr>
            <p:ph idx="1"/>
          </p:nvPr>
        </p:nvSpPr>
        <p:spPr>
          <a:xfrm>
            <a:off x="720003" y="936000"/>
            <a:ext cx="6867913" cy="3780000"/>
          </a:xfrm>
        </p:spPr>
        <p:txBody>
          <a:bodyPr/>
          <a:lstStyle/>
          <a:p>
            <a:r>
              <a:rPr lang="en-US" dirty="0"/>
              <a:t>Costs: Hardware, Software licenses &amp; support fees</a:t>
            </a:r>
          </a:p>
          <a:p>
            <a:r>
              <a:rPr lang="en-US" dirty="0"/>
              <a:t>Operational effort (and risk)</a:t>
            </a:r>
          </a:p>
          <a:p>
            <a:r>
              <a:rPr lang="en-US" dirty="0"/>
              <a:t>Business &amp; Technology agility &amp; innovation</a:t>
            </a:r>
          </a:p>
          <a:p>
            <a:r>
              <a:rPr lang="en-US" dirty="0"/>
              <a:t>Increasing feature release frequency</a:t>
            </a:r>
          </a:p>
          <a:p>
            <a:r>
              <a:rPr lang="en-US" dirty="0"/>
              <a:t>Data freshness on site &amp; in central</a:t>
            </a:r>
          </a:p>
          <a:p>
            <a:r>
              <a:rPr lang="en-US" dirty="0"/>
              <a:t>Mobile Apps – used on site and </a:t>
            </a:r>
            <a:br>
              <a:rPr lang="en-US" dirty="0"/>
            </a:br>
            <a:r>
              <a:rPr lang="en-US" dirty="0"/>
              <a:t>running against central systems can use real time site data</a:t>
            </a:r>
          </a:p>
          <a:p>
            <a:r>
              <a:rPr lang="en-US" dirty="0"/>
              <a:t>Reduction in vulnerability</a:t>
            </a:r>
          </a:p>
          <a:p>
            <a:r>
              <a:rPr lang="en-US" dirty="0"/>
              <a:t>Scalability – short term peaks &amp; long-term growth (or decline)</a:t>
            </a:r>
          </a:p>
          <a:p>
            <a:r>
              <a:rPr lang="en-US" dirty="0"/>
              <a:t>Accelerating provisioning (&amp; decommissioning) of sites</a:t>
            </a:r>
          </a:p>
          <a:p>
            <a:r>
              <a:rPr lang="en-US" dirty="0"/>
              <a:t>Focus scarce IT staff on business value (away from IaaS)</a:t>
            </a:r>
          </a:p>
          <a:p>
            <a:r>
              <a:rPr lang="en-US" dirty="0"/>
              <a:t>Implementing the Cloud Strategy and moving forward on architecture roadmap</a:t>
            </a:r>
          </a:p>
          <a:p>
            <a:r>
              <a:rPr lang="en-US" dirty="0"/>
              <a:t>Reduce Oracle footprint </a:t>
            </a:r>
          </a:p>
        </p:txBody>
      </p:sp>
      <p:sp>
        <p:nvSpPr>
          <p:cNvPr id="4" name="Footer Placeholder 3">
            <a:extLst>
              <a:ext uri="{FF2B5EF4-FFF2-40B4-BE49-F238E27FC236}">
                <a16:creationId xmlns:a16="http://schemas.microsoft.com/office/drawing/2014/main" id="{4E7865CA-3E6E-490B-A9F3-9783B24D749E}"/>
              </a:ext>
            </a:extLst>
          </p:cNvPr>
          <p:cNvSpPr>
            <a:spLocks noGrp="1"/>
          </p:cNvSpPr>
          <p:nvPr>
            <p:ph type="ftr" sz="quarter" idx="11"/>
          </p:nvPr>
        </p:nvSpPr>
        <p:spPr/>
        <p:txBody>
          <a:bodyPr/>
          <a:lstStyle/>
          <a:p>
            <a:r>
              <a:rPr lang="en-US"/>
              <a:t>Triple C - Centralize, Cloudify and Consolidate Oracle Databases</a:t>
            </a:r>
            <a:endParaRPr lang="nl-NL"/>
          </a:p>
        </p:txBody>
      </p:sp>
    </p:spTree>
    <p:extLst>
      <p:ext uri="{BB962C8B-B14F-4D97-AF65-F5344CB8AC3E}">
        <p14:creationId xmlns:p14="http://schemas.microsoft.com/office/powerpoint/2010/main" val="4002800752"/>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20201028 AMIS Conclusion presentatie.potx" id="{9C9BE468-9466-4F7F-9A03-E0E56A05E818}" vid="{9E28417E-C180-4961-BC93-8843FAD619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CDE95304DD6F4887052858DDBAA49F" ma:contentTypeVersion="16" ma:contentTypeDescription="Een nieuw document maken." ma:contentTypeScope="" ma:versionID="37fe1b1e1e7c65f35aeb2c74f2f94ebe">
  <xsd:schema xmlns:xsd="http://www.w3.org/2001/XMLSchema" xmlns:xs="http://www.w3.org/2001/XMLSchema" xmlns:p="http://schemas.microsoft.com/office/2006/metadata/properties" xmlns:ns1="http://schemas.microsoft.com/sharepoint/v3" xmlns:ns3="c0096d71-547d-4042-b14d-b0c176c18ef9" xmlns:ns4="c4a3eb09-d3f0-4928-b094-498861f3a0e3" targetNamespace="http://schemas.microsoft.com/office/2006/metadata/properties" ma:root="true" ma:fieldsID="59fc7b1ae816db7f75dfbd665611573c" ns1:_="" ns3:_="" ns4:_="">
    <xsd:import namespace="http://schemas.microsoft.com/sharepoint/v3"/>
    <xsd:import namespace="c0096d71-547d-4042-b14d-b0c176c18ef9"/>
    <xsd:import namespace="c4a3eb09-d3f0-4928-b094-498861f3a0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element ref="ns1:_ip_UnifiedCompliancePolicyProperties" minOccurs="0"/>
                <xsd:element ref="ns1:_ip_UnifiedCompliancePolicyUIAc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Eigenschappen van het geïntegreerd beleid voor naleving" ma:hidden="true" ma:internalName="_ip_UnifiedCompliancePolicyProperties">
      <xsd:simpleType>
        <xsd:restriction base="dms:Note"/>
      </xsd:simpleType>
    </xsd:element>
    <xsd:element name="_ip_UnifiedCompliancePolicyUIAction" ma:index="20"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096d71-547d-4042-b14d-b0c176c18e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4a3eb09-d3f0-4928-b094-498861f3a0e3"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SharingHintHash" ma:index="12"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653586-D9AD-4A7C-AE25-8F164514A81A}">
  <ds:schemaRefs>
    <ds:schemaRef ds:uri="http://schemas.openxmlformats.org/package/2006/metadata/core-properties"/>
    <ds:schemaRef ds:uri="http://purl.org/dc/elements/1.1/"/>
    <ds:schemaRef ds:uri="http://purl.org/dc/terms/"/>
    <ds:schemaRef ds:uri="c0096d71-547d-4042-b14d-b0c176c18ef9"/>
    <ds:schemaRef ds:uri="http://schemas.microsoft.com/office/infopath/2007/PartnerControls"/>
    <ds:schemaRef ds:uri="c4a3eb09-d3f0-4928-b094-498861f3a0e3"/>
    <ds:schemaRef ds:uri="http://schemas.microsoft.com/office/2006/documentManagement/types"/>
    <ds:schemaRef ds:uri="http://schemas.microsoft.com/sharepoint/v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04C69DB-1A63-4B5C-880C-B80EA3A70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096d71-547d-4042-b14d-b0c176c18ef9"/>
    <ds:schemaRef ds:uri="c4a3eb09-d3f0-4928-b094-498861f3a0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DF2822-16E4-4479-B239-41A079CBB6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201028 - Presentatie</Template>
  <TotalTime>9851</TotalTime>
  <Words>6236</Words>
  <Application>Microsoft Office PowerPoint</Application>
  <PresentationFormat>On-screen Show (16:9)</PresentationFormat>
  <Paragraphs>928</Paragraphs>
  <Slides>41</Slides>
  <Notes>2</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Bahnschrift SemiLight SemiConde</vt:lpstr>
      <vt:lpstr>Calibri</vt:lpstr>
      <vt:lpstr>Cascadia Mono</vt:lpstr>
      <vt:lpstr>Symbol</vt:lpstr>
      <vt:lpstr>Wingdings</vt:lpstr>
      <vt:lpstr>Office-thema</vt:lpstr>
      <vt:lpstr>Triple C - Centralize, Cloudify and Consolidate  Dozens of Oracle Databases </vt:lpstr>
      <vt:lpstr>Lucas Jellema  CTO for AMIS | Conclusion Cloud Solution Architect  </vt:lpstr>
      <vt:lpstr>Triple Play - Centralize, Cloudify and Consolidate</vt:lpstr>
      <vt:lpstr>Starting Point</vt:lpstr>
      <vt:lpstr>Desire to Consolidate Databases</vt:lpstr>
      <vt:lpstr>Virtual Private Database “access database as if each site is the only one”</vt:lpstr>
      <vt:lpstr>Oracle Database Enterprise Edition - Virtual Private Database Fine Grained Access or Row Level Security Access Policy</vt:lpstr>
      <vt:lpstr>Proof of Concept</vt:lpstr>
      <vt:lpstr>Triggers, Drivers, Objectives, Bonus Benefits</vt:lpstr>
      <vt:lpstr>PoC Setup</vt:lpstr>
      <vt:lpstr>VPD Set Up in Consolidated Database</vt:lpstr>
      <vt:lpstr>Cloudify &amp; Consolidate</vt:lpstr>
      <vt:lpstr>Example: Process Status Table</vt:lpstr>
      <vt:lpstr>Alternative Implementation</vt:lpstr>
      <vt:lpstr>PoC ++</vt:lpstr>
      <vt:lpstr>Exploring &amp; Demonstrating  Consolidated Database Performance</vt:lpstr>
      <vt:lpstr>Elasticity – Scale Up and Down</vt:lpstr>
      <vt:lpstr>Elasticity – Scale Out and In</vt:lpstr>
      <vt:lpstr>Load Test with Realistic Workload</vt:lpstr>
      <vt:lpstr>How to run workloads for dozens of sites  (from only three RAT captures and three data sets)</vt:lpstr>
      <vt:lpstr>Challenges in Achieving Proper RAT Results</vt:lpstr>
      <vt:lpstr>RAT Approach</vt:lpstr>
      <vt:lpstr>RAT Findings</vt:lpstr>
      <vt:lpstr>Lots of Opportunities for Improvement –  to host more sites in a single database instance</vt:lpstr>
      <vt:lpstr>Consolidate Daemons and Jobs</vt:lpstr>
      <vt:lpstr>Application Server Scripts, Daemons &amp; Jobs</vt:lpstr>
      <vt:lpstr>Change Management </vt:lpstr>
      <vt:lpstr>Multiple application versions co-exist</vt:lpstr>
      <vt:lpstr>Introducing Oracle Database Edition Based Redefinition (EBR)</vt:lpstr>
      <vt:lpstr>Oracle Database Name Resolution</vt:lpstr>
      <vt:lpstr>Oracle Database Name Resolution</vt:lpstr>
      <vt:lpstr>Oracle Database Name Resolution</vt:lpstr>
      <vt:lpstr>Working with Database Editions  to Support Multiple Releases from a Single Database </vt:lpstr>
      <vt:lpstr>UI Application: each UI App version can work with one (or more) database editions</vt:lpstr>
      <vt:lpstr>UI Application – Routing, Versions and Editions</vt:lpstr>
      <vt:lpstr>Not All Sites are Created Equal Using Feature Toggles to Cater for “Same Software, Different Behavior”</vt:lpstr>
      <vt:lpstr>Change Management Process</vt:lpstr>
      <vt:lpstr>Summary &amp; Conclusions</vt:lpstr>
      <vt:lpstr>Applied Oracle Database features</vt:lpstr>
      <vt:lpstr>Summary &amp; Conclusions</vt:lpstr>
      <vt:lpstr>Tusen Takk Thank you very much</vt:lpstr>
    </vt:vector>
  </TitlesOfParts>
  <Manager/>
  <Company>AMIS 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Triple C - Centralize, Cloudify and Consolidate  Dozens of Oracle Databases </dc:title>
  <dc:subject/>
  <dc:creator>Lucas Jellema</dc:creator>
  <cp:keywords/>
  <dc:description>AMIS Conclusion presentatie - versie 2 - juni 2019
Ontwerp: Humming
Template: Ton Persoon</dc:description>
  <cp:lastModifiedBy>Lucas Jellema</cp:lastModifiedBy>
  <cp:revision>2</cp:revision>
  <dcterms:created xsi:type="dcterms:W3CDTF">2021-10-17T10:07:34Z</dcterms:created>
  <dcterms:modified xsi:type="dcterms:W3CDTF">2021-10-26T19:46:58Z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0x010100D0CDE95304DD6F4887052858DDBAA49F</vt:lpwstr>
  </property>
  <property fmtid="{D5CDD505-2E9C-101B-9397-08002B2CF9AE}" pid="3" name="MSIP_Label_36148d1e-9119-4a03-b039-d8188704cf2a_Enabled">
    <vt:lpwstr>true</vt:lpwstr>
  </property>
  <property fmtid="{D5CDD505-2E9C-101B-9397-08002B2CF9AE}" pid="4" name="MSIP_Label_36148d1e-9119-4a03-b039-d8188704cf2a_SetDate">
    <vt:lpwstr>2021-10-26T19:46:58Z</vt:lpwstr>
  </property>
  <property fmtid="{D5CDD505-2E9C-101B-9397-08002B2CF9AE}" pid="5" name="MSIP_Label_36148d1e-9119-4a03-b039-d8188704cf2a_Method">
    <vt:lpwstr>Privileged</vt:lpwstr>
  </property>
  <property fmtid="{D5CDD505-2E9C-101B-9397-08002B2CF9AE}" pid="6" name="MSIP_Label_36148d1e-9119-4a03-b039-d8188704cf2a_Name">
    <vt:lpwstr>Global-Publiek</vt:lpwstr>
  </property>
  <property fmtid="{D5CDD505-2E9C-101B-9397-08002B2CF9AE}" pid="7" name="MSIP_Label_36148d1e-9119-4a03-b039-d8188704cf2a_SiteId">
    <vt:lpwstr>21429da9-e4ad-45f9-9a6f-cd126a64274b</vt:lpwstr>
  </property>
  <property fmtid="{D5CDD505-2E9C-101B-9397-08002B2CF9AE}" pid="8" name="MSIP_Label_36148d1e-9119-4a03-b039-d8188704cf2a_ActionId">
    <vt:lpwstr>27f51abb-d762-422f-8a5c-97f4b8cf9cca</vt:lpwstr>
  </property>
  <property fmtid="{D5CDD505-2E9C-101B-9397-08002B2CF9AE}" pid="9" name="MSIP_Label_36148d1e-9119-4a03-b039-d8188704cf2a_ContentBits">
    <vt:lpwstr>1</vt:lpwstr>
  </property>
</Properties>
</file>