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13"/>
  </p:notesMasterIdLst>
  <p:sldIdLst>
    <p:sldId id="533" r:id="rId5"/>
    <p:sldId id="534" r:id="rId6"/>
    <p:sldId id="519" r:id="rId7"/>
    <p:sldId id="535" r:id="rId8"/>
    <p:sldId id="536" r:id="rId9"/>
    <p:sldId id="537" r:id="rId10"/>
    <p:sldId id="538" r:id="rId11"/>
    <p:sldId id="539" r:id="rId12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 Jellema" initials="LJ" lastIdx="2" clrIdx="0">
    <p:extLst>
      <p:ext uri="{19B8F6BF-5375-455C-9EA6-DF929625EA0E}">
        <p15:presenceInfo xmlns:p15="http://schemas.microsoft.com/office/powerpoint/2012/main" userId="S-1-12-1-2115518395-1152615648-2449933211-7228983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/>
    <p:restoredTop sz="94894" autoAdjust="0"/>
  </p:normalViewPr>
  <p:slideViewPr>
    <p:cSldViewPr snapToGrid="0" snapToObjects="1">
      <p:cViewPr varScale="1">
        <p:scale>
          <a:sx n="102" d="100"/>
          <a:sy n="102" d="100"/>
        </p:scale>
        <p:origin x="57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19-11-2020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Business and IT agility through DevOps and microservice architecture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and IT agility through DevOps and microservice architecture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and IT agility through DevOps and microservice architecture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and IT agility through DevOps and microservice architecture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and IT agility through DevOps and microservice architecture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TANDAARD ALLEEN 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5606" y="444793"/>
            <a:ext cx="6793581" cy="70995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2847" baseline="0"/>
            </a:lvl1pPr>
          </a:lstStyle>
          <a:p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12904"/>
            <a:ext cx="9144000" cy="1305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32834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97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CO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5606" y="444793"/>
            <a:ext cx="6793581" cy="70995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2847" baseline="0"/>
            </a:lvl1pPr>
          </a:lstStyle>
          <a:p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hier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03066" y="1400615"/>
            <a:ext cx="6306120" cy="29903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32834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70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and IT agility through DevOps and microservice architecture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and IT agility through DevOps and microservice architecture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and IT agility through DevOps and microservice architecture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and IT agility through DevOps and microservice architecture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and IT agility through DevOps and microservice architecture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Business and IT agility through DevOps and microservice architecture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20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/>
              <a:t>Business and IT agility through DevOps and microservice architecture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  <p:sldLayoutId id="2147483692" r:id="rId15"/>
    <p:sldLayoutId id="2147483695" r:id="rId16"/>
  </p:sldLayoutIdLst>
  <p:hf sldNum="0"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90000"/>
              </a:lnSpc>
              <a:spcAft>
                <a:spcPct val="0"/>
              </a:spcAft>
            </a:pPr>
            <a:r>
              <a:rPr lang="fr-FR" sz="3600" dirty="0">
                <a:solidFill>
                  <a:schemeClr val="accent4">
                    <a:lumMod val="75000"/>
                  </a:schemeClr>
                </a:solidFill>
                <a:latin typeface="Trebuchet MS Bold" charset="0"/>
                <a:cs typeface="Trebuchet MS Bold" charset="0"/>
              </a:rPr>
              <a:t> </a:t>
            </a:r>
            <a:r>
              <a:rPr lang="fr-FR" sz="1800" dirty="0" err="1"/>
              <a:t>What</a:t>
            </a:r>
            <a:r>
              <a:rPr lang="fr-FR" sz="1800" dirty="0"/>
              <a:t> </a:t>
            </a:r>
            <a:r>
              <a:rPr lang="fr-FR" sz="1800" dirty="0" err="1"/>
              <a:t>is</a:t>
            </a:r>
            <a:r>
              <a:rPr lang="fr-FR" sz="1800" dirty="0"/>
              <a:t> IT all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194F8-F87D-4D76-A9F2-C246DA023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8" name="Oval 7"/>
          <p:cNvSpPr/>
          <p:nvPr/>
        </p:nvSpPr>
        <p:spPr>
          <a:xfrm>
            <a:off x="5430955" y="2002000"/>
            <a:ext cx="1752547" cy="15031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9" name="TextBox 8"/>
          <p:cNvSpPr txBox="1"/>
          <p:nvPr/>
        </p:nvSpPr>
        <p:spPr>
          <a:xfrm>
            <a:off x="5684737" y="216825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Application</a:t>
            </a:r>
            <a:endParaRPr lang="nl-NL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5274476" y="145208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Production Runtime</a:t>
            </a:r>
            <a:endParaRPr lang="nl-NL" sz="18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BF4DA7-81D8-4F26-A0EA-B8EB63632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and IT agility through DevOps and microservice architecture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154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IT all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Oval 7"/>
          <p:cNvSpPr/>
          <p:nvPr/>
        </p:nvSpPr>
        <p:spPr>
          <a:xfrm>
            <a:off x="5430955" y="2002000"/>
            <a:ext cx="1752547" cy="15031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9" name="TextBox 8"/>
          <p:cNvSpPr txBox="1"/>
          <p:nvPr/>
        </p:nvSpPr>
        <p:spPr>
          <a:xfrm>
            <a:off x="5684737" y="216825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Application</a:t>
            </a:r>
            <a:endParaRPr lang="nl-NL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5274476" y="145208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Production Runtime</a:t>
            </a:r>
            <a:endParaRPr lang="nl-NL" sz="1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810438" y="291181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Platform</a:t>
            </a:r>
            <a:endParaRPr lang="nl-NL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and IT agility through DevOps and microservice architecture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3228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Agility</a:t>
            </a:r>
          </a:p>
          <a:p>
            <a:pPr lvl="1"/>
            <a:r>
              <a:rPr lang="en-US" dirty="0"/>
              <a:t>In functionality: quick, cheap, effortless and risk free</a:t>
            </a:r>
          </a:p>
          <a:p>
            <a:r>
              <a:rPr lang="en-US" dirty="0"/>
              <a:t>IT Agility</a:t>
            </a:r>
          </a:p>
          <a:p>
            <a:pPr lvl="1"/>
            <a:r>
              <a:rPr lang="en-US" dirty="0"/>
              <a:t>In non-functionality: scale, resilience, infrastructure &amp; location</a:t>
            </a:r>
          </a:p>
          <a:p>
            <a:r>
              <a:rPr lang="en-US" dirty="0"/>
              <a:t>Real working applications with rapid relevant evolution that run reliably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Business and IT agility through DevOps and microservice architecture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772761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defTabSz="409542" fontAlgn="base" hangingPunct="0">
              <a:spcAft>
                <a:spcPct val="0"/>
              </a:spcAft>
            </a:pPr>
            <a:r>
              <a:rPr lang="fr-FR" sz="2000" dirty="0" err="1"/>
              <a:t>What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IT all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Oval 7"/>
          <p:cNvSpPr/>
          <p:nvPr/>
        </p:nvSpPr>
        <p:spPr>
          <a:xfrm>
            <a:off x="5430955" y="2002000"/>
            <a:ext cx="1752547" cy="15031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9" name="TextBox 8"/>
          <p:cNvSpPr txBox="1"/>
          <p:nvPr/>
        </p:nvSpPr>
        <p:spPr>
          <a:xfrm>
            <a:off x="5684737" y="216825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Application</a:t>
            </a:r>
            <a:endParaRPr lang="nl-NL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5810438" y="291181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Platform</a:t>
            </a:r>
            <a:endParaRPr lang="nl-NL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5274476" y="1078019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Production Runtime</a:t>
            </a:r>
            <a:endParaRPr lang="nl-NL" sz="18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430955" y="2753585"/>
            <a:ext cx="1752547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84738" y="161358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Operations</a:t>
            </a:r>
            <a:endParaRPr lang="nl-NL" sz="1800" dirty="0"/>
          </a:p>
        </p:txBody>
      </p:sp>
      <p:sp>
        <p:nvSpPr>
          <p:cNvPr id="15" name="Rectangular Callout 14"/>
          <p:cNvSpPr/>
          <p:nvPr/>
        </p:nvSpPr>
        <p:spPr>
          <a:xfrm>
            <a:off x="7536785" y="1915802"/>
            <a:ext cx="1530880" cy="771978"/>
          </a:xfrm>
          <a:prstGeom prst="wedgeRectCallout">
            <a:avLst>
              <a:gd name="adj1" fmla="val -101496"/>
              <a:gd name="adj2" fmla="val 59808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Monitoring &amp; Management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68859" y="2736011"/>
            <a:ext cx="1710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Platform</a:t>
            </a:r>
            <a:endParaRPr lang="nl-NL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6057435" y="3028398"/>
            <a:ext cx="5677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Platform</a:t>
            </a:r>
            <a:endParaRPr lang="nl-NL" sz="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and IT agility through DevOps and microservice architecture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285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6" grpId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0" y="1295439"/>
            <a:ext cx="1760166" cy="331459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01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nl-NL" dirty="0" err="1"/>
              <a:t>Production</a:t>
            </a:r>
            <a:r>
              <a:rPr lang="nl-NL" dirty="0"/>
              <a:t> Runtime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Result</a:t>
            </a:r>
            <a:r>
              <a:rPr lang="nl-NL" dirty="0"/>
              <a:t> of </a:t>
            </a:r>
            <a:r>
              <a:rPr lang="nl-NL" dirty="0" err="1"/>
              <a:t>Preparation</a:t>
            </a:r>
            <a:r>
              <a:rPr lang="nl-NL" dirty="0"/>
              <a:t> Runtime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Oval 7"/>
          <p:cNvSpPr/>
          <p:nvPr/>
        </p:nvSpPr>
        <p:spPr>
          <a:xfrm>
            <a:off x="5430955" y="2002000"/>
            <a:ext cx="1752547" cy="15031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9" name="TextBox 8"/>
          <p:cNvSpPr txBox="1"/>
          <p:nvPr/>
        </p:nvSpPr>
        <p:spPr>
          <a:xfrm>
            <a:off x="5684737" y="216825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Application</a:t>
            </a:r>
            <a:endParaRPr lang="nl-NL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5810438" y="291181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Platform</a:t>
            </a:r>
            <a:endParaRPr lang="nl-NL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5274476" y="1078019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Production Runtime</a:t>
            </a:r>
            <a:endParaRPr lang="nl-NL" sz="18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430955" y="2753585"/>
            <a:ext cx="1752547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84738" y="161358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Operations</a:t>
            </a:r>
            <a:endParaRPr lang="nl-NL" sz="1800" dirty="0"/>
          </a:p>
        </p:txBody>
      </p:sp>
      <p:sp>
        <p:nvSpPr>
          <p:cNvPr id="15" name="Rectangular Callout 14"/>
          <p:cNvSpPr/>
          <p:nvPr/>
        </p:nvSpPr>
        <p:spPr>
          <a:xfrm>
            <a:off x="7536785" y="1915802"/>
            <a:ext cx="1530880" cy="771978"/>
          </a:xfrm>
          <a:prstGeom prst="wedgeRectCallout">
            <a:avLst>
              <a:gd name="adj1" fmla="val -101496"/>
              <a:gd name="adj2" fmla="val 59808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Monitoring &amp; Management</a:t>
            </a:r>
          </a:p>
        </p:txBody>
      </p:sp>
      <p:sp>
        <p:nvSpPr>
          <p:cNvPr id="16" name="Oval 15"/>
          <p:cNvSpPr/>
          <p:nvPr/>
        </p:nvSpPr>
        <p:spPr>
          <a:xfrm>
            <a:off x="2450134" y="2002000"/>
            <a:ext cx="1752547" cy="15031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17" name="TextBox 16"/>
          <p:cNvSpPr txBox="1"/>
          <p:nvPr/>
        </p:nvSpPr>
        <p:spPr>
          <a:xfrm>
            <a:off x="2703916" y="216825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Application</a:t>
            </a:r>
            <a:endParaRPr lang="nl-NL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2293655" y="1078019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Preparation Runtime</a:t>
            </a:r>
            <a:endParaRPr lang="nl-NL" sz="1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829617" y="291181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Platform</a:t>
            </a:r>
            <a:endParaRPr lang="nl-NL" sz="1800" dirty="0"/>
          </a:p>
        </p:txBody>
      </p:sp>
      <p:cxnSp>
        <p:nvCxnSpPr>
          <p:cNvPr id="20" name="Straight Connector 19"/>
          <p:cNvCxnSpPr>
            <a:stCxn id="16" idx="2"/>
            <a:endCxn id="16" idx="6"/>
          </p:cNvCxnSpPr>
          <p:nvPr/>
        </p:nvCxnSpPr>
        <p:spPr>
          <a:xfrm>
            <a:off x="2450134" y="2753585"/>
            <a:ext cx="1752547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03916" y="1613589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Development</a:t>
            </a:r>
            <a:endParaRPr lang="nl-NL" sz="1800" dirty="0"/>
          </a:p>
        </p:txBody>
      </p:sp>
      <p:sp>
        <p:nvSpPr>
          <p:cNvPr id="22" name="Freeform 21"/>
          <p:cNvSpPr/>
          <p:nvPr/>
        </p:nvSpPr>
        <p:spPr>
          <a:xfrm>
            <a:off x="4294918" y="2520961"/>
            <a:ext cx="1124244" cy="496934"/>
          </a:xfrm>
          <a:custGeom>
            <a:avLst/>
            <a:gdLst>
              <a:gd name="connsiteX0" fmla="*/ 0 w 1124278"/>
              <a:gd name="connsiteY0" fmla="*/ 243024 h 496949"/>
              <a:gd name="connsiteX1" fmla="*/ 394855 w 1124278"/>
              <a:gd name="connsiteY1" fmla="*/ 7497 h 496949"/>
              <a:gd name="connsiteX2" fmla="*/ 727364 w 1124278"/>
              <a:gd name="connsiteY2" fmla="*/ 492406 h 496949"/>
              <a:gd name="connsiteX3" fmla="*/ 1073727 w 1124278"/>
              <a:gd name="connsiteY3" fmla="*/ 249951 h 496949"/>
              <a:gd name="connsiteX4" fmla="*/ 1115291 w 1124278"/>
              <a:gd name="connsiteY4" fmla="*/ 243024 h 496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78" h="496949">
                <a:moveTo>
                  <a:pt x="0" y="243024"/>
                </a:moveTo>
                <a:cubicBezTo>
                  <a:pt x="136814" y="104478"/>
                  <a:pt x="273628" y="-34067"/>
                  <a:pt x="394855" y="7497"/>
                </a:cubicBezTo>
                <a:cubicBezTo>
                  <a:pt x="516082" y="49061"/>
                  <a:pt x="614219" y="451997"/>
                  <a:pt x="727364" y="492406"/>
                </a:cubicBezTo>
                <a:cubicBezTo>
                  <a:pt x="840509" y="532815"/>
                  <a:pt x="1009072" y="291515"/>
                  <a:pt x="1073727" y="249951"/>
                </a:cubicBezTo>
                <a:cubicBezTo>
                  <a:pt x="1138382" y="208387"/>
                  <a:pt x="1126836" y="225705"/>
                  <a:pt x="1115291" y="243024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23" name="Rectangular Callout 22"/>
          <p:cNvSpPr/>
          <p:nvPr/>
        </p:nvSpPr>
        <p:spPr>
          <a:xfrm>
            <a:off x="4471750" y="3100155"/>
            <a:ext cx="735759" cy="456948"/>
          </a:xfrm>
          <a:prstGeom prst="wedgeRectCallout">
            <a:avLst>
              <a:gd name="adj1" fmla="val -3582"/>
              <a:gd name="adj2" fmla="val -13120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CD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356657" y="2520961"/>
            <a:ext cx="1530880" cy="771978"/>
          </a:xfrm>
          <a:prstGeom prst="wedgeRectCallout">
            <a:avLst>
              <a:gd name="adj1" fmla="val 86739"/>
              <a:gd name="adj2" fmla="val -2095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i="1" dirty="0"/>
              <a:t>Agile </a:t>
            </a:r>
            <a:r>
              <a:rPr lang="en-US" sz="1800" dirty="0"/>
              <a:t>Design, Build, Test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and IT agility through DevOps and microservice architecture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83552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0" y="1295439"/>
            <a:ext cx="1760166" cy="331459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01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nl-NL" dirty="0" err="1"/>
              <a:t>One</a:t>
            </a:r>
            <a:r>
              <a:rPr lang="nl-NL" dirty="0"/>
              <a:t> team has Agile </a:t>
            </a:r>
            <a:r>
              <a:rPr lang="nl-NL" dirty="0" err="1"/>
              <a:t>responsibility</a:t>
            </a:r>
            <a:r>
              <a:rPr lang="nl-NL" dirty="0"/>
              <a:t> </a:t>
            </a:r>
            <a:r>
              <a:rPr lang="nl-NL" dirty="0" err="1"/>
              <a:t>through</a:t>
            </a:r>
            <a:r>
              <a:rPr lang="nl-NL" dirty="0"/>
              <a:t> full </a:t>
            </a:r>
            <a:r>
              <a:rPr lang="nl-NL" dirty="0" err="1"/>
              <a:t>lifecyle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Oval 7"/>
          <p:cNvSpPr/>
          <p:nvPr/>
        </p:nvSpPr>
        <p:spPr>
          <a:xfrm>
            <a:off x="5430955" y="2002000"/>
            <a:ext cx="1752547" cy="15031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9" name="TextBox 8"/>
          <p:cNvSpPr txBox="1"/>
          <p:nvPr/>
        </p:nvSpPr>
        <p:spPr>
          <a:xfrm>
            <a:off x="5684737" y="216825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Application</a:t>
            </a:r>
            <a:endParaRPr lang="nl-NL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5810438" y="291181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Platform</a:t>
            </a:r>
            <a:endParaRPr lang="nl-NL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5274476" y="1078019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Production Runtime</a:t>
            </a:r>
            <a:endParaRPr lang="nl-NL" sz="18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430955" y="2753585"/>
            <a:ext cx="1752547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84738" y="161358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Operations</a:t>
            </a:r>
            <a:endParaRPr lang="nl-NL" sz="1800" dirty="0"/>
          </a:p>
        </p:txBody>
      </p:sp>
      <p:sp>
        <p:nvSpPr>
          <p:cNvPr id="15" name="Rectangular Callout 14"/>
          <p:cNvSpPr/>
          <p:nvPr/>
        </p:nvSpPr>
        <p:spPr>
          <a:xfrm>
            <a:off x="7536785" y="1915802"/>
            <a:ext cx="1530880" cy="771978"/>
          </a:xfrm>
          <a:prstGeom prst="wedgeRectCallout">
            <a:avLst>
              <a:gd name="adj1" fmla="val -101496"/>
              <a:gd name="adj2" fmla="val 59808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Monitoring &amp; Management</a:t>
            </a:r>
          </a:p>
        </p:txBody>
      </p:sp>
      <p:sp>
        <p:nvSpPr>
          <p:cNvPr id="16" name="Oval 15"/>
          <p:cNvSpPr/>
          <p:nvPr/>
        </p:nvSpPr>
        <p:spPr>
          <a:xfrm>
            <a:off x="2450134" y="2002000"/>
            <a:ext cx="1752547" cy="15031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17" name="TextBox 16"/>
          <p:cNvSpPr txBox="1"/>
          <p:nvPr/>
        </p:nvSpPr>
        <p:spPr>
          <a:xfrm>
            <a:off x="2703916" y="216825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Application</a:t>
            </a:r>
            <a:endParaRPr lang="nl-NL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2293655" y="1078019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Preparation Runtime</a:t>
            </a:r>
            <a:endParaRPr lang="nl-NL" sz="1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829617" y="291181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Platform</a:t>
            </a:r>
            <a:endParaRPr lang="nl-NL" sz="1800" dirty="0"/>
          </a:p>
        </p:txBody>
      </p:sp>
      <p:cxnSp>
        <p:nvCxnSpPr>
          <p:cNvPr id="20" name="Straight Connector 19"/>
          <p:cNvCxnSpPr>
            <a:stCxn id="16" idx="2"/>
            <a:endCxn id="16" idx="6"/>
          </p:cNvCxnSpPr>
          <p:nvPr/>
        </p:nvCxnSpPr>
        <p:spPr>
          <a:xfrm>
            <a:off x="2450134" y="2753585"/>
            <a:ext cx="1752547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03916" y="1613589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Development</a:t>
            </a:r>
            <a:endParaRPr lang="nl-NL" sz="1800" dirty="0"/>
          </a:p>
        </p:txBody>
      </p:sp>
      <p:sp>
        <p:nvSpPr>
          <p:cNvPr id="22" name="Freeform 21"/>
          <p:cNvSpPr/>
          <p:nvPr/>
        </p:nvSpPr>
        <p:spPr>
          <a:xfrm>
            <a:off x="4294918" y="2520961"/>
            <a:ext cx="1124244" cy="496934"/>
          </a:xfrm>
          <a:custGeom>
            <a:avLst/>
            <a:gdLst>
              <a:gd name="connsiteX0" fmla="*/ 0 w 1124278"/>
              <a:gd name="connsiteY0" fmla="*/ 243024 h 496949"/>
              <a:gd name="connsiteX1" fmla="*/ 394855 w 1124278"/>
              <a:gd name="connsiteY1" fmla="*/ 7497 h 496949"/>
              <a:gd name="connsiteX2" fmla="*/ 727364 w 1124278"/>
              <a:gd name="connsiteY2" fmla="*/ 492406 h 496949"/>
              <a:gd name="connsiteX3" fmla="*/ 1073727 w 1124278"/>
              <a:gd name="connsiteY3" fmla="*/ 249951 h 496949"/>
              <a:gd name="connsiteX4" fmla="*/ 1115291 w 1124278"/>
              <a:gd name="connsiteY4" fmla="*/ 243024 h 496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78" h="496949">
                <a:moveTo>
                  <a:pt x="0" y="243024"/>
                </a:moveTo>
                <a:cubicBezTo>
                  <a:pt x="136814" y="104478"/>
                  <a:pt x="273628" y="-34067"/>
                  <a:pt x="394855" y="7497"/>
                </a:cubicBezTo>
                <a:cubicBezTo>
                  <a:pt x="516082" y="49061"/>
                  <a:pt x="614219" y="451997"/>
                  <a:pt x="727364" y="492406"/>
                </a:cubicBezTo>
                <a:cubicBezTo>
                  <a:pt x="840509" y="532815"/>
                  <a:pt x="1009072" y="291515"/>
                  <a:pt x="1073727" y="249951"/>
                </a:cubicBezTo>
                <a:cubicBezTo>
                  <a:pt x="1138382" y="208387"/>
                  <a:pt x="1126836" y="225705"/>
                  <a:pt x="1115291" y="243024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23" name="Rectangular Callout 22"/>
          <p:cNvSpPr/>
          <p:nvPr/>
        </p:nvSpPr>
        <p:spPr>
          <a:xfrm>
            <a:off x="4471750" y="3100155"/>
            <a:ext cx="735759" cy="456948"/>
          </a:xfrm>
          <a:prstGeom prst="wedgeRectCallout">
            <a:avLst>
              <a:gd name="adj1" fmla="val -3582"/>
              <a:gd name="adj2" fmla="val -13120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CD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356657" y="2520961"/>
            <a:ext cx="1530880" cy="771978"/>
          </a:xfrm>
          <a:prstGeom prst="wedgeRectCallout">
            <a:avLst>
              <a:gd name="adj1" fmla="val 86739"/>
              <a:gd name="adj2" fmla="val -2095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i="1" dirty="0"/>
              <a:t>Agile </a:t>
            </a:r>
            <a:r>
              <a:rPr lang="en-US" sz="1800" dirty="0"/>
              <a:t>Design, Build, Test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and IT agility through DevOps and microservice architecture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76434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40" y="1295439"/>
            <a:ext cx="1760166" cy="331459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01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nl-NL" dirty="0" err="1"/>
              <a:t>One</a:t>
            </a:r>
            <a:r>
              <a:rPr lang="nl-NL" dirty="0"/>
              <a:t> team has Agile </a:t>
            </a:r>
            <a:r>
              <a:rPr lang="nl-NL" dirty="0" err="1"/>
              <a:t>responsibility</a:t>
            </a:r>
            <a:r>
              <a:rPr lang="nl-NL" dirty="0"/>
              <a:t> </a:t>
            </a:r>
            <a:r>
              <a:rPr lang="nl-NL" dirty="0" err="1"/>
              <a:t>through</a:t>
            </a:r>
            <a:r>
              <a:rPr lang="nl-NL" dirty="0"/>
              <a:t> full </a:t>
            </a:r>
            <a:r>
              <a:rPr lang="nl-NL" dirty="0" err="1"/>
              <a:t>lifecyle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Oval 7"/>
          <p:cNvSpPr/>
          <p:nvPr/>
        </p:nvSpPr>
        <p:spPr>
          <a:xfrm>
            <a:off x="5430955" y="2002000"/>
            <a:ext cx="1752547" cy="15031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9" name="TextBox 8"/>
          <p:cNvSpPr txBox="1"/>
          <p:nvPr/>
        </p:nvSpPr>
        <p:spPr>
          <a:xfrm>
            <a:off x="5684737" y="216825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Application</a:t>
            </a:r>
            <a:endParaRPr lang="nl-NL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5810438" y="291181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Platform</a:t>
            </a:r>
            <a:endParaRPr lang="nl-NL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5274476" y="1078019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Production Runtime</a:t>
            </a:r>
            <a:endParaRPr lang="nl-NL" sz="18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430955" y="2753585"/>
            <a:ext cx="1752547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84738" y="161358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Operations</a:t>
            </a:r>
            <a:endParaRPr lang="nl-NL" sz="1800" dirty="0"/>
          </a:p>
        </p:txBody>
      </p:sp>
      <p:sp>
        <p:nvSpPr>
          <p:cNvPr id="15" name="Rectangular Callout 14"/>
          <p:cNvSpPr/>
          <p:nvPr/>
        </p:nvSpPr>
        <p:spPr>
          <a:xfrm>
            <a:off x="7536785" y="1915802"/>
            <a:ext cx="1530880" cy="771978"/>
          </a:xfrm>
          <a:prstGeom prst="wedgeRectCallout">
            <a:avLst>
              <a:gd name="adj1" fmla="val -101496"/>
              <a:gd name="adj2" fmla="val 59808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Monitoring &amp; Management</a:t>
            </a:r>
          </a:p>
        </p:txBody>
      </p:sp>
      <p:sp>
        <p:nvSpPr>
          <p:cNvPr id="16" name="Oval 15"/>
          <p:cNvSpPr/>
          <p:nvPr/>
        </p:nvSpPr>
        <p:spPr>
          <a:xfrm>
            <a:off x="2450134" y="2002000"/>
            <a:ext cx="1752547" cy="15031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17" name="TextBox 16"/>
          <p:cNvSpPr txBox="1"/>
          <p:nvPr/>
        </p:nvSpPr>
        <p:spPr>
          <a:xfrm>
            <a:off x="2703916" y="216825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Application</a:t>
            </a:r>
            <a:endParaRPr lang="nl-NL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2293655" y="1078019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Preparation Runtime</a:t>
            </a:r>
            <a:endParaRPr lang="nl-NL" sz="1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829617" y="291181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Platform</a:t>
            </a:r>
            <a:endParaRPr lang="nl-NL" sz="1800" dirty="0"/>
          </a:p>
        </p:txBody>
      </p:sp>
      <p:cxnSp>
        <p:nvCxnSpPr>
          <p:cNvPr id="20" name="Straight Connector 19"/>
          <p:cNvCxnSpPr>
            <a:stCxn id="16" idx="2"/>
            <a:endCxn id="16" idx="6"/>
          </p:cNvCxnSpPr>
          <p:nvPr/>
        </p:nvCxnSpPr>
        <p:spPr>
          <a:xfrm>
            <a:off x="2450134" y="2753585"/>
            <a:ext cx="1752547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03916" y="1613589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Development</a:t>
            </a:r>
            <a:endParaRPr lang="nl-NL" sz="1800" dirty="0"/>
          </a:p>
        </p:txBody>
      </p:sp>
      <p:sp>
        <p:nvSpPr>
          <p:cNvPr id="22" name="Freeform 21"/>
          <p:cNvSpPr/>
          <p:nvPr/>
        </p:nvSpPr>
        <p:spPr>
          <a:xfrm>
            <a:off x="4294918" y="2520961"/>
            <a:ext cx="1124244" cy="496934"/>
          </a:xfrm>
          <a:custGeom>
            <a:avLst/>
            <a:gdLst>
              <a:gd name="connsiteX0" fmla="*/ 0 w 1124278"/>
              <a:gd name="connsiteY0" fmla="*/ 243024 h 496949"/>
              <a:gd name="connsiteX1" fmla="*/ 394855 w 1124278"/>
              <a:gd name="connsiteY1" fmla="*/ 7497 h 496949"/>
              <a:gd name="connsiteX2" fmla="*/ 727364 w 1124278"/>
              <a:gd name="connsiteY2" fmla="*/ 492406 h 496949"/>
              <a:gd name="connsiteX3" fmla="*/ 1073727 w 1124278"/>
              <a:gd name="connsiteY3" fmla="*/ 249951 h 496949"/>
              <a:gd name="connsiteX4" fmla="*/ 1115291 w 1124278"/>
              <a:gd name="connsiteY4" fmla="*/ 243024 h 496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78" h="496949">
                <a:moveTo>
                  <a:pt x="0" y="243024"/>
                </a:moveTo>
                <a:cubicBezTo>
                  <a:pt x="136814" y="104478"/>
                  <a:pt x="273628" y="-34067"/>
                  <a:pt x="394855" y="7497"/>
                </a:cubicBezTo>
                <a:cubicBezTo>
                  <a:pt x="516082" y="49061"/>
                  <a:pt x="614219" y="451997"/>
                  <a:pt x="727364" y="492406"/>
                </a:cubicBezTo>
                <a:cubicBezTo>
                  <a:pt x="840509" y="532815"/>
                  <a:pt x="1009072" y="291515"/>
                  <a:pt x="1073727" y="249951"/>
                </a:cubicBezTo>
                <a:cubicBezTo>
                  <a:pt x="1138382" y="208387"/>
                  <a:pt x="1126836" y="225705"/>
                  <a:pt x="1115291" y="243024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23" name="Rectangular Callout 22"/>
          <p:cNvSpPr/>
          <p:nvPr/>
        </p:nvSpPr>
        <p:spPr>
          <a:xfrm>
            <a:off x="4471750" y="3100155"/>
            <a:ext cx="735759" cy="456948"/>
          </a:xfrm>
          <a:prstGeom prst="wedgeRectCallout">
            <a:avLst>
              <a:gd name="adj1" fmla="val -3582"/>
              <a:gd name="adj2" fmla="val -13120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CD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356657" y="2520961"/>
            <a:ext cx="1530880" cy="771978"/>
          </a:xfrm>
          <a:prstGeom prst="wedgeRectCallout">
            <a:avLst>
              <a:gd name="adj1" fmla="val 86739"/>
              <a:gd name="adj2" fmla="val -2095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i="1" dirty="0"/>
              <a:t>Agile </a:t>
            </a:r>
            <a:r>
              <a:rPr lang="en-US" sz="1800" dirty="0"/>
              <a:t>Design, Build, Test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58377" y="1354271"/>
            <a:ext cx="2468805" cy="369321"/>
          </a:xfrm>
          <a:prstGeom prst="rect">
            <a:avLst/>
          </a:prstGeom>
          <a:noFill/>
        </p:spPr>
        <p:txBody>
          <a:bodyPr wrap="none" rtlCol="0">
            <a:prstTxWarp prst="textInflate">
              <a:avLst/>
            </a:prstTxWarp>
            <a:spAutoFit/>
          </a:bodyPr>
          <a:lstStyle/>
          <a:p>
            <a:r>
              <a:rPr lang="en-US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DevOps</a:t>
            </a:r>
            <a:endParaRPr lang="nl-NL" sz="1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05361" y="3900015"/>
            <a:ext cx="5303358" cy="640060"/>
          </a:xfrm>
          <a:prstGeom prst="rect">
            <a:avLst/>
          </a:prstGeom>
          <a:noFill/>
        </p:spPr>
        <p:txBody>
          <a:bodyPr wrap="square" rtlCol="0">
            <a:prstTxWarp prst="textInflateTop">
              <a:avLst/>
            </a:prstTxWarp>
            <a:spAutoFit/>
          </a:bodyPr>
          <a:lstStyle/>
          <a:p>
            <a:r>
              <a:rPr lang="en-US" sz="1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You build it, you run it, you fix it, you evolve</a:t>
            </a:r>
            <a:endParaRPr lang="nl-NL" sz="1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and IT agility through DevOps and microservice architecture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2848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40" y="1295439"/>
            <a:ext cx="1760166" cy="331459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01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nl-NL" dirty="0" err="1"/>
              <a:t>One</a:t>
            </a:r>
            <a:r>
              <a:rPr lang="nl-NL" dirty="0"/>
              <a:t> team has Agile </a:t>
            </a:r>
            <a:r>
              <a:rPr lang="nl-NL" dirty="0" err="1"/>
              <a:t>responsibility</a:t>
            </a:r>
            <a:r>
              <a:rPr lang="nl-NL" dirty="0"/>
              <a:t> </a:t>
            </a:r>
            <a:r>
              <a:rPr lang="nl-NL" dirty="0" err="1"/>
              <a:t>through</a:t>
            </a:r>
            <a:r>
              <a:rPr lang="nl-NL" dirty="0"/>
              <a:t> full </a:t>
            </a:r>
            <a:r>
              <a:rPr lang="nl-NL" dirty="0" err="1"/>
              <a:t>lifecyle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7" name="Oval 26"/>
          <p:cNvSpPr/>
          <p:nvPr/>
        </p:nvSpPr>
        <p:spPr>
          <a:xfrm>
            <a:off x="2450134" y="2002000"/>
            <a:ext cx="1752547" cy="15031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28" name="TextBox 27"/>
          <p:cNvSpPr txBox="1"/>
          <p:nvPr/>
        </p:nvSpPr>
        <p:spPr>
          <a:xfrm>
            <a:off x="2703916" y="216825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Application</a:t>
            </a:r>
            <a:endParaRPr lang="nl-NL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829617" y="291181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Platform</a:t>
            </a:r>
            <a:endParaRPr lang="nl-NL" sz="1800" dirty="0"/>
          </a:p>
        </p:txBody>
      </p:sp>
      <p:cxnSp>
        <p:nvCxnSpPr>
          <p:cNvPr id="30" name="Straight Connector 29"/>
          <p:cNvCxnSpPr>
            <a:stCxn id="27" idx="2"/>
            <a:endCxn id="27" idx="6"/>
          </p:cNvCxnSpPr>
          <p:nvPr/>
        </p:nvCxnSpPr>
        <p:spPr>
          <a:xfrm>
            <a:off x="2450134" y="2753585"/>
            <a:ext cx="1752547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82915" y="1555283"/>
            <a:ext cx="2468805" cy="369321"/>
          </a:xfrm>
          <a:prstGeom prst="rect">
            <a:avLst/>
          </a:prstGeom>
          <a:noFill/>
        </p:spPr>
        <p:txBody>
          <a:bodyPr wrap="none" rtlCol="0">
            <a:prstTxWarp prst="textInflate">
              <a:avLst/>
            </a:prstTxWarp>
            <a:spAutoFit/>
          </a:bodyPr>
          <a:lstStyle/>
          <a:p>
            <a:r>
              <a:rPr lang="en-US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DevOps</a:t>
            </a:r>
            <a:endParaRPr lang="nl-NL" sz="1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4294918" y="2520961"/>
            <a:ext cx="1124244" cy="496934"/>
          </a:xfrm>
          <a:custGeom>
            <a:avLst/>
            <a:gdLst>
              <a:gd name="connsiteX0" fmla="*/ 0 w 1124278"/>
              <a:gd name="connsiteY0" fmla="*/ 243024 h 496949"/>
              <a:gd name="connsiteX1" fmla="*/ 394855 w 1124278"/>
              <a:gd name="connsiteY1" fmla="*/ 7497 h 496949"/>
              <a:gd name="connsiteX2" fmla="*/ 727364 w 1124278"/>
              <a:gd name="connsiteY2" fmla="*/ 492406 h 496949"/>
              <a:gd name="connsiteX3" fmla="*/ 1073727 w 1124278"/>
              <a:gd name="connsiteY3" fmla="*/ 249951 h 496949"/>
              <a:gd name="connsiteX4" fmla="*/ 1115291 w 1124278"/>
              <a:gd name="connsiteY4" fmla="*/ 243024 h 496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78" h="496949">
                <a:moveTo>
                  <a:pt x="0" y="243024"/>
                </a:moveTo>
                <a:cubicBezTo>
                  <a:pt x="136814" y="104478"/>
                  <a:pt x="273628" y="-34067"/>
                  <a:pt x="394855" y="7497"/>
                </a:cubicBezTo>
                <a:cubicBezTo>
                  <a:pt x="516082" y="49061"/>
                  <a:pt x="614219" y="451997"/>
                  <a:pt x="727364" y="492406"/>
                </a:cubicBezTo>
                <a:cubicBezTo>
                  <a:pt x="840509" y="532815"/>
                  <a:pt x="1009072" y="291515"/>
                  <a:pt x="1073727" y="249951"/>
                </a:cubicBezTo>
                <a:cubicBezTo>
                  <a:pt x="1138382" y="208387"/>
                  <a:pt x="1126836" y="225705"/>
                  <a:pt x="1115291" y="243024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33" name="TextBox 32"/>
          <p:cNvSpPr txBox="1"/>
          <p:nvPr/>
        </p:nvSpPr>
        <p:spPr>
          <a:xfrm>
            <a:off x="1948813" y="3900015"/>
            <a:ext cx="5303358" cy="640060"/>
          </a:xfrm>
          <a:prstGeom prst="rect">
            <a:avLst/>
          </a:prstGeom>
          <a:noFill/>
        </p:spPr>
        <p:txBody>
          <a:bodyPr wrap="square" rtlCol="0">
            <a:prstTxWarp prst="textInflateTop">
              <a:avLst/>
            </a:prstTxWarp>
            <a:spAutoFit/>
          </a:bodyPr>
          <a:lstStyle/>
          <a:p>
            <a:r>
              <a:rPr lang="en-US" sz="1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You build it, you run it, you fix it, you evolve</a:t>
            </a:r>
            <a:endParaRPr lang="nl-NL" sz="1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430955" y="2002000"/>
            <a:ext cx="1752547" cy="1503172"/>
            <a:chOff x="5430981" y="2001982"/>
            <a:chExt cx="1752600" cy="1503218"/>
          </a:xfrm>
        </p:grpSpPr>
        <p:sp>
          <p:nvSpPr>
            <p:cNvPr id="35" name="Oval 34"/>
            <p:cNvSpPr/>
            <p:nvPr/>
          </p:nvSpPr>
          <p:spPr>
            <a:xfrm>
              <a:off x="5430981" y="2001982"/>
              <a:ext cx="1752600" cy="150321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684770" y="2168236"/>
              <a:ext cx="1313220" cy="369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Application</a:t>
              </a:r>
              <a:endParaRPr lang="nl-NL" sz="18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810476" y="2911825"/>
              <a:ext cx="1043908" cy="369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Platform</a:t>
              </a:r>
              <a:endParaRPr lang="nl-NL" sz="1800" dirty="0"/>
            </a:p>
          </p:txBody>
        </p:sp>
        <p:cxnSp>
          <p:nvCxnSpPr>
            <p:cNvPr id="38" name="Straight Connector 37"/>
            <p:cNvCxnSpPr>
              <a:stCxn id="35" idx="2"/>
              <a:endCxn id="35" idx="6"/>
            </p:cNvCxnSpPr>
            <p:nvPr/>
          </p:nvCxnSpPr>
          <p:spPr>
            <a:xfrm>
              <a:off x="5430981" y="2753591"/>
              <a:ext cx="17526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and IT agility through DevOps and microservice architecture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306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0.13836 0.00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1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81481E-6 L -0.18907 0.000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62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29" grpId="0"/>
    </p:bldLst>
  </p:timing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racleCloudDay2019-LucasJellena-OMC" id="{14657580-CF08-455A-8D95-D835BF686AB0}" vid="{91E25206-E304-4588-BBC6-7DF6F10804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074DBDBEC4CC4DBAEB5F3CE8187A9E" ma:contentTypeVersion="0" ma:contentTypeDescription="Create a new document." ma:contentTypeScope="" ma:versionID="46429e74d1f92e400554f79b0fb4f5d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8386BB-D1FC-40A2-87C8-E729A7252F2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9580689-59D5-4604-BB13-ECB82099F8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7F52C54-E7F0-4533-A258-2B00DF9E8B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5558</TotalTime>
  <Words>270</Words>
  <Application>Microsoft Office PowerPoint</Application>
  <PresentationFormat>On-screen Show (16:9)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Trebuchet MS Bold</vt:lpstr>
      <vt:lpstr>Office-thema</vt:lpstr>
      <vt:lpstr> What is IT all about?</vt:lpstr>
      <vt:lpstr>What is IT all about?</vt:lpstr>
      <vt:lpstr>Objectives</vt:lpstr>
      <vt:lpstr>What is IT all about?</vt:lpstr>
      <vt:lpstr>Production Runtime is the Result of Preparation Runtime</vt:lpstr>
      <vt:lpstr>One team has Agile responsibility through full lifecyle</vt:lpstr>
      <vt:lpstr>One team has Agile responsibility through full lifecyle</vt:lpstr>
      <vt:lpstr>One team has Agile responsibility through full lifecyle</vt:lpstr>
    </vt:vector>
  </TitlesOfParts>
  <Manager/>
  <Company>Amis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Gebruiker</dc:creator>
  <cp:keywords/>
  <dc:description>Amis - versie 1 - juni 2017
Ontwerp: Humming
Template: Ton Persoon</dc:description>
  <cp:lastModifiedBy>Lucas Jellema</cp:lastModifiedBy>
  <cp:revision>43</cp:revision>
  <dcterms:created xsi:type="dcterms:W3CDTF">2017-06-27T12:13:39Z</dcterms:created>
  <dcterms:modified xsi:type="dcterms:W3CDTF">2020-11-19T06:26:54Z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0x010100DC074DBDBEC4CC4DBAEB5F3CE8187A9E</vt:lpwstr>
  </property>
</Properties>
</file>