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3"/>
  </p:notesMasterIdLst>
  <p:sldIdLst>
    <p:sldId id="346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1" r:id="rId11"/>
    <p:sldId id="390" r:id="rId1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5" autoAdjust="0"/>
    <p:restoredTop sz="94840" autoAdjust="0"/>
  </p:normalViewPr>
  <p:slideViewPr>
    <p:cSldViewPr snapToGrid="0" snapToObjects="1">
      <p:cViewPr varScale="1">
        <p:scale>
          <a:sx n="106" d="100"/>
          <a:sy n="106" d="100"/>
        </p:scale>
        <p:origin x="115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27-10-2017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27-Oct-17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Oracle </a:t>
            </a:r>
            <a:r>
              <a:rPr lang="en-US" noProof="0" dirty="0" err="1" smtClean="0"/>
              <a:t>OpenWorld</a:t>
            </a:r>
            <a:r>
              <a:rPr lang="en-US" noProof="0" dirty="0" smtClean="0"/>
              <a:t> 2017 Review - </a:t>
            </a:r>
            <a:r>
              <a:rPr lang="en-US" noProof="0" dirty="0" err="1" smtClean="0"/>
              <a:t>Wrapup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27-Oct-17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27-Oct-17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27-Oct-17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27-Oct-17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800-996C-1743-AFDA-9042664E20A6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1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11257" y="1372940"/>
            <a:ext cx="6297749" cy="3020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7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800-996C-1743-AFDA-9042664E20A6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27-Oct-17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27-Oct-17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27-Oct-17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27-Oct-17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27-Oct-17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27-Oct-17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Oracle </a:t>
            </a:r>
            <a:r>
              <a:rPr lang="en-US" noProof="0" dirty="0" err="1" smtClean="0"/>
              <a:t>OpenWorld</a:t>
            </a:r>
            <a:r>
              <a:rPr lang="en-US" noProof="0" dirty="0" smtClean="0"/>
              <a:t> 2017 Review - </a:t>
            </a:r>
            <a:r>
              <a:rPr lang="en-US" noProof="0" dirty="0" err="1" smtClean="0"/>
              <a:t>Wrapup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2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27-Oct-17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  <p:sldLayoutId id="2147483693" r:id="rId16"/>
    <p:sldLayoutId id="2147483694" r:id="rId17"/>
    <p:sldLayoutId id="2147483695" r:id="rId18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2017 - Review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903913" y="5003800"/>
            <a:ext cx="3240087" cy="107950"/>
          </a:xfrm>
        </p:spPr>
        <p:txBody>
          <a:bodyPr/>
          <a:lstStyle/>
          <a:p>
            <a:r>
              <a:rPr lang="en-US" dirty="0" smtClean="0"/>
              <a:t>AMIS 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– October 2017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001125" y="5003800"/>
            <a:ext cx="142875" cy="107950"/>
          </a:xfrm>
        </p:spPr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next/first?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14400"/>
            <a:ext cx="2059197" cy="3780000"/>
          </a:xfrm>
        </p:spPr>
        <p:txBody>
          <a:bodyPr/>
          <a:lstStyle/>
          <a:p>
            <a:r>
              <a:rPr lang="en-US" sz="1400" dirty="0" err="1" smtClean="0"/>
              <a:t>Microservices</a:t>
            </a:r>
            <a:r>
              <a:rPr lang="en-US" sz="1400" dirty="0" smtClean="0"/>
              <a:t> &amp; </a:t>
            </a:r>
            <a:r>
              <a:rPr lang="en-US" sz="1400" dirty="0" err="1" smtClean="0"/>
              <a:t>Serverless</a:t>
            </a:r>
            <a:endParaRPr lang="en-US" sz="1400" dirty="0" smtClean="0"/>
          </a:p>
          <a:p>
            <a:r>
              <a:rPr lang="en-US" sz="1400" dirty="0" smtClean="0"/>
              <a:t>Docker</a:t>
            </a:r>
          </a:p>
          <a:p>
            <a:r>
              <a:rPr lang="en-US" sz="1400" dirty="0" smtClean="0"/>
              <a:t>Kubernetes</a:t>
            </a:r>
          </a:p>
          <a:p>
            <a:r>
              <a:rPr lang="en-US" sz="1400" dirty="0" err="1" smtClean="0"/>
              <a:t>Istio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Java</a:t>
            </a:r>
          </a:p>
          <a:p>
            <a:r>
              <a:rPr lang="en-US" sz="1400" dirty="0" smtClean="0"/>
              <a:t>Node/ES6</a:t>
            </a:r>
          </a:p>
          <a:p>
            <a:r>
              <a:rPr lang="en-US" sz="1400" dirty="0" smtClean="0"/>
              <a:t>Python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REST/JSON</a:t>
            </a:r>
          </a:p>
          <a:p>
            <a:endParaRPr lang="en-US" sz="1400" dirty="0"/>
          </a:p>
          <a:p>
            <a:r>
              <a:rPr lang="en-US" sz="1400" dirty="0" smtClean="0"/>
              <a:t>Kafka</a:t>
            </a:r>
          </a:p>
          <a:p>
            <a:r>
              <a:rPr lang="en-US" sz="1400" dirty="0" smtClean="0"/>
              <a:t>Hadoop/Spark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400" dirty="0" err="1"/>
              <a:t>Fn</a:t>
            </a:r>
            <a:r>
              <a:rPr lang="en-US" sz="1400" dirty="0"/>
              <a:t> &amp; </a:t>
            </a:r>
            <a:r>
              <a:rPr lang="en-US" sz="1400" dirty="0" err="1"/>
              <a:t>FnFlow</a:t>
            </a:r>
            <a:endParaRPr lang="nl-NL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OpenWorld 2017 Review - Wrapup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pic>
        <p:nvPicPr>
          <p:cNvPr id="3076" name="Picture 4" descr="Image result for getting your feet w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76" y="792000"/>
            <a:ext cx="3062824" cy="408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2403" y="914400"/>
            <a:ext cx="2835597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Integration Cloud</a:t>
            </a:r>
          </a:p>
          <a:p>
            <a:r>
              <a:rPr lang="en-US" sz="1400" dirty="0" err="1" smtClean="0"/>
              <a:t>IoT</a:t>
            </a:r>
            <a:endParaRPr lang="en-US" sz="1400" dirty="0" smtClean="0"/>
          </a:p>
          <a:p>
            <a:r>
              <a:rPr lang="en-US" sz="1400" dirty="0" smtClean="0"/>
              <a:t>Management Cloud</a:t>
            </a:r>
          </a:p>
          <a:p>
            <a:r>
              <a:rPr lang="en-US" sz="1400" dirty="0" smtClean="0"/>
              <a:t>Oracle Cloud Infrastructure</a:t>
            </a:r>
          </a:p>
          <a:p>
            <a:r>
              <a:rPr lang="en-US" sz="1400" dirty="0" smtClean="0"/>
              <a:t>API Platform &amp; Apiary	</a:t>
            </a:r>
          </a:p>
          <a:p>
            <a:r>
              <a:rPr lang="en-US" sz="1400" dirty="0" err="1" smtClean="0"/>
              <a:t>Wercker</a:t>
            </a:r>
            <a:r>
              <a:rPr lang="en-US" sz="1400" dirty="0" smtClean="0"/>
              <a:t> CI/CD, Container Engine &amp; Managed </a:t>
            </a:r>
            <a:r>
              <a:rPr lang="en-US" sz="1400" dirty="0" err="1" smtClean="0"/>
              <a:t>Serverless</a:t>
            </a:r>
            <a:endParaRPr lang="en-US" sz="1400" dirty="0" smtClean="0"/>
          </a:p>
          <a:p>
            <a:r>
              <a:rPr lang="en-US" sz="1400" dirty="0" smtClean="0"/>
              <a:t>Intelligent Bots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Oracle JET</a:t>
            </a:r>
          </a:p>
          <a:p>
            <a:r>
              <a:rPr lang="en-US" sz="1400" dirty="0" smtClean="0"/>
              <a:t>Database 18c</a:t>
            </a:r>
          </a:p>
          <a:p>
            <a:endParaRPr lang="en-US" sz="1400" dirty="0"/>
          </a:p>
          <a:p>
            <a:r>
              <a:rPr lang="en-US" sz="1400" dirty="0" smtClean="0"/>
              <a:t>SQL</a:t>
            </a:r>
          </a:p>
          <a:p>
            <a:r>
              <a:rPr lang="en-US" sz="1400" dirty="0" smtClean="0"/>
              <a:t>Networking</a:t>
            </a:r>
            <a:br>
              <a:rPr lang="en-US" sz="1400" dirty="0" smtClean="0"/>
            </a:br>
            <a:endParaRPr lang="en-US" sz="1400" dirty="0" smtClean="0"/>
          </a:p>
          <a:p>
            <a:endParaRPr lang="en-US" sz="1400" dirty="0" smtClean="0"/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42332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idx="13"/>
          </p:nvPr>
        </p:nvSpPr>
        <p:spPr/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3576" y="198577"/>
            <a:ext cx="3024000" cy="3024000"/>
          </a:xfrm>
        </p:spPr>
        <p:txBody>
          <a:bodyPr/>
          <a:lstStyle/>
          <a:p>
            <a:r>
              <a:rPr lang="en-US" dirty="0" smtClean="0"/>
              <a:t>See you next year…!</a:t>
            </a:r>
            <a:endParaRPr lang="nl-NL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Picture Placeholder 11"/>
          <p:cNvSpPr>
            <a:spLocks noGrp="1"/>
          </p:cNvSpPr>
          <p:nvPr>
            <p:ph type="pic" idx="14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903913" y="5003800"/>
            <a:ext cx="3240087" cy="107950"/>
          </a:xfrm>
        </p:spPr>
        <p:txBody>
          <a:bodyPr/>
          <a:lstStyle/>
          <a:p>
            <a:r>
              <a:rPr lang="en-US" smtClean="0"/>
              <a:t>Oracle OpenWorld 2017 Review - Wrapup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001125" y="5003800"/>
            <a:ext cx="142875" cy="107950"/>
          </a:xfrm>
        </p:spPr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2050" name="Picture 2" descr="Image result for oracle open world 2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5" y="2037124"/>
            <a:ext cx="7218375" cy="191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7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world is changing rapidly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business value and true costs</a:t>
            </a:r>
          </a:p>
          <a:p>
            <a:r>
              <a:rPr lang="en-US" dirty="0" smtClean="0"/>
              <a:t>Realization that business value is only created at runtime</a:t>
            </a:r>
          </a:p>
          <a:p>
            <a:r>
              <a:rPr lang="en-US" dirty="0" smtClean="0"/>
              <a:t>Flexibility &amp; Agility require ownership across Dev &amp; Ops</a:t>
            </a:r>
          </a:p>
          <a:p>
            <a:pPr lvl="1"/>
            <a:r>
              <a:rPr lang="en-US" dirty="0" smtClean="0"/>
              <a:t>And across infrastructure, platform and application</a:t>
            </a:r>
          </a:p>
          <a:p>
            <a:r>
              <a:rPr lang="en-US" dirty="0" smtClean="0"/>
              <a:t>Software delivery (and testing) requires full automation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1151" r="76289"/>
          <a:stretch/>
        </p:blipFill>
        <p:spPr>
          <a:xfrm>
            <a:off x="6192559" y="884358"/>
            <a:ext cx="2159441" cy="37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0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world is changing rapidly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organizations require their own data centers</a:t>
            </a:r>
            <a:endParaRPr lang="en-US" dirty="0"/>
          </a:p>
          <a:p>
            <a:r>
              <a:rPr lang="en-US" dirty="0" smtClean="0"/>
              <a:t>Owning hardware is not relevant either for most</a:t>
            </a:r>
          </a:p>
          <a:p>
            <a:pPr lvl="1"/>
            <a:r>
              <a:rPr lang="en-US" dirty="0" smtClean="0"/>
              <a:t>In fact: it is a burden</a:t>
            </a:r>
          </a:p>
          <a:p>
            <a:r>
              <a:rPr lang="en-US" dirty="0" smtClean="0"/>
              <a:t>It is smart to focus on owning &amp; managing those resources</a:t>
            </a:r>
            <a:br>
              <a:rPr lang="en-US" dirty="0" smtClean="0"/>
            </a:br>
            <a:r>
              <a:rPr lang="en-US" dirty="0" smtClean="0"/>
              <a:t>that are critical to you or enable you to differentiate</a:t>
            </a:r>
          </a:p>
          <a:p>
            <a:r>
              <a:rPr lang="en-US" dirty="0" smtClean="0"/>
              <a:t>Paying for what you use – only for as long as you use</a:t>
            </a:r>
          </a:p>
          <a:p>
            <a:pPr lvl="1"/>
            <a:r>
              <a:rPr lang="en-US" dirty="0" smtClean="0"/>
              <a:t>Ideally in terms of business metrics</a:t>
            </a:r>
          </a:p>
          <a:p>
            <a:r>
              <a:rPr lang="en-US" dirty="0" smtClean="0"/>
              <a:t>Rapid ramp up, rapid scale up, rapid discontinuation</a:t>
            </a:r>
          </a:p>
          <a:p>
            <a:r>
              <a:rPr lang="en-US" dirty="0" smtClean="0"/>
              <a:t>Cloud services are surpassing corporate IT departments</a:t>
            </a:r>
          </a:p>
          <a:p>
            <a:pPr lvl="1"/>
            <a:r>
              <a:rPr lang="en-US" dirty="0" smtClean="0"/>
              <a:t>Cost, quality, breadth of service, effort and hassle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6125" t="11151"/>
          <a:stretch/>
        </p:blipFill>
        <p:spPr>
          <a:xfrm>
            <a:off x="6249600" y="878400"/>
            <a:ext cx="2174400" cy="37236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04000" y="3945600"/>
            <a:ext cx="3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λ</a:t>
            </a:r>
            <a:endParaRPr lang="nl-NL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596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world is changing rapidly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cannot be seen apart from platform</a:t>
            </a:r>
          </a:p>
          <a:p>
            <a:pPr lvl="1"/>
            <a:r>
              <a:rPr lang="en-US" dirty="0" smtClean="0"/>
              <a:t>The combination provides business value</a:t>
            </a:r>
          </a:p>
          <a:p>
            <a:r>
              <a:rPr lang="en-US" dirty="0" smtClean="0"/>
              <a:t>Dedicated physical resources are expensive, sized based</a:t>
            </a:r>
            <a:br>
              <a:rPr lang="en-US" dirty="0" smtClean="0"/>
            </a:br>
            <a:r>
              <a:rPr lang="en-US" dirty="0" smtClean="0"/>
              <a:t>on peaks (rather than actual usage), hard to manage</a:t>
            </a:r>
          </a:p>
          <a:p>
            <a:r>
              <a:rPr lang="en-US" dirty="0" smtClean="0"/>
              <a:t>Containers are the true cross on premises, clouds and </a:t>
            </a:r>
            <a:br>
              <a:rPr lang="en-US" dirty="0" smtClean="0"/>
            </a:br>
            <a:r>
              <a:rPr lang="en-US" dirty="0" smtClean="0"/>
              <a:t>vendor vehicle</a:t>
            </a:r>
          </a:p>
          <a:p>
            <a:r>
              <a:rPr lang="en-US" dirty="0" smtClean="0"/>
              <a:t>Containers are the unit of delivery, deployment, scaling</a:t>
            </a:r>
            <a:br>
              <a:rPr lang="en-US" dirty="0" smtClean="0"/>
            </a:br>
            <a:r>
              <a:rPr lang="en-US" dirty="0" smtClean="0"/>
              <a:t>and any other form of management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906" t="11151" r="25219"/>
          <a:stretch/>
        </p:blipFill>
        <p:spPr>
          <a:xfrm>
            <a:off x="6249600" y="878400"/>
            <a:ext cx="2174400" cy="3723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7006" y="3967200"/>
            <a:ext cx="45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λ</a:t>
            </a:r>
            <a:endParaRPr lang="nl-NL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92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world is changing rapidly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Agility can only be achieved with independent components </a:t>
            </a:r>
            <a:br>
              <a:rPr lang="en-US" dirty="0" smtClean="0"/>
            </a:br>
            <a:r>
              <a:rPr lang="en-US" dirty="0" smtClean="0"/>
              <a:t>of limited complexity (we are just not that smart)</a:t>
            </a:r>
          </a:p>
          <a:p>
            <a:r>
              <a:rPr lang="en-US" dirty="0" smtClean="0"/>
              <a:t>With a changing role for Oracle Database, </a:t>
            </a:r>
            <a:br>
              <a:rPr lang="en-US" dirty="0" smtClean="0"/>
            </a:br>
            <a:r>
              <a:rPr lang="en-US" dirty="0" smtClean="0"/>
              <a:t>WebLogic Server, Fusion Middleware</a:t>
            </a:r>
          </a:p>
          <a:p>
            <a:r>
              <a:rPr lang="en-US" dirty="0" smtClean="0"/>
              <a:t>With CQRS and data proliferation</a:t>
            </a:r>
          </a:p>
          <a:p>
            <a:r>
              <a:rPr lang="en-US" dirty="0" smtClean="0"/>
              <a:t>With REST APIs and Event Pub/Sub</a:t>
            </a:r>
          </a:p>
          <a:p>
            <a:r>
              <a:rPr lang="en-US" dirty="0" smtClean="0"/>
              <a:t>Using many [open] development technologies and runtime </a:t>
            </a:r>
            <a:br>
              <a:rPr lang="en-US" dirty="0" smtClean="0"/>
            </a:br>
            <a:r>
              <a:rPr lang="en-US" dirty="0" smtClean="0"/>
              <a:t>application platforms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189" t="11151" r="50201"/>
          <a:stretch/>
        </p:blipFill>
        <p:spPr>
          <a:xfrm>
            <a:off x="6364800" y="884358"/>
            <a:ext cx="2059200" cy="37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1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1151" r="76289"/>
          <a:stretch/>
        </p:blipFill>
        <p:spPr>
          <a:xfrm>
            <a:off x="75777" y="1080000"/>
            <a:ext cx="2159441" cy="37236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7189" t="11151" r="50201"/>
          <a:stretch/>
        </p:blipFill>
        <p:spPr>
          <a:xfrm>
            <a:off x="2235218" y="1080000"/>
            <a:ext cx="2059200" cy="37236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76125" t="11151"/>
          <a:stretch/>
        </p:blipFill>
        <p:spPr>
          <a:xfrm>
            <a:off x="6453859" y="1080000"/>
            <a:ext cx="2174400" cy="3723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50906" t="11151" r="25219"/>
          <a:stretch/>
        </p:blipFill>
        <p:spPr>
          <a:xfrm>
            <a:off x="4279459" y="1080000"/>
            <a:ext cx="2174400" cy="3723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world is changing rapidly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7899006" y="4108944"/>
            <a:ext cx="45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λ</a:t>
            </a:r>
            <a:endParaRPr lang="nl-NL" sz="1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5612" y="4216666"/>
            <a:ext cx="45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λ</a:t>
            </a:r>
            <a:endParaRPr lang="nl-NL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5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Only Way is Up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Native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  <a:p>
            <a:r>
              <a:rPr lang="en-US" dirty="0" smtClean="0"/>
              <a:t>High PaaS and SaaS</a:t>
            </a:r>
          </a:p>
          <a:p>
            <a:pPr lvl="1"/>
            <a:r>
              <a:rPr lang="en-US" dirty="0" smtClean="0"/>
              <a:t>That need to be integrated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a long time: a hybrid world	</a:t>
            </a:r>
          </a:p>
          <a:p>
            <a:pPr lvl="1"/>
            <a:r>
              <a:rPr lang="en-US" dirty="0" smtClean="0"/>
              <a:t>Of on premises and clouds</a:t>
            </a:r>
          </a:p>
          <a:p>
            <a:pPr lvl="1"/>
            <a:r>
              <a:rPr lang="en-US" dirty="0" smtClean="0"/>
              <a:t>Of legacy and cloud native</a:t>
            </a:r>
          </a:p>
          <a:p>
            <a:pPr lvl="1"/>
            <a:r>
              <a:rPr lang="en-US" dirty="0"/>
              <a:t>Of SaaS, High PaaS and custom components </a:t>
            </a:r>
            <a:endParaRPr lang="en-US" dirty="0" smtClean="0"/>
          </a:p>
          <a:p>
            <a:pPr lvl="1"/>
            <a:r>
              <a:rPr lang="en-US" dirty="0" smtClean="0"/>
              <a:t>Of multiple cloud vendors</a:t>
            </a:r>
          </a:p>
          <a:p>
            <a:pPr lvl="1"/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- </a:t>
            </a:r>
            <a:r>
              <a:rPr lang="en-US" dirty="0" err="1" smtClean="0"/>
              <a:t>Wrapup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6" name="Cloud 5"/>
          <p:cNvSpPr/>
          <p:nvPr/>
        </p:nvSpPr>
        <p:spPr>
          <a:xfrm>
            <a:off x="5649433" y="1699702"/>
            <a:ext cx="3289006" cy="202018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6384854" y="2970082"/>
            <a:ext cx="1786270" cy="404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IaaS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6384854" y="2495188"/>
            <a:ext cx="1786270" cy="404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aaS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6384854" y="2020294"/>
            <a:ext cx="1786270" cy="404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SaaS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5814241" y="4428033"/>
            <a:ext cx="3124198" cy="404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Premises</a:t>
            </a:r>
            <a:endParaRPr lang="nl-NL" dirty="0"/>
          </a:p>
        </p:txBody>
      </p:sp>
      <p:sp>
        <p:nvSpPr>
          <p:cNvPr id="11" name="Up Arrow 10"/>
          <p:cNvSpPr/>
          <p:nvPr/>
        </p:nvSpPr>
        <p:spPr>
          <a:xfrm>
            <a:off x="6642088" y="3511041"/>
            <a:ext cx="1226288" cy="97819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Up Arrow 11"/>
          <p:cNvSpPr/>
          <p:nvPr/>
        </p:nvSpPr>
        <p:spPr>
          <a:xfrm>
            <a:off x="7054701" y="2177643"/>
            <a:ext cx="478470" cy="1108598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3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8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Oracle’s Cloud Strategy</a:t>
            </a:r>
            <a:endParaRPr lang="nl-N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Oracle </a:t>
            </a:r>
            <a:r>
              <a:rPr lang="en-US" dirty="0" err="1"/>
              <a:t>OpenWorld</a:t>
            </a:r>
            <a:r>
              <a:rPr lang="en-US" dirty="0"/>
              <a:t> 2017 Review - </a:t>
            </a:r>
            <a:r>
              <a:rPr lang="en-US" dirty="0" err="1"/>
              <a:t>Wrapup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sp>
        <p:nvSpPr>
          <p:cNvPr id="66" name="TextBox 65"/>
          <p:cNvSpPr txBox="1"/>
          <p:nvPr/>
        </p:nvSpPr>
        <p:spPr>
          <a:xfrm>
            <a:off x="563494" y="1435905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SaaS</a:t>
            </a:r>
            <a:endParaRPr lang="nl-NL" sz="1600" dirty="0" err="1" smtClean="0"/>
          </a:p>
        </p:txBody>
      </p:sp>
      <p:sp>
        <p:nvSpPr>
          <p:cNvPr id="67" name="TextBox 66"/>
          <p:cNvSpPr txBox="1"/>
          <p:nvPr/>
        </p:nvSpPr>
        <p:spPr>
          <a:xfrm>
            <a:off x="85799" y="1968440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High PaaS</a:t>
            </a:r>
            <a:endParaRPr lang="nl-NL" sz="1600" dirty="0" err="1" smtClean="0"/>
          </a:p>
        </p:txBody>
      </p:sp>
      <p:sp>
        <p:nvSpPr>
          <p:cNvPr id="68" name="TextBox 67"/>
          <p:cNvSpPr txBox="1"/>
          <p:nvPr/>
        </p:nvSpPr>
        <p:spPr>
          <a:xfrm>
            <a:off x="130683" y="351037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Low PaaS</a:t>
            </a:r>
            <a:endParaRPr lang="nl-NL" sz="1600" dirty="0" err="1" smtClean="0"/>
          </a:p>
        </p:txBody>
      </p:sp>
      <p:sp>
        <p:nvSpPr>
          <p:cNvPr id="69" name="TextBox 68"/>
          <p:cNvSpPr txBox="1"/>
          <p:nvPr/>
        </p:nvSpPr>
        <p:spPr>
          <a:xfrm>
            <a:off x="642041" y="4074749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IaaS</a:t>
            </a:r>
            <a:endParaRPr lang="nl-NL" sz="1600" dirty="0" err="1" smtClean="0"/>
          </a:p>
        </p:txBody>
      </p:sp>
      <p:sp>
        <p:nvSpPr>
          <p:cNvPr id="70" name="Oval 69"/>
          <p:cNvSpPr/>
          <p:nvPr/>
        </p:nvSpPr>
        <p:spPr>
          <a:xfrm>
            <a:off x="1699645" y="1281546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CX</a:t>
            </a:r>
            <a:endParaRPr lang="nl-NL" sz="1400" dirty="0"/>
          </a:p>
        </p:txBody>
      </p:sp>
      <p:sp>
        <p:nvSpPr>
          <p:cNvPr id="71" name="Oval 70"/>
          <p:cNvSpPr/>
          <p:nvPr/>
        </p:nvSpPr>
        <p:spPr>
          <a:xfrm>
            <a:off x="3248549" y="1266639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ERP</a:t>
            </a:r>
            <a:endParaRPr lang="nl-NL" sz="1400" dirty="0"/>
          </a:p>
        </p:txBody>
      </p:sp>
      <p:sp>
        <p:nvSpPr>
          <p:cNvPr id="72" name="Oval 71"/>
          <p:cNvSpPr/>
          <p:nvPr/>
        </p:nvSpPr>
        <p:spPr>
          <a:xfrm>
            <a:off x="2438593" y="1247876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Sales</a:t>
            </a:r>
            <a:endParaRPr lang="nl-NL" sz="1400" dirty="0"/>
          </a:p>
        </p:txBody>
      </p:sp>
      <p:sp>
        <p:nvSpPr>
          <p:cNvPr id="73" name="Oval 72"/>
          <p:cNvSpPr/>
          <p:nvPr/>
        </p:nvSpPr>
        <p:spPr>
          <a:xfrm>
            <a:off x="3895784" y="1254231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HCM</a:t>
            </a:r>
            <a:endParaRPr lang="nl-NL" sz="1400" dirty="0"/>
          </a:p>
        </p:txBody>
      </p:sp>
      <p:sp>
        <p:nvSpPr>
          <p:cNvPr id="74" name="Oval 73"/>
          <p:cNvSpPr/>
          <p:nvPr/>
        </p:nvSpPr>
        <p:spPr>
          <a:xfrm>
            <a:off x="1699644" y="1823580"/>
            <a:ext cx="1490145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Management Cloud</a:t>
            </a:r>
            <a:endParaRPr lang="nl-NL" sz="1100" dirty="0"/>
          </a:p>
        </p:txBody>
      </p:sp>
      <p:sp>
        <p:nvSpPr>
          <p:cNvPr id="75" name="Oval 74"/>
          <p:cNvSpPr/>
          <p:nvPr/>
        </p:nvSpPr>
        <p:spPr>
          <a:xfrm>
            <a:off x="2931590" y="1913772"/>
            <a:ext cx="1490145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Analytics Cloud</a:t>
            </a:r>
            <a:endParaRPr lang="nl-NL" sz="1100" dirty="0"/>
          </a:p>
        </p:txBody>
      </p:sp>
      <p:sp>
        <p:nvSpPr>
          <p:cNvPr id="76" name="Oval 75"/>
          <p:cNvSpPr/>
          <p:nvPr/>
        </p:nvSpPr>
        <p:spPr>
          <a:xfrm>
            <a:off x="4346568" y="2141861"/>
            <a:ext cx="1490145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Integration Cloud</a:t>
            </a:r>
            <a:endParaRPr lang="nl-NL" sz="1100" dirty="0"/>
          </a:p>
        </p:txBody>
      </p:sp>
      <p:sp>
        <p:nvSpPr>
          <p:cNvPr id="77" name="Oval 76"/>
          <p:cNvSpPr/>
          <p:nvPr/>
        </p:nvSpPr>
        <p:spPr>
          <a:xfrm>
            <a:off x="5451801" y="1807658"/>
            <a:ext cx="990337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IoT</a:t>
            </a:r>
            <a:r>
              <a:rPr lang="en-US" sz="1100" dirty="0" smtClean="0"/>
              <a:t> Apps &amp; Cloud</a:t>
            </a:r>
            <a:endParaRPr lang="nl-NL" sz="1100" dirty="0"/>
          </a:p>
        </p:txBody>
      </p:sp>
      <p:sp>
        <p:nvSpPr>
          <p:cNvPr id="78" name="Oval 77"/>
          <p:cNvSpPr/>
          <p:nvPr/>
        </p:nvSpPr>
        <p:spPr>
          <a:xfrm>
            <a:off x="5204607" y="3161149"/>
            <a:ext cx="990337" cy="424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Block Chain</a:t>
            </a:r>
            <a:endParaRPr lang="nl-NL" sz="1100" dirty="0"/>
          </a:p>
        </p:txBody>
      </p:sp>
      <p:sp>
        <p:nvSpPr>
          <p:cNvPr id="79" name="Oval 78"/>
          <p:cNvSpPr/>
          <p:nvPr/>
        </p:nvSpPr>
        <p:spPr>
          <a:xfrm>
            <a:off x="6743193" y="1842687"/>
            <a:ext cx="990337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Big Data &amp; AI</a:t>
            </a:r>
            <a:endParaRPr lang="nl-NL" sz="1100" dirty="0"/>
          </a:p>
        </p:txBody>
      </p:sp>
      <p:sp>
        <p:nvSpPr>
          <p:cNvPr id="80" name="Oval 79"/>
          <p:cNvSpPr/>
          <p:nvPr/>
        </p:nvSpPr>
        <p:spPr>
          <a:xfrm>
            <a:off x="7710029" y="1835982"/>
            <a:ext cx="1207445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Developer Cloud</a:t>
            </a:r>
            <a:endParaRPr lang="nl-NL" sz="1100" dirty="0"/>
          </a:p>
        </p:txBody>
      </p:sp>
      <p:sp>
        <p:nvSpPr>
          <p:cNvPr id="81" name="Oval 80"/>
          <p:cNvSpPr/>
          <p:nvPr/>
        </p:nvSpPr>
        <p:spPr>
          <a:xfrm>
            <a:off x="6051373" y="2274597"/>
            <a:ext cx="1099383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Mobile &amp; IB Cloud</a:t>
            </a:r>
            <a:endParaRPr lang="nl-NL" sz="1100" dirty="0"/>
          </a:p>
        </p:txBody>
      </p:sp>
      <p:sp>
        <p:nvSpPr>
          <p:cNvPr id="82" name="Oval 81"/>
          <p:cNvSpPr/>
          <p:nvPr/>
        </p:nvSpPr>
        <p:spPr>
          <a:xfrm>
            <a:off x="6960390" y="2645443"/>
            <a:ext cx="990337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CASB &amp;</a:t>
            </a:r>
            <a:br>
              <a:rPr lang="en-US" sz="1100" dirty="0" smtClean="0"/>
            </a:br>
            <a:endParaRPr lang="en-US" sz="1100" dirty="0" smtClean="0"/>
          </a:p>
          <a:p>
            <a:pPr algn="ctr"/>
            <a:r>
              <a:rPr lang="en-US" sz="1100" dirty="0" smtClean="0"/>
              <a:t>IDCS</a:t>
            </a:r>
            <a:endParaRPr lang="nl-NL" sz="1100" dirty="0"/>
          </a:p>
        </p:txBody>
      </p:sp>
      <p:sp>
        <p:nvSpPr>
          <p:cNvPr id="83" name="Oval 82"/>
          <p:cNvSpPr/>
          <p:nvPr/>
        </p:nvSpPr>
        <p:spPr>
          <a:xfrm>
            <a:off x="1277261" y="3244961"/>
            <a:ext cx="1490145" cy="5795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Managed Kubernetes</a:t>
            </a:r>
            <a:endParaRPr lang="nl-NL" sz="1100" dirty="0"/>
          </a:p>
        </p:txBody>
      </p:sp>
      <p:sp>
        <p:nvSpPr>
          <p:cNvPr id="84" name="Oval 83"/>
          <p:cNvSpPr/>
          <p:nvPr/>
        </p:nvSpPr>
        <p:spPr>
          <a:xfrm>
            <a:off x="2183973" y="3613155"/>
            <a:ext cx="1490145" cy="5795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Container Cloud</a:t>
            </a:r>
            <a:endParaRPr lang="nl-NL" sz="1100" dirty="0"/>
          </a:p>
        </p:txBody>
      </p:sp>
      <p:sp>
        <p:nvSpPr>
          <p:cNvPr id="85" name="Oval 84"/>
          <p:cNvSpPr/>
          <p:nvPr/>
        </p:nvSpPr>
        <p:spPr>
          <a:xfrm>
            <a:off x="2386316" y="2991286"/>
            <a:ext cx="1490145" cy="5795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Managed </a:t>
            </a:r>
            <a:r>
              <a:rPr lang="en-US" sz="1100" dirty="0" err="1" smtClean="0"/>
              <a:t>Serverless</a:t>
            </a:r>
            <a:endParaRPr lang="nl-NL" sz="1100" dirty="0"/>
          </a:p>
        </p:txBody>
      </p:sp>
      <p:sp>
        <p:nvSpPr>
          <p:cNvPr id="86" name="Oval 85"/>
          <p:cNvSpPr/>
          <p:nvPr/>
        </p:nvSpPr>
        <p:spPr>
          <a:xfrm>
            <a:off x="3979306" y="3282282"/>
            <a:ext cx="990337" cy="3755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 Hub</a:t>
            </a:r>
            <a:endParaRPr lang="nl-NL" sz="1100" dirty="0"/>
          </a:p>
        </p:txBody>
      </p:sp>
      <p:sp>
        <p:nvSpPr>
          <p:cNvPr id="87" name="Oval 86"/>
          <p:cNvSpPr/>
          <p:nvPr/>
        </p:nvSpPr>
        <p:spPr>
          <a:xfrm>
            <a:off x="4693941" y="3510370"/>
            <a:ext cx="990337" cy="3733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Hub</a:t>
            </a:r>
            <a:endParaRPr lang="nl-NL" sz="1100" dirty="0"/>
          </a:p>
        </p:txBody>
      </p:sp>
      <p:sp>
        <p:nvSpPr>
          <p:cNvPr id="88" name="Oval 87"/>
          <p:cNvSpPr/>
          <p:nvPr/>
        </p:nvSpPr>
        <p:spPr>
          <a:xfrm>
            <a:off x="8134881" y="3420043"/>
            <a:ext cx="950309" cy="44164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MySQL</a:t>
            </a:r>
            <a:endParaRPr lang="nl-NL" sz="1100" dirty="0"/>
          </a:p>
        </p:txBody>
      </p:sp>
      <p:sp>
        <p:nvSpPr>
          <p:cNvPr id="89" name="Oval 88"/>
          <p:cNvSpPr/>
          <p:nvPr/>
        </p:nvSpPr>
        <p:spPr>
          <a:xfrm>
            <a:off x="3393166" y="3419824"/>
            <a:ext cx="990337" cy="5795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ACC</a:t>
            </a:r>
            <a:endParaRPr lang="nl-NL" sz="1100" dirty="0"/>
          </a:p>
        </p:txBody>
      </p:sp>
      <p:sp>
        <p:nvSpPr>
          <p:cNvPr id="90" name="Oval 89"/>
          <p:cNvSpPr/>
          <p:nvPr/>
        </p:nvSpPr>
        <p:spPr>
          <a:xfrm>
            <a:off x="7315382" y="3472933"/>
            <a:ext cx="990337" cy="44164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NoSQL</a:t>
            </a:r>
            <a:endParaRPr lang="nl-NL" sz="1100" dirty="0"/>
          </a:p>
        </p:txBody>
      </p:sp>
      <p:sp>
        <p:nvSpPr>
          <p:cNvPr id="91" name="Oval 90"/>
          <p:cNvSpPr/>
          <p:nvPr/>
        </p:nvSpPr>
        <p:spPr>
          <a:xfrm>
            <a:off x="5946969" y="3130263"/>
            <a:ext cx="1757693" cy="5795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Autonomous Database (DWH, OLTP, </a:t>
            </a:r>
            <a:r>
              <a:rPr lang="en-US" sz="1100" dirty="0" err="1" smtClean="0"/>
              <a:t>IoT</a:t>
            </a:r>
            <a:r>
              <a:rPr lang="en-US" sz="1100" dirty="0" smtClean="0"/>
              <a:t>,…)</a:t>
            </a:r>
            <a:endParaRPr lang="nl-NL" sz="1100" dirty="0"/>
          </a:p>
        </p:txBody>
      </p:sp>
      <p:sp>
        <p:nvSpPr>
          <p:cNvPr id="92" name="Oval 91"/>
          <p:cNvSpPr/>
          <p:nvPr/>
        </p:nvSpPr>
        <p:spPr>
          <a:xfrm>
            <a:off x="3324848" y="4120148"/>
            <a:ext cx="1159249" cy="5795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Compute</a:t>
            </a:r>
            <a:endParaRPr lang="nl-NL" sz="1100" dirty="0"/>
          </a:p>
        </p:txBody>
      </p:sp>
      <p:sp>
        <p:nvSpPr>
          <p:cNvPr id="93" name="Oval 92"/>
          <p:cNvSpPr/>
          <p:nvPr/>
        </p:nvSpPr>
        <p:spPr>
          <a:xfrm>
            <a:off x="4265130" y="4136926"/>
            <a:ext cx="1400628" cy="40345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Networking</a:t>
            </a:r>
            <a:endParaRPr lang="nl-NL" sz="1100" dirty="0"/>
          </a:p>
        </p:txBody>
      </p:sp>
      <p:sp>
        <p:nvSpPr>
          <p:cNvPr id="94" name="Oval 93"/>
          <p:cNvSpPr/>
          <p:nvPr/>
        </p:nvSpPr>
        <p:spPr>
          <a:xfrm>
            <a:off x="5402520" y="4120148"/>
            <a:ext cx="1400628" cy="5795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Storage</a:t>
            </a:r>
            <a:endParaRPr lang="nl-NL" sz="1100" dirty="0"/>
          </a:p>
        </p:txBody>
      </p:sp>
      <p:sp>
        <p:nvSpPr>
          <p:cNvPr id="95" name="Oval 94"/>
          <p:cNvSpPr/>
          <p:nvPr/>
        </p:nvSpPr>
        <p:spPr>
          <a:xfrm>
            <a:off x="6373583" y="3914575"/>
            <a:ext cx="1249063" cy="3668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Messaging</a:t>
            </a:r>
            <a:endParaRPr lang="nl-NL" sz="1100" dirty="0"/>
          </a:p>
        </p:txBody>
      </p:sp>
      <p:sp>
        <p:nvSpPr>
          <p:cNvPr id="96" name="Oval 95"/>
          <p:cNvSpPr/>
          <p:nvPr/>
        </p:nvSpPr>
        <p:spPr>
          <a:xfrm>
            <a:off x="7315383" y="4061234"/>
            <a:ext cx="706400" cy="3668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CDN</a:t>
            </a:r>
            <a:endParaRPr lang="nl-NL" sz="1100" dirty="0"/>
          </a:p>
        </p:txBody>
      </p:sp>
      <p:sp>
        <p:nvSpPr>
          <p:cNvPr id="97" name="Oval 96"/>
          <p:cNvSpPr/>
          <p:nvPr/>
        </p:nvSpPr>
        <p:spPr>
          <a:xfrm>
            <a:off x="5143042" y="3941653"/>
            <a:ext cx="706400" cy="3668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DNS</a:t>
            </a:r>
            <a:endParaRPr lang="nl-NL" sz="1100" dirty="0"/>
          </a:p>
        </p:txBody>
      </p:sp>
      <p:sp>
        <p:nvSpPr>
          <p:cNvPr id="98" name="Oval 97"/>
          <p:cNvSpPr/>
          <p:nvPr/>
        </p:nvSpPr>
        <p:spPr>
          <a:xfrm>
            <a:off x="3987541" y="4100075"/>
            <a:ext cx="706400" cy="20843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LB</a:t>
            </a:r>
            <a:endParaRPr lang="nl-NL" sz="1100" dirty="0"/>
          </a:p>
        </p:txBody>
      </p:sp>
      <p:sp>
        <p:nvSpPr>
          <p:cNvPr id="99" name="Oval 98"/>
          <p:cNvSpPr/>
          <p:nvPr/>
        </p:nvSpPr>
        <p:spPr>
          <a:xfrm>
            <a:off x="7864962" y="2282333"/>
            <a:ext cx="1220228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Integration Platform Cloud</a:t>
            </a:r>
            <a:endParaRPr lang="nl-NL" sz="1100" dirty="0"/>
          </a:p>
        </p:txBody>
      </p:sp>
      <p:sp>
        <p:nvSpPr>
          <p:cNvPr id="100" name="Oval 99"/>
          <p:cNvSpPr/>
          <p:nvPr/>
        </p:nvSpPr>
        <p:spPr>
          <a:xfrm>
            <a:off x="3321221" y="2405296"/>
            <a:ext cx="1490145" cy="3951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API Platform Cloud</a:t>
            </a:r>
            <a:endParaRPr lang="nl-NL" sz="1100" dirty="0"/>
          </a:p>
        </p:txBody>
      </p:sp>
      <p:sp>
        <p:nvSpPr>
          <p:cNvPr id="102" name="Oval 101"/>
          <p:cNvSpPr/>
          <p:nvPr/>
        </p:nvSpPr>
        <p:spPr>
          <a:xfrm>
            <a:off x="5366890" y="1178951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EPM</a:t>
            </a:r>
            <a:endParaRPr lang="nl-NL" sz="1400" dirty="0"/>
          </a:p>
        </p:txBody>
      </p:sp>
      <p:sp>
        <p:nvSpPr>
          <p:cNvPr id="103" name="Oval 102"/>
          <p:cNvSpPr/>
          <p:nvPr/>
        </p:nvSpPr>
        <p:spPr>
          <a:xfrm>
            <a:off x="6196788" y="1255010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Supply Chain</a:t>
            </a:r>
            <a:endParaRPr lang="nl-NL" sz="1200" dirty="0"/>
          </a:p>
        </p:txBody>
      </p:sp>
      <p:sp>
        <p:nvSpPr>
          <p:cNvPr id="104" name="Oval 103"/>
          <p:cNvSpPr/>
          <p:nvPr/>
        </p:nvSpPr>
        <p:spPr>
          <a:xfrm>
            <a:off x="6939151" y="1246893"/>
            <a:ext cx="1034613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Industry specific</a:t>
            </a:r>
            <a:endParaRPr lang="nl-NL" sz="1200" dirty="0"/>
          </a:p>
        </p:txBody>
      </p:sp>
      <p:sp>
        <p:nvSpPr>
          <p:cNvPr id="105" name="Oval 104"/>
          <p:cNvSpPr/>
          <p:nvPr/>
        </p:nvSpPr>
        <p:spPr>
          <a:xfrm>
            <a:off x="4580011" y="1333232"/>
            <a:ext cx="1119764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SaaS Analytics</a:t>
            </a:r>
            <a:endParaRPr lang="nl-NL" sz="1200" dirty="0"/>
          </a:p>
        </p:txBody>
      </p:sp>
      <p:sp>
        <p:nvSpPr>
          <p:cNvPr id="106" name="Oval 105"/>
          <p:cNvSpPr/>
          <p:nvPr/>
        </p:nvSpPr>
        <p:spPr>
          <a:xfrm>
            <a:off x="7733530" y="1014405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DaaS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7976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and Technologies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 and Machine Learning</a:t>
            </a:r>
          </a:p>
          <a:p>
            <a:pPr lvl="1"/>
            <a:r>
              <a:rPr lang="en-US" dirty="0" smtClean="0"/>
              <a:t>To make Business </a:t>
            </a:r>
            <a:r>
              <a:rPr lang="en-US" i="1" dirty="0" smtClean="0"/>
              <a:t>and</a:t>
            </a:r>
            <a:r>
              <a:rPr lang="en-US" dirty="0" smtClean="0"/>
              <a:t> IT smart and autonomous</a:t>
            </a:r>
          </a:p>
          <a:p>
            <a:r>
              <a:rPr lang="en-US" dirty="0" smtClean="0"/>
              <a:t>Integrate Physical Domain into Enterprise IT: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Richer &amp; Smarter UI</a:t>
            </a:r>
          </a:p>
          <a:p>
            <a:pPr lvl="1"/>
            <a:r>
              <a:rPr lang="en-US" dirty="0" smtClean="0"/>
              <a:t>channels, formats, personalized &amp; smart</a:t>
            </a:r>
          </a:p>
          <a:p>
            <a:r>
              <a:rPr lang="en-US" dirty="0" smtClean="0"/>
              <a:t>Embrace open technologies &amp; communities</a:t>
            </a:r>
          </a:p>
          <a:p>
            <a:pPr lvl="1"/>
            <a:r>
              <a:rPr lang="en-US" dirty="0" smtClean="0"/>
              <a:t>Kubernetes &amp; Docker, Kafka, Hadoop &amp; Spark,  </a:t>
            </a:r>
            <a:br>
              <a:rPr lang="en-US" dirty="0" smtClean="0"/>
            </a:br>
            <a:r>
              <a:rPr lang="en-US" dirty="0" err="1" smtClean="0"/>
              <a:t>Hyperledger</a:t>
            </a:r>
            <a:r>
              <a:rPr lang="en-US" dirty="0" smtClean="0"/>
              <a:t>, Node/ES6, Python, Java, …</a:t>
            </a:r>
          </a:p>
          <a:p>
            <a:r>
              <a:rPr lang="en-US" dirty="0" smtClean="0"/>
              <a:t>DevOps and </a:t>
            </a:r>
            <a:r>
              <a:rPr lang="en-US" dirty="0" err="1" smtClean="0"/>
              <a:t>BusOps</a:t>
            </a:r>
            <a:r>
              <a:rPr lang="en-US" dirty="0" smtClean="0"/>
              <a:t>– full lifecycle ownership and focus</a:t>
            </a:r>
            <a:br>
              <a:rPr lang="en-US" dirty="0" smtClean="0"/>
            </a:br>
            <a:r>
              <a:rPr lang="en-US" dirty="0" smtClean="0"/>
              <a:t>on business value and true costs</a:t>
            </a:r>
          </a:p>
          <a:p>
            <a:pPr lvl="1"/>
            <a:r>
              <a:rPr lang="en-US" dirty="0" smtClean="0"/>
              <a:t>You create it, you run it, you fix and evolve it</a:t>
            </a:r>
          </a:p>
          <a:p>
            <a:r>
              <a:rPr lang="en-US" dirty="0" smtClean="0"/>
              <a:t>Security (</a:t>
            </a:r>
            <a:r>
              <a:rPr lang="en-US" dirty="0" err="1" smtClean="0"/>
              <a:t>DevSecOps</a:t>
            </a:r>
            <a:r>
              <a:rPr lang="en-US" dirty="0" smtClean="0"/>
              <a:t>) across components, environments</a:t>
            </a:r>
            <a:br>
              <a:rPr lang="en-US" dirty="0" smtClean="0"/>
            </a:br>
            <a:r>
              <a:rPr lang="en-US" dirty="0" smtClean="0"/>
              <a:t>channels, actors – prevent, monitor, respond</a:t>
            </a:r>
          </a:p>
          <a:p>
            <a:pPr lvl="1"/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Oracle </a:t>
            </a:r>
            <a:r>
              <a:rPr lang="en-US" dirty="0" err="1"/>
              <a:t>OpenWorld</a:t>
            </a:r>
            <a:r>
              <a:rPr lang="en-US" dirty="0"/>
              <a:t> 2017 Review - </a:t>
            </a:r>
            <a:r>
              <a:rPr lang="en-US" dirty="0" err="1"/>
              <a:t>Wrapup</a:t>
            </a:r>
            <a:endParaRPr lang="nl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909" y="1591200"/>
            <a:ext cx="1993777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3201</TotalTime>
  <Words>405</Words>
  <Application>Microsoft Office PowerPoint</Application>
  <PresentationFormat>On-screen Show (16:9)</PresentationFormat>
  <Paragraphs>153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Office-thema</vt:lpstr>
      <vt:lpstr>Wrap Up</vt:lpstr>
      <vt:lpstr>Our world is changing rapidly</vt:lpstr>
      <vt:lpstr>Our world is changing rapidly</vt:lpstr>
      <vt:lpstr>Our world is changing rapidly</vt:lpstr>
      <vt:lpstr>Our world is changing rapidly</vt:lpstr>
      <vt:lpstr>Our world is changing rapidly</vt:lpstr>
      <vt:lpstr>The Only Way is Up</vt:lpstr>
      <vt:lpstr>Oracle’s Cloud Strategy</vt:lpstr>
      <vt:lpstr>Trends and Technologies</vt:lpstr>
      <vt:lpstr>What to do next/first?</vt:lpstr>
      <vt:lpstr>See you next year…!</vt:lpstr>
    </vt:vector>
  </TitlesOfParts>
  <Company>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OpenWorld 2017 Review - Introduction</dc:title>
  <dc:creator>Saskia van der Maat</dc:creator>
  <cp:keywords>oow17 review</cp:keywords>
  <dc:description>Amis - versie 1 - juni 2017
Ontwerp: Humming
Template: Ton Persoon</dc:description>
  <cp:lastModifiedBy>Lucas Jellema</cp:lastModifiedBy>
  <cp:revision>154</cp:revision>
  <dcterms:created xsi:type="dcterms:W3CDTF">2017-09-25T11:59:01Z</dcterms:created>
  <dcterms:modified xsi:type="dcterms:W3CDTF">2017-10-27T11:13:30Z</dcterms:modified>
</cp:coreProperties>
</file>