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70" r:id="rId20"/>
    <p:sldId id="364" r:id="rId21"/>
    <p:sldId id="365" r:id="rId22"/>
    <p:sldId id="367" r:id="rId23"/>
    <p:sldId id="368" r:id="rId24"/>
    <p:sldId id="366" r:id="rId25"/>
    <p:sldId id="371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74079" autoAdjust="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27-10-2017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48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https://www.youtube.com/watch?v=TPbKyD2bAR4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448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https://www.gartner.com/smarterwithgartner/top-trends-in-the-gartner-hype-cycle-for-emerging-technologies-2017/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60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27-Oct-17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27-Oct-17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0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800-996C-1743-AFDA-9042664E20A6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27-Oct-17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27-Oct-17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27-Oct-17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1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27-Oct-17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 days and 2000 sessions summarized in </a:t>
            </a:r>
            <a:br>
              <a:rPr lang="en-US" dirty="0" smtClean="0"/>
            </a:br>
            <a:r>
              <a:rPr lang="en-US" dirty="0" smtClean="0"/>
              <a:t>3 hours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OpenWorld</a:t>
            </a:r>
            <a:r>
              <a:rPr lang="en-US" dirty="0" smtClean="0"/>
              <a:t> 2017 - Review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903913" y="5003800"/>
            <a:ext cx="3240087" cy="107950"/>
          </a:xfrm>
        </p:spPr>
        <p:txBody>
          <a:bodyPr/>
          <a:lstStyle/>
          <a:p>
            <a:r>
              <a:rPr lang="en-US" dirty="0" smtClean="0"/>
              <a:t>AMIS Oracle </a:t>
            </a:r>
            <a:r>
              <a:rPr lang="en-US" dirty="0" err="1" smtClean="0"/>
              <a:t>OpenWorld</a:t>
            </a:r>
            <a:r>
              <a:rPr lang="en-US" dirty="0" smtClean="0"/>
              <a:t> 2017 Review – October 2017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001125" y="5003800"/>
            <a:ext cx="142875" cy="107950"/>
          </a:xfrm>
        </p:spPr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254588"/>
            <a:ext cx="4634823" cy="23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smtClean="0"/>
              <a:t>App plus platform </a:t>
            </a:r>
            <a:r>
              <a:rPr lang="nl-NL" sz="2800" dirty="0" err="1" smtClean="0"/>
              <a:t>under</a:t>
            </a:r>
            <a:r>
              <a:rPr lang="nl-NL" sz="2800" dirty="0" smtClean="0"/>
              <a:t> </a:t>
            </a:r>
            <a:r>
              <a:rPr lang="nl-NL" sz="2800" dirty="0" err="1" smtClean="0"/>
              <a:t>DevOps</a:t>
            </a:r>
            <a:r>
              <a:rPr lang="nl-NL" sz="2800" dirty="0" smtClean="0"/>
              <a:t> == </a:t>
            </a:r>
            <a:r>
              <a:rPr lang="nl-NL" sz="2800" b="1" dirty="0" smtClean="0"/>
              <a:t>Microservice</a:t>
            </a:r>
            <a:endParaRPr lang="nl-NL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377" y="1300107"/>
            <a:ext cx="4743767" cy="1320464"/>
            <a:chOff x="-107973" y="1987274"/>
            <a:chExt cx="9313871" cy="2230307"/>
          </a:xfrm>
        </p:grpSpPr>
        <p:sp>
          <p:nvSpPr>
            <p:cNvPr id="28" name="Oval 27"/>
            <p:cNvSpPr/>
            <p:nvPr/>
          </p:nvSpPr>
          <p:spPr>
            <a:xfrm>
              <a:off x="5574500" y="1994628"/>
              <a:ext cx="1752600" cy="150321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24" name="Oval 23"/>
            <p:cNvSpPr/>
            <p:nvPr/>
          </p:nvSpPr>
          <p:spPr>
            <a:xfrm>
              <a:off x="7453298" y="1987274"/>
              <a:ext cx="1752600" cy="1503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20" name="Oval 19"/>
            <p:cNvSpPr/>
            <p:nvPr/>
          </p:nvSpPr>
          <p:spPr>
            <a:xfrm>
              <a:off x="1770826" y="2016531"/>
              <a:ext cx="1752600" cy="15032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6" name="Oval 15"/>
            <p:cNvSpPr/>
            <p:nvPr/>
          </p:nvSpPr>
          <p:spPr>
            <a:xfrm>
              <a:off x="-107973" y="2039713"/>
              <a:ext cx="1752600" cy="15032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5699" y="2001982"/>
              <a:ext cx="1752600" cy="15032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0605" y="3331535"/>
              <a:ext cx="7924800" cy="88604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0192" y="3801706"/>
              <a:ext cx="7088400" cy="415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Generic Infrastructure Platform for running DevOps Products</a:t>
              </a:r>
              <a:endParaRPr lang="nl-NL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881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497540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63199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428858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8394517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074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smtClean="0"/>
              <a:t>App plus platform </a:t>
            </a:r>
            <a:r>
              <a:rPr lang="nl-NL" sz="2800" dirty="0" err="1" smtClean="0"/>
              <a:t>under</a:t>
            </a:r>
            <a:r>
              <a:rPr lang="nl-NL" sz="2800" dirty="0" smtClean="0"/>
              <a:t> </a:t>
            </a:r>
            <a:r>
              <a:rPr lang="nl-NL" sz="2800" dirty="0" err="1" smtClean="0"/>
              <a:t>DevOps</a:t>
            </a:r>
            <a:r>
              <a:rPr lang="nl-NL" sz="2800" dirty="0" smtClean="0"/>
              <a:t> == </a:t>
            </a:r>
            <a:r>
              <a:rPr lang="nl-NL" sz="2800" b="1" dirty="0" smtClean="0"/>
              <a:t>Microservice</a:t>
            </a:r>
            <a:endParaRPr lang="nl-NL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Stateless</a:t>
            </a:r>
            <a:endParaRPr lang="nl-NL" sz="1800" dirty="0" smtClean="0"/>
          </a:p>
          <a:p>
            <a:r>
              <a:rPr lang="nl-NL" sz="1800" dirty="0" err="1" smtClean="0"/>
              <a:t>Horizontally</a:t>
            </a:r>
            <a:r>
              <a:rPr lang="nl-NL" sz="1800" dirty="0" smtClean="0"/>
              <a:t> </a:t>
            </a:r>
            <a:r>
              <a:rPr lang="nl-NL" sz="1800" dirty="0" err="1" smtClean="0"/>
              <a:t>scalable</a:t>
            </a:r>
            <a:endParaRPr lang="nl-NL" sz="1800" dirty="0" smtClean="0"/>
          </a:p>
          <a:p>
            <a:r>
              <a:rPr lang="nl-NL" sz="1800" dirty="0" err="1" smtClean="0"/>
              <a:t>Mutually</a:t>
            </a:r>
            <a:r>
              <a:rPr lang="nl-NL" sz="1800" dirty="0" smtClean="0"/>
              <a:t> Independent </a:t>
            </a:r>
          </a:p>
          <a:p>
            <a:pPr lvl="1"/>
            <a:r>
              <a:rPr lang="nl-NL" sz="1800" dirty="0" smtClean="0"/>
              <a:t>upgrade, patch, </a:t>
            </a:r>
            <a:r>
              <a:rPr lang="nl-NL" sz="1800" dirty="0" err="1" smtClean="0"/>
              <a:t>relocate</a:t>
            </a:r>
            <a:endParaRPr lang="nl-NL" sz="1800" dirty="0" smtClean="0"/>
          </a:p>
          <a:p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expose</a:t>
            </a:r>
            <a:r>
              <a:rPr lang="nl-NL" sz="1800" dirty="0" smtClean="0"/>
              <a:t> Public API (HTTP/REST) </a:t>
            </a:r>
            <a:br>
              <a:rPr lang="nl-NL" sz="1800" dirty="0" smtClean="0"/>
            </a:br>
            <a:r>
              <a:rPr lang="nl-NL" sz="1800" dirty="0" err="1" smtClean="0"/>
              <a:t>and</a:t>
            </a:r>
            <a:r>
              <a:rPr lang="nl-NL" sz="1800" dirty="0" smtClean="0"/>
              <a:t>/or UI</a:t>
            </a:r>
          </a:p>
          <a:p>
            <a:r>
              <a:rPr lang="nl-NL" sz="1800" dirty="0" err="1" smtClean="0"/>
              <a:t>Communicate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each</a:t>
            </a:r>
            <a:r>
              <a:rPr lang="nl-NL" sz="1800" dirty="0" smtClean="0"/>
              <a:t> </a:t>
            </a:r>
            <a:r>
              <a:rPr lang="nl-NL" sz="1800" dirty="0" err="1" smtClean="0"/>
              <a:t>other</a:t>
            </a:r>
            <a:r>
              <a:rPr lang="nl-NL" sz="1800" dirty="0" smtClean="0"/>
              <a:t> </a:t>
            </a:r>
            <a:r>
              <a:rPr lang="nl-NL" sz="1800" dirty="0" err="1" smtClean="0"/>
              <a:t>through</a:t>
            </a:r>
            <a:r>
              <a:rPr lang="nl-NL" sz="1800" dirty="0" smtClean="0"/>
              <a:t> events</a:t>
            </a:r>
          </a:p>
          <a:p>
            <a:r>
              <a:rPr lang="nl-NL" sz="1800" dirty="0" smtClean="0"/>
              <a:t>Have </a:t>
            </a:r>
            <a:r>
              <a:rPr lang="nl-NL" sz="1800" dirty="0" err="1" smtClean="0"/>
              <a:t>their</a:t>
            </a:r>
            <a:r>
              <a:rPr lang="nl-NL" sz="1800" dirty="0" smtClean="0"/>
              <a:t> </a:t>
            </a:r>
            <a:r>
              <a:rPr lang="nl-NL" sz="1800" dirty="0" err="1" smtClean="0"/>
              <a:t>own</a:t>
            </a:r>
            <a:r>
              <a:rPr lang="nl-NL" sz="1800" dirty="0" smtClean="0"/>
              <a:t> </a:t>
            </a:r>
            <a:r>
              <a:rPr lang="nl-NL" sz="1800" dirty="0" err="1"/>
              <a:t>b</a:t>
            </a:r>
            <a:r>
              <a:rPr lang="nl-NL" sz="1800" dirty="0" err="1" smtClean="0"/>
              <a:t>ounded</a:t>
            </a:r>
            <a:r>
              <a:rPr lang="nl-NL" sz="1800" dirty="0" smtClean="0"/>
              <a:t> data context</a:t>
            </a:r>
          </a:p>
          <a:p>
            <a:pPr lvl="1"/>
            <a:r>
              <a:rPr lang="en-US" sz="1800" dirty="0" smtClean="0"/>
              <a:t>Do not rely on other </a:t>
            </a:r>
            <a:r>
              <a:rPr lang="en-US" sz="1800" dirty="0" err="1" smtClean="0"/>
              <a:t>microservices</a:t>
            </a:r>
            <a:r>
              <a:rPr lang="en-US" sz="1800" dirty="0" smtClean="0"/>
              <a:t> [for the data they need]</a:t>
            </a:r>
            <a:endParaRPr lang="nl-NL" sz="1800" dirty="0" smtClean="0"/>
          </a:p>
          <a:p>
            <a:r>
              <a:rPr lang="nl-NL" sz="1800" dirty="0" err="1" smtClean="0"/>
              <a:t>Serverless</a:t>
            </a:r>
            <a:r>
              <a:rPr lang="nl-NL" sz="1800" dirty="0" smtClean="0"/>
              <a:t> – do 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require</a:t>
            </a:r>
            <a:r>
              <a:rPr lang="nl-NL" sz="1800" dirty="0" smtClean="0"/>
              <a:t> </a:t>
            </a:r>
            <a:r>
              <a:rPr lang="nl-NL" sz="1800" dirty="0" err="1" smtClean="0"/>
              <a:t>allocated</a:t>
            </a:r>
            <a:r>
              <a:rPr lang="nl-NL" sz="1800" dirty="0" smtClean="0"/>
              <a:t> server,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fired</a:t>
            </a:r>
            <a:r>
              <a:rPr lang="nl-NL" sz="1800" dirty="0" smtClean="0"/>
              <a:t> up</a:t>
            </a:r>
            <a:endParaRPr lang="nl-NL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377" y="1300107"/>
            <a:ext cx="4743767" cy="1320464"/>
            <a:chOff x="-107973" y="1987274"/>
            <a:chExt cx="9313871" cy="2230307"/>
          </a:xfrm>
        </p:grpSpPr>
        <p:sp>
          <p:nvSpPr>
            <p:cNvPr id="28" name="Oval 27"/>
            <p:cNvSpPr/>
            <p:nvPr/>
          </p:nvSpPr>
          <p:spPr>
            <a:xfrm>
              <a:off x="5574500" y="1994628"/>
              <a:ext cx="1752600" cy="150321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24" name="Oval 23"/>
            <p:cNvSpPr/>
            <p:nvPr/>
          </p:nvSpPr>
          <p:spPr>
            <a:xfrm>
              <a:off x="7453298" y="1987274"/>
              <a:ext cx="1752600" cy="1503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20" name="Oval 19"/>
            <p:cNvSpPr/>
            <p:nvPr/>
          </p:nvSpPr>
          <p:spPr>
            <a:xfrm>
              <a:off x="1770826" y="2016531"/>
              <a:ext cx="1752600" cy="15032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6" name="Oval 15"/>
            <p:cNvSpPr/>
            <p:nvPr/>
          </p:nvSpPr>
          <p:spPr>
            <a:xfrm>
              <a:off x="-107973" y="2039713"/>
              <a:ext cx="1752600" cy="15032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5699" y="2001982"/>
              <a:ext cx="1752600" cy="15032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0605" y="3331535"/>
              <a:ext cx="7924800" cy="88604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967" y="3771897"/>
              <a:ext cx="7466078" cy="42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Generic Infrastructure Platform for running DevOps Products</a:t>
              </a:r>
              <a:endParaRPr lang="nl-NL" sz="105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881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497540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63199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428858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8394517" y="14297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µ</a:t>
            </a:r>
            <a:endParaRPr lang="nl-NL" sz="2800" dirty="0"/>
          </a:p>
        </p:txBody>
      </p:sp>
      <p:sp>
        <p:nvSpPr>
          <p:cNvPr id="37" name="Lightning Bolt 36"/>
          <p:cNvSpPr/>
          <p:nvPr/>
        </p:nvSpPr>
        <p:spPr>
          <a:xfrm>
            <a:off x="5392430" y="2766967"/>
            <a:ext cx="296028" cy="381548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Can 37"/>
          <p:cNvSpPr/>
          <p:nvPr/>
        </p:nvSpPr>
        <p:spPr>
          <a:xfrm>
            <a:off x="4771985" y="3251928"/>
            <a:ext cx="283464" cy="26517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6901616" y="365008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λ</a:t>
            </a:r>
            <a:endParaRPr lang="nl-NL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9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100" dirty="0" smtClean="0"/>
              <a:t>Rise of CQRS -</a:t>
            </a:r>
            <a:r>
              <a:rPr lang="nl-NL" dirty="0" smtClean="0"/>
              <a:t> </a:t>
            </a:r>
            <a:r>
              <a:rPr lang="nl-NL" sz="3100" dirty="0" err="1" smtClean="0"/>
              <a:t>Command</a:t>
            </a:r>
            <a:r>
              <a:rPr lang="nl-NL" sz="3100" dirty="0" smtClean="0"/>
              <a:t> </a:t>
            </a:r>
            <a:r>
              <a:rPr lang="nl-NL" sz="3100" dirty="0" err="1" smtClean="0"/>
              <a:t>and</a:t>
            </a:r>
            <a:r>
              <a:rPr lang="nl-NL" sz="3100" dirty="0" smtClean="0"/>
              <a:t> Query </a:t>
            </a:r>
            <a:r>
              <a:rPr lang="nl-NL" sz="3100" dirty="0" err="1" smtClean="0"/>
              <a:t>Responsibility</a:t>
            </a:r>
            <a:r>
              <a:rPr lang="nl-NL" sz="3100" dirty="0" smtClean="0"/>
              <a:t> </a:t>
            </a:r>
            <a:r>
              <a:rPr lang="nl-NL" sz="3100" dirty="0" err="1" smtClean="0"/>
              <a:t>Segragation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Data </a:t>
            </a:r>
            <a:r>
              <a:rPr lang="nl-NL" sz="1800" dirty="0" err="1" smtClean="0"/>
              <a:t>manipulation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retrieval in separate </a:t>
            </a:r>
            <a:r>
              <a:rPr lang="nl-NL" sz="1800" dirty="0" err="1" smtClean="0"/>
              <a:t>places</a:t>
            </a:r>
            <a:r>
              <a:rPr lang="nl-NL" sz="1800" dirty="0" smtClean="0"/>
              <a:t> </a:t>
            </a:r>
          </a:p>
          <a:p>
            <a:pPr lvl="1"/>
            <a:r>
              <a:rPr lang="nl-NL" sz="1600" dirty="0" smtClean="0"/>
              <a:t>(</a:t>
            </a:r>
            <a:r>
              <a:rPr lang="nl-NL" sz="1600" dirty="0" err="1" smtClean="0"/>
              <a:t>physical</a:t>
            </a:r>
            <a:r>
              <a:rPr lang="nl-NL" sz="1600" dirty="0" smtClean="0"/>
              <a:t> data </a:t>
            </a:r>
            <a:r>
              <a:rPr lang="nl-NL" sz="1600" dirty="0" err="1" smtClean="0"/>
              <a:t>proliferation</a:t>
            </a:r>
            <a:r>
              <a:rPr lang="nl-NL" sz="1600" dirty="0" smtClean="0"/>
              <a:t>)</a:t>
            </a:r>
          </a:p>
          <a:p>
            <a:r>
              <a:rPr lang="en-US" sz="1800" dirty="0" smtClean="0"/>
              <a:t>For performance and scalability, lower license fees and TCO</a:t>
            </a:r>
            <a:endParaRPr lang="nl-NL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9" y="2134999"/>
            <a:ext cx="445808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n 20"/>
          <p:cNvSpPr/>
          <p:nvPr/>
        </p:nvSpPr>
        <p:spPr>
          <a:xfrm>
            <a:off x="7152040" y="1943529"/>
            <a:ext cx="1829024" cy="10363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Data Guard Standby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100" dirty="0" smtClean="0"/>
              <a:t>CQRS –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3100" dirty="0" smtClean="0"/>
              <a:t>Common concept in Oracle Database</a:t>
            </a:r>
            <a:endParaRPr lang="nl-NL" sz="1600" dirty="0"/>
          </a:p>
        </p:txBody>
      </p:sp>
      <p:sp>
        <p:nvSpPr>
          <p:cNvPr id="4" name="Can 3"/>
          <p:cNvSpPr/>
          <p:nvPr/>
        </p:nvSpPr>
        <p:spPr>
          <a:xfrm>
            <a:off x="3643169" y="2413223"/>
            <a:ext cx="2020441" cy="152069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ube 4"/>
          <p:cNvSpPr/>
          <p:nvPr/>
        </p:nvSpPr>
        <p:spPr>
          <a:xfrm>
            <a:off x="3746077" y="4141719"/>
            <a:ext cx="1814623" cy="46783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250431" y="1808467"/>
            <a:ext cx="1495646" cy="467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972969" y="1808467"/>
            <a:ext cx="1495646" cy="467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695507" y="1808467"/>
            <a:ext cx="1495646" cy="467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  <a:p>
            <a:pPr algn="ctr"/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972969" y="3443457"/>
            <a:ext cx="258789" cy="3402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4313211" y="3528812"/>
            <a:ext cx="258789" cy="3402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4759778" y="3248973"/>
            <a:ext cx="460680" cy="25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MV</a:t>
            </a:r>
            <a:endParaRPr lang="nl-NL" sz="1050" dirty="0"/>
          </a:p>
        </p:txBody>
      </p:sp>
      <p:sp>
        <p:nvSpPr>
          <p:cNvPr id="12" name="Rectangle 11"/>
          <p:cNvSpPr/>
          <p:nvPr/>
        </p:nvSpPr>
        <p:spPr>
          <a:xfrm>
            <a:off x="5100020" y="3334328"/>
            <a:ext cx="460680" cy="254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MV</a:t>
            </a:r>
            <a:endParaRPr lang="nl-NL" sz="1050" dirty="0"/>
          </a:p>
        </p:txBody>
      </p:sp>
      <p:sp>
        <p:nvSpPr>
          <p:cNvPr id="13" name="Rectangle 12"/>
          <p:cNvSpPr/>
          <p:nvPr/>
        </p:nvSpPr>
        <p:spPr>
          <a:xfrm>
            <a:off x="4699399" y="3640782"/>
            <a:ext cx="361699" cy="2135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idx</a:t>
            </a:r>
            <a:endParaRPr lang="nl-NL" sz="1100" dirty="0"/>
          </a:p>
        </p:txBody>
      </p:sp>
      <p:sp>
        <p:nvSpPr>
          <p:cNvPr id="14" name="Rectangle 13"/>
          <p:cNvSpPr/>
          <p:nvPr/>
        </p:nvSpPr>
        <p:spPr>
          <a:xfrm>
            <a:off x="5007647" y="3619370"/>
            <a:ext cx="361699" cy="2135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idx</a:t>
            </a:r>
            <a:endParaRPr lang="nl-NL" sz="1100" dirty="0"/>
          </a:p>
        </p:txBody>
      </p:sp>
      <p:sp>
        <p:nvSpPr>
          <p:cNvPr id="15" name="Rectangle 14"/>
          <p:cNvSpPr/>
          <p:nvPr/>
        </p:nvSpPr>
        <p:spPr>
          <a:xfrm>
            <a:off x="3115149" y="2136542"/>
            <a:ext cx="528020" cy="1067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39071" y="2136542"/>
            <a:ext cx="283120" cy="87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6726865" y="2136542"/>
            <a:ext cx="446503" cy="92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ounded Rectangle 17"/>
          <p:cNvSpPr/>
          <p:nvPr/>
        </p:nvSpPr>
        <p:spPr>
          <a:xfrm>
            <a:off x="4820093" y="2515946"/>
            <a:ext cx="740607" cy="4029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IMDB</a:t>
            </a:r>
            <a:endParaRPr lang="nl-NL" dirty="0"/>
          </a:p>
        </p:txBody>
      </p:sp>
      <p:sp>
        <p:nvSpPr>
          <p:cNvPr id="19" name="Can 18"/>
          <p:cNvSpPr/>
          <p:nvPr/>
        </p:nvSpPr>
        <p:spPr>
          <a:xfrm>
            <a:off x="2954520" y="3250593"/>
            <a:ext cx="754656" cy="760346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</a:t>
            </a:r>
            <a:endParaRPr lang="nl-NL" dirty="0"/>
          </a:p>
        </p:txBody>
      </p:sp>
      <p:sp>
        <p:nvSpPr>
          <p:cNvPr id="20" name="Can 19"/>
          <p:cNvSpPr/>
          <p:nvPr/>
        </p:nvSpPr>
        <p:spPr>
          <a:xfrm>
            <a:off x="5616082" y="3277471"/>
            <a:ext cx="754656" cy="760346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</a:t>
            </a:r>
            <a:endParaRPr lang="nl-NL" dirty="0"/>
          </a:p>
        </p:txBody>
      </p:sp>
      <p:sp>
        <p:nvSpPr>
          <p:cNvPr id="22" name="Can 21"/>
          <p:cNvSpPr/>
          <p:nvPr/>
        </p:nvSpPr>
        <p:spPr>
          <a:xfrm>
            <a:off x="194110" y="2203914"/>
            <a:ext cx="1279132" cy="117250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</a:p>
          <a:p>
            <a:pPr algn="ctr"/>
            <a:r>
              <a:rPr lang="en-US" dirty="0" smtClean="0"/>
              <a:t>(12c R2)</a:t>
            </a:r>
            <a:endParaRPr lang="nl-NL" dirty="0"/>
          </a:p>
        </p:txBody>
      </p:sp>
      <p:sp>
        <p:nvSpPr>
          <p:cNvPr id="23" name="Can 22"/>
          <p:cNvSpPr/>
          <p:nvPr/>
        </p:nvSpPr>
        <p:spPr>
          <a:xfrm>
            <a:off x="1117657" y="2967107"/>
            <a:ext cx="1279132" cy="117250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</a:p>
          <a:p>
            <a:pPr algn="ctr"/>
            <a:r>
              <a:rPr lang="en-US" dirty="0" smtClean="0"/>
              <a:t>(12c R2)</a:t>
            </a:r>
            <a:endParaRPr lang="nl-NL" dirty="0"/>
          </a:p>
        </p:txBody>
      </p:sp>
      <p:sp>
        <p:nvSpPr>
          <p:cNvPr id="24" name="Cube 23"/>
          <p:cNvSpPr/>
          <p:nvPr/>
        </p:nvSpPr>
        <p:spPr>
          <a:xfrm>
            <a:off x="1305735" y="4227955"/>
            <a:ext cx="902975" cy="38159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</a:t>
            </a:r>
            <a:endParaRPr lang="nl-NL" dirty="0"/>
          </a:p>
        </p:txBody>
      </p:sp>
      <p:sp>
        <p:nvSpPr>
          <p:cNvPr id="25" name="Cube 24"/>
          <p:cNvSpPr/>
          <p:nvPr/>
        </p:nvSpPr>
        <p:spPr>
          <a:xfrm>
            <a:off x="169116" y="3414811"/>
            <a:ext cx="750729" cy="36682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880248" y="4308239"/>
            <a:ext cx="489098" cy="2410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dbf</a:t>
            </a:r>
            <a:endParaRPr lang="nl-NL" sz="1400" dirty="0"/>
          </a:p>
        </p:txBody>
      </p:sp>
      <p:sp>
        <p:nvSpPr>
          <p:cNvPr id="27" name="Rectangle 26"/>
          <p:cNvSpPr/>
          <p:nvPr/>
        </p:nvSpPr>
        <p:spPr>
          <a:xfrm>
            <a:off x="3746077" y="2863066"/>
            <a:ext cx="567134" cy="29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SGA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3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err="1" smtClean="0"/>
              <a:t>Logical</a:t>
            </a:r>
            <a:r>
              <a:rPr lang="nl-NL" sz="2800" dirty="0" smtClean="0"/>
              <a:t> Data </a:t>
            </a:r>
            <a:r>
              <a:rPr lang="nl-NL" sz="2800" dirty="0" err="1" smtClean="0"/>
              <a:t>Proliferation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one</a:t>
            </a:r>
            <a:r>
              <a:rPr lang="nl-NL" sz="1800" dirty="0" smtClean="0"/>
              <a:t> single </a:t>
            </a:r>
            <a:r>
              <a:rPr lang="nl-NL" sz="1800" dirty="0" err="1" smtClean="0"/>
              <a:t>enterprise</a:t>
            </a:r>
            <a:r>
              <a:rPr lang="nl-NL" sz="1800" dirty="0" smtClean="0"/>
              <a:t> database – </a:t>
            </a:r>
            <a:r>
              <a:rPr lang="nl-NL" sz="1800" dirty="0" err="1" smtClean="0"/>
              <a:t>the</a:t>
            </a:r>
            <a:r>
              <a:rPr lang="nl-NL" sz="1800" dirty="0" smtClean="0"/>
              <a:t> single source of </a:t>
            </a:r>
            <a:r>
              <a:rPr lang="nl-NL" sz="1800" dirty="0" err="1" smtClean="0"/>
              <a:t>truth</a:t>
            </a:r>
            <a:endParaRPr lang="nl-NL" sz="1800" dirty="0" smtClean="0"/>
          </a:p>
          <a:p>
            <a:r>
              <a:rPr lang="en-US" sz="1800" dirty="0" smtClean="0"/>
              <a:t>To:</a:t>
            </a:r>
            <a:endParaRPr lang="nl-NL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612987" y="1746913"/>
            <a:ext cx="6147052" cy="2033873"/>
            <a:chOff x="-107973" y="1987274"/>
            <a:chExt cx="9313871" cy="2477955"/>
          </a:xfrm>
        </p:grpSpPr>
        <p:sp>
          <p:nvSpPr>
            <p:cNvPr id="5" name="Oval 4"/>
            <p:cNvSpPr/>
            <p:nvPr/>
          </p:nvSpPr>
          <p:spPr>
            <a:xfrm>
              <a:off x="5574500" y="1994628"/>
              <a:ext cx="1752600" cy="150321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6" name="Oval 5"/>
            <p:cNvSpPr/>
            <p:nvPr/>
          </p:nvSpPr>
          <p:spPr>
            <a:xfrm>
              <a:off x="7453298" y="1987274"/>
              <a:ext cx="1752600" cy="1503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7" name="Oval 6"/>
            <p:cNvSpPr/>
            <p:nvPr/>
          </p:nvSpPr>
          <p:spPr>
            <a:xfrm>
              <a:off x="1770826" y="2016531"/>
              <a:ext cx="1752600" cy="150321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8" name="Oval 7"/>
            <p:cNvSpPr/>
            <p:nvPr/>
          </p:nvSpPr>
          <p:spPr>
            <a:xfrm>
              <a:off x="-107973" y="2039713"/>
              <a:ext cx="1752600" cy="15032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9" name="Oval 8"/>
            <p:cNvSpPr/>
            <p:nvPr/>
          </p:nvSpPr>
          <p:spPr>
            <a:xfrm>
              <a:off x="3695699" y="2001982"/>
              <a:ext cx="1752600" cy="150321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0605" y="3331535"/>
              <a:ext cx="7924799" cy="1133694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7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1343" y="3816074"/>
              <a:ext cx="6529190" cy="337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Generic Infrastructure Platform for running DevOps Products</a:t>
              </a:r>
              <a:endParaRPr lang="nl-NL" sz="1200" dirty="0"/>
            </a:p>
          </p:txBody>
        </p:sp>
      </p:grpSp>
      <p:sp>
        <p:nvSpPr>
          <p:cNvPr id="12" name="Cube 11"/>
          <p:cNvSpPr/>
          <p:nvPr/>
        </p:nvSpPr>
        <p:spPr>
          <a:xfrm>
            <a:off x="1372942" y="3670178"/>
            <a:ext cx="1819996" cy="91389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  <a:endParaRPr lang="nl-NL" dirty="0"/>
          </a:p>
        </p:txBody>
      </p:sp>
      <p:sp>
        <p:nvSpPr>
          <p:cNvPr id="13" name="Can 12"/>
          <p:cNvSpPr/>
          <p:nvPr/>
        </p:nvSpPr>
        <p:spPr>
          <a:xfrm>
            <a:off x="7071146" y="3648006"/>
            <a:ext cx="1690082" cy="10870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Warehouse</a:t>
            </a:r>
            <a:endParaRPr lang="nl-NL" dirty="0"/>
          </a:p>
        </p:txBody>
      </p:sp>
      <p:sp>
        <p:nvSpPr>
          <p:cNvPr id="15" name="Can 14"/>
          <p:cNvSpPr/>
          <p:nvPr/>
        </p:nvSpPr>
        <p:spPr>
          <a:xfrm>
            <a:off x="3700166" y="3923016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Can 15"/>
          <p:cNvSpPr/>
          <p:nvPr/>
        </p:nvSpPr>
        <p:spPr>
          <a:xfrm>
            <a:off x="3884444" y="4320720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Can 16"/>
          <p:cNvSpPr/>
          <p:nvPr/>
        </p:nvSpPr>
        <p:spPr>
          <a:xfrm>
            <a:off x="4193948" y="3983979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an 17"/>
          <p:cNvSpPr/>
          <p:nvPr/>
        </p:nvSpPr>
        <p:spPr>
          <a:xfrm>
            <a:off x="5716768" y="3892966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an 18"/>
          <p:cNvSpPr/>
          <p:nvPr/>
        </p:nvSpPr>
        <p:spPr>
          <a:xfrm>
            <a:off x="5901046" y="4290670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Can 19"/>
          <p:cNvSpPr/>
          <p:nvPr/>
        </p:nvSpPr>
        <p:spPr>
          <a:xfrm>
            <a:off x="6210549" y="3953929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Can 20"/>
          <p:cNvSpPr/>
          <p:nvPr/>
        </p:nvSpPr>
        <p:spPr>
          <a:xfrm>
            <a:off x="4683162" y="3780786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Can 21"/>
          <p:cNvSpPr/>
          <p:nvPr/>
        </p:nvSpPr>
        <p:spPr>
          <a:xfrm>
            <a:off x="4867440" y="4178490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Can 22"/>
          <p:cNvSpPr/>
          <p:nvPr/>
        </p:nvSpPr>
        <p:spPr>
          <a:xfrm>
            <a:off x="5176944" y="3841749"/>
            <a:ext cx="309503" cy="22435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3562387" y="3725668"/>
            <a:ext cx="3040955" cy="1009435"/>
          </a:xfrm>
          <a:prstGeom prst="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51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file system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1824017" y="2363823"/>
            <a:ext cx="367317" cy="367623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Can 24"/>
          <p:cNvSpPr/>
          <p:nvPr/>
        </p:nvSpPr>
        <p:spPr>
          <a:xfrm>
            <a:off x="3562386" y="1952487"/>
            <a:ext cx="241925" cy="3250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Can 25"/>
          <p:cNvSpPr/>
          <p:nvPr/>
        </p:nvSpPr>
        <p:spPr>
          <a:xfrm>
            <a:off x="4458612" y="2363921"/>
            <a:ext cx="628681" cy="312997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Can 26"/>
          <p:cNvSpPr/>
          <p:nvPr/>
        </p:nvSpPr>
        <p:spPr>
          <a:xfrm>
            <a:off x="5574386" y="1942973"/>
            <a:ext cx="367317" cy="367623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Can 27"/>
          <p:cNvSpPr/>
          <p:nvPr/>
        </p:nvSpPr>
        <p:spPr>
          <a:xfrm>
            <a:off x="6767868" y="2199087"/>
            <a:ext cx="155120" cy="164835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op 10 NoSQL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60" y="2234786"/>
            <a:ext cx="2643238" cy="14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288000"/>
            <a:ext cx="8666329" cy="504000"/>
          </a:xfrm>
        </p:spPr>
        <p:txBody>
          <a:bodyPr>
            <a:noAutofit/>
          </a:bodyPr>
          <a:lstStyle/>
          <a:p>
            <a:r>
              <a:rPr lang="nl-NL" sz="2800" dirty="0" smtClean="0"/>
              <a:t>Datastore </a:t>
            </a:r>
            <a:r>
              <a:rPr lang="nl-NL" sz="2800" dirty="0" err="1" smtClean="0"/>
              <a:t>proliferation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 smtClean="0"/>
              <a:t>From</a:t>
            </a:r>
            <a:r>
              <a:rPr lang="nl-NL" sz="2800" dirty="0" smtClean="0"/>
              <a:t> </a:t>
            </a:r>
            <a:r>
              <a:rPr lang="nl-NL" sz="2800" dirty="0" err="1" smtClean="0"/>
              <a:t>one</a:t>
            </a:r>
            <a:r>
              <a:rPr lang="nl-NL" sz="2800" dirty="0" smtClean="0"/>
              <a:t> brand SQL </a:t>
            </a:r>
            <a:r>
              <a:rPr lang="nl-NL" sz="2800" dirty="0" err="1" smtClean="0"/>
              <a:t>to</a:t>
            </a:r>
            <a:r>
              <a:rPr lang="nl-NL" sz="2800" dirty="0" smtClean="0"/>
              <a:t> pluriform SQL &amp; No(n)SQL</a:t>
            </a:r>
            <a:endParaRPr lang="nl-NL" sz="2800" dirty="0"/>
          </a:p>
        </p:txBody>
      </p:sp>
      <p:sp>
        <p:nvSpPr>
          <p:cNvPr id="4" name="Can 3"/>
          <p:cNvSpPr/>
          <p:nvPr/>
        </p:nvSpPr>
        <p:spPr>
          <a:xfrm>
            <a:off x="276192" y="2227299"/>
            <a:ext cx="2020441" cy="152069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</a:p>
          <a:p>
            <a:pPr algn="ctr"/>
            <a:r>
              <a:rPr lang="en-US" dirty="0" smtClean="0"/>
              <a:t>SQL</a:t>
            </a:r>
          </a:p>
          <a:p>
            <a:pPr algn="ctr"/>
            <a:r>
              <a:rPr lang="en-US" dirty="0" smtClean="0"/>
              <a:t>ACID</a:t>
            </a:r>
            <a:endParaRPr lang="nl-NL" dirty="0"/>
          </a:p>
        </p:txBody>
      </p:sp>
      <p:pic>
        <p:nvPicPr>
          <p:cNvPr id="1026" name="Picture 2" descr="Image result for logo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40" y="3651444"/>
            <a:ext cx="2276771" cy="5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48" y="2486770"/>
            <a:ext cx="1138182" cy="27183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8" name="Picture 4" descr="Image result for logo aws auro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34" y="3003555"/>
            <a:ext cx="1061114" cy="12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138" y="3848669"/>
            <a:ext cx="2113966" cy="1091080"/>
          </a:xfrm>
          <a:prstGeom prst="rect">
            <a:avLst/>
          </a:prstGeom>
        </p:spPr>
      </p:pic>
      <p:pic>
        <p:nvPicPr>
          <p:cNvPr id="1032" name="Picture 8" descr="Image result for logo my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18" y="2755382"/>
            <a:ext cx="1107363" cy="5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go postgresq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01" y="1198170"/>
            <a:ext cx="1283348" cy="5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logo elastic inde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82" y="1561398"/>
            <a:ext cx="1300304" cy="3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ogo kafk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40" y="2085169"/>
            <a:ext cx="1018404" cy="5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ogo azure cosmos db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91" y="1635102"/>
            <a:ext cx="2001857" cy="60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oracle databas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9" y="3778822"/>
            <a:ext cx="2081425" cy="6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ross 10"/>
          <p:cNvSpPr/>
          <p:nvPr/>
        </p:nvSpPr>
        <p:spPr>
          <a:xfrm>
            <a:off x="2508336" y="2486103"/>
            <a:ext cx="974190" cy="1034903"/>
          </a:xfrm>
          <a:prstGeom prst="plus">
            <a:avLst>
              <a:gd name="adj" fmla="val 3665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3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smtClean="0"/>
              <a:t>Smart Business 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Organizations</a:t>
            </a:r>
            <a:r>
              <a:rPr lang="nl-NL" sz="1800" dirty="0" smtClean="0"/>
              <a:t>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invest</a:t>
            </a:r>
            <a:r>
              <a:rPr lang="nl-NL" sz="1800" dirty="0" smtClean="0"/>
              <a:t> in </a:t>
            </a:r>
            <a:r>
              <a:rPr lang="nl-NL" sz="1800" dirty="0" err="1" smtClean="0"/>
              <a:t>things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endParaRPr lang="nl-NL" sz="1800" dirty="0" smtClean="0"/>
          </a:p>
          <a:p>
            <a:pPr lvl="1"/>
            <a:r>
              <a:rPr lang="nl-NL" sz="1800" dirty="0" err="1" smtClean="0"/>
              <a:t>Allow</a:t>
            </a:r>
            <a:r>
              <a:rPr lang="nl-NL" sz="1800" dirty="0" smtClean="0"/>
              <a:t> </a:t>
            </a:r>
            <a:r>
              <a:rPr lang="nl-NL" sz="1800" dirty="0" err="1" smtClean="0"/>
              <a:t>them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create</a:t>
            </a:r>
            <a:r>
              <a:rPr lang="nl-NL" sz="1800" dirty="0" smtClean="0"/>
              <a:t> business </a:t>
            </a:r>
            <a:r>
              <a:rPr lang="nl-NL" sz="1800" dirty="0" err="1" smtClean="0"/>
              <a:t>value</a:t>
            </a:r>
            <a:endParaRPr lang="nl-NL" sz="1800" dirty="0" smtClean="0"/>
          </a:p>
          <a:p>
            <a:pPr lvl="1"/>
            <a:r>
              <a:rPr lang="nl-NL" sz="1800" dirty="0" smtClean="0"/>
              <a:t>Set </a:t>
            </a:r>
            <a:r>
              <a:rPr lang="nl-NL" sz="1800" dirty="0" err="1" smtClean="0"/>
              <a:t>them</a:t>
            </a:r>
            <a:r>
              <a:rPr lang="nl-NL" sz="1800" dirty="0" smtClean="0"/>
              <a:t> apart </a:t>
            </a:r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the</a:t>
            </a:r>
            <a:r>
              <a:rPr lang="nl-NL" sz="1800" dirty="0" smtClean="0"/>
              <a:t> </a:t>
            </a:r>
            <a:r>
              <a:rPr lang="nl-NL" sz="1800" dirty="0" err="1" smtClean="0"/>
              <a:t>competiton</a:t>
            </a:r>
            <a:endParaRPr lang="nl-NL" sz="1800" dirty="0" smtClean="0"/>
          </a:p>
          <a:p>
            <a:pPr lvl="1"/>
            <a:r>
              <a:rPr lang="nl-NL" sz="1800" dirty="0" smtClean="0"/>
              <a:t>Are close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their</a:t>
            </a:r>
            <a:r>
              <a:rPr lang="nl-NL" sz="1800" dirty="0" smtClean="0"/>
              <a:t> </a:t>
            </a:r>
            <a:r>
              <a:rPr lang="nl-NL" sz="1800" dirty="0" err="1" smtClean="0"/>
              <a:t>core</a:t>
            </a:r>
            <a:r>
              <a:rPr lang="nl-NL" sz="1800" dirty="0" smtClean="0"/>
              <a:t> expertise</a:t>
            </a:r>
          </a:p>
          <a:p>
            <a:pPr lvl="1"/>
            <a:r>
              <a:rPr lang="en-US" sz="1800" dirty="0" smtClean="0"/>
              <a:t>Are a unique risk</a:t>
            </a:r>
            <a:endParaRPr lang="nl-NL" sz="1800" dirty="0" smtClean="0"/>
          </a:p>
          <a:p>
            <a:r>
              <a:rPr lang="nl-NL" sz="1800" dirty="0" smtClean="0"/>
              <a:t>For most </a:t>
            </a:r>
            <a:r>
              <a:rPr lang="nl-NL" sz="1800" dirty="0" err="1" smtClean="0"/>
              <a:t>organizations</a:t>
            </a:r>
            <a:r>
              <a:rPr lang="nl-NL" sz="1800" dirty="0" smtClean="0"/>
              <a:t> these </a:t>
            </a:r>
            <a:r>
              <a:rPr lang="nl-NL" sz="1800" dirty="0" err="1" smtClean="0"/>
              <a:t>things</a:t>
            </a:r>
            <a:r>
              <a:rPr lang="nl-NL" sz="1800" dirty="0" smtClean="0"/>
              <a:t> do 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include</a:t>
            </a:r>
            <a:endParaRPr lang="nl-NL" sz="1800" dirty="0" smtClean="0"/>
          </a:p>
          <a:p>
            <a:pPr lvl="1"/>
            <a:r>
              <a:rPr lang="nl-NL" sz="1800" dirty="0" smtClean="0"/>
              <a:t>Managing computers, </a:t>
            </a:r>
            <a:r>
              <a:rPr lang="nl-NL" sz="1800" dirty="0" err="1" smtClean="0"/>
              <a:t>investing</a:t>
            </a:r>
            <a:r>
              <a:rPr lang="nl-NL" sz="1800" dirty="0" smtClean="0"/>
              <a:t> in hardware</a:t>
            </a:r>
          </a:p>
          <a:p>
            <a:pPr lvl="1"/>
            <a:r>
              <a:rPr lang="nl-NL" sz="1800" dirty="0" smtClean="0"/>
              <a:t>Managing operating systems or databases</a:t>
            </a:r>
          </a:p>
          <a:p>
            <a:pPr lvl="1"/>
            <a:r>
              <a:rPr lang="nl-NL" sz="1800" dirty="0" smtClean="0"/>
              <a:t>Building </a:t>
            </a:r>
            <a:r>
              <a:rPr lang="nl-NL" sz="1800" dirty="0" err="1" smtClean="0"/>
              <a:t>custom</a:t>
            </a:r>
            <a:r>
              <a:rPr lang="nl-NL" sz="1800" dirty="0" smtClean="0"/>
              <a:t> software</a:t>
            </a:r>
            <a:endParaRPr lang="nl-NL" sz="1800" dirty="0"/>
          </a:p>
        </p:txBody>
      </p:sp>
      <p:pic>
        <p:nvPicPr>
          <p:cNvPr id="3074" name="Picture 2" descr="Image result for smart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28" y="197812"/>
            <a:ext cx="1952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smtClean="0"/>
              <a:t>In X </a:t>
            </a:r>
            <a:r>
              <a:rPr lang="nl-NL" sz="2800" dirty="0" err="1"/>
              <a:t>Y</a:t>
            </a:r>
            <a:r>
              <a:rPr lang="nl-NL" sz="2800" dirty="0" err="1" smtClean="0"/>
              <a:t>ears</a:t>
            </a:r>
            <a:r>
              <a:rPr lang="nl-NL" sz="2800" dirty="0" smtClean="0"/>
              <a:t>’ Time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No </a:t>
            </a:r>
            <a:r>
              <a:rPr lang="nl-NL" sz="1800" dirty="0" err="1" smtClean="0"/>
              <a:t>organization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justify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have </a:t>
            </a:r>
            <a:r>
              <a:rPr lang="nl-NL" sz="1800" dirty="0" err="1" smtClean="0"/>
              <a:t>and</a:t>
            </a:r>
            <a:r>
              <a:rPr lang="nl-NL" sz="1800" dirty="0" smtClean="0"/>
              <a:t> manage </a:t>
            </a:r>
            <a:r>
              <a:rPr lang="nl-NL" sz="1800" dirty="0" err="1" smtClean="0"/>
              <a:t>their</a:t>
            </a:r>
            <a:r>
              <a:rPr lang="nl-NL" sz="1800" dirty="0" smtClean="0"/>
              <a:t> </a:t>
            </a:r>
            <a:r>
              <a:rPr lang="nl-NL" sz="1800" dirty="0" err="1" smtClean="0"/>
              <a:t>own</a:t>
            </a:r>
            <a:r>
              <a:rPr lang="nl-NL" sz="1800" dirty="0" smtClean="0"/>
              <a:t> IT means</a:t>
            </a:r>
          </a:p>
          <a:p>
            <a:pPr lvl="1"/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/>
              <a:t>i</a:t>
            </a:r>
            <a:r>
              <a:rPr lang="nl-NL" sz="1800" dirty="0" err="1" smtClean="0"/>
              <a:t>nvest</a:t>
            </a:r>
            <a:r>
              <a:rPr lang="nl-NL" sz="1800" dirty="0" smtClean="0"/>
              <a:t> </a:t>
            </a:r>
            <a:r>
              <a:rPr lang="nl-NL" sz="1800" dirty="0" err="1" smtClean="0"/>
              <a:t>capital</a:t>
            </a:r>
            <a:r>
              <a:rPr lang="nl-NL" sz="1800" dirty="0" smtClean="0"/>
              <a:t> in </a:t>
            </a:r>
            <a:r>
              <a:rPr lang="nl-NL" sz="1800" dirty="0" err="1" smtClean="0"/>
              <a:t>infrastructure</a:t>
            </a:r>
            <a:r>
              <a:rPr lang="nl-NL" sz="1800" dirty="0" smtClean="0"/>
              <a:t> &amp; platform </a:t>
            </a:r>
            <a:r>
              <a:rPr lang="nl-NL" sz="1800" dirty="0" err="1" smtClean="0"/>
              <a:t>licenses</a:t>
            </a:r>
            <a:endParaRPr lang="nl-NL" sz="1800" dirty="0" smtClean="0"/>
          </a:p>
          <a:p>
            <a:pPr lvl="1"/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/>
              <a:t>e</a:t>
            </a:r>
            <a:r>
              <a:rPr lang="nl-NL" sz="1800" dirty="0" err="1" smtClean="0"/>
              <a:t>mploy</a:t>
            </a:r>
            <a:r>
              <a:rPr lang="nl-NL" sz="1800" dirty="0" smtClean="0"/>
              <a:t> </a:t>
            </a:r>
            <a:r>
              <a:rPr lang="nl-NL" sz="1800" dirty="0" err="1" smtClean="0"/>
              <a:t>staff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run </a:t>
            </a:r>
            <a:r>
              <a:rPr lang="nl-NL" sz="1800" dirty="0" err="1" smtClean="0"/>
              <a:t>infrastructure</a:t>
            </a:r>
            <a:r>
              <a:rPr lang="nl-NL" sz="1800" dirty="0" smtClean="0"/>
              <a:t>, platforms (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create</a:t>
            </a:r>
            <a:r>
              <a:rPr lang="nl-NL" sz="1800" dirty="0" smtClean="0"/>
              <a:t> </a:t>
            </a:r>
            <a:r>
              <a:rPr lang="nl-NL" sz="1800" dirty="0" err="1" smtClean="0"/>
              <a:t>custom</a:t>
            </a:r>
            <a:r>
              <a:rPr lang="nl-NL" sz="1800" dirty="0" smtClean="0"/>
              <a:t> software </a:t>
            </a:r>
            <a:r>
              <a:rPr lang="nl-NL" sz="1800" dirty="0" err="1" smtClean="0"/>
              <a:t>for</a:t>
            </a:r>
            <a:r>
              <a:rPr lang="nl-NL" sz="1800" dirty="0" smtClean="0"/>
              <a:t> non-</a:t>
            </a:r>
            <a:r>
              <a:rPr lang="nl-NL" sz="1800" dirty="0" err="1" smtClean="0"/>
              <a:t>unique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functionality</a:t>
            </a:r>
            <a:r>
              <a:rPr lang="nl-NL" sz="1800" dirty="0" smtClean="0"/>
              <a:t>)</a:t>
            </a:r>
          </a:p>
          <a:p>
            <a:pPr lvl="1"/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/>
              <a:t>n</a:t>
            </a:r>
            <a:r>
              <a:rPr lang="nl-NL" sz="1800" dirty="0" err="1" smtClean="0"/>
              <a:t>ot</a:t>
            </a:r>
            <a:r>
              <a:rPr lang="nl-NL" sz="1800" dirty="0" smtClean="0"/>
              <a:t> </a:t>
            </a:r>
            <a:r>
              <a:rPr lang="nl-NL" sz="1800" dirty="0" err="1" smtClean="0"/>
              <a:t>leverage</a:t>
            </a:r>
            <a:r>
              <a:rPr lang="nl-NL" sz="1800" dirty="0" smtClean="0"/>
              <a:t> commodity IT </a:t>
            </a:r>
            <a:r>
              <a:rPr lang="nl-NL" sz="1800" dirty="0" err="1" smtClean="0"/>
              <a:t>with</a:t>
            </a:r>
            <a:r>
              <a:rPr lang="nl-NL" sz="1800" dirty="0" smtClean="0"/>
              <a:t> superior </a:t>
            </a:r>
            <a:r>
              <a:rPr lang="nl-NL" sz="1800" dirty="0" err="1" smtClean="0"/>
              <a:t>quality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economies</a:t>
            </a:r>
            <a:r>
              <a:rPr lang="nl-NL" sz="1800" dirty="0" smtClean="0"/>
              <a:t> of </a:t>
            </a:r>
            <a:r>
              <a:rPr lang="nl-NL" sz="1800" dirty="0" err="1" smtClean="0"/>
              <a:t>scale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pricing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6136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smtClean="0"/>
              <a:t>The </a:t>
            </a:r>
            <a:r>
              <a:rPr lang="nl-NL" sz="2800" dirty="0" err="1" smtClean="0"/>
              <a:t>only</a:t>
            </a:r>
            <a:r>
              <a:rPr lang="nl-NL" sz="2800" dirty="0" smtClean="0"/>
              <a:t> way is up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buy</a:t>
            </a:r>
            <a:r>
              <a:rPr lang="nl-NL" sz="1800" dirty="0" smtClean="0"/>
              <a:t> (</a:t>
            </a:r>
            <a:r>
              <a:rPr lang="nl-NL" sz="1800" dirty="0" err="1" smtClean="0"/>
              <a:t>for</a:t>
            </a:r>
            <a:r>
              <a:rPr lang="nl-NL" sz="1800" dirty="0" smtClean="0"/>
              <a:t> peak load) [software &amp; hardware) </a:t>
            </a:r>
            <a:br>
              <a:rPr lang="nl-NL" sz="1800" dirty="0" smtClean="0"/>
            </a:b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usage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rent</a:t>
            </a:r>
          </a:p>
          <a:p>
            <a:r>
              <a:rPr lang="nl-NL" sz="1800" dirty="0" err="1" smtClean="0"/>
              <a:t>From</a:t>
            </a:r>
            <a:r>
              <a:rPr lang="nl-NL" sz="1800" dirty="0" smtClean="0"/>
              <a:t> on </a:t>
            </a:r>
            <a:r>
              <a:rPr lang="nl-NL" sz="1800" dirty="0" err="1" smtClean="0"/>
              <a:t>premises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cloud</a:t>
            </a:r>
            <a:endParaRPr lang="nl-NL" sz="1800" dirty="0" smtClean="0"/>
          </a:p>
          <a:p>
            <a:r>
              <a:rPr lang="nl-NL" sz="1800" dirty="0" err="1" smtClean="0"/>
              <a:t>From</a:t>
            </a:r>
            <a:r>
              <a:rPr lang="nl-NL" sz="1800" dirty="0" smtClean="0"/>
              <a:t> infra </a:t>
            </a:r>
            <a:r>
              <a:rPr lang="nl-NL" sz="1800" dirty="0" err="1" smtClean="0"/>
              <a:t>and</a:t>
            </a:r>
            <a:r>
              <a:rPr lang="nl-NL" sz="1800" dirty="0" smtClean="0"/>
              <a:t> platform </a:t>
            </a:r>
            <a:br>
              <a:rPr lang="nl-NL" sz="1800" dirty="0" smtClean="0"/>
            </a:br>
            <a:r>
              <a:rPr lang="nl-NL" sz="1800" dirty="0" err="1" smtClean="0"/>
              <a:t>to</a:t>
            </a:r>
            <a:r>
              <a:rPr lang="nl-NL" sz="1800" dirty="0" smtClean="0"/>
              <a:t> SaaS (standard </a:t>
            </a:r>
            <a:r>
              <a:rPr lang="nl-NL" sz="1800" dirty="0" err="1" smtClean="0"/>
              <a:t>applications</a:t>
            </a:r>
            <a:r>
              <a:rPr lang="nl-NL" sz="1800" dirty="0" smtClean="0"/>
              <a:t>)</a:t>
            </a:r>
          </a:p>
          <a:p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 smtClean="0"/>
              <a:t>pay</a:t>
            </a:r>
            <a:r>
              <a:rPr lang="nl-NL" sz="1800" dirty="0" smtClean="0"/>
              <a:t> </a:t>
            </a:r>
            <a:r>
              <a:rPr lang="nl-NL" sz="1800" dirty="0" err="1" smtClean="0"/>
              <a:t>based</a:t>
            </a:r>
            <a:r>
              <a:rPr lang="nl-NL" sz="1800" dirty="0" smtClean="0"/>
              <a:t> on IT </a:t>
            </a:r>
            <a:r>
              <a:rPr lang="nl-NL" sz="1800" dirty="0" err="1" smtClean="0"/>
              <a:t>metrics</a:t>
            </a:r>
            <a:r>
              <a:rPr lang="nl-NL" sz="1800" dirty="0" smtClean="0"/>
              <a:t> </a:t>
            </a:r>
            <a:br>
              <a:rPr lang="nl-NL" sz="1800" dirty="0" smtClean="0"/>
            </a:b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pay</a:t>
            </a:r>
            <a:r>
              <a:rPr lang="nl-NL" sz="1800" dirty="0" smtClean="0"/>
              <a:t> per Business </a:t>
            </a:r>
            <a:r>
              <a:rPr lang="nl-NL" sz="1800" dirty="0" err="1" smtClean="0"/>
              <a:t>measure</a:t>
            </a:r>
            <a:endParaRPr lang="nl-NL" sz="1800" dirty="0"/>
          </a:p>
        </p:txBody>
      </p:sp>
      <p:pic>
        <p:nvPicPr>
          <p:cNvPr id="2050" name="Picture 2" descr="Image result for smart busi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22" y="248746"/>
            <a:ext cx="1538845" cy="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5649433" y="1699702"/>
            <a:ext cx="3289006" cy="202018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6384854" y="2970082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IaaS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384854" y="2495188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aaS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84854" y="2020294"/>
            <a:ext cx="1786270" cy="404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SaaS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5814241" y="4428033"/>
            <a:ext cx="3124198" cy="404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Premises</a:t>
            </a:r>
            <a:endParaRPr lang="nl-NL" dirty="0"/>
          </a:p>
        </p:txBody>
      </p:sp>
      <p:sp>
        <p:nvSpPr>
          <p:cNvPr id="6" name="Up Arrow 5"/>
          <p:cNvSpPr/>
          <p:nvPr/>
        </p:nvSpPr>
        <p:spPr>
          <a:xfrm>
            <a:off x="6642088" y="3511041"/>
            <a:ext cx="1226288" cy="97819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Up Arrow 10"/>
          <p:cNvSpPr/>
          <p:nvPr/>
        </p:nvSpPr>
        <p:spPr>
          <a:xfrm>
            <a:off x="7054701" y="2177643"/>
            <a:ext cx="478470" cy="110859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9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Oracle’s Cloud Strategy</a:t>
            </a:r>
            <a:endParaRPr lang="nl-N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66" name="TextBox 65"/>
          <p:cNvSpPr txBox="1"/>
          <p:nvPr/>
        </p:nvSpPr>
        <p:spPr>
          <a:xfrm>
            <a:off x="563494" y="143590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SaaS</a:t>
            </a:r>
            <a:endParaRPr lang="nl-NL" sz="1600" dirty="0" err="1" smtClean="0"/>
          </a:p>
        </p:txBody>
      </p:sp>
      <p:sp>
        <p:nvSpPr>
          <p:cNvPr id="67" name="TextBox 66"/>
          <p:cNvSpPr txBox="1"/>
          <p:nvPr/>
        </p:nvSpPr>
        <p:spPr>
          <a:xfrm>
            <a:off x="85799" y="196844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PaaS</a:t>
            </a:r>
            <a:endParaRPr lang="nl-NL" sz="1600" dirty="0" err="1" smtClean="0"/>
          </a:p>
        </p:txBody>
      </p:sp>
      <p:sp>
        <p:nvSpPr>
          <p:cNvPr id="68" name="TextBox 67"/>
          <p:cNvSpPr txBox="1"/>
          <p:nvPr/>
        </p:nvSpPr>
        <p:spPr>
          <a:xfrm>
            <a:off x="130683" y="351037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 PaaS</a:t>
            </a:r>
            <a:endParaRPr lang="nl-NL" sz="1600" dirty="0" err="1" smtClean="0"/>
          </a:p>
        </p:txBody>
      </p:sp>
      <p:sp>
        <p:nvSpPr>
          <p:cNvPr id="69" name="TextBox 68"/>
          <p:cNvSpPr txBox="1"/>
          <p:nvPr/>
        </p:nvSpPr>
        <p:spPr>
          <a:xfrm>
            <a:off x="642041" y="4074749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IaaS</a:t>
            </a:r>
            <a:endParaRPr lang="nl-NL" sz="1600" dirty="0" err="1" smtClean="0"/>
          </a:p>
        </p:txBody>
      </p:sp>
      <p:sp>
        <p:nvSpPr>
          <p:cNvPr id="70" name="Oval 69"/>
          <p:cNvSpPr/>
          <p:nvPr/>
        </p:nvSpPr>
        <p:spPr>
          <a:xfrm>
            <a:off x="1699645" y="1281546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CX</a:t>
            </a:r>
            <a:endParaRPr lang="nl-NL" sz="1400" dirty="0"/>
          </a:p>
        </p:txBody>
      </p:sp>
      <p:sp>
        <p:nvSpPr>
          <p:cNvPr id="71" name="Oval 70"/>
          <p:cNvSpPr/>
          <p:nvPr/>
        </p:nvSpPr>
        <p:spPr>
          <a:xfrm>
            <a:off x="3248549" y="1266639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</a:t>
            </a:r>
            <a:endParaRPr lang="nl-NL" sz="1400" dirty="0"/>
          </a:p>
        </p:txBody>
      </p:sp>
      <p:sp>
        <p:nvSpPr>
          <p:cNvPr id="72" name="Oval 71"/>
          <p:cNvSpPr/>
          <p:nvPr/>
        </p:nvSpPr>
        <p:spPr>
          <a:xfrm>
            <a:off x="2438593" y="1247876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Sales</a:t>
            </a:r>
            <a:endParaRPr lang="nl-NL" sz="1400" dirty="0"/>
          </a:p>
        </p:txBody>
      </p:sp>
      <p:sp>
        <p:nvSpPr>
          <p:cNvPr id="73" name="Oval 72"/>
          <p:cNvSpPr/>
          <p:nvPr/>
        </p:nvSpPr>
        <p:spPr>
          <a:xfrm>
            <a:off x="3895784" y="1254231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HCM</a:t>
            </a:r>
            <a:endParaRPr lang="nl-NL" sz="1400" dirty="0"/>
          </a:p>
        </p:txBody>
      </p:sp>
      <p:sp>
        <p:nvSpPr>
          <p:cNvPr id="74" name="Oval 73"/>
          <p:cNvSpPr/>
          <p:nvPr/>
        </p:nvSpPr>
        <p:spPr>
          <a:xfrm>
            <a:off x="1699644" y="1823580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Management Cloud</a:t>
            </a:r>
            <a:endParaRPr lang="nl-NL" sz="1100" dirty="0"/>
          </a:p>
        </p:txBody>
      </p:sp>
      <p:sp>
        <p:nvSpPr>
          <p:cNvPr id="75" name="Oval 74"/>
          <p:cNvSpPr/>
          <p:nvPr/>
        </p:nvSpPr>
        <p:spPr>
          <a:xfrm>
            <a:off x="2931590" y="1913772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Analytics Cloud</a:t>
            </a:r>
            <a:endParaRPr lang="nl-NL" sz="1100" dirty="0"/>
          </a:p>
        </p:txBody>
      </p:sp>
      <p:sp>
        <p:nvSpPr>
          <p:cNvPr id="76" name="Oval 75"/>
          <p:cNvSpPr/>
          <p:nvPr/>
        </p:nvSpPr>
        <p:spPr>
          <a:xfrm>
            <a:off x="4346568" y="2141861"/>
            <a:ext cx="14901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Integration Cloud</a:t>
            </a:r>
            <a:endParaRPr lang="nl-NL" sz="1100" dirty="0"/>
          </a:p>
        </p:txBody>
      </p:sp>
      <p:sp>
        <p:nvSpPr>
          <p:cNvPr id="77" name="Oval 76"/>
          <p:cNvSpPr/>
          <p:nvPr/>
        </p:nvSpPr>
        <p:spPr>
          <a:xfrm>
            <a:off x="5451801" y="1807658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IoT</a:t>
            </a:r>
            <a:r>
              <a:rPr lang="en-US" sz="1100" dirty="0" smtClean="0"/>
              <a:t> Apps &amp; Cloud</a:t>
            </a:r>
            <a:endParaRPr lang="nl-NL" sz="1100" dirty="0"/>
          </a:p>
        </p:txBody>
      </p:sp>
      <p:sp>
        <p:nvSpPr>
          <p:cNvPr id="78" name="Oval 77"/>
          <p:cNvSpPr/>
          <p:nvPr/>
        </p:nvSpPr>
        <p:spPr>
          <a:xfrm>
            <a:off x="5204607" y="3161149"/>
            <a:ext cx="990337" cy="424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Block Chain</a:t>
            </a:r>
            <a:endParaRPr lang="nl-NL" sz="1100" dirty="0"/>
          </a:p>
        </p:txBody>
      </p:sp>
      <p:sp>
        <p:nvSpPr>
          <p:cNvPr id="79" name="Oval 78"/>
          <p:cNvSpPr/>
          <p:nvPr/>
        </p:nvSpPr>
        <p:spPr>
          <a:xfrm>
            <a:off x="6743193" y="1842687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Big Data &amp; AI</a:t>
            </a:r>
            <a:endParaRPr lang="nl-NL" sz="1100" dirty="0"/>
          </a:p>
        </p:txBody>
      </p:sp>
      <p:sp>
        <p:nvSpPr>
          <p:cNvPr id="80" name="Oval 79"/>
          <p:cNvSpPr/>
          <p:nvPr/>
        </p:nvSpPr>
        <p:spPr>
          <a:xfrm>
            <a:off x="7710029" y="1835982"/>
            <a:ext cx="1207445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Developer Cloud</a:t>
            </a:r>
            <a:endParaRPr lang="nl-NL" sz="1100" dirty="0"/>
          </a:p>
        </p:txBody>
      </p:sp>
      <p:sp>
        <p:nvSpPr>
          <p:cNvPr id="81" name="Oval 80"/>
          <p:cNvSpPr/>
          <p:nvPr/>
        </p:nvSpPr>
        <p:spPr>
          <a:xfrm>
            <a:off x="6051373" y="2274597"/>
            <a:ext cx="1099383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Mobile &amp; IB Cloud</a:t>
            </a:r>
            <a:endParaRPr lang="nl-NL" sz="1100" dirty="0"/>
          </a:p>
        </p:txBody>
      </p:sp>
      <p:sp>
        <p:nvSpPr>
          <p:cNvPr id="82" name="Oval 81"/>
          <p:cNvSpPr/>
          <p:nvPr/>
        </p:nvSpPr>
        <p:spPr>
          <a:xfrm>
            <a:off x="6960390" y="2645443"/>
            <a:ext cx="990337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CASB &amp;</a:t>
            </a:r>
            <a:br>
              <a:rPr lang="en-US" sz="1100" dirty="0" smtClean="0"/>
            </a:br>
            <a:endParaRPr lang="en-US" sz="1100" dirty="0" smtClean="0"/>
          </a:p>
          <a:p>
            <a:pPr algn="ctr"/>
            <a:r>
              <a:rPr lang="en-US" sz="1100" dirty="0" smtClean="0"/>
              <a:t>IDCS</a:t>
            </a:r>
            <a:endParaRPr lang="nl-NL" sz="1100" dirty="0"/>
          </a:p>
        </p:txBody>
      </p:sp>
      <p:sp>
        <p:nvSpPr>
          <p:cNvPr id="83" name="Oval 82"/>
          <p:cNvSpPr/>
          <p:nvPr/>
        </p:nvSpPr>
        <p:spPr>
          <a:xfrm>
            <a:off x="1277261" y="3244961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Managed Kubernetes</a:t>
            </a:r>
            <a:endParaRPr lang="nl-NL" sz="1100" dirty="0"/>
          </a:p>
        </p:txBody>
      </p:sp>
      <p:sp>
        <p:nvSpPr>
          <p:cNvPr id="84" name="Oval 83"/>
          <p:cNvSpPr/>
          <p:nvPr/>
        </p:nvSpPr>
        <p:spPr>
          <a:xfrm>
            <a:off x="2183973" y="3613155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Container Cloud</a:t>
            </a:r>
            <a:endParaRPr lang="nl-NL" sz="1100" dirty="0"/>
          </a:p>
        </p:txBody>
      </p:sp>
      <p:sp>
        <p:nvSpPr>
          <p:cNvPr id="85" name="Oval 84"/>
          <p:cNvSpPr/>
          <p:nvPr/>
        </p:nvSpPr>
        <p:spPr>
          <a:xfrm>
            <a:off x="2386316" y="2991286"/>
            <a:ext cx="1490145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Managed </a:t>
            </a:r>
            <a:r>
              <a:rPr lang="en-US" sz="1100" dirty="0" err="1" smtClean="0"/>
              <a:t>Serverless</a:t>
            </a:r>
            <a:endParaRPr lang="nl-NL" sz="1100" dirty="0"/>
          </a:p>
        </p:txBody>
      </p:sp>
      <p:sp>
        <p:nvSpPr>
          <p:cNvPr id="86" name="Oval 85"/>
          <p:cNvSpPr/>
          <p:nvPr/>
        </p:nvSpPr>
        <p:spPr>
          <a:xfrm>
            <a:off x="3979306" y="3282282"/>
            <a:ext cx="990337" cy="375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Hub</a:t>
            </a:r>
            <a:endParaRPr lang="nl-NL" sz="1100" dirty="0"/>
          </a:p>
        </p:txBody>
      </p:sp>
      <p:sp>
        <p:nvSpPr>
          <p:cNvPr id="87" name="Oval 86"/>
          <p:cNvSpPr/>
          <p:nvPr/>
        </p:nvSpPr>
        <p:spPr>
          <a:xfrm>
            <a:off x="4693941" y="3510370"/>
            <a:ext cx="990337" cy="3733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Hub</a:t>
            </a:r>
            <a:endParaRPr lang="nl-NL" sz="1100" dirty="0"/>
          </a:p>
        </p:txBody>
      </p:sp>
      <p:sp>
        <p:nvSpPr>
          <p:cNvPr id="88" name="Oval 87"/>
          <p:cNvSpPr/>
          <p:nvPr/>
        </p:nvSpPr>
        <p:spPr>
          <a:xfrm>
            <a:off x="8134881" y="3420043"/>
            <a:ext cx="950309" cy="44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MySQL</a:t>
            </a:r>
            <a:endParaRPr lang="nl-NL" sz="1100" dirty="0"/>
          </a:p>
        </p:txBody>
      </p:sp>
      <p:sp>
        <p:nvSpPr>
          <p:cNvPr id="89" name="Oval 88"/>
          <p:cNvSpPr/>
          <p:nvPr/>
        </p:nvSpPr>
        <p:spPr>
          <a:xfrm>
            <a:off x="3393166" y="3419824"/>
            <a:ext cx="990337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</a:t>
            </a:r>
            <a:endParaRPr lang="nl-NL" sz="1100" dirty="0"/>
          </a:p>
        </p:txBody>
      </p:sp>
      <p:sp>
        <p:nvSpPr>
          <p:cNvPr id="90" name="Oval 89"/>
          <p:cNvSpPr/>
          <p:nvPr/>
        </p:nvSpPr>
        <p:spPr>
          <a:xfrm>
            <a:off x="7315382" y="3472933"/>
            <a:ext cx="990337" cy="44164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NoSQL</a:t>
            </a:r>
            <a:endParaRPr lang="nl-NL" sz="1100" dirty="0"/>
          </a:p>
        </p:txBody>
      </p:sp>
      <p:sp>
        <p:nvSpPr>
          <p:cNvPr id="91" name="Oval 90"/>
          <p:cNvSpPr/>
          <p:nvPr/>
        </p:nvSpPr>
        <p:spPr>
          <a:xfrm>
            <a:off x="5946969" y="3130263"/>
            <a:ext cx="1757693" cy="579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Autonomous Database (DWH, OLTP, </a:t>
            </a:r>
            <a:r>
              <a:rPr lang="en-US" sz="1100" dirty="0" err="1" smtClean="0"/>
              <a:t>IoT</a:t>
            </a:r>
            <a:r>
              <a:rPr lang="en-US" sz="1100" dirty="0" smtClean="0"/>
              <a:t>,…)</a:t>
            </a:r>
            <a:endParaRPr lang="nl-NL" sz="1100" dirty="0"/>
          </a:p>
        </p:txBody>
      </p:sp>
      <p:sp>
        <p:nvSpPr>
          <p:cNvPr id="92" name="Oval 91"/>
          <p:cNvSpPr/>
          <p:nvPr/>
        </p:nvSpPr>
        <p:spPr>
          <a:xfrm>
            <a:off x="3324848" y="4120148"/>
            <a:ext cx="1159249" cy="5795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Compute</a:t>
            </a:r>
            <a:endParaRPr lang="nl-NL" sz="1100" dirty="0"/>
          </a:p>
        </p:txBody>
      </p:sp>
      <p:sp>
        <p:nvSpPr>
          <p:cNvPr id="93" name="Oval 92"/>
          <p:cNvSpPr/>
          <p:nvPr/>
        </p:nvSpPr>
        <p:spPr>
          <a:xfrm>
            <a:off x="4265130" y="4136926"/>
            <a:ext cx="1400628" cy="40345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Networking</a:t>
            </a:r>
            <a:endParaRPr lang="nl-NL" sz="1100" dirty="0"/>
          </a:p>
        </p:txBody>
      </p:sp>
      <p:sp>
        <p:nvSpPr>
          <p:cNvPr id="94" name="Oval 93"/>
          <p:cNvSpPr/>
          <p:nvPr/>
        </p:nvSpPr>
        <p:spPr>
          <a:xfrm>
            <a:off x="5402520" y="4120148"/>
            <a:ext cx="1400628" cy="5795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Storage</a:t>
            </a:r>
            <a:endParaRPr lang="nl-NL" sz="1100" dirty="0"/>
          </a:p>
        </p:txBody>
      </p:sp>
      <p:sp>
        <p:nvSpPr>
          <p:cNvPr id="95" name="Oval 94"/>
          <p:cNvSpPr/>
          <p:nvPr/>
        </p:nvSpPr>
        <p:spPr>
          <a:xfrm>
            <a:off x="6373583" y="3914575"/>
            <a:ext cx="1249063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Messaging</a:t>
            </a:r>
            <a:endParaRPr lang="nl-NL" sz="1100" dirty="0"/>
          </a:p>
        </p:txBody>
      </p:sp>
      <p:sp>
        <p:nvSpPr>
          <p:cNvPr id="96" name="Oval 95"/>
          <p:cNvSpPr/>
          <p:nvPr/>
        </p:nvSpPr>
        <p:spPr>
          <a:xfrm>
            <a:off x="7315383" y="4061234"/>
            <a:ext cx="706400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CDN</a:t>
            </a:r>
            <a:endParaRPr lang="nl-NL" sz="1100" dirty="0"/>
          </a:p>
        </p:txBody>
      </p:sp>
      <p:sp>
        <p:nvSpPr>
          <p:cNvPr id="97" name="Oval 96"/>
          <p:cNvSpPr/>
          <p:nvPr/>
        </p:nvSpPr>
        <p:spPr>
          <a:xfrm>
            <a:off x="5143042" y="3941653"/>
            <a:ext cx="706400" cy="3668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DNS</a:t>
            </a:r>
            <a:endParaRPr lang="nl-NL" sz="1100" dirty="0"/>
          </a:p>
        </p:txBody>
      </p:sp>
      <p:sp>
        <p:nvSpPr>
          <p:cNvPr id="98" name="Oval 97"/>
          <p:cNvSpPr/>
          <p:nvPr/>
        </p:nvSpPr>
        <p:spPr>
          <a:xfrm>
            <a:off x="3987541" y="4100075"/>
            <a:ext cx="706400" cy="20843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</a:t>
            </a:r>
            <a:endParaRPr lang="nl-NL" sz="1100" dirty="0"/>
          </a:p>
        </p:txBody>
      </p:sp>
      <p:sp>
        <p:nvSpPr>
          <p:cNvPr id="99" name="Oval 98"/>
          <p:cNvSpPr/>
          <p:nvPr/>
        </p:nvSpPr>
        <p:spPr>
          <a:xfrm>
            <a:off x="7864962" y="2282333"/>
            <a:ext cx="1220228" cy="5795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Integration Platform Cloud</a:t>
            </a:r>
            <a:endParaRPr lang="nl-NL" sz="1100" dirty="0"/>
          </a:p>
        </p:txBody>
      </p:sp>
      <p:sp>
        <p:nvSpPr>
          <p:cNvPr id="100" name="Oval 99"/>
          <p:cNvSpPr/>
          <p:nvPr/>
        </p:nvSpPr>
        <p:spPr>
          <a:xfrm>
            <a:off x="3321221" y="2405296"/>
            <a:ext cx="1490145" cy="3951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API Platform Cloud</a:t>
            </a:r>
            <a:endParaRPr lang="nl-NL" sz="1100" dirty="0"/>
          </a:p>
        </p:txBody>
      </p:sp>
      <p:sp>
        <p:nvSpPr>
          <p:cNvPr id="102" name="Oval 101"/>
          <p:cNvSpPr/>
          <p:nvPr/>
        </p:nvSpPr>
        <p:spPr>
          <a:xfrm>
            <a:off x="5366890" y="1178951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EPM</a:t>
            </a:r>
            <a:endParaRPr lang="nl-NL" sz="1400" dirty="0"/>
          </a:p>
        </p:txBody>
      </p:sp>
      <p:sp>
        <p:nvSpPr>
          <p:cNvPr id="103" name="Oval 102"/>
          <p:cNvSpPr/>
          <p:nvPr/>
        </p:nvSpPr>
        <p:spPr>
          <a:xfrm>
            <a:off x="6196788" y="1255010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Chain</a:t>
            </a:r>
            <a:endParaRPr lang="nl-NL" sz="1200" dirty="0"/>
          </a:p>
        </p:txBody>
      </p:sp>
      <p:sp>
        <p:nvSpPr>
          <p:cNvPr id="104" name="Oval 103"/>
          <p:cNvSpPr/>
          <p:nvPr/>
        </p:nvSpPr>
        <p:spPr>
          <a:xfrm>
            <a:off x="6939151" y="1246893"/>
            <a:ext cx="1034613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Industry specific</a:t>
            </a:r>
            <a:endParaRPr lang="nl-NL" sz="1200" dirty="0"/>
          </a:p>
        </p:txBody>
      </p:sp>
      <p:sp>
        <p:nvSpPr>
          <p:cNvPr id="105" name="Oval 104"/>
          <p:cNvSpPr/>
          <p:nvPr/>
        </p:nvSpPr>
        <p:spPr>
          <a:xfrm>
            <a:off x="4580011" y="1333232"/>
            <a:ext cx="1119764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SaaS Analytics</a:t>
            </a:r>
            <a:endParaRPr lang="nl-NL" sz="1200" dirty="0"/>
          </a:p>
        </p:txBody>
      </p:sp>
      <p:sp>
        <p:nvSpPr>
          <p:cNvPr id="106" name="Oval 105"/>
          <p:cNvSpPr/>
          <p:nvPr/>
        </p:nvSpPr>
        <p:spPr>
          <a:xfrm>
            <a:off x="7733530" y="1014405"/>
            <a:ext cx="939646" cy="57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DaaS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0597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err="1" smtClean="0"/>
              <a:t>What</a:t>
            </a:r>
            <a:r>
              <a:rPr lang="nl-NL" sz="2800" dirty="0" smtClean="0"/>
              <a:t> is IT </a:t>
            </a:r>
            <a:r>
              <a:rPr lang="nl-NL" sz="2800" dirty="0" err="1" smtClean="0"/>
              <a:t>all</a:t>
            </a:r>
            <a:r>
              <a:rPr lang="nl-NL" sz="2800" dirty="0" smtClean="0"/>
              <a:t> </a:t>
            </a:r>
            <a:r>
              <a:rPr lang="nl-NL" sz="2800" dirty="0" err="1" smtClean="0"/>
              <a:t>about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4" name="Oval 3"/>
          <p:cNvSpPr/>
          <p:nvPr/>
        </p:nvSpPr>
        <p:spPr>
          <a:xfrm>
            <a:off x="5430981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684770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274497" y="1452045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Runtime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827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sz="2800" dirty="0" err="1" smtClean="0"/>
              <a:t>Future</a:t>
            </a:r>
            <a:r>
              <a:rPr lang="nl-NL" sz="2800" dirty="0" smtClean="0"/>
              <a:t> </a:t>
            </a:r>
            <a:r>
              <a:rPr lang="nl-NL" sz="2800" dirty="0" err="1" smtClean="0"/>
              <a:t>Observations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err="1" smtClean="0"/>
              <a:t>Each</a:t>
            </a:r>
            <a:r>
              <a:rPr lang="nl-NL" sz="1800" dirty="0" smtClean="0"/>
              <a:t> </a:t>
            </a:r>
            <a:r>
              <a:rPr lang="nl-NL" sz="1800" dirty="0" err="1" smtClean="0"/>
              <a:t>organization</a:t>
            </a:r>
            <a:r>
              <a:rPr lang="nl-NL" sz="1800" dirty="0" smtClean="0"/>
              <a:t> </a:t>
            </a:r>
            <a:r>
              <a:rPr lang="nl-NL" sz="1800" dirty="0" err="1" smtClean="0"/>
              <a:t>works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br>
              <a:rPr lang="nl-NL" sz="1800" dirty="0" smtClean="0"/>
            </a:br>
            <a:r>
              <a:rPr lang="nl-NL" sz="1800" dirty="0" err="1" smtClean="0"/>
              <a:t>hybrid</a:t>
            </a:r>
            <a:r>
              <a:rPr lang="nl-NL" sz="1800" dirty="0" smtClean="0"/>
              <a:t> </a:t>
            </a:r>
            <a:r>
              <a:rPr lang="nl-NL" sz="1800" dirty="0" err="1" smtClean="0"/>
              <a:t>multi</a:t>
            </a:r>
            <a:r>
              <a:rPr lang="nl-NL" sz="1800" dirty="0" err="1"/>
              <a:t>-</a:t>
            </a:r>
            <a:r>
              <a:rPr lang="nl-NL" sz="1800" dirty="0" err="1" smtClean="0"/>
              <a:t>vendor</a:t>
            </a:r>
            <a:r>
              <a:rPr lang="nl-NL" sz="1800" dirty="0" smtClean="0"/>
              <a:t> </a:t>
            </a:r>
            <a:r>
              <a:rPr lang="nl-NL" sz="1800" dirty="0" err="1" smtClean="0"/>
              <a:t>cloud</a:t>
            </a:r>
            <a:endParaRPr lang="nl-NL" sz="1800" dirty="0" smtClean="0"/>
          </a:p>
          <a:p>
            <a:r>
              <a:rPr lang="nl-NL" sz="1800" dirty="0" err="1" smtClean="0"/>
              <a:t>Many</a:t>
            </a:r>
            <a:r>
              <a:rPr lang="nl-NL" sz="1800" dirty="0" smtClean="0"/>
              <a:t> niche SaaS </a:t>
            </a:r>
            <a:r>
              <a:rPr lang="nl-NL" sz="1800" dirty="0" err="1" smtClean="0"/>
              <a:t>solutions</a:t>
            </a:r>
            <a:r>
              <a:rPr lang="nl-NL" sz="1800" dirty="0" smtClean="0"/>
              <a:t> </a:t>
            </a:r>
            <a:r>
              <a:rPr lang="nl-NL" sz="1800" dirty="0" err="1" smtClean="0"/>
              <a:t>used</a:t>
            </a:r>
            <a:r>
              <a:rPr lang="nl-NL" sz="1800" dirty="0" smtClean="0"/>
              <a:t> in </a:t>
            </a:r>
            <a:r>
              <a:rPr lang="nl-NL" sz="1800" dirty="0" err="1" smtClean="0"/>
              <a:t>any</a:t>
            </a:r>
            <a:r>
              <a:rPr lang="nl-NL" sz="1800" dirty="0" smtClean="0"/>
              <a:t> </a:t>
            </a:r>
            <a:r>
              <a:rPr lang="nl-NL" sz="1800" dirty="0" err="1" smtClean="0"/>
              <a:t>organization</a:t>
            </a:r>
            <a:endParaRPr lang="nl-NL" sz="1800" dirty="0" smtClean="0"/>
          </a:p>
          <a:p>
            <a:r>
              <a:rPr lang="nl-NL" sz="1800" dirty="0" smtClean="0"/>
              <a:t>Data </a:t>
            </a:r>
            <a:r>
              <a:rPr lang="nl-NL" sz="1800" dirty="0" err="1" smtClean="0"/>
              <a:t>proliferation</a:t>
            </a:r>
            <a:r>
              <a:rPr lang="nl-NL" sz="1800" dirty="0" smtClean="0"/>
              <a:t> </a:t>
            </a:r>
            <a:r>
              <a:rPr lang="nl-NL" sz="1800" dirty="0" err="1" smtClean="0"/>
              <a:t>across</a:t>
            </a:r>
            <a:r>
              <a:rPr lang="nl-NL" sz="1800" dirty="0" smtClean="0"/>
              <a:t> </a:t>
            </a:r>
            <a:r>
              <a:rPr lang="nl-NL" sz="1800" dirty="0" err="1" smtClean="0"/>
              <a:t>clouds</a:t>
            </a:r>
            <a:r>
              <a:rPr lang="nl-NL" sz="1800" dirty="0" smtClean="0"/>
              <a:t> &amp; </a:t>
            </a:r>
            <a:r>
              <a:rPr lang="nl-NL" sz="1800" dirty="0" err="1" smtClean="0"/>
              <a:t>across</a:t>
            </a:r>
            <a:r>
              <a:rPr lang="nl-NL" sz="1800" dirty="0" smtClean="0"/>
              <a:t> types of data store</a:t>
            </a:r>
          </a:p>
          <a:p>
            <a:r>
              <a:rPr lang="nl-NL" sz="1800" dirty="0" smtClean="0"/>
              <a:t>PaaS services </a:t>
            </a:r>
            <a:r>
              <a:rPr lang="nl-NL" sz="1800" dirty="0" err="1" smtClean="0"/>
              <a:t>increasingly</a:t>
            </a:r>
            <a:r>
              <a:rPr lang="nl-NL" sz="1800" dirty="0" smtClean="0"/>
              <a:t> </a:t>
            </a:r>
            <a:r>
              <a:rPr lang="nl-NL" sz="1800" dirty="0" err="1" smtClean="0"/>
              <a:t>similar</a:t>
            </a:r>
            <a:r>
              <a:rPr lang="nl-NL" sz="1800" dirty="0" smtClean="0"/>
              <a:t> </a:t>
            </a:r>
            <a:r>
              <a:rPr lang="nl-NL" sz="1800" dirty="0" err="1" smtClean="0"/>
              <a:t>across</a:t>
            </a:r>
            <a:r>
              <a:rPr lang="nl-NL" sz="1800" dirty="0" smtClean="0"/>
              <a:t> </a:t>
            </a:r>
            <a:r>
              <a:rPr lang="nl-NL" sz="1800" dirty="0" err="1" smtClean="0"/>
              <a:t>cloud</a:t>
            </a:r>
            <a:r>
              <a:rPr lang="nl-NL" sz="1800" dirty="0" smtClean="0"/>
              <a:t> </a:t>
            </a:r>
            <a:r>
              <a:rPr lang="nl-NL" sz="1800" dirty="0" err="1" smtClean="0"/>
              <a:t>vendors</a:t>
            </a:r>
            <a:endParaRPr lang="nl-NL" sz="1800" dirty="0" smtClean="0"/>
          </a:p>
          <a:p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key</a:t>
            </a:r>
            <a:r>
              <a:rPr lang="nl-NL" sz="1800" dirty="0" smtClean="0"/>
              <a:t> </a:t>
            </a:r>
            <a:r>
              <a:rPr lang="nl-NL" sz="1800" dirty="0" err="1"/>
              <a:t>c</a:t>
            </a:r>
            <a:r>
              <a:rPr lang="nl-NL" sz="1800" dirty="0" err="1" smtClean="0"/>
              <a:t>hallenges</a:t>
            </a:r>
            <a:r>
              <a:rPr lang="nl-NL" sz="1800" dirty="0" smtClean="0"/>
              <a:t>: </a:t>
            </a:r>
          </a:p>
          <a:p>
            <a:pPr lvl="1"/>
            <a:r>
              <a:rPr lang="nl-NL" sz="1800" dirty="0" err="1" smtClean="0"/>
              <a:t>Designing</a:t>
            </a:r>
            <a:r>
              <a:rPr lang="nl-NL" sz="1800" dirty="0" smtClean="0"/>
              <a:t> </a:t>
            </a:r>
            <a:r>
              <a:rPr lang="nl-NL" sz="1800" dirty="0" err="1" smtClean="0"/>
              <a:t>multi</a:t>
            </a:r>
            <a:r>
              <a:rPr lang="nl-NL" sz="1800" dirty="0" smtClean="0"/>
              <a:t>-service &amp; </a:t>
            </a:r>
            <a:r>
              <a:rPr lang="nl-NL" sz="1800" dirty="0" err="1" smtClean="0"/>
              <a:t>multi-cloud</a:t>
            </a:r>
            <a:r>
              <a:rPr lang="nl-NL" sz="1800" dirty="0" smtClean="0"/>
              <a:t> </a:t>
            </a:r>
            <a:r>
              <a:rPr lang="nl-NL" sz="1800" dirty="0" err="1" smtClean="0"/>
              <a:t>solutions</a:t>
            </a:r>
            <a:r>
              <a:rPr lang="nl-NL" sz="1800" dirty="0" smtClean="0"/>
              <a:t> (</a:t>
            </a:r>
            <a:r>
              <a:rPr lang="nl-NL" sz="1800" dirty="0" err="1" smtClean="0"/>
              <a:t>and</a:t>
            </a:r>
            <a:r>
              <a:rPr lang="nl-NL" sz="1800" dirty="0" smtClean="0"/>
              <a:t> exit </a:t>
            </a:r>
            <a:r>
              <a:rPr lang="nl-NL" sz="1800" dirty="0" err="1" smtClean="0"/>
              <a:t>plans</a:t>
            </a:r>
            <a:r>
              <a:rPr lang="nl-NL" sz="1800" dirty="0" smtClean="0"/>
              <a:t>)</a:t>
            </a:r>
          </a:p>
          <a:p>
            <a:pPr lvl="1"/>
            <a:r>
              <a:rPr lang="nl-NL" sz="1800" dirty="0" err="1"/>
              <a:t>I</a:t>
            </a:r>
            <a:r>
              <a:rPr lang="nl-NL" sz="1800" dirty="0" err="1" smtClean="0"/>
              <a:t>ntegrating</a:t>
            </a:r>
            <a:r>
              <a:rPr lang="nl-NL" sz="1800" dirty="0" smtClean="0"/>
              <a:t> PaaS services </a:t>
            </a:r>
            <a:r>
              <a:rPr lang="nl-NL" sz="1800" dirty="0" err="1" smtClean="0"/>
              <a:t>and</a:t>
            </a:r>
            <a:r>
              <a:rPr lang="nl-NL" sz="1800" dirty="0" smtClean="0"/>
              <a:t> SaaS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</a:t>
            </a:r>
          </a:p>
          <a:p>
            <a:pPr lvl="1"/>
            <a:r>
              <a:rPr lang="nl-NL" sz="1800" dirty="0"/>
              <a:t>M</a:t>
            </a:r>
            <a:r>
              <a:rPr lang="nl-NL" sz="1800" dirty="0" smtClean="0"/>
              <a:t>onitoring &amp; </a:t>
            </a:r>
            <a:r>
              <a:rPr lang="nl-NL" sz="1800" dirty="0" err="1" smtClean="0"/>
              <a:t>Ops</a:t>
            </a:r>
            <a:r>
              <a:rPr lang="nl-NL" sz="1800" dirty="0" smtClean="0"/>
              <a:t> </a:t>
            </a:r>
            <a:r>
              <a:rPr lang="nl-NL" sz="1800" dirty="0" err="1" smtClean="0"/>
              <a:t>across</a:t>
            </a:r>
            <a:r>
              <a:rPr lang="nl-NL" sz="1800" dirty="0" smtClean="0"/>
              <a:t> </a:t>
            </a:r>
            <a:r>
              <a:rPr lang="nl-NL" sz="1800" dirty="0" err="1" smtClean="0"/>
              <a:t>clouds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services</a:t>
            </a:r>
          </a:p>
          <a:p>
            <a:pPr lvl="1"/>
            <a:r>
              <a:rPr lang="nl-NL" sz="1800" dirty="0" smtClean="0"/>
              <a:t>Security</a:t>
            </a:r>
            <a:endParaRPr lang="nl-NL" sz="1800" dirty="0"/>
          </a:p>
        </p:txBody>
      </p:sp>
      <p:pic>
        <p:nvPicPr>
          <p:cNvPr id="4098" name="Picture 2" descr="Image result for future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89" y="205979"/>
            <a:ext cx="254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70" y="660691"/>
            <a:ext cx="4153018" cy="4199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8" y="288000"/>
            <a:ext cx="7488002" cy="504000"/>
          </a:xfrm>
        </p:spPr>
        <p:txBody>
          <a:bodyPr/>
          <a:lstStyle/>
          <a:p>
            <a:r>
              <a:rPr lang="en-US" sz="2800" dirty="0" smtClean="0"/>
              <a:t>Gartner – Strategic Technology Trends 2018</a:t>
            </a:r>
            <a:endParaRPr lang="nl-N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grpSp>
        <p:nvGrpSpPr>
          <p:cNvPr id="14" name="Group 13"/>
          <p:cNvGrpSpPr/>
          <p:nvPr/>
        </p:nvGrpSpPr>
        <p:grpSpPr>
          <a:xfrm>
            <a:off x="4352376" y="1846978"/>
            <a:ext cx="1792223" cy="714072"/>
            <a:chOff x="4352376" y="1437121"/>
            <a:chExt cx="1792223" cy="714072"/>
          </a:xfrm>
        </p:grpSpPr>
        <p:sp>
          <p:nvSpPr>
            <p:cNvPr id="8" name="Rectangular Callout 7"/>
            <p:cNvSpPr/>
            <p:nvPr/>
          </p:nvSpPr>
          <p:spPr>
            <a:xfrm>
              <a:off x="4352376" y="1437121"/>
              <a:ext cx="1792223" cy="714072"/>
            </a:xfrm>
            <a:prstGeom prst="wedgeRectCallout">
              <a:avLst>
                <a:gd name="adj1" fmla="val -120203"/>
                <a:gd name="adj2" fmla="val -43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0260" y="1505735"/>
              <a:ext cx="1676453" cy="581219"/>
            </a:xfrm>
            <a:prstGeom prst="rect">
              <a:avLst/>
            </a:prstGeom>
          </p:spPr>
        </p:pic>
      </p:grpSp>
      <p:sp>
        <p:nvSpPr>
          <p:cNvPr id="10" name="Rectangular Callout 9"/>
          <p:cNvSpPr/>
          <p:nvPr/>
        </p:nvSpPr>
        <p:spPr>
          <a:xfrm>
            <a:off x="4886243" y="3616029"/>
            <a:ext cx="1792223" cy="1080796"/>
          </a:xfrm>
          <a:prstGeom prst="wedgeRectCallout">
            <a:avLst>
              <a:gd name="adj1" fmla="val -93544"/>
              <a:gd name="adj2" fmla="val 38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lucas_j\AppData\Local\Temp\SNAGHTML32fda17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0" y="3656807"/>
            <a:ext cx="1450704" cy="3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477" y="4082475"/>
            <a:ext cx="1037232" cy="61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976" y="4093548"/>
            <a:ext cx="469376" cy="4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Hype Cycle for emerging technologies – July 2017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Gartner Hype Cycle for Emerging Technologies, 20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t="11973" r="5219" b="19875"/>
          <a:stretch/>
        </p:blipFill>
        <p:spPr bwMode="auto">
          <a:xfrm>
            <a:off x="719999" y="947351"/>
            <a:ext cx="6290401" cy="39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57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Architecture Evolution</a:t>
            </a:r>
            <a:endParaRPr lang="nl-NL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790527"/>
            <a:ext cx="6623999" cy="3780000"/>
          </a:xfrm>
        </p:spPr>
        <p:txBody>
          <a:bodyPr/>
          <a:lstStyle/>
          <a:p>
            <a:r>
              <a:rPr lang="en-US" sz="1400" dirty="0" smtClean="0"/>
              <a:t>Stateless</a:t>
            </a:r>
          </a:p>
          <a:p>
            <a:r>
              <a:rPr lang="en-US" sz="1400" dirty="0" smtClean="0"/>
              <a:t>Event driven</a:t>
            </a:r>
          </a:p>
          <a:p>
            <a:r>
              <a:rPr lang="en-US" sz="1400" dirty="0" smtClean="0"/>
              <a:t>Horizontally Scalable</a:t>
            </a:r>
          </a:p>
          <a:p>
            <a:r>
              <a:rPr lang="en-US" sz="1400" dirty="0" smtClean="0"/>
              <a:t>CQRS &amp; Event Sourcing</a:t>
            </a:r>
          </a:p>
          <a:p>
            <a:r>
              <a:rPr lang="en-US" sz="1400" dirty="0" smtClean="0"/>
              <a:t>Streaming</a:t>
            </a:r>
          </a:p>
          <a:p>
            <a:r>
              <a:rPr lang="en-US" sz="1400" dirty="0" smtClean="0"/>
              <a:t>Reactive</a:t>
            </a:r>
          </a:p>
          <a:p>
            <a:r>
              <a:rPr lang="en-US" sz="1400" dirty="0" smtClean="0"/>
              <a:t>Container</a:t>
            </a:r>
          </a:p>
          <a:p>
            <a:r>
              <a:rPr lang="en-US" sz="1400" dirty="0" smtClean="0"/>
              <a:t>Cloud Native</a:t>
            </a:r>
          </a:p>
          <a:p>
            <a:r>
              <a:rPr lang="en-US" sz="1400" dirty="0" err="1" smtClean="0"/>
              <a:t>Microservice</a:t>
            </a:r>
            <a:endParaRPr lang="en-US" sz="1400" dirty="0" smtClean="0"/>
          </a:p>
          <a:p>
            <a:r>
              <a:rPr lang="en-US" sz="1400" dirty="0" smtClean="0"/>
              <a:t>Orchestration &amp; </a:t>
            </a:r>
            <a:br>
              <a:rPr lang="en-US" sz="1400" dirty="0" smtClean="0"/>
            </a:br>
            <a:r>
              <a:rPr lang="en-US" sz="1400" dirty="0" smtClean="0"/>
              <a:t>Choreography</a:t>
            </a:r>
          </a:p>
          <a:p>
            <a:r>
              <a:rPr lang="en-US" sz="1400" dirty="0" smtClean="0"/>
              <a:t>API</a:t>
            </a:r>
          </a:p>
          <a:p>
            <a:r>
              <a:rPr lang="en-US" sz="1400" dirty="0" smtClean="0"/>
              <a:t>Service Mesh</a:t>
            </a:r>
          </a:p>
          <a:p>
            <a:r>
              <a:rPr lang="en-US" sz="1400" dirty="0" smtClean="0"/>
              <a:t>Mash Up</a:t>
            </a:r>
          </a:p>
          <a:p>
            <a:r>
              <a:rPr lang="en-US" sz="1400" dirty="0" smtClean="0"/>
              <a:t>SaaS Enablement</a:t>
            </a:r>
          </a:p>
          <a:p>
            <a:r>
              <a:rPr lang="en-US" sz="1400" dirty="0" err="1" smtClean="0"/>
              <a:t>Serverless</a:t>
            </a:r>
            <a:endParaRPr lang="nl-NL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0DB6-95FF-9E43-B5C1-4A1D50F9B361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2" descr="http://omesa.io/images/omesa_reference_arch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22" y="2184722"/>
            <a:ext cx="6190161" cy="25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42" y="792000"/>
            <a:ext cx="2183541" cy="11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9999" y="288000"/>
            <a:ext cx="6867050" cy="504000"/>
          </a:xfrm>
        </p:spPr>
        <p:txBody>
          <a:bodyPr/>
          <a:lstStyle/>
          <a:p>
            <a:r>
              <a:rPr lang="en-US" sz="2800" dirty="0" smtClean="0"/>
              <a:t>Technology &amp; Products to watch out for</a:t>
            </a:r>
            <a:endParaRPr lang="nl-NL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20003" y="844052"/>
            <a:ext cx="1537165" cy="3780000"/>
          </a:xfrm>
        </p:spPr>
        <p:txBody>
          <a:bodyPr/>
          <a:lstStyle/>
          <a:p>
            <a:r>
              <a:rPr lang="en-US" sz="1400" b="1" dirty="0" smtClean="0"/>
              <a:t>Container</a:t>
            </a:r>
          </a:p>
          <a:p>
            <a:r>
              <a:rPr lang="en-US" sz="1400" b="1" dirty="0" smtClean="0"/>
              <a:t>Kafka</a:t>
            </a:r>
          </a:p>
          <a:p>
            <a:r>
              <a:rPr lang="en-US" sz="1400" b="1" dirty="0" smtClean="0"/>
              <a:t>Kubernetes</a:t>
            </a:r>
          </a:p>
          <a:p>
            <a:r>
              <a:rPr lang="en-US" sz="1400" b="1" dirty="0" smtClean="0"/>
              <a:t>Docker</a:t>
            </a:r>
          </a:p>
          <a:p>
            <a:r>
              <a:rPr lang="en-US" sz="1400" dirty="0" smtClean="0"/>
              <a:t>Cassandra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DataStax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Istio</a:t>
            </a:r>
            <a:endParaRPr lang="en-US" sz="1400" dirty="0" smtClean="0"/>
          </a:p>
          <a:p>
            <a:r>
              <a:rPr lang="en-US" sz="1400" dirty="0" smtClean="0"/>
              <a:t>GPU</a:t>
            </a:r>
          </a:p>
          <a:p>
            <a:r>
              <a:rPr lang="en-US" sz="1400" dirty="0" err="1" smtClean="0"/>
              <a:t>Ansible</a:t>
            </a:r>
            <a:endParaRPr lang="en-US" sz="1400" dirty="0" smtClean="0"/>
          </a:p>
          <a:p>
            <a:r>
              <a:rPr lang="en-US" sz="1400" dirty="0" smtClean="0"/>
              <a:t>Terraform</a:t>
            </a:r>
          </a:p>
          <a:p>
            <a:r>
              <a:rPr lang="en-US" sz="1400" dirty="0" smtClean="0"/>
              <a:t>Vagrant</a:t>
            </a:r>
          </a:p>
          <a:p>
            <a:r>
              <a:rPr lang="en-US" sz="1400" dirty="0" smtClean="0"/>
              <a:t>Sonar </a:t>
            </a:r>
            <a:r>
              <a:rPr lang="en-US" sz="1400" dirty="0" err="1" smtClean="0"/>
              <a:t>Qube</a:t>
            </a:r>
            <a:endParaRPr lang="en-US" sz="1400" dirty="0" smtClean="0"/>
          </a:p>
          <a:p>
            <a:r>
              <a:rPr lang="en-US" sz="1400" dirty="0" smtClean="0"/>
              <a:t>Jenkins</a:t>
            </a:r>
          </a:p>
          <a:p>
            <a:r>
              <a:rPr lang="en-US" sz="1400" dirty="0" smtClean="0"/>
              <a:t>Quay (CoreOS)</a:t>
            </a:r>
          </a:p>
          <a:p>
            <a:r>
              <a:rPr lang="en-US" sz="1400" dirty="0" err="1" smtClean="0"/>
              <a:t>Kibana</a:t>
            </a:r>
            <a:endParaRPr lang="en-US" sz="1400" dirty="0" smtClean="0"/>
          </a:p>
          <a:p>
            <a:r>
              <a:rPr lang="en-US" sz="1400" dirty="0" smtClean="0"/>
              <a:t>Travis 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0000" y="844052"/>
            <a:ext cx="144000" cy="108000"/>
          </a:xfrm>
        </p:spPr>
        <p:txBody>
          <a:bodyPr/>
          <a:lstStyle/>
          <a:p>
            <a:fld id="{CC820DB6-95FF-9E43-B5C1-4A1D50F9B361}" type="slidenum">
              <a:rPr lang="en-US" sz="500" smtClean="0"/>
              <a:t>24</a:t>
            </a:fld>
            <a:endParaRPr lang="en-US" sz="50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2849524" y="844052"/>
            <a:ext cx="1766864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CI/CD (Pipelines)</a:t>
            </a:r>
          </a:p>
          <a:p>
            <a:r>
              <a:rPr lang="en-US" sz="1400" b="1" dirty="0" smtClean="0"/>
              <a:t>Go</a:t>
            </a:r>
          </a:p>
          <a:p>
            <a:r>
              <a:rPr lang="en-US" sz="1400" dirty="0" smtClean="0"/>
              <a:t>Rust</a:t>
            </a:r>
          </a:p>
          <a:p>
            <a:r>
              <a:rPr lang="en-US" sz="1400" dirty="0" smtClean="0"/>
              <a:t>Ruby</a:t>
            </a:r>
          </a:p>
          <a:p>
            <a:r>
              <a:rPr lang="en-US" sz="1400" dirty="0" smtClean="0"/>
              <a:t>Python</a:t>
            </a:r>
          </a:p>
          <a:p>
            <a:r>
              <a:rPr lang="en-US" sz="1400" dirty="0"/>
              <a:t>R</a:t>
            </a:r>
            <a:endParaRPr lang="en-US" sz="1400" dirty="0" smtClean="0"/>
          </a:p>
          <a:p>
            <a:r>
              <a:rPr lang="en-US" sz="1400" dirty="0" smtClean="0"/>
              <a:t>HTTP/2</a:t>
            </a:r>
          </a:p>
          <a:p>
            <a:r>
              <a:rPr lang="en-US" sz="1400" dirty="0" smtClean="0"/>
              <a:t>Cloud Foundry</a:t>
            </a:r>
          </a:p>
          <a:p>
            <a:r>
              <a:rPr lang="en-US" sz="1400" dirty="0" smtClean="0"/>
              <a:t>Prometheus</a:t>
            </a:r>
          </a:p>
          <a:p>
            <a:r>
              <a:rPr lang="en-US" sz="1400" dirty="0" err="1" smtClean="0"/>
              <a:t>Vizceral</a:t>
            </a:r>
            <a:endParaRPr lang="en-US" sz="1400" dirty="0" smtClean="0"/>
          </a:p>
          <a:p>
            <a:r>
              <a:rPr lang="en-US" sz="1400" dirty="0" err="1" smtClean="0"/>
              <a:t>Grafana</a:t>
            </a:r>
            <a:endParaRPr lang="en-US" sz="1400" dirty="0" smtClean="0"/>
          </a:p>
          <a:p>
            <a:r>
              <a:rPr lang="en-US" sz="1400" dirty="0" err="1" smtClean="0"/>
              <a:t>Zipkin</a:t>
            </a:r>
            <a:endParaRPr lang="en-US" sz="1400" dirty="0" smtClean="0"/>
          </a:p>
          <a:p>
            <a:r>
              <a:rPr lang="en-US" sz="1400" dirty="0" smtClean="0"/>
              <a:t>Elastic Stack</a:t>
            </a:r>
          </a:p>
          <a:p>
            <a:r>
              <a:rPr lang="en-US" sz="1400" dirty="0" smtClean="0"/>
              <a:t>Hadoop</a:t>
            </a:r>
          </a:p>
          <a:p>
            <a:r>
              <a:rPr lang="en-US" sz="1400" dirty="0" smtClean="0"/>
              <a:t>Spark</a:t>
            </a:r>
          </a:p>
          <a:p>
            <a:r>
              <a:rPr lang="en-US" sz="1400" dirty="0" smtClean="0"/>
              <a:t>Helm</a:t>
            </a:r>
          </a:p>
          <a:p>
            <a:endParaRPr lang="en-US" sz="1400" dirty="0" smtClean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979045" y="844052"/>
            <a:ext cx="15371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Hyperledger</a:t>
            </a:r>
            <a:endParaRPr lang="en-US" sz="1400" dirty="0" smtClean="0"/>
          </a:p>
          <a:p>
            <a:r>
              <a:rPr lang="en-US" sz="1400" dirty="0" err="1" smtClean="0"/>
              <a:t>Git</a:t>
            </a:r>
            <a:endParaRPr lang="en-US" sz="1400" dirty="0" smtClean="0"/>
          </a:p>
          <a:p>
            <a:r>
              <a:rPr lang="en-US" sz="1400" dirty="0" smtClean="0"/>
              <a:t>PDB</a:t>
            </a:r>
          </a:p>
          <a:p>
            <a:r>
              <a:rPr lang="en-US" sz="1400" dirty="0" smtClean="0"/>
              <a:t>ORDS</a:t>
            </a:r>
          </a:p>
          <a:p>
            <a:r>
              <a:rPr lang="en-US" sz="1400" dirty="0" err="1" smtClean="0"/>
              <a:t>TypeScript</a:t>
            </a:r>
            <a:endParaRPr lang="en-US" sz="1400" dirty="0" smtClean="0"/>
          </a:p>
          <a:p>
            <a:r>
              <a:rPr lang="en-US" sz="1400" dirty="0" smtClean="0"/>
              <a:t>Graph QL</a:t>
            </a:r>
          </a:p>
          <a:p>
            <a:r>
              <a:rPr lang="en-US" sz="1400" dirty="0" smtClean="0"/>
              <a:t>NoSQL</a:t>
            </a:r>
          </a:p>
          <a:p>
            <a:r>
              <a:rPr lang="en-US" sz="1400" b="1" dirty="0" smtClean="0"/>
              <a:t>Slack</a:t>
            </a:r>
          </a:p>
          <a:p>
            <a:r>
              <a:rPr lang="en-US" sz="1400" dirty="0" err="1" smtClean="0"/>
              <a:t>Pagerduty</a:t>
            </a:r>
            <a:endParaRPr lang="en-US" sz="1400" dirty="0" smtClean="0"/>
          </a:p>
          <a:p>
            <a:r>
              <a:rPr lang="en-US" sz="1400" dirty="0" smtClean="0"/>
              <a:t>OAuth</a:t>
            </a:r>
            <a:endParaRPr lang="en-US" sz="1400" dirty="0"/>
          </a:p>
          <a:p>
            <a:r>
              <a:rPr lang="en-US" sz="1400" dirty="0" err="1" smtClean="0"/>
              <a:t>Redis</a:t>
            </a:r>
            <a:endParaRPr lang="en-US" sz="1400" dirty="0" smtClean="0"/>
          </a:p>
          <a:p>
            <a:r>
              <a:rPr lang="en-US" sz="1400" b="1" dirty="0" smtClean="0"/>
              <a:t>Alexa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Tensor Flow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DL4J</a:t>
            </a:r>
          </a:p>
          <a:p>
            <a:r>
              <a:rPr lang="en-US" sz="1400" dirty="0" err="1" smtClean="0">
                <a:solidFill>
                  <a:srgbClr val="7030A0"/>
                </a:solidFill>
              </a:rPr>
              <a:t>Caffe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err="1" smtClean="0">
                <a:solidFill>
                  <a:srgbClr val="7030A0"/>
                </a:solidFill>
              </a:rPr>
              <a:t>Keras</a:t>
            </a:r>
            <a:endParaRPr lang="nl-NL" sz="1400" dirty="0">
              <a:solidFill>
                <a:srgbClr val="7030A0"/>
              </a:solidFill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7108566" y="844052"/>
            <a:ext cx="15371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AI</a:t>
            </a:r>
          </a:p>
          <a:p>
            <a:r>
              <a:rPr lang="en-US" sz="1400" b="1" dirty="0" smtClean="0"/>
              <a:t>ML</a:t>
            </a:r>
          </a:p>
          <a:p>
            <a:r>
              <a:rPr lang="en-US" sz="1400" dirty="0" smtClean="0"/>
              <a:t>NLP</a:t>
            </a:r>
          </a:p>
          <a:p>
            <a:r>
              <a:rPr lang="en-US" sz="1400" dirty="0" smtClean="0"/>
              <a:t>Voice Recognition</a:t>
            </a:r>
          </a:p>
          <a:p>
            <a:r>
              <a:rPr lang="en-US" sz="1400" dirty="0" smtClean="0"/>
              <a:t>Intelligent Bots</a:t>
            </a:r>
          </a:p>
          <a:p>
            <a:r>
              <a:rPr lang="en-US" sz="1400" dirty="0" smtClean="0"/>
              <a:t>BYOL</a:t>
            </a:r>
          </a:p>
          <a:p>
            <a:r>
              <a:rPr lang="en-US" sz="1400" dirty="0" smtClean="0"/>
              <a:t>TCO</a:t>
            </a:r>
          </a:p>
          <a:p>
            <a:r>
              <a:rPr lang="en-US" sz="1400" dirty="0" err="1" smtClean="0"/>
              <a:t>FaaS</a:t>
            </a:r>
            <a:endParaRPr lang="en-US" sz="1400" dirty="0" smtClean="0"/>
          </a:p>
          <a:p>
            <a:r>
              <a:rPr lang="en-US" sz="1400" dirty="0" smtClean="0"/>
              <a:t>CDN</a:t>
            </a:r>
          </a:p>
          <a:p>
            <a:r>
              <a:rPr lang="en-US" sz="1400" dirty="0" err="1" smtClean="0"/>
              <a:t>IoT</a:t>
            </a:r>
            <a:endParaRPr lang="en-US" sz="1400" dirty="0" smtClean="0"/>
          </a:p>
          <a:p>
            <a:r>
              <a:rPr lang="en-US" sz="1400" dirty="0" err="1" smtClean="0"/>
              <a:t>Blockchain</a:t>
            </a:r>
            <a:endParaRPr lang="en-US" sz="1400" dirty="0" smtClean="0"/>
          </a:p>
          <a:p>
            <a:r>
              <a:rPr lang="en-US" sz="1400" dirty="0" smtClean="0"/>
              <a:t>CNCF</a:t>
            </a:r>
          </a:p>
          <a:p>
            <a:r>
              <a:rPr lang="en-US" sz="1400" dirty="0" smtClean="0"/>
              <a:t>Polyglot</a:t>
            </a:r>
          </a:p>
          <a:p>
            <a:r>
              <a:rPr lang="en-US" sz="1400" b="1" dirty="0" smtClean="0"/>
              <a:t>Java</a:t>
            </a:r>
          </a:p>
          <a:p>
            <a:endParaRPr lang="en-US" sz="1400" dirty="0" smtClean="0"/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679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Tonight’s Agenda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en-US" dirty="0" smtClean="0"/>
              <a:t>Digital Disruption – </a:t>
            </a:r>
            <a:r>
              <a:rPr lang="en-US" dirty="0" err="1" smtClean="0"/>
              <a:t>Blockchain</a:t>
            </a:r>
            <a:r>
              <a:rPr lang="en-US" dirty="0" smtClean="0"/>
              <a:t>, Chat Bots &amp;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SaaS (Enablement) and UX – user oriented application development</a:t>
            </a:r>
          </a:p>
          <a:p>
            <a:r>
              <a:rPr lang="en-US" dirty="0" smtClean="0"/>
              <a:t>Integrated platform for Integration – Integration &amp; API Platform Cloud </a:t>
            </a:r>
          </a:p>
          <a:p>
            <a:pPr lvl="1"/>
            <a:r>
              <a:rPr lang="en-US" b="1" dirty="0" smtClean="0"/>
              <a:t>dinner</a:t>
            </a:r>
          </a:p>
          <a:p>
            <a:r>
              <a:rPr lang="en-US" dirty="0" smtClean="0"/>
              <a:t>Hybrid Cloud</a:t>
            </a:r>
          </a:p>
          <a:p>
            <a:r>
              <a:rPr lang="en-US" dirty="0" smtClean="0"/>
              <a:t>Autonomous Systems &amp; Autonomous Database – Database 18c</a:t>
            </a:r>
          </a:p>
          <a:p>
            <a:r>
              <a:rPr lang="nl-NL" dirty="0" smtClean="0"/>
              <a:t>Security</a:t>
            </a:r>
            <a:r>
              <a:rPr lang="nl-NL" dirty="0"/>
              <a:t>: Zero trust </a:t>
            </a:r>
            <a:r>
              <a:rPr lang="nl-NL" dirty="0" smtClean="0"/>
              <a:t>design &amp;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is more secure</a:t>
            </a:r>
          </a:p>
          <a:p>
            <a:r>
              <a:rPr lang="en-US" dirty="0"/>
              <a:t>End to end control – operations across the hybrid landscape</a:t>
            </a:r>
          </a:p>
          <a:p>
            <a:r>
              <a:rPr lang="en-US" dirty="0" smtClean="0"/>
              <a:t>Differentiating </a:t>
            </a:r>
            <a:r>
              <a:rPr lang="en-US" dirty="0" smtClean="0"/>
              <a:t>on Infrastructure – IaaS, Cloud Machine, </a:t>
            </a:r>
            <a:r>
              <a:rPr lang="en-US" dirty="0" err="1" smtClean="0"/>
              <a:t>Ravello</a:t>
            </a:r>
            <a:r>
              <a:rPr lang="en-US" dirty="0" smtClean="0"/>
              <a:t>, real traditional hardware</a:t>
            </a:r>
          </a:p>
          <a:p>
            <a:r>
              <a:rPr lang="en-US" dirty="0" smtClean="0"/>
              <a:t>Cloud &amp; Container Native and </a:t>
            </a:r>
            <a:r>
              <a:rPr lang="en-US" dirty="0" err="1" smtClean="0"/>
              <a:t>Serverless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Java &amp; Java EE – the modern platform for </a:t>
            </a:r>
            <a:r>
              <a:rPr lang="en-US" dirty="0" err="1" smtClean="0"/>
              <a:t>microservices</a:t>
            </a:r>
            <a:r>
              <a:rPr lang="en-US" dirty="0" smtClean="0"/>
              <a:t> and more</a:t>
            </a:r>
          </a:p>
          <a:p>
            <a:r>
              <a:rPr lang="en-US" dirty="0" smtClean="0"/>
              <a:t>Wrap </a:t>
            </a:r>
            <a:r>
              <a:rPr lang="en-US" dirty="0" smtClean="0"/>
              <a:t>Up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err="1" smtClean="0"/>
              <a:t>What</a:t>
            </a:r>
            <a:r>
              <a:rPr lang="nl-NL" sz="2800" dirty="0" smtClean="0"/>
              <a:t> is IT </a:t>
            </a:r>
            <a:r>
              <a:rPr lang="nl-NL" sz="2800" dirty="0" err="1" smtClean="0"/>
              <a:t>all</a:t>
            </a:r>
            <a:r>
              <a:rPr lang="nl-NL" sz="2800" dirty="0" smtClean="0"/>
              <a:t> </a:t>
            </a:r>
            <a:r>
              <a:rPr lang="nl-NL" sz="2800" dirty="0" err="1" smtClean="0"/>
              <a:t>about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4" name="Oval 3"/>
          <p:cNvSpPr/>
          <p:nvPr/>
        </p:nvSpPr>
        <p:spPr>
          <a:xfrm>
            <a:off x="5430981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684770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274497" y="1452045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Runtime</a:t>
            </a:r>
            <a:endParaRPr lang="nl-N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0476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5430981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 err="1" smtClean="0"/>
              <a:t>What</a:t>
            </a:r>
            <a:r>
              <a:rPr lang="nl-NL" sz="2800" dirty="0" smtClean="0"/>
              <a:t> is IT </a:t>
            </a:r>
            <a:r>
              <a:rPr lang="nl-NL" sz="2800" dirty="0" err="1" smtClean="0"/>
              <a:t>all</a:t>
            </a:r>
            <a:r>
              <a:rPr lang="nl-NL" sz="2800" dirty="0" smtClean="0"/>
              <a:t> </a:t>
            </a:r>
            <a:r>
              <a:rPr lang="nl-NL" sz="2800" dirty="0" err="1" smtClean="0"/>
              <a:t>about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4" name="Oval 3"/>
          <p:cNvSpPr/>
          <p:nvPr/>
        </p:nvSpPr>
        <p:spPr>
          <a:xfrm>
            <a:off x="5430981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684770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274497" y="1077972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Runtime</a:t>
            </a:r>
            <a:endParaRPr lang="nl-N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0476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5430981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4770" y="161355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nl-NL" dirty="0"/>
          </a:p>
        </p:txBody>
      </p:sp>
      <p:sp>
        <p:nvSpPr>
          <p:cNvPr id="9" name="Rectangular Callout 8"/>
          <p:cNvSpPr/>
          <p:nvPr/>
        </p:nvSpPr>
        <p:spPr>
          <a:xfrm>
            <a:off x="7536873" y="1915781"/>
            <a:ext cx="1530927" cy="772001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35069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err="1" smtClean="0"/>
              <a:t>One</a:t>
            </a:r>
            <a:r>
              <a:rPr lang="nl-NL" sz="2800" dirty="0" smtClean="0"/>
              <a:t> team has Agile </a:t>
            </a:r>
            <a:r>
              <a:rPr lang="nl-NL" sz="2800" dirty="0" err="1" smtClean="0"/>
              <a:t>responsibility</a:t>
            </a:r>
            <a:r>
              <a:rPr lang="nl-NL" sz="2800" dirty="0" smtClean="0"/>
              <a:t> </a:t>
            </a:r>
            <a:r>
              <a:rPr lang="nl-NL" sz="2800" dirty="0" err="1" smtClean="0"/>
              <a:t>through</a:t>
            </a:r>
            <a:r>
              <a:rPr lang="nl-NL" sz="2800" dirty="0" smtClean="0"/>
              <a:t> full </a:t>
            </a:r>
            <a:r>
              <a:rPr lang="nl-NL" sz="2800" dirty="0" err="1" smtClean="0"/>
              <a:t>lifecyle</a:t>
            </a:r>
            <a:endParaRPr lang="nl-NL" sz="2800" dirty="0"/>
          </a:p>
        </p:txBody>
      </p:sp>
      <p:sp>
        <p:nvSpPr>
          <p:cNvPr id="4" name="Oval 3"/>
          <p:cNvSpPr/>
          <p:nvPr/>
        </p:nvSpPr>
        <p:spPr>
          <a:xfrm>
            <a:off x="5430981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684770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274497" y="1077972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Runtime</a:t>
            </a:r>
            <a:endParaRPr lang="nl-N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0476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5430981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4770" y="1613558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nl-NL" dirty="0"/>
          </a:p>
        </p:txBody>
      </p:sp>
      <p:sp>
        <p:nvSpPr>
          <p:cNvPr id="9" name="Rectangular Callout 8"/>
          <p:cNvSpPr/>
          <p:nvPr/>
        </p:nvSpPr>
        <p:spPr>
          <a:xfrm>
            <a:off x="7536873" y="1915781"/>
            <a:ext cx="1530927" cy="772001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 &amp;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2450069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2703858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2293585" y="1077972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Preparation Runtime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29564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14" name="Straight Connector 13"/>
          <p:cNvCxnSpPr>
            <a:stCxn id="10" idx="2"/>
            <a:endCxn id="10" idx="6"/>
          </p:cNvCxnSpPr>
          <p:nvPr/>
        </p:nvCxnSpPr>
        <p:spPr>
          <a:xfrm>
            <a:off x="2450069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3858" y="161355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nl-NL" dirty="0"/>
          </a:p>
        </p:txBody>
      </p:sp>
      <p:sp>
        <p:nvSpPr>
          <p:cNvPr id="16" name="Freeform 15"/>
          <p:cNvSpPr/>
          <p:nvPr/>
        </p:nvSpPr>
        <p:spPr>
          <a:xfrm>
            <a:off x="4294909" y="2520958"/>
            <a:ext cx="1124278" cy="496949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ular Callout 16"/>
          <p:cNvSpPr/>
          <p:nvPr/>
        </p:nvSpPr>
        <p:spPr>
          <a:xfrm>
            <a:off x="4471745" y="3100170"/>
            <a:ext cx="735781" cy="456962"/>
          </a:xfrm>
          <a:prstGeom prst="wedgeRectCallout">
            <a:avLst>
              <a:gd name="adj1" fmla="val -3582"/>
              <a:gd name="adj2" fmla="val -131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6528" y="2520958"/>
            <a:ext cx="1530927" cy="772001"/>
          </a:xfrm>
          <a:prstGeom prst="wedgeRectCallout">
            <a:avLst>
              <a:gd name="adj1" fmla="val 86739"/>
              <a:gd name="adj2" fmla="val -209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Agile </a:t>
            </a:r>
            <a:r>
              <a:rPr lang="en-US" dirty="0" smtClean="0"/>
              <a:t>Design, Build, Test</a:t>
            </a:r>
          </a:p>
        </p:txBody>
      </p:sp>
    </p:spTree>
    <p:extLst>
      <p:ext uri="{BB962C8B-B14F-4D97-AF65-F5344CB8AC3E}">
        <p14:creationId xmlns:p14="http://schemas.microsoft.com/office/powerpoint/2010/main" val="23277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err="1" smtClean="0"/>
              <a:t>One</a:t>
            </a:r>
            <a:r>
              <a:rPr lang="nl-NL" sz="2800" dirty="0" smtClean="0"/>
              <a:t> team has Agile </a:t>
            </a:r>
            <a:r>
              <a:rPr lang="nl-NL" sz="2800" dirty="0" err="1" smtClean="0"/>
              <a:t>responsibility</a:t>
            </a:r>
            <a:r>
              <a:rPr lang="nl-NL" sz="2800" dirty="0" smtClean="0"/>
              <a:t> </a:t>
            </a:r>
            <a:r>
              <a:rPr lang="nl-NL" sz="2800" dirty="0" err="1" smtClean="0"/>
              <a:t>through</a:t>
            </a:r>
            <a:r>
              <a:rPr lang="nl-NL" sz="2800" dirty="0" smtClean="0"/>
              <a:t> full </a:t>
            </a:r>
            <a:r>
              <a:rPr lang="nl-NL" sz="2800" dirty="0" err="1" smtClean="0"/>
              <a:t>lifecyle</a:t>
            </a:r>
            <a:endParaRPr lang="nl-NL" sz="2800" dirty="0"/>
          </a:p>
        </p:txBody>
      </p:sp>
      <p:sp>
        <p:nvSpPr>
          <p:cNvPr id="4" name="Oval 3"/>
          <p:cNvSpPr/>
          <p:nvPr/>
        </p:nvSpPr>
        <p:spPr>
          <a:xfrm>
            <a:off x="5430981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5684770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274497" y="1077972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Runtime</a:t>
            </a:r>
            <a:endParaRPr lang="nl-N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0476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5430981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7536873" y="1915781"/>
            <a:ext cx="1530927" cy="772001"/>
          </a:xfrm>
          <a:prstGeom prst="wedgeRectCallout">
            <a:avLst>
              <a:gd name="adj1" fmla="val -101496"/>
              <a:gd name="adj2" fmla="val 5980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 &amp;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2450069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2703858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2293585" y="1077972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Preparation Runtime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29564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14" name="Straight Connector 13"/>
          <p:cNvCxnSpPr>
            <a:stCxn id="10" idx="2"/>
            <a:endCxn id="10" idx="6"/>
          </p:cNvCxnSpPr>
          <p:nvPr/>
        </p:nvCxnSpPr>
        <p:spPr>
          <a:xfrm>
            <a:off x="2450069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9432" y="1555251"/>
            <a:ext cx="2468880" cy="369332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DevOps</a:t>
            </a:r>
            <a:endParaRPr lang="nl-N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294909" y="2520958"/>
            <a:ext cx="1124278" cy="496949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ular Callout 16"/>
          <p:cNvSpPr/>
          <p:nvPr/>
        </p:nvSpPr>
        <p:spPr>
          <a:xfrm>
            <a:off x="4471745" y="3100170"/>
            <a:ext cx="735781" cy="456962"/>
          </a:xfrm>
          <a:prstGeom prst="wedgeRectCallout">
            <a:avLst>
              <a:gd name="adj1" fmla="val -3582"/>
              <a:gd name="adj2" fmla="val -131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6528" y="2520958"/>
            <a:ext cx="1530927" cy="772001"/>
          </a:xfrm>
          <a:prstGeom prst="wedgeRectCallout">
            <a:avLst>
              <a:gd name="adj1" fmla="val 86739"/>
              <a:gd name="adj2" fmla="val -209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Agile </a:t>
            </a:r>
            <a:r>
              <a:rPr lang="en-US" dirty="0" smtClean="0"/>
              <a:t>Design, Build, Test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5288" y="3900055"/>
            <a:ext cx="5303520" cy="640080"/>
          </a:xfrm>
          <a:prstGeom prst="rect">
            <a:avLst/>
          </a:prstGeom>
          <a:noFill/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 build it, you run it, you fix it, you evolve</a:t>
            </a:r>
            <a:endParaRPr lang="nl-NL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err="1" smtClean="0"/>
              <a:t>One</a:t>
            </a:r>
            <a:r>
              <a:rPr lang="nl-NL" sz="2800" dirty="0" smtClean="0"/>
              <a:t> team has Agile </a:t>
            </a:r>
            <a:r>
              <a:rPr lang="nl-NL" sz="2800" dirty="0" err="1" smtClean="0"/>
              <a:t>responsibility</a:t>
            </a:r>
            <a:r>
              <a:rPr lang="nl-NL" sz="2800" dirty="0" smtClean="0"/>
              <a:t> </a:t>
            </a:r>
            <a:r>
              <a:rPr lang="nl-NL" sz="2800" dirty="0" err="1" smtClean="0"/>
              <a:t>through</a:t>
            </a:r>
            <a:r>
              <a:rPr lang="nl-NL" sz="2800" dirty="0" smtClean="0"/>
              <a:t> full </a:t>
            </a:r>
            <a:r>
              <a:rPr lang="nl-NL" sz="2800" dirty="0" err="1" smtClean="0"/>
              <a:t>lifecyle</a:t>
            </a:r>
            <a:endParaRPr lang="nl-NL" sz="2800" dirty="0"/>
          </a:p>
        </p:txBody>
      </p:sp>
      <p:sp>
        <p:nvSpPr>
          <p:cNvPr id="10" name="Oval 9"/>
          <p:cNvSpPr/>
          <p:nvPr/>
        </p:nvSpPr>
        <p:spPr>
          <a:xfrm>
            <a:off x="2450069" y="2001982"/>
            <a:ext cx="1752600" cy="150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2703858" y="2168236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2829564" y="291182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nl-NL" dirty="0"/>
          </a:p>
        </p:txBody>
      </p:sp>
      <p:cxnSp>
        <p:nvCxnSpPr>
          <p:cNvPr id="14" name="Straight Connector 13"/>
          <p:cNvCxnSpPr>
            <a:stCxn id="10" idx="2"/>
            <a:endCxn id="10" idx="6"/>
          </p:cNvCxnSpPr>
          <p:nvPr/>
        </p:nvCxnSpPr>
        <p:spPr>
          <a:xfrm>
            <a:off x="2450069" y="2753591"/>
            <a:ext cx="1752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2876" y="1555251"/>
            <a:ext cx="2468880" cy="369332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DevOps</a:t>
            </a:r>
            <a:endParaRPr lang="nl-N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294909" y="2520958"/>
            <a:ext cx="1124278" cy="496949"/>
          </a:xfrm>
          <a:custGeom>
            <a:avLst/>
            <a:gdLst>
              <a:gd name="connsiteX0" fmla="*/ 0 w 1124278"/>
              <a:gd name="connsiteY0" fmla="*/ 243024 h 496949"/>
              <a:gd name="connsiteX1" fmla="*/ 394855 w 1124278"/>
              <a:gd name="connsiteY1" fmla="*/ 7497 h 496949"/>
              <a:gd name="connsiteX2" fmla="*/ 727364 w 1124278"/>
              <a:gd name="connsiteY2" fmla="*/ 492406 h 496949"/>
              <a:gd name="connsiteX3" fmla="*/ 1073727 w 1124278"/>
              <a:gd name="connsiteY3" fmla="*/ 249951 h 496949"/>
              <a:gd name="connsiteX4" fmla="*/ 1115291 w 1124278"/>
              <a:gd name="connsiteY4" fmla="*/ 243024 h 4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78" h="496949">
                <a:moveTo>
                  <a:pt x="0" y="243024"/>
                </a:moveTo>
                <a:cubicBezTo>
                  <a:pt x="136814" y="104478"/>
                  <a:pt x="273628" y="-34067"/>
                  <a:pt x="394855" y="7497"/>
                </a:cubicBezTo>
                <a:cubicBezTo>
                  <a:pt x="516082" y="49061"/>
                  <a:pt x="614219" y="451997"/>
                  <a:pt x="727364" y="492406"/>
                </a:cubicBezTo>
                <a:cubicBezTo>
                  <a:pt x="840509" y="532815"/>
                  <a:pt x="1009072" y="291515"/>
                  <a:pt x="1073727" y="249951"/>
                </a:cubicBezTo>
                <a:cubicBezTo>
                  <a:pt x="1138382" y="208387"/>
                  <a:pt x="1126836" y="225705"/>
                  <a:pt x="1115291" y="24302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1948732" y="3900055"/>
            <a:ext cx="5303520" cy="640080"/>
          </a:xfrm>
          <a:prstGeom prst="rect">
            <a:avLst/>
          </a:prstGeom>
          <a:noFill/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 build it, you run it, you fix it, you evolve</a:t>
            </a:r>
            <a:endParaRPr lang="nl-NL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30981" y="2001982"/>
            <a:ext cx="1752600" cy="1503218"/>
            <a:chOff x="5430981" y="2001982"/>
            <a:chExt cx="1752600" cy="1503218"/>
          </a:xfrm>
        </p:grpSpPr>
        <p:sp>
          <p:nvSpPr>
            <p:cNvPr id="4" name="Oval 3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4770" y="216823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nl-NL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10476" y="2911825"/>
              <a:ext cx="99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Platform</a:t>
              </a:r>
              <a:endParaRPr lang="nl-NL" dirty="0"/>
            </a:p>
          </p:txBody>
        </p:sp>
        <p:cxnSp>
          <p:nvCxnSpPr>
            <p:cNvPr id="8" name="Straight Connector 7"/>
            <p:cNvCxnSpPr>
              <a:stCxn id="4" idx="2"/>
              <a:endCxn id="4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13836 0.00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18907 0.00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err="1" smtClean="0"/>
              <a:t>DevOps</a:t>
            </a:r>
            <a:r>
              <a:rPr lang="nl-NL" sz="2800" dirty="0" smtClean="0"/>
              <a:t> team </a:t>
            </a:r>
            <a:r>
              <a:rPr lang="nl-NL" sz="2800" dirty="0" err="1" smtClean="0"/>
              <a:t>owns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/>
              <a:t> </a:t>
            </a:r>
            <a:r>
              <a:rPr lang="nl-NL" sz="2800" dirty="0" smtClean="0"/>
              <a:t>runs </a:t>
            </a:r>
            <a:br>
              <a:rPr lang="nl-NL" sz="2800" dirty="0" smtClean="0"/>
            </a:br>
            <a:r>
              <a:rPr lang="nl-NL" sz="2800" dirty="0" err="1" smtClean="0"/>
              <a:t>one</a:t>
            </a:r>
            <a:r>
              <a:rPr lang="nl-NL" sz="2800" dirty="0" smtClean="0"/>
              <a:t> (or more) </a:t>
            </a:r>
            <a:r>
              <a:rPr lang="nl-NL" sz="2800" i="1" dirty="0" err="1" smtClean="0"/>
              <a:t>products</a:t>
            </a:r>
            <a:endParaRPr lang="nl-NL" sz="28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695700" y="2001982"/>
            <a:ext cx="1752600" cy="1503218"/>
            <a:chOff x="5430981" y="2001982"/>
            <a:chExt cx="1752600" cy="1503218"/>
          </a:xfrm>
        </p:grpSpPr>
        <p:sp>
          <p:nvSpPr>
            <p:cNvPr id="5" name="Oval 4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8" name="Straight Connector 7"/>
            <p:cNvCxnSpPr>
              <a:stCxn id="5" idx="2"/>
              <a:endCxn id="5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850605" y="3331535"/>
            <a:ext cx="7924800" cy="88604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1901342" y="3816075"/>
            <a:ext cx="582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Infrastructure Platform for running DevOps Products</a:t>
            </a:r>
            <a:endParaRPr lang="nl-NL" dirty="0"/>
          </a:p>
        </p:txBody>
      </p:sp>
      <p:sp>
        <p:nvSpPr>
          <p:cNvPr id="12" name="Rectangular Callout 11"/>
          <p:cNvSpPr/>
          <p:nvPr/>
        </p:nvSpPr>
        <p:spPr>
          <a:xfrm>
            <a:off x="395338" y="4371500"/>
            <a:ext cx="2021797" cy="632892"/>
          </a:xfrm>
          <a:prstGeom prst="wedgeRectCallout">
            <a:avLst>
              <a:gd name="adj1" fmla="val -4264"/>
              <a:gd name="adj2" fmla="val -97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Floorspace</a:t>
            </a:r>
            <a:r>
              <a:rPr lang="en-US" sz="1400" dirty="0" smtClean="0"/>
              <a:t>, Power, Cooling, Storage, Compute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443331" y="4345677"/>
            <a:ext cx="2505740" cy="658716"/>
          </a:xfrm>
          <a:prstGeom prst="wedgeRectCallout">
            <a:avLst>
              <a:gd name="adj1" fmla="val 9059"/>
              <a:gd name="adj2" fmla="val -861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Monitoring, Management, Cache, Authentication, RDBMS, Event Hub</a:t>
            </a:r>
          </a:p>
        </p:txBody>
      </p:sp>
    </p:spTree>
    <p:extLst>
      <p:ext uri="{BB962C8B-B14F-4D97-AF65-F5344CB8AC3E}">
        <p14:creationId xmlns:p14="http://schemas.microsoft.com/office/powerpoint/2010/main" val="1467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574499" y="1994628"/>
            <a:ext cx="1752600" cy="1503218"/>
            <a:chOff x="5430981" y="2001982"/>
            <a:chExt cx="1752600" cy="1503218"/>
          </a:xfrm>
        </p:grpSpPr>
        <p:sp>
          <p:nvSpPr>
            <p:cNvPr id="15" name="Oval 14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18" name="Straight Connector 17"/>
            <p:cNvCxnSpPr>
              <a:stCxn id="15" idx="2"/>
              <a:endCxn id="15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453298" y="1987274"/>
            <a:ext cx="1752600" cy="1503218"/>
            <a:chOff x="5430981" y="2001982"/>
            <a:chExt cx="1752600" cy="1503218"/>
          </a:xfrm>
        </p:grpSpPr>
        <p:sp>
          <p:nvSpPr>
            <p:cNvPr id="20" name="Oval 19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23" name="Straight Connector 22"/>
            <p:cNvCxnSpPr>
              <a:stCxn id="20" idx="2"/>
              <a:endCxn id="20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70826" y="2016532"/>
            <a:ext cx="1752600" cy="1503218"/>
            <a:chOff x="5430981" y="2001982"/>
            <a:chExt cx="1752600" cy="1503218"/>
          </a:xfrm>
        </p:grpSpPr>
        <p:sp>
          <p:nvSpPr>
            <p:cNvPr id="26" name="Oval 25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29" name="Straight Connector 28"/>
            <p:cNvCxnSpPr>
              <a:stCxn id="26" idx="2"/>
              <a:endCxn id="26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-107973" y="2039714"/>
            <a:ext cx="1752600" cy="1503218"/>
            <a:chOff x="5430981" y="2001982"/>
            <a:chExt cx="1752600" cy="1503218"/>
          </a:xfrm>
        </p:grpSpPr>
        <p:sp>
          <p:nvSpPr>
            <p:cNvPr id="32" name="Oval 31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35" name="Straight Connector 34"/>
            <p:cNvCxnSpPr>
              <a:stCxn id="32" idx="2"/>
              <a:endCxn id="32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800" dirty="0" smtClean="0"/>
              <a:t>Multiple </a:t>
            </a:r>
            <a:r>
              <a:rPr lang="nl-NL" sz="2800" dirty="0" err="1" smtClean="0"/>
              <a:t>products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multiple teams run on a shared </a:t>
            </a:r>
            <a:r>
              <a:rPr lang="nl-NL" sz="2800" dirty="0" err="1" smtClean="0"/>
              <a:t>generic</a:t>
            </a:r>
            <a:r>
              <a:rPr lang="nl-NL" sz="2800" dirty="0" smtClean="0"/>
              <a:t> </a:t>
            </a:r>
            <a:r>
              <a:rPr lang="nl-NL" sz="2800" dirty="0" err="1" smtClean="0"/>
              <a:t>infrastructure</a:t>
            </a:r>
            <a:endParaRPr lang="nl-NL" sz="28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695700" y="2001982"/>
            <a:ext cx="1752600" cy="1503218"/>
            <a:chOff x="5430981" y="2001982"/>
            <a:chExt cx="1752600" cy="1503218"/>
          </a:xfrm>
        </p:grpSpPr>
        <p:sp>
          <p:nvSpPr>
            <p:cNvPr id="5" name="Oval 4"/>
            <p:cNvSpPr/>
            <p:nvPr/>
          </p:nvSpPr>
          <p:spPr>
            <a:xfrm>
              <a:off x="5430981" y="2001982"/>
              <a:ext cx="1752600" cy="150321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84770" y="2168236"/>
              <a:ext cx="11272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Application</a:t>
              </a:r>
              <a:endParaRPr lang="nl-NL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0476" y="2911825"/>
              <a:ext cx="88678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Platform</a:t>
              </a:r>
              <a:endParaRPr lang="nl-NL" b="1" dirty="0"/>
            </a:p>
          </p:txBody>
        </p:sp>
        <p:cxnSp>
          <p:nvCxnSpPr>
            <p:cNvPr id="8" name="Straight Connector 7"/>
            <p:cNvCxnSpPr>
              <a:stCxn id="5" idx="2"/>
              <a:endCxn id="5" idx="6"/>
            </p:cNvCxnSpPr>
            <p:nvPr/>
          </p:nvCxnSpPr>
          <p:spPr>
            <a:xfrm>
              <a:off x="5430981" y="2753591"/>
              <a:ext cx="17526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850605" y="3331535"/>
            <a:ext cx="7924800" cy="88604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63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1901342" y="3816075"/>
            <a:ext cx="582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Infrastructure Platform for running DevOps Products</a:t>
            </a:r>
            <a:endParaRPr lang="nl-NL" dirty="0"/>
          </a:p>
        </p:txBody>
      </p:sp>
      <p:sp>
        <p:nvSpPr>
          <p:cNvPr id="12" name="Rectangular Callout 11"/>
          <p:cNvSpPr/>
          <p:nvPr/>
        </p:nvSpPr>
        <p:spPr>
          <a:xfrm>
            <a:off x="395338" y="4371500"/>
            <a:ext cx="2021797" cy="632892"/>
          </a:xfrm>
          <a:prstGeom prst="wedgeRectCallout">
            <a:avLst>
              <a:gd name="adj1" fmla="val -4264"/>
              <a:gd name="adj2" fmla="val -972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Floorspace</a:t>
            </a:r>
            <a:r>
              <a:rPr lang="en-US" sz="1400" dirty="0" smtClean="0"/>
              <a:t>, Power, Cooling, Storage, Compute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443331" y="4345677"/>
            <a:ext cx="2505740" cy="658716"/>
          </a:xfrm>
          <a:prstGeom prst="wedgeRectCallout">
            <a:avLst>
              <a:gd name="adj1" fmla="val 9059"/>
              <a:gd name="adj2" fmla="val -861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Monitoring, Management, Cache, Authentication, RDBMS, Event Hub</a:t>
            </a:r>
          </a:p>
        </p:txBody>
      </p:sp>
    </p:spTree>
    <p:extLst>
      <p:ext uri="{BB962C8B-B14F-4D97-AF65-F5344CB8AC3E}">
        <p14:creationId xmlns:p14="http://schemas.microsoft.com/office/powerpoint/2010/main" val="42620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2507</TotalTime>
  <Words>782</Words>
  <Application>Microsoft Office PowerPoint</Application>
  <PresentationFormat>On-screen Show (16:9)</PresentationFormat>
  <Paragraphs>314</Paragraphs>
  <Slides>25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Office-thema</vt:lpstr>
      <vt:lpstr>9 days and 2000 sessions summarized in  3 hours</vt:lpstr>
      <vt:lpstr>What is IT all about?</vt:lpstr>
      <vt:lpstr>What is IT all about?</vt:lpstr>
      <vt:lpstr>What is IT all about?</vt:lpstr>
      <vt:lpstr>One team has Agile responsibility through full lifecyle</vt:lpstr>
      <vt:lpstr>One team has Agile responsibility through full lifecyle</vt:lpstr>
      <vt:lpstr>One team has Agile responsibility through full lifecyle</vt:lpstr>
      <vt:lpstr>DevOps team owns and runs  one (or more) products</vt:lpstr>
      <vt:lpstr>Multiple products from multiple teams run on a shared generic infrastructure</vt:lpstr>
      <vt:lpstr>App plus platform under DevOps == Microservice</vt:lpstr>
      <vt:lpstr>App plus platform under DevOps == Microservice</vt:lpstr>
      <vt:lpstr>Rise of CQRS - Command and Query Responsibility Segragation</vt:lpstr>
      <vt:lpstr>CQRS –  Common concept in Oracle Database</vt:lpstr>
      <vt:lpstr>Logical Data Proliferation</vt:lpstr>
      <vt:lpstr>Datastore proliferation From one brand SQL to pluriform SQL &amp; No(n)SQL</vt:lpstr>
      <vt:lpstr>Smart Business </vt:lpstr>
      <vt:lpstr>In X Years’ Time</vt:lpstr>
      <vt:lpstr>The only way is up</vt:lpstr>
      <vt:lpstr>Oracle’s Cloud Strategy</vt:lpstr>
      <vt:lpstr>Future Observations</vt:lpstr>
      <vt:lpstr>Gartner – Strategic Technology Trends 2018</vt:lpstr>
      <vt:lpstr>Gartner Hype Cycle for emerging technologies – July 2017</vt:lpstr>
      <vt:lpstr>Architecture Evolution</vt:lpstr>
      <vt:lpstr>Technology &amp; Products to watch out for</vt:lpstr>
      <vt:lpstr>Tonight’s Agenda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OpenWorld 2017 Review - Introduction</dc:title>
  <dc:creator>Saskia van der Maat</dc:creator>
  <cp:keywords>oow17 review</cp:keywords>
  <dc:description>Amis - versie 1 - juni 2017
Ontwerp: Humming
Template: Ton Persoon</dc:description>
  <cp:lastModifiedBy>Lucas Jellema</cp:lastModifiedBy>
  <cp:revision>116</cp:revision>
  <dcterms:created xsi:type="dcterms:W3CDTF">2017-09-25T11:59:01Z</dcterms:created>
  <dcterms:modified xsi:type="dcterms:W3CDTF">2017-10-27T11:07:24Z</dcterms:modified>
</cp:coreProperties>
</file>