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0"/>
  </p:notesMasterIdLst>
  <p:sldIdLst>
    <p:sldId id="294" r:id="rId2"/>
    <p:sldId id="421" r:id="rId3"/>
    <p:sldId id="424" r:id="rId4"/>
    <p:sldId id="425" r:id="rId5"/>
    <p:sldId id="426" r:id="rId6"/>
    <p:sldId id="422" r:id="rId7"/>
    <p:sldId id="428" r:id="rId8"/>
    <p:sldId id="437" r:id="rId9"/>
    <p:sldId id="433" r:id="rId10"/>
    <p:sldId id="443" r:id="rId11"/>
    <p:sldId id="446" r:id="rId12"/>
    <p:sldId id="444" r:id="rId13"/>
    <p:sldId id="451" r:id="rId14"/>
    <p:sldId id="434" r:id="rId15"/>
    <p:sldId id="435" r:id="rId16"/>
    <p:sldId id="436" r:id="rId17"/>
    <p:sldId id="448" r:id="rId18"/>
    <p:sldId id="430" r:id="rId19"/>
    <p:sldId id="449" r:id="rId20"/>
    <p:sldId id="447" r:id="rId21"/>
    <p:sldId id="431" r:id="rId22"/>
    <p:sldId id="441" r:id="rId23"/>
    <p:sldId id="452" r:id="rId24"/>
    <p:sldId id="438" r:id="rId25"/>
    <p:sldId id="450" r:id="rId26"/>
    <p:sldId id="432" r:id="rId27"/>
    <p:sldId id="419" r:id="rId28"/>
    <p:sldId id="333" r:id="rId29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89066" autoAdjust="0"/>
  </p:normalViewPr>
  <p:slideViewPr>
    <p:cSldViewPr snapToGrid="0">
      <p:cViewPr varScale="1">
        <p:scale>
          <a:sx n="55" d="100"/>
          <a:sy n="55" d="100"/>
        </p:scale>
        <p:origin x="566" y="53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IT organizations face many challenges when integrating cloud applications with existing on-premises applications, and keeping a cohesive user interface is among the top. You want content from one application displayed in another, consolidated views, easy navigation between apps, and a consistent user experience for all. This session highlights a number of Oracle tools and best practices to help you find your path to the cloud.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Intro: (overall picture) move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SaaS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solutions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well as PaaS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in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combination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premises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landscape (Cloud/on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premises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 SaaS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introducing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SaaS: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users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UX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responsibility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pleasant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few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/high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endParaRPr lang="nl-NL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regardless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resides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SaaS app or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app)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relevant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NL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endParaRPr lang="nl-NL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5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800-996C-1743-AFDA-9042664E20A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  <p:sldLayoutId id="2147483886" r:id="rId62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mailto:lucas.jellema@amis.nl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technology.amis.nl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hyperlink" Target="mailto:info@amis.nl" TargetMode="External"/><Relationship Id="rId4" Type="http://schemas.openxmlformats.org/officeDocument/2006/relationships/hyperlink" Target="http://www.amis.n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1" y="2586445"/>
            <a:ext cx="9185819" cy="2636627"/>
          </a:xfrm>
          <a:prstGeom prst="rect">
            <a:avLst/>
          </a:prstGeom>
        </p:spPr>
        <p:txBody>
          <a:bodyPr lIns="91422" tIns="45712" rIns="91422" bIns="45712"/>
          <a:lstStyle>
            <a:defPPr>
              <a:defRPr lang="nl-NL"/>
            </a:defPPr>
            <a:lvl1pPr defTabSz="1219216">
              <a:lnSpc>
                <a:spcPct val="90000"/>
              </a:lnSpc>
              <a:spcBef>
                <a:spcPct val="0"/>
              </a:spcBef>
              <a:buNone/>
              <a:defRPr sz="7300" b="1" cap="all" baseline="0">
                <a:solidFill>
                  <a:srgbClr val="FF0000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sz="6600" dirty="0"/>
              <a:t>Planning Your Move to the Cloud: User Experience</a:t>
            </a:r>
            <a:endParaRPr lang="nl-NL" sz="66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7653438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Tim Dubois </a:t>
            </a:r>
            <a:r>
              <a:rPr lang="nl-NL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Senior Director Oracle Applications User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Experience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b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Lucas Jellema (CTO AMIS &amp; Oracle Developer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Champion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October 1st, Oracle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OpenWorld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2017, San Francisco</a:t>
            </a:r>
            <a:endParaRPr lang="nl-NL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0"/>
            <a:ext cx="6320532" cy="19916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endParaRPr lang="nl-NL" sz="73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8676" y="4498135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defPPr>
              <a:defRPr lang="nl-NL"/>
            </a:defPPr>
            <a:lvl1pPr defTabSz="1219216">
              <a:lnSpc>
                <a:spcPct val="90000"/>
              </a:lnSpc>
              <a:spcBef>
                <a:spcPct val="0"/>
              </a:spcBef>
              <a:buNone/>
              <a:defRPr sz="7300" b="1" cap="all" baseline="0">
                <a:solidFill>
                  <a:srgbClr val="FF0000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endParaRPr lang="nl-NL" sz="6600" dirty="0"/>
          </a:p>
        </p:txBody>
      </p:sp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Typical</a:t>
            </a:r>
            <a:r>
              <a:rPr lang="nl-NL" dirty="0" smtClean="0"/>
              <a:t> </a:t>
            </a:r>
            <a:r>
              <a:rPr lang="nl-NL" dirty="0" err="1" smtClean="0"/>
              <a:t>saas</a:t>
            </a:r>
            <a:r>
              <a:rPr lang="nl-NL" dirty="0" smtClean="0"/>
              <a:t> </a:t>
            </a:r>
            <a:r>
              <a:rPr lang="nl-NL" dirty="0" err="1" smtClean="0"/>
              <a:t>integration</a:t>
            </a:r>
            <a:r>
              <a:rPr lang="nl-NL" dirty="0" smtClean="0"/>
              <a:t> </a:t>
            </a:r>
            <a:r>
              <a:rPr lang="nl-NL" dirty="0" err="1" smtClean="0"/>
              <a:t>requirements</a:t>
            </a:r>
            <a:endParaRPr lang="nl-NL" dirty="0"/>
          </a:p>
        </p:txBody>
      </p:sp>
      <p:sp>
        <p:nvSpPr>
          <p:cNvPr id="5" name="Cloud 4"/>
          <p:cNvSpPr/>
          <p:nvPr/>
        </p:nvSpPr>
        <p:spPr>
          <a:xfrm>
            <a:off x="4045528" y="3576204"/>
            <a:ext cx="2867891" cy="187036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SaaS X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7402900" y="5335731"/>
            <a:ext cx="2867891" cy="187036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  <a:p>
            <a:pPr algn="ctr"/>
            <a:endParaRPr lang="en-US" dirty="0">
              <a:solidFill>
                <a:schemeClr val="dk1"/>
              </a:solidFill>
            </a:endParaRPr>
          </a:p>
          <a:p>
            <a:pPr algn="ctr"/>
            <a:endParaRPr lang="en-US" dirty="0">
              <a:solidFill>
                <a:schemeClr val="dk1"/>
              </a:solidFill>
            </a:endParaRPr>
          </a:p>
          <a:p>
            <a:pPr algn="ctr"/>
            <a:r>
              <a:rPr lang="en-US" dirty="0">
                <a:solidFill>
                  <a:schemeClr val="dk1"/>
                </a:solidFill>
              </a:rPr>
              <a:t>PaaS X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12426861" y="4239490"/>
            <a:ext cx="2867891" cy="187036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SaaS Y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943226" y="5721926"/>
            <a:ext cx="1787237" cy="8035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 B</a:t>
            </a:r>
            <a:endParaRPr lang="nl-NL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08364" y="7647709"/>
            <a:ext cx="15891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2534" y="7647709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Premises</a:t>
            </a:r>
            <a:endParaRPr lang="nl-NL" dirty="0" err="1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08364" y="3508662"/>
            <a:ext cx="15891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20601" y="3072975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Parties/Public Internet</a:t>
            </a:r>
            <a:endParaRPr lang="nl-NL" dirty="0" err="1" smtClean="0"/>
          </a:p>
        </p:txBody>
      </p:sp>
      <p:sp>
        <p:nvSpPr>
          <p:cNvPr id="13" name="Rectangle 12"/>
          <p:cNvSpPr/>
          <p:nvPr/>
        </p:nvSpPr>
        <p:spPr>
          <a:xfrm>
            <a:off x="7419289" y="8617527"/>
            <a:ext cx="2311174" cy="775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ounded Rectangle 15"/>
          <p:cNvSpPr/>
          <p:nvPr/>
        </p:nvSpPr>
        <p:spPr>
          <a:xfrm>
            <a:off x="7643001" y="1744941"/>
            <a:ext cx="2563090" cy="994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B2B Partner</a:t>
            </a:r>
            <a:endParaRPr lang="nl-NL" dirty="0"/>
          </a:p>
        </p:txBody>
      </p:sp>
      <p:sp>
        <p:nvSpPr>
          <p:cNvPr id="18" name="Rounded Rectangle 17"/>
          <p:cNvSpPr/>
          <p:nvPr/>
        </p:nvSpPr>
        <p:spPr>
          <a:xfrm>
            <a:off x="10751904" y="843460"/>
            <a:ext cx="2563090" cy="99479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</a:t>
            </a:r>
            <a:r>
              <a:rPr lang="en-US" dirty="0" smtClean="0"/>
              <a:t> Agency</a:t>
            </a:r>
            <a:endParaRPr lang="nl-NL" dirty="0"/>
          </a:p>
        </p:txBody>
      </p:sp>
      <p:sp>
        <p:nvSpPr>
          <p:cNvPr id="19" name="Rounded Rectangle 18"/>
          <p:cNvSpPr/>
          <p:nvPr/>
        </p:nvSpPr>
        <p:spPr>
          <a:xfrm>
            <a:off x="10566310" y="8010661"/>
            <a:ext cx="2563090" cy="994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ERP</a:t>
            </a:r>
            <a:endParaRPr lang="nl-NL" dirty="0"/>
          </a:p>
        </p:txBody>
      </p:sp>
      <p:sp>
        <p:nvSpPr>
          <p:cNvPr id="20" name="Rounded Rectangle 19"/>
          <p:cNvSpPr/>
          <p:nvPr/>
        </p:nvSpPr>
        <p:spPr>
          <a:xfrm>
            <a:off x="4991478" y="8010661"/>
            <a:ext cx="2563090" cy="9947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 A</a:t>
            </a:r>
            <a:endParaRPr lang="nl-NL" dirty="0"/>
          </a:p>
        </p:txBody>
      </p:sp>
      <p:sp>
        <p:nvSpPr>
          <p:cNvPr id="17" name="Right Arrow 16"/>
          <p:cNvSpPr/>
          <p:nvPr/>
        </p:nvSpPr>
        <p:spPr>
          <a:xfrm rot="1541213">
            <a:off x="2706754" y="3633577"/>
            <a:ext cx="1233054" cy="768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reeform 20"/>
          <p:cNvSpPr/>
          <p:nvPr/>
        </p:nvSpPr>
        <p:spPr>
          <a:xfrm>
            <a:off x="6941127" y="3957368"/>
            <a:ext cx="5735782" cy="725468"/>
          </a:xfrm>
          <a:custGeom>
            <a:avLst/>
            <a:gdLst>
              <a:gd name="connsiteX0" fmla="*/ 0 w 5735782"/>
              <a:gd name="connsiteY0" fmla="*/ 462232 h 725468"/>
              <a:gd name="connsiteX1" fmla="*/ 2826328 w 5735782"/>
              <a:gd name="connsiteY1" fmla="*/ 5032 h 725468"/>
              <a:gd name="connsiteX2" fmla="*/ 5735782 w 5735782"/>
              <a:gd name="connsiteY2" fmla="*/ 725468 h 7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5782" h="725468">
                <a:moveTo>
                  <a:pt x="0" y="462232"/>
                </a:moveTo>
                <a:cubicBezTo>
                  <a:pt x="935182" y="211695"/>
                  <a:pt x="1870364" y="-38841"/>
                  <a:pt x="2826328" y="5032"/>
                </a:cubicBezTo>
                <a:cubicBezTo>
                  <a:pt x="3782292" y="48905"/>
                  <a:pt x="4759037" y="387186"/>
                  <a:pt x="5735782" y="725468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Lightning Bolt 21"/>
          <p:cNvSpPr/>
          <p:nvPr/>
        </p:nvSpPr>
        <p:spPr>
          <a:xfrm>
            <a:off x="6483595" y="4088905"/>
            <a:ext cx="360218" cy="39225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reeform 22"/>
          <p:cNvSpPr/>
          <p:nvPr/>
        </p:nvSpPr>
        <p:spPr>
          <a:xfrm>
            <a:off x="9444997" y="5361709"/>
            <a:ext cx="3107221" cy="1016808"/>
          </a:xfrm>
          <a:custGeom>
            <a:avLst/>
            <a:gdLst>
              <a:gd name="connsiteX0" fmla="*/ 3107221 w 3107221"/>
              <a:gd name="connsiteY0" fmla="*/ 0 h 1016808"/>
              <a:gd name="connsiteX1" fmla="*/ 142348 w 3107221"/>
              <a:gd name="connsiteY1" fmla="*/ 678873 h 1016808"/>
              <a:gd name="connsiteX2" fmla="*/ 738094 w 3107221"/>
              <a:gd name="connsiteY2" fmla="*/ 1011382 h 1016808"/>
              <a:gd name="connsiteX3" fmla="*/ 3079512 w 3107221"/>
              <a:gd name="connsiteY3" fmla="*/ 429491 h 101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7221" h="1016808">
                <a:moveTo>
                  <a:pt x="3107221" y="0"/>
                </a:moveTo>
                <a:cubicBezTo>
                  <a:pt x="1822211" y="255154"/>
                  <a:pt x="537202" y="510309"/>
                  <a:pt x="142348" y="678873"/>
                </a:cubicBezTo>
                <a:cubicBezTo>
                  <a:pt x="-252507" y="847437"/>
                  <a:pt x="248567" y="1052946"/>
                  <a:pt x="738094" y="1011382"/>
                </a:cubicBezTo>
                <a:cubicBezTo>
                  <a:pt x="1227621" y="969818"/>
                  <a:pt x="2153566" y="699654"/>
                  <a:pt x="3079512" y="429491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reeform 23"/>
          <p:cNvSpPr/>
          <p:nvPr/>
        </p:nvSpPr>
        <p:spPr>
          <a:xfrm>
            <a:off x="8936182" y="1814945"/>
            <a:ext cx="3588327" cy="3948546"/>
          </a:xfrm>
          <a:custGeom>
            <a:avLst/>
            <a:gdLst>
              <a:gd name="connsiteX0" fmla="*/ 0 w 3588327"/>
              <a:gd name="connsiteY0" fmla="*/ 3948546 h 3948546"/>
              <a:gd name="connsiteX1" fmla="*/ 1814945 w 3588327"/>
              <a:gd name="connsiteY1" fmla="*/ 3020291 h 3948546"/>
              <a:gd name="connsiteX2" fmla="*/ 3172691 w 3588327"/>
              <a:gd name="connsiteY2" fmla="*/ 1565564 h 3948546"/>
              <a:gd name="connsiteX3" fmla="*/ 3588327 w 3588327"/>
              <a:gd name="connsiteY3" fmla="*/ 0 h 394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327" h="3948546">
                <a:moveTo>
                  <a:pt x="0" y="3948546"/>
                </a:moveTo>
                <a:cubicBezTo>
                  <a:pt x="643081" y="3683000"/>
                  <a:pt x="1286163" y="3417455"/>
                  <a:pt x="1814945" y="3020291"/>
                </a:cubicBezTo>
                <a:cubicBezTo>
                  <a:pt x="2343727" y="2623127"/>
                  <a:pt x="2877127" y="2068946"/>
                  <a:pt x="3172691" y="1565564"/>
                </a:cubicBezTo>
                <a:cubicBezTo>
                  <a:pt x="3468255" y="1062182"/>
                  <a:pt x="3528291" y="531091"/>
                  <a:pt x="358832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reeform 24"/>
          <p:cNvSpPr/>
          <p:nvPr/>
        </p:nvSpPr>
        <p:spPr>
          <a:xfrm>
            <a:off x="12159416" y="2881745"/>
            <a:ext cx="1127093" cy="1773382"/>
          </a:xfrm>
          <a:custGeom>
            <a:avLst/>
            <a:gdLst>
              <a:gd name="connsiteX0" fmla="*/ 1127093 w 1127093"/>
              <a:gd name="connsiteY0" fmla="*/ 1773382 h 1773382"/>
              <a:gd name="connsiteX1" fmla="*/ 74148 w 1127093"/>
              <a:gd name="connsiteY1" fmla="*/ 789710 h 1773382"/>
              <a:gd name="connsiteX2" fmla="*/ 171129 w 1127093"/>
              <a:gd name="connsiteY2" fmla="*/ 0 h 177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093" h="1773382">
                <a:moveTo>
                  <a:pt x="1127093" y="1773382"/>
                </a:moveTo>
                <a:cubicBezTo>
                  <a:pt x="680284" y="1429328"/>
                  <a:pt x="233475" y="1085274"/>
                  <a:pt x="74148" y="789710"/>
                </a:cubicBezTo>
                <a:cubicBezTo>
                  <a:pt x="-85179" y="494146"/>
                  <a:pt x="42975" y="247073"/>
                  <a:pt x="171129" y="0"/>
                </a:cubicBezTo>
              </a:path>
            </a:pathLst>
          </a:custGeom>
          <a:noFill/>
          <a:ln w="28575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reeform 25"/>
          <p:cNvSpPr/>
          <p:nvPr/>
        </p:nvSpPr>
        <p:spPr>
          <a:xfrm>
            <a:off x="9531927" y="6442364"/>
            <a:ext cx="1670350" cy="1607127"/>
          </a:xfrm>
          <a:custGeom>
            <a:avLst/>
            <a:gdLst>
              <a:gd name="connsiteX0" fmla="*/ 1579418 w 1670350"/>
              <a:gd name="connsiteY0" fmla="*/ 1607127 h 1607127"/>
              <a:gd name="connsiteX1" fmla="*/ 1496291 w 1670350"/>
              <a:gd name="connsiteY1" fmla="*/ 942109 h 1607127"/>
              <a:gd name="connsiteX2" fmla="*/ 0 w 1670350"/>
              <a:gd name="connsiteY2" fmla="*/ 0 h 160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0350" h="1607127">
                <a:moveTo>
                  <a:pt x="1579418" y="1607127"/>
                </a:moveTo>
                <a:cubicBezTo>
                  <a:pt x="1669472" y="1408545"/>
                  <a:pt x="1759527" y="1209963"/>
                  <a:pt x="1496291" y="942109"/>
                </a:cubicBezTo>
                <a:cubicBezTo>
                  <a:pt x="1233055" y="674255"/>
                  <a:pt x="616527" y="337127"/>
                  <a:pt x="0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reeform 26"/>
          <p:cNvSpPr/>
          <p:nvPr/>
        </p:nvSpPr>
        <p:spPr>
          <a:xfrm>
            <a:off x="5583382" y="5223164"/>
            <a:ext cx="1047474" cy="2895600"/>
          </a:xfrm>
          <a:custGeom>
            <a:avLst/>
            <a:gdLst>
              <a:gd name="connsiteX0" fmla="*/ 0 w 1047474"/>
              <a:gd name="connsiteY0" fmla="*/ 0 h 2895600"/>
              <a:gd name="connsiteX1" fmla="*/ 942109 w 1047474"/>
              <a:gd name="connsiteY1" fmla="*/ 1011381 h 2895600"/>
              <a:gd name="connsiteX2" fmla="*/ 983673 w 1047474"/>
              <a:gd name="connsiteY2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474" h="2895600">
                <a:moveTo>
                  <a:pt x="0" y="0"/>
                </a:moveTo>
                <a:cubicBezTo>
                  <a:pt x="389082" y="264390"/>
                  <a:pt x="778164" y="528781"/>
                  <a:pt x="942109" y="1011381"/>
                </a:cubicBezTo>
                <a:cubicBezTo>
                  <a:pt x="1106054" y="1493981"/>
                  <a:pt x="1044863" y="2194790"/>
                  <a:pt x="983673" y="289560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reeform 27"/>
          <p:cNvSpPr/>
          <p:nvPr/>
        </p:nvSpPr>
        <p:spPr>
          <a:xfrm>
            <a:off x="6719455" y="2743200"/>
            <a:ext cx="1527460" cy="1191491"/>
          </a:xfrm>
          <a:custGeom>
            <a:avLst/>
            <a:gdLst>
              <a:gd name="connsiteX0" fmla="*/ 1524000 w 1527460"/>
              <a:gd name="connsiteY0" fmla="*/ 0 h 1191491"/>
              <a:gd name="connsiteX1" fmla="*/ 1288472 w 1527460"/>
              <a:gd name="connsiteY1" fmla="*/ 817418 h 1191491"/>
              <a:gd name="connsiteX2" fmla="*/ 0 w 1527460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460" h="1191491">
                <a:moveTo>
                  <a:pt x="1524000" y="0"/>
                </a:moveTo>
                <a:cubicBezTo>
                  <a:pt x="1533236" y="309418"/>
                  <a:pt x="1542472" y="618836"/>
                  <a:pt x="1288472" y="817418"/>
                </a:cubicBezTo>
                <a:cubicBezTo>
                  <a:pt x="1034472" y="1016000"/>
                  <a:pt x="517236" y="1103745"/>
                  <a:pt x="0" y="1191491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reeform 28"/>
          <p:cNvSpPr/>
          <p:nvPr/>
        </p:nvSpPr>
        <p:spPr>
          <a:xfrm>
            <a:off x="11928764" y="5704111"/>
            <a:ext cx="1401428" cy="2414653"/>
          </a:xfrm>
          <a:custGeom>
            <a:avLst/>
            <a:gdLst>
              <a:gd name="connsiteX0" fmla="*/ 0 w 1401428"/>
              <a:gd name="connsiteY0" fmla="*/ 2414653 h 2414653"/>
              <a:gd name="connsiteX1" fmla="*/ 1219200 w 1401428"/>
              <a:gd name="connsiteY1" fmla="*/ 45525 h 2414653"/>
              <a:gd name="connsiteX2" fmla="*/ 1343891 w 1401428"/>
              <a:gd name="connsiteY2" fmla="*/ 959925 h 2414653"/>
              <a:gd name="connsiteX3" fmla="*/ 706581 w 1401428"/>
              <a:gd name="connsiteY3" fmla="*/ 2262253 h 24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1428" h="2414653">
                <a:moveTo>
                  <a:pt x="0" y="2414653"/>
                </a:moveTo>
                <a:cubicBezTo>
                  <a:pt x="497609" y="1351316"/>
                  <a:pt x="995218" y="287980"/>
                  <a:pt x="1219200" y="45525"/>
                </a:cubicBezTo>
                <a:cubicBezTo>
                  <a:pt x="1443182" y="-196930"/>
                  <a:pt x="1429327" y="590470"/>
                  <a:pt x="1343891" y="959925"/>
                </a:cubicBezTo>
                <a:cubicBezTo>
                  <a:pt x="1258455" y="1329380"/>
                  <a:pt x="982518" y="1795816"/>
                  <a:pt x="706581" y="2262253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Can 29"/>
          <p:cNvSpPr/>
          <p:nvPr/>
        </p:nvSpPr>
        <p:spPr>
          <a:xfrm>
            <a:off x="8021050" y="7351567"/>
            <a:ext cx="2045372" cy="109970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</a:t>
            </a:r>
            <a:endParaRPr lang="nl-NL" dirty="0"/>
          </a:p>
        </p:txBody>
      </p:sp>
      <p:sp>
        <p:nvSpPr>
          <p:cNvPr id="31" name="Freeform 30"/>
          <p:cNvSpPr/>
          <p:nvPr/>
        </p:nvSpPr>
        <p:spPr>
          <a:xfrm>
            <a:off x="7592291" y="7832937"/>
            <a:ext cx="429491" cy="576772"/>
          </a:xfrm>
          <a:custGeom>
            <a:avLst/>
            <a:gdLst>
              <a:gd name="connsiteX0" fmla="*/ 0 w 429491"/>
              <a:gd name="connsiteY0" fmla="*/ 576772 h 576772"/>
              <a:gd name="connsiteX1" fmla="*/ 166254 w 429491"/>
              <a:gd name="connsiteY1" fmla="*/ 78008 h 576772"/>
              <a:gd name="connsiteX2" fmla="*/ 429491 w 429491"/>
              <a:gd name="connsiteY2" fmla="*/ 8736 h 57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491" h="576772">
                <a:moveTo>
                  <a:pt x="0" y="576772"/>
                </a:moveTo>
                <a:cubicBezTo>
                  <a:pt x="47336" y="374726"/>
                  <a:pt x="94672" y="172681"/>
                  <a:pt x="166254" y="78008"/>
                </a:cubicBezTo>
                <a:cubicBezTo>
                  <a:pt x="237836" y="-16665"/>
                  <a:pt x="333663" y="-3965"/>
                  <a:pt x="429491" y="873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Freeform 31"/>
          <p:cNvSpPr/>
          <p:nvPr/>
        </p:nvSpPr>
        <p:spPr>
          <a:xfrm>
            <a:off x="6262255" y="5237018"/>
            <a:ext cx="1759527" cy="2396837"/>
          </a:xfrm>
          <a:custGeom>
            <a:avLst/>
            <a:gdLst>
              <a:gd name="connsiteX0" fmla="*/ 0 w 1759527"/>
              <a:gd name="connsiteY0" fmla="*/ 0 h 2396837"/>
              <a:gd name="connsiteX1" fmla="*/ 900545 w 1759527"/>
              <a:gd name="connsiteY1" fmla="*/ 1842655 h 2396837"/>
              <a:gd name="connsiteX2" fmla="*/ 1759527 w 1759527"/>
              <a:gd name="connsiteY2" fmla="*/ 2396837 h 23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9527" h="2396837">
                <a:moveTo>
                  <a:pt x="0" y="0"/>
                </a:moveTo>
                <a:cubicBezTo>
                  <a:pt x="303645" y="721591"/>
                  <a:pt x="607291" y="1443182"/>
                  <a:pt x="900545" y="1842655"/>
                </a:cubicBezTo>
                <a:cubicBezTo>
                  <a:pt x="1193799" y="2242128"/>
                  <a:pt x="1476663" y="2319482"/>
                  <a:pt x="1759527" y="239683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Freeform 32"/>
          <p:cNvSpPr/>
          <p:nvPr/>
        </p:nvSpPr>
        <p:spPr>
          <a:xfrm>
            <a:off x="9365673" y="8478982"/>
            <a:ext cx="1246909" cy="374073"/>
          </a:xfrm>
          <a:custGeom>
            <a:avLst/>
            <a:gdLst>
              <a:gd name="connsiteX0" fmla="*/ 1246909 w 1246909"/>
              <a:gd name="connsiteY0" fmla="*/ 374073 h 374073"/>
              <a:gd name="connsiteX1" fmla="*/ 221672 w 1246909"/>
              <a:gd name="connsiteY1" fmla="*/ 290945 h 374073"/>
              <a:gd name="connsiteX2" fmla="*/ 0 w 1246909"/>
              <a:gd name="connsiteY2" fmla="*/ 0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909" h="374073">
                <a:moveTo>
                  <a:pt x="1246909" y="374073"/>
                </a:moveTo>
                <a:cubicBezTo>
                  <a:pt x="838199" y="363681"/>
                  <a:pt x="429490" y="353290"/>
                  <a:pt x="221672" y="290945"/>
                </a:cubicBezTo>
                <a:cubicBezTo>
                  <a:pt x="13854" y="228600"/>
                  <a:pt x="6927" y="11430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Freeform 33"/>
          <p:cNvSpPr/>
          <p:nvPr/>
        </p:nvSpPr>
        <p:spPr>
          <a:xfrm>
            <a:off x="10086109" y="5832764"/>
            <a:ext cx="2757055" cy="1789991"/>
          </a:xfrm>
          <a:custGeom>
            <a:avLst/>
            <a:gdLst>
              <a:gd name="connsiteX0" fmla="*/ 2757055 w 2757055"/>
              <a:gd name="connsiteY0" fmla="*/ 0 h 1789991"/>
              <a:gd name="connsiteX1" fmla="*/ 554182 w 2757055"/>
              <a:gd name="connsiteY1" fmla="*/ 1551709 h 1789991"/>
              <a:gd name="connsiteX2" fmla="*/ 0 w 2757055"/>
              <a:gd name="connsiteY2" fmla="*/ 1759527 h 178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055" h="1789991">
                <a:moveTo>
                  <a:pt x="2757055" y="0"/>
                </a:moveTo>
                <a:cubicBezTo>
                  <a:pt x="1885373" y="629227"/>
                  <a:pt x="1013691" y="1258455"/>
                  <a:pt x="554182" y="1551709"/>
                </a:cubicBezTo>
                <a:cubicBezTo>
                  <a:pt x="94673" y="1844963"/>
                  <a:pt x="47336" y="1802245"/>
                  <a:pt x="0" y="175952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Freeform 34"/>
          <p:cNvSpPr/>
          <p:nvPr/>
        </p:nvSpPr>
        <p:spPr>
          <a:xfrm>
            <a:off x="9282545" y="6525491"/>
            <a:ext cx="454443" cy="858982"/>
          </a:xfrm>
          <a:custGeom>
            <a:avLst/>
            <a:gdLst>
              <a:gd name="connsiteX0" fmla="*/ 0 w 454443"/>
              <a:gd name="connsiteY0" fmla="*/ 0 h 858982"/>
              <a:gd name="connsiteX1" fmla="*/ 443346 w 454443"/>
              <a:gd name="connsiteY1" fmla="*/ 623454 h 858982"/>
              <a:gd name="connsiteX2" fmla="*/ 277091 w 454443"/>
              <a:gd name="connsiteY2" fmla="*/ 858982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443" h="858982">
                <a:moveTo>
                  <a:pt x="0" y="0"/>
                </a:moveTo>
                <a:cubicBezTo>
                  <a:pt x="198582" y="240145"/>
                  <a:pt x="397164" y="480290"/>
                  <a:pt x="443346" y="623454"/>
                </a:cubicBezTo>
                <a:cubicBezTo>
                  <a:pt x="489528" y="766618"/>
                  <a:pt x="383309" y="812800"/>
                  <a:pt x="277091" y="85898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Afbeeldingsresultaat voor internet of thing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2" y="2385578"/>
            <a:ext cx="2544374" cy="22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questions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challenges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3350008" cy="5727700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trigger? </a:t>
            </a:r>
          </a:p>
          <a:p>
            <a:pPr lvl="1"/>
            <a:r>
              <a:rPr lang="nl-NL" dirty="0" smtClean="0"/>
              <a:t>push/poll (</a:t>
            </a:r>
            <a:r>
              <a:rPr lang="nl-NL" dirty="0" err="1" smtClean="0"/>
              <a:t>scheduled</a:t>
            </a:r>
            <a:r>
              <a:rPr lang="nl-NL" dirty="0" smtClean="0"/>
              <a:t>),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/user action</a:t>
            </a:r>
          </a:p>
          <a:p>
            <a:r>
              <a:rPr lang="nl-NL" dirty="0" smtClean="0"/>
              <a:t>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</a:t>
            </a:r>
            <a:r>
              <a:rPr lang="nl-NL" dirty="0" err="1" smtClean="0"/>
              <a:t>synchronous</a:t>
            </a:r>
            <a:r>
              <a:rPr lang="nl-NL" dirty="0" smtClean="0"/>
              <a:t> or </a:t>
            </a:r>
            <a:r>
              <a:rPr lang="nl-NL" dirty="0" err="1" smtClean="0"/>
              <a:t>asynchronous</a:t>
            </a:r>
            <a:endParaRPr lang="nl-NL" dirty="0" smtClean="0"/>
          </a:p>
          <a:p>
            <a:pPr lvl="1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latter</a:t>
            </a:r>
            <a:r>
              <a:rPr lang="nl-NL" dirty="0" smtClean="0"/>
              <a:t>: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assess</a:t>
            </a:r>
            <a:r>
              <a:rPr lang="nl-NL" dirty="0" smtClean="0"/>
              <a:t> </a:t>
            </a:r>
            <a:r>
              <a:rPr lang="nl-NL" dirty="0" err="1" smtClean="0"/>
              <a:t>success</a:t>
            </a:r>
            <a:r>
              <a:rPr lang="nl-NL" dirty="0" smtClean="0"/>
              <a:t>? 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fresh</a:t>
            </a:r>
            <a:r>
              <a:rPr lang="nl-NL" dirty="0" smtClean="0"/>
              <a:t> must </a:t>
            </a:r>
            <a:r>
              <a:rPr lang="nl-NL" dirty="0" err="1" smtClean="0"/>
              <a:t>the</a:t>
            </a:r>
            <a:r>
              <a:rPr lang="nl-NL" dirty="0" smtClean="0"/>
              <a:t> data </a:t>
            </a:r>
            <a:r>
              <a:rPr lang="nl-NL" dirty="0" err="1" smtClean="0"/>
              <a:t>be</a:t>
            </a:r>
            <a:r>
              <a:rPr lang="nl-NL" dirty="0" smtClean="0"/>
              <a:t>,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fast</a:t>
            </a:r>
            <a:r>
              <a:rPr lang="nl-NL" dirty="0" smtClean="0"/>
              <a:t> must </a:t>
            </a:r>
            <a:r>
              <a:rPr lang="nl-NL" dirty="0" err="1" smtClean="0"/>
              <a:t>synchronization</a:t>
            </a:r>
            <a:r>
              <a:rPr lang="nl-NL" dirty="0" smtClean="0"/>
              <a:t> happen?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much</a:t>
            </a:r>
            <a:r>
              <a:rPr lang="nl-NL" dirty="0" smtClean="0"/>
              <a:t> data is </a:t>
            </a:r>
            <a:r>
              <a:rPr lang="nl-NL" dirty="0" err="1" smtClean="0"/>
              <a:t>exchanged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frequently</a:t>
            </a:r>
            <a:r>
              <a:rPr lang="nl-NL" dirty="0" smtClean="0"/>
              <a:t> does </a:t>
            </a:r>
            <a:r>
              <a:rPr lang="nl-NL" dirty="0" err="1" smtClean="0"/>
              <a:t>interaction</a:t>
            </a:r>
            <a:r>
              <a:rPr lang="nl-NL" dirty="0" smtClean="0"/>
              <a:t> take </a:t>
            </a:r>
            <a:r>
              <a:rPr lang="nl-NL" dirty="0" err="1" smtClean="0"/>
              <a:t>place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happen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exchange </a:t>
            </a:r>
            <a:r>
              <a:rPr lang="nl-NL" dirty="0" err="1" smtClean="0"/>
              <a:t>fails</a:t>
            </a:r>
            <a:r>
              <a:rPr lang="nl-NL" dirty="0" smtClean="0"/>
              <a:t>? How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errors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spotted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handled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availability of </a:t>
            </a:r>
            <a:r>
              <a:rPr lang="nl-NL" dirty="0" err="1" smtClean="0"/>
              <a:t>all</a:t>
            </a:r>
            <a:r>
              <a:rPr lang="nl-NL" dirty="0" smtClean="0"/>
              <a:t> systems </a:t>
            </a:r>
            <a:r>
              <a:rPr lang="nl-NL" dirty="0" err="1" smtClean="0"/>
              <a:t>involved</a:t>
            </a:r>
            <a:r>
              <a:rPr lang="nl-NL" dirty="0" smtClean="0"/>
              <a:t>? How </a:t>
            </a:r>
            <a:r>
              <a:rPr lang="nl-NL" dirty="0" err="1" smtClean="0"/>
              <a:t>should</a:t>
            </a:r>
            <a:r>
              <a:rPr lang="nl-NL" dirty="0" smtClean="0"/>
              <a:t> we deal </a:t>
            </a:r>
            <a:r>
              <a:rPr lang="nl-NL" dirty="0" err="1" smtClean="0"/>
              <a:t>with</a:t>
            </a:r>
            <a:r>
              <a:rPr lang="nl-NL" dirty="0" smtClean="0"/>
              <a:t> systems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temporary</a:t>
            </a:r>
            <a:r>
              <a:rPr lang="nl-NL" dirty="0" smtClean="0"/>
              <a:t> offline?</a:t>
            </a:r>
          </a:p>
          <a:p>
            <a:r>
              <a:rPr lang="nl-NL" dirty="0" smtClean="0"/>
              <a:t>Common </a:t>
            </a:r>
            <a:r>
              <a:rPr lang="nl-NL" dirty="0" err="1" smtClean="0"/>
              <a:t>strategy</a:t>
            </a:r>
            <a:r>
              <a:rPr lang="nl-NL" dirty="0" smtClean="0"/>
              <a:t>: </a:t>
            </a:r>
          </a:p>
          <a:p>
            <a:pPr lvl="1"/>
            <a:r>
              <a:rPr lang="nl-NL" dirty="0" err="1" smtClean="0"/>
              <a:t>decoupling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event queue &amp; </a:t>
            </a:r>
            <a:r>
              <a:rPr lang="nl-NL" dirty="0" err="1" smtClean="0"/>
              <a:t>retry</a:t>
            </a:r>
            <a:r>
              <a:rPr lang="nl-NL" dirty="0" smtClean="0"/>
              <a:t> </a:t>
            </a:r>
            <a:r>
              <a:rPr lang="nl-NL" dirty="0" err="1" smtClean="0"/>
              <a:t>mechanism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70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771" y="843460"/>
            <a:ext cx="13818884" cy="1346288"/>
          </a:xfrm>
        </p:spPr>
        <p:txBody>
          <a:bodyPr/>
          <a:lstStyle/>
          <a:p>
            <a:r>
              <a:rPr lang="nl-NL" dirty="0" smtClean="0"/>
              <a:t>Case: </a:t>
            </a:r>
            <a:r>
              <a:rPr lang="nl-NL" dirty="0" err="1" smtClean="0"/>
              <a:t>Evolution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broad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ERP </a:t>
            </a:r>
            <a:r>
              <a:rPr lang="nl-NL" dirty="0" err="1" smtClean="0"/>
              <a:t>to</a:t>
            </a:r>
            <a:r>
              <a:rPr lang="nl-NL" dirty="0" smtClean="0"/>
              <a:t> mix of </a:t>
            </a:r>
            <a:r>
              <a:rPr lang="nl-NL" dirty="0" err="1" smtClean="0"/>
              <a:t>specialized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plus </a:t>
            </a:r>
            <a:r>
              <a:rPr lang="nl-NL" dirty="0" err="1" smtClean="0"/>
              <a:t>saas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2632364" y="3269673"/>
            <a:ext cx="12399818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Custom Application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3186545" y="4461164"/>
            <a:ext cx="3089564" cy="12469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Finance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27418" y="6164543"/>
            <a:ext cx="3089564" cy="1246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Warehousing &amp; Supply Chain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Mgt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64581" y="4487413"/>
            <a:ext cx="3089564" cy="124690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 &amp; Scheduling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29254" y="6164542"/>
            <a:ext cx="3089564" cy="12469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Business Activity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707091" y="4487413"/>
            <a:ext cx="3089564" cy="124690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Procurement</a:t>
            </a:r>
            <a:endParaRPr lang="nl-NL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977771" y="2424545"/>
            <a:ext cx="4605611" cy="2161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Cloud 14"/>
          <p:cNvSpPr/>
          <p:nvPr/>
        </p:nvSpPr>
        <p:spPr>
          <a:xfrm>
            <a:off x="13050982" y="2625802"/>
            <a:ext cx="4128654" cy="184228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Cloud 16"/>
          <p:cNvSpPr/>
          <p:nvPr/>
        </p:nvSpPr>
        <p:spPr>
          <a:xfrm>
            <a:off x="13182600" y="7189083"/>
            <a:ext cx="4128654" cy="184228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Evolution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broad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ERP </a:t>
            </a:r>
            <a:r>
              <a:rPr lang="nl-NL" dirty="0" err="1" smtClean="0"/>
              <a:t>to</a:t>
            </a:r>
            <a:r>
              <a:rPr lang="nl-NL" dirty="0" smtClean="0"/>
              <a:t> mix of </a:t>
            </a:r>
            <a:r>
              <a:rPr lang="nl-NL" dirty="0" err="1" smtClean="0"/>
              <a:t>specialized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plus </a:t>
            </a:r>
            <a:r>
              <a:rPr lang="nl-NL" dirty="0" err="1" smtClean="0"/>
              <a:t>saas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6380018" y="4283787"/>
            <a:ext cx="6214789" cy="337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Custom </a:t>
            </a:r>
            <a:r>
              <a:rPr lang="en-US" sz="4400" dirty="0" smtClean="0"/>
              <a:t>Application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1717964" y="2798618"/>
            <a:ext cx="3089564" cy="12469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Oracle SaaS ERP Finance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57745" y="7508434"/>
            <a:ext cx="3449783" cy="1246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baseline="30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party on premises Warehousing &amp; Supply Chain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Mgt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02145" y="2798617"/>
            <a:ext cx="3089564" cy="124690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baseline="30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party SaaS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 &amp; Scheduling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987144" y="5568796"/>
            <a:ext cx="3089564" cy="12469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Business Activity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02145" y="7508434"/>
            <a:ext cx="3089564" cy="124690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Oracle SaaS ERP</a:t>
            </a:r>
          </a:p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Procurement</a:t>
            </a:r>
            <a:endParaRPr lang="nl-NL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 flipV="1">
            <a:off x="11069782" y="3422072"/>
            <a:ext cx="2632363" cy="211974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11069782" y="6774142"/>
            <a:ext cx="2632363" cy="135774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27418" y="3809270"/>
            <a:ext cx="3505200" cy="204391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27418" y="6608617"/>
            <a:ext cx="3636817" cy="117690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078182" y="4090372"/>
            <a:ext cx="914400" cy="341806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Multi </a:t>
            </a:r>
            <a:r>
              <a:rPr lang="en-US" dirty="0" smtClean="0"/>
              <a:t>SaaS product CX </a:t>
            </a:r>
            <a:br>
              <a:rPr lang="en-US" dirty="0" smtClean="0"/>
            </a:br>
            <a:r>
              <a:rPr lang="en-US" dirty="0" smtClean="0"/>
              <a:t>plus custom on premises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13" y="2189748"/>
            <a:ext cx="13442841" cy="852420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13728628" y="1459748"/>
            <a:ext cx="3263827" cy="1492673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Oracle Eloqua </a:t>
            </a:r>
            <a:endParaRPr lang="nl-NL" sz="3200" dirty="0"/>
          </a:p>
        </p:txBody>
      </p:sp>
      <p:sp>
        <p:nvSpPr>
          <p:cNvPr id="6" name="Cloud 5"/>
          <p:cNvSpPr/>
          <p:nvPr/>
        </p:nvSpPr>
        <p:spPr>
          <a:xfrm>
            <a:off x="2590801" y="4212841"/>
            <a:ext cx="4014894" cy="1492673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Oracle Sales Cloud</a:t>
            </a:r>
            <a:endParaRPr lang="nl-NL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8415555" y="7879574"/>
            <a:ext cx="2973264" cy="1730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(on Premises)</a:t>
            </a:r>
          </a:p>
          <a:p>
            <a:pPr algn="ctr"/>
            <a:r>
              <a:rPr lang="en-US" sz="3200" dirty="0" smtClean="0"/>
              <a:t>Custom App</a:t>
            </a:r>
            <a:endParaRPr lang="nl-NL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5007720" y="7411836"/>
            <a:ext cx="2973264" cy="1200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(on Premises)</a:t>
            </a:r>
          </a:p>
          <a:p>
            <a:pPr algn="ctr"/>
            <a:r>
              <a:rPr lang="en-US" sz="3200" dirty="0" smtClean="0"/>
              <a:t>ESB</a:t>
            </a:r>
            <a:endParaRPr lang="nl-NL" sz="3200" dirty="0"/>
          </a:p>
        </p:txBody>
      </p:sp>
      <p:sp>
        <p:nvSpPr>
          <p:cNvPr id="10" name="Cloud 9"/>
          <p:cNvSpPr/>
          <p:nvPr/>
        </p:nvSpPr>
        <p:spPr>
          <a:xfrm>
            <a:off x="8415555" y="5496822"/>
            <a:ext cx="2281772" cy="134586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ICS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9090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Mix </a:t>
            </a:r>
            <a:r>
              <a:rPr lang="en-US" dirty="0" smtClean="0"/>
              <a:t>of custom on premises </a:t>
            </a:r>
            <a:br>
              <a:rPr lang="en-US" dirty="0" smtClean="0"/>
            </a:br>
            <a:r>
              <a:rPr lang="en-US" dirty="0" smtClean="0"/>
              <a:t>and multi vendor SaaS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35" y="2379752"/>
            <a:ext cx="13034494" cy="70501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777915" y="1691313"/>
            <a:ext cx="2973264" cy="1730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(on Premises)</a:t>
            </a:r>
          </a:p>
          <a:p>
            <a:pPr algn="ctr"/>
            <a:r>
              <a:rPr lang="en-US" sz="3200" dirty="0" smtClean="0"/>
              <a:t>Custom App</a:t>
            </a:r>
            <a:endParaRPr lang="nl-NL" sz="3200" dirty="0"/>
          </a:p>
        </p:txBody>
      </p:sp>
      <p:sp>
        <p:nvSpPr>
          <p:cNvPr id="7" name="Cloud 6"/>
          <p:cNvSpPr/>
          <p:nvPr/>
        </p:nvSpPr>
        <p:spPr>
          <a:xfrm>
            <a:off x="7889081" y="7467600"/>
            <a:ext cx="3263827" cy="1492673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Oracle Eloqua </a:t>
            </a:r>
            <a:endParaRPr lang="nl-NL" sz="3200" dirty="0"/>
          </a:p>
        </p:txBody>
      </p:sp>
      <p:sp>
        <p:nvSpPr>
          <p:cNvPr id="8" name="Cloud 7"/>
          <p:cNvSpPr/>
          <p:nvPr/>
        </p:nvSpPr>
        <p:spPr>
          <a:xfrm>
            <a:off x="2087735" y="6001442"/>
            <a:ext cx="3596337" cy="1667740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SalesForce</a:t>
            </a:r>
            <a:endParaRPr lang="nl-NL" sz="3200" dirty="0"/>
          </a:p>
        </p:txBody>
      </p:sp>
      <p:sp>
        <p:nvSpPr>
          <p:cNvPr id="10" name="Cloud 9"/>
          <p:cNvSpPr/>
          <p:nvPr/>
        </p:nvSpPr>
        <p:spPr>
          <a:xfrm>
            <a:off x="12607345" y="5693911"/>
            <a:ext cx="4143834" cy="196788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Oracle Service Cloud</a:t>
            </a:r>
            <a:endParaRPr lang="nl-NL" sz="3200" dirty="0"/>
          </a:p>
        </p:txBody>
      </p:sp>
      <p:sp>
        <p:nvSpPr>
          <p:cNvPr id="11" name="Cloud 10"/>
          <p:cNvSpPr/>
          <p:nvPr/>
        </p:nvSpPr>
        <p:spPr>
          <a:xfrm>
            <a:off x="6278403" y="3990109"/>
            <a:ext cx="2281772" cy="134586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ICS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7895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Swiss army knife of </a:t>
            </a:r>
            <a:r>
              <a:rPr lang="en-US" dirty="0" err="1" smtClean="0"/>
              <a:t>saas</a:t>
            </a:r>
            <a:r>
              <a:rPr lang="en-US" dirty="0" smtClean="0"/>
              <a:t> integration:</a:t>
            </a:r>
            <a:br>
              <a:rPr lang="en-US" dirty="0" smtClean="0"/>
            </a:br>
            <a:r>
              <a:rPr lang="en-US" dirty="0" smtClean="0"/>
              <a:t>Oracle Integration Cloud Service</a:t>
            </a:r>
            <a:endParaRPr lang="nl-NL" dirty="0"/>
          </a:p>
        </p:txBody>
      </p:sp>
      <p:pic>
        <p:nvPicPr>
          <p:cNvPr id="3080" name="Picture 8" descr="https://cloud.oracle.com/opc/paas/images/ICS+Adapter_with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29" y="3137579"/>
            <a:ext cx="10234634" cy="619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87995" y="2661415"/>
            <a:ext cx="6000428" cy="6255312"/>
            <a:chOff x="116955" y="1773610"/>
            <a:chExt cx="4484688" cy="4675187"/>
          </a:xfrm>
        </p:grpSpPr>
        <p:cxnSp>
          <p:nvCxnSpPr>
            <p:cNvPr id="7" name="Straight Connector 6"/>
            <p:cNvCxnSpPr/>
            <p:nvPr/>
          </p:nvCxnSpPr>
          <p:spPr bwMode="ltGray">
            <a:xfrm>
              <a:off x="4601643" y="2826122"/>
              <a:ext cx="0" cy="3581400"/>
            </a:xfrm>
            <a:prstGeom prst="line">
              <a:avLst/>
            </a:prstGeom>
            <a:ln w="19050">
              <a:solidFill>
                <a:schemeClr val="bg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153"/>
            <p:cNvCxnSpPr/>
            <p:nvPr/>
          </p:nvCxnSpPr>
          <p:spPr bwMode="gray">
            <a:xfrm flipH="1" flipV="1">
              <a:off x="2182293" y="3075360"/>
              <a:ext cx="0" cy="228600"/>
            </a:xfrm>
            <a:prstGeom prst="straightConnector1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175"/>
            <p:cNvCxnSpPr>
              <a:stCxn id="30" idx="3"/>
            </p:cNvCxnSpPr>
            <p:nvPr/>
          </p:nvCxnSpPr>
          <p:spPr bwMode="gray">
            <a:xfrm flipV="1">
              <a:off x="3703118" y="2780085"/>
              <a:ext cx="161925" cy="781050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153"/>
            <p:cNvCxnSpPr/>
            <p:nvPr/>
          </p:nvCxnSpPr>
          <p:spPr bwMode="gray">
            <a:xfrm flipH="1" flipV="1">
              <a:off x="2182293" y="3837360"/>
              <a:ext cx="0" cy="1509712"/>
            </a:xfrm>
            <a:prstGeom prst="straightConnector1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 bwMode="gray">
            <a:xfrm>
              <a:off x="116955" y="5770935"/>
              <a:ext cx="4175125" cy="3476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Oracle Applications, SAP, customer, legacy…</a:t>
              </a:r>
            </a:p>
          </p:txBody>
        </p:sp>
        <p:grpSp>
          <p:nvGrpSpPr>
            <p:cNvPr id="12" name="Group 178"/>
            <p:cNvGrpSpPr>
              <a:grpSpLocks/>
            </p:cNvGrpSpPr>
            <p:nvPr/>
          </p:nvGrpSpPr>
          <p:grpSpPr bwMode="auto">
            <a:xfrm>
              <a:off x="193155" y="5254997"/>
              <a:ext cx="719138" cy="417513"/>
              <a:chOff x="773112" y="4914140"/>
              <a:chExt cx="939800" cy="654371"/>
            </a:xfrm>
          </p:grpSpPr>
          <p:sp>
            <p:nvSpPr>
              <p:cNvPr id="93" name="Freeform 753"/>
              <p:cNvSpPr>
                <a:spLocks noEditPoints="1"/>
              </p:cNvSpPr>
              <p:nvPr/>
            </p:nvSpPr>
            <p:spPr bwMode="gray">
              <a:xfrm>
                <a:off x="1030364" y="4914140"/>
                <a:ext cx="342312" cy="124405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0" y="26"/>
                  </a:cxn>
                  <a:cxn ang="0">
                    <a:pos x="0" y="8"/>
                  </a:cxn>
                  <a:cxn ang="0">
                    <a:pos x="9" y="0"/>
                  </a:cxn>
                  <a:cxn ang="0">
                    <a:pos x="139" y="0"/>
                  </a:cxn>
                  <a:cxn ang="0">
                    <a:pos x="147" y="8"/>
                  </a:cxn>
                  <a:cxn ang="0">
                    <a:pos x="148" y="54"/>
                  </a:cxn>
                  <a:cxn ang="0">
                    <a:pos x="147" y="55"/>
                  </a:cxn>
                  <a:cxn ang="0">
                    <a:pos x="0" y="55"/>
                  </a:cxn>
                  <a:cxn ang="0">
                    <a:pos x="135" y="29"/>
                  </a:cxn>
                  <a:cxn ang="0">
                    <a:pos x="128" y="21"/>
                  </a:cxn>
                  <a:cxn ang="0">
                    <a:pos x="120" y="29"/>
                  </a:cxn>
                  <a:cxn ang="0">
                    <a:pos x="127" y="36"/>
                  </a:cxn>
                  <a:cxn ang="0">
                    <a:pos x="135" y="29"/>
                  </a:cxn>
                </a:cxnLst>
                <a:rect l="0" t="0" r="r" b="b"/>
                <a:pathLst>
                  <a:path w="148" h="55">
                    <a:moveTo>
                      <a:pt x="0" y="55"/>
                    </a:moveTo>
                    <a:cubicBezTo>
                      <a:pt x="0" y="45"/>
                      <a:pt x="0" y="36"/>
                      <a:pt x="0" y="26"/>
                    </a:cubicBezTo>
                    <a:cubicBezTo>
                      <a:pt x="0" y="20"/>
                      <a:pt x="0" y="14"/>
                      <a:pt x="0" y="8"/>
                    </a:cubicBezTo>
                    <a:cubicBezTo>
                      <a:pt x="0" y="3"/>
                      <a:pt x="3" y="0"/>
                      <a:pt x="9" y="0"/>
                    </a:cubicBezTo>
                    <a:cubicBezTo>
                      <a:pt x="52" y="0"/>
                      <a:pt x="96" y="0"/>
                      <a:pt x="139" y="0"/>
                    </a:cubicBezTo>
                    <a:cubicBezTo>
                      <a:pt x="144" y="0"/>
                      <a:pt x="147" y="3"/>
                      <a:pt x="147" y="8"/>
                    </a:cubicBezTo>
                    <a:cubicBezTo>
                      <a:pt x="148" y="23"/>
                      <a:pt x="148" y="38"/>
                      <a:pt x="148" y="54"/>
                    </a:cubicBezTo>
                    <a:cubicBezTo>
                      <a:pt x="148" y="54"/>
                      <a:pt x="147" y="54"/>
                      <a:pt x="147" y="55"/>
                    </a:cubicBezTo>
                    <a:cubicBezTo>
                      <a:pt x="98" y="55"/>
                      <a:pt x="49" y="55"/>
                      <a:pt x="0" y="55"/>
                    </a:cubicBezTo>
                    <a:close/>
                    <a:moveTo>
                      <a:pt x="135" y="29"/>
                    </a:moveTo>
                    <a:cubicBezTo>
                      <a:pt x="135" y="24"/>
                      <a:pt x="132" y="21"/>
                      <a:pt x="128" y="21"/>
                    </a:cubicBezTo>
                    <a:cubicBezTo>
                      <a:pt x="123" y="21"/>
                      <a:pt x="120" y="24"/>
                      <a:pt x="120" y="29"/>
                    </a:cubicBezTo>
                    <a:cubicBezTo>
                      <a:pt x="120" y="33"/>
                      <a:pt x="123" y="36"/>
                      <a:pt x="127" y="36"/>
                    </a:cubicBezTo>
                    <a:cubicBezTo>
                      <a:pt x="132" y="36"/>
                      <a:pt x="135" y="33"/>
                      <a:pt x="135" y="29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4" name="Freeform 754"/>
              <p:cNvSpPr>
                <a:spLocks noEditPoints="1"/>
              </p:cNvSpPr>
              <p:nvPr/>
            </p:nvSpPr>
            <p:spPr bwMode="gray">
              <a:xfrm>
                <a:off x="1030364" y="5444106"/>
                <a:ext cx="342312" cy="1244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8" y="0"/>
                  </a:cxn>
                  <a:cxn ang="0">
                    <a:pos x="148" y="3"/>
                  </a:cxn>
                  <a:cxn ang="0">
                    <a:pos x="148" y="45"/>
                  </a:cxn>
                  <a:cxn ang="0">
                    <a:pos x="138" y="54"/>
                  </a:cxn>
                  <a:cxn ang="0">
                    <a:pos x="10" y="54"/>
                  </a:cxn>
                  <a:cxn ang="0">
                    <a:pos x="0" y="45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35" y="25"/>
                  </a:cxn>
                  <a:cxn ang="0">
                    <a:pos x="128" y="17"/>
                  </a:cxn>
                  <a:cxn ang="0">
                    <a:pos x="120" y="25"/>
                  </a:cxn>
                  <a:cxn ang="0">
                    <a:pos x="127" y="33"/>
                  </a:cxn>
                  <a:cxn ang="0">
                    <a:pos x="135" y="25"/>
                  </a:cxn>
                </a:cxnLst>
                <a:rect l="0" t="0" r="r" b="b"/>
                <a:pathLst>
                  <a:path w="148" h="54">
                    <a:moveTo>
                      <a:pt x="0" y="0"/>
                    </a:moveTo>
                    <a:cubicBezTo>
                      <a:pt x="49" y="0"/>
                      <a:pt x="98" y="0"/>
                      <a:pt x="148" y="0"/>
                    </a:cubicBezTo>
                    <a:cubicBezTo>
                      <a:pt x="148" y="1"/>
                      <a:pt x="148" y="2"/>
                      <a:pt x="148" y="3"/>
                    </a:cubicBezTo>
                    <a:cubicBezTo>
                      <a:pt x="148" y="17"/>
                      <a:pt x="148" y="31"/>
                      <a:pt x="148" y="45"/>
                    </a:cubicBezTo>
                    <a:cubicBezTo>
                      <a:pt x="148" y="51"/>
                      <a:pt x="145" y="54"/>
                      <a:pt x="138" y="54"/>
                    </a:cubicBezTo>
                    <a:cubicBezTo>
                      <a:pt x="95" y="54"/>
                      <a:pt x="52" y="54"/>
                      <a:pt x="10" y="54"/>
                    </a:cubicBezTo>
                    <a:cubicBezTo>
                      <a:pt x="3" y="54"/>
                      <a:pt x="0" y="51"/>
                      <a:pt x="0" y="45"/>
                    </a:cubicBezTo>
                    <a:cubicBezTo>
                      <a:pt x="0" y="31"/>
                      <a:pt x="0" y="17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  <a:moveTo>
                      <a:pt x="135" y="25"/>
                    </a:moveTo>
                    <a:cubicBezTo>
                      <a:pt x="135" y="21"/>
                      <a:pt x="132" y="17"/>
                      <a:pt x="128" y="17"/>
                    </a:cubicBezTo>
                    <a:cubicBezTo>
                      <a:pt x="123" y="17"/>
                      <a:pt x="120" y="21"/>
                      <a:pt x="120" y="25"/>
                    </a:cubicBezTo>
                    <a:cubicBezTo>
                      <a:pt x="120" y="29"/>
                      <a:pt x="123" y="33"/>
                      <a:pt x="127" y="33"/>
                    </a:cubicBezTo>
                    <a:cubicBezTo>
                      <a:pt x="132" y="33"/>
                      <a:pt x="135" y="29"/>
                      <a:pt x="135" y="25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5" name="Freeform 755"/>
              <p:cNvSpPr>
                <a:spLocks noEditPoints="1"/>
              </p:cNvSpPr>
              <p:nvPr/>
            </p:nvSpPr>
            <p:spPr bwMode="gray">
              <a:xfrm>
                <a:off x="1405869" y="5177879"/>
                <a:ext cx="307043" cy="189096"/>
              </a:xfrm>
              <a:custGeom>
                <a:avLst/>
                <a:gdLst/>
                <a:ahLst/>
                <a:cxnLst>
                  <a:cxn ang="0">
                    <a:pos x="130" y="81"/>
                  </a:cxn>
                  <a:cxn ang="0">
                    <a:pos x="0" y="81"/>
                  </a:cxn>
                  <a:cxn ang="0">
                    <a:pos x="0" y="78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22" y="0"/>
                  </a:cxn>
                  <a:cxn ang="0">
                    <a:pos x="130" y="9"/>
                  </a:cxn>
                  <a:cxn ang="0">
                    <a:pos x="130" y="78"/>
                  </a:cxn>
                  <a:cxn ang="0">
                    <a:pos x="130" y="81"/>
                  </a:cxn>
                  <a:cxn ang="0">
                    <a:pos x="14" y="66"/>
                  </a:cxn>
                  <a:cxn ang="0">
                    <a:pos x="39" y="66"/>
                  </a:cxn>
                  <a:cxn ang="0">
                    <a:pos x="39" y="26"/>
                  </a:cxn>
                  <a:cxn ang="0">
                    <a:pos x="14" y="26"/>
                  </a:cxn>
                  <a:cxn ang="0">
                    <a:pos x="14" y="66"/>
                  </a:cxn>
                  <a:cxn ang="0">
                    <a:pos x="52" y="66"/>
                  </a:cxn>
                  <a:cxn ang="0">
                    <a:pos x="77" y="66"/>
                  </a:cxn>
                  <a:cxn ang="0">
                    <a:pos x="77" y="26"/>
                  </a:cxn>
                  <a:cxn ang="0">
                    <a:pos x="52" y="26"/>
                  </a:cxn>
                  <a:cxn ang="0">
                    <a:pos x="52" y="66"/>
                  </a:cxn>
                  <a:cxn ang="0">
                    <a:pos x="91" y="66"/>
                  </a:cxn>
                  <a:cxn ang="0">
                    <a:pos x="116" y="66"/>
                  </a:cxn>
                  <a:cxn ang="0">
                    <a:pos x="116" y="26"/>
                  </a:cxn>
                  <a:cxn ang="0">
                    <a:pos x="91" y="26"/>
                  </a:cxn>
                  <a:cxn ang="0">
                    <a:pos x="91" y="66"/>
                  </a:cxn>
                </a:cxnLst>
                <a:rect l="0" t="0" r="r" b="b"/>
                <a:pathLst>
                  <a:path w="130" h="81">
                    <a:moveTo>
                      <a:pt x="130" y="81"/>
                    </a:moveTo>
                    <a:cubicBezTo>
                      <a:pt x="87" y="81"/>
                      <a:pt x="43" y="81"/>
                      <a:pt x="0" y="81"/>
                    </a:cubicBezTo>
                    <a:cubicBezTo>
                      <a:pt x="0" y="80"/>
                      <a:pt x="0" y="79"/>
                      <a:pt x="0" y="78"/>
                    </a:cubicBezTo>
                    <a:cubicBezTo>
                      <a:pt x="0" y="55"/>
                      <a:pt x="0" y="32"/>
                      <a:pt x="0" y="9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84" y="0"/>
                      <a:pt x="122" y="0"/>
                    </a:cubicBezTo>
                    <a:cubicBezTo>
                      <a:pt x="127" y="0"/>
                      <a:pt x="130" y="3"/>
                      <a:pt x="130" y="9"/>
                    </a:cubicBezTo>
                    <a:cubicBezTo>
                      <a:pt x="130" y="32"/>
                      <a:pt x="130" y="55"/>
                      <a:pt x="130" y="78"/>
                    </a:cubicBezTo>
                    <a:cubicBezTo>
                      <a:pt x="130" y="79"/>
                      <a:pt x="130" y="80"/>
                      <a:pt x="130" y="81"/>
                    </a:cubicBezTo>
                    <a:close/>
                    <a:moveTo>
                      <a:pt x="14" y="66"/>
                    </a:moveTo>
                    <a:cubicBezTo>
                      <a:pt x="23" y="66"/>
                      <a:pt x="31" y="66"/>
                      <a:pt x="39" y="66"/>
                    </a:cubicBezTo>
                    <a:cubicBezTo>
                      <a:pt x="39" y="52"/>
                      <a:pt x="39" y="39"/>
                      <a:pt x="39" y="26"/>
                    </a:cubicBezTo>
                    <a:cubicBezTo>
                      <a:pt x="31" y="26"/>
                      <a:pt x="23" y="26"/>
                      <a:pt x="14" y="26"/>
                    </a:cubicBezTo>
                    <a:cubicBezTo>
                      <a:pt x="14" y="39"/>
                      <a:pt x="14" y="52"/>
                      <a:pt x="14" y="66"/>
                    </a:cubicBezTo>
                    <a:close/>
                    <a:moveTo>
                      <a:pt x="52" y="66"/>
                    </a:moveTo>
                    <a:cubicBezTo>
                      <a:pt x="61" y="66"/>
                      <a:pt x="69" y="66"/>
                      <a:pt x="77" y="66"/>
                    </a:cubicBezTo>
                    <a:cubicBezTo>
                      <a:pt x="77" y="52"/>
                      <a:pt x="77" y="39"/>
                      <a:pt x="77" y="26"/>
                    </a:cubicBezTo>
                    <a:cubicBezTo>
                      <a:pt x="69" y="26"/>
                      <a:pt x="61" y="26"/>
                      <a:pt x="52" y="26"/>
                    </a:cubicBezTo>
                    <a:cubicBezTo>
                      <a:pt x="52" y="39"/>
                      <a:pt x="52" y="52"/>
                      <a:pt x="52" y="66"/>
                    </a:cubicBezTo>
                    <a:close/>
                    <a:moveTo>
                      <a:pt x="91" y="66"/>
                    </a:moveTo>
                    <a:cubicBezTo>
                      <a:pt x="99" y="66"/>
                      <a:pt x="107" y="66"/>
                      <a:pt x="116" y="66"/>
                    </a:cubicBezTo>
                    <a:cubicBezTo>
                      <a:pt x="116" y="52"/>
                      <a:pt x="116" y="39"/>
                      <a:pt x="116" y="26"/>
                    </a:cubicBezTo>
                    <a:cubicBezTo>
                      <a:pt x="107" y="26"/>
                      <a:pt x="99" y="26"/>
                      <a:pt x="91" y="26"/>
                    </a:cubicBezTo>
                    <a:cubicBezTo>
                      <a:pt x="91" y="39"/>
                      <a:pt x="91" y="52"/>
                      <a:pt x="91" y="66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6" name="Freeform 756"/>
              <p:cNvSpPr>
                <a:spLocks noEditPoints="1"/>
              </p:cNvSpPr>
              <p:nvPr/>
            </p:nvSpPr>
            <p:spPr bwMode="gray">
              <a:xfrm>
                <a:off x="1405869" y="5386879"/>
                <a:ext cx="307043" cy="1816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0" y="0"/>
                  </a:cxn>
                  <a:cxn ang="0">
                    <a:pos x="130" y="2"/>
                  </a:cxn>
                  <a:cxn ang="0">
                    <a:pos x="130" y="70"/>
                  </a:cxn>
                  <a:cxn ang="0">
                    <a:pos x="122" y="78"/>
                  </a:cxn>
                  <a:cxn ang="0">
                    <a:pos x="8" y="78"/>
                  </a:cxn>
                  <a:cxn ang="0">
                    <a:pos x="0" y="70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9" y="63"/>
                  </a:cxn>
                  <a:cxn ang="0">
                    <a:pos x="39" y="23"/>
                  </a:cxn>
                  <a:cxn ang="0">
                    <a:pos x="14" y="23"/>
                  </a:cxn>
                  <a:cxn ang="0">
                    <a:pos x="14" y="63"/>
                  </a:cxn>
                  <a:cxn ang="0">
                    <a:pos x="39" y="63"/>
                  </a:cxn>
                  <a:cxn ang="0">
                    <a:pos x="78" y="23"/>
                  </a:cxn>
                  <a:cxn ang="0">
                    <a:pos x="54" y="23"/>
                  </a:cxn>
                  <a:cxn ang="0">
                    <a:pos x="52" y="25"/>
                  </a:cxn>
                  <a:cxn ang="0">
                    <a:pos x="52" y="61"/>
                  </a:cxn>
                  <a:cxn ang="0">
                    <a:pos x="55" y="63"/>
                  </a:cxn>
                  <a:cxn ang="0">
                    <a:pos x="75" y="63"/>
                  </a:cxn>
                  <a:cxn ang="0">
                    <a:pos x="78" y="61"/>
                  </a:cxn>
                  <a:cxn ang="0">
                    <a:pos x="78" y="32"/>
                  </a:cxn>
                  <a:cxn ang="0">
                    <a:pos x="78" y="23"/>
                  </a:cxn>
                  <a:cxn ang="0">
                    <a:pos x="91" y="23"/>
                  </a:cxn>
                  <a:cxn ang="0">
                    <a:pos x="91" y="24"/>
                  </a:cxn>
                  <a:cxn ang="0">
                    <a:pos x="90" y="62"/>
                  </a:cxn>
                  <a:cxn ang="0">
                    <a:pos x="92" y="63"/>
                  </a:cxn>
                  <a:cxn ang="0">
                    <a:pos x="114" y="63"/>
                  </a:cxn>
                  <a:cxn ang="0">
                    <a:pos x="116" y="61"/>
                  </a:cxn>
                  <a:cxn ang="0">
                    <a:pos x="116" y="25"/>
                  </a:cxn>
                  <a:cxn ang="0">
                    <a:pos x="114" y="23"/>
                  </a:cxn>
                  <a:cxn ang="0">
                    <a:pos x="95" y="23"/>
                  </a:cxn>
                  <a:cxn ang="0">
                    <a:pos x="91" y="23"/>
                  </a:cxn>
                </a:cxnLst>
                <a:rect l="0" t="0" r="r" b="b"/>
                <a:pathLst>
                  <a:path w="130" h="78">
                    <a:moveTo>
                      <a:pt x="0" y="0"/>
                    </a:moveTo>
                    <a:cubicBezTo>
                      <a:pt x="44" y="0"/>
                      <a:pt x="87" y="0"/>
                      <a:pt x="130" y="0"/>
                    </a:cubicBezTo>
                    <a:cubicBezTo>
                      <a:pt x="130" y="1"/>
                      <a:pt x="130" y="2"/>
                      <a:pt x="130" y="2"/>
                    </a:cubicBezTo>
                    <a:cubicBezTo>
                      <a:pt x="130" y="25"/>
                      <a:pt x="130" y="47"/>
                      <a:pt x="130" y="70"/>
                    </a:cubicBezTo>
                    <a:cubicBezTo>
                      <a:pt x="130" y="75"/>
                      <a:pt x="127" y="78"/>
                      <a:pt x="122" y="78"/>
                    </a:cubicBezTo>
                    <a:cubicBezTo>
                      <a:pt x="84" y="78"/>
                      <a:pt x="46" y="78"/>
                      <a:pt x="8" y="78"/>
                    </a:cubicBezTo>
                    <a:cubicBezTo>
                      <a:pt x="3" y="78"/>
                      <a:pt x="0" y="75"/>
                      <a:pt x="0" y="70"/>
                    </a:cubicBezTo>
                    <a:cubicBezTo>
                      <a:pt x="0" y="47"/>
                      <a:pt x="0" y="25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  <a:moveTo>
                      <a:pt x="39" y="63"/>
                    </a:moveTo>
                    <a:cubicBezTo>
                      <a:pt x="39" y="50"/>
                      <a:pt x="39" y="37"/>
                      <a:pt x="39" y="23"/>
                    </a:cubicBezTo>
                    <a:cubicBezTo>
                      <a:pt x="31" y="23"/>
                      <a:pt x="23" y="23"/>
                      <a:pt x="14" y="23"/>
                    </a:cubicBezTo>
                    <a:cubicBezTo>
                      <a:pt x="14" y="37"/>
                      <a:pt x="14" y="50"/>
                      <a:pt x="14" y="63"/>
                    </a:cubicBezTo>
                    <a:cubicBezTo>
                      <a:pt x="23" y="63"/>
                      <a:pt x="31" y="63"/>
                      <a:pt x="39" y="63"/>
                    </a:cubicBezTo>
                    <a:close/>
                    <a:moveTo>
                      <a:pt x="78" y="23"/>
                    </a:moveTo>
                    <a:cubicBezTo>
                      <a:pt x="69" y="23"/>
                      <a:pt x="62" y="23"/>
                      <a:pt x="54" y="23"/>
                    </a:cubicBezTo>
                    <a:cubicBezTo>
                      <a:pt x="52" y="23"/>
                      <a:pt x="52" y="24"/>
                      <a:pt x="52" y="25"/>
                    </a:cubicBezTo>
                    <a:cubicBezTo>
                      <a:pt x="52" y="37"/>
                      <a:pt x="52" y="49"/>
                      <a:pt x="52" y="61"/>
                    </a:cubicBezTo>
                    <a:cubicBezTo>
                      <a:pt x="52" y="63"/>
                      <a:pt x="53" y="63"/>
                      <a:pt x="55" y="63"/>
                    </a:cubicBezTo>
                    <a:cubicBezTo>
                      <a:pt x="61" y="63"/>
                      <a:pt x="68" y="63"/>
                      <a:pt x="75" y="63"/>
                    </a:cubicBezTo>
                    <a:cubicBezTo>
                      <a:pt x="77" y="63"/>
                      <a:pt x="78" y="63"/>
                      <a:pt x="78" y="61"/>
                    </a:cubicBezTo>
                    <a:cubicBezTo>
                      <a:pt x="78" y="51"/>
                      <a:pt x="78" y="42"/>
                      <a:pt x="78" y="32"/>
                    </a:cubicBezTo>
                    <a:cubicBezTo>
                      <a:pt x="78" y="29"/>
                      <a:pt x="78" y="26"/>
                      <a:pt x="78" y="23"/>
                    </a:cubicBezTo>
                    <a:close/>
                    <a:moveTo>
                      <a:pt x="91" y="23"/>
                    </a:moveTo>
                    <a:cubicBezTo>
                      <a:pt x="91" y="24"/>
                      <a:pt x="91" y="24"/>
                      <a:pt x="91" y="24"/>
                    </a:cubicBezTo>
                    <a:cubicBezTo>
                      <a:pt x="91" y="37"/>
                      <a:pt x="91" y="49"/>
                      <a:pt x="90" y="62"/>
                    </a:cubicBezTo>
                    <a:cubicBezTo>
                      <a:pt x="90" y="63"/>
                      <a:pt x="91" y="63"/>
                      <a:pt x="92" y="63"/>
                    </a:cubicBezTo>
                    <a:cubicBezTo>
                      <a:pt x="100" y="63"/>
                      <a:pt x="107" y="63"/>
                      <a:pt x="114" y="63"/>
                    </a:cubicBezTo>
                    <a:cubicBezTo>
                      <a:pt x="115" y="63"/>
                      <a:pt x="116" y="63"/>
                      <a:pt x="116" y="61"/>
                    </a:cubicBezTo>
                    <a:cubicBezTo>
                      <a:pt x="116" y="49"/>
                      <a:pt x="116" y="37"/>
                      <a:pt x="116" y="25"/>
                    </a:cubicBezTo>
                    <a:cubicBezTo>
                      <a:pt x="116" y="23"/>
                      <a:pt x="115" y="23"/>
                      <a:pt x="114" y="23"/>
                    </a:cubicBezTo>
                    <a:cubicBezTo>
                      <a:pt x="107" y="23"/>
                      <a:pt x="101" y="23"/>
                      <a:pt x="95" y="23"/>
                    </a:cubicBezTo>
                    <a:cubicBezTo>
                      <a:pt x="94" y="23"/>
                      <a:pt x="92" y="23"/>
                      <a:pt x="91" y="23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7" name="Freeform 757"/>
              <p:cNvSpPr>
                <a:spLocks noEditPoints="1"/>
              </p:cNvSpPr>
              <p:nvPr/>
            </p:nvSpPr>
            <p:spPr bwMode="gray">
              <a:xfrm>
                <a:off x="1030364" y="5309749"/>
                <a:ext cx="342312" cy="11196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147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5" y="47"/>
                  </a:cxn>
                  <a:cxn ang="0">
                    <a:pos x="3" y="47"/>
                  </a:cxn>
                  <a:cxn ang="0">
                    <a:pos x="0" y="47"/>
                  </a:cxn>
                  <a:cxn ang="0">
                    <a:pos x="135" y="24"/>
                  </a:cxn>
                  <a:cxn ang="0">
                    <a:pos x="127" y="16"/>
                  </a:cxn>
                  <a:cxn ang="0">
                    <a:pos x="120" y="24"/>
                  </a:cxn>
                  <a:cxn ang="0">
                    <a:pos x="127" y="32"/>
                  </a:cxn>
                  <a:cxn ang="0">
                    <a:pos x="135" y="24"/>
                  </a:cxn>
                </a:cxnLst>
                <a:rect l="0" t="0" r="r" b="b"/>
                <a:pathLst>
                  <a:path w="148" h="47">
                    <a:moveTo>
                      <a:pt x="0" y="47"/>
                    </a:moveTo>
                    <a:cubicBezTo>
                      <a:pt x="0" y="31"/>
                      <a:pt x="0" y="16"/>
                      <a:pt x="0" y="0"/>
                    </a:cubicBezTo>
                    <a:cubicBezTo>
                      <a:pt x="49" y="0"/>
                      <a:pt x="98" y="0"/>
                      <a:pt x="147" y="0"/>
                    </a:cubicBezTo>
                    <a:cubicBezTo>
                      <a:pt x="147" y="1"/>
                      <a:pt x="148" y="2"/>
                      <a:pt x="148" y="3"/>
                    </a:cubicBezTo>
                    <a:cubicBezTo>
                      <a:pt x="148" y="17"/>
                      <a:pt x="148" y="30"/>
                      <a:pt x="148" y="44"/>
                    </a:cubicBezTo>
                    <a:cubicBezTo>
                      <a:pt x="148" y="46"/>
                      <a:pt x="147" y="47"/>
                      <a:pt x="145" y="47"/>
                    </a:cubicBezTo>
                    <a:cubicBezTo>
                      <a:pt x="98" y="47"/>
                      <a:pt x="50" y="47"/>
                      <a:pt x="3" y="47"/>
                    </a:cubicBezTo>
                    <a:cubicBezTo>
                      <a:pt x="2" y="47"/>
                      <a:pt x="1" y="47"/>
                      <a:pt x="0" y="47"/>
                    </a:cubicBezTo>
                    <a:close/>
                    <a:moveTo>
                      <a:pt x="135" y="24"/>
                    </a:moveTo>
                    <a:cubicBezTo>
                      <a:pt x="135" y="20"/>
                      <a:pt x="132" y="16"/>
                      <a:pt x="127" y="16"/>
                    </a:cubicBezTo>
                    <a:cubicBezTo>
                      <a:pt x="123" y="16"/>
                      <a:pt x="120" y="20"/>
                      <a:pt x="120" y="24"/>
                    </a:cubicBezTo>
                    <a:cubicBezTo>
                      <a:pt x="120" y="28"/>
                      <a:pt x="123" y="32"/>
                      <a:pt x="127" y="32"/>
                    </a:cubicBezTo>
                    <a:cubicBezTo>
                      <a:pt x="132" y="32"/>
                      <a:pt x="135" y="28"/>
                      <a:pt x="135" y="24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8" name="Freeform 758"/>
              <p:cNvSpPr>
                <a:spLocks noEditPoints="1"/>
              </p:cNvSpPr>
              <p:nvPr/>
            </p:nvSpPr>
            <p:spPr bwMode="gray">
              <a:xfrm>
                <a:off x="1030364" y="5060939"/>
                <a:ext cx="342312" cy="104500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5" y="47"/>
                  </a:cxn>
                  <a:cxn ang="0">
                    <a:pos x="2" y="47"/>
                  </a:cxn>
                  <a:cxn ang="0">
                    <a:pos x="0" y="47"/>
                  </a:cxn>
                  <a:cxn ang="0">
                    <a:pos x="0" y="0"/>
                  </a:cxn>
                  <a:cxn ang="0">
                    <a:pos x="147" y="0"/>
                  </a:cxn>
                  <a:cxn ang="0">
                    <a:pos x="128" y="29"/>
                  </a:cxn>
                  <a:cxn ang="0">
                    <a:pos x="135" y="22"/>
                  </a:cxn>
                  <a:cxn ang="0">
                    <a:pos x="128" y="14"/>
                  </a:cxn>
                  <a:cxn ang="0">
                    <a:pos x="120" y="22"/>
                  </a:cxn>
                  <a:cxn ang="0">
                    <a:pos x="128" y="29"/>
                  </a:cxn>
                </a:cxnLst>
                <a:rect l="0" t="0" r="r" b="b"/>
                <a:pathLst>
                  <a:path w="148" h="47">
                    <a:moveTo>
                      <a:pt x="147" y="0"/>
                    </a:moveTo>
                    <a:cubicBezTo>
                      <a:pt x="147" y="1"/>
                      <a:pt x="148" y="2"/>
                      <a:pt x="148" y="3"/>
                    </a:cubicBezTo>
                    <a:cubicBezTo>
                      <a:pt x="148" y="16"/>
                      <a:pt x="148" y="30"/>
                      <a:pt x="148" y="44"/>
                    </a:cubicBezTo>
                    <a:cubicBezTo>
                      <a:pt x="148" y="46"/>
                      <a:pt x="147" y="47"/>
                      <a:pt x="145" y="47"/>
                    </a:cubicBezTo>
                    <a:cubicBezTo>
                      <a:pt x="98" y="47"/>
                      <a:pt x="50" y="47"/>
                      <a:pt x="2" y="47"/>
                    </a:cubicBezTo>
                    <a:cubicBezTo>
                      <a:pt x="2" y="47"/>
                      <a:pt x="1" y="47"/>
                      <a:pt x="0" y="47"/>
                    </a:cubicBezTo>
                    <a:cubicBezTo>
                      <a:pt x="0" y="31"/>
                      <a:pt x="0" y="16"/>
                      <a:pt x="0" y="0"/>
                    </a:cubicBezTo>
                    <a:cubicBezTo>
                      <a:pt x="49" y="0"/>
                      <a:pt x="98" y="0"/>
                      <a:pt x="147" y="0"/>
                    </a:cubicBezTo>
                    <a:close/>
                    <a:moveTo>
                      <a:pt x="128" y="29"/>
                    </a:moveTo>
                    <a:cubicBezTo>
                      <a:pt x="132" y="29"/>
                      <a:pt x="135" y="26"/>
                      <a:pt x="135" y="22"/>
                    </a:cubicBezTo>
                    <a:cubicBezTo>
                      <a:pt x="135" y="17"/>
                      <a:pt x="132" y="14"/>
                      <a:pt x="128" y="14"/>
                    </a:cubicBezTo>
                    <a:cubicBezTo>
                      <a:pt x="123" y="14"/>
                      <a:pt x="120" y="17"/>
                      <a:pt x="120" y="22"/>
                    </a:cubicBezTo>
                    <a:cubicBezTo>
                      <a:pt x="120" y="26"/>
                      <a:pt x="123" y="29"/>
                      <a:pt x="128" y="29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9" name="Freeform 759"/>
              <p:cNvSpPr>
                <a:spLocks noEditPoints="1"/>
              </p:cNvSpPr>
              <p:nvPr/>
            </p:nvSpPr>
            <p:spPr bwMode="gray">
              <a:xfrm>
                <a:off x="1030364" y="5185344"/>
                <a:ext cx="342312" cy="104500"/>
              </a:xfrm>
              <a:custGeom>
                <a:avLst/>
                <a:gdLst/>
                <a:ahLst/>
                <a:cxnLst>
                  <a:cxn ang="0">
                    <a:pos x="147" y="4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145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7" y="46"/>
                  </a:cxn>
                  <a:cxn ang="0">
                    <a:pos x="128" y="15"/>
                  </a:cxn>
                  <a:cxn ang="0">
                    <a:pos x="120" y="23"/>
                  </a:cxn>
                  <a:cxn ang="0">
                    <a:pos x="127" y="30"/>
                  </a:cxn>
                  <a:cxn ang="0">
                    <a:pos x="135" y="23"/>
                  </a:cxn>
                  <a:cxn ang="0">
                    <a:pos x="128" y="15"/>
                  </a:cxn>
                </a:cxnLst>
                <a:rect l="0" t="0" r="r" b="b"/>
                <a:pathLst>
                  <a:path w="148" h="46">
                    <a:moveTo>
                      <a:pt x="147" y="46"/>
                    </a:moveTo>
                    <a:cubicBezTo>
                      <a:pt x="98" y="46"/>
                      <a:pt x="50" y="46"/>
                      <a:pt x="0" y="46"/>
                    </a:cubicBezTo>
                    <a:cubicBezTo>
                      <a:pt x="0" y="31"/>
                      <a:pt x="0" y="16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50" y="0"/>
                      <a:pt x="97" y="0"/>
                      <a:pt x="145" y="0"/>
                    </a:cubicBezTo>
                    <a:cubicBezTo>
                      <a:pt x="147" y="0"/>
                      <a:pt x="148" y="1"/>
                      <a:pt x="148" y="3"/>
                    </a:cubicBezTo>
                    <a:cubicBezTo>
                      <a:pt x="147" y="17"/>
                      <a:pt x="148" y="30"/>
                      <a:pt x="148" y="44"/>
                    </a:cubicBezTo>
                    <a:cubicBezTo>
                      <a:pt x="148" y="45"/>
                      <a:pt x="147" y="45"/>
                      <a:pt x="147" y="46"/>
                    </a:cubicBezTo>
                    <a:close/>
                    <a:moveTo>
                      <a:pt x="128" y="15"/>
                    </a:moveTo>
                    <a:cubicBezTo>
                      <a:pt x="123" y="15"/>
                      <a:pt x="120" y="18"/>
                      <a:pt x="120" y="23"/>
                    </a:cubicBezTo>
                    <a:cubicBezTo>
                      <a:pt x="120" y="27"/>
                      <a:pt x="123" y="30"/>
                      <a:pt x="127" y="30"/>
                    </a:cubicBezTo>
                    <a:cubicBezTo>
                      <a:pt x="132" y="30"/>
                      <a:pt x="135" y="27"/>
                      <a:pt x="135" y="23"/>
                    </a:cubicBezTo>
                    <a:cubicBezTo>
                      <a:pt x="135" y="19"/>
                      <a:pt x="132" y="15"/>
                      <a:pt x="128" y="15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0" name="Freeform 760"/>
              <p:cNvSpPr>
                <a:spLocks/>
              </p:cNvSpPr>
              <p:nvPr/>
            </p:nvSpPr>
            <p:spPr bwMode="gray">
              <a:xfrm>
                <a:off x="773112" y="5212712"/>
                <a:ext cx="215760" cy="258762"/>
              </a:xfrm>
              <a:custGeom>
                <a:avLst/>
                <a:gdLst/>
                <a:ahLst/>
                <a:cxnLst>
                  <a:cxn ang="0">
                    <a:pos x="27" y="76"/>
                  </a:cxn>
                  <a:cxn ang="0">
                    <a:pos x="30" y="76"/>
                  </a:cxn>
                  <a:cxn ang="0">
                    <a:pos x="93" y="76"/>
                  </a:cxn>
                  <a:cxn ang="0">
                    <a:pos x="95" y="79"/>
                  </a:cxn>
                  <a:cxn ang="0">
                    <a:pos x="95" y="107"/>
                  </a:cxn>
                  <a:cxn ang="0">
                    <a:pos x="95" y="110"/>
                  </a:cxn>
                  <a:cxn ang="0">
                    <a:pos x="0" y="110"/>
                  </a:cxn>
                  <a:cxn ang="0">
                    <a:pos x="0" y="76"/>
                  </a:cxn>
                  <a:cxn ang="0">
                    <a:pos x="18" y="76"/>
                  </a:cxn>
                  <a:cxn ang="0">
                    <a:pos x="18" y="72"/>
                  </a:cxn>
                  <a:cxn ang="0">
                    <a:pos x="18" y="6"/>
                  </a:cxn>
                  <a:cxn ang="0">
                    <a:pos x="23" y="0"/>
                  </a:cxn>
                  <a:cxn ang="0">
                    <a:pos x="27" y="6"/>
                  </a:cxn>
                  <a:cxn ang="0">
                    <a:pos x="27" y="72"/>
                  </a:cxn>
                  <a:cxn ang="0">
                    <a:pos x="27" y="76"/>
                  </a:cxn>
                </a:cxnLst>
                <a:rect l="0" t="0" r="r" b="b"/>
                <a:pathLst>
                  <a:path w="95" h="110">
                    <a:moveTo>
                      <a:pt x="27" y="76"/>
                    </a:moveTo>
                    <a:cubicBezTo>
                      <a:pt x="28" y="76"/>
                      <a:pt x="29" y="76"/>
                      <a:pt x="30" y="76"/>
                    </a:cubicBezTo>
                    <a:cubicBezTo>
                      <a:pt x="51" y="76"/>
                      <a:pt x="72" y="76"/>
                      <a:pt x="93" y="76"/>
                    </a:cubicBezTo>
                    <a:cubicBezTo>
                      <a:pt x="95" y="76"/>
                      <a:pt x="95" y="76"/>
                      <a:pt x="95" y="79"/>
                    </a:cubicBezTo>
                    <a:cubicBezTo>
                      <a:pt x="95" y="88"/>
                      <a:pt x="95" y="98"/>
                      <a:pt x="95" y="107"/>
                    </a:cubicBezTo>
                    <a:cubicBezTo>
                      <a:pt x="95" y="108"/>
                      <a:pt x="95" y="109"/>
                      <a:pt x="95" y="110"/>
                    </a:cubicBezTo>
                    <a:cubicBezTo>
                      <a:pt x="63" y="110"/>
                      <a:pt x="32" y="110"/>
                      <a:pt x="0" y="110"/>
                    </a:cubicBezTo>
                    <a:cubicBezTo>
                      <a:pt x="0" y="98"/>
                      <a:pt x="0" y="87"/>
                      <a:pt x="0" y="76"/>
                    </a:cubicBezTo>
                    <a:cubicBezTo>
                      <a:pt x="6" y="76"/>
                      <a:pt x="12" y="76"/>
                      <a:pt x="18" y="76"/>
                    </a:cubicBezTo>
                    <a:cubicBezTo>
                      <a:pt x="18" y="75"/>
                      <a:pt x="18" y="73"/>
                      <a:pt x="18" y="72"/>
                    </a:cubicBezTo>
                    <a:cubicBezTo>
                      <a:pt x="18" y="50"/>
                      <a:pt x="18" y="28"/>
                      <a:pt x="18" y="6"/>
                    </a:cubicBezTo>
                    <a:cubicBezTo>
                      <a:pt x="18" y="2"/>
                      <a:pt x="20" y="0"/>
                      <a:pt x="23" y="0"/>
                    </a:cubicBezTo>
                    <a:cubicBezTo>
                      <a:pt x="25" y="0"/>
                      <a:pt x="27" y="2"/>
                      <a:pt x="27" y="6"/>
                    </a:cubicBezTo>
                    <a:cubicBezTo>
                      <a:pt x="27" y="28"/>
                      <a:pt x="27" y="50"/>
                      <a:pt x="27" y="72"/>
                    </a:cubicBezTo>
                    <a:cubicBezTo>
                      <a:pt x="27" y="73"/>
                      <a:pt x="27" y="74"/>
                      <a:pt x="27" y="76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1" name="Freeform 761"/>
              <p:cNvSpPr>
                <a:spLocks/>
              </p:cNvSpPr>
              <p:nvPr/>
            </p:nvSpPr>
            <p:spPr bwMode="gray">
              <a:xfrm>
                <a:off x="773112" y="5483916"/>
                <a:ext cx="215760" cy="8459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0"/>
                  </a:cxn>
                  <a:cxn ang="0">
                    <a:pos x="95" y="0"/>
                  </a:cxn>
                  <a:cxn ang="0">
                    <a:pos x="95" y="34"/>
                  </a:cxn>
                  <a:cxn ang="0">
                    <a:pos x="0" y="34"/>
                  </a:cxn>
                </a:cxnLst>
                <a:rect l="0" t="0" r="r" b="b"/>
                <a:pathLst>
                  <a:path w="95" h="34">
                    <a:moveTo>
                      <a:pt x="0" y="34"/>
                    </a:moveTo>
                    <a:cubicBezTo>
                      <a:pt x="0" y="22"/>
                      <a:pt x="0" y="11"/>
                      <a:pt x="0" y="0"/>
                    </a:cubicBezTo>
                    <a:cubicBezTo>
                      <a:pt x="32" y="0"/>
                      <a:pt x="63" y="0"/>
                      <a:pt x="95" y="0"/>
                    </a:cubicBezTo>
                    <a:cubicBezTo>
                      <a:pt x="95" y="11"/>
                      <a:pt x="95" y="23"/>
                      <a:pt x="95" y="34"/>
                    </a:cubicBezTo>
                    <a:cubicBezTo>
                      <a:pt x="63" y="34"/>
                      <a:pt x="32" y="34"/>
                      <a:pt x="0" y="34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2" name="Freeform 762"/>
              <p:cNvSpPr>
                <a:spLocks/>
              </p:cNvSpPr>
              <p:nvPr/>
            </p:nvSpPr>
            <p:spPr bwMode="gray">
              <a:xfrm>
                <a:off x="1308362" y="4963902"/>
                <a:ext cx="35269" cy="34833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7" y="15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5" y="8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2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2" y="0"/>
                      <a:pt x="15" y="3"/>
                      <a:pt x="1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3" name="Freeform 763"/>
              <p:cNvSpPr>
                <a:spLocks/>
              </p:cNvSpPr>
              <p:nvPr/>
            </p:nvSpPr>
            <p:spPr bwMode="gray">
              <a:xfrm>
                <a:off x="1308362" y="5478939"/>
                <a:ext cx="35269" cy="3981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7" y="16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5" y="8"/>
                  </a:cxn>
                </a:cxnLst>
                <a:rect l="0" t="0" r="r" b="b"/>
                <a:pathLst>
                  <a:path w="15" h="16">
                    <a:moveTo>
                      <a:pt x="15" y="8"/>
                    </a:moveTo>
                    <a:cubicBezTo>
                      <a:pt x="15" y="12"/>
                      <a:pt x="12" y="16"/>
                      <a:pt x="7" y="16"/>
                    </a:cubicBezTo>
                    <a:cubicBezTo>
                      <a:pt x="3" y="16"/>
                      <a:pt x="0" y="12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4" name="Freeform 764"/>
              <p:cNvSpPr>
                <a:spLocks/>
              </p:cNvSpPr>
              <p:nvPr/>
            </p:nvSpPr>
            <p:spPr bwMode="gray">
              <a:xfrm>
                <a:off x="1441137" y="5235106"/>
                <a:ext cx="56015" cy="97035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7" y="40"/>
                      <a:pt x="9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5" name="Freeform 765"/>
              <p:cNvSpPr>
                <a:spLocks/>
              </p:cNvSpPr>
              <p:nvPr/>
            </p:nvSpPr>
            <p:spPr bwMode="gray">
              <a:xfrm>
                <a:off x="1532420" y="5235106"/>
                <a:ext cx="56015" cy="97035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7" y="40"/>
                      <a:pt x="9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6" name="Freeform 766"/>
              <p:cNvSpPr>
                <a:spLocks/>
              </p:cNvSpPr>
              <p:nvPr/>
            </p:nvSpPr>
            <p:spPr bwMode="gray">
              <a:xfrm>
                <a:off x="1621629" y="5235106"/>
                <a:ext cx="56014" cy="97035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8" y="0"/>
                      <a:pt x="16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6" y="40"/>
                      <a:pt x="8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7" name="Freeform 767"/>
              <p:cNvSpPr>
                <a:spLocks/>
              </p:cNvSpPr>
              <p:nvPr/>
            </p:nvSpPr>
            <p:spPr bwMode="gray">
              <a:xfrm>
                <a:off x="1441137" y="5436641"/>
                <a:ext cx="56015" cy="97037"/>
              </a:xfrm>
              <a:custGeom>
                <a:avLst/>
                <a:gdLst/>
                <a:ahLst/>
                <a:cxnLst>
                  <a:cxn ang="0">
                    <a:pos x="25" y="40"/>
                  </a:cxn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</a:cxnLst>
                <a:rect l="0" t="0" r="r" b="b"/>
                <a:pathLst>
                  <a:path w="25" h="40">
                    <a:moveTo>
                      <a:pt x="25" y="40"/>
                    </a:moveTo>
                    <a:cubicBezTo>
                      <a:pt x="17" y="40"/>
                      <a:pt x="9" y="40"/>
                      <a:pt x="0" y="40"/>
                    </a:cubicBezTo>
                    <a:cubicBezTo>
                      <a:pt x="0" y="27"/>
                      <a:pt x="0" y="14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4"/>
                      <a:pt x="25" y="27"/>
                      <a:pt x="2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8" name="Freeform 768"/>
              <p:cNvSpPr>
                <a:spLocks/>
              </p:cNvSpPr>
              <p:nvPr/>
            </p:nvSpPr>
            <p:spPr bwMode="gray">
              <a:xfrm>
                <a:off x="1532420" y="5436641"/>
                <a:ext cx="56015" cy="9703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9"/>
                  </a:cxn>
                  <a:cxn ang="0">
                    <a:pos x="26" y="38"/>
                  </a:cxn>
                  <a:cxn ang="0">
                    <a:pos x="23" y="40"/>
                  </a:cxn>
                  <a:cxn ang="0">
                    <a:pos x="3" y="40"/>
                  </a:cxn>
                  <a:cxn ang="0">
                    <a:pos x="0" y="3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6" y="0"/>
                  </a:cxn>
                </a:cxnLst>
                <a:rect l="0" t="0" r="r" b="b"/>
                <a:pathLst>
                  <a:path w="26" h="40">
                    <a:moveTo>
                      <a:pt x="26" y="0"/>
                    </a:moveTo>
                    <a:cubicBezTo>
                      <a:pt x="26" y="3"/>
                      <a:pt x="26" y="6"/>
                      <a:pt x="26" y="9"/>
                    </a:cubicBezTo>
                    <a:cubicBezTo>
                      <a:pt x="26" y="19"/>
                      <a:pt x="26" y="28"/>
                      <a:pt x="26" y="38"/>
                    </a:cubicBezTo>
                    <a:cubicBezTo>
                      <a:pt x="26" y="40"/>
                      <a:pt x="25" y="40"/>
                      <a:pt x="23" y="40"/>
                    </a:cubicBezTo>
                    <a:cubicBezTo>
                      <a:pt x="16" y="40"/>
                      <a:pt x="9" y="40"/>
                      <a:pt x="3" y="40"/>
                    </a:cubicBezTo>
                    <a:cubicBezTo>
                      <a:pt x="1" y="40"/>
                      <a:pt x="0" y="40"/>
                      <a:pt x="0" y="38"/>
                    </a:cubicBezTo>
                    <a:cubicBezTo>
                      <a:pt x="0" y="26"/>
                      <a:pt x="0" y="14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0" y="0"/>
                      <a:pt x="1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9" name="Freeform 769"/>
              <p:cNvSpPr>
                <a:spLocks/>
              </p:cNvSpPr>
              <p:nvPr/>
            </p:nvSpPr>
            <p:spPr bwMode="gray">
              <a:xfrm>
                <a:off x="1615405" y="5436641"/>
                <a:ext cx="62238" cy="970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6" y="2"/>
                  </a:cxn>
                  <a:cxn ang="0">
                    <a:pos x="26" y="38"/>
                  </a:cxn>
                  <a:cxn ang="0">
                    <a:pos x="24" y="40"/>
                  </a:cxn>
                  <a:cxn ang="0">
                    <a:pos x="2" y="40"/>
                  </a:cxn>
                  <a:cxn ang="0">
                    <a:pos x="0" y="39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6" h="40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11" y="0"/>
                      <a:pt x="17" y="0"/>
                      <a:pt x="24" y="0"/>
                    </a:cubicBezTo>
                    <a:cubicBezTo>
                      <a:pt x="25" y="0"/>
                      <a:pt x="26" y="0"/>
                      <a:pt x="26" y="2"/>
                    </a:cubicBezTo>
                    <a:cubicBezTo>
                      <a:pt x="26" y="14"/>
                      <a:pt x="26" y="26"/>
                      <a:pt x="26" y="38"/>
                    </a:cubicBezTo>
                    <a:cubicBezTo>
                      <a:pt x="26" y="40"/>
                      <a:pt x="25" y="40"/>
                      <a:pt x="24" y="40"/>
                    </a:cubicBezTo>
                    <a:cubicBezTo>
                      <a:pt x="17" y="40"/>
                      <a:pt x="10" y="40"/>
                      <a:pt x="2" y="40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1" y="26"/>
                      <a:pt x="1" y="14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0" name="Oval 770"/>
              <p:cNvSpPr>
                <a:spLocks noChangeArrowheads="1"/>
              </p:cNvSpPr>
              <p:nvPr/>
            </p:nvSpPr>
            <p:spPr bwMode="gray">
              <a:xfrm>
                <a:off x="1308362" y="5352046"/>
                <a:ext cx="35269" cy="34833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1" name="Oval 771"/>
              <p:cNvSpPr>
                <a:spLocks noChangeArrowheads="1"/>
              </p:cNvSpPr>
              <p:nvPr/>
            </p:nvSpPr>
            <p:spPr bwMode="gray">
              <a:xfrm>
                <a:off x="1308362" y="5088307"/>
                <a:ext cx="35269" cy="34833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2" name="Freeform 772"/>
              <p:cNvSpPr>
                <a:spLocks/>
              </p:cNvSpPr>
              <p:nvPr/>
            </p:nvSpPr>
            <p:spPr bwMode="gray">
              <a:xfrm>
                <a:off x="1308362" y="5220177"/>
                <a:ext cx="35269" cy="3483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5" y="8"/>
                  </a:cxn>
                  <a:cxn ang="0">
                    <a:pos x="7" y="15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cubicBezTo>
                      <a:pt x="12" y="0"/>
                      <a:pt x="15" y="4"/>
                      <a:pt x="15" y="8"/>
                    </a:cubicBezTo>
                    <a:cubicBezTo>
                      <a:pt x="15" y="12"/>
                      <a:pt x="12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3" name="Group 199"/>
            <p:cNvGrpSpPr>
              <a:grpSpLocks/>
            </p:cNvGrpSpPr>
            <p:nvPr/>
          </p:nvGrpSpPr>
          <p:grpSpPr bwMode="auto">
            <a:xfrm>
              <a:off x="1309168" y="5253410"/>
              <a:ext cx="669925" cy="419100"/>
              <a:chOff x="773112" y="4914140"/>
              <a:chExt cx="939800" cy="654371"/>
            </a:xfrm>
          </p:grpSpPr>
          <p:sp>
            <p:nvSpPr>
              <p:cNvPr id="73" name="Freeform 753"/>
              <p:cNvSpPr>
                <a:spLocks noEditPoints="1"/>
              </p:cNvSpPr>
              <p:nvPr/>
            </p:nvSpPr>
            <p:spPr bwMode="gray">
              <a:xfrm>
                <a:off x="1031446" y="4914140"/>
                <a:ext cx="340732" cy="126412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0" y="26"/>
                  </a:cxn>
                  <a:cxn ang="0">
                    <a:pos x="0" y="8"/>
                  </a:cxn>
                  <a:cxn ang="0">
                    <a:pos x="9" y="0"/>
                  </a:cxn>
                  <a:cxn ang="0">
                    <a:pos x="139" y="0"/>
                  </a:cxn>
                  <a:cxn ang="0">
                    <a:pos x="147" y="8"/>
                  </a:cxn>
                  <a:cxn ang="0">
                    <a:pos x="148" y="54"/>
                  </a:cxn>
                  <a:cxn ang="0">
                    <a:pos x="147" y="55"/>
                  </a:cxn>
                  <a:cxn ang="0">
                    <a:pos x="0" y="55"/>
                  </a:cxn>
                  <a:cxn ang="0">
                    <a:pos x="135" y="29"/>
                  </a:cxn>
                  <a:cxn ang="0">
                    <a:pos x="128" y="21"/>
                  </a:cxn>
                  <a:cxn ang="0">
                    <a:pos x="120" y="29"/>
                  </a:cxn>
                  <a:cxn ang="0">
                    <a:pos x="127" y="36"/>
                  </a:cxn>
                  <a:cxn ang="0">
                    <a:pos x="135" y="29"/>
                  </a:cxn>
                </a:cxnLst>
                <a:rect l="0" t="0" r="r" b="b"/>
                <a:pathLst>
                  <a:path w="148" h="55">
                    <a:moveTo>
                      <a:pt x="0" y="55"/>
                    </a:moveTo>
                    <a:cubicBezTo>
                      <a:pt x="0" y="45"/>
                      <a:pt x="0" y="36"/>
                      <a:pt x="0" y="26"/>
                    </a:cubicBezTo>
                    <a:cubicBezTo>
                      <a:pt x="0" y="20"/>
                      <a:pt x="0" y="14"/>
                      <a:pt x="0" y="8"/>
                    </a:cubicBezTo>
                    <a:cubicBezTo>
                      <a:pt x="0" y="3"/>
                      <a:pt x="3" y="0"/>
                      <a:pt x="9" y="0"/>
                    </a:cubicBezTo>
                    <a:cubicBezTo>
                      <a:pt x="52" y="0"/>
                      <a:pt x="96" y="0"/>
                      <a:pt x="139" y="0"/>
                    </a:cubicBezTo>
                    <a:cubicBezTo>
                      <a:pt x="144" y="0"/>
                      <a:pt x="147" y="3"/>
                      <a:pt x="147" y="8"/>
                    </a:cubicBezTo>
                    <a:cubicBezTo>
                      <a:pt x="148" y="23"/>
                      <a:pt x="148" y="38"/>
                      <a:pt x="148" y="54"/>
                    </a:cubicBezTo>
                    <a:cubicBezTo>
                      <a:pt x="148" y="54"/>
                      <a:pt x="147" y="54"/>
                      <a:pt x="147" y="55"/>
                    </a:cubicBezTo>
                    <a:cubicBezTo>
                      <a:pt x="98" y="55"/>
                      <a:pt x="49" y="55"/>
                      <a:pt x="0" y="55"/>
                    </a:cubicBezTo>
                    <a:close/>
                    <a:moveTo>
                      <a:pt x="135" y="29"/>
                    </a:moveTo>
                    <a:cubicBezTo>
                      <a:pt x="135" y="24"/>
                      <a:pt x="132" y="21"/>
                      <a:pt x="128" y="21"/>
                    </a:cubicBezTo>
                    <a:cubicBezTo>
                      <a:pt x="123" y="21"/>
                      <a:pt x="120" y="24"/>
                      <a:pt x="120" y="29"/>
                    </a:cubicBezTo>
                    <a:cubicBezTo>
                      <a:pt x="120" y="33"/>
                      <a:pt x="123" y="36"/>
                      <a:pt x="127" y="36"/>
                    </a:cubicBezTo>
                    <a:cubicBezTo>
                      <a:pt x="132" y="36"/>
                      <a:pt x="135" y="33"/>
                      <a:pt x="135" y="29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4" name="Freeform 754"/>
              <p:cNvSpPr>
                <a:spLocks noEditPoints="1"/>
              </p:cNvSpPr>
              <p:nvPr/>
            </p:nvSpPr>
            <p:spPr bwMode="gray">
              <a:xfrm>
                <a:off x="1031446" y="5442098"/>
                <a:ext cx="340732" cy="1264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8" y="0"/>
                  </a:cxn>
                  <a:cxn ang="0">
                    <a:pos x="148" y="3"/>
                  </a:cxn>
                  <a:cxn ang="0">
                    <a:pos x="148" y="45"/>
                  </a:cxn>
                  <a:cxn ang="0">
                    <a:pos x="138" y="54"/>
                  </a:cxn>
                  <a:cxn ang="0">
                    <a:pos x="10" y="54"/>
                  </a:cxn>
                  <a:cxn ang="0">
                    <a:pos x="0" y="45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35" y="25"/>
                  </a:cxn>
                  <a:cxn ang="0">
                    <a:pos x="128" y="17"/>
                  </a:cxn>
                  <a:cxn ang="0">
                    <a:pos x="120" y="25"/>
                  </a:cxn>
                  <a:cxn ang="0">
                    <a:pos x="127" y="33"/>
                  </a:cxn>
                  <a:cxn ang="0">
                    <a:pos x="135" y="25"/>
                  </a:cxn>
                </a:cxnLst>
                <a:rect l="0" t="0" r="r" b="b"/>
                <a:pathLst>
                  <a:path w="148" h="54">
                    <a:moveTo>
                      <a:pt x="0" y="0"/>
                    </a:moveTo>
                    <a:cubicBezTo>
                      <a:pt x="49" y="0"/>
                      <a:pt x="98" y="0"/>
                      <a:pt x="148" y="0"/>
                    </a:cubicBezTo>
                    <a:cubicBezTo>
                      <a:pt x="148" y="1"/>
                      <a:pt x="148" y="2"/>
                      <a:pt x="148" y="3"/>
                    </a:cubicBezTo>
                    <a:cubicBezTo>
                      <a:pt x="148" y="17"/>
                      <a:pt x="148" y="31"/>
                      <a:pt x="148" y="45"/>
                    </a:cubicBezTo>
                    <a:cubicBezTo>
                      <a:pt x="148" y="51"/>
                      <a:pt x="145" y="54"/>
                      <a:pt x="138" y="54"/>
                    </a:cubicBezTo>
                    <a:cubicBezTo>
                      <a:pt x="95" y="54"/>
                      <a:pt x="52" y="54"/>
                      <a:pt x="10" y="54"/>
                    </a:cubicBezTo>
                    <a:cubicBezTo>
                      <a:pt x="3" y="54"/>
                      <a:pt x="0" y="51"/>
                      <a:pt x="0" y="45"/>
                    </a:cubicBezTo>
                    <a:cubicBezTo>
                      <a:pt x="0" y="31"/>
                      <a:pt x="0" y="17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  <a:moveTo>
                      <a:pt x="135" y="25"/>
                    </a:moveTo>
                    <a:cubicBezTo>
                      <a:pt x="135" y="21"/>
                      <a:pt x="132" y="17"/>
                      <a:pt x="128" y="17"/>
                    </a:cubicBezTo>
                    <a:cubicBezTo>
                      <a:pt x="123" y="17"/>
                      <a:pt x="120" y="21"/>
                      <a:pt x="120" y="25"/>
                    </a:cubicBezTo>
                    <a:cubicBezTo>
                      <a:pt x="120" y="29"/>
                      <a:pt x="123" y="33"/>
                      <a:pt x="127" y="33"/>
                    </a:cubicBezTo>
                    <a:cubicBezTo>
                      <a:pt x="132" y="33"/>
                      <a:pt x="135" y="29"/>
                      <a:pt x="135" y="25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5" name="Freeform 755"/>
              <p:cNvSpPr>
                <a:spLocks noEditPoints="1"/>
              </p:cNvSpPr>
              <p:nvPr/>
            </p:nvSpPr>
            <p:spPr bwMode="gray">
              <a:xfrm>
                <a:off x="1405584" y="5179358"/>
                <a:ext cx="307328" cy="188380"/>
              </a:xfrm>
              <a:custGeom>
                <a:avLst/>
                <a:gdLst/>
                <a:ahLst/>
                <a:cxnLst>
                  <a:cxn ang="0">
                    <a:pos x="130" y="81"/>
                  </a:cxn>
                  <a:cxn ang="0">
                    <a:pos x="0" y="81"/>
                  </a:cxn>
                  <a:cxn ang="0">
                    <a:pos x="0" y="78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22" y="0"/>
                  </a:cxn>
                  <a:cxn ang="0">
                    <a:pos x="130" y="9"/>
                  </a:cxn>
                  <a:cxn ang="0">
                    <a:pos x="130" y="78"/>
                  </a:cxn>
                  <a:cxn ang="0">
                    <a:pos x="130" y="81"/>
                  </a:cxn>
                  <a:cxn ang="0">
                    <a:pos x="14" y="66"/>
                  </a:cxn>
                  <a:cxn ang="0">
                    <a:pos x="39" y="66"/>
                  </a:cxn>
                  <a:cxn ang="0">
                    <a:pos x="39" y="26"/>
                  </a:cxn>
                  <a:cxn ang="0">
                    <a:pos x="14" y="26"/>
                  </a:cxn>
                  <a:cxn ang="0">
                    <a:pos x="14" y="66"/>
                  </a:cxn>
                  <a:cxn ang="0">
                    <a:pos x="52" y="66"/>
                  </a:cxn>
                  <a:cxn ang="0">
                    <a:pos x="77" y="66"/>
                  </a:cxn>
                  <a:cxn ang="0">
                    <a:pos x="77" y="26"/>
                  </a:cxn>
                  <a:cxn ang="0">
                    <a:pos x="52" y="26"/>
                  </a:cxn>
                  <a:cxn ang="0">
                    <a:pos x="52" y="66"/>
                  </a:cxn>
                  <a:cxn ang="0">
                    <a:pos x="91" y="66"/>
                  </a:cxn>
                  <a:cxn ang="0">
                    <a:pos x="116" y="66"/>
                  </a:cxn>
                  <a:cxn ang="0">
                    <a:pos x="116" y="26"/>
                  </a:cxn>
                  <a:cxn ang="0">
                    <a:pos x="91" y="26"/>
                  </a:cxn>
                  <a:cxn ang="0">
                    <a:pos x="91" y="66"/>
                  </a:cxn>
                </a:cxnLst>
                <a:rect l="0" t="0" r="r" b="b"/>
                <a:pathLst>
                  <a:path w="130" h="81">
                    <a:moveTo>
                      <a:pt x="130" y="81"/>
                    </a:moveTo>
                    <a:cubicBezTo>
                      <a:pt x="87" y="81"/>
                      <a:pt x="43" y="81"/>
                      <a:pt x="0" y="81"/>
                    </a:cubicBezTo>
                    <a:cubicBezTo>
                      <a:pt x="0" y="80"/>
                      <a:pt x="0" y="79"/>
                      <a:pt x="0" y="78"/>
                    </a:cubicBezTo>
                    <a:cubicBezTo>
                      <a:pt x="0" y="55"/>
                      <a:pt x="0" y="32"/>
                      <a:pt x="0" y="9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84" y="0"/>
                      <a:pt x="122" y="0"/>
                    </a:cubicBezTo>
                    <a:cubicBezTo>
                      <a:pt x="127" y="0"/>
                      <a:pt x="130" y="3"/>
                      <a:pt x="130" y="9"/>
                    </a:cubicBezTo>
                    <a:cubicBezTo>
                      <a:pt x="130" y="32"/>
                      <a:pt x="130" y="55"/>
                      <a:pt x="130" y="78"/>
                    </a:cubicBezTo>
                    <a:cubicBezTo>
                      <a:pt x="130" y="79"/>
                      <a:pt x="130" y="80"/>
                      <a:pt x="130" y="81"/>
                    </a:cubicBezTo>
                    <a:close/>
                    <a:moveTo>
                      <a:pt x="14" y="66"/>
                    </a:moveTo>
                    <a:cubicBezTo>
                      <a:pt x="23" y="66"/>
                      <a:pt x="31" y="66"/>
                      <a:pt x="39" y="66"/>
                    </a:cubicBezTo>
                    <a:cubicBezTo>
                      <a:pt x="39" y="52"/>
                      <a:pt x="39" y="39"/>
                      <a:pt x="39" y="26"/>
                    </a:cubicBezTo>
                    <a:cubicBezTo>
                      <a:pt x="31" y="26"/>
                      <a:pt x="23" y="26"/>
                      <a:pt x="14" y="26"/>
                    </a:cubicBezTo>
                    <a:cubicBezTo>
                      <a:pt x="14" y="39"/>
                      <a:pt x="14" y="52"/>
                      <a:pt x="14" y="66"/>
                    </a:cubicBezTo>
                    <a:close/>
                    <a:moveTo>
                      <a:pt x="52" y="66"/>
                    </a:moveTo>
                    <a:cubicBezTo>
                      <a:pt x="61" y="66"/>
                      <a:pt x="69" y="66"/>
                      <a:pt x="77" y="66"/>
                    </a:cubicBezTo>
                    <a:cubicBezTo>
                      <a:pt x="77" y="52"/>
                      <a:pt x="77" y="39"/>
                      <a:pt x="77" y="26"/>
                    </a:cubicBezTo>
                    <a:cubicBezTo>
                      <a:pt x="69" y="26"/>
                      <a:pt x="61" y="26"/>
                      <a:pt x="52" y="26"/>
                    </a:cubicBezTo>
                    <a:cubicBezTo>
                      <a:pt x="52" y="39"/>
                      <a:pt x="52" y="52"/>
                      <a:pt x="52" y="66"/>
                    </a:cubicBezTo>
                    <a:close/>
                    <a:moveTo>
                      <a:pt x="91" y="66"/>
                    </a:moveTo>
                    <a:cubicBezTo>
                      <a:pt x="99" y="66"/>
                      <a:pt x="107" y="66"/>
                      <a:pt x="116" y="66"/>
                    </a:cubicBezTo>
                    <a:cubicBezTo>
                      <a:pt x="116" y="52"/>
                      <a:pt x="116" y="39"/>
                      <a:pt x="116" y="26"/>
                    </a:cubicBezTo>
                    <a:cubicBezTo>
                      <a:pt x="107" y="26"/>
                      <a:pt x="99" y="26"/>
                      <a:pt x="91" y="26"/>
                    </a:cubicBezTo>
                    <a:cubicBezTo>
                      <a:pt x="91" y="39"/>
                      <a:pt x="91" y="52"/>
                      <a:pt x="91" y="66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6" name="Freeform 756"/>
              <p:cNvSpPr>
                <a:spLocks noEditPoints="1"/>
              </p:cNvSpPr>
              <p:nvPr/>
            </p:nvSpPr>
            <p:spPr bwMode="gray">
              <a:xfrm>
                <a:off x="1405584" y="5387567"/>
                <a:ext cx="307328" cy="1809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0" y="0"/>
                  </a:cxn>
                  <a:cxn ang="0">
                    <a:pos x="130" y="2"/>
                  </a:cxn>
                  <a:cxn ang="0">
                    <a:pos x="130" y="70"/>
                  </a:cxn>
                  <a:cxn ang="0">
                    <a:pos x="122" y="78"/>
                  </a:cxn>
                  <a:cxn ang="0">
                    <a:pos x="8" y="78"/>
                  </a:cxn>
                  <a:cxn ang="0">
                    <a:pos x="0" y="70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9" y="63"/>
                  </a:cxn>
                  <a:cxn ang="0">
                    <a:pos x="39" y="23"/>
                  </a:cxn>
                  <a:cxn ang="0">
                    <a:pos x="14" y="23"/>
                  </a:cxn>
                  <a:cxn ang="0">
                    <a:pos x="14" y="63"/>
                  </a:cxn>
                  <a:cxn ang="0">
                    <a:pos x="39" y="63"/>
                  </a:cxn>
                  <a:cxn ang="0">
                    <a:pos x="78" y="23"/>
                  </a:cxn>
                  <a:cxn ang="0">
                    <a:pos x="54" y="23"/>
                  </a:cxn>
                  <a:cxn ang="0">
                    <a:pos x="52" y="25"/>
                  </a:cxn>
                  <a:cxn ang="0">
                    <a:pos x="52" y="61"/>
                  </a:cxn>
                  <a:cxn ang="0">
                    <a:pos x="55" y="63"/>
                  </a:cxn>
                  <a:cxn ang="0">
                    <a:pos x="75" y="63"/>
                  </a:cxn>
                  <a:cxn ang="0">
                    <a:pos x="78" y="61"/>
                  </a:cxn>
                  <a:cxn ang="0">
                    <a:pos x="78" y="32"/>
                  </a:cxn>
                  <a:cxn ang="0">
                    <a:pos x="78" y="23"/>
                  </a:cxn>
                  <a:cxn ang="0">
                    <a:pos x="91" y="23"/>
                  </a:cxn>
                  <a:cxn ang="0">
                    <a:pos x="91" y="24"/>
                  </a:cxn>
                  <a:cxn ang="0">
                    <a:pos x="90" y="62"/>
                  </a:cxn>
                  <a:cxn ang="0">
                    <a:pos x="92" y="63"/>
                  </a:cxn>
                  <a:cxn ang="0">
                    <a:pos x="114" y="63"/>
                  </a:cxn>
                  <a:cxn ang="0">
                    <a:pos x="116" y="61"/>
                  </a:cxn>
                  <a:cxn ang="0">
                    <a:pos x="116" y="25"/>
                  </a:cxn>
                  <a:cxn ang="0">
                    <a:pos x="114" y="23"/>
                  </a:cxn>
                  <a:cxn ang="0">
                    <a:pos x="95" y="23"/>
                  </a:cxn>
                  <a:cxn ang="0">
                    <a:pos x="91" y="23"/>
                  </a:cxn>
                </a:cxnLst>
                <a:rect l="0" t="0" r="r" b="b"/>
                <a:pathLst>
                  <a:path w="130" h="78">
                    <a:moveTo>
                      <a:pt x="0" y="0"/>
                    </a:moveTo>
                    <a:cubicBezTo>
                      <a:pt x="44" y="0"/>
                      <a:pt x="87" y="0"/>
                      <a:pt x="130" y="0"/>
                    </a:cubicBezTo>
                    <a:cubicBezTo>
                      <a:pt x="130" y="1"/>
                      <a:pt x="130" y="2"/>
                      <a:pt x="130" y="2"/>
                    </a:cubicBezTo>
                    <a:cubicBezTo>
                      <a:pt x="130" y="25"/>
                      <a:pt x="130" y="47"/>
                      <a:pt x="130" y="70"/>
                    </a:cubicBezTo>
                    <a:cubicBezTo>
                      <a:pt x="130" y="75"/>
                      <a:pt x="127" y="78"/>
                      <a:pt x="122" y="78"/>
                    </a:cubicBezTo>
                    <a:cubicBezTo>
                      <a:pt x="84" y="78"/>
                      <a:pt x="46" y="78"/>
                      <a:pt x="8" y="78"/>
                    </a:cubicBezTo>
                    <a:cubicBezTo>
                      <a:pt x="3" y="78"/>
                      <a:pt x="0" y="75"/>
                      <a:pt x="0" y="70"/>
                    </a:cubicBezTo>
                    <a:cubicBezTo>
                      <a:pt x="0" y="47"/>
                      <a:pt x="0" y="25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  <a:moveTo>
                      <a:pt x="39" y="63"/>
                    </a:moveTo>
                    <a:cubicBezTo>
                      <a:pt x="39" y="50"/>
                      <a:pt x="39" y="37"/>
                      <a:pt x="39" y="23"/>
                    </a:cubicBezTo>
                    <a:cubicBezTo>
                      <a:pt x="31" y="23"/>
                      <a:pt x="23" y="23"/>
                      <a:pt x="14" y="23"/>
                    </a:cubicBezTo>
                    <a:cubicBezTo>
                      <a:pt x="14" y="37"/>
                      <a:pt x="14" y="50"/>
                      <a:pt x="14" y="63"/>
                    </a:cubicBezTo>
                    <a:cubicBezTo>
                      <a:pt x="23" y="63"/>
                      <a:pt x="31" y="63"/>
                      <a:pt x="39" y="63"/>
                    </a:cubicBezTo>
                    <a:close/>
                    <a:moveTo>
                      <a:pt x="78" y="23"/>
                    </a:moveTo>
                    <a:cubicBezTo>
                      <a:pt x="69" y="23"/>
                      <a:pt x="62" y="23"/>
                      <a:pt x="54" y="23"/>
                    </a:cubicBezTo>
                    <a:cubicBezTo>
                      <a:pt x="52" y="23"/>
                      <a:pt x="52" y="24"/>
                      <a:pt x="52" y="25"/>
                    </a:cubicBezTo>
                    <a:cubicBezTo>
                      <a:pt x="52" y="37"/>
                      <a:pt x="52" y="49"/>
                      <a:pt x="52" y="61"/>
                    </a:cubicBezTo>
                    <a:cubicBezTo>
                      <a:pt x="52" y="63"/>
                      <a:pt x="53" y="63"/>
                      <a:pt x="55" y="63"/>
                    </a:cubicBezTo>
                    <a:cubicBezTo>
                      <a:pt x="61" y="63"/>
                      <a:pt x="68" y="63"/>
                      <a:pt x="75" y="63"/>
                    </a:cubicBezTo>
                    <a:cubicBezTo>
                      <a:pt x="77" y="63"/>
                      <a:pt x="78" y="63"/>
                      <a:pt x="78" y="61"/>
                    </a:cubicBezTo>
                    <a:cubicBezTo>
                      <a:pt x="78" y="51"/>
                      <a:pt x="78" y="42"/>
                      <a:pt x="78" y="32"/>
                    </a:cubicBezTo>
                    <a:cubicBezTo>
                      <a:pt x="78" y="29"/>
                      <a:pt x="78" y="26"/>
                      <a:pt x="78" y="23"/>
                    </a:cubicBezTo>
                    <a:close/>
                    <a:moveTo>
                      <a:pt x="91" y="23"/>
                    </a:moveTo>
                    <a:cubicBezTo>
                      <a:pt x="91" y="24"/>
                      <a:pt x="91" y="24"/>
                      <a:pt x="91" y="24"/>
                    </a:cubicBezTo>
                    <a:cubicBezTo>
                      <a:pt x="91" y="37"/>
                      <a:pt x="91" y="49"/>
                      <a:pt x="90" y="62"/>
                    </a:cubicBezTo>
                    <a:cubicBezTo>
                      <a:pt x="90" y="63"/>
                      <a:pt x="91" y="63"/>
                      <a:pt x="92" y="63"/>
                    </a:cubicBezTo>
                    <a:cubicBezTo>
                      <a:pt x="100" y="63"/>
                      <a:pt x="107" y="63"/>
                      <a:pt x="114" y="63"/>
                    </a:cubicBezTo>
                    <a:cubicBezTo>
                      <a:pt x="115" y="63"/>
                      <a:pt x="116" y="63"/>
                      <a:pt x="116" y="61"/>
                    </a:cubicBezTo>
                    <a:cubicBezTo>
                      <a:pt x="116" y="49"/>
                      <a:pt x="116" y="37"/>
                      <a:pt x="116" y="25"/>
                    </a:cubicBezTo>
                    <a:cubicBezTo>
                      <a:pt x="116" y="23"/>
                      <a:pt x="115" y="23"/>
                      <a:pt x="114" y="23"/>
                    </a:cubicBezTo>
                    <a:cubicBezTo>
                      <a:pt x="107" y="23"/>
                      <a:pt x="101" y="23"/>
                      <a:pt x="95" y="23"/>
                    </a:cubicBezTo>
                    <a:cubicBezTo>
                      <a:pt x="94" y="23"/>
                      <a:pt x="92" y="23"/>
                      <a:pt x="91" y="23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7" name="Freeform 757"/>
              <p:cNvSpPr>
                <a:spLocks noEditPoints="1"/>
              </p:cNvSpPr>
              <p:nvPr/>
            </p:nvSpPr>
            <p:spPr bwMode="gray">
              <a:xfrm>
                <a:off x="1031446" y="5310728"/>
                <a:ext cx="340732" cy="111540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147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5" y="47"/>
                  </a:cxn>
                  <a:cxn ang="0">
                    <a:pos x="3" y="47"/>
                  </a:cxn>
                  <a:cxn ang="0">
                    <a:pos x="0" y="47"/>
                  </a:cxn>
                  <a:cxn ang="0">
                    <a:pos x="135" y="24"/>
                  </a:cxn>
                  <a:cxn ang="0">
                    <a:pos x="127" y="16"/>
                  </a:cxn>
                  <a:cxn ang="0">
                    <a:pos x="120" y="24"/>
                  </a:cxn>
                  <a:cxn ang="0">
                    <a:pos x="127" y="32"/>
                  </a:cxn>
                  <a:cxn ang="0">
                    <a:pos x="135" y="24"/>
                  </a:cxn>
                </a:cxnLst>
                <a:rect l="0" t="0" r="r" b="b"/>
                <a:pathLst>
                  <a:path w="148" h="47">
                    <a:moveTo>
                      <a:pt x="0" y="47"/>
                    </a:moveTo>
                    <a:cubicBezTo>
                      <a:pt x="0" y="31"/>
                      <a:pt x="0" y="16"/>
                      <a:pt x="0" y="0"/>
                    </a:cubicBezTo>
                    <a:cubicBezTo>
                      <a:pt x="49" y="0"/>
                      <a:pt x="98" y="0"/>
                      <a:pt x="147" y="0"/>
                    </a:cubicBezTo>
                    <a:cubicBezTo>
                      <a:pt x="147" y="1"/>
                      <a:pt x="148" y="2"/>
                      <a:pt x="148" y="3"/>
                    </a:cubicBezTo>
                    <a:cubicBezTo>
                      <a:pt x="148" y="17"/>
                      <a:pt x="148" y="30"/>
                      <a:pt x="148" y="44"/>
                    </a:cubicBezTo>
                    <a:cubicBezTo>
                      <a:pt x="148" y="46"/>
                      <a:pt x="147" y="47"/>
                      <a:pt x="145" y="47"/>
                    </a:cubicBezTo>
                    <a:cubicBezTo>
                      <a:pt x="98" y="47"/>
                      <a:pt x="50" y="47"/>
                      <a:pt x="3" y="47"/>
                    </a:cubicBezTo>
                    <a:cubicBezTo>
                      <a:pt x="2" y="47"/>
                      <a:pt x="1" y="47"/>
                      <a:pt x="0" y="47"/>
                    </a:cubicBezTo>
                    <a:close/>
                    <a:moveTo>
                      <a:pt x="135" y="24"/>
                    </a:moveTo>
                    <a:cubicBezTo>
                      <a:pt x="135" y="20"/>
                      <a:pt x="132" y="16"/>
                      <a:pt x="127" y="16"/>
                    </a:cubicBezTo>
                    <a:cubicBezTo>
                      <a:pt x="123" y="16"/>
                      <a:pt x="120" y="20"/>
                      <a:pt x="120" y="24"/>
                    </a:cubicBezTo>
                    <a:cubicBezTo>
                      <a:pt x="120" y="28"/>
                      <a:pt x="123" y="32"/>
                      <a:pt x="127" y="32"/>
                    </a:cubicBezTo>
                    <a:cubicBezTo>
                      <a:pt x="132" y="32"/>
                      <a:pt x="135" y="28"/>
                      <a:pt x="135" y="24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8" name="Freeform 758"/>
              <p:cNvSpPr>
                <a:spLocks noEditPoints="1"/>
              </p:cNvSpPr>
              <p:nvPr/>
            </p:nvSpPr>
            <p:spPr bwMode="gray">
              <a:xfrm>
                <a:off x="1031446" y="5060381"/>
                <a:ext cx="340732" cy="104104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5" y="47"/>
                  </a:cxn>
                  <a:cxn ang="0">
                    <a:pos x="2" y="47"/>
                  </a:cxn>
                  <a:cxn ang="0">
                    <a:pos x="0" y="47"/>
                  </a:cxn>
                  <a:cxn ang="0">
                    <a:pos x="0" y="0"/>
                  </a:cxn>
                  <a:cxn ang="0">
                    <a:pos x="147" y="0"/>
                  </a:cxn>
                  <a:cxn ang="0">
                    <a:pos x="128" y="29"/>
                  </a:cxn>
                  <a:cxn ang="0">
                    <a:pos x="135" y="22"/>
                  </a:cxn>
                  <a:cxn ang="0">
                    <a:pos x="128" y="14"/>
                  </a:cxn>
                  <a:cxn ang="0">
                    <a:pos x="120" y="22"/>
                  </a:cxn>
                  <a:cxn ang="0">
                    <a:pos x="128" y="29"/>
                  </a:cxn>
                </a:cxnLst>
                <a:rect l="0" t="0" r="r" b="b"/>
                <a:pathLst>
                  <a:path w="148" h="47">
                    <a:moveTo>
                      <a:pt x="147" y="0"/>
                    </a:moveTo>
                    <a:cubicBezTo>
                      <a:pt x="147" y="1"/>
                      <a:pt x="148" y="2"/>
                      <a:pt x="148" y="3"/>
                    </a:cubicBezTo>
                    <a:cubicBezTo>
                      <a:pt x="148" y="16"/>
                      <a:pt x="148" y="30"/>
                      <a:pt x="148" y="44"/>
                    </a:cubicBezTo>
                    <a:cubicBezTo>
                      <a:pt x="148" y="46"/>
                      <a:pt x="147" y="47"/>
                      <a:pt x="145" y="47"/>
                    </a:cubicBezTo>
                    <a:cubicBezTo>
                      <a:pt x="98" y="47"/>
                      <a:pt x="50" y="47"/>
                      <a:pt x="2" y="47"/>
                    </a:cubicBezTo>
                    <a:cubicBezTo>
                      <a:pt x="2" y="47"/>
                      <a:pt x="1" y="47"/>
                      <a:pt x="0" y="47"/>
                    </a:cubicBezTo>
                    <a:cubicBezTo>
                      <a:pt x="0" y="31"/>
                      <a:pt x="0" y="16"/>
                      <a:pt x="0" y="0"/>
                    </a:cubicBezTo>
                    <a:cubicBezTo>
                      <a:pt x="49" y="0"/>
                      <a:pt x="98" y="0"/>
                      <a:pt x="147" y="0"/>
                    </a:cubicBezTo>
                    <a:close/>
                    <a:moveTo>
                      <a:pt x="128" y="29"/>
                    </a:moveTo>
                    <a:cubicBezTo>
                      <a:pt x="132" y="29"/>
                      <a:pt x="135" y="26"/>
                      <a:pt x="135" y="22"/>
                    </a:cubicBezTo>
                    <a:cubicBezTo>
                      <a:pt x="135" y="17"/>
                      <a:pt x="132" y="14"/>
                      <a:pt x="128" y="14"/>
                    </a:cubicBezTo>
                    <a:cubicBezTo>
                      <a:pt x="123" y="14"/>
                      <a:pt x="120" y="17"/>
                      <a:pt x="120" y="22"/>
                    </a:cubicBezTo>
                    <a:cubicBezTo>
                      <a:pt x="120" y="26"/>
                      <a:pt x="123" y="29"/>
                      <a:pt x="128" y="29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9" name="Freeform 759"/>
              <p:cNvSpPr>
                <a:spLocks noEditPoints="1"/>
              </p:cNvSpPr>
              <p:nvPr/>
            </p:nvSpPr>
            <p:spPr bwMode="gray">
              <a:xfrm>
                <a:off x="1031446" y="5186795"/>
                <a:ext cx="340732" cy="104104"/>
              </a:xfrm>
              <a:custGeom>
                <a:avLst/>
                <a:gdLst/>
                <a:ahLst/>
                <a:cxnLst>
                  <a:cxn ang="0">
                    <a:pos x="147" y="4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145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7" y="46"/>
                  </a:cxn>
                  <a:cxn ang="0">
                    <a:pos x="128" y="15"/>
                  </a:cxn>
                  <a:cxn ang="0">
                    <a:pos x="120" y="23"/>
                  </a:cxn>
                  <a:cxn ang="0">
                    <a:pos x="127" y="30"/>
                  </a:cxn>
                  <a:cxn ang="0">
                    <a:pos x="135" y="23"/>
                  </a:cxn>
                  <a:cxn ang="0">
                    <a:pos x="128" y="15"/>
                  </a:cxn>
                </a:cxnLst>
                <a:rect l="0" t="0" r="r" b="b"/>
                <a:pathLst>
                  <a:path w="148" h="46">
                    <a:moveTo>
                      <a:pt x="147" y="46"/>
                    </a:moveTo>
                    <a:cubicBezTo>
                      <a:pt x="98" y="46"/>
                      <a:pt x="50" y="46"/>
                      <a:pt x="0" y="46"/>
                    </a:cubicBezTo>
                    <a:cubicBezTo>
                      <a:pt x="0" y="31"/>
                      <a:pt x="0" y="16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50" y="0"/>
                      <a:pt x="97" y="0"/>
                      <a:pt x="145" y="0"/>
                    </a:cubicBezTo>
                    <a:cubicBezTo>
                      <a:pt x="147" y="0"/>
                      <a:pt x="148" y="1"/>
                      <a:pt x="148" y="3"/>
                    </a:cubicBezTo>
                    <a:cubicBezTo>
                      <a:pt x="147" y="17"/>
                      <a:pt x="148" y="30"/>
                      <a:pt x="148" y="44"/>
                    </a:cubicBezTo>
                    <a:cubicBezTo>
                      <a:pt x="148" y="45"/>
                      <a:pt x="147" y="45"/>
                      <a:pt x="147" y="46"/>
                    </a:cubicBezTo>
                    <a:close/>
                    <a:moveTo>
                      <a:pt x="128" y="15"/>
                    </a:moveTo>
                    <a:cubicBezTo>
                      <a:pt x="123" y="15"/>
                      <a:pt x="120" y="18"/>
                      <a:pt x="120" y="23"/>
                    </a:cubicBezTo>
                    <a:cubicBezTo>
                      <a:pt x="120" y="27"/>
                      <a:pt x="123" y="30"/>
                      <a:pt x="127" y="30"/>
                    </a:cubicBezTo>
                    <a:cubicBezTo>
                      <a:pt x="132" y="30"/>
                      <a:pt x="135" y="27"/>
                      <a:pt x="135" y="23"/>
                    </a:cubicBezTo>
                    <a:cubicBezTo>
                      <a:pt x="135" y="19"/>
                      <a:pt x="132" y="15"/>
                      <a:pt x="128" y="15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0" name="Freeform 760"/>
              <p:cNvSpPr>
                <a:spLocks/>
              </p:cNvSpPr>
              <p:nvPr/>
            </p:nvSpPr>
            <p:spPr bwMode="gray">
              <a:xfrm>
                <a:off x="773112" y="5214059"/>
                <a:ext cx="216020" cy="257783"/>
              </a:xfrm>
              <a:custGeom>
                <a:avLst/>
                <a:gdLst/>
                <a:ahLst/>
                <a:cxnLst>
                  <a:cxn ang="0">
                    <a:pos x="27" y="76"/>
                  </a:cxn>
                  <a:cxn ang="0">
                    <a:pos x="30" y="76"/>
                  </a:cxn>
                  <a:cxn ang="0">
                    <a:pos x="93" y="76"/>
                  </a:cxn>
                  <a:cxn ang="0">
                    <a:pos x="95" y="79"/>
                  </a:cxn>
                  <a:cxn ang="0">
                    <a:pos x="95" y="107"/>
                  </a:cxn>
                  <a:cxn ang="0">
                    <a:pos x="95" y="110"/>
                  </a:cxn>
                  <a:cxn ang="0">
                    <a:pos x="0" y="110"/>
                  </a:cxn>
                  <a:cxn ang="0">
                    <a:pos x="0" y="76"/>
                  </a:cxn>
                  <a:cxn ang="0">
                    <a:pos x="18" y="76"/>
                  </a:cxn>
                  <a:cxn ang="0">
                    <a:pos x="18" y="72"/>
                  </a:cxn>
                  <a:cxn ang="0">
                    <a:pos x="18" y="6"/>
                  </a:cxn>
                  <a:cxn ang="0">
                    <a:pos x="23" y="0"/>
                  </a:cxn>
                  <a:cxn ang="0">
                    <a:pos x="27" y="6"/>
                  </a:cxn>
                  <a:cxn ang="0">
                    <a:pos x="27" y="72"/>
                  </a:cxn>
                  <a:cxn ang="0">
                    <a:pos x="27" y="76"/>
                  </a:cxn>
                </a:cxnLst>
                <a:rect l="0" t="0" r="r" b="b"/>
                <a:pathLst>
                  <a:path w="95" h="110">
                    <a:moveTo>
                      <a:pt x="27" y="76"/>
                    </a:moveTo>
                    <a:cubicBezTo>
                      <a:pt x="28" y="76"/>
                      <a:pt x="29" y="76"/>
                      <a:pt x="30" y="76"/>
                    </a:cubicBezTo>
                    <a:cubicBezTo>
                      <a:pt x="51" y="76"/>
                      <a:pt x="72" y="76"/>
                      <a:pt x="93" y="76"/>
                    </a:cubicBezTo>
                    <a:cubicBezTo>
                      <a:pt x="95" y="76"/>
                      <a:pt x="95" y="76"/>
                      <a:pt x="95" y="79"/>
                    </a:cubicBezTo>
                    <a:cubicBezTo>
                      <a:pt x="95" y="88"/>
                      <a:pt x="95" y="98"/>
                      <a:pt x="95" y="107"/>
                    </a:cubicBezTo>
                    <a:cubicBezTo>
                      <a:pt x="95" y="108"/>
                      <a:pt x="95" y="109"/>
                      <a:pt x="95" y="110"/>
                    </a:cubicBezTo>
                    <a:cubicBezTo>
                      <a:pt x="63" y="110"/>
                      <a:pt x="32" y="110"/>
                      <a:pt x="0" y="110"/>
                    </a:cubicBezTo>
                    <a:cubicBezTo>
                      <a:pt x="0" y="98"/>
                      <a:pt x="0" y="87"/>
                      <a:pt x="0" y="76"/>
                    </a:cubicBezTo>
                    <a:cubicBezTo>
                      <a:pt x="6" y="76"/>
                      <a:pt x="12" y="76"/>
                      <a:pt x="18" y="76"/>
                    </a:cubicBezTo>
                    <a:cubicBezTo>
                      <a:pt x="18" y="75"/>
                      <a:pt x="18" y="73"/>
                      <a:pt x="18" y="72"/>
                    </a:cubicBezTo>
                    <a:cubicBezTo>
                      <a:pt x="18" y="50"/>
                      <a:pt x="18" y="28"/>
                      <a:pt x="18" y="6"/>
                    </a:cubicBezTo>
                    <a:cubicBezTo>
                      <a:pt x="18" y="2"/>
                      <a:pt x="20" y="0"/>
                      <a:pt x="23" y="0"/>
                    </a:cubicBezTo>
                    <a:cubicBezTo>
                      <a:pt x="25" y="0"/>
                      <a:pt x="27" y="2"/>
                      <a:pt x="27" y="6"/>
                    </a:cubicBezTo>
                    <a:cubicBezTo>
                      <a:pt x="27" y="28"/>
                      <a:pt x="27" y="50"/>
                      <a:pt x="27" y="72"/>
                    </a:cubicBezTo>
                    <a:cubicBezTo>
                      <a:pt x="27" y="73"/>
                      <a:pt x="27" y="74"/>
                      <a:pt x="27" y="76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1" name="Freeform 761"/>
              <p:cNvSpPr>
                <a:spLocks/>
              </p:cNvSpPr>
              <p:nvPr/>
            </p:nvSpPr>
            <p:spPr bwMode="gray">
              <a:xfrm>
                <a:off x="773112" y="5484236"/>
                <a:ext cx="216020" cy="8427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0"/>
                  </a:cxn>
                  <a:cxn ang="0">
                    <a:pos x="95" y="0"/>
                  </a:cxn>
                  <a:cxn ang="0">
                    <a:pos x="95" y="34"/>
                  </a:cxn>
                  <a:cxn ang="0">
                    <a:pos x="0" y="34"/>
                  </a:cxn>
                </a:cxnLst>
                <a:rect l="0" t="0" r="r" b="b"/>
                <a:pathLst>
                  <a:path w="95" h="34">
                    <a:moveTo>
                      <a:pt x="0" y="34"/>
                    </a:moveTo>
                    <a:cubicBezTo>
                      <a:pt x="0" y="22"/>
                      <a:pt x="0" y="11"/>
                      <a:pt x="0" y="0"/>
                    </a:cubicBezTo>
                    <a:cubicBezTo>
                      <a:pt x="32" y="0"/>
                      <a:pt x="63" y="0"/>
                      <a:pt x="95" y="0"/>
                    </a:cubicBezTo>
                    <a:cubicBezTo>
                      <a:pt x="95" y="11"/>
                      <a:pt x="95" y="23"/>
                      <a:pt x="95" y="34"/>
                    </a:cubicBezTo>
                    <a:cubicBezTo>
                      <a:pt x="63" y="34"/>
                      <a:pt x="32" y="34"/>
                      <a:pt x="0" y="34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2" name="Freeform 762"/>
              <p:cNvSpPr>
                <a:spLocks/>
              </p:cNvSpPr>
              <p:nvPr/>
            </p:nvSpPr>
            <p:spPr bwMode="gray">
              <a:xfrm>
                <a:off x="1309822" y="4963714"/>
                <a:ext cx="33406" cy="34701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7" y="15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5" y="8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2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2" y="0"/>
                      <a:pt x="15" y="3"/>
                      <a:pt x="1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3" name="Freeform 763"/>
              <p:cNvSpPr>
                <a:spLocks/>
              </p:cNvSpPr>
              <p:nvPr/>
            </p:nvSpPr>
            <p:spPr bwMode="gray">
              <a:xfrm>
                <a:off x="1309822" y="5476799"/>
                <a:ext cx="33406" cy="42138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7" y="16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5" y="8"/>
                  </a:cxn>
                </a:cxnLst>
                <a:rect l="0" t="0" r="r" b="b"/>
                <a:pathLst>
                  <a:path w="15" h="16">
                    <a:moveTo>
                      <a:pt x="15" y="8"/>
                    </a:moveTo>
                    <a:cubicBezTo>
                      <a:pt x="15" y="12"/>
                      <a:pt x="12" y="16"/>
                      <a:pt x="7" y="16"/>
                    </a:cubicBezTo>
                    <a:cubicBezTo>
                      <a:pt x="3" y="16"/>
                      <a:pt x="0" y="12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4" name="Freeform 764"/>
              <p:cNvSpPr>
                <a:spLocks/>
              </p:cNvSpPr>
              <p:nvPr/>
            </p:nvSpPr>
            <p:spPr bwMode="gray">
              <a:xfrm>
                <a:off x="1441216" y="5233889"/>
                <a:ext cx="55675" cy="99147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7" y="40"/>
                      <a:pt x="9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5" name="Freeform 765"/>
              <p:cNvSpPr>
                <a:spLocks/>
              </p:cNvSpPr>
              <p:nvPr/>
            </p:nvSpPr>
            <p:spPr bwMode="gray">
              <a:xfrm>
                <a:off x="1532523" y="5233889"/>
                <a:ext cx="55676" cy="99147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7" y="40"/>
                      <a:pt x="9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6" name="Freeform 766"/>
              <p:cNvSpPr>
                <a:spLocks/>
              </p:cNvSpPr>
              <p:nvPr/>
            </p:nvSpPr>
            <p:spPr bwMode="gray">
              <a:xfrm>
                <a:off x="1621604" y="5233889"/>
                <a:ext cx="55676" cy="99147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8" y="0"/>
                      <a:pt x="16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6" y="40"/>
                      <a:pt x="8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7" name="Freeform 767"/>
              <p:cNvSpPr>
                <a:spLocks/>
              </p:cNvSpPr>
              <p:nvPr/>
            </p:nvSpPr>
            <p:spPr bwMode="gray">
              <a:xfrm>
                <a:off x="1441216" y="5437140"/>
                <a:ext cx="55675" cy="96669"/>
              </a:xfrm>
              <a:custGeom>
                <a:avLst/>
                <a:gdLst/>
                <a:ahLst/>
                <a:cxnLst>
                  <a:cxn ang="0">
                    <a:pos x="25" y="40"/>
                  </a:cxn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</a:cxnLst>
                <a:rect l="0" t="0" r="r" b="b"/>
                <a:pathLst>
                  <a:path w="25" h="40">
                    <a:moveTo>
                      <a:pt x="25" y="40"/>
                    </a:moveTo>
                    <a:cubicBezTo>
                      <a:pt x="17" y="40"/>
                      <a:pt x="9" y="40"/>
                      <a:pt x="0" y="40"/>
                    </a:cubicBezTo>
                    <a:cubicBezTo>
                      <a:pt x="0" y="27"/>
                      <a:pt x="0" y="14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4"/>
                      <a:pt x="25" y="27"/>
                      <a:pt x="2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8" name="Freeform 768"/>
              <p:cNvSpPr>
                <a:spLocks/>
              </p:cNvSpPr>
              <p:nvPr/>
            </p:nvSpPr>
            <p:spPr bwMode="gray">
              <a:xfrm>
                <a:off x="1532523" y="5437140"/>
                <a:ext cx="55676" cy="96669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9"/>
                  </a:cxn>
                  <a:cxn ang="0">
                    <a:pos x="26" y="38"/>
                  </a:cxn>
                  <a:cxn ang="0">
                    <a:pos x="23" y="40"/>
                  </a:cxn>
                  <a:cxn ang="0">
                    <a:pos x="3" y="40"/>
                  </a:cxn>
                  <a:cxn ang="0">
                    <a:pos x="0" y="3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6" y="0"/>
                  </a:cxn>
                </a:cxnLst>
                <a:rect l="0" t="0" r="r" b="b"/>
                <a:pathLst>
                  <a:path w="26" h="40">
                    <a:moveTo>
                      <a:pt x="26" y="0"/>
                    </a:moveTo>
                    <a:cubicBezTo>
                      <a:pt x="26" y="3"/>
                      <a:pt x="26" y="6"/>
                      <a:pt x="26" y="9"/>
                    </a:cubicBezTo>
                    <a:cubicBezTo>
                      <a:pt x="26" y="19"/>
                      <a:pt x="26" y="28"/>
                      <a:pt x="26" y="38"/>
                    </a:cubicBezTo>
                    <a:cubicBezTo>
                      <a:pt x="26" y="40"/>
                      <a:pt x="25" y="40"/>
                      <a:pt x="23" y="40"/>
                    </a:cubicBezTo>
                    <a:cubicBezTo>
                      <a:pt x="16" y="40"/>
                      <a:pt x="9" y="40"/>
                      <a:pt x="3" y="40"/>
                    </a:cubicBezTo>
                    <a:cubicBezTo>
                      <a:pt x="1" y="40"/>
                      <a:pt x="0" y="40"/>
                      <a:pt x="0" y="38"/>
                    </a:cubicBezTo>
                    <a:cubicBezTo>
                      <a:pt x="0" y="26"/>
                      <a:pt x="0" y="14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0" y="0"/>
                      <a:pt x="1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9" name="Freeform 769"/>
              <p:cNvSpPr>
                <a:spLocks/>
              </p:cNvSpPr>
              <p:nvPr/>
            </p:nvSpPr>
            <p:spPr bwMode="gray">
              <a:xfrm>
                <a:off x="1614923" y="5437140"/>
                <a:ext cx="62356" cy="966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6" y="2"/>
                  </a:cxn>
                  <a:cxn ang="0">
                    <a:pos x="26" y="38"/>
                  </a:cxn>
                  <a:cxn ang="0">
                    <a:pos x="24" y="40"/>
                  </a:cxn>
                  <a:cxn ang="0">
                    <a:pos x="2" y="40"/>
                  </a:cxn>
                  <a:cxn ang="0">
                    <a:pos x="0" y="39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6" h="40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11" y="0"/>
                      <a:pt x="17" y="0"/>
                      <a:pt x="24" y="0"/>
                    </a:cubicBezTo>
                    <a:cubicBezTo>
                      <a:pt x="25" y="0"/>
                      <a:pt x="26" y="0"/>
                      <a:pt x="26" y="2"/>
                    </a:cubicBezTo>
                    <a:cubicBezTo>
                      <a:pt x="26" y="14"/>
                      <a:pt x="26" y="26"/>
                      <a:pt x="26" y="38"/>
                    </a:cubicBezTo>
                    <a:cubicBezTo>
                      <a:pt x="26" y="40"/>
                      <a:pt x="25" y="40"/>
                      <a:pt x="24" y="40"/>
                    </a:cubicBezTo>
                    <a:cubicBezTo>
                      <a:pt x="17" y="40"/>
                      <a:pt x="10" y="40"/>
                      <a:pt x="2" y="40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1" y="26"/>
                      <a:pt x="1" y="14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0" name="Oval 770"/>
              <p:cNvSpPr>
                <a:spLocks noChangeArrowheads="1"/>
              </p:cNvSpPr>
              <p:nvPr/>
            </p:nvSpPr>
            <p:spPr bwMode="gray">
              <a:xfrm>
                <a:off x="1309822" y="5352865"/>
                <a:ext cx="33406" cy="34701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1" name="Oval 771"/>
              <p:cNvSpPr>
                <a:spLocks noChangeArrowheads="1"/>
              </p:cNvSpPr>
              <p:nvPr/>
            </p:nvSpPr>
            <p:spPr bwMode="gray">
              <a:xfrm>
                <a:off x="1309822" y="5087647"/>
                <a:ext cx="33406" cy="34701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2" name="Freeform 772"/>
              <p:cNvSpPr>
                <a:spLocks/>
              </p:cNvSpPr>
              <p:nvPr/>
            </p:nvSpPr>
            <p:spPr bwMode="gray">
              <a:xfrm>
                <a:off x="1309822" y="5221496"/>
                <a:ext cx="33406" cy="3470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5" y="8"/>
                  </a:cxn>
                  <a:cxn ang="0">
                    <a:pos x="7" y="15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cubicBezTo>
                      <a:pt x="12" y="0"/>
                      <a:pt x="15" y="4"/>
                      <a:pt x="15" y="8"/>
                    </a:cubicBezTo>
                    <a:cubicBezTo>
                      <a:pt x="15" y="12"/>
                      <a:pt x="12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4" name="Group 220"/>
            <p:cNvGrpSpPr>
              <a:grpSpLocks/>
            </p:cNvGrpSpPr>
            <p:nvPr/>
          </p:nvGrpSpPr>
          <p:grpSpPr bwMode="auto">
            <a:xfrm>
              <a:off x="2542655" y="5237535"/>
              <a:ext cx="627063" cy="442912"/>
              <a:chOff x="773112" y="4914140"/>
              <a:chExt cx="939800" cy="654371"/>
            </a:xfrm>
          </p:grpSpPr>
          <p:sp>
            <p:nvSpPr>
              <p:cNvPr id="53" name="Freeform 753"/>
              <p:cNvSpPr>
                <a:spLocks noEditPoints="1"/>
              </p:cNvSpPr>
              <p:nvPr/>
            </p:nvSpPr>
            <p:spPr bwMode="gray">
              <a:xfrm>
                <a:off x="1030070" y="4914140"/>
                <a:ext cx="342610" cy="124306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0" y="26"/>
                  </a:cxn>
                  <a:cxn ang="0">
                    <a:pos x="0" y="8"/>
                  </a:cxn>
                  <a:cxn ang="0">
                    <a:pos x="9" y="0"/>
                  </a:cxn>
                  <a:cxn ang="0">
                    <a:pos x="139" y="0"/>
                  </a:cxn>
                  <a:cxn ang="0">
                    <a:pos x="147" y="8"/>
                  </a:cxn>
                  <a:cxn ang="0">
                    <a:pos x="148" y="54"/>
                  </a:cxn>
                  <a:cxn ang="0">
                    <a:pos x="147" y="55"/>
                  </a:cxn>
                  <a:cxn ang="0">
                    <a:pos x="0" y="55"/>
                  </a:cxn>
                  <a:cxn ang="0">
                    <a:pos x="135" y="29"/>
                  </a:cxn>
                  <a:cxn ang="0">
                    <a:pos x="128" y="21"/>
                  </a:cxn>
                  <a:cxn ang="0">
                    <a:pos x="120" y="29"/>
                  </a:cxn>
                  <a:cxn ang="0">
                    <a:pos x="127" y="36"/>
                  </a:cxn>
                  <a:cxn ang="0">
                    <a:pos x="135" y="29"/>
                  </a:cxn>
                </a:cxnLst>
                <a:rect l="0" t="0" r="r" b="b"/>
                <a:pathLst>
                  <a:path w="148" h="55">
                    <a:moveTo>
                      <a:pt x="0" y="55"/>
                    </a:moveTo>
                    <a:cubicBezTo>
                      <a:pt x="0" y="45"/>
                      <a:pt x="0" y="36"/>
                      <a:pt x="0" y="26"/>
                    </a:cubicBezTo>
                    <a:cubicBezTo>
                      <a:pt x="0" y="20"/>
                      <a:pt x="0" y="14"/>
                      <a:pt x="0" y="8"/>
                    </a:cubicBezTo>
                    <a:cubicBezTo>
                      <a:pt x="0" y="3"/>
                      <a:pt x="3" y="0"/>
                      <a:pt x="9" y="0"/>
                    </a:cubicBezTo>
                    <a:cubicBezTo>
                      <a:pt x="52" y="0"/>
                      <a:pt x="96" y="0"/>
                      <a:pt x="139" y="0"/>
                    </a:cubicBezTo>
                    <a:cubicBezTo>
                      <a:pt x="144" y="0"/>
                      <a:pt x="147" y="3"/>
                      <a:pt x="147" y="8"/>
                    </a:cubicBezTo>
                    <a:cubicBezTo>
                      <a:pt x="148" y="23"/>
                      <a:pt x="148" y="38"/>
                      <a:pt x="148" y="54"/>
                    </a:cubicBezTo>
                    <a:cubicBezTo>
                      <a:pt x="148" y="54"/>
                      <a:pt x="147" y="54"/>
                      <a:pt x="147" y="55"/>
                    </a:cubicBezTo>
                    <a:cubicBezTo>
                      <a:pt x="98" y="55"/>
                      <a:pt x="49" y="55"/>
                      <a:pt x="0" y="55"/>
                    </a:cubicBezTo>
                    <a:close/>
                    <a:moveTo>
                      <a:pt x="135" y="29"/>
                    </a:moveTo>
                    <a:cubicBezTo>
                      <a:pt x="135" y="24"/>
                      <a:pt x="132" y="21"/>
                      <a:pt x="128" y="21"/>
                    </a:cubicBezTo>
                    <a:cubicBezTo>
                      <a:pt x="123" y="21"/>
                      <a:pt x="120" y="24"/>
                      <a:pt x="120" y="29"/>
                    </a:cubicBezTo>
                    <a:cubicBezTo>
                      <a:pt x="120" y="33"/>
                      <a:pt x="123" y="36"/>
                      <a:pt x="127" y="36"/>
                    </a:cubicBezTo>
                    <a:cubicBezTo>
                      <a:pt x="132" y="36"/>
                      <a:pt x="135" y="33"/>
                      <a:pt x="135" y="29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4" name="Freeform 754"/>
              <p:cNvSpPr>
                <a:spLocks noEditPoints="1"/>
              </p:cNvSpPr>
              <p:nvPr/>
            </p:nvSpPr>
            <p:spPr bwMode="gray">
              <a:xfrm>
                <a:off x="1030070" y="5444205"/>
                <a:ext cx="342610" cy="1243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8" y="0"/>
                  </a:cxn>
                  <a:cxn ang="0">
                    <a:pos x="148" y="3"/>
                  </a:cxn>
                  <a:cxn ang="0">
                    <a:pos x="148" y="45"/>
                  </a:cxn>
                  <a:cxn ang="0">
                    <a:pos x="138" y="54"/>
                  </a:cxn>
                  <a:cxn ang="0">
                    <a:pos x="10" y="54"/>
                  </a:cxn>
                  <a:cxn ang="0">
                    <a:pos x="0" y="45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35" y="25"/>
                  </a:cxn>
                  <a:cxn ang="0">
                    <a:pos x="128" y="17"/>
                  </a:cxn>
                  <a:cxn ang="0">
                    <a:pos x="120" y="25"/>
                  </a:cxn>
                  <a:cxn ang="0">
                    <a:pos x="127" y="33"/>
                  </a:cxn>
                  <a:cxn ang="0">
                    <a:pos x="135" y="25"/>
                  </a:cxn>
                </a:cxnLst>
                <a:rect l="0" t="0" r="r" b="b"/>
                <a:pathLst>
                  <a:path w="148" h="54">
                    <a:moveTo>
                      <a:pt x="0" y="0"/>
                    </a:moveTo>
                    <a:cubicBezTo>
                      <a:pt x="49" y="0"/>
                      <a:pt x="98" y="0"/>
                      <a:pt x="148" y="0"/>
                    </a:cubicBezTo>
                    <a:cubicBezTo>
                      <a:pt x="148" y="1"/>
                      <a:pt x="148" y="2"/>
                      <a:pt x="148" y="3"/>
                    </a:cubicBezTo>
                    <a:cubicBezTo>
                      <a:pt x="148" y="17"/>
                      <a:pt x="148" y="31"/>
                      <a:pt x="148" y="45"/>
                    </a:cubicBezTo>
                    <a:cubicBezTo>
                      <a:pt x="148" y="51"/>
                      <a:pt x="145" y="54"/>
                      <a:pt x="138" y="54"/>
                    </a:cubicBezTo>
                    <a:cubicBezTo>
                      <a:pt x="95" y="54"/>
                      <a:pt x="52" y="54"/>
                      <a:pt x="10" y="54"/>
                    </a:cubicBezTo>
                    <a:cubicBezTo>
                      <a:pt x="3" y="54"/>
                      <a:pt x="0" y="51"/>
                      <a:pt x="0" y="45"/>
                    </a:cubicBezTo>
                    <a:cubicBezTo>
                      <a:pt x="0" y="31"/>
                      <a:pt x="0" y="17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  <a:moveTo>
                      <a:pt x="135" y="25"/>
                    </a:moveTo>
                    <a:cubicBezTo>
                      <a:pt x="135" y="21"/>
                      <a:pt x="132" y="17"/>
                      <a:pt x="128" y="17"/>
                    </a:cubicBezTo>
                    <a:cubicBezTo>
                      <a:pt x="123" y="17"/>
                      <a:pt x="120" y="21"/>
                      <a:pt x="120" y="25"/>
                    </a:cubicBezTo>
                    <a:cubicBezTo>
                      <a:pt x="120" y="29"/>
                      <a:pt x="123" y="33"/>
                      <a:pt x="127" y="33"/>
                    </a:cubicBezTo>
                    <a:cubicBezTo>
                      <a:pt x="132" y="33"/>
                      <a:pt x="135" y="29"/>
                      <a:pt x="135" y="25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5" name="Freeform 755"/>
              <p:cNvSpPr>
                <a:spLocks noEditPoints="1"/>
              </p:cNvSpPr>
              <p:nvPr/>
            </p:nvSpPr>
            <p:spPr bwMode="gray">
              <a:xfrm>
                <a:off x="1405989" y="5179172"/>
                <a:ext cx="306923" cy="187633"/>
              </a:xfrm>
              <a:custGeom>
                <a:avLst/>
                <a:gdLst/>
                <a:ahLst/>
                <a:cxnLst>
                  <a:cxn ang="0">
                    <a:pos x="130" y="81"/>
                  </a:cxn>
                  <a:cxn ang="0">
                    <a:pos x="0" y="81"/>
                  </a:cxn>
                  <a:cxn ang="0">
                    <a:pos x="0" y="78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22" y="0"/>
                  </a:cxn>
                  <a:cxn ang="0">
                    <a:pos x="130" y="9"/>
                  </a:cxn>
                  <a:cxn ang="0">
                    <a:pos x="130" y="78"/>
                  </a:cxn>
                  <a:cxn ang="0">
                    <a:pos x="130" y="81"/>
                  </a:cxn>
                  <a:cxn ang="0">
                    <a:pos x="14" y="66"/>
                  </a:cxn>
                  <a:cxn ang="0">
                    <a:pos x="39" y="66"/>
                  </a:cxn>
                  <a:cxn ang="0">
                    <a:pos x="39" y="26"/>
                  </a:cxn>
                  <a:cxn ang="0">
                    <a:pos x="14" y="26"/>
                  </a:cxn>
                  <a:cxn ang="0">
                    <a:pos x="14" y="66"/>
                  </a:cxn>
                  <a:cxn ang="0">
                    <a:pos x="52" y="66"/>
                  </a:cxn>
                  <a:cxn ang="0">
                    <a:pos x="77" y="66"/>
                  </a:cxn>
                  <a:cxn ang="0">
                    <a:pos x="77" y="26"/>
                  </a:cxn>
                  <a:cxn ang="0">
                    <a:pos x="52" y="26"/>
                  </a:cxn>
                  <a:cxn ang="0">
                    <a:pos x="52" y="66"/>
                  </a:cxn>
                  <a:cxn ang="0">
                    <a:pos x="91" y="66"/>
                  </a:cxn>
                  <a:cxn ang="0">
                    <a:pos x="116" y="66"/>
                  </a:cxn>
                  <a:cxn ang="0">
                    <a:pos x="116" y="26"/>
                  </a:cxn>
                  <a:cxn ang="0">
                    <a:pos x="91" y="26"/>
                  </a:cxn>
                  <a:cxn ang="0">
                    <a:pos x="91" y="66"/>
                  </a:cxn>
                </a:cxnLst>
                <a:rect l="0" t="0" r="r" b="b"/>
                <a:pathLst>
                  <a:path w="130" h="81">
                    <a:moveTo>
                      <a:pt x="130" y="81"/>
                    </a:moveTo>
                    <a:cubicBezTo>
                      <a:pt x="87" y="81"/>
                      <a:pt x="43" y="81"/>
                      <a:pt x="0" y="81"/>
                    </a:cubicBezTo>
                    <a:cubicBezTo>
                      <a:pt x="0" y="80"/>
                      <a:pt x="0" y="79"/>
                      <a:pt x="0" y="78"/>
                    </a:cubicBezTo>
                    <a:cubicBezTo>
                      <a:pt x="0" y="55"/>
                      <a:pt x="0" y="32"/>
                      <a:pt x="0" y="9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84" y="0"/>
                      <a:pt x="122" y="0"/>
                    </a:cubicBezTo>
                    <a:cubicBezTo>
                      <a:pt x="127" y="0"/>
                      <a:pt x="130" y="3"/>
                      <a:pt x="130" y="9"/>
                    </a:cubicBezTo>
                    <a:cubicBezTo>
                      <a:pt x="130" y="32"/>
                      <a:pt x="130" y="55"/>
                      <a:pt x="130" y="78"/>
                    </a:cubicBezTo>
                    <a:cubicBezTo>
                      <a:pt x="130" y="79"/>
                      <a:pt x="130" y="80"/>
                      <a:pt x="130" y="81"/>
                    </a:cubicBezTo>
                    <a:close/>
                    <a:moveTo>
                      <a:pt x="14" y="66"/>
                    </a:moveTo>
                    <a:cubicBezTo>
                      <a:pt x="23" y="66"/>
                      <a:pt x="31" y="66"/>
                      <a:pt x="39" y="66"/>
                    </a:cubicBezTo>
                    <a:cubicBezTo>
                      <a:pt x="39" y="52"/>
                      <a:pt x="39" y="39"/>
                      <a:pt x="39" y="26"/>
                    </a:cubicBezTo>
                    <a:cubicBezTo>
                      <a:pt x="31" y="26"/>
                      <a:pt x="23" y="26"/>
                      <a:pt x="14" y="26"/>
                    </a:cubicBezTo>
                    <a:cubicBezTo>
                      <a:pt x="14" y="39"/>
                      <a:pt x="14" y="52"/>
                      <a:pt x="14" y="66"/>
                    </a:cubicBezTo>
                    <a:close/>
                    <a:moveTo>
                      <a:pt x="52" y="66"/>
                    </a:moveTo>
                    <a:cubicBezTo>
                      <a:pt x="61" y="66"/>
                      <a:pt x="69" y="66"/>
                      <a:pt x="77" y="66"/>
                    </a:cubicBezTo>
                    <a:cubicBezTo>
                      <a:pt x="77" y="52"/>
                      <a:pt x="77" y="39"/>
                      <a:pt x="77" y="26"/>
                    </a:cubicBezTo>
                    <a:cubicBezTo>
                      <a:pt x="69" y="26"/>
                      <a:pt x="61" y="26"/>
                      <a:pt x="52" y="26"/>
                    </a:cubicBezTo>
                    <a:cubicBezTo>
                      <a:pt x="52" y="39"/>
                      <a:pt x="52" y="52"/>
                      <a:pt x="52" y="66"/>
                    </a:cubicBezTo>
                    <a:close/>
                    <a:moveTo>
                      <a:pt x="91" y="66"/>
                    </a:moveTo>
                    <a:cubicBezTo>
                      <a:pt x="99" y="66"/>
                      <a:pt x="107" y="66"/>
                      <a:pt x="116" y="66"/>
                    </a:cubicBezTo>
                    <a:cubicBezTo>
                      <a:pt x="116" y="52"/>
                      <a:pt x="116" y="39"/>
                      <a:pt x="116" y="26"/>
                    </a:cubicBezTo>
                    <a:cubicBezTo>
                      <a:pt x="107" y="26"/>
                      <a:pt x="99" y="26"/>
                      <a:pt x="91" y="26"/>
                    </a:cubicBezTo>
                    <a:cubicBezTo>
                      <a:pt x="91" y="39"/>
                      <a:pt x="91" y="52"/>
                      <a:pt x="91" y="66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6" name="Freeform 756"/>
              <p:cNvSpPr>
                <a:spLocks noEditPoints="1"/>
              </p:cNvSpPr>
              <p:nvPr/>
            </p:nvSpPr>
            <p:spPr bwMode="gray">
              <a:xfrm>
                <a:off x="1405989" y="5387915"/>
                <a:ext cx="306923" cy="1805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0" y="0"/>
                  </a:cxn>
                  <a:cxn ang="0">
                    <a:pos x="130" y="2"/>
                  </a:cxn>
                  <a:cxn ang="0">
                    <a:pos x="130" y="70"/>
                  </a:cxn>
                  <a:cxn ang="0">
                    <a:pos x="122" y="78"/>
                  </a:cxn>
                  <a:cxn ang="0">
                    <a:pos x="8" y="78"/>
                  </a:cxn>
                  <a:cxn ang="0">
                    <a:pos x="0" y="70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9" y="63"/>
                  </a:cxn>
                  <a:cxn ang="0">
                    <a:pos x="39" y="23"/>
                  </a:cxn>
                  <a:cxn ang="0">
                    <a:pos x="14" y="23"/>
                  </a:cxn>
                  <a:cxn ang="0">
                    <a:pos x="14" y="63"/>
                  </a:cxn>
                  <a:cxn ang="0">
                    <a:pos x="39" y="63"/>
                  </a:cxn>
                  <a:cxn ang="0">
                    <a:pos x="78" y="23"/>
                  </a:cxn>
                  <a:cxn ang="0">
                    <a:pos x="54" y="23"/>
                  </a:cxn>
                  <a:cxn ang="0">
                    <a:pos x="52" y="25"/>
                  </a:cxn>
                  <a:cxn ang="0">
                    <a:pos x="52" y="61"/>
                  </a:cxn>
                  <a:cxn ang="0">
                    <a:pos x="55" y="63"/>
                  </a:cxn>
                  <a:cxn ang="0">
                    <a:pos x="75" y="63"/>
                  </a:cxn>
                  <a:cxn ang="0">
                    <a:pos x="78" y="61"/>
                  </a:cxn>
                  <a:cxn ang="0">
                    <a:pos x="78" y="32"/>
                  </a:cxn>
                  <a:cxn ang="0">
                    <a:pos x="78" y="23"/>
                  </a:cxn>
                  <a:cxn ang="0">
                    <a:pos x="91" y="23"/>
                  </a:cxn>
                  <a:cxn ang="0">
                    <a:pos x="91" y="24"/>
                  </a:cxn>
                  <a:cxn ang="0">
                    <a:pos x="90" y="62"/>
                  </a:cxn>
                  <a:cxn ang="0">
                    <a:pos x="92" y="63"/>
                  </a:cxn>
                  <a:cxn ang="0">
                    <a:pos x="114" y="63"/>
                  </a:cxn>
                  <a:cxn ang="0">
                    <a:pos x="116" y="61"/>
                  </a:cxn>
                  <a:cxn ang="0">
                    <a:pos x="116" y="25"/>
                  </a:cxn>
                  <a:cxn ang="0">
                    <a:pos x="114" y="23"/>
                  </a:cxn>
                  <a:cxn ang="0">
                    <a:pos x="95" y="23"/>
                  </a:cxn>
                  <a:cxn ang="0">
                    <a:pos x="91" y="23"/>
                  </a:cxn>
                </a:cxnLst>
                <a:rect l="0" t="0" r="r" b="b"/>
                <a:pathLst>
                  <a:path w="130" h="78">
                    <a:moveTo>
                      <a:pt x="0" y="0"/>
                    </a:moveTo>
                    <a:cubicBezTo>
                      <a:pt x="44" y="0"/>
                      <a:pt x="87" y="0"/>
                      <a:pt x="130" y="0"/>
                    </a:cubicBezTo>
                    <a:cubicBezTo>
                      <a:pt x="130" y="1"/>
                      <a:pt x="130" y="2"/>
                      <a:pt x="130" y="2"/>
                    </a:cubicBezTo>
                    <a:cubicBezTo>
                      <a:pt x="130" y="25"/>
                      <a:pt x="130" y="47"/>
                      <a:pt x="130" y="70"/>
                    </a:cubicBezTo>
                    <a:cubicBezTo>
                      <a:pt x="130" y="75"/>
                      <a:pt x="127" y="78"/>
                      <a:pt x="122" y="78"/>
                    </a:cubicBezTo>
                    <a:cubicBezTo>
                      <a:pt x="84" y="78"/>
                      <a:pt x="46" y="78"/>
                      <a:pt x="8" y="78"/>
                    </a:cubicBezTo>
                    <a:cubicBezTo>
                      <a:pt x="3" y="78"/>
                      <a:pt x="0" y="75"/>
                      <a:pt x="0" y="70"/>
                    </a:cubicBezTo>
                    <a:cubicBezTo>
                      <a:pt x="0" y="47"/>
                      <a:pt x="0" y="25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  <a:moveTo>
                      <a:pt x="39" y="63"/>
                    </a:moveTo>
                    <a:cubicBezTo>
                      <a:pt x="39" y="50"/>
                      <a:pt x="39" y="37"/>
                      <a:pt x="39" y="23"/>
                    </a:cubicBezTo>
                    <a:cubicBezTo>
                      <a:pt x="31" y="23"/>
                      <a:pt x="23" y="23"/>
                      <a:pt x="14" y="23"/>
                    </a:cubicBezTo>
                    <a:cubicBezTo>
                      <a:pt x="14" y="37"/>
                      <a:pt x="14" y="50"/>
                      <a:pt x="14" y="63"/>
                    </a:cubicBezTo>
                    <a:cubicBezTo>
                      <a:pt x="23" y="63"/>
                      <a:pt x="31" y="63"/>
                      <a:pt x="39" y="63"/>
                    </a:cubicBezTo>
                    <a:close/>
                    <a:moveTo>
                      <a:pt x="78" y="23"/>
                    </a:moveTo>
                    <a:cubicBezTo>
                      <a:pt x="69" y="23"/>
                      <a:pt x="62" y="23"/>
                      <a:pt x="54" y="23"/>
                    </a:cubicBezTo>
                    <a:cubicBezTo>
                      <a:pt x="52" y="23"/>
                      <a:pt x="52" y="24"/>
                      <a:pt x="52" y="25"/>
                    </a:cubicBezTo>
                    <a:cubicBezTo>
                      <a:pt x="52" y="37"/>
                      <a:pt x="52" y="49"/>
                      <a:pt x="52" y="61"/>
                    </a:cubicBezTo>
                    <a:cubicBezTo>
                      <a:pt x="52" y="63"/>
                      <a:pt x="53" y="63"/>
                      <a:pt x="55" y="63"/>
                    </a:cubicBezTo>
                    <a:cubicBezTo>
                      <a:pt x="61" y="63"/>
                      <a:pt x="68" y="63"/>
                      <a:pt x="75" y="63"/>
                    </a:cubicBezTo>
                    <a:cubicBezTo>
                      <a:pt x="77" y="63"/>
                      <a:pt x="78" y="63"/>
                      <a:pt x="78" y="61"/>
                    </a:cubicBezTo>
                    <a:cubicBezTo>
                      <a:pt x="78" y="51"/>
                      <a:pt x="78" y="42"/>
                      <a:pt x="78" y="32"/>
                    </a:cubicBezTo>
                    <a:cubicBezTo>
                      <a:pt x="78" y="29"/>
                      <a:pt x="78" y="26"/>
                      <a:pt x="78" y="23"/>
                    </a:cubicBezTo>
                    <a:close/>
                    <a:moveTo>
                      <a:pt x="91" y="23"/>
                    </a:moveTo>
                    <a:cubicBezTo>
                      <a:pt x="91" y="24"/>
                      <a:pt x="91" y="24"/>
                      <a:pt x="91" y="24"/>
                    </a:cubicBezTo>
                    <a:cubicBezTo>
                      <a:pt x="91" y="37"/>
                      <a:pt x="91" y="49"/>
                      <a:pt x="90" y="62"/>
                    </a:cubicBezTo>
                    <a:cubicBezTo>
                      <a:pt x="90" y="63"/>
                      <a:pt x="91" y="63"/>
                      <a:pt x="92" y="63"/>
                    </a:cubicBezTo>
                    <a:cubicBezTo>
                      <a:pt x="100" y="63"/>
                      <a:pt x="107" y="63"/>
                      <a:pt x="114" y="63"/>
                    </a:cubicBezTo>
                    <a:cubicBezTo>
                      <a:pt x="115" y="63"/>
                      <a:pt x="116" y="63"/>
                      <a:pt x="116" y="61"/>
                    </a:cubicBezTo>
                    <a:cubicBezTo>
                      <a:pt x="116" y="49"/>
                      <a:pt x="116" y="37"/>
                      <a:pt x="116" y="25"/>
                    </a:cubicBezTo>
                    <a:cubicBezTo>
                      <a:pt x="116" y="23"/>
                      <a:pt x="115" y="23"/>
                      <a:pt x="114" y="23"/>
                    </a:cubicBezTo>
                    <a:cubicBezTo>
                      <a:pt x="107" y="23"/>
                      <a:pt x="101" y="23"/>
                      <a:pt x="95" y="23"/>
                    </a:cubicBezTo>
                    <a:cubicBezTo>
                      <a:pt x="94" y="23"/>
                      <a:pt x="92" y="23"/>
                      <a:pt x="91" y="23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7" name="Freeform 757"/>
              <p:cNvSpPr>
                <a:spLocks noEditPoints="1"/>
              </p:cNvSpPr>
              <p:nvPr/>
            </p:nvSpPr>
            <p:spPr bwMode="gray">
              <a:xfrm>
                <a:off x="1030070" y="5310515"/>
                <a:ext cx="342610" cy="112580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147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5" y="47"/>
                  </a:cxn>
                  <a:cxn ang="0">
                    <a:pos x="3" y="47"/>
                  </a:cxn>
                  <a:cxn ang="0">
                    <a:pos x="0" y="47"/>
                  </a:cxn>
                  <a:cxn ang="0">
                    <a:pos x="135" y="24"/>
                  </a:cxn>
                  <a:cxn ang="0">
                    <a:pos x="127" y="16"/>
                  </a:cxn>
                  <a:cxn ang="0">
                    <a:pos x="120" y="24"/>
                  </a:cxn>
                  <a:cxn ang="0">
                    <a:pos x="127" y="32"/>
                  </a:cxn>
                  <a:cxn ang="0">
                    <a:pos x="135" y="24"/>
                  </a:cxn>
                </a:cxnLst>
                <a:rect l="0" t="0" r="r" b="b"/>
                <a:pathLst>
                  <a:path w="148" h="47">
                    <a:moveTo>
                      <a:pt x="0" y="47"/>
                    </a:moveTo>
                    <a:cubicBezTo>
                      <a:pt x="0" y="31"/>
                      <a:pt x="0" y="16"/>
                      <a:pt x="0" y="0"/>
                    </a:cubicBezTo>
                    <a:cubicBezTo>
                      <a:pt x="49" y="0"/>
                      <a:pt x="98" y="0"/>
                      <a:pt x="147" y="0"/>
                    </a:cubicBezTo>
                    <a:cubicBezTo>
                      <a:pt x="147" y="1"/>
                      <a:pt x="148" y="2"/>
                      <a:pt x="148" y="3"/>
                    </a:cubicBezTo>
                    <a:cubicBezTo>
                      <a:pt x="148" y="17"/>
                      <a:pt x="148" y="30"/>
                      <a:pt x="148" y="44"/>
                    </a:cubicBezTo>
                    <a:cubicBezTo>
                      <a:pt x="148" y="46"/>
                      <a:pt x="147" y="47"/>
                      <a:pt x="145" y="47"/>
                    </a:cubicBezTo>
                    <a:cubicBezTo>
                      <a:pt x="98" y="47"/>
                      <a:pt x="50" y="47"/>
                      <a:pt x="3" y="47"/>
                    </a:cubicBezTo>
                    <a:cubicBezTo>
                      <a:pt x="2" y="47"/>
                      <a:pt x="1" y="47"/>
                      <a:pt x="0" y="47"/>
                    </a:cubicBezTo>
                    <a:close/>
                    <a:moveTo>
                      <a:pt x="135" y="24"/>
                    </a:moveTo>
                    <a:cubicBezTo>
                      <a:pt x="135" y="20"/>
                      <a:pt x="132" y="16"/>
                      <a:pt x="127" y="16"/>
                    </a:cubicBezTo>
                    <a:cubicBezTo>
                      <a:pt x="123" y="16"/>
                      <a:pt x="120" y="20"/>
                      <a:pt x="120" y="24"/>
                    </a:cubicBezTo>
                    <a:cubicBezTo>
                      <a:pt x="120" y="28"/>
                      <a:pt x="123" y="32"/>
                      <a:pt x="127" y="32"/>
                    </a:cubicBezTo>
                    <a:cubicBezTo>
                      <a:pt x="132" y="32"/>
                      <a:pt x="135" y="28"/>
                      <a:pt x="135" y="24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8" name="Freeform 758"/>
              <p:cNvSpPr>
                <a:spLocks noEditPoints="1"/>
              </p:cNvSpPr>
              <p:nvPr/>
            </p:nvSpPr>
            <p:spPr bwMode="gray">
              <a:xfrm>
                <a:off x="1030070" y="5059556"/>
                <a:ext cx="342610" cy="105543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5" y="47"/>
                  </a:cxn>
                  <a:cxn ang="0">
                    <a:pos x="2" y="47"/>
                  </a:cxn>
                  <a:cxn ang="0">
                    <a:pos x="0" y="47"/>
                  </a:cxn>
                  <a:cxn ang="0">
                    <a:pos x="0" y="0"/>
                  </a:cxn>
                  <a:cxn ang="0">
                    <a:pos x="147" y="0"/>
                  </a:cxn>
                  <a:cxn ang="0">
                    <a:pos x="128" y="29"/>
                  </a:cxn>
                  <a:cxn ang="0">
                    <a:pos x="135" y="22"/>
                  </a:cxn>
                  <a:cxn ang="0">
                    <a:pos x="128" y="14"/>
                  </a:cxn>
                  <a:cxn ang="0">
                    <a:pos x="120" y="22"/>
                  </a:cxn>
                  <a:cxn ang="0">
                    <a:pos x="128" y="29"/>
                  </a:cxn>
                </a:cxnLst>
                <a:rect l="0" t="0" r="r" b="b"/>
                <a:pathLst>
                  <a:path w="148" h="47">
                    <a:moveTo>
                      <a:pt x="147" y="0"/>
                    </a:moveTo>
                    <a:cubicBezTo>
                      <a:pt x="147" y="1"/>
                      <a:pt x="148" y="2"/>
                      <a:pt x="148" y="3"/>
                    </a:cubicBezTo>
                    <a:cubicBezTo>
                      <a:pt x="148" y="16"/>
                      <a:pt x="148" y="30"/>
                      <a:pt x="148" y="44"/>
                    </a:cubicBezTo>
                    <a:cubicBezTo>
                      <a:pt x="148" y="46"/>
                      <a:pt x="147" y="47"/>
                      <a:pt x="145" y="47"/>
                    </a:cubicBezTo>
                    <a:cubicBezTo>
                      <a:pt x="98" y="47"/>
                      <a:pt x="50" y="47"/>
                      <a:pt x="2" y="47"/>
                    </a:cubicBezTo>
                    <a:cubicBezTo>
                      <a:pt x="2" y="47"/>
                      <a:pt x="1" y="47"/>
                      <a:pt x="0" y="47"/>
                    </a:cubicBezTo>
                    <a:cubicBezTo>
                      <a:pt x="0" y="31"/>
                      <a:pt x="0" y="16"/>
                      <a:pt x="0" y="0"/>
                    </a:cubicBezTo>
                    <a:cubicBezTo>
                      <a:pt x="49" y="0"/>
                      <a:pt x="98" y="0"/>
                      <a:pt x="147" y="0"/>
                    </a:cubicBezTo>
                    <a:close/>
                    <a:moveTo>
                      <a:pt x="128" y="29"/>
                    </a:moveTo>
                    <a:cubicBezTo>
                      <a:pt x="132" y="29"/>
                      <a:pt x="135" y="26"/>
                      <a:pt x="135" y="22"/>
                    </a:cubicBezTo>
                    <a:cubicBezTo>
                      <a:pt x="135" y="17"/>
                      <a:pt x="132" y="14"/>
                      <a:pt x="128" y="14"/>
                    </a:cubicBezTo>
                    <a:cubicBezTo>
                      <a:pt x="123" y="14"/>
                      <a:pt x="120" y="17"/>
                      <a:pt x="120" y="22"/>
                    </a:cubicBezTo>
                    <a:cubicBezTo>
                      <a:pt x="120" y="26"/>
                      <a:pt x="123" y="29"/>
                      <a:pt x="128" y="29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9" name="Freeform 759"/>
              <p:cNvSpPr>
                <a:spLocks noEditPoints="1"/>
              </p:cNvSpPr>
              <p:nvPr/>
            </p:nvSpPr>
            <p:spPr bwMode="gray">
              <a:xfrm>
                <a:off x="1030070" y="5186209"/>
                <a:ext cx="342610" cy="103198"/>
              </a:xfrm>
              <a:custGeom>
                <a:avLst/>
                <a:gdLst/>
                <a:ahLst/>
                <a:cxnLst>
                  <a:cxn ang="0">
                    <a:pos x="147" y="4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145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7" y="46"/>
                  </a:cxn>
                  <a:cxn ang="0">
                    <a:pos x="128" y="15"/>
                  </a:cxn>
                  <a:cxn ang="0">
                    <a:pos x="120" y="23"/>
                  </a:cxn>
                  <a:cxn ang="0">
                    <a:pos x="127" y="30"/>
                  </a:cxn>
                  <a:cxn ang="0">
                    <a:pos x="135" y="23"/>
                  </a:cxn>
                  <a:cxn ang="0">
                    <a:pos x="128" y="15"/>
                  </a:cxn>
                </a:cxnLst>
                <a:rect l="0" t="0" r="r" b="b"/>
                <a:pathLst>
                  <a:path w="148" h="46">
                    <a:moveTo>
                      <a:pt x="147" y="46"/>
                    </a:moveTo>
                    <a:cubicBezTo>
                      <a:pt x="98" y="46"/>
                      <a:pt x="50" y="46"/>
                      <a:pt x="0" y="46"/>
                    </a:cubicBezTo>
                    <a:cubicBezTo>
                      <a:pt x="0" y="31"/>
                      <a:pt x="0" y="16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50" y="0"/>
                      <a:pt x="97" y="0"/>
                      <a:pt x="145" y="0"/>
                    </a:cubicBezTo>
                    <a:cubicBezTo>
                      <a:pt x="147" y="0"/>
                      <a:pt x="148" y="1"/>
                      <a:pt x="148" y="3"/>
                    </a:cubicBezTo>
                    <a:cubicBezTo>
                      <a:pt x="147" y="17"/>
                      <a:pt x="148" y="30"/>
                      <a:pt x="148" y="44"/>
                    </a:cubicBezTo>
                    <a:cubicBezTo>
                      <a:pt x="148" y="45"/>
                      <a:pt x="147" y="45"/>
                      <a:pt x="147" y="46"/>
                    </a:cubicBezTo>
                    <a:close/>
                    <a:moveTo>
                      <a:pt x="128" y="15"/>
                    </a:moveTo>
                    <a:cubicBezTo>
                      <a:pt x="123" y="15"/>
                      <a:pt x="120" y="18"/>
                      <a:pt x="120" y="23"/>
                    </a:cubicBezTo>
                    <a:cubicBezTo>
                      <a:pt x="120" y="27"/>
                      <a:pt x="123" y="30"/>
                      <a:pt x="127" y="30"/>
                    </a:cubicBezTo>
                    <a:cubicBezTo>
                      <a:pt x="132" y="30"/>
                      <a:pt x="135" y="27"/>
                      <a:pt x="135" y="23"/>
                    </a:cubicBezTo>
                    <a:cubicBezTo>
                      <a:pt x="135" y="19"/>
                      <a:pt x="132" y="15"/>
                      <a:pt x="128" y="15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0" name="Freeform 760"/>
              <p:cNvSpPr>
                <a:spLocks/>
              </p:cNvSpPr>
              <p:nvPr/>
            </p:nvSpPr>
            <p:spPr bwMode="gray">
              <a:xfrm>
                <a:off x="773112" y="5214354"/>
                <a:ext cx="216511" cy="255650"/>
              </a:xfrm>
              <a:custGeom>
                <a:avLst/>
                <a:gdLst/>
                <a:ahLst/>
                <a:cxnLst>
                  <a:cxn ang="0">
                    <a:pos x="27" y="76"/>
                  </a:cxn>
                  <a:cxn ang="0">
                    <a:pos x="30" y="76"/>
                  </a:cxn>
                  <a:cxn ang="0">
                    <a:pos x="93" y="76"/>
                  </a:cxn>
                  <a:cxn ang="0">
                    <a:pos x="95" y="79"/>
                  </a:cxn>
                  <a:cxn ang="0">
                    <a:pos x="95" y="107"/>
                  </a:cxn>
                  <a:cxn ang="0">
                    <a:pos x="95" y="110"/>
                  </a:cxn>
                  <a:cxn ang="0">
                    <a:pos x="0" y="110"/>
                  </a:cxn>
                  <a:cxn ang="0">
                    <a:pos x="0" y="76"/>
                  </a:cxn>
                  <a:cxn ang="0">
                    <a:pos x="18" y="76"/>
                  </a:cxn>
                  <a:cxn ang="0">
                    <a:pos x="18" y="72"/>
                  </a:cxn>
                  <a:cxn ang="0">
                    <a:pos x="18" y="6"/>
                  </a:cxn>
                  <a:cxn ang="0">
                    <a:pos x="23" y="0"/>
                  </a:cxn>
                  <a:cxn ang="0">
                    <a:pos x="27" y="6"/>
                  </a:cxn>
                  <a:cxn ang="0">
                    <a:pos x="27" y="72"/>
                  </a:cxn>
                  <a:cxn ang="0">
                    <a:pos x="27" y="76"/>
                  </a:cxn>
                </a:cxnLst>
                <a:rect l="0" t="0" r="r" b="b"/>
                <a:pathLst>
                  <a:path w="95" h="110">
                    <a:moveTo>
                      <a:pt x="27" y="76"/>
                    </a:moveTo>
                    <a:cubicBezTo>
                      <a:pt x="28" y="76"/>
                      <a:pt x="29" y="76"/>
                      <a:pt x="30" y="76"/>
                    </a:cubicBezTo>
                    <a:cubicBezTo>
                      <a:pt x="51" y="76"/>
                      <a:pt x="72" y="76"/>
                      <a:pt x="93" y="76"/>
                    </a:cubicBezTo>
                    <a:cubicBezTo>
                      <a:pt x="95" y="76"/>
                      <a:pt x="95" y="76"/>
                      <a:pt x="95" y="79"/>
                    </a:cubicBezTo>
                    <a:cubicBezTo>
                      <a:pt x="95" y="88"/>
                      <a:pt x="95" y="98"/>
                      <a:pt x="95" y="107"/>
                    </a:cubicBezTo>
                    <a:cubicBezTo>
                      <a:pt x="95" y="108"/>
                      <a:pt x="95" y="109"/>
                      <a:pt x="95" y="110"/>
                    </a:cubicBezTo>
                    <a:cubicBezTo>
                      <a:pt x="63" y="110"/>
                      <a:pt x="32" y="110"/>
                      <a:pt x="0" y="110"/>
                    </a:cubicBezTo>
                    <a:cubicBezTo>
                      <a:pt x="0" y="98"/>
                      <a:pt x="0" y="87"/>
                      <a:pt x="0" y="76"/>
                    </a:cubicBezTo>
                    <a:cubicBezTo>
                      <a:pt x="6" y="76"/>
                      <a:pt x="12" y="76"/>
                      <a:pt x="18" y="76"/>
                    </a:cubicBezTo>
                    <a:cubicBezTo>
                      <a:pt x="18" y="75"/>
                      <a:pt x="18" y="73"/>
                      <a:pt x="18" y="72"/>
                    </a:cubicBezTo>
                    <a:cubicBezTo>
                      <a:pt x="18" y="50"/>
                      <a:pt x="18" y="28"/>
                      <a:pt x="18" y="6"/>
                    </a:cubicBezTo>
                    <a:cubicBezTo>
                      <a:pt x="18" y="2"/>
                      <a:pt x="20" y="0"/>
                      <a:pt x="23" y="0"/>
                    </a:cubicBezTo>
                    <a:cubicBezTo>
                      <a:pt x="25" y="0"/>
                      <a:pt x="27" y="2"/>
                      <a:pt x="27" y="6"/>
                    </a:cubicBezTo>
                    <a:cubicBezTo>
                      <a:pt x="27" y="28"/>
                      <a:pt x="27" y="50"/>
                      <a:pt x="27" y="72"/>
                    </a:cubicBezTo>
                    <a:cubicBezTo>
                      <a:pt x="27" y="73"/>
                      <a:pt x="27" y="74"/>
                      <a:pt x="27" y="76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1" name="Freeform 761"/>
              <p:cNvSpPr>
                <a:spLocks/>
              </p:cNvSpPr>
              <p:nvPr/>
            </p:nvSpPr>
            <p:spPr bwMode="gray">
              <a:xfrm>
                <a:off x="773112" y="5484076"/>
                <a:ext cx="216511" cy="8443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0"/>
                  </a:cxn>
                  <a:cxn ang="0">
                    <a:pos x="95" y="0"/>
                  </a:cxn>
                  <a:cxn ang="0">
                    <a:pos x="95" y="34"/>
                  </a:cxn>
                  <a:cxn ang="0">
                    <a:pos x="0" y="34"/>
                  </a:cxn>
                </a:cxnLst>
                <a:rect l="0" t="0" r="r" b="b"/>
                <a:pathLst>
                  <a:path w="95" h="34">
                    <a:moveTo>
                      <a:pt x="0" y="34"/>
                    </a:moveTo>
                    <a:cubicBezTo>
                      <a:pt x="0" y="22"/>
                      <a:pt x="0" y="11"/>
                      <a:pt x="0" y="0"/>
                    </a:cubicBezTo>
                    <a:cubicBezTo>
                      <a:pt x="32" y="0"/>
                      <a:pt x="63" y="0"/>
                      <a:pt x="95" y="0"/>
                    </a:cubicBezTo>
                    <a:cubicBezTo>
                      <a:pt x="95" y="11"/>
                      <a:pt x="95" y="23"/>
                      <a:pt x="95" y="34"/>
                    </a:cubicBezTo>
                    <a:cubicBezTo>
                      <a:pt x="63" y="34"/>
                      <a:pt x="32" y="34"/>
                      <a:pt x="0" y="34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2" name="Freeform 762"/>
              <p:cNvSpPr>
                <a:spLocks/>
              </p:cNvSpPr>
              <p:nvPr/>
            </p:nvSpPr>
            <p:spPr bwMode="gray">
              <a:xfrm>
                <a:off x="1308441" y="4963393"/>
                <a:ext cx="35688" cy="35182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7" y="15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5" y="8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2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2" y="0"/>
                      <a:pt x="15" y="3"/>
                      <a:pt x="1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3" name="Freeform 763"/>
              <p:cNvSpPr>
                <a:spLocks/>
              </p:cNvSpPr>
              <p:nvPr/>
            </p:nvSpPr>
            <p:spPr bwMode="gray">
              <a:xfrm>
                <a:off x="1308441" y="5477040"/>
                <a:ext cx="35688" cy="42218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7" y="16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5" y="8"/>
                  </a:cxn>
                </a:cxnLst>
                <a:rect l="0" t="0" r="r" b="b"/>
                <a:pathLst>
                  <a:path w="15" h="16">
                    <a:moveTo>
                      <a:pt x="15" y="8"/>
                    </a:moveTo>
                    <a:cubicBezTo>
                      <a:pt x="15" y="12"/>
                      <a:pt x="12" y="16"/>
                      <a:pt x="7" y="16"/>
                    </a:cubicBezTo>
                    <a:cubicBezTo>
                      <a:pt x="3" y="16"/>
                      <a:pt x="0" y="12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4" name="Freeform 764"/>
              <p:cNvSpPr>
                <a:spLocks/>
              </p:cNvSpPr>
              <p:nvPr/>
            </p:nvSpPr>
            <p:spPr bwMode="gray">
              <a:xfrm>
                <a:off x="1441679" y="5235462"/>
                <a:ext cx="54722" cy="9616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7" y="40"/>
                      <a:pt x="9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5" name="Freeform 765"/>
              <p:cNvSpPr>
                <a:spLocks/>
              </p:cNvSpPr>
              <p:nvPr/>
            </p:nvSpPr>
            <p:spPr bwMode="gray">
              <a:xfrm>
                <a:off x="1532090" y="5235462"/>
                <a:ext cx="54722" cy="9616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7" y="40"/>
                      <a:pt x="9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6" name="Freeform 766"/>
              <p:cNvSpPr>
                <a:spLocks/>
              </p:cNvSpPr>
              <p:nvPr/>
            </p:nvSpPr>
            <p:spPr bwMode="gray">
              <a:xfrm>
                <a:off x="1622501" y="5235462"/>
                <a:ext cx="54722" cy="9616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8" y="0"/>
                      <a:pt x="16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6" y="40"/>
                      <a:pt x="8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7" name="Freeform 767"/>
              <p:cNvSpPr>
                <a:spLocks/>
              </p:cNvSpPr>
              <p:nvPr/>
            </p:nvSpPr>
            <p:spPr bwMode="gray">
              <a:xfrm>
                <a:off x="1441679" y="5437168"/>
                <a:ext cx="54722" cy="96163"/>
              </a:xfrm>
              <a:custGeom>
                <a:avLst/>
                <a:gdLst/>
                <a:ahLst/>
                <a:cxnLst>
                  <a:cxn ang="0">
                    <a:pos x="25" y="40"/>
                  </a:cxn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</a:cxnLst>
                <a:rect l="0" t="0" r="r" b="b"/>
                <a:pathLst>
                  <a:path w="25" h="40">
                    <a:moveTo>
                      <a:pt x="25" y="40"/>
                    </a:moveTo>
                    <a:cubicBezTo>
                      <a:pt x="17" y="40"/>
                      <a:pt x="9" y="40"/>
                      <a:pt x="0" y="40"/>
                    </a:cubicBezTo>
                    <a:cubicBezTo>
                      <a:pt x="0" y="27"/>
                      <a:pt x="0" y="14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4"/>
                      <a:pt x="25" y="27"/>
                      <a:pt x="2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8" name="Freeform 768"/>
              <p:cNvSpPr>
                <a:spLocks/>
              </p:cNvSpPr>
              <p:nvPr/>
            </p:nvSpPr>
            <p:spPr bwMode="gray">
              <a:xfrm>
                <a:off x="1532090" y="5437168"/>
                <a:ext cx="54722" cy="96163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9"/>
                  </a:cxn>
                  <a:cxn ang="0">
                    <a:pos x="26" y="38"/>
                  </a:cxn>
                  <a:cxn ang="0">
                    <a:pos x="23" y="40"/>
                  </a:cxn>
                  <a:cxn ang="0">
                    <a:pos x="3" y="40"/>
                  </a:cxn>
                  <a:cxn ang="0">
                    <a:pos x="0" y="3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6" y="0"/>
                  </a:cxn>
                </a:cxnLst>
                <a:rect l="0" t="0" r="r" b="b"/>
                <a:pathLst>
                  <a:path w="26" h="40">
                    <a:moveTo>
                      <a:pt x="26" y="0"/>
                    </a:moveTo>
                    <a:cubicBezTo>
                      <a:pt x="26" y="3"/>
                      <a:pt x="26" y="6"/>
                      <a:pt x="26" y="9"/>
                    </a:cubicBezTo>
                    <a:cubicBezTo>
                      <a:pt x="26" y="19"/>
                      <a:pt x="26" y="28"/>
                      <a:pt x="26" y="38"/>
                    </a:cubicBezTo>
                    <a:cubicBezTo>
                      <a:pt x="26" y="40"/>
                      <a:pt x="25" y="40"/>
                      <a:pt x="23" y="40"/>
                    </a:cubicBezTo>
                    <a:cubicBezTo>
                      <a:pt x="16" y="40"/>
                      <a:pt x="9" y="40"/>
                      <a:pt x="3" y="40"/>
                    </a:cubicBezTo>
                    <a:cubicBezTo>
                      <a:pt x="1" y="40"/>
                      <a:pt x="0" y="40"/>
                      <a:pt x="0" y="38"/>
                    </a:cubicBezTo>
                    <a:cubicBezTo>
                      <a:pt x="0" y="26"/>
                      <a:pt x="0" y="14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0" y="0"/>
                      <a:pt x="1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9" name="Freeform 769"/>
              <p:cNvSpPr>
                <a:spLocks/>
              </p:cNvSpPr>
              <p:nvPr/>
            </p:nvSpPr>
            <p:spPr bwMode="gray">
              <a:xfrm>
                <a:off x="1615362" y="5437168"/>
                <a:ext cx="61860" cy="961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6" y="2"/>
                  </a:cxn>
                  <a:cxn ang="0">
                    <a:pos x="26" y="38"/>
                  </a:cxn>
                  <a:cxn ang="0">
                    <a:pos x="24" y="40"/>
                  </a:cxn>
                  <a:cxn ang="0">
                    <a:pos x="2" y="40"/>
                  </a:cxn>
                  <a:cxn ang="0">
                    <a:pos x="0" y="39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6" h="40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11" y="0"/>
                      <a:pt x="17" y="0"/>
                      <a:pt x="24" y="0"/>
                    </a:cubicBezTo>
                    <a:cubicBezTo>
                      <a:pt x="25" y="0"/>
                      <a:pt x="26" y="0"/>
                      <a:pt x="26" y="2"/>
                    </a:cubicBezTo>
                    <a:cubicBezTo>
                      <a:pt x="26" y="14"/>
                      <a:pt x="26" y="26"/>
                      <a:pt x="26" y="38"/>
                    </a:cubicBezTo>
                    <a:cubicBezTo>
                      <a:pt x="26" y="40"/>
                      <a:pt x="25" y="40"/>
                      <a:pt x="24" y="40"/>
                    </a:cubicBezTo>
                    <a:cubicBezTo>
                      <a:pt x="17" y="40"/>
                      <a:pt x="10" y="40"/>
                      <a:pt x="2" y="40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1" y="26"/>
                      <a:pt x="1" y="14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0" name="Oval 770"/>
              <p:cNvSpPr>
                <a:spLocks noChangeArrowheads="1"/>
              </p:cNvSpPr>
              <p:nvPr/>
            </p:nvSpPr>
            <p:spPr bwMode="gray">
              <a:xfrm>
                <a:off x="1308441" y="5352733"/>
                <a:ext cx="35688" cy="35182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1" name="Oval 771"/>
              <p:cNvSpPr>
                <a:spLocks noChangeArrowheads="1"/>
              </p:cNvSpPr>
              <p:nvPr/>
            </p:nvSpPr>
            <p:spPr bwMode="gray">
              <a:xfrm>
                <a:off x="1308441" y="5087701"/>
                <a:ext cx="35688" cy="35181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2" name="Freeform 772"/>
              <p:cNvSpPr>
                <a:spLocks/>
              </p:cNvSpPr>
              <p:nvPr/>
            </p:nvSpPr>
            <p:spPr bwMode="gray">
              <a:xfrm>
                <a:off x="1308441" y="5221389"/>
                <a:ext cx="35688" cy="3283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5" y="8"/>
                  </a:cxn>
                  <a:cxn ang="0">
                    <a:pos x="7" y="15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cubicBezTo>
                      <a:pt x="12" y="0"/>
                      <a:pt x="15" y="4"/>
                      <a:pt x="15" y="8"/>
                    </a:cubicBezTo>
                    <a:cubicBezTo>
                      <a:pt x="15" y="12"/>
                      <a:pt x="12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36105" y="6021760"/>
              <a:ext cx="2552700" cy="427037"/>
            </a:xfrm>
            <a:prstGeom prst="rect">
              <a:avLst/>
            </a:prstGeom>
            <a:noFill/>
            <a:ln w="111125" cap="rnd">
              <a:noFill/>
            </a:ln>
          </p:spPr>
          <p:txBody>
            <a:bodyPr lIns="0" tIns="0" rIns="0" bIns="0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itchFamily="34" charset="0"/>
                </a:rPr>
                <a:t>On-premises</a:t>
              </a:r>
            </a:p>
          </p:txBody>
        </p:sp>
        <p:sp>
          <p:nvSpPr>
            <p:cNvPr id="16" name="TextBox 15"/>
            <p:cNvSpPr txBox="1"/>
            <p:nvPr/>
          </p:nvSpPr>
          <p:spPr bwMode="gray">
            <a:xfrm>
              <a:off x="3347518" y="1922835"/>
              <a:ext cx="909637" cy="3460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sz="14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rd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Party</a:t>
              </a:r>
            </a:p>
          </p:txBody>
        </p:sp>
        <p:sp>
          <p:nvSpPr>
            <p:cNvPr id="17" name="Freeform 138"/>
            <p:cNvSpPr>
              <a:spLocks noChangeAspect="1" noEditPoints="1"/>
            </p:cNvSpPr>
            <p:nvPr/>
          </p:nvSpPr>
          <p:spPr bwMode="gray">
            <a:xfrm>
              <a:off x="3304655" y="2168897"/>
              <a:ext cx="514350" cy="295275"/>
            </a:xfrm>
            <a:custGeom>
              <a:avLst/>
              <a:gdLst/>
              <a:ahLst/>
              <a:cxnLst>
                <a:cxn ang="0">
                  <a:pos x="413" y="457"/>
                </a:cxn>
                <a:cxn ang="0">
                  <a:pos x="185" y="457"/>
                </a:cxn>
                <a:cxn ang="0">
                  <a:pos x="35" y="367"/>
                </a:cxn>
                <a:cxn ang="0">
                  <a:pos x="63" y="172"/>
                </a:cxn>
                <a:cxn ang="0">
                  <a:pos x="185" y="121"/>
                </a:cxn>
                <a:cxn ang="0">
                  <a:pos x="191" y="117"/>
                </a:cxn>
                <a:cxn ang="0">
                  <a:pos x="321" y="10"/>
                </a:cxn>
                <a:cxn ang="0">
                  <a:pos x="489" y="95"/>
                </a:cxn>
                <a:cxn ang="0">
                  <a:pos x="496" y="99"/>
                </a:cxn>
                <a:cxn ang="0">
                  <a:pos x="638" y="168"/>
                </a:cxn>
                <a:cxn ang="0">
                  <a:pos x="646" y="172"/>
                </a:cxn>
                <a:cxn ang="0">
                  <a:pos x="778" y="284"/>
                </a:cxn>
                <a:cxn ang="0">
                  <a:pos x="744" y="413"/>
                </a:cxn>
                <a:cxn ang="0">
                  <a:pos x="656" y="456"/>
                </a:cxn>
                <a:cxn ang="0">
                  <a:pos x="640" y="457"/>
                </a:cxn>
                <a:cxn ang="0">
                  <a:pos x="413" y="457"/>
                </a:cxn>
                <a:cxn ang="0">
                  <a:pos x="220" y="204"/>
                </a:cxn>
                <a:cxn ang="0">
                  <a:pos x="191" y="195"/>
                </a:cxn>
                <a:cxn ang="0">
                  <a:pos x="186" y="189"/>
                </a:cxn>
                <a:cxn ang="0">
                  <a:pos x="183" y="158"/>
                </a:cxn>
                <a:cxn ang="0">
                  <a:pos x="178" y="153"/>
                </a:cxn>
                <a:cxn ang="0">
                  <a:pos x="160" y="155"/>
                </a:cxn>
                <a:cxn ang="0">
                  <a:pos x="49" y="312"/>
                </a:cxn>
                <a:cxn ang="0">
                  <a:pos x="181" y="425"/>
                </a:cxn>
                <a:cxn ang="0">
                  <a:pos x="646" y="425"/>
                </a:cxn>
                <a:cxn ang="0">
                  <a:pos x="718" y="394"/>
                </a:cxn>
                <a:cxn ang="0">
                  <a:pos x="748" y="303"/>
                </a:cxn>
                <a:cxn ang="0">
                  <a:pos x="703" y="222"/>
                </a:cxn>
                <a:cxn ang="0">
                  <a:pos x="630" y="205"/>
                </a:cxn>
                <a:cxn ang="0">
                  <a:pos x="620" y="200"/>
                </a:cxn>
                <a:cxn ang="0">
                  <a:pos x="538" y="135"/>
                </a:cxn>
                <a:cxn ang="0">
                  <a:pos x="441" y="153"/>
                </a:cxn>
                <a:cxn ang="0">
                  <a:pos x="438" y="153"/>
                </a:cxn>
                <a:cxn ang="0">
                  <a:pos x="410" y="140"/>
                </a:cxn>
                <a:cxn ang="0">
                  <a:pos x="459" y="107"/>
                </a:cxn>
                <a:cxn ang="0">
                  <a:pos x="456" y="102"/>
                </a:cxn>
                <a:cxn ang="0">
                  <a:pos x="238" y="95"/>
                </a:cxn>
                <a:cxn ang="0">
                  <a:pos x="215" y="182"/>
                </a:cxn>
                <a:cxn ang="0">
                  <a:pos x="220" y="204"/>
                </a:cxn>
              </a:cxnLst>
              <a:rect l="0" t="0" r="r" b="b"/>
              <a:pathLst>
                <a:path w="786" h="457">
                  <a:moveTo>
                    <a:pt x="413" y="457"/>
                  </a:moveTo>
                  <a:cubicBezTo>
                    <a:pt x="337" y="457"/>
                    <a:pt x="261" y="457"/>
                    <a:pt x="185" y="457"/>
                  </a:cubicBezTo>
                  <a:cubicBezTo>
                    <a:pt x="118" y="456"/>
                    <a:pt x="67" y="426"/>
                    <a:pt x="35" y="367"/>
                  </a:cubicBezTo>
                  <a:cubicBezTo>
                    <a:pt x="0" y="304"/>
                    <a:pt x="13" y="222"/>
                    <a:pt x="63" y="172"/>
                  </a:cubicBezTo>
                  <a:cubicBezTo>
                    <a:pt x="97" y="138"/>
                    <a:pt x="137" y="121"/>
                    <a:pt x="185" y="121"/>
                  </a:cubicBezTo>
                  <a:cubicBezTo>
                    <a:pt x="188" y="121"/>
                    <a:pt x="189" y="120"/>
                    <a:pt x="191" y="117"/>
                  </a:cubicBezTo>
                  <a:cubicBezTo>
                    <a:pt x="214" y="57"/>
                    <a:pt x="258" y="21"/>
                    <a:pt x="321" y="10"/>
                  </a:cubicBezTo>
                  <a:cubicBezTo>
                    <a:pt x="389" y="0"/>
                    <a:pt x="457" y="35"/>
                    <a:pt x="489" y="95"/>
                  </a:cubicBezTo>
                  <a:cubicBezTo>
                    <a:pt x="491" y="98"/>
                    <a:pt x="493" y="99"/>
                    <a:pt x="496" y="99"/>
                  </a:cubicBezTo>
                  <a:cubicBezTo>
                    <a:pt x="555" y="98"/>
                    <a:pt x="603" y="121"/>
                    <a:pt x="638" y="168"/>
                  </a:cubicBezTo>
                  <a:cubicBezTo>
                    <a:pt x="640" y="171"/>
                    <a:pt x="642" y="172"/>
                    <a:pt x="646" y="172"/>
                  </a:cubicBezTo>
                  <a:cubicBezTo>
                    <a:pt x="711" y="172"/>
                    <a:pt x="767" y="220"/>
                    <a:pt x="778" y="284"/>
                  </a:cubicBezTo>
                  <a:cubicBezTo>
                    <a:pt x="786" y="332"/>
                    <a:pt x="776" y="376"/>
                    <a:pt x="744" y="413"/>
                  </a:cubicBezTo>
                  <a:cubicBezTo>
                    <a:pt x="721" y="439"/>
                    <a:pt x="691" y="453"/>
                    <a:pt x="656" y="456"/>
                  </a:cubicBezTo>
                  <a:cubicBezTo>
                    <a:pt x="651" y="457"/>
                    <a:pt x="645" y="457"/>
                    <a:pt x="640" y="457"/>
                  </a:cubicBezTo>
                  <a:cubicBezTo>
                    <a:pt x="564" y="457"/>
                    <a:pt x="489" y="457"/>
                    <a:pt x="413" y="457"/>
                  </a:cubicBezTo>
                  <a:close/>
                  <a:moveTo>
                    <a:pt x="220" y="204"/>
                  </a:moveTo>
                  <a:cubicBezTo>
                    <a:pt x="210" y="201"/>
                    <a:pt x="200" y="198"/>
                    <a:pt x="191" y="195"/>
                  </a:cubicBezTo>
                  <a:cubicBezTo>
                    <a:pt x="188" y="194"/>
                    <a:pt x="186" y="192"/>
                    <a:pt x="186" y="189"/>
                  </a:cubicBezTo>
                  <a:cubicBezTo>
                    <a:pt x="185" y="179"/>
                    <a:pt x="183" y="169"/>
                    <a:pt x="183" y="158"/>
                  </a:cubicBezTo>
                  <a:cubicBezTo>
                    <a:pt x="182" y="155"/>
                    <a:pt x="182" y="153"/>
                    <a:pt x="178" y="153"/>
                  </a:cubicBezTo>
                  <a:cubicBezTo>
                    <a:pt x="172" y="154"/>
                    <a:pt x="166" y="154"/>
                    <a:pt x="160" y="155"/>
                  </a:cubicBezTo>
                  <a:cubicBezTo>
                    <a:pt x="86" y="169"/>
                    <a:pt x="37" y="237"/>
                    <a:pt x="49" y="312"/>
                  </a:cubicBezTo>
                  <a:cubicBezTo>
                    <a:pt x="59" y="376"/>
                    <a:pt x="116" y="425"/>
                    <a:pt x="181" y="425"/>
                  </a:cubicBezTo>
                  <a:cubicBezTo>
                    <a:pt x="336" y="425"/>
                    <a:pt x="491" y="425"/>
                    <a:pt x="646" y="425"/>
                  </a:cubicBezTo>
                  <a:cubicBezTo>
                    <a:pt x="674" y="425"/>
                    <a:pt x="699" y="414"/>
                    <a:pt x="718" y="394"/>
                  </a:cubicBezTo>
                  <a:cubicBezTo>
                    <a:pt x="742" y="368"/>
                    <a:pt x="751" y="337"/>
                    <a:pt x="748" y="303"/>
                  </a:cubicBezTo>
                  <a:cubicBezTo>
                    <a:pt x="746" y="269"/>
                    <a:pt x="731" y="242"/>
                    <a:pt x="703" y="222"/>
                  </a:cubicBezTo>
                  <a:cubicBezTo>
                    <a:pt x="681" y="207"/>
                    <a:pt x="656" y="202"/>
                    <a:pt x="630" y="205"/>
                  </a:cubicBezTo>
                  <a:cubicBezTo>
                    <a:pt x="625" y="206"/>
                    <a:pt x="622" y="204"/>
                    <a:pt x="620" y="200"/>
                  </a:cubicBezTo>
                  <a:cubicBezTo>
                    <a:pt x="601" y="167"/>
                    <a:pt x="574" y="145"/>
                    <a:pt x="538" y="135"/>
                  </a:cubicBezTo>
                  <a:cubicBezTo>
                    <a:pt x="503" y="126"/>
                    <a:pt x="470" y="128"/>
                    <a:pt x="441" y="153"/>
                  </a:cubicBezTo>
                  <a:cubicBezTo>
                    <a:pt x="440" y="153"/>
                    <a:pt x="439" y="154"/>
                    <a:pt x="438" y="153"/>
                  </a:cubicBezTo>
                  <a:cubicBezTo>
                    <a:pt x="428" y="149"/>
                    <a:pt x="419" y="145"/>
                    <a:pt x="410" y="140"/>
                  </a:cubicBezTo>
                  <a:cubicBezTo>
                    <a:pt x="424" y="125"/>
                    <a:pt x="440" y="115"/>
                    <a:pt x="459" y="107"/>
                  </a:cubicBezTo>
                  <a:cubicBezTo>
                    <a:pt x="458" y="105"/>
                    <a:pt x="457" y="104"/>
                    <a:pt x="456" y="102"/>
                  </a:cubicBezTo>
                  <a:cubicBezTo>
                    <a:pt x="407" y="23"/>
                    <a:pt x="292" y="19"/>
                    <a:pt x="238" y="95"/>
                  </a:cubicBezTo>
                  <a:cubicBezTo>
                    <a:pt x="219" y="121"/>
                    <a:pt x="210" y="150"/>
                    <a:pt x="215" y="182"/>
                  </a:cubicBezTo>
                  <a:cubicBezTo>
                    <a:pt x="217" y="189"/>
                    <a:pt x="218" y="196"/>
                    <a:pt x="220" y="204"/>
                  </a:cubicBezTo>
                  <a:close/>
                </a:path>
              </a:pathLst>
            </a:custGeom>
            <a:solidFill>
              <a:srgbClr val="4657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accent4"/>
                </a:solidFill>
                <a:latin typeface="+mn-lt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gray">
            <a:xfrm>
              <a:off x="1153593" y="1773610"/>
              <a:ext cx="1868487" cy="498475"/>
            </a:xfrm>
            <a:prstGeom prst="round2Same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itchFamily="34" charset="0"/>
                </a:rPr>
                <a:t>Oracle Cloud</a:t>
              </a:r>
            </a:p>
          </p:txBody>
        </p:sp>
        <p:sp>
          <p:nvSpPr>
            <p:cNvPr id="19" name="Freeform 138"/>
            <p:cNvSpPr>
              <a:spLocks noChangeAspect="1" noEditPoints="1"/>
            </p:cNvSpPr>
            <p:nvPr/>
          </p:nvSpPr>
          <p:spPr bwMode="gray">
            <a:xfrm>
              <a:off x="3617393" y="2283197"/>
              <a:ext cx="876300" cy="504825"/>
            </a:xfrm>
            <a:custGeom>
              <a:avLst/>
              <a:gdLst/>
              <a:ahLst/>
              <a:cxnLst>
                <a:cxn ang="0">
                  <a:pos x="413" y="457"/>
                </a:cxn>
                <a:cxn ang="0">
                  <a:pos x="185" y="457"/>
                </a:cxn>
                <a:cxn ang="0">
                  <a:pos x="35" y="367"/>
                </a:cxn>
                <a:cxn ang="0">
                  <a:pos x="63" y="172"/>
                </a:cxn>
                <a:cxn ang="0">
                  <a:pos x="185" y="121"/>
                </a:cxn>
                <a:cxn ang="0">
                  <a:pos x="191" y="117"/>
                </a:cxn>
                <a:cxn ang="0">
                  <a:pos x="321" y="10"/>
                </a:cxn>
                <a:cxn ang="0">
                  <a:pos x="489" y="95"/>
                </a:cxn>
                <a:cxn ang="0">
                  <a:pos x="496" y="99"/>
                </a:cxn>
                <a:cxn ang="0">
                  <a:pos x="638" y="168"/>
                </a:cxn>
                <a:cxn ang="0">
                  <a:pos x="646" y="172"/>
                </a:cxn>
                <a:cxn ang="0">
                  <a:pos x="778" y="284"/>
                </a:cxn>
                <a:cxn ang="0">
                  <a:pos x="744" y="413"/>
                </a:cxn>
                <a:cxn ang="0">
                  <a:pos x="656" y="456"/>
                </a:cxn>
                <a:cxn ang="0">
                  <a:pos x="640" y="457"/>
                </a:cxn>
                <a:cxn ang="0">
                  <a:pos x="413" y="457"/>
                </a:cxn>
                <a:cxn ang="0">
                  <a:pos x="220" y="204"/>
                </a:cxn>
                <a:cxn ang="0">
                  <a:pos x="191" y="195"/>
                </a:cxn>
                <a:cxn ang="0">
                  <a:pos x="186" y="189"/>
                </a:cxn>
                <a:cxn ang="0">
                  <a:pos x="183" y="158"/>
                </a:cxn>
                <a:cxn ang="0">
                  <a:pos x="178" y="153"/>
                </a:cxn>
                <a:cxn ang="0">
                  <a:pos x="160" y="155"/>
                </a:cxn>
                <a:cxn ang="0">
                  <a:pos x="49" y="312"/>
                </a:cxn>
                <a:cxn ang="0">
                  <a:pos x="181" y="425"/>
                </a:cxn>
                <a:cxn ang="0">
                  <a:pos x="646" y="425"/>
                </a:cxn>
                <a:cxn ang="0">
                  <a:pos x="718" y="394"/>
                </a:cxn>
                <a:cxn ang="0">
                  <a:pos x="748" y="303"/>
                </a:cxn>
                <a:cxn ang="0">
                  <a:pos x="703" y="222"/>
                </a:cxn>
                <a:cxn ang="0">
                  <a:pos x="630" y="205"/>
                </a:cxn>
                <a:cxn ang="0">
                  <a:pos x="620" y="200"/>
                </a:cxn>
                <a:cxn ang="0">
                  <a:pos x="538" y="135"/>
                </a:cxn>
                <a:cxn ang="0">
                  <a:pos x="441" y="153"/>
                </a:cxn>
                <a:cxn ang="0">
                  <a:pos x="438" y="153"/>
                </a:cxn>
                <a:cxn ang="0">
                  <a:pos x="410" y="140"/>
                </a:cxn>
                <a:cxn ang="0">
                  <a:pos x="459" y="107"/>
                </a:cxn>
                <a:cxn ang="0">
                  <a:pos x="456" y="102"/>
                </a:cxn>
                <a:cxn ang="0">
                  <a:pos x="238" y="95"/>
                </a:cxn>
                <a:cxn ang="0">
                  <a:pos x="215" y="182"/>
                </a:cxn>
                <a:cxn ang="0">
                  <a:pos x="220" y="204"/>
                </a:cxn>
              </a:cxnLst>
              <a:rect l="0" t="0" r="r" b="b"/>
              <a:pathLst>
                <a:path w="786" h="457">
                  <a:moveTo>
                    <a:pt x="413" y="457"/>
                  </a:moveTo>
                  <a:cubicBezTo>
                    <a:pt x="337" y="457"/>
                    <a:pt x="261" y="457"/>
                    <a:pt x="185" y="457"/>
                  </a:cubicBezTo>
                  <a:cubicBezTo>
                    <a:pt x="118" y="456"/>
                    <a:pt x="67" y="426"/>
                    <a:pt x="35" y="367"/>
                  </a:cubicBezTo>
                  <a:cubicBezTo>
                    <a:pt x="0" y="304"/>
                    <a:pt x="13" y="222"/>
                    <a:pt x="63" y="172"/>
                  </a:cubicBezTo>
                  <a:cubicBezTo>
                    <a:pt x="97" y="138"/>
                    <a:pt x="137" y="121"/>
                    <a:pt x="185" y="121"/>
                  </a:cubicBezTo>
                  <a:cubicBezTo>
                    <a:pt x="188" y="121"/>
                    <a:pt x="189" y="120"/>
                    <a:pt x="191" y="117"/>
                  </a:cubicBezTo>
                  <a:cubicBezTo>
                    <a:pt x="214" y="57"/>
                    <a:pt x="258" y="21"/>
                    <a:pt x="321" y="10"/>
                  </a:cubicBezTo>
                  <a:cubicBezTo>
                    <a:pt x="389" y="0"/>
                    <a:pt x="457" y="35"/>
                    <a:pt x="489" y="95"/>
                  </a:cubicBezTo>
                  <a:cubicBezTo>
                    <a:pt x="491" y="98"/>
                    <a:pt x="493" y="99"/>
                    <a:pt x="496" y="99"/>
                  </a:cubicBezTo>
                  <a:cubicBezTo>
                    <a:pt x="555" y="98"/>
                    <a:pt x="603" y="121"/>
                    <a:pt x="638" y="168"/>
                  </a:cubicBezTo>
                  <a:cubicBezTo>
                    <a:pt x="640" y="171"/>
                    <a:pt x="642" y="172"/>
                    <a:pt x="646" y="172"/>
                  </a:cubicBezTo>
                  <a:cubicBezTo>
                    <a:pt x="711" y="172"/>
                    <a:pt x="767" y="220"/>
                    <a:pt x="778" y="284"/>
                  </a:cubicBezTo>
                  <a:cubicBezTo>
                    <a:pt x="786" y="332"/>
                    <a:pt x="776" y="376"/>
                    <a:pt x="744" y="413"/>
                  </a:cubicBezTo>
                  <a:cubicBezTo>
                    <a:pt x="721" y="439"/>
                    <a:pt x="691" y="453"/>
                    <a:pt x="656" y="456"/>
                  </a:cubicBezTo>
                  <a:cubicBezTo>
                    <a:pt x="651" y="457"/>
                    <a:pt x="645" y="457"/>
                    <a:pt x="640" y="457"/>
                  </a:cubicBezTo>
                  <a:cubicBezTo>
                    <a:pt x="564" y="457"/>
                    <a:pt x="489" y="457"/>
                    <a:pt x="413" y="457"/>
                  </a:cubicBezTo>
                  <a:close/>
                  <a:moveTo>
                    <a:pt x="220" y="204"/>
                  </a:moveTo>
                  <a:cubicBezTo>
                    <a:pt x="210" y="201"/>
                    <a:pt x="200" y="198"/>
                    <a:pt x="191" y="195"/>
                  </a:cubicBezTo>
                  <a:cubicBezTo>
                    <a:pt x="188" y="194"/>
                    <a:pt x="186" y="192"/>
                    <a:pt x="186" y="189"/>
                  </a:cubicBezTo>
                  <a:cubicBezTo>
                    <a:pt x="185" y="179"/>
                    <a:pt x="183" y="169"/>
                    <a:pt x="183" y="158"/>
                  </a:cubicBezTo>
                  <a:cubicBezTo>
                    <a:pt x="182" y="155"/>
                    <a:pt x="182" y="153"/>
                    <a:pt x="178" y="153"/>
                  </a:cubicBezTo>
                  <a:cubicBezTo>
                    <a:pt x="172" y="154"/>
                    <a:pt x="166" y="154"/>
                    <a:pt x="160" y="155"/>
                  </a:cubicBezTo>
                  <a:cubicBezTo>
                    <a:pt x="86" y="169"/>
                    <a:pt x="37" y="237"/>
                    <a:pt x="49" y="312"/>
                  </a:cubicBezTo>
                  <a:cubicBezTo>
                    <a:pt x="59" y="376"/>
                    <a:pt x="116" y="425"/>
                    <a:pt x="181" y="425"/>
                  </a:cubicBezTo>
                  <a:cubicBezTo>
                    <a:pt x="336" y="425"/>
                    <a:pt x="491" y="425"/>
                    <a:pt x="646" y="425"/>
                  </a:cubicBezTo>
                  <a:cubicBezTo>
                    <a:pt x="674" y="425"/>
                    <a:pt x="699" y="414"/>
                    <a:pt x="718" y="394"/>
                  </a:cubicBezTo>
                  <a:cubicBezTo>
                    <a:pt x="742" y="368"/>
                    <a:pt x="751" y="337"/>
                    <a:pt x="748" y="303"/>
                  </a:cubicBezTo>
                  <a:cubicBezTo>
                    <a:pt x="746" y="269"/>
                    <a:pt x="731" y="242"/>
                    <a:pt x="703" y="222"/>
                  </a:cubicBezTo>
                  <a:cubicBezTo>
                    <a:pt x="681" y="207"/>
                    <a:pt x="656" y="202"/>
                    <a:pt x="630" y="205"/>
                  </a:cubicBezTo>
                  <a:cubicBezTo>
                    <a:pt x="625" y="206"/>
                    <a:pt x="622" y="204"/>
                    <a:pt x="620" y="200"/>
                  </a:cubicBezTo>
                  <a:cubicBezTo>
                    <a:pt x="601" y="167"/>
                    <a:pt x="574" y="145"/>
                    <a:pt x="538" y="135"/>
                  </a:cubicBezTo>
                  <a:cubicBezTo>
                    <a:pt x="503" y="126"/>
                    <a:pt x="470" y="128"/>
                    <a:pt x="441" y="153"/>
                  </a:cubicBezTo>
                  <a:cubicBezTo>
                    <a:pt x="440" y="153"/>
                    <a:pt x="439" y="154"/>
                    <a:pt x="438" y="153"/>
                  </a:cubicBezTo>
                  <a:cubicBezTo>
                    <a:pt x="428" y="149"/>
                    <a:pt x="419" y="145"/>
                    <a:pt x="410" y="140"/>
                  </a:cubicBezTo>
                  <a:cubicBezTo>
                    <a:pt x="424" y="125"/>
                    <a:pt x="440" y="115"/>
                    <a:pt x="459" y="107"/>
                  </a:cubicBezTo>
                  <a:cubicBezTo>
                    <a:pt x="458" y="105"/>
                    <a:pt x="457" y="104"/>
                    <a:pt x="456" y="102"/>
                  </a:cubicBezTo>
                  <a:cubicBezTo>
                    <a:pt x="407" y="23"/>
                    <a:pt x="292" y="19"/>
                    <a:pt x="238" y="95"/>
                  </a:cubicBezTo>
                  <a:cubicBezTo>
                    <a:pt x="219" y="121"/>
                    <a:pt x="210" y="150"/>
                    <a:pt x="215" y="182"/>
                  </a:cubicBezTo>
                  <a:cubicBezTo>
                    <a:pt x="217" y="189"/>
                    <a:pt x="218" y="196"/>
                    <a:pt x="220" y="204"/>
                  </a:cubicBezTo>
                  <a:close/>
                </a:path>
              </a:pathLst>
            </a:custGeom>
            <a:solidFill>
              <a:srgbClr val="4657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accent4"/>
                </a:solidFill>
                <a:latin typeface="+mn-lt"/>
                <a:cs typeface="+mn-cs"/>
              </a:endParaRPr>
            </a:p>
          </p:txBody>
        </p:sp>
        <p:sp>
          <p:nvSpPr>
            <p:cNvPr id="20" name="Freeform 138"/>
            <p:cNvSpPr>
              <a:spLocks noChangeAspect="1" noEditPoints="1"/>
            </p:cNvSpPr>
            <p:nvPr/>
          </p:nvSpPr>
          <p:spPr bwMode="gray">
            <a:xfrm>
              <a:off x="4012680" y="2029197"/>
              <a:ext cx="588963" cy="338138"/>
            </a:xfrm>
            <a:custGeom>
              <a:avLst/>
              <a:gdLst/>
              <a:ahLst/>
              <a:cxnLst>
                <a:cxn ang="0">
                  <a:pos x="413" y="457"/>
                </a:cxn>
                <a:cxn ang="0">
                  <a:pos x="185" y="457"/>
                </a:cxn>
                <a:cxn ang="0">
                  <a:pos x="35" y="367"/>
                </a:cxn>
                <a:cxn ang="0">
                  <a:pos x="63" y="172"/>
                </a:cxn>
                <a:cxn ang="0">
                  <a:pos x="185" y="121"/>
                </a:cxn>
                <a:cxn ang="0">
                  <a:pos x="191" y="117"/>
                </a:cxn>
                <a:cxn ang="0">
                  <a:pos x="321" y="10"/>
                </a:cxn>
                <a:cxn ang="0">
                  <a:pos x="489" y="95"/>
                </a:cxn>
                <a:cxn ang="0">
                  <a:pos x="496" y="99"/>
                </a:cxn>
                <a:cxn ang="0">
                  <a:pos x="638" y="168"/>
                </a:cxn>
                <a:cxn ang="0">
                  <a:pos x="646" y="172"/>
                </a:cxn>
                <a:cxn ang="0">
                  <a:pos x="778" y="284"/>
                </a:cxn>
                <a:cxn ang="0">
                  <a:pos x="744" y="413"/>
                </a:cxn>
                <a:cxn ang="0">
                  <a:pos x="656" y="456"/>
                </a:cxn>
                <a:cxn ang="0">
                  <a:pos x="640" y="457"/>
                </a:cxn>
                <a:cxn ang="0">
                  <a:pos x="413" y="457"/>
                </a:cxn>
                <a:cxn ang="0">
                  <a:pos x="220" y="204"/>
                </a:cxn>
                <a:cxn ang="0">
                  <a:pos x="191" y="195"/>
                </a:cxn>
                <a:cxn ang="0">
                  <a:pos x="186" y="189"/>
                </a:cxn>
                <a:cxn ang="0">
                  <a:pos x="183" y="158"/>
                </a:cxn>
                <a:cxn ang="0">
                  <a:pos x="178" y="153"/>
                </a:cxn>
                <a:cxn ang="0">
                  <a:pos x="160" y="155"/>
                </a:cxn>
                <a:cxn ang="0">
                  <a:pos x="49" y="312"/>
                </a:cxn>
                <a:cxn ang="0">
                  <a:pos x="181" y="425"/>
                </a:cxn>
                <a:cxn ang="0">
                  <a:pos x="646" y="425"/>
                </a:cxn>
                <a:cxn ang="0">
                  <a:pos x="718" y="394"/>
                </a:cxn>
                <a:cxn ang="0">
                  <a:pos x="748" y="303"/>
                </a:cxn>
                <a:cxn ang="0">
                  <a:pos x="703" y="222"/>
                </a:cxn>
                <a:cxn ang="0">
                  <a:pos x="630" y="205"/>
                </a:cxn>
                <a:cxn ang="0">
                  <a:pos x="620" y="200"/>
                </a:cxn>
                <a:cxn ang="0">
                  <a:pos x="538" y="135"/>
                </a:cxn>
                <a:cxn ang="0">
                  <a:pos x="441" y="153"/>
                </a:cxn>
                <a:cxn ang="0">
                  <a:pos x="438" y="153"/>
                </a:cxn>
                <a:cxn ang="0">
                  <a:pos x="410" y="140"/>
                </a:cxn>
                <a:cxn ang="0">
                  <a:pos x="459" y="107"/>
                </a:cxn>
                <a:cxn ang="0">
                  <a:pos x="456" y="102"/>
                </a:cxn>
                <a:cxn ang="0">
                  <a:pos x="238" y="95"/>
                </a:cxn>
                <a:cxn ang="0">
                  <a:pos x="215" y="182"/>
                </a:cxn>
                <a:cxn ang="0">
                  <a:pos x="220" y="204"/>
                </a:cxn>
              </a:cxnLst>
              <a:rect l="0" t="0" r="r" b="b"/>
              <a:pathLst>
                <a:path w="786" h="457">
                  <a:moveTo>
                    <a:pt x="413" y="457"/>
                  </a:moveTo>
                  <a:cubicBezTo>
                    <a:pt x="337" y="457"/>
                    <a:pt x="261" y="457"/>
                    <a:pt x="185" y="457"/>
                  </a:cubicBezTo>
                  <a:cubicBezTo>
                    <a:pt x="118" y="456"/>
                    <a:pt x="67" y="426"/>
                    <a:pt x="35" y="367"/>
                  </a:cubicBezTo>
                  <a:cubicBezTo>
                    <a:pt x="0" y="304"/>
                    <a:pt x="13" y="222"/>
                    <a:pt x="63" y="172"/>
                  </a:cubicBezTo>
                  <a:cubicBezTo>
                    <a:pt x="97" y="138"/>
                    <a:pt x="137" y="121"/>
                    <a:pt x="185" y="121"/>
                  </a:cubicBezTo>
                  <a:cubicBezTo>
                    <a:pt x="188" y="121"/>
                    <a:pt x="189" y="120"/>
                    <a:pt x="191" y="117"/>
                  </a:cubicBezTo>
                  <a:cubicBezTo>
                    <a:pt x="214" y="57"/>
                    <a:pt x="258" y="21"/>
                    <a:pt x="321" y="10"/>
                  </a:cubicBezTo>
                  <a:cubicBezTo>
                    <a:pt x="389" y="0"/>
                    <a:pt x="457" y="35"/>
                    <a:pt x="489" y="95"/>
                  </a:cubicBezTo>
                  <a:cubicBezTo>
                    <a:pt x="491" y="98"/>
                    <a:pt x="493" y="99"/>
                    <a:pt x="496" y="99"/>
                  </a:cubicBezTo>
                  <a:cubicBezTo>
                    <a:pt x="555" y="98"/>
                    <a:pt x="603" y="121"/>
                    <a:pt x="638" y="168"/>
                  </a:cubicBezTo>
                  <a:cubicBezTo>
                    <a:pt x="640" y="171"/>
                    <a:pt x="642" y="172"/>
                    <a:pt x="646" y="172"/>
                  </a:cubicBezTo>
                  <a:cubicBezTo>
                    <a:pt x="711" y="172"/>
                    <a:pt x="767" y="220"/>
                    <a:pt x="778" y="284"/>
                  </a:cubicBezTo>
                  <a:cubicBezTo>
                    <a:pt x="786" y="332"/>
                    <a:pt x="776" y="376"/>
                    <a:pt x="744" y="413"/>
                  </a:cubicBezTo>
                  <a:cubicBezTo>
                    <a:pt x="721" y="439"/>
                    <a:pt x="691" y="453"/>
                    <a:pt x="656" y="456"/>
                  </a:cubicBezTo>
                  <a:cubicBezTo>
                    <a:pt x="651" y="457"/>
                    <a:pt x="645" y="457"/>
                    <a:pt x="640" y="457"/>
                  </a:cubicBezTo>
                  <a:cubicBezTo>
                    <a:pt x="564" y="457"/>
                    <a:pt x="489" y="457"/>
                    <a:pt x="413" y="457"/>
                  </a:cubicBezTo>
                  <a:close/>
                  <a:moveTo>
                    <a:pt x="220" y="204"/>
                  </a:moveTo>
                  <a:cubicBezTo>
                    <a:pt x="210" y="201"/>
                    <a:pt x="200" y="198"/>
                    <a:pt x="191" y="195"/>
                  </a:cubicBezTo>
                  <a:cubicBezTo>
                    <a:pt x="188" y="194"/>
                    <a:pt x="186" y="192"/>
                    <a:pt x="186" y="189"/>
                  </a:cubicBezTo>
                  <a:cubicBezTo>
                    <a:pt x="185" y="179"/>
                    <a:pt x="183" y="169"/>
                    <a:pt x="183" y="158"/>
                  </a:cubicBezTo>
                  <a:cubicBezTo>
                    <a:pt x="182" y="155"/>
                    <a:pt x="182" y="153"/>
                    <a:pt x="178" y="153"/>
                  </a:cubicBezTo>
                  <a:cubicBezTo>
                    <a:pt x="172" y="154"/>
                    <a:pt x="166" y="154"/>
                    <a:pt x="160" y="155"/>
                  </a:cubicBezTo>
                  <a:cubicBezTo>
                    <a:pt x="86" y="169"/>
                    <a:pt x="37" y="237"/>
                    <a:pt x="49" y="312"/>
                  </a:cubicBezTo>
                  <a:cubicBezTo>
                    <a:pt x="59" y="376"/>
                    <a:pt x="116" y="425"/>
                    <a:pt x="181" y="425"/>
                  </a:cubicBezTo>
                  <a:cubicBezTo>
                    <a:pt x="336" y="425"/>
                    <a:pt x="491" y="425"/>
                    <a:pt x="646" y="425"/>
                  </a:cubicBezTo>
                  <a:cubicBezTo>
                    <a:pt x="674" y="425"/>
                    <a:pt x="699" y="414"/>
                    <a:pt x="718" y="394"/>
                  </a:cubicBezTo>
                  <a:cubicBezTo>
                    <a:pt x="742" y="368"/>
                    <a:pt x="751" y="337"/>
                    <a:pt x="748" y="303"/>
                  </a:cubicBezTo>
                  <a:cubicBezTo>
                    <a:pt x="746" y="269"/>
                    <a:pt x="731" y="242"/>
                    <a:pt x="703" y="222"/>
                  </a:cubicBezTo>
                  <a:cubicBezTo>
                    <a:pt x="681" y="207"/>
                    <a:pt x="656" y="202"/>
                    <a:pt x="630" y="205"/>
                  </a:cubicBezTo>
                  <a:cubicBezTo>
                    <a:pt x="625" y="206"/>
                    <a:pt x="622" y="204"/>
                    <a:pt x="620" y="200"/>
                  </a:cubicBezTo>
                  <a:cubicBezTo>
                    <a:pt x="601" y="167"/>
                    <a:pt x="574" y="145"/>
                    <a:pt x="538" y="135"/>
                  </a:cubicBezTo>
                  <a:cubicBezTo>
                    <a:pt x="503" y="126"/>
                    <a:pt x="470" y="128"/>
                    <a:pt x="441" y="153"/>
                  </a:cubicBezTo>
                  <a:cubicBezTo>
                    <a:pt x="440" y="153"/>
                    <a:pt x="439" y="154"/>
                    <a:pt x="438" y="153"/>
                  </a:cubicBezTo>
                  <a:cubicBezTo>
                    <a:pt x="428" y="149"/>
                    <a:pt x="419" y="145"/>
                    <a:pt x="410" y="140"/>
                  </a:cubicBezTo>
                  <a:cubicBezTo>
                    <a:pt x="424" y="125"/>
                    <a:pt x="440" y="115"/>
                    <a:pt x="459" y="107"/>
                  </a:cubicBezTo>
                  <a:cubicBezTo>
                    <a:pt x="458" y="105"/>
                    <a:pt x="457" y="104"/>
                    <a:pt x="456" y="102"/>
                  </a:cubicBezTo>
                  <a:cubicBezTo>
                    <a:pt x="407" y="23"/>
                    <a:pt x="292" y="19"/>
                    <a:pt x="238" y="95"/>
                  </a:cubicBezTo>
                  <a:cubicBezTo>
                    <a:pt x="219" y="121"/>
                    <a:pt x="210" y="150"/>
                    <a:pt x="215" y="182"/>
                  </a:cubicBezTo>
                  <a:cubicBezTo>
                    <a:pt x="217" y="189"/>
                    <a:pt x="218" y="196"/>
                    <a:pt x="220" y="204"/>
                  </a:cubicBezTo>
                  <a:close/>
                </a:path>
              </a:pathLst>
            </a:custGeom>
            <a:solidFill>
              <a:srgbClr val="4657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accent4"/>
                </a:solidFill>
                <a:latin typeface="+mn-lt"/>
                <a:cs typeface="+mn-cs"/>
              </a:endParaRPr>
            </a:p>
          </p:txBody>
        </p:sp>
        <p:grpSp>
          <p:nvGrpSpPr>
            <p:cNvPr id="21" name="Group 247"/>
            <p:cNvGrpSpPr>
              <a:grpSpLocks/>
            </p:cNvGrpSpPr>
            <p:nvPr/>
          </p:nvGrpSpPr>
          <p:grpSpPr bwMode="auto">
            <a:xfrm>
              <a:off x="3642793" y="5228010"/>
              <a:ext cx="625475" cy="442912"/>
              <a:chOff x="773112" y="4914140"/>
              <a:chExt cx="939800" cy="654371"/>
            </a:xfrm>
          </p:grpSpPr>
          <p:sp>
            <p:nvSpPr>
              <p:cNvPr id="33" name="Freeform 753"/>
              <p:cNvSpPr>
                <a:spLocks noEditPoints="1"/>
              </p:cNvSpPr>
              <p:nvPr/>
            </p:nvSpPr>
            <p:spPr bwMode="gray">
              <a:xfrm>
                <a:off x="1030722" y="4914140"/>
                <a:ext cx="341094" cy="124306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0" y="26"/>
                  </a:cxn>
                  <a:cxn ang="0">
                    <a:pos x="0" y="8"/>
                  </a:cxn>
                  <a:cxn ang="0">
                    <a:pos x="9" y="0"/>
                  </a:cxn>
                  <a:cxn ang="0">
                    <a:pos x="139" y="0"/>
                  </a:cxn>
                  <a:cxn ang="0">
                    <a:pos x="147" y="8"/>
                  </a:cxn>
                  <a:cxn ang="0">
                    <a:pos x="148" y="54"/>
                  </a:cxn>
                  <a:cxn ang="0">
                    <a:pos x="147" y="55"/>
                  </a:cxn>
                  <a:cxn ang="0">
                    <a:pos x="0" y="55"/>
                  </a:cxn>
                  <a:cxn ang="0">
                    <a:pos x="135" y="29"/>
                  </a:cxn>
                  <a:cxn ang="0">
                    <a:pos x="128" y="21"/>
                  </a:cxn>
                  <a:cxn ang="0">
                    <a:pos x="120" y="29"/>
                  </a:cxn>
                  <a:cxn ang="0">
                    <a:pos x="127" y="36"/>
                  </a:cxn>
                  <a:cxn ang="0">
                    <a:pos x="135" y="29"/>
                  </a:cxn>
                </a:cxnLst>
                <a:rect l="0" t="0" r="r" b="b"/>
                <a:pathLst>
                  <a:path w="148" h="55">
                    <a:moveTo>
                      <a:pt x="0" y="55"/>
                    </a:moveTo>
                    <a:cubicBezTo>
                      <a:pt x="0" y="45"/>
                      <a:pt x="0" y="36"/>
                      <a:pt x="0" y="26"/>
                    </a:cubicBezTo>
                    <a:cubicBezTo>
                      <a:pt x="0" y="20"/>
                      <a:pt x="0" y="14"/>
                      <a:pt x="0" y="8"/>
                    </a:cubicBezTo>
                    <a:cubicBezTo>
                      <a:pt x="0" y="3"/>
                      <a:pt x="3" y="0"/>
                      <a:pt x="9" y="0"/>
                    </a:cubicBezTo>
                    <a:cubicBezTo>
                      <a:pt x="52" y="0"/>
                      <a:pt x="96" y="0"/>
                      <a:pt x="139" y="0"/>
                    </a:cubicBezTo>
                    <a:cubicBezTo>
                      <a:pt x="144" y="0"/>
                      <a:pt x="147" y="3"/>
                      <a:pt x="147" y="8"/>
                    </a:cubicBezTo>
                    <a:cubicBezTo>
                      <a:pt x="148" y="23"/>
                      <a:pt x="148" y="38"/>
                      <a:pt x="148" y="54"/>
                    </a:cubicBezTo>
                    <a:cubicBezTo>
                      <a:pt x="148" y="54"/>
                      <a:pt x="147" y="54"/>
                      <a:pt x="147" y="55"/>
                    </a:cubicBezTo>
                    <a:cubicBezTo>
                      <a:pt x="98" y="55"/>
                      <a:pt x="49" y="55"/>
                      <a:pt x="0" y="55"/>
                    </a:cubicBezTo>
                    <a:close/>
                    <a:moveTo>
                      <a:pt x="135" y="29"/>
                    </a:moveTo>
                    <a:cubicBezTo>
                      <a:pt x="135" y="24"/>
                      <a:pt x="132" y="21"/>
                      <a:pt x="128" y="21"/>
                    </a:cubicBezTo>
                    <a:cubicBezTo>
                      <a:pt x="123" y="21"/>
                      <a:pt x="120" y="24"/>
                      <a:pt x="120" y="29"/>
                    </a:cubicBezTo>
                    <a:cubicBezTo>
                      <a:pt x="120" y="33"/>
                      <a:pt x="123" y="36"/>
                      <a:pt x="127" y="36"/>
                    </a:cubicBezTo>
                    <a:cubicBezTo>
                      <a:pt x="132" y="36"/>
                      <a:pt x="135" y="33"/>
                      <a:pt x="135" y="29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" name="Freeform 754"/>
              <p:cNvSpPr>
                <a:spLocks noEditPoints="1"/>
              </p:cNvSpPr>
              <p:nvPr/>
            </p:nvSpPr>
            <p:spPr bwMode="gray">
              <a:xfrm>
                <a:off x="1030722" y="5444205"/>
                <a:ext cx="341094" cy="1243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8" y="0"/>
                  </a:cxn>
                  <a:cxn ang="0">
                    <a:pos x="148" y="3"/>
                  </a:cxn>
                  <a:cxn ang="0">
                    <a:pos x="148" y="45"/>
                  </a:cxn>
                  <a:cxn ang="0">
                    <a:pos x="138" y="54"/>
                  </a:cxn>
                  <a:cxn ang="0">
                    <a:pos x="10" y="54"/>
                  </a:cxn>
                  <a:cxn ang="0">
                    <a:pos x="0" y="45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35" y="25"/>
                  </a:cxn>
                  <a:cxn ang="0">
                    <a:pos x="128" y="17"/>
                  </a:cxn>
                  <a:cxn ang="0">
                    <a:pos x="120" y="25"/>
                  </a:cxn>
                  <a:cxn ang="0">
                    <a:pos x="127" y="33"/>
                  </a:cxn>
                  <a:cxn ang="0">
                    <a:pos x="135" y="25"/>
                  </a:cxn>
                </a:cxnLst>
                <a:rect l="0" t="0" r="r" b="b"/>
                <a:pathLst>
                  <a:path w="148" h="54">
                    <a:moveTo>
                      <a:pt x="0" y="0"/>
                    </a:moveTo>
                    <a:cubicBezTo>
                      <a:pt x="49" y="0"/>
                      <a:pt x="98" y="0"/>
                      <a:pt x="148" y="0"/>
                    </a:cubicBezTo>
                    <a:cubicBezTo>
                      <a:pt x="148" y="1"/>
                      <a:pt x="148" y="2"/>
                      <a:pt x="148" y="3"/>
                    </a:cubicBezTo>
                    <a:cubicBezTo>
                      <a:pt x="148" y="17"/>
                      <a:pt x="148" y="31"/>
                      <a:pt x="148" y="45"/>
                    </a:cubicBezTo>
                    <a:cubicBezTo>
                      <a:pt x="148" y="51"/>
                      <a:pt x="145" y="54"/>
                      <a:pt x="138" y="54"/>
                    </a:cubicBezTo>
                    <a:cubicBezTo>
                      <a:pt x="95" y="54"/>
                      <a:pt x="52" y="54"/>
                      <a:pt x="10" y="54"/>
                    </a:cubicBezTo>
                    <a:cubicBezTo>
                      <a:pt x="3" y="54"/>
                      <a:pt x="0" y="51"/>
                      <a:pt x="0" y="45"/>
                    </a:cubicBezTo>
                    <a:cubicBezTo>
                      <a:pt x="0" y="31"/>
                      <a:pt x="0" y="17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  <a:moveTo>
                      <a:pt x="135" y="25"/>
                    </a:moveTo>
                    <a:cubicBezTo>
                      <a:pt x="135" y="21"/>
                      <a:pt x="132" y="17"/>
                      <a:pt x="128" y="17"/>
                    </a:cubicBezTo>
                    <a:cubicBezTo>
                      <a:pt x="123" y="17"/>
                      <a:pt x="120" y="21"/>
                      <a:pt x="120" y="25"/>
                    </a:cubicBezTo>
                    <a:cubicBezTo>
                      <a:pt x="120" y="29"/>
                      <a:pt x="123" y="33"/>
                      <a:pt x="127" y="33"/>
                    </a:cubicBezTo>
                    <a:cubicBezTo>
                      <a:pt x="132" y="33"/>
                      <a:pt x="135" y="29"/>
                      <a:pt x="135" y="25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5" name="Freeform 755"/>
              <p:cNvSpPr>
                <a:spLocks noEditPoints="1"/>
              </p:cNvSpPr>
              <p:nvPr/>
            </p:nvSpPr>
            <p:spPr bwMode="gray">
              <a:xfrm>
                <a:off x="1407596" y="5179172"/>
                <a:ext cx="305316" cy="187633"/>
              </a:xfrm>
              <a:custGeom>
                <a:avLst/>
                <a:gdLst/>
                <a:ahLst/>
                <a:cxnLst>
                  <a:cxn ang="0">
                    <a:pos x="130" y="81"/>
                  </a:cxn>
                  <a:cxn ang="0">
                    <a:pos x="0" y="81"/>
                  </a:cxn>
                  <a:cxn ang="0">
                    <a:pos x="0" y="78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22" y="0"/>
                  </a:cxn>
                  <a:cxn ang="0">
                    <a:pos x="130" y="9"/>
                  </a:cxn>
                  <a:cxn ang="0">
                    <a:pos x="130" y="78"/>
                  </a:cxn>
                  <a:cxn ang="0">
                    <a:pos x="130" y="81"/>
                  </a:cxn>
                  <a:cxn ang="0">
                    <a:pos x="14" y="66"/>
                  </a:cxn>
                  <a:cxn ang="0">
                    <a:pos x="39" y="66"/>
                  </a:cxn>
                  <a:cxn ang="0">
                    <a:pos x="39" y="26"/>
                  </a:cxn>
                  <a:cxn ang="0">
                    <a:pos x="14" y="26"/>
                  </a:cxn>
                  <a:cxn ang="0">
                    <a:pos x="14" y="66"/>
                  </a:cxn>
                  <a:cxn ang="0">
                    <a:pos x="52" y="66"/>
                  </a:cxn>
                  <a:cxn ang="0">
                    <a:pos x="77" y="66"/>
                  </a:cxn>
                  <a:cxn ang="0">
                    <a:pos x="77" y="26"/>
                  </a:cxn>
                  <a:cxn ang="0">
                    <a:pos x="52" y="26"/>
                  </a:cxn>
                  <a:cxn ang="0">
                    <a:pos x="52" y="66"/>
                  </a:cxn>
                  <a:cxn ang="0">
                    <a:pos x="91" y="66"/>
                  </a:cxn>
                  <a:cxn ang="0">
                    <a:pos x="116" y="66"/>
                  </a:cxn>
                  <a:cxn ang="0">
                    <a:pos x="116" y="26"/>
                  </a:cxn>
                  <a:cxn ang="0">
                    <a:pos x="91" y="26"/>
                  </a:cxn>
                  <a:cxn ang="0">
                    <a:pos x="91" y="66"/>
                  </a:cxn>
                </a:cxnLst>
                <a:rect l="0" t="0" r="r" b="b"/>
                <a:pathLst>
                  <a:path w="130" h="81">
                    <a:moveTo>
                      <a:pt x="130" y="81"/>
                    </a:moveTo>
                    <a:cubicBezTo>
                      <a:pt x="87" y="81"/>
                      <a:pt x="43" y="81"/>
                      <a:pt x="0" y="81"/>
                    </a:cubicBezTo>
                    <a:cubicBezTo>
                      <a:pt x="0" y="80"/>
                      <a:pt x="0" y="79"/>
                      <a:pt x="0" y="78"/>
                    </a:cubicBezTo>
                    <a:cubicBezTo>
                      <a:pt x="0" y="55"/>
                      <a:pt x="0" y="32"/>
                      <a:pt x="0" y="9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84" y="0"/>
                      <a:pt x="122" y="0"/>
                    </a:cubicBezTo>
                    <a:cubicBezTo>
                      <a:pt x="127" y="0"/>
                      <a:pt x="130" y="3"/>
                      <a:pt x="130" y="9"/>
                    </a:cubicBezTo>
                    <a:cubicBezTo>
                      <a:pt x="130" y="32"/>
                      <a:pt x="130" y="55"/>
                      <a:pt x="130" y="78"/>
                    </a:cubicBezTo>
                    <a:cubicBezTo>
                      <a:pt x="130" y="79"/>
                      <a:pt x="130" y="80"/>
                      <a:pt x="130" y="81"/>
                    </a:cubicBezTo>
                    <a:close/>
                    <a:moveTo>
                      <a:pt x="14" y="66"/>
                    </a:moveTo>
                    <a:cubicBezTo>
                      <a:pt x="23" y="66"/>
                      <a:pt x="31" y="66"/>
                      <a:pt x="39" y="66"/>
                    </a:cubicBezTo>
                    <a:cubicBezTo>
                      <a:pt x="39" y="52"/>
                      <a:pt x="39" y="39"/>
                      <a:pt x="39" y="26"/>
                    </a:cubicBezTo>
                    <a:cubicBezTo>
                      <a:pt x="31" y="26"/>
                      <a:pt x="23" y="26"/>
                      <a:pt x="14" y="26"/>
                    </a:cubicBezTo>
                    <a:cubicBezTo>
                      <a:pt x="14" y="39"/>
                      <a:pt x="14" y="52"/>
                      <a:pt x="14" y="66"/>
                    </a:cubicBezTo>
                    <a:close/>
                    <a:moveTo>
                      <a:pt x="52" y="66"/>
                    </a:moveTo>
                    <a:cubicBezTo>
                      <a:pt x="61" y="66"/>
                      <a:pt x="69" y="66"/>
                      <a:pt x="77" y="66"/>
                    </a:cubicBezTo>
                    <a:cubicBezTo>
                      <a:pt x="77" y="52"/>
                      <a:pt x="77" y="39"/>
                      <a:pt x="77" y="26"/>
                    </a:cubicBezTo>
                    <a:cubicBezTo>
                      <a:pt x="69" y="26"/>
                      <a:pt x="61" y="26"/>
                      <a:pt x="52" y="26"/>
                    </a:cubicBezTo>
                    <a:cubicBezTo>
                      <a:pt x="52" y="39"/>
                      <a:pt x="52" y="52"/>
                      <a:pt x="52" y="66"/>
                    </a:cubicBezTo>
                    <a:close/>
                    <a:moveTo>
                      <a:pt x="91" y="66"/>
                    </a:moveTo>
                    <a:cubicBezTo>
                      <a:pt x="99" y="66"/>
                      <a:pt x="107" y="66"/>
                      <a:pt x="116" y="66"/>
                    </a:cubicBezTo>
                    <a:cubicBezTo>
                      <a:pt x="116" y="52"/>
                      <a:pt x="116" y="39"/>
                      <a:pt x="116" y="26"/>
                    </a:cubicBezTo>
                    <a:cubicBezTo>
                      <a:pt x="107" y="26"/>
                      <a:pt x="99" y="26"/>
                      <a:pt x="91" y="26"/>
                    </a:cubicBezTo>
                    <a:cubicBezTo>
                      <a:pt x="91" y="39"/>
                      <a:pt x="91" y="52"/>
                      <a:pt x="91" y="66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6" name="Freeform 756"/>
              <p:cNvSpPr>
                <a:spLocks noEditPoints="1"/>
              </p:cNvSpPr>
              <p:nvPr/>
            </p:nvSpPr>
            <p:spPr bwMode="gray">
              <a:xfrm>
                <a:off x="1407596" y="5387915"/>
                <a:ext cx="305316" cy="1805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0" y="0"/>
                  </a:cxn>
                  <a:cxn ang="0">
                    <a:pos x="130" y="2"/>
                  </a:cxn>
                  <a:cxn ang="0">
                    <a:pos x="130" y="70"/>
                  </a:cxn>
                  <a:cxn ang="0">
                    <a:pos x="122" y="78"/>
                  </a:cxn>
                  <a:cxn ang="0">
                    <a:pos x="8" y="78"/>
                  </a:cxn>
                  <a:cxn ang="0">
                    <a:pos x="0" y="70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9" y="63"/>
                  </a:cxn>
                  <a:cxn ang="0">
                    <a:pos x="39" y="23"/>
                  </a:cxn>
                  <a:cxn ang="0">
                    <a:pos x="14" y="23"/>
                  </a:cxn>
                  <a:cxn ang="0">
                    <a:pos x="14" y="63"/>
                  </a:cxn>
                  <a:cxn ang="0">
                    <a:pos x="39" y="63"/>
                  </a:cxn>
                  <a:cxn ang="0">
                    <a:pos x="78" y="23"/>
                  </a:cxn>
                  <a:cxn ang="0">
                    <a:pos x="54" y="23"/>
                  </a:cxn>
                  <a:cxn ang="0">
                    <a:pos x="52" y="25"/>
                  </a:cxn>
                  <a:cxn ang="0">
                    <a:pos x="52" y="61"/>
                  </a:cxn>
                  <a:cxn ang="0">
                    <a:pos x="55" y="63"/>
                  </a:cxn>
                  <a:cxn ang="0">
                    <a:pos x="75" y="63"/>
                  </a:cxn>
                  <a:cxn ang="0">
                    <a:pos x="78" y="61"/>
                  </a:cxn>
                  <a:cxn ang="0">
                    <a:pos x="78" y="32"/>
                  </a:cxn>
                  <a:cxn ang="0">
                    <a:pos x="78" y="23"/>
                  </a:cxn>
                  <a:cxn ang="0">
                    <a:pos x="91" y="23"/>
                  </a:cxn>
                  <a:cxn ang="0">
                    <a:pos x="91" y="24"/>
                  </a:cxn>
                  <a:cxn ang="0">
                    <a:pos x="90" y="62"/>
                  </a:cxn>
                  <a:cxn ang="0">
                    <a:pos x="92" y="63"/>
                  </a:cxn>
                  <a:cxn ang="0">
                    <a:pos x="114" y="63"/>
                  </a:cxn>
                  <a:cxn ang="0">
                    <a:pos x="116" y="61"/>
                  </a:cxn>
                  <a:cxn ang="0">
                    <a:pos x="116" y="25"/>
                  </a:cxn>
                  <a:cxn ang="0">
                    <a:pos x="114" y="23"/>
                  </a:cxn>
                  <a:cxn ang="0">
                    <a:pos x="95" y="23"/>
                  </a:cxn>
                  <a:cxn ang="0">
                    <a:pos x="91" y="23"/>
                  </a:cxn>
                </a:cxnLst>
                <a:rect l="0" t="0" r="r" b="b"/>
                <a:pathLst>
                  <a:path w="130" h="78">
                    <a:moveTo>
                      <a:pt x="0" y="0"/>
                    </a:moveTo>
                    <a:cubicBezTo>
                      <a:pt x="44" y="0"/>
                      <a:pt x="87" y="0"/>
                      <a:pt x="130" y="0"/>
                    </a:cubicBezTo>
                    <a:cubicBezTo>
                      <a:pt x="130" y="1"/>
                      <a:pt x="130" y="2"/>
                      <a:pt x="130" y="2"/>
                    </a:cubicBezTo>
                    <a:cubicBezTo>
                      <a:pt x="130" y="25"/>
                      <a:pt x="130" y="47"/>
                      <a:pt x="130" y="70"/>
                    </a:cubicBezTo>
                    <a:cubicBezTo>
                      <a:pt x="130" y="75"/>
                      <a:pt x="127" y="78"/>
                      <a:pt x="122" y="78"/>
                    </a:cubicBezTo>
                    <a:cubicBezTo>
                      <a:pt x="84" y="78"/>
                      <a:pt x="46" y="78"/>
                      <a:pt x="8" y="78"/>
                    </a:cubicBezTo>
                    <a:cubicBezTo>
                      <a:pt x="3" y="78"/>
                      <a:pt x="0" y="75"/>
                      <a:pt x="0" y="70"/>
                    </a:cubicBezTo>
                    <a:cubicBezTo>
                      <a:pt x="0" y="47"/>
                      <a:pt x="0" y="25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  <a:moveTo>
                      <a:pt x="39" y="63"/>
                    </a:moveTo>
                    <a:cubicBezTo>
                      <a:pt x="39" y="50"/>
                      <a:pt x="39" y="37"/>
                      <a:pt x="39" y="23"/>
                    </a:cubicBezTo>
                    <a:cubicBezTo>
                      <a:pt x="31" y="23"/>
                      <a:pt x="23" y="23"/>
                      <a:pt x="14" y="23"/>
                    </a:cubicBezTo>
                    <a:cubicBezTo>
                      <a:pt x="14" y="37"/>
                      <a:pt x="14" y="50"/>
                      <a:pt x="14" y="63"/>
                    </a:cubicBezTo>
                    <a:cubicBezTo>
                      <a:pt x="23" y="63"/>
                      <a:pt x="31" y="63"/>
                      <a:pt x="39" y="63"/>
                    </a:cubicBezTo>
                    <a:close/>
                    <a:moveTo>
                      <a:pt x="78" y="23"/>
                    </a:moveTo>
                    <a:cubicBezTo>
                      <a:pt x="69" y="23"/>
                      <a:pt x="62" y="23"/>
                      <a:pt x="54" y="23"/>
                    </a:cubicBezTo>
                    <a:cubicBezTo>
                      <a:pt x="52" y="23"/>
                      <a:pt x="52" y="24"/>
                      <a:pt x="52" y="25"/>
                    </a:cubicBezTo>
                    <a:cubicBezTo>
                      <a:pt x="52" y="37"/>
                      <a:pt x="52" y="49"/>
                      <a:pt x="52" y="61"/>
                    </a:cubicBezTo>
                    <a:cubicBezTo>
                      <a:pt x="52" y="63"/>
                      <a:pt x="53" y="63"/>
                      <a:pt x="55" y="63"/>
                    </a:cubicBezTo>
                    <a:cubicBezTo>
                      <a:pt x="61" y="63"/>
                      <a:pt x="68" y="63"/>
                      <a:pt x="75" y="63"/>
                    </a:cubicBezTo>
                    <a:cubicBezTo>
                      <a:pt x="77" y="63"/>
                      <a:pt x="78" y="63"/>
                      <a:pt x="78" y="61"/>
                    </a:cubicBezTo>
                    <a:cubicBezTo>
                      <a:pt x="78" y="51"/>
                      <a:pt x="78" y="42"/>
                      <a:pt x="78" y="32"/>
                    </a:cubicBezTo>
                    <a:cubicBezTo>
                      <a:pt x="78" y="29"/>
                      <a:pt x="78" y="26"/>
                      <a:pt x="78" y="23"/>
                    </a:cubicBezTo>
                    <a:close/>
                    <a:moveTo>
                      <a:pt x="91" y="23"/>
                    </a:moveTo>
                    <a:cubicBezTo>
                      <a:pt x="91" y="24"/>
                      <a:pt x="91" y="24"/>
                      <a:pt x="91" y="24"/>
                    </a:cubicBezTo>
                    <a:cubicBezTo>
                      <a:pt x="91" y="37"/>
                      <a:pt x="91" y="49"/>
                      <a:pt x="90" y="62"/>
                    </a:cubicBezTo>
                    <a:cubicBezTo>
                      <a:pt x="90" y="63"/>
                      <a:pt x="91" y="63"/>
                      <a:pt x="92" y="63"/>
                    </a:cubicBezTo>
                    <a:cubicBezTo>
                      <a:pt x="100" y="63"/>
                      <a:pt x="107" y="63"/>
                      <a:pt x="114" y="63"/>
                    </a:cubicBezTo>
                    <a:cubicBezTo>
                      <a:pt x="115" y="63"/>
                      <a:pt x="116" y="63"/>
                      <a:pt x="116" y="61"/>
                    </a:cubicBezTo>
                    <a:cubicBezTo>
                      <a:pt x="116" y="49"/>
                      <a:pt x="116" y="37"/>
                      <a:pt x="116" y="25"/>
                    </a:cubicBezTo>
                    <a:cubicBezTo>
                      <a:pt x="116" y="23"/>
                      <a:pt x="115" y="23"/>
                      <a:pt x="114" y="23"/>
                    </a:cubicBezTo>
                    <a:cubicBezTo>
                      <a:pt x="107" y="23"/>
                      <a:pt x="101" y="23"/>
                      <a:pt x="95" y="23"/>
                    </a:cubicBezTo>
                    <a:cubicBezTo>
                      <a:pt x="94" y="23"/>
                      <a:pt x="92" y="23"/>
                      <a:pt x="91" y="23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7" name="Freeform 757"/>
              <p:cNvSpPr>
                <a:spLocks noEditPoints="1"/>
              </p:cNvSpPr>
              <p:nvPr/>
            </p:nvSpPr>
            <p:spPr bwMode="gray">
              <a:xfrm>
                <a:off x="1030722" y="5310515"/>
                <a:ext cx="341094" cy="112580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147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5" y="47"/>
                  </a:cxn>
                  <a:cxn ang="0">
                    <a:pos x="3" y="47"/>
                  </a:cxn>
                  <a:cxn ang="0">
                    <a:pos x="0" y="47"/>
                  </a:cxn>
                  <a:cxn ang="0">
                    <a:pos x="135" y="24"/>
                  </a:cxn>
                  <a:cxn ang="0">
                    <a:pos x="127" y="16"/>
                  </a:cxn>
                  <a:cxn ang="0">
                    <a:pos x="120" y="24"/>
                  </a:cxn>
                  <a:cxn ang="0">
                    <a:pos x="127" y="32"/>
                  </a:cxn>
                  <a:cxn ang="0">
                    <a:pos x="135" y="24"/>
                  </a:cxn>
                </a:cxnLst>
                <a:rect l="0" t="0" r="r" b="b"/>
                <a:pathLst>
                  <a:path w="148" h="47">
                    <a:moveTo>
                      <a:pt x="0" y="47"/>
                    </a:moveTo>
                    <a:cubicBezTo>
                      <a:pt x="0" y="31"/>
                      <a:pt x="0" y="16"/>
                      <a:pt x="0" y="0"/>
                    </a:cubicBezTo>
                    <a:cubicBezTo>
                      <a:pt x="49" y="0"/>
                      <a:pt x="98" y="0"/>
                      <a:pt x="147" y="0"/>
                    </a:cubicBezTo>
                    <a:cubicBezTo>
                      <a:pt x="147" y="1"/>
                      <a:pt x="148" y="2"/>
                      <a:pt x="148" y="3"/>
                    </a:cubicBezTo>
                    <a:cubicBezTo>
                      <a:pt x="148" y="17"/>
                      <a:pt x="148" y="30"/>
                      <a:pt x="148" y="44"/>
                    </a:cubicBezTo>
                    <a:cubicBezTo>
                      <a:pt x="148" y="46"/>
                      <a:pt x="147" y="47"/>
                      <a:pt x="145" y="47"/>
                    </a:cubicBezTo>
                    <a:cubicBezTo>
                      <a:pt x="98" y="47"/>
                      <a:pt x="50" y="47"/>
                      <a:pt x="3" y="47"/>
                    </a:cubicBezTo>
                    <a:cubicBezTo>
                      <a:pt x="2" y="47"/>
                      <a:pt x="1" y="47"/>
                      <a:pt x="0" y="47"/>
                    </a:cubicBezTo>
                    <a:close/>
                    <a:moveTo>
                      <a:pt x="135" y="24"/>
                    </a:moveTo>
                    <a:cubicBezTo>
                      <a:pt x="135" y="20"/>
                      <a:pt x="132" y="16"/>
                      <a:pt x="127" y="16"/>
                    </a:cubicBezTo>
                    <a:cubicBezTo>
                      <a:pt x="123" y="16"/>
                      <a:pt x="120" y="20"/>
                      <a:pt x="120" y="24"/>
                    </a:cubicBezTo>
                    <a:cubicBezTo>
                      <a:pt x="120" y="28"/>
                      <a:pt x="123" y="32"/>
                      <a:pt x="127" y="32"/>
                    </a:cubicBezTo>
                    <a:cubicBezTo>
                      <a:pt x="132" y="32"/>
                      <a:pt x="135" y="28"/>
                      <a:pt x="135" y="24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8" name="Freeform 758"/>
              <p:cNvSpPr>
                <a:spLocks noEditPoints="1"/>
              </p:cNvSpPr>
              <p:nvPr/>
            </p:nvSpPr>
            <p:spPr bwMode="gray">
              <a:xfrm>
                <a:off x="1030722" y="5059556"/>
                <a:ext cx="341094" cy="105543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5" y="47"/>
                  </a:cxn>
                  <a:cxn ang="0">
                    <a:pos x="2" y="47"/>
                  </a:cxn>
                  <a:cxn ang="0">
                    <a:pos x="0" y="47"/>
                  </a:cxn>
                  <a:cxn ang="0">
                    <a:pos x="0" y="0"/>
                  </a:cxn>
                  <a:cxn ang="0">
                    <a:pos x="147" y="0"/>
                  </a:cxn>
                  <a:cxn ang="0">
                    <a:pos x="128" y="29"/>
                  </a:cxn>
                  <a:cxn ang="0">
                    <a:pos x="135" y="22"/>
                  </a:cxn>
                  <a:cxn ang="0">
                    <a:pos x="128" y="14"/>
                  </a:cxn>
                  <a:cxn ang="0">
                    <a:pos x="120" y="22"/>
                  </a:cxn>
                  <a:cxn ang="0">
                    <a:pos x="128" y="29"/>
                  </a:cxn>
                </a:cxnLst>
                <a:rect l="0" t="0" r="r" b="b"/>
                <a:pathLst>
                  <a:path w="148" h="47">
                    <a:moveTo>
                      <a:pt x="147" y="0"/>
                    </a:moveTo>
                    <a:cubicBezTo>
                      <a:pt x="147" y="1"/>
                      <a:pt x="148" y="2"/>
                      <a:pt x="148" y="3"/>
                    </a:cubicBezTo>
                    <a:cubicBezTo>
                      <a:pt x="148" y="16"/>
                      <a:pt x="148" y="30"/>
                      <a:pt x="148" y="44"/>
                    </a:cubicBezTo>
                    <a:cubicBezTo>
                      <a:pt x="148" y="46"/>
                      <a:pt x="147" y="47"/>
                      <a:pt x="145" y="47"/>
                    </a:cubicBezTo>
                    <a:cubicBezTo>
                      <a:pt x="98" y="47"/>
                      <a:pt x="50" y="47"/>
                      <a:pt x="2" y="47"/>
                    </a:cubicBezTo>
                    <a:cubicBezTo>
                      <a:pt x="2" y="47"/>
                      <a:pt x="1" y="47"/>
                      <a:pt x="0" y="47"/>
                    </a:cubicBezTo>
                    <a:cubicBezTo>
                      <a:pt x="0" y="31"/>
                      <a:pt x="0" y="16"/>
                      <a:pt x="0" y="0"/>
                    </a:cubicBezTo>
                    <a:cubicBezTo>
                      <a:pt x="49" y="0"/>
                      <a:pt x="98" y="0"/>
                      <a:pt x="147" y="0"/>
                    </a:cubicBezTo>
                    <a:close/>
                    <a:moveTo>
                      <a:pt x="128" y="29"/>
                    </a:moveTo>
                    <a:cubicBezTo>
                      <a:pt x="132" y="29"/>
                      <a:pt x="135" y="26"/>
                      <a:pt x="135" y="22"/>
                    </a:cubicBezTo>
                    <a:cubicBezTo>
                      <a:pt x="135" y="17"/>
                      <a:pt x="132" y="14"/>
                      <a:pt x="128" y="14"/>
                    </a:cubicBezTo>
                    <a:cubicBezTo>
                      <a:pt x="123" y="14"/>
                      <a:pt x="120" y="17"/>
                      <a:pt x="120" y="22"/>
                    </a:cubicBezTo>
                    <a:cubicBezTo>
                      <a:pt x="120" y="26"/>
                      <a:pt x="123" y="29"/>
                      <a:pt x="128" y="29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" name="Freeform 759"/>
              <p:cNvSpPr>
                <a:spLocks noEditPoints="1"/>
              </p:cNvSpPr>
              <p:nvPr/>
            </p:nvSpPr>
            <p:spPr bwMode="gray">
              <a:xfrm>
                <a:off x="1030722" y="5186209"/>
                <a:ext cx="341094" cy="103198"/>
              </a:xfrm>
              <a:custGeom>
                <a:avLst/>
                <a:gdLst/>
                <a:ahLst/>
                <a:cxnLst>
                  <a:cxn ang="0">
                    <a:pos x="147" y="4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145" y="0"/>
                  </a:cxn>
                  <a:cxn ang="0">
                    <a:pos x="148" y="3"/>
                  </a:cxn>
                  <a:cxn ang="0">
                    <a:pos x="148" y="44"/>
                  </a:cxn>
                  <a:cxn ang="0">
                    <a:pos x="147" y="46"/>
                  </a:cxn>
                  <a:cxn ang="0">
                    <a:pos x="128" y="15"/>
                  </a:cxn>
                  <a:cxn ang="0">
                    <a:pos x="120" y="23"/>
                  </a:cxn>
                  <a:cxn ang="0">
                    <a:pos x="127" y="30"/>
                  </a:cxn>
                  <a:cxn ang="0">
                    <a:pos x="135" y="23"/>
                  </a:cxn>
                  <a:cxn ang="0">
                    <a:pos x="128" y="15"/>
                  </a:cxn>
                </a:cxnLst>
                <a:rect l="0" t="0" r="r" b="b"/>
                <a:pathLst>
                  <a:path w="148" h="46">
                    <a:moveTo>
                      <a:pt x="147" y="46"/>
                    </a:moveTo>
                    <a:cubicBezTo>
                      <a:pt x="98" y="46"/>
                      <a:pt x="50" y="46"/>
                      <a:pt x="0" y="46"/>
                    </a:cubicBezTo>
                    <a:cubicBezTo>
                      <a:pt x="0" y="31"/>
                      <a:pt x="0" y="16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50" y="0"/>
                      <a:pt x="97" y="0"/>
                      <a:pt x="145" y="0"/>
                    </a:cubicBezTo>
                    <a:cubicBezTo>
                      <a:pt x="147" y="0"/>
                      <a:pt x="148" y="1"/>
                      <a:pt x="148" y="3"/>
                    </a:cubicBezTo>
                    <a:cubicBezTo>
                      <a:pt x="147" y="17"/>
                      <a:pt x="148" y="30"/>
                      <a:pt x="148" y="44"/>
                    </a:cubicBezTo>
                    <a:cubicBezTo>
                      <a:pt x="148" y="45"/>
                      <a:pt x="147" y="45"/>
                      <a:pt x="147" y="46"/>
                    </a:cubicBezTo>
                    <a:close/>
                    <a:moveTo>
                      <a:pt x="128" y="15"/>
                    </a:moveTo>
                    <a:cubicBezTo>
                      <a:pt x="123" y="15"/>
                      <a:pt x="120" y="18"/>
                      <a:pt x="120" y="23"/>
                    </a:cubicBezTo>
                    <a:cubicBezTo>
                      <a:pt x="120" y="27"/>
                      <a:pt x="123" y="30"/>
                      <a:pt x="127" y="30"/>
                    </a:cubicBezTo>
                    <a:cubicBezTo>
                      <a:pt x="132" y="30"/>
                      <a:pt x="135" y="27"/>
                      <a:pt x="135" y="23"/>
                    </a:cubicBezTo>
                    <a:cubicBezTo>
                      <a:pt x="135" y="19"/>
                      <a:pt x="132" y="15"/>
                      <a:pt x="128" y="15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" name="Freeform 760"/>
              <p:cNvSpPr>
                <a:spLocks/>
              </p:cNvSpPr>
              <p:nvPr/>
            </p:nvSpPr>
            <p:spPr bwMode="gray">
              <a:xfrm>
                <a:off x="773112" y="5214354"/>
                <a:ext cx="214675" cy="255650"/>
              </a:xfrm>
              <a:custGeom>
                <a:avLst/>
                <a:gdLst/>
                <a:ahLst/>
                <a:cxnLst>
                  <a:cxn ang="0">
                    <a:pos x="27" y="76"/>
                  </a:cxn>
                  <a:cxn ang="0">
                    <a:pos x="30" y="76"/>
                  </a:cxn>
                  <a:cxn ang="0">
                    <a:pos x="93" y="76"/>
                  </a:cxn>
                  <a:cxn ang="0">
                    <a:pos x="95" y="79"/>
                  </a:cxn>
                  <a:cxn ang="0">
                    <a:pos x="95" y="107"/>
                  </a:cxn>
                  <a:cxn ang="0">
                    <a:pos x="95" y="110"/>
                  </a:cxn>
                  <a:cxn ang="0">
                    <a:pos x="0" y="110"/>
                  </a:cxn>
                  <a:cxn ang="0">
                    <a:pos x="0" y="76"/>
                  </a:cxn>
                  <a:cxn ang="0">
                    <a:pos x="18" y="76"/>
                  </a:cxn>
                  <a:cxn ang="0">
                    <a:pos x="18" y="72"/>
                  </a:cxn>
                  <a:cxn ang="0">
                    <a:pos x="18" y="6"/>
                  </a:cxn>
                  <a:cxn ang="0">
                    <a:pos x="23" y="0"/>
                  </a:cxn>
                  <a:cxn ang="0">
                    <a:pos x="27" y="6"/>
                  </a:cxn>
                  <a:cxn ang="0">
                    <a:pos x="27" y="72"/>
                  </a:cxn>
                  <a:cxn ang="0">
                    <a:pos x="27" y="76"/>
                  </a:cxn>
                </a:cxnLst>
                <a:rect l="0" t="0" r="r" b="b"/>
                <a:pathLst>
                  <a:path w="95" h="110">
                    <a:moveTo>
                      <a:pt x="27" y="76"/>
                    </a:moveTo>
                    <a:cubicBezTo>
                      <a:pt x="28" y="76"/>
                      <a:pt x="29" y="76"/>
                      <a:pt x="30" y="76"/>
                    </a:cubicBezTo>
                    <a:cubicBezTo>
                      <a:pt x="51" y="76"/>
                      <a:pt x="72" y="76"/>
                      <a:pt x="93" y="76"/>
                    </a:cubicBezTo>
                    <a:cubicBezTo>
                      <a:pt x="95" y="76"/>
                      <a:pt x="95" y="76"/>
                      <a:pt x="95" y="79"/>
                    </a:cubicBezTo>
                    <a:cubicBezTo>
                      <a:pt x="95" y="88"/>
                      <a:pt x="95" y="98"/>
                      <a:pt x="95" y="107"/>
                    </a:cubicBezTo>
                    <a:cubicBezTo>
                      <a:pt x="95" y="108"/>
                      <a:pt x="95" y="109"/>
                      <a:pt x="95" y="110"/>
                    </a:cubicBezTo>
                    <a:cubicBezTo>
                      <a:pt x="63" y="110"/>
                      <a:pt x="32" y="110"/>
                      <a:pt x="0" y="110"/>
                    </a:cubicBezTo>
                    <a:cubicBezTo>
                      <a:pt x="0" y="98"/>
                      <a:pt x="0" y="87"/>
                      <a:pt x="0" y="76"/>
                    </a:cubicBezTo>
                    <a:cubicBezTo>
                      <a:pt x="6" y="76"/>
                      <a:pt x="12" y="76"/>
                      <a:pt x="18" y="76"/>
                    </a:cubicBezTo>
                    <a:cubicBezTo>
                      <a:pt x="18" y="75"/>
                      <a:pt x="18" y="73"/>
                      <a:pt x="18" y="72"/>
                    </a:cubicBezTo>
                    <a:cubicBezTo>
                      <a:pt x="18" y="50"/>
                      <a:pt x="18" y="28"/>
                      <a:pt x="18" y="6"/>
                    </a:cubicBezTo>
                    <a:cubicBezTo>
                      <a:pt x="18" y="2"/>
                      <a:pt x="20" y="0"/>
                      <a:pt x="23" y="0"/>
                    </a:cubicBezTo>
                    <a:cubicBezTo>
                      <a:pt x="25" y="0"/>
                      <a:pt x="27" y="2"/>
                      <a:pt x="27" y="6"/>
                    </a:cubicBezTo>
                    <a:cubicBezTo>
                      <a:pt x="27" y="28"/>
                      <a:pt x="27" y="50"/>
                      <a:pt x="27" y="72"/>
                    </a:cubicBezTo>
                    <a:cubicBezTo>
                      <a:pt x="27" y="73"/>
                      <a:pt x="27" y="74"/>
                      <a:pt x="27" y="76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1" name="Freeform 761"/>
              <p:cNvSpPr>
                <a:spLocks/>
              </p:cNvSpPr>
              <p:nvPr/>
            </p:nvSpPr>
            <p:spPr bwMode="gray">
              <a:xfrm>
                <a:off x="773112" y="5484076"/>
                <a:ext cx="214675" cy="8443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0"/>
                  </a:cxn>
                  <a:cxn ang="0">
                    <a:pos x="95" y="0"/>
                  </a:cxn>
                  <a:cxn ang="0">
                    <a:pos x="95" y="34"/>
                  </a:cxn>
                  <a:cxn ang="0">
                    <a:pos x="0" y="34"/>
                  </a:cxn>
                </a:cxnLst>
                <a:rect l="0" t="0" r="r" b="b"/>
                <a:pathLst>
                  <a:path w="95" h="34">
                    <a:moveTo>
                      <a:pt x="0" y="34"/>
                    </a:moveTo>
                    <a:cubicBezTo>
                      <a:pt x="0" y="22"/>
                      <a:pt x="0" y="11"/>
                      <a:pt x="0" y="0"/>
                    </a:cubicBezTo>
                    <a:cubicBezTo>
                      <a:pt x="32" y="0"/>
                      <a:pt x="63" y="0"/>
                      <a:pt x="95" y="0"/>
                    </a:cubicBezTo>
                    <a:cubicBezTo>
                      <a:pt x="95" y="11"/>
                      <a:pt x="95" y="23"/>
                      <a:pt x="95" y="34"/>
                    </a:cubicBezTo>
                    <a:cubicBezTo>
                      <a:pt x="63" y="34"/>
                      <a:pt x="32" y="34"/>
                      <a:pt x="0" y="34"/>
                    </a:cubicBezTo>
                    <a:close/>
                  </a:path>
                </a:pathLst>
              </a:custGeom>
              <a:solidFill>
                <a:srgbClr val="465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2" name="Freeform 762"/>
              <p:cNvSpPr>
                <a:spLocks/>
              </p:cNvSpPr>
              <p:nvPr/>
            </p:nvSpPr>
            <p:spPr bwMode="gray">
              <a:xfrm>
                <a:off x="1309799" y="4963393"/>
                <a:ext cx="33394" cy="35182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7" y="15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5" y="8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2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2" y="0"/>
                      <a:pt x="15" y="3"/>
                      <a:pt x="1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3" name="Freeform 763"/>
              <p:cNvSpPr>
                <a:spLocks/>
              </p:cNvSpPr>
              <p:nvPr/>
            </p:nvSpPr>
            <p:spPr bwMode="gray">
              <a:xfrm>
                <a:off x="1309799" y="5477040"/>
                <a:ext cx="33394" cy="42218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7" y="16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5" y="8"/>
                  </a:cxn>
                </a:cxnLst>
                <a:rect l="0" t="0" r="r" b="b"/>
                <a:pathLst>
                  <a:path w="15" h="16">
                    <a:moveTo>
                      <a:pt x="15" y="8"/>
                    </a:moveTo>
                    <a:cubicBezTo>
                      <a:pt x="15" y="12"/>
                      <a:pt x="12" y="16"/>
                      <a:pt x="7" y="16"/>
                    </a:cubicBezTo>
                    <a:cubicBezTo>
                      <a:pt x="3" y="16"/>
                      <a:pt x="0" y="12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4" name="Freeform 764"/>
              <p:cNvSpPr>
                <a:spLocks/>
              </p:cNvSpPr>
              <p:nvPr/>
            </p:nvSpPr>
            <p:spPr bwMode="gray">
              <a:xfrm>
                <a:off x="1440990" y="5235462"/>
                <a:ext cx="57247" cy="9616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7" y="40"/>
                      <a:pt x="9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5" name="Freeform 765"/>
              <p:cNvSpPr>
                <a:spLocks/>
              </p:cNvSpPr>
              <p:nvPr/>
            </p:nvSpPr>
            <p:spPr bwMode="gray">
              <a:xfrm>
                <a:off x="1531631" y="5235462"/>
                <a:ext cx="54861" cy="9616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7" y="40"/>
                      <a:pt x="9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Freeform 766"/>
              <p:cNvSpPr>
                <a:spLocks/>
              </p:cNvSpPr>
              <p:nvPr/>
            </p:nvSpPr>
            <p:spPr bwMode="gray">
              <a:xfrm>
                <a:off x="1622271" y="5235462"/>
                <a:ext cx="54861" cy="9616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  <a:cxn ang="0">
                    <a:pos x="0" y="40"/>
                  </a:cxn>
                </a:cxnLst>
                <a:rect l="0" t="0" r="r" b="b"/>
                <a:pathLst>
                  <a:path w="25" h="40">
                    <a:moveTo>
                      <a:pt x="0" y="40"/>
                    </a:moveTo>
                    <a:cubicBezTo>
                      <a:pt x="0" y="26"/>
                      <a:pt x="0" y="13"/>
                      <a:pt x="0" y="0"/>
                    </a:cubicBezTo>
                    <a:cubicBezTo>
                      <a:pt x="8" y="0"/>
                      <a:pt x="16" y="0"/>
                      <a:pt x="25" y="0"/>
                    </a:cubicBezTo>
                    <a:cubicBezTo>
                      <a:pt x="25" y="13"/>
                      <a:pt x="25" y="26"/>
                      <a:pt x="25" y="40"/>
                    </a:cubicBezTo>
                    <a:cubicBezTo>
                      <a:pt x="16" y="40"/>
                      <a:pt x="8" y="40"/>
                      <a:pt x="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7" name="Freeform 767"/>
              <p:cNvSpPr>
                <a:spLocks/>
              </p:cNvSpPr>
              <p:nvPr/>
            </p:nvSpPr>
            <p:spPr bwMode="gray">
              <a:xfrm>
                <a:off x="1440990" y="5437168"/>
                <a:ext cx="57247" cy="96163"/>
              </a:xfrm>
              <a:custGeom>
                <a:avLst/>
                <a:gdLst/>
                <a:ahLst/>
                <a:cxnLst>
                  <a:cxn ang="0">
                    <a:pos x="25" y="40"/>
                  </a:cxn>
                  <a:cxn ang="0">
                    <a:pos x="0" y="40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5" y="40"/>
                  </a:cxn>
                </a:cxnLst>
                <a:rect l="0" t="0" r="r" b="b"/>
                <a:pathLst>
                  <a:path w="25" h="40">
                    <a:moveTo>
                      <a:pt x="25" y="40"/>
                    </a:moveTo>
                    <a:cubicBezTo>
                      <a:pt x="17" y="40"/>
                      <a:pt x="9" y="40"/>
                      <a:pt x="0" y="40"/>
                    </a:cubicBezTo>
                    <a:cubicBezTo>
                      <a:pt x="0" y="27"/>
                      <a:pt x="0" y="14"/>
                      <a:pt x="0" y="0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25" y="14"/>
                      <a:pt x="25" y="27"/>
                      <a:pt x="2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8" name="Freeform 768"/>
              <p:cNvSpPr>
                <a:spLocks/>
              </p:cNvSpPr>
              <p:nvPr/>
            </p:nvSpPr>
            <p:spPr bwMode="gray">
              <a:xfrm>
                <a:off x="1531631" y="5437168"/>
                <a:ext cx="54861" cy="96163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9"/>
                  </a:cxn>
                  <a:cxn ang="0">
                    <a:pos x="26" y="38"/>
                  </a:cxn>
                  <a:cxn ang="0">
                    <a:pos x="23" y="40"/>
                  </a:cxn>
                  <a:cxn ang="0">
                    <a:pos x="3" y="40"/>
                  </a:cxn>
                  <a:cxn ang="0">
                    <a:pos x="0" y="3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6" y="0"/>
                  </a:cxn>
                </a:cxnLst>
                <a:rect l="0" t="0" r="r" b="b"/>
                <a:pathLst>
                  <a:path w="26" h="40">
                    <a:moveTo>
                      <a:pt x="26" y="0"/>
                    </a:moveTo>
                    <a:cubicBezTo>
                      <a:pt x="26" y="3"/>
                      <a:pt x="26" y="6"/>
                      <a:pt x="26" y="9"/>
                    </a:cubicBezTo>
                    <a:cubicBezTo>
                      <a:pt x="26" y="19"/>
                      <a:pt x="26" y="28"/>
                      <a:pt x="26" y="38"/>
                    </a:cubicBezTo>
                    <a:cubicBezTo>
                      <a:pt x="26" y="40"/>
                      <a:pt x="25" y="40"/>
                      <a:pt x="23" y="40"/>
                    </a:cubicBezTo>
                    <a:cubicBezTo>
                      <a:pt x="16" y="40"/>
                      <a:pt x="9" y="40"/>
                      <a:pt x="3" y="40"/>
                    </a:cubicBezTo>
                    <a:cubicBezTo>
                      <a:pt x="1" y="40"/>
                      <a:pt x="0" y="40"/>
                      <a:pt x="0" y="38"/>
                    </a:cubicBezTo>
                    <a:cubicBezTo>
                      <a:pt x="0" y="26"/>
                      <a:pt x="0" y="14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0" y="0"/>
                      <a:pt x="1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9" name="Freeform 769"/>
              <p:cNvSpPr>
                <a:spLocks/>
              </p:cNvSpPr>
              <p:nvPr/>
            </p:nvSpPr>
            <p:spPr bwMode="gray">
              <a:xfrm>
                <a:off x="1615115" y="5437168"/>
                <a:ext cx="62017" cy="961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6" y="2"/>
                  </a:cxn>
                  <a:cxn ang="0">
                    <a:pos x="26" y="38"/>
                  </a:cxn>
                  <a:cxn ang="0">
                    <a:pos x="24" y="40"/>
                  </a:cxn>
                  <a:cxn ang="0">
                    <a:pos x="2" y="40"/>
                  </a:cxn>
                  <a:cxn ang="0">
                    <a:pos x="0" y="39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6" h="40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11" y="0"/>
                      <a:pt x="17" y="0"/>
                      <a:pt x="24" y="0"/>
                    </a:cubicBezTo>
                    <a:cubicBezTo>
                      <a:pt x="25" y="0"/>
                      <a:pt x="26" y="0"/>
                      <a:pt x="26" y="2"/>
                    </a:cubicBezTo>
                    <a:cubicBezTo>
                      <a:pt x="26" y="14"/>
                      <a:pt x="26" y="26"/>
                      <a:pt x="26" y="38"/>
                    </a:cubicBezTo>
                    <a:cubicBezTo>
                      <a:pt x="26" y="40"/>
                      <a:pt x="25" y="40"/>
                      <a:pt x="24" y="40"/>
                    </a:cubicBezTo>
                    <a:cubicBezTo>
                      <a:pt x="17" y="40"/>
                      <a:pt x="10" y="40"/>
                      <a:pt x="2" y="40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1" y="26"/>
                      <a:pt x="1" y="14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0" name="Oval 770"/>
              <p:cNvSpPr>
                <a:spLocks noChangeArrowheads="1"/>
              </p:cNvSpPr>
              <p:nvPr/>
            </p:nvSpPr>
            <p:spPr bwMode="gray">
              <a:xfrm>
                <a:off x="1309799" y="5352733"/>
                <a:ext cx="33394" cy="35182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1" name="Oval 771"/>
              <p:cNvSpPr>
                <a:spLocks noChangeArrowheads="1"/>
              </p:cNvSpPr>
              <p:nvPr/>
            </p:nvSpPr>
            <p:spPr bwMode="gray">
              <a:xfrm>
                <a:off x="1309799" y="5087701"/>
                <a:ext cx="33394" cy="35181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2" name="Freeform 772"/>
              <p:cNvSpPr>
                <a:spLocks/>
              </p:cNvSpPr>
              <p:nvPr/>
            </p:nvSpPr>
            <p:spPr bwMode="gray">
              <a:xfrm>
                <a:off x="1309799" y="5221389"/>
                <a:ext cx="33394" cy="3283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5" y="8"/>
                  </a:cxn>
                  <a:cxn ang="0">
                    <a:pos x="7" y="15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cubicBezTo>
                      <a:pt x="12" y="0"/>
                      <a:pt x="15" y="4"/>
                      <a:pt x="15" y="8"/>
                    </a:cubicBezTo>
                    <a:cubicBezTo>
                      <a:pt x="15" y="12"/>
                      <a:pt x="12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accent4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2" name="TextBox 8"/>
            <p:cNvSpPr txBox="1"/>
            <p:nvPr/>
          </p:nvSpPr>
          <p:spPr bwMode="gray">
            <a:xfrm>
              <a:off x="3680893" y="2497510"/>
              <a:ext cx="722312" cy="3238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itchFamily="34" charset="0"/>
                  <a:cs typeface="Calibri" pitchFamily="34" charset="0"/>
                </a:rPr>
                <a:t>Salesforce</a:t>
              </a:r>
            </a:p>
          </p:txBody>
        </p:sp>
        <p:grpSp>
          <p:nvGrpSpPr>
            <p:cNvPr id="23" name="Group 269"/>
            <p:cNvGrpSpPr>
              <a:grpSpLocks/>
            </p:cNvGrpSpPr>
            <p:nvPr/>
          </p:nvGrpSpPr>
          <p:grpSpPr bwMode="auto">
            <a:xfrm>
              <a:off x="959918" y="3299197"/>
              <a:ext cx="2743200" cy="538163"/>
              <a:chOff x="4592081" y="2560320"/>
              <a:chExt cx="2743056" cy="538480"/>
            </a:xfrm>
          </p:grpSpPr>
          <p:sp>
            <p:nvSpPr>
              <p:cNvPr id="30" name="TextBox 111"/>
              <p:cNvSpPr txBox="1">
                <a:spLocks noChangeArrowheads="1"/>
              </p:cNvSpPr>
              <p:nvPr/>
            </p:nvSpPr>
            <p:spPr bwMode="auto">
              <a:xfrm>
                <a:off x="4592081" y="2560320"/>
                <a:ext cx="2743056" cy="523949"/>
              </a:xfrm>
              <a:prstGeom prst="rect">
                <a:avLst/>
              </a:prstGeom>
              <a:solidFill>
                <a:schemeClr val="accent2"/>
              </a:solidFill>
              <a:ln w="111125" cap="rnd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90000"/>
                  </a:lnSpc>
                </a:pPr>
                <a:endParaRPr lang="en-US" sz="5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pic>
            <p:nvPicPr>
              <p:cNvPr id="31" name="Picture 112" descr="877_315_integration_w_72-3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28470" y="2621280"/>
                <a:ext cx="467360" cy="467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113"/>
              <p:cNvSpPr txBox="1">
                <a:spLocks noChangeArrowheads="1"/>
              </p:cNvSpPr>
              <p:nvPr/>
            </p:nvSpPr>
            <p:spPr bwMode="gray">
              <a:xfrm>
                <a:off x="4654824" y="2600927"/>
                <a:ext cx="2172684" cy="497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Oracle</a:t>
                </a:r>
                <a:br>
                  <a:rPr lang="en-US" sz="14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sz="14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Integration Cloud Service</a:t>
                </a:r>
              </a:p>
            </p:txBody>
          </p:sp>
        </p:grpSp>
        <p:grpSp>
          <p:nvGrpSpPr>
            <p:cNvPr id="24" name="Group 273"/>
            <p:cNvGrpSpPr>
              <a:grpSpLocks/>
            </p:cNvGrpSpPr>
            <p:nvPr/>
          </p:nvGrpSpPr>
          <p:grpSpPr bwMode="auto">
            <a:xfrm>
              <a:off x="486843" y="2140322"/>
              <a:ext cx="3673475" cy="2047875"/>
              <a:chOff x="4891235" y="1645920"/>
              <a:chExt cx="3672692" cy="2048287"/>
            </a:xfrm>
          </p:grpSpPr>
          <p:sp>
            <p:nvSpPr>
              <p:cNvPr id="28" name="Freeform 138"/>
              <p:cNvSpPr>
                <a:spLocks noChangeAspect="1" noEditPoints="1"/>
              </p:cNvSpPr>
              <p:nvPr/>
            </p:nvSpPr>
            <p:spPr bwMode="gray">
              <a:xfrm>
                <a:off x="4891235" y="1645920"/>
                <a:ext cx="3672692" cy="2048287"/>
              </a:xfrm>
              <a:custGeom>
                <a:avLst/>
                <a:gdLst/>
                <a:ahLst/>
                <a:cxnLst>
                  <a:cxn ang="0">
                    <a:pos x="413" y="457"/>
                  </a:cxn>
                  <a:cxn ang="0">
                    <a:pos x="185" y="457"/>
                  </a:cxn>
                  <a:cxn ang="0">
                    <a:pos x="35" y="367"/>
                  </a:cxn>
                  <a:cxn ang="0">
                    <a:pos x="63" y="172"/>
                  </a:cxn>
                  <a:cxn ang="0">
                    <a:pos x="185" y="121"/>
                  </a:cxn>
                  <a:cxn ang="0">
                    <a:pos x="191" y="117"/>
                  </a:cxn>
                  <a:cxn ang="0">
                    <a:pos x="321" y="10"/>
                  </a:cxn>
                  <a:cxn ang="0">
                    <a:pos x="489" y="95"/>
                  </a:cxn>
                  <a:cxn ang="0">
                    <a:pos x="496" y="99"/>
                  </a:cxn>
                  <a:cxn ang="0">
                    <a:pos x="638" y="168"/>
                  </a:cxn>
                  <a:cxn ang="0">
                    <a:pos x="646" y="172"/>
                  </a:cxn>
                  <a:cxn ang="0">
                    <a:pos x="778" y="284"/>
                  </a:cxn>
                  <a:cxn ang="0">
                    <a:pos x="744" y="413"/>
                  </a:cxn>
                  <a:cxn ang="0">
                    <a:pos x="656" y="456"/>
                  </a:cxn>
                  <a:cxn ang="0">
                    <a:pos x="640" y="457"/>
                  </a:cxn>
                  <a:cxn ang="0">
                    <a:pos x="413" y="457"/>
                  </a:cxn>
                  <a:cxn ang="0">
                    <a:pos x="220" y="204"/>
                  </a:cxn>
                  <a:cxn ang="0">
                    <a:pos x="191" y="195"/>
                  </a:cxn>
                  <a:cxn ang="0">
                    <a:pos x="186" y="189"/>
                  </a:cxn>
                  <a:cxn ang="0">
                    <a:pos x="183" y="158"/>
                  </a:cxn>
                  <a:cxn ang="0">
                    <a:pos x="178" y="153"/>
                  </a:cxn>
                  <a:cxn ang="0">
                    <a:pos x="160" y="155"/>
                  </a:cxn>
                  <a:cxn ang="0">
                    <a:pos x="49" y="312"/>
                  </a:cxn>
                  <a:cxn ang="0">
                    <a:pos x="181" y="425"/>
                  </a:cxn>
                  <a:cxn ang="0">
                    <a:pos x="646" y="425"/>
                  </a:cxn>
                  <a:cxn ang="0">
                    <a:pos x="718" y="394"/>
                  </a:cxn>
                  <a:cxn ang="0">
                    <a:pos x="748" y="303"/>
                  </a:cxn>
                  <a:cxn ang="0">
                    <a:pos x="703" y="222"/>
                  </a:cxn>
                  <a:cxn ang="0">
                    <a:pos x="630" y="205"/>
                  </a:cxn>
                  <a:cxn ang="0">
                    <a:pos x="620" y="200"/>
                  </a:cxn>
                  <a:cxn ang="0">
                    <a:pos x="538" y="135"/>
                  </a:cxn>
                  <a:cxn ang="0">
                    <a:pos x="441" y="153"/>
                  </a:cxn>
                  <a:cxn ang="0">
                    <a:pos x="438" y="153"/>
                  </a:cxn>
                  <a:cxn ang="0">
                    <a:pos x="410" y="140"/>
                  </a:cxn>
                  <a:cxn ang="0">
                    <a:pos x="459" y="107"/>
                  </a:cxn>
                  <a:cxn ang="0">
                    <a:pos x="456" y="102"/>
                  </a:cxn>
                  <a:cxn ang="0">
                    <a:pos x="238" y="95"/>
                  </a:cxn>
                  <a:cxn ang="0">
                    <a:pos x="215" y="182"/>
                  </a:cxn>
                  <a:cxn ang="0">
                    <a:pos x="220" y="204"/>
                  </a:cxn>
                </a:cxnLst>
                <a:rect l="0" t="0" r="r" b="b"/>
                <a:pathLst>
                  <a:path w="786" h="457">
                    <a:moveTo>
                      <a:pt x="413" y="457"/>
                    </a:moveTo>
                    <a:cubicBezTo>
                      <a:pt x="337" y="457"/>
                      <a:pt x="261" y="457"/>
                      <a:pt x="185" y="457"/>
                    </a:cubicBezTo>
                    <a:cubicBezTo>
                      <a:pt x="118" y="456"/>
                      <a:pt x="67" y="426"/>
                      <a:pt x="35" y="367"/>
                    </a:cubicBezTo>
                    <a:cubicBezTo>
                      <a:pt x="0" y="304"/>
                      <a:pt x="13" y="222"/>
                      <a:pt x="63" y="172"/>
                    </a:cubicBezTo>
                    <a:cubicBezTo>
                      <a:pt x="97" y="138"/>
                      <a:pt x="137" y="121"/>
                      <a:pt x="185" y="121"/>
                    </a:cubicBezTo>
                    <a:cubicBezTo>
                      <a:pt x="188" y="121"/>
                      <a:pt x="189" y="120"/>
                      <a:pt x="191" y="117"/>
                    </a:cubicBezTo>
                    <a:cubicBezTo>
                      <a:pt x="214" y="57"/>
                      <a:pt x="258" y="21"/>
                      <a:pt x="321" y="10"/>
                    </a:cubicBezTo>
                    <a:cubicBezTo>
                      <a:pt x="389" y="0"/>
                      <a:pt x="457" y="35"/>
                      <a:pt x="489" y="95"/>
                    </a:cubicBezTo>
                    <a:cubicBezTo>
                      <a:pt x="491" y="98"/>
                      <a:pt x="493" y="99"/>
                      <a:pt x="496" y="99"/>
                    </a:cubicBezTo>
                    <a:cubicBezTo>
                      <a:pt x="555" y="98"/>
                      <a:pt x="603" y="121"/>
                      <a:pt x="638" y="168"/>
                    </a:cubicBezTo>
                    <a:cubicBezTo>
                      <a:pt x="640" y="171"/>
                      <a:pt x="642" y="172"/>
                      <a:pt x="646" y="172"/>
                    </a:cubicBezTo>
                    <a:cubicBezTo>
                      <a:pt x="711" y="172"/>
                      <a:pt x="767" y="220"/>
                      <a:pt x="778" y="284"/>
                    </a:cubicBezTo>
                    <a:cubicBezTo>
                      <a:pt x="786" y="332"/>
                      <a:pt x="776" y="376"/>
                      <a:pt x="744" y="413"/>
                    </a:cubicBezTo>
                    <a:cubicBezTo>
                      <a:pt x="721" y="439"/>
                      <a:pt x="691" y="453"/>
                      <a:pt x="656" y="456"/>
                    </a:cubicBezTo>
                    <a:cubicBezTo>
                      <a:pt x="651" y="457"/>
                      <a:pt x="645" y="457"/>
                      <a:pt x="640" y="457"/>
                    </a:cubicBezTo>
                    <a:cubicBezTo>
                      <a:pt x="564" y="457"/>
                      <a:pt x="489" y="457"/>
                      <a:pt x="413" y="457"/>
                    </a:cubicBezTo>
                    <a:close/>
                    <a:moveTo>
                      <a:pt x="220" y="204"/>
                    </a:moveTo>
                    <a:cubicBezTo>
                      <a:pt x="210" y="201"/>
                      <a:pt x="200" y="198"/>
                      <a:pt x="191" y="195"/>
                    </a:cubicBezTo>
                    <a:cubicBezTo>
                      <a:pt x="188" y="194"/>
                      <a:pt x="186" y="192"/>
                      <a:pt x="186" y="189"/>
                    </a:cubicBezTo>
                    <a:cubicBezTo>
                      <a:pt x="185" y="179"/>
                      <a:pt x="183" y="169"/>
                      <a:pt x="183" y="158"/>
                    </a:cubicBezTo>
                    <a:cubicBezTo>
                      <a:pt x="182" y="155"/>
                      <a:pt x="182" y="153"/>
                      <a:pt x="178" y="153"/>
                    </a:cubicBezTo>
                    <a:cubicBezTo>
                      <a:pt x="172" y="154"/>
                      <a:pt x="166" y="154"/>
                      <a:pt x="160" y="155"/>
                    </a:cubicBezTo>
                    <a:cubicBezTo>
                      <a:pt x="86" y="169"/>
                      <a:pt x="37" y="237"/>
                      <a:pt x="49" y="312"/>
                    </a:cubicBezTo>
                    <a:cubicBezTo>
                      <a:pt x="59" y="376"/>
                      <a:pt x="116" y="425"/>
                      <a:pt x="181" y="425"/>
                    </a:cubicBezTo>
                    <a:cubicBezTo>
                      <a:pt x="336" y="425"/>
                      <a:pt x="491" y="425"/>
                      <a:pt x="646" y="425"/>
                    </a:cubicBezTo>
                    <a:cubicBezTo>
                      <a:pt x="674" y="425"/>
                      <a:pt x="699" y="414"/>
                      <a:pt x="718" y="394"/>
                    </a:cubicBezTo>
                    <a:cubicBezTo>
                      <a:pt x="742" y="368"/>
                      <a:pt x="751" y="337"/>
                      <a:pt x="748" y="303"/>
                    </a:cubicBezTo>
                    <a:cubicBezTo>
                      <a:pt x="746" y="269"/>
                      <a:pt x="731" y="242"/>
                      <a:pt x="703" y="222"/>
                    </a:cubicBezTo>
                    <a:cubicBezTo>
                      <a:pt x="681" y="207"/>
                      <a:pt x="656" y="202"/>
                      <a:pt x="630" y="205"/>
                    </a:cubicBezTo>
                    <a:cubicBezTo>
                      <a:pt x="625" y="206"/>
                      <a:pt x="622" y="204"/>
                      <a:pt x="620" y="200"/>
                    </a:cubicBezTo>
                    <a:cubicBezTo>
                      <a:pt x="601" y="167"/>
                      <a:pt x="574" y="145"/>
                      <a:pt x="538" y="135"/>
                    </a:cubicBezTo>
                    <a:cubicBezTo>
                      <a:pt x="503" y="126"/>
                      <a:pt x="470" y="128"/>
                      <a:pt x="441" y="153"/>
                    </a:cubicBezTo>
                    <a:cubicBezTo>
                      <a:pt x="440" y="153"/>
                      <a:pt x="439" y="154"/>
                      <a:pt x="438" y="153"/>
                    </a:cubicBezTo>
                    <a:cubicBezTo>
                      <a:pt x="428" y="149"/>
                      <a:pt x="419" y="145"/>
                      <a:pt x="410" y="140"/>
                    </a:cubicBezTo>
                    <a:cubicBezTo>
                      <a:pt x="424" y="125"/>
                      <a:pt x="440" y="115"/>
                      <a:pt x="459" y="107"/>
                    </a:cubicBezTo>
                    <a:cubicBezTo>
                      <a:pt x="458" y="105"/>
                      <a:pt x="457" y="104"/>
                      <a:pt x="456" y="102"/>
                    </a:cubicBezTo>
                    <a:cubicBezTo>
                      <a:pt x="407" y="23"/>
                      <a:pt x="292" y="19"/>
                      <a:pt x="238" y="95"/>
                    </a:cubicBezTo>
                    <a:cubicBezTo>
                      <a:pt x="219" y="121"/>
                      <a:pt x="210" y="150"/>
                      <a:pt x="215" y="182"/>
                    </a:cubicBezTo>
                    <a:cubicBezTo>
                      <a:pt x="217" y="189"/>
                      <a:pt x="218" y="196"/>
                      <a:pt x="220" y="2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71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latin typeface="+mn-lt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65672" y="2235001"/>
                <a:ext cx="304735" cy="25405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25" name="TextBox 117"/>
            <p:cNvSpPr txBox="1">
              <a:spLocks noChangeArrowheads="1"/>
            </p:cNvSpPr>
            <p:nvPr/>
          </p:nvSpPr>
          <p:spPr bwMode="gray">
            <a:xfrm>
              <a:off x="1256780" y="2730872"/>
              <a:ext cx="1774825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sz="1400" b="1">
                  <a:latin typeface="Calibri" pitchFamily="34" charset="0"/>
                  <a:cs typeface="Calibri" pitchFamily="34" charset="0"/>
                </a:rPr>
                <a:t>Oracle SaaS </a:t>
              </a:r>
              <a:br>
                <a:rPr lang="en-US" sz="1400" b="1">
                  <a:latin typeface="Calibri" pitchFamily="34" charset="0"/>
                  <a:cs typeface="Calibri" pitchFamily="34" charset="0"/>
                </a:rPr>
              </a:br>
              <a:r>
                <a:rPr lang="en-US" sz="1400" b="1">
                  <a:latin typeface="Calibri" pitchFamily="34" charset="0"/>
                  <a:cs typeface="Calibri" pitchFamily="34" charset="0"/>
                </a:rPr>
                <a:t>Applications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83693" y="4477122"/>
              <a:ext cx="3117850" cy="0"/>
            </a:xfrm>
            <a:prstGeom prst="line">
              <a:avLst/>
            </a:prstGeom>
            <a:ln w="19050">
              <a:solidFill>
                <a:schemeClr val="accent5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119"/>
            <p:cNvSpPr txBox="1">
              <a:spLocks noChangeArrowheads="1"/>
            </p:cNvSpPr>
            <p:nvPr/>
          </p:nvSpPr>
          <p:spPr bwMode="auto">
            <a:xfrm>
              <a:off x="2209280" y="4761285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>
                <a:lnSpc>
                  <a:spcPct val="90000"/>
                </a:lnSpc>
              </a:pPr>
              <a:endParaRPr lang="en-US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8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8021050" y="7351567"/>
            <a:ext cx="2045372" cy="109970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Addressing</a:t>
            </a:r>
            <a:r>
              <a:rPr lang="nl-NL" dirty="0" smtClean="0"/>
              <a:t> SaaS Integration</a:t>
            </a:r>
            <a:br>
              <a:rPr lang="nl-NL" dirty="0" smtClean="0"/>
            </a:br>
            <a:r>
              <a:rPr lang="nl-NL" dirty="0" smtClean="0"/>
              <a:t>Challenge </a:t>
            </a:r>
            <a:r>
              <a:rPr lang="nl-NL" dirty="0" err="1" smtClean="0"/>
              <a:t>with</a:t>
            </a:r>
            <a:r>
              <a:rPr lang="nl-NL" dirty="0" smtClean="0"/>
              <a:t> Oracle PaaS</a:t>
            </a:r>
            <a:endParaRPr lang="nl-NL" dirty="0"/>
          </a:p>
        </p:txBody>
      </p:sp>
      <p:pic>
        <p:nvPicPr>
          <p:cNvPr id="1026" name="Picture 2" descr="Afbeeldingsresultaat voor internet of th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2" y="2385578"/>
            <a:ext cx="2544374" cy="22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4045528" y="3576204"/>
            <a:ext cx="2867891" cy="187036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SaaS X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7402900" y="5335731"/>
            <a:ext cx="2867891" cy="18703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PaaS X</a:t>
            </a:r>
            <a:endParaRPr lang="nl-NL" dirty="0"/>
          </a:p>
        </p:txBody>
      </p:sp>
      <p:sp>
        <p:nvSpPr>
          <p:cNvPr id="9" name="Cloud 8"/>
          <p:cNvSpPr/>
          <p:nvPr/>
        </p:nvSpPr>
        <p:spPr>
          <a:xfrm>
            <a:off x="12426861" y="4239490"/>
            <a:ext cx="2867891" cy="187036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SaaS Y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943226" y="5721926"/>
            <a:ext cx="1787237" cy="8035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 B</a:t>
            </a:r>
            <a:endParaRPr lang="nl-NL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08364" y="7647709"/>
            <a:ext cx="15891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2534" y="7647709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Premises</a:t>
            </a:r>
            <a:endParaRPr lang="nl-NL" dirty="0" err="1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08364" y="3508662"/>
            <a:ext cx="15891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20601" y="3072975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Parties/Public Internet</a:t>
            </a:r>
            <a:endParaRPr lang="nl-NL" dirty="0" err="1" smtClean="0"/>
          </a:p>
        </p:txBody>
      </p:sp>
      <p:sp>
        <p:nvSpPr>
          <p:cNvPr id="13" name="Rectangle 12"/>
          <p:cNvSpPr/>
          <p:nvPr/>
        </p:nvSpPr>
        <p:spPr>
          <a:xfrm>
            <a:off x="7419289" y="8617527"/>
            <a:ext cx="2311174" cy="775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ounded Rectangle 15"/>
          <p:cNvSpPr/>
          <p:nvPr/>
        </p:nvSpPr>
        <p:spPr>
          <a:xfrm>
            <a:off x="7419289" y="2202989"/>
            <a:ext cx="2563090" cy="994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B2B Partner</a:t>
            </a:r>
            <a:endParaRPr lang="nl-NL" dirty="0"/>
          </a:p>
        </p:txBody>
      </p:sp>
      <p:sp>
        <p:nvSpPr>
          <p:cNvPr id="18" name="Rounded Rectangle 17"/>
          <p:cNvSpPr/>
          <p:nvPr/>
        </p:nvSpPr>
        <p:spPr>
          <a:xfrm>
            <a:off x="10751904" y="843460"/>
            <a:ext cx="2563090" cy="99479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</a:t>
            </a:r>
            <a:r>
              <a:rPr lang="en-US" dirty="0" smtClean="0"/>
              <a:t> Agency</a:t>
            </a:r>
            <a:endParaRPr lang="nl-NL" dirty="0"/>
          </a:p>
        </p:txBody>
      </p:sp>
      <p:sp>
        <p:nvSpPr>
          <p:cNvPr id="19" name="Rounded Rectangle 18"/>
          <p:cNvSpPr/>
          <p:nvPr/>
        </p:nvSpPr>
        <p:spPr>
          <a:xfrm>
            <a:off x="10566310" y="8010661"/>
            <a:ext cx="2563090" cy="994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ERP</a:t>
            </a:r>
            <a:endParaRPr lang="nl-NL" dirty="0"/>
          </a:p>
        </p:txBody>
      </p:sp>
      <p:sp>
        <p:nvSpPr>
          <p:cNvPr id="20" name="Rounded Rectangle 19"/>
          <p:cNvSpPr/>
          <p:nvPr/>
        </p:nvSpPr>
        <p:spPr>
          <a:xfrm>
            <a:off x="4991478" y="8010661"/>
            <a:ext cx="2563090" cy="9947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 A</a:t>
            </a:r>
            <a:endParaRPr lang="nl-NL" dirty="0"/>
          </a:p>
        </p:txBody>
      </p:sp>
      <p:sp>
        <p:nvSpPr>
          <p:cNvPr id="17" name="Right Arrow 16"/>
          <p:cNvSpPr/>
          <p:nvPr/>
        </p:nvSpPr>
        <p:spPr>
          <a:xfrm rot="1541213">
            <a:off x="2706754" y="3633577"/>
            <a:ext cx="1233054" cy="768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reeform 20"/>
          <p:cNvSpPr/>
          <p:nvPr/>
        </p:nvSpPr>
        <p:spPr>
          <a:xfrm>
            <a:off x="6941127" y="3957368"/>
            <a:ext cx="5735782" cy="725468"/>
          </a:xfrm>
          <a:custGeom>
            <a:avLst/>
            <a:gdLst>
              <a:gd name="connsiteX0" fmla="*/ 0 w 5735782"/>
              <a:gd name="connsiteY0" fmla="*/ 462232 h 725468"/>
              <a:gd name="connsiteX1" fmla="*/ 2826328 w 5735782"/>
              <a:gd name="connsiteY1" fmla="*/ 5032 h 725468"/>
              <a:gd name="connsiteX2" fmla="*/ 5735782 w 5735782"/>
              <a:gd name="connsiteY2" fmla="*/ 725468 h 7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5782" h="725468">
                <a:moveTo>
                  <a:pt x="0" y="462232"/>
                </a:moveTo>
                <a:cubicBezTo>
                  <a:pt x="935182" y="211695"/>
                  <a:pt x="1870364" y="-38841"/>
                  <a:pt x="2826328" y="5032"/>
                </a:cubicBezTo>
                <a:cubicBezTo>
                  <a:pt x="3782292" y="48905"/>
                  <a:pt x="4759037" y="387186"/>
                  <a:pt x="5735782" y="725468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Lightning Bolt 21"/>
          <p:cNvSpPr/>
          <p:nvPr/>
        </p:nvSpPr>
        <p:spPr>
          <a:xfrm>
            <a:off x="6483595" y="4088905"/>
            <a:ext cx="360218" cy="39225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reeform 22"/>
          <p:cNvSpPr/>
          <p:nvPr/>
        </p:nvSpPr>
        <p:spPr>
          <a:xfrm>
            <a:off x="9444997" y="5361709"/>
            <a:ext cx="3107221" cy="1016808"/>
          </a:xfrm>
          <a:custGeom>
            <a:avLst/>
            <a:gdLst>
              <a:gd name="connsiteX0" fmla="*/ 3107221 w 3107221"/>
              <a:gd name="connsiteY0" fmla="*/ 0 h 1016808"/>
              <a:gd name="connsiteX1" fmla="*/ 142348 w 3107221"/>
              <a:gd name="connsiteY1" fmla="*/ 678873 h 1016808"/>
              <a:gd name="connsiteX2" fmla="*/ 738094 w 3107221"/>
              <a:gd name="connsiteY2" fmla="*/ 1011382 h 1016808"/>
              <a:gd name="connsiteX3" fmla="*/ 3079512 w 3107221"/>
              <a:gd name="connsiteY3" fmla="*/ 429491 h 101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7221" h="1016808">
                <a:moveTo>
                  <a:pt x="3107221" y="0"/>
                </a:moveTo>
                <a:cubicBezTo>
                  <a:pt x="1822211" y="255154"/>
                  <a:pt x="537202" y="510309"/>
                  <a:pt x="142348" y="678873"/>
                </a:cubicBezTo>
                <a:cubicBezTo>
                  <a:pt x="-252507" y="847437"/>
                  <a:pt x="248567" y="1052946"/>
                  <a:pt x="738094" y="1011382"/>
                </a:cubicBezTo>
                <a:cubicBezTo>
                  <a:pt x="1227621" y="969818"/>
                  <a:pt x="2153566" y="699654"/>
                  <a:pt x="3079512" y="429491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reeform 23"/>
          <p:cNvSpPr/>
          <p:nvPr/>
        </p:nvSpPr>
        <p:spPr>
          <a:xfrm>
            <a:off x="8936182" y="1814945"/>
            <a:ext cx="3588327" cy="3948546"/>
          </a:xfrm>
          <a:custGeom>
            <a:avLst/>
            <a:gdLst>
              <a:gd name="connsiteX0" fmla="*/ 0 w 3588327"/>
              <a:gd name="connsiteY0" fmla="*/ 3948546 h 3948546"/>
              <a:gd name="connsiteX1" fmla="*/ 1814945 w 3588327"/>
              <a:gd name="connsiteY1" fmla="*/ 3020291 h 3948546"/>
              <a:gd name="connsiteX2" fmla="*/ 3172691 w 3588327"/>
              <a:gd name="connsiteY2" fmla="*/ 1565564 h 3948546"/>
              <a:gd name="connsiteX3" fmla="*/ 3588327 w 3588327"/>
              <a:gd name="connsiteY3" fmla="*/ 0 h 394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327" h="3948546">
                <a:moveTo>
                  <a:pt x="0" y="3948546"/>
                </a:moveTo>
                <a:cubicBezTo>
                  <a:pt x="643081" y="3683000"/>
                  <a:pt x="1286163" y="3417455"/>
                  <a:pt x="1814945" y="3020291"/>
                </a:cubicBezTo>
                <a:cubicBezTo>
                  <a:pt x="2343727" y="2623127"/>
                  <a:pt x="2877127" y="2068946"/>
                  <a:pt x="3172691" y="1565564"/>
                </a:cubicBezTo>
                <a:cubicBezTo>
                  <a:pt x="3468255" y="1062182"/>
                  <a:pt x="3528291" y="531091"/>
                  <a:pt x="358832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reeform 24"/>
          <p:cNvSpPr/>
          <p:nvPr/>
        </p:nvSpPr>
        <p:spPr>
          <a:xfrm>
            <a:off x="12159416" y="2881745"/>
            <a:ext cx="1127093" cy="1773382"/>
          </a:xfrm>
          <a:custGeom>
            <a:avLst/>
            <a:gdLst>
              <a:gd name="connsiteX0" fmla="*/ 1127093 w 1127093"/>
              <a:gd name="connsiteY0" fmla="*/ 1773382 h 1773382"/>
              <a:gd name="connsiteX1" fmla="*/ 74148 w 1127093"/>
              <a:gd name="connsiteY1" fmla="*/ 789710 h 1773382"/>
              <a:gd name="connsiteX2" fmla="*/ 171129 w 1127093"/>
              <a:gd name="connsiteY2" fmla="*/ 0 h 177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093" h="1773382">
                <a:moveTo>
                  <a:pt x="1127093" y="1773382"/>
                </a:moveTo>
                <a:cubicBezTo>
                  <a:pt x="680284" y="1429328"/>
                  <a:pt x="233475" y="1085274"/>
                  <a:pt x="74148" y="789710"/>
                </a:cubicBezTo>
                <a:cubicBezTo>
                  <a:pt x="-85179" y="494146"/>
                  <a:pt x="42975" y="247073"/>
                  <a:pt x="171129" y="0"/>
                </a:cubicBezTo>
              </a:path>
            </a:pathLst>
          </a:custGeom>
          <a:noFill/>
          <a:ln w="28575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reeform 25"/>
          <p:cNvSpPr/>
          <p:nvPr/>
        </p:nvSpPr>
        <p:spPr>
          <a:xfrm>
            <a:off x="9531927" y="6442364"/>
            <a:ext cx="1670350" cy="1607127"/>
          </a:xfrm>
          <a:custGeom>
            <a:avLst/>
            <a:gdLst>
              <a:gd name="connsiteX0" fmla="*/ 1579418 w 1670350"/>
              <a:gd name="connsiteY0" fmla="*/ 1607127 h 1607127"/>
              <a:gd name="connsiteX1" fmla="*/ 1496291 w 1670350"/>
              <a:gd name="connsiteY1" fmla="*/ 942109 h 1607127"/>
              <a:gd name="connsiteX2" fmla="*/ 0 w 1670350"/>
              <a:gd name="connsiteY2" fmla="*/ 0 h 160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0350" h="1607127">
                <a:moveTo>
                  <a:pt x="1579418" y="1607127"/>
                </a:moveTo>
                <a:cubicBezTo>
                  <a:pt x="1669472" y="1408545"/>
                  <a:pt x="1759527" y="1209963"/>
                  <a:pt x="1496291" y="942109"/>
                </a:cubicBezTo>
                <a:cubicBezTo>
                  <a:pt x="1233055" y="674255"/>
                  <a:pt x="616527" y="337127"/>
                  <a:pt x="0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reeform 26"/>
          <p:cNvSpPr/>
          <p:nvPr/>
        </p:nvSpPr>
        <p:spPr>
          <a:xfrm>
            <a:off x="5583382" y="5223164"/>
            <a:ext cx="1047474" cy="2895600"/>
          </a:xfrm>
          <a:custGeom>
            <a:avLst/>
            <a:gdLst>
              <a:gd name="connsiteX0" fmla="*/ 0 w 1047474"/>
              <a:gd name="connsiteY0" fmla="*/ 0 h 2895600"/>
              <a:gd name="connsiteX1" fmla="*/ 942109 w 1047474"/>
              <a:gd name="connsiteY1" fmla="*/ 1011381 h 2895600"/>
              <a:gd name="connsiteX2" fmla="*/ 983673 w 1047474"/>
              <a:gd name="connsiteY2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474" h="2895600">
                <a:moveTo>
                  <a:pt x="0" y="0"/>
                </a:moveTo>
                <a:cubicBezTo>
                  <a:pt x="389082" y="264390"/>
                  <a:pt x="778164" y="528781"/>
                  <a:pt x="942109" y="1011381"/>
                </a:cubicBezTo>
                <a:cubicBezTo>
                  <a:pt x="1106054" y="1493981"/>
                  <a:pt x="1044863" y="2194790"/>
                  <a:pt x="983673" y="289560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reeform 27"/>
          <p:cNvSpPr/>
          <p:nvPr/>
        </p:nvSpPr>
        <p:spPr>
          <a:xfrm>
            <a:off x="6719455" y="3188276"/>
            <a:ext cx="1400996" cy="746415"/>
          </a:xfrm>
          <a:custGeom>
            <a:avLst/>
            <a:gdLst>
              <a:gd name="connsiteX0" fmla="*/ 1524000 w 1527460"/>
              <a:gd name="connsiteY0" fmla="*/ 0 h 1191491"/>
              <a:gd name="connsiteX1" fmla="*/ 1288472 w 1527460"/>
              <a:gd name="connsiteY1" fmla="*/ 817418 h 1191491"/>
              <a:gd name="connsiteX2" fmla="*/ 0 w 1527460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460" h="1191491">
                <a:moveTo>
                  <a:pt x="1524000" y="0"/>
                </a:moveTo>
                <a:cubicBezTo>
                  <a:pt x="1533236" y="309418"/>
                  <a:pt x="1542472" y="618836"/>
                  <a:pt x="1288472" y="817418"/>
                </a:cubicBezTo>
                <a:cubicBezTo>
                  <a:pt x="1034472" y="1016000"/>
                  <a:pt x="517236" y="1103745"/>
                  <a:pt x="0" y="1191491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reeform 28"/>
          <p:cNvSpPr/>
          <p:nvPr/>
        </p:nvSpPr>
        <p:spPr>
          <a:xfrm>
            <a:off x="11928764" y="5704111"/>
            <a:ext cx="1401428" cy="2414653"/>
          </a:xfrm>
          <a:custGeom>
            <a:avLst/>
            <a:gdLst>
              <a:gd name="connsiteX0" fmla="*/ 0 w 1401428"/>
              <a:gd name="connsiteY0" fmla="*/ 2414653 h 2414653"/>
              <a:gd name="connsiteX1" fmla="*/ 1219200 w 1401428"/>
              <a:gd name="connsiteY1" fmla="*/ 45525 h 2414653"/>
              <a:gd name="connsiteX2" fmla="*/ 1343891 w 1401428"/>
              <a:gd name="connsiteY2" fmla="*/ 959925 h 2414653"/>
              <a:gd name="connsiteX3" fmla="*/ 706581 w 1401428"/>
              <a:gd name="connsiteY3" fmla="*/ 2262253 h 24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1428" h="2414653">
                <a:moveTo>
                  <a:pt x="0" y="2414653"/>
                </a:moveTo>
                <a:cubicBezTo>
                  <a:pt x="497609" y="1351316"/>
                  <a:pt x="995218" y="287980"/>
                  <a:pt x="1219200" y="45525"/>
                </a:cubicBezTo>
                <a:cubicBezTo>
                  <a:pt x="1443182" y="-196930"/>
                  <a:pt x="1429327" y="590470"/>
                  <a:pt x="1343891" y="959925"/>
                </a:cubicBezTo>
                <a:cubicBezTo>
                  <a:pt x="1258455" y="1329380"/>
                  <a:pt x="982518" y="1795816"/>
                  <a:pt x="706581" y="2262253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94122" y="2202989"/>
            <a:ext cx="16862411" cy="6941011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Cloud 3"/>
          <p:cNvSpPr/>
          <p:nvPr/>
        </p:nvSpPr>
        <p:spPr>
          <a:xfrm>
            <a:off x="8090185" y="3273981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</a:t>
            </a:r>
            <a:endParaRPr lang="nl-NL" dirty="0"/>
          </a:p>
        </p:txBody>
      </p:sp>
      <p:sp>
        <p:nvSpPr>
          <p:cNvPr id="30" name="Cloud 29"/>
          <p:cNvSpPr/>
          <p:nvPr/>
        </p:nvSpPr>
        <p:spPr>
          <a:xfrm>
            <a:off x="8783782" y="5405870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</a:t>
            </a:r>
            <a:endParaRPr lang="nl-NL" dirty="0"/>
          </a:p>
        </p:txBody>
      </p:sp>
      <p:sp>
        <p:nvSpPr>
          <p:cNvPr id="31" name="Cloud 30"/>
          <p:cNvSpPr/>
          <p:nvPr/>
        </p:nvSpPr>
        <p:spPr>
          <a:xfrm>
            <a:off x="12405428" y="6572616"/>
            <a:ext cx="2014439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Messaging</a:t>
            </a:r>
            <a:endParaRPr lang="nl-NL" sz="1800" dirty="0"/>
          </a:p>
        </p:txBody>
      </p:sp>
      <p:sp>
        <p:nvSpPr>
          <p:cNvPr id="32" name="Cloud 31"/>
          <p:cNvSpPr/>
          <p:nvPr/>
        </p:nvSpPr>
        <p:spPr>
          <a:xfrm>
            <a:off x="7839750" y="4389508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ICS</a:t>
            </a:r>
            <a:endParaRPr lang="nl-NL" sz="3600" dirty="0"/>
          </a:p>
        </p:txBody>
      </p:sp>
      <p:sp>
        <p:nvSpPr>
          <p:cNvPr id="33" name="Cloud 32"/>
          <p:cNvSpPr/>
          <p:nvPr/>
        </p:nvSpPr>
        <p:spPr>
          <a:xfrm>
            <a:off x="11232234" y="5830877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EventHub</a:t>
            </a:r>
            <a:endParaRPr lang="nl-NL" dirty="0"/>
          </a:p>
        </p:txBody>
      </p:sp>
      <p:sp>
        <p:nvSpPr>
          <p:cNvPr id="34" name="Cloud 33"/>
          <p:cNvSpPr/>
          <p:nvPr/>
        </p:nvSpPr>
        <p:spPr>
          <a:xfrm>
            <a:off x="4290090" y="6402986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ACCS</a:t>
            </a:r>
            <a:endParaRPr lang="nl-NL" dirty="0"/>
          </a:p>
        </p:txBody>
      </p:sp>
      <p:sp>
        <p:nvSpPr>
          <p:cNvPr id="35" name="Cloud 34"/>
          <p:cNvSpPr/>
          <p:nvPr/>
        </p:nvSpPr>
        <p:spPr>
          <a:xfrm>
            <a:off x="3771573" y="5494570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CS</a:t>
            </a:r>
            <a:endParaRPr lang="nl-NL" dirty="0"/>
          </a:p>
        </p:txBody>
      </p:sp>
      <p:sp>
        <p:nvSpPr>
          <p:cNvPr id="36" name="Cloud 35"/>
          <p:cNvSpPr/>
          <p:nvPr/>
        </p:nvSpPr>
        <p:spPr>
          <a:xfrm>
            <a:off x="2189917" y="6316947"/>
            <a:ext cx="1868882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Functions</a:t>
            </a:r>
            <a:endParaRPr lang="nl-NL" sz="1800" dirty="0"/>
          </a:p>
        </p:txBody>
      </p:sp>
      <p:sp>
        <p:nvSpPr>
          <p:cNvPr id="37" name="Cloud 36"/>
          <p:cNvSpPr/>
          <p:nvPr/>
        </p:nvSpPr>
        <p:spPr>
          <a:xfrm>
            <a:off x="2524588" y="3250920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8059342" y="8102816"/>
            <a:ext cx="2007080" cy="598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ICS Agent</a:t>
            </a:r>
            <a:endParaRPr lang="nl-NL" dirty="0"/>
          </a:p>
        </p:txBody>
      </p:sp>
      <p:sp>
        <p:nvSpPr>
          <p:cNvPr id="39" name="Rounded Rectangle 38"/>
          <p:cNvSpPr/>
          <p:nvPr/>
        </p:nvSpPr>
        <p:spPr>
          <a:xfrm>
            <a:off x="8049103" y="8815593"/>
            <a:ext cx="2007080" cy="598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 Suite</a:t>
            </a:r>
            <a:endParaRPr lang="nl-NL" dirty="0"/>
          </a:p>
        </p:txBody>
      </p:sp>
      <p:sp>
        <p:nvSpPr>
          <p:cNvPr id="40" name="Cloud 39"/>
          <p:cNvSpPr/>
          <p:nvPr/>
        </p:nvSpPr>
        <p:spPr>
          <a:xfrm>
            <a:off x="8630532" y="6559125"/>
            <a:ext cx="2014439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Integration</a:t>
            </a:r>
            <a:endParaRPr lang="nl-NL" sz="1800" dirty="0"/>
          </a:p>
        </p:txBody>
      </p:sp>
      <p:sp>
        <p:nvSpPr>
          <p:cNvPr id="41" name="Cloud 40"/>
          <p:cNvSpPr/>
          <p:nvPr/>
        </p:nvSpPr>
        <p:spPr>
          <a:xfrm>
            <a:off x="6693484" y="6498736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Golden</a:t>
            </a:r>
            <a:br>
              <a:rPr lang="en-US" sz="2000" dirty="0" smtClean="0"/>
            </a:br>
            <a:r>
              <a:rPr lang="en-US" sz="2000" dirty="0" smtClean="0"/>
              <a:t>Gate</a:t>
            </a:r>
            <a:endParaRPr lang="nl-NL" sz="2000" dirty="0"/>
          </a:p>
        </p:txBody>
      </p:sp>
      <p:sp>
        <p:nvSpPr>
          <p:cNvPr id="43" name="Rounded Rectangle 42"/>
          <p:cNvSpPr/>
          <p:nvPr/>
        </p:nvSpPr>
        <p:spPr>
          <a:xfrm>
            <a:off x="5860474" y="8102816"/>
            <a:ext cx="2007080" cy="598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 Agent</a:t>
            </a:r>
            <a:endParaRPr lang="nl-NL" dirty="0"/>
          </a:p>
        </p:txBody>
      </p:sp>
      <p:sp>
        <p:nvSpPr>
          <p:cNvPr id="44" name="Cloud 43"/>
          <p:cNvSpPr/>
          <p:nvPr/>
        </p:nvSpPr>
        <p:spPr>
          <a:xfrm>
            <a:off x="10766589" y="4228156"/>
            <a:ext cx="309421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OMC</a:t>
            </a:r>
          </a:p>
          <a:p>
            <a:pPr algn="ctr"/>
            <a:r>
              <a:rPr lang="en-US" dirty="0" smtClean="0"/>
              <a:t>Management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SaaS </a:t>
            </a:r>
            <a:r>
              <a:rPr lang="en-US" dirty="0" err="1" smtClean="0"/>
              <a:t>ui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3169899" cy="5727700"/>
          </a:xfrm>
        </p:spPr>
        <p:txBody>
          <a:bodyPr/>
          <a:lstStyle/>
          <a:p>
            <a:r>
              <a:rPr lang="en-US" dirty="0" smtClean="0"/>
              <a:t>Tailor made UI for specific user groups &amp; roles</a:t>
            </a:r>
          </a:p>
          <a:p>
            <a:pPr lvl="1"/>
            <a:r>
              <a:rPr lang="en-US" dirty="0" smtClean="0"/>
              <a:t>Across  multiple pages and with selected information</a:t>
            </a:r>
          </a:p>
          <a:p>
            <a:pPr lvl="1"/>
            <a:r>
              <a:rPr lang="en-US" dirty="0" smtClean="0"/>
              <a:t>Across multiple SaaS &amp; Custom Apps</a:t>
            </a:r>
          </a:p>
          <a:p>
            <a:pPr lvl="1"/>
            <a:r>
              <a:rPr lang="en-US" dirty="0" smtClean="0"/>
              <a:t>On additional devices (mobile, wearable) and interaction channels(chat, voice)</a:t>
            </a:r>
          </a:p>
          <a:p>
            <a:pPr lvl="1"/>
            <a:r>
              <a:rPr lang="en-US" dirty="0" smtClean="0"/>
              <a:t>Human workflow/business process no top of one or more SaaS &amp; custom Apps</a:t>
            </a:r>
          </a:p>
          <a:p>
            <a:r>
              <a:rPr lang="en-US" dirty="0" smtClean="0"/>
              <a:t>Non functional</a:t>
            </a:r>
          </a:p>
          <a:p>
            <a:pPr lvl="1"/>
            <a:r>
              <a:rPr lang="en-US" dirty="0" smtClean="0"/>
              <a:t>Decouple from availability of SaaS UI</a:t>
            </a:r>
          </a:p>
          <a:p>
            <a:pPr lvl="1"/>
            <a:r>
              <a:rPr lang="en-US" dirty="0" smtClean="0"/>
              <a:t>Save on user licenses</a:t>
            </a:r>
          </a:p>
          <a:p>
            <a:pPr lvl="1"/>
            <a:r>
              <a:rPr lang="en-US" dirty="0" smtClean="0"/>
              <a:t>Enhanced security</a:t>
            </a:r>
          </a:p>
          <a:p>
            <a:pPr lvl="1"/>
            <a:r>
              <a:rPr lang="en-US" dirty="0" smtClean="0"/>
              <a:t>Easier user provisioning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05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endCxn id="9" idx="2"/>
          </p:cNvCxnSpPr>
          <p:nvPr/>
        </p:nvCxnSpPr>
        <p:spPr>
          <a:xfrm flipV="1">
            <a:off x="6001425" y="5174672"/>
            <a:ext cx="6434332" cy="801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Typical</a:t>
            </a:r>
            <a:r>
              <a:rPr lang="nl-NL" dirty="0" smtClean="0"/>
              <a:t> </a:t>
            </a:r>
            <a:r>
              <a:rPr lang="nl-NL" dirty="0" err="1" smtClean="0"/>
              <a:t>saas</a:t>
            </a:r>
            <a:r>
              <a:rPr lang="nl-NL" dirty="0" smtClean="0"/>
              <a:t> UI Enablement </a:t>
            </a:r>
            <a:r>
              <a:rPr lang="nl-NL" dirty="0" err="1" smtClean="0"/>
              <a:t>requirements</a:t>
            </a:r>
            <a:endParaRPr lang="nl-NL" dirty="0"/>
          </a:p>
        </p:txBody>
      </p:sp>
      <p:sp>
        <p:nvSpPr>
          <p:cNvPr id="5" name="Cloud 4"/>
          <p:cNvSpPr/>
          <p:nvPr/>
        </p:nvSpPr>
        <p:spPr>
          <a:xfrm>
            <a:off x="4045528" y="3576204"/>
            <a:ext cx="2867891" cy="187036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SaaS X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7402900" y="5335731"/>
            <a:ext cx="2867891" cy="187036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PaaS X</a:t>
            </a:r>
            <a:endParaRPr lang="nl-NL" dirty="0"/>
          </a:p>
        </p:txBody>
      </p:sp>
      <p:sp>
        <p:nvSpPr>
          <p:cNvPr id="9" name="Cloud 8"/>
          <p:cNvSpPr/>
          <p:nvPr/>
        </p:nvSpPr>
        <p:spPr>
          <a:xfrm>
            <a:off x="12426861" y="4239490"/>
            <a:ext cx="2867891" cy="187036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SaaS Y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943226" y="5721926"/>
            <a:ext cx="1787237" cy="8035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 B</a:t>
            </a:r>
            <a:endParaRPr lang="nl-NL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08364" y="7647709"/>
            <a:ext cx="15891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2534" y="7647709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Premises</a:t>
            </a:r>
            <a:endParaRPr lang="nl-NL" dirty="0" err="1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08364" y="3508662"/>
            <a:ext cx="15891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20601" y="3072975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Parties/Public Internet</a:t>
            </a:r>
            <a:endParaRPr lang="nl-NL" dirty="0" err="1" smtClean="0"/>
          </a:p>
        </p:txBody>
      </p:sp>
      <p:sp>
        <p:nvSpPr>
          <p:cNvPr id="13" name="Rectangle 12"/>
          <p:cNvSpPr/>
          <p:nvPr/>
        </p:nvSpPr>
        <p:spPr>
          <a:xfrm>
            <a:off x="7419289" y="8617527"/>
            <a:ext cx="2311174" cy="775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ounded Rectangle 15"/>
          <p:cNvSpPr/>
          <p:nvPr/>
        </p:nvSpPr>
        <p:spPr>
          <a:xfrm>
            <a:off x="7384679" y="2795842"/>
            <a:ext cx="2563090" cy="9947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B2B Partner Portal</a:t>
            </a:r>
            <a:endParaRPr lang="nl-NL" dirty="0"/>
          </a:p>
        </p:txBody>
      </p:sp>
      <p:sp>
        <p:nvSpPr>
          <p:cNvPr id="18" name="Rounded Rectangle 17"/>
          <p:cNvSpPr/>
          <p:nvPr/>
        </p:nvSpPr>
        <p:spPr>
          <a:xfrm>
            <a:off x="10510652" y="2795842"/>
            <a:ext cx="2563090" cy="9947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WebShop</a:t>
            </a:r>
            <a:r>
              <a:rPr lang="en-US" sz="2000" dirty="0" smtClean="0"/>
              <a:t> &amp; Customer Service Web &amp; </a:t>
            </a:r>
            <a:r>
              <a:rPr lang="en-US" sz="2000" dirty="0" err="1" smtClean="0"/>
              <a:t>ChatBot</a:t>
            </a:r>
            <a:endParaRPr lang="nl-NL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10566310" y="8010661"/>
            <a:ext cx="2563090" cy="994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ERP</a:t>
            </a:r>
            <a:endParaRPr lang="nl-NL" dirty="0"/>
          </a:p>
        </p:txBody>
      </p:sp>
      <p:sp>
        <p:nvSpPr>
          <p:cNvPr id="20" name="Rounded Rectangle 19"/>
          <p:cNvSpPr/>
          <p:nvPr/>
        </p:nvSpPr>
        <p:spPr>
          <a:xfrm>
            <a:off x="4991478" y="8010661"/>
            <a:ext cx="2563090" cy="9947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 A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1990184" y="2795842"/>
            <a:ext cx="1898338" cy="101593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Mobile App for service engineers</a:t>
            </a:r>
            <a:endParaRPr lang="nl-NL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10889629" y="6123708"/>
            <a:ext cx="2184113" cy="9947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for Planning Staff</a:t>
            </a:r>
            <a:endParaRPr lang="nl-NL" dirty="0"/>
          </a:p>
        </p:txBody>
      </p:sp>
      <p:cxnSp>
        <p:nvCxnSpPr>
          <p:cNvPr id="7" name="Straight Arrow Connector 6"/>
          <p:cNvCxnSpPr>
            <a:stCxn id="30" idx="2"/>
          </p:cNvCxnSpPr>
          <p:nvPr/>
        </p:nvCxnSpPr>
        <p:spPr>
          <a:xfrm flipH="1">
            <a:off x="11792197" y="7118501"/>
            <a:ext cx="189489" cy="990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</p:cNvCxnSpPr>
          <p:nvPr/>
        </p:nvCxnSpPr>
        <p:spPr>
          <a:xfrm>
            <a:off x="11792197" y="3790635"/>
            <a:ext cx="1068397" cy="632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0"/>
          </p:cNvCxnSpPr>
          <p:nvPr/>
        </p:nvCxnSpPr>
        <p:spPr>
          <a:xfrm flipH="1">
            <a:off x="8836845" y="3750845"/>
            <a:ext cx="2386679" cy="1971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5" idx="0"/>
          </p:cNvCxnSpPr>
          <p:nvPr/>
        </p:nvCxnSpPr>
        <p:spPr>
          <a:xfrm flipH="1">
            <a:off x="6911029" y="3790635"/>
            <a:ext cx="1755195" cy="72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293601" y="3790635"/>
            <a:ext cx="3125973" cy="125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835253" y="5888182"/>
            <a:ext cx="2184113" cy="9947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</a:t>
            </a:r>
            <a:endParaRPr lang="nl-NL" dirty="0"/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4927309" y="5198228"/>
            <a:ext cx="1" cy="68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3"/>
            <a:endCxn id="6" idx="1"/>
          </p:cNvCxnSpPr>
          <p:nvPr/>
        </p:nvCxnSpPr>
        <p:spPr>
          <a:xfrm flipV="1">
            <a:off x="6019366" y="6123708"/>
            <a:ext cx="1923860" cy="261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</p:cNvCxnSpPr>
          <p:nvPr/>
        </p:nvCxnSpPr>
        <p:spPr>
          <a:xfrm>
            <a:off x="4927310" y="6882975"/>
            <a:ext cx="406690" cy="1138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80509" y="3790635"/>
            <a:ext cx="665019" cy="632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12870873" y="7107382"/>
            <a:ext cx="209601" cy="914400"/>
          </a:xfrm>
          <a:custGeom>
            <a:avLst/>
            <a:gdLst>
              <a:gd name="connsiteX0" fmla="*/ 0 w 209601"/>
              <a:gd name="connsiteY0" fmla="*/ 0 h 914400"/>
              <a:gd name="connsiteX1" fmla="*/ 207818 w 209601"/>
              <a:gd name="connsiteY1" fmla="*/ 277091 h 914400"/>
              <a:gd name="connsiteX2" fmla="*/ 83127 w 209601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01" h="914400">
                <a:moveTo>
                  <a:pt x="0" y="0"/>
                </a:moveTo>
                <a:cubicBezTo>
                  <a:pt x="96981" y="62345"/>
                  <a:pt x="193963" y="124691"/>
                  <a:pt x="207818" y="277091"/>
                </a:cubicBezTo>
                <a:cubicBezTo>
                  <a:pt x="221673" y="429491"/>
                  <a:pt x="152400" y="671945"/>
                  <a:pt x="83127" y="914400"/>
                </a:cubicBezTo>
              </a:path>
            </a:pathLst>
          </a:custGeom>
          <a:noFill/>
          <a:ln w="28575"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The only way is up</a:t>
            </a:r>
          </a:p>
          <a:p>
            <a:r>
              <a:rPr lang="en-US" dirty="0" smtClean="0"/>
              <a:t>Finishing touch on Oracle SaaS out of the box</a:t>
            </a:r>
          </a:p>
          <a:p>
            <a:pPr lvl="1"/>
            <a:r>
              <a:rPr lang="en-US" dirty="0" smtClean="0"/>
              <a:t>Internal theming, styling and configuration of menus &amp; dashboards</a:t>
            </a:r>
          </a:p>
          <a:p>
            <a:pPr lvl="1"/>
            <a:r>
              <a:rPr lang="en-US" dirty="0" smtClean="0"/>
              <a:t>External UI Mashups leveraging Oracle PaaS Cloud</a:t>
            </a:r>
          </a:p>
          <a:p>
            <a:r>
              <a:rPr lang="en-US" dirty="0" smtClean="0"/>
              <a:t>Enabling SaaS in the wider corporate IT context</a:t>
            </a:r>
          </a:p>
          <a:p>
            <a:pPr lvl="1"/>
            <a:r>
              <a:rPr lang="en-US" dirty="0" smtClean="0"/>
              <a:t>Integrating and synchronizing data and events</a:t>
            </a:r>
          </a:p>
          <a:p>
            <a:pPr lvl="1"/>
            <a:r>
              <a:rPr lang="en-US" dirty="0" smtClean="0"/>
              <a:t>Cross SaaS UI</a:t>
            </a:r>
          </a:p>
          <a:p>
            <a:pPr lvl="1"/>
            <a:r>
              <a:rPr lang="en-US" dirty="0" smtClean="0"/>
              <a:t>Other aspects of embedding SaaS in IT landscape</a:t>
            </a:r>
          </a:p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05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 and challenges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embedded (mashup) UI</a:t>
            </a:r>
          </a:p>
          <a:p>
            <a:r>
              <a:rPr lang="en-US" dirty="0" smtClean="0"/>
              <a:t>Context rich (“</a:t>
            </a:r>
            <a:r>
              <a:rPr lang="en-US" dirty="0" err="1" smtClean="0"/>
              <a:t>deeplink</a:t>
            </a:r>
            <a:r>
              <a:rPr lang="en-US" dirty="0" smtClean="0"/>
              <a:t>”) navigation between SaaS  Custom</a:t>
            </a:r>
          </a:p>
          <a:p>
            <a:r>
              <a:rPr lang="en-US" dirty="0" smtClean="0"/>
              <a:t>Availability of UI (compared to availability of SaaS)</a:t>
            </a:r>
          </a:p>
          <a:p>
            <a:r>
              <a:rPr lang="en-US" dirty="0" smtClean="0"/>
              <a:t>Which operations are to be supported (read only or more)</a:t>
            </a:r>
          </a:p>
          <a:p>
            <a:r>
              <a:rPr lang="en-US" dirty="0" smtClean="0"/>
              <a:t>Where is the data to be used and how can it be accessed</a:t>
            </a:r>
          </a:p>
          <a:p>
            <a:pPr lvl="1"/>
            <a:r>
              <a:rPr lang="en-US" dirty="0" smtClean="0"/>
              <a:t>Synchronous, format, authorization, volume</a:t>
            </a:r>
          </a:p>
          <a:p>
            <a:r>
              <a:rPr lang="en-US" dirty="0" smtClean="0"/>
              <a:t>Shared Authentication between apps? (SSO)</a:t>
            </a:r>
          </a:p>
          <a:p>
            <a:r>
              <a:rPr lang="en-US" dirty="0" smtClean="0"/>
              <a:t>Common UI questions</a:t>
            </a:r>
          </a:p>
          <a:p>
            <a:pPr lvl="1"/>
            <a:r>
              <a:rPr lang="en-US" dirty="0" smtClean="0"/>
              <a:t>Which devices and channels, i18n, accessibility, theming/styling, non-functional requirements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19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770" y="843460"/>
            <a:ext cx="15462379" cy="1346288"/>
          </a:xfrm>
        </p:spPr>
        <p:txBody>
          <a:bodyPr/>
          <a:lstStyle/>
          <a:p>
            <a:r>
              <a:rPr lang="en-US" dirty="0" smtClean="0"/>
              <a:t>CASE: Oracle </a:t>
            </a:r>
            <a:r>
              <a:rPr lang="en-US" dirty="0" smtClean="0"/>
              <a:t>JET for user interfaces on top of ERP &amp; SaaS – for example JD Edwards</a:t>
            </a:r>
            <a:endParaRPr lang="nl-NL" dirty="0"/>
          </a:p>
        </p:txBody>
      </p:sp>
      <p:pic>
        <p:nvPicPr>
          <p:cNvPr id="1028" name="Picture 4" descr="C:\Users\lucas_j\AppData\Local\Temp\SNAGHTML181e2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152650"/>
            <a:ext cx="15293974" cy="7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2" y="4433453"/>
            <a:ext cx="2363480" cy="1141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3850" y="5837611"/>
            <a:ext cx="2360050" cy="141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16440149" y="7399487"/>
            <a:ext cx="775855" cy="401782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Magnetic Disk 6"/>
          <p:cNvSpPr/>
          <p:nvPr/>
        </p:nvSpPr>
        <p:spPr>
          <a:xfrm>
            <a:off x="286117" y="5656429"/>
            <a:ext cx="775855" cy="4017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330036" y="8035636"/>
            <a:ext cx="2396837" cy="8728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</a:t>
            </a:r>
            <a:endParaRPr lang="nl-NL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035221" y="8813740"/>
            <a:ext cx="775855" cy="4017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8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771" y="843460"/>
            <a:ext cx="13884068" cy="1346288"/>
          </a:xfrm>
        </p:spPr>
        <p:txBody>
          <a:bodyPr/>
          <a:lstStyle/>
          <a:p>
            <a:r>
              <a:rPr lang="en-US" dirty="0" smtClean="0"/>
              <a:t>Case: [data from] On premises 3</a:t>
            </a:r>
            <a:r>
              <a:rPr lang="en-US" baseline="30000" dirty="0" smtClean="0"/>
              <a:t>rd</a:t>
            </a:r>
            <a:r>
              <a:rPr lang="en-US" dirty="0" smtClean="0"/>
              <a:t> party ERP needs to be exposed in tailor made UI</a:t>
            </a:r>
            <a:endParaRPr lang="nl-NL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5743853" y="6735861"/>
            <a:ext cx="5787819" cy="175909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6882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3763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80645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07526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4409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1291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8172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15055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6000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9055854" y="6735861"/>
            <a:ext cx="257236" cy="175909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6882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3763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80645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07526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4409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1291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8172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15055" algn="l" defTabSz="12537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6000" dirty="0"/>
          </a:p>
        </p:txBody>
      </p:sp>
      <p:grpSp>
        <p:nvGrpSpPr>
          <p:cNvPr id="7" name="Canvas 108"/>
          <p:cNvGrpSpPr/>
          <p:nvPr/>
        </p:nvGrpSpPr>
        <p:grpSpPr>
          <a:xfrm>
            <a:off x="775854" y="2730081"/>
            <a:ext cx="16334510" cy="6303088"/>
            <a:chOff x="0" y="0"/>
            <a:chExt cx="6142355" cy="3147060"/>
          </a:xfrm>
        </p:grpSpPr>
        <p:sp>
          <p:nvSpPr>
            <p:cNvPr id="8" name="Rechthoek 7"/>
            <p:cNvSpPr/>
            <p:nvPr/>
          </p:nvSpPr>
          <p:spPr>
            <a:xfrm>
              <a:off x="0" y="0"/>
              <a:ext cx="6142355" cy="3147060"/>
            </a:xfrm>
            <a:prstGeom prst="rect">
              <a:avLst/>
            </a:prstGeom>
          </p:spPr>
        </p:sp>
        <p:sp>
          <p:nvSpPr>
            <p:cNvPr id="9" name="Text Box 10"/>
            <p:cNvSpPr txBox="1"/>
            <p:nvPr/>
          </p:nvSpPr>
          <p:spPr>
            <a:xfrm>
              <a:off x="1390945" y="553380"/>
              <a:ext cx="646430" cy="863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000">
                  <a:effectLst/>
                  <a:ea typeface="Times New Roman" panose="02020603050405020304" pitchFamily="18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Straight Arrow Connector 234"/>
            <p:cNvCxnSpPr/>
            <p:nvPr/>
          </p:nvCxnSpPr>
          <p:spPr>
            <a:xfrm flipV="1">
              <a:off x="2092620" y="835320"/>
              <a:ext cx="446405" cy="63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Arrow Connector 235"/>
            <p:cNvCxnSpPr/>
            <p:nvPr/>
          </p:nvCxnSpPr>
          <p:spPr>
            <a:xfrm flipV="1">
              <a:off x="851830" y="966130"/>
              <a:ext cx="45593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 Box 19"/>
            <p:cNvSpPr txBox="1"/>
            <p:nvPr/>
          </p:nvSpPr>
          <p:spPr>
            <a:xfrm>
              <a:off x="5079790" y="536235"/>
              <a:ext cx="792480" cy="111950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800" dirty="0" smtClean="0">
                  <a:effectLst/>
                  <a:ea typeface="Arial" panose="020B0604020202020204" pitchFamily="34" charset="0"/>
                </a:rPr>
                <a:t>IFS</a:t>
              </a: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800" dirty="0">
                  <a:effectLst/>
                  <a:ea typeface="Arial" panose="020B0604020202020204" pitchFamily="34" charset="0"/>
                </a:rPr>
                <a:t/>
              </a:r>
              <a:br>
                <a:rPr lang="nl-NL" sz="2800" dirty="0">
                  <a:effectLst/>
                  <a:ea typeface="Arial" panose="020B0604020202020204" pitchFamily="34" charset="0"/>
                </a:rPr>
              </a:br>
              <a:r>
                <a:rPr lang="nl-NL" sz="2800" dirty="0" err="1" smtClean="0">
                  <a:effectLst/>
                  <a:ea typeface="Arial" panose="020B0604020202020204" pitchFamily="34" charset="0"/>
                </a:rPr>
                <a:t>Back-end</a:t>
              </a:r>
              <a:endParaRPr lang="nl-NL" sz="2800" dirty="0" smtClean="0">
                <a:effectLst/>
                <a:ea typeface="Arial" panose="020B0604020202020204" pitchFamily="34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nl-NL" sz="2800" dirty="0">
                <a:ea typeface="Arial" panose="020B0604020202020204" pitchFamily="34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800" dirty="0" smtClean="0">
                  <a:effectLst/>
                  <a:ea typeface="Arial" panose="020B0604020202020204" pitchFamily="34" charset="0"/>
                </a:rPr>
                <a:t>System</a:t>
              </a:r>
              <a:endParaRPr lang="nl-NL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3" name="Group 237"/>
            <p:cNvGrpSpPr/>
            <p:nvPr/>
          </p:nvGrpSpPr>
          <p:grpSpPr>
            <a:xfrm>
              <a:off x="263820" y="529885"/>
              <a:ext cx="515620" cy="829311"/>
              <a:chOff x="83820" y="349885"/>
              <a:chExt cx="517513" cy="829540"/>
            </a:xfrm>
          </p:grpSpPr>
          <p:pic>
            <p:nvPicPr>
              <p:cNvPr id="59" name="Picture 2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" y="843042"/>
                <a:ext cx="517513" cy="336383"/>
              </a:xfrm>
              <a:prstGeom prst="rect">
                <a:avLst/>
              </a:prstGeom>
            </p:spPr>
          </p:pic>
          <p:pic>
            <p:nvPicPr>
              <p:cNvPr id="60" name="Picture 2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209" y="349885"/>
                <a:ext cx="443024" cy="412751"/>
              </a:xfrm>
              <a:prstGeom prst="rect">
                <a:avLst/>
              </a:prstGeom>
            </p:spPr>
          </p:pic>
        </p:grpSp>
        <p:cxnSp>
          <p:nvCxnSpPr>
            <p:cNvPr id="14" name="Straight Arrow Connector 238"/>
            <p:cNvCxnSpPr/>
            <p:nvPr/>
          </p:nvCxnSpPr>
          <p:spPr>
            <a:xfrm>
              <a:off x="4320835" y="1367450"/>
              <a:ext cx="25019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Flowchart: Magnetic Disk 239"/>
            <p:cNvSpPr/>
            <p:nvPr/>
          </p:nvSpPr>
          <p:spPr>
            <a:xfrm>
              <a:off x="2579030" y="432095"/>
              <a:ext cx="665480" cy="116141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000">
                  <a:effectLst/>
                  <a:ea typeface="Arial" panose="020B0604020202020204" pitchFamily="34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10"/>
            <p:cNvSpPr txBox="1"/>
            <p:nvPr/>
          </p:nvSpPr>
          <p:spPr>
            <a:xfrm>
              <a:off x="3635035" y="616245"/>
              <a:ext cx="646430" cy="94107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000">
                  <a:effectLst/>
                  <a:ea typeface="Times New Roman" panose="02020603050405020304" pitchFamily="18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Straight Arrow Connector 241"/>
            <p:cNvCxnSpPr/>
            <p:nvPr/>
          </p:nvCxnSpPr>
          <p:spPr>
            <a:xfrm>
              <a:off x="3309280" y="1367450"/>
              <a:ext cx="25019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Text Box 10"/>
            <p:cNvSpPr txBox="1"/>
            <p:nvPr/>
          </p:nvSpPr>
          <p:spPr>
            <a:xfrm>
              <a:off x="180000" y="181905"/>
              <a:ext cx="64643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000">
                  <a:effectLst/>
                  <a:ea typeface="Arial" panose="020B0604020202020204" pitchFamily="34" charset="0"/>
                </a:rPr>
                <a:t>Users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36"/>
            <p:cNvSpPr txBox="1"/>
            <p:nvPr/>
          </p:nvSpPr>
          <p:spPr>
            <a:xfrm>
              <a:off x="4649130" y="616245"/>
              <a:ext cx="328930" cy="94107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000">
                  <a:effectLst/>
                  <a:ea typeface="Times New Roman" panose="02020603050405020304" pitchFamily="18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10"/>
            <p:cNvSpPr txBox="1"/>
            <p:nvPr/>
          </p:nvSpPr>
          <p:spPr>
            <a:xfrm>
              <a:off x="1390945" y="180000"/>
              <a:ext cx="64643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000">
                  <a:effectLst/>
                  <a:ea typeface="Arial" panose="020B0604020202020204" pitchFamily="34" charset="0"/>
                </a:rPr>
                <a:t>Portal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10"/>
            <p:cNvSpPr txBox="1"/>
            <p:nvPr/>
          </p:nvSpPr>
          <p:spPr>
            <a:xfrm>
              <a:off x="2559980" y="181905"/>
              <a:ext cx="74803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000">
                  <a:effectLst/>
                  <a:ea typeface="Arial" panose="020B0604020202020204" pitchFamily="34" charset="0"/>
                </a:rPr>
                <a:t>ElasticSearch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10"/>
            <p:cNvSpPr txBox="1"/>
            <p:nvPr/>
          </p:nvSpPr>
          <p:spPr>
            <a:xfrm>
              <a:off x="3635035" y="180000"/>
              <a:ext cx="64643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000">
                  <a:effectLst/>
                  <a:ea typeface="Arial" panose="020B0604020202020204" pitchFamily="34" charset="0"/>
                </a:rPr>
                <a:t>Data Sync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10"/>
            <p:cNvSpPr txBox="1"/>
            <p:nvPr/>
          </p:nvSpPr>
          <p:spPr>
            <a:xfrm>
              <a:off x="4490380" y="180000"/>
              <a:ext cx="58293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2000">
                  <a:effectLst/>
                  <a:ea typeface="Arial" panose="020B0604020202020204" pitchFamily="34" charset="0"/>
                </a:rPr>
                <a:t>MW Svc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ounded Rectangle 248"/>
            <p:cNvSpPr/>
            <p:nvPr/>
          </p:nvSpPr>
          <p:spPr>
            <a:xfrm>
              <a:off x="1436030" y="679745"/>
              <a:ext cx="544830" cy="2279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Rental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ounded Rectangle 249"/>
            <p:cNvSpPr/>
            <p:nvPr/>
          </p:nvSpPr>
          <p:spPr>
            <a:xfrm>
              <a:off x="1436030" y="967400"/>
              <a:ext cx="544830" cy="2279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Planning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ounded Rectangle 250"/>
            <p:cNvSpPr/>
            <p:nvPr/>
          </p:nvSpPr>
          <p:spPr>
            <a:xfrm>
              <a:off x="2650785" y="688635"/>
              <a:ext cx="544830" cy="2279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Rental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ounded Rectangle 251"/>
            <p:cNvSpPr/>
            <p:nvPr/>
          </p:nvSpPr>
          <p:spPr>
            <a:xfrm>
              <a:off x="2650785" y="980735"/>
              <a:ext cx="544830" cy="2279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Planning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ounded Rectangle 252"/>
            <p:cNvSpPr/>
            <p:nvPr/>
          </p:nvSpPr>
          <p:spPr>
            <a:xfrm>
              <a:off x="2650785" y="1261405"/>
              <a:ext cx="544830" cy="2279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Reference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ounded Rectangle 253"/>
            <p:cNvSpPr/>
            <p:nvPr/>
          </p:nvSpPr>
          <p:spPr>
            <a:xfrm>
              <a:off x="3749335" y="688635"/>
              <a:ext cx="383540" cy="2279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Times New Roman" panose="02020603050405020304" pitchFamily="18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Rounded Rectangle 254"/>
            <p:cNvSpPr/>
            <p:nvPr/>
          </p:nvSpPr>
          <p:spPr>
            <a:xfrm>
              <a:off x="3749335" y="981370"/>
              <a:ext cx="383540" cy="2279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Times New Roman" panose="02020603050405020304" pitchFamily="18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ounded Rectangle 255"/>
            <p:cNvSpPr/>
            <p:nvPr/>
          </p:nvSpPr>
          <p:spPr>
            <a:xfrm>
              <a:off x="3749335" y="1262040"/>
              <a:ext cx="383540" cy="2279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Times New Roman" panose="02020603050405020304" pitchFamily="18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ounded Rectangle 256"/>
            <p:cNvSpPr/>
            <p:nvPr/>
          </p:nvSpPr>
          <p:spPr>
            <a:xfrm>
              <a:off x="4693580" y="688635"/>
              <a:ext cx="226695" cy="2279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Times New Roman" panose="02020603050405020304" pitchFamily="18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ounded Rectangle 257"/>
            <p:cNvSpPr/>
            <p:nvPr/>
          </p:nvSpPr>
          <p:spPr>
            <a:xfrm>
              <a:off x="4693580" y="981370"/>
              <a:ext cx="226695" cy="2279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Times New Roman" panose="02020603050405020304" pitchFamily="18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ounded Rectangle 258"/>
            <p:cNvSpPr/>
            <p:nvPr/>
          </p:nvSpPr>
          <p:spPr>
            <a:xfrm>
              <a:off x="4693580" y="1262040"/>
              <a:ext cx="226695" cy="2279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r>
                <a:rPr lang="nl-NL" sz="1800">
                  <a:effectLst/>
                  <a:ea typeface="Times New Roman" panose="02020603050405020304" pitchFamily="18" charset="0"/>
                </a:rPr>
                <a:t> 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5" name="Straight Arrow Connector 259"/>
            <p:cNvCxnSpPr/>
            <p:nvPr/>
          </p:nvCxnSpPr>
          <p:spPr>
            <a:xfrm>
              <a:off x="4320835" y="810555"/>
              <a:ext cx="25019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260"/>
            <p:cNvCxnSpPr/>
            <p:nvPr/>
          </p:nvCxnSpPr>
          <p:spPr>
            <a:xfrm>
              <a:off x="3309280" y="810555"/>
              <a:ext cx="25019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261"/>
            <p:cNvCxnSpPr/>
            <p:nvPr/>
          </p:nvCxnSpPr>
          <p:spPr>
            <a:xfrm>
              <a:off x="4320835" y="1080430"/>
              <a:ext cx="25019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Arrow Connector 262"/>
            <p:cNvCxnSpPr/>
            <p:nvPr/>
          </p:nvCxnSpPr>
          <p:spPr>
            <a:xfrm>
              <a:off x="3309280" y="1080430"/>
              <a:ext cx="25019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Arrow Connector 263"/>
            <p:cNvCxnSpPr/>
            <p:nvPr/>
          </p:nvCxnSpPr>
          <p:spPr>
            <a:xfrm flipV="1">
              <a:off x="2092620" y="1081065"/>
              <a:ext cx="446405" cy="63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Arrow Connector 264"/>
            <p:cNvCxnSpPr/>
            <p:nvPr/>
          </p:nvCxnSpPr>
          <p:spPr>
            <a:xfrm>
              <a:off x="2092620" y="829605"/>
              <a:ext cx="446405" cy="52451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265"/>
            <p:cNvCxnSpPr/>
            <p:nvPr/>
          </p:nvCxnSpPr>
          <p:spPr>
            <a:xfrm>
              <a:off x="2092620" y="1080430"/>
              <a:ext cx="446405" cy="27368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pic>
          <p:nvPicPr>
            <p:cNvPr id="42" name="Picture 26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679360" y="2118020"/>
              <a:ext cx="551815" cy="631190"/>
            </a:xfrm>
            <a:prstGeom prst="rect">
              <a:avLst/>
            </a:prstGeom>
          </p:spPr>
        </p:pic>
        <p:cxnSp>
          <p:nvCxnSpPr>
            <p:cNvPr id="43" name="Straight Connector 267"/>
            <p:cNvCxnSpPr/>
            <p:nvPr/>
          </p:nvCxnSpPr>
          <p:spPr>
            <a:xfrm>
              <a:off x="263820" y="1914820"/>
              <a:ext cx="556450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26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579915" y="2174535"/>
              <a:ext cx="492760" cy="241300"/>
            </a:xfrm>
            <a:prstGeom prst="rect">
              <a:avLst/>
            </a:prstGeom>
          </p:spPr>
        </p:pic>
        <p:sp>
          <p:nvSpPr>
            <p:cNvPr id="45" name="Text Box 112"/>
            <p:cNvSpPr txBox="1"/>
            <p:nvPr/>
          </p:nvSpPr>
          <p:spPr>
            <a:xfrm>
              <a:off x="4572530" y="2495552"/>
              <a:ext cx="484504" cy="25907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400"/>
                </a:lnSpc>
                <a:spcAft>
                  <a:spcPts val="0"/>
                </a:spcAft>
              </a:pPr>
              <a:r>
                <a:rPr lang="nl-NL" dirty="0">
                  <a:effectLst/>
                  <a:ea typeface="Arial" panose="020B0604020202020204" pitchFamily="34" charset="0"/>
                </a:rPr>
                <a:t>SOA Suite</a:t>
              </a:r>
              <a:endParaRPr lang="nl-NL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6" name="Picture 270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21730" y="2533310"/>
              <a:ext cx="379730" cy="310515"/>
            </a:xfrm>
            <a:prstGeom prst="rect">
              <a:avLst/>
            </a:prstGeom>
          </p:spPr>
        </p:pic>
        <p:sp>
          <p:nvSpPr>
            <p:cNvPr id="47" name="Text Box 112"/>
            <p:cNvSpPr txBox="1"/>
            <p:nvPr/>
          </p:nvSpPr>
          <p:spPr>
            <a:xfrm>
              <a:off x="1702730" y="2542200"/>
              <a:ext cx="659130" cy="27660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WebCenter</a:t>
              </a:r>
              <a:br>
                <a:rPr lang="nl-NL" sz="1800">
                  <a:effectLst/>
                  <a:ea typeface="Arial" panose="020B0604020202020204" pitchFamily="34" charset="0"/>
                </a:rPr>
              </a:br>
              <a:r>
                <a:rPr lang="nl-NL" sz="1800">
                  <a:effectLst/>
                  <a:ea typeface="Arial" panose="020B0604020202020204" pitchFamily="34" charset="0"/>
                </a:rPr>
                <a:t>Portal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8" name="Picture 272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390945" y="1977685"/>
              <a:ext cx="259080" cy="266065"/>
            </a:xfrm>
            <a:prstGeom prst="rect">
              <a:avLst/>
            </a:prstGeom>
          </p:spPr>
        </p:pic>
        <p:pic>
          <p:nvPicPr>
            <p:cNvPr id="49" name="Picture 273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705270" y="2043725"/>
              <a:ext cx="589045" cy="270589"/>
            </a:xfrm>
            <a:prstGeom prst="rect">
              <a:avLst/>
            </a:prstGeom>
          </p:spPr>
        </p:pic>
        <p:pic>
          <p:nvPicPr>
            <p:cNvPr id="50" name="Picture 274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1378245" y="2262165"/>
              <a:ext cx="278130" cy="273050"/>
            </a:xfrm>
            <a:prstGeom prst="rect">
              <a:avLst/>
            </a:prstGeom>
          </p:spPr>
        </p:pic>
        <p:sp>
          <p:nvSpPr>
            <p:cNvPr id="51" name="Text Box 112"/>
            <p:cNvSpPr txBox="1"/>
            <p:nvPr/>
          </p:nvSpPr>
          <p:spPr>
            <a:xfrm>
              <a:off x="1705270" y="2345350"/>
              <a:ext cx="532130" cy="13830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ADF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52" name="Picture 276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31435" y="2248195"/>
              <a:ext cx="745490" cy="245110"/>
            </a:xfrm>
            <a:prstGeom prst="rect">
              <a:avLst/>
            </a:prstGeom>
          </p:spPr>
        </p:pic>
        <p:pic>
          <p:nvPicPr>
            <p:cNvPr id="53" name="Picture 277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819185" y="2178980"/>
              <a:ext cx="368300" cy="395605"/>
            </a:xfrm>
            <a:prstGeom prst="rect">
              <a:avLst/>
            </a:prstGeom>
          </p:spPr>
        </p:pic>
        <p:pic>
          <p:nvPicPr>
            <p:cNvPr id="54" name="Picture 278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5296830" y="2203745"/>
              <a:ext cx="452120" cy="452755"/>
            </a:xfrm>
            <a:prstGeom prst="rect">
              <a:avLst/>
            </a:prstGeom>
          </p:spPr>
        </p:pic>
        <p:sp>
          <p:nvSpPr>
            <p:cNvPr id="55" name="Text Box 112"/>
            <p:cNvSpPr txBox="1"/>
            <p:nvPr/>
          </p:nvSpPr>
          <p:spPr>
            <a:xfrm>
              <a:off x="830153" y="1511667"/>
              <a:ext cx="483869" cy="3759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HTML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JavaScript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http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Text Box 112"/>
            <p:cNvSpPr txBox="1"/>
            <p:nvPr/>
          </p:nvSpPr>
          <p:spPr>
            <a:xfrm>
              <a:off x="2167324" y="1485006"/>
              <a:ext cx="280669" cy="39877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JSON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REST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http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Text Box 112"/>
            <p:cNvSpPr txBox="1"/>
            <p:nvPr/>
          </p:nvSpPr>
          <p:spPr>
            <a:xfrm>
              <a:off x="3292721" y="1486046"/>
              <a:ext cx="224154" cy="31930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Java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API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Text Box 112"/>
            <p:cNvSpPr txBox="1"/>
            <p:nvPr/>
          </p:nvSpPr>
          <p:spPr>
            <a:xfrm>
              <a:off x="4319113" y="1491354"/>
              <a:ext cx="292099" cy="39687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XML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SOAP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nl-NL" sz="1800">
                  <a:effectLst/>
                  <a:ea typeface="Arial" panose="020B0604020202020204" pitchFamily="34" charset="0"/>
                </a:rPr>
                <a:t>http</a:t>
              </a:r>
              <a:endParaRPr lang="nl-NL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1" name="Afgeronde rechthoek 116"/>
          <p:cNvSpPr/>
          <p:nvPr/>
        </p:nvSpPr>
        <p:spPr>
          <a:xfrm>
            <a:off x="2732011" y="2951420"/>
            <a:ext cx="7996089" cy="3421322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/>
          </a:p>
        </p:txBody>
      </p:sp>
      <p:sp>
        <p:nvSpPr>
          <p:cNvPr id="62" name="Flowchart: Magnetic Disk 61"/>
          <p:cNvSpPr/>
          <p:nvPr/>
        </p:nvSpPr>
        <p:spPr>
          <a:xfrm>
            <a:off x="15499402" y="8098724"/>
            <a:ext cx="775855" cy="401782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4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5"/>
          <a:stretch/>
        </p:blipFill>
        <p:spPr>
          <a:xfrm>
            <a:off x="409735" y="1662545"/>
            <a:ext cx="15445100" cy="75941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9735" y="1620985"/>
            <a:ext cx="15561938" cy="759417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78"/>
          <p:cNvPicPr/>
          <p:nvPr/>
        </p:nvPicPr>
        <p:blipFill>
          <a:blip r:embed="rId3"/>
          <a:stretch>
            <a:fillRect/>
          </a:stretch>
        </p:blipFill>
        <p:spPr>
          <a:xfrm>
            <a:off x="15971675" y="7781160"/>
            <a:ext cx="1202333" cy="906800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16184913" y="8687960"/>
            <a:ext cx="775855" cy="401782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 rot="1576417">
            <a:off x="15376852" y="8461259"/>
            <a:ext cx="955964" cy="45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270"/>
          <p:cNvPicPr/>
          <p:nvPr/>
        </p:nvPicPr>
        <p:blipFill>
          <a:blip r:embed="rId4"/>
          <a:stretch>
            <a:fillRect/>
          </a:stretch>
        </p:blipFill>
        <p:spPr>
          <a:xfrm>
            <a:off x="101351" y="944108"/>
            <a:ext cx="1009825" cy="621915"/>
          </a:xfrm>
          <a:prstGeom prst="rect">
            <a:avLst/>
          </a:prstGeom>
        </p:spPr>
      </p:pic>
      <p:sp>
        <p:nvSpPr>
          <p:cNvPr id="8" name="Text Box 112"/>
          <p:cNvSpPr txBox="1"/>
          <p:nvPr/>
        </p:nvSpPr>
        <p:spPr>
          <a:xfrm>
            <a:off x="834081" y="797855"/>
            <a:ext cx="1752840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nl-NL" dirty="0" err="1">
                <a:effectLst/>
                <a:ea typeface="Arial" panose="020B0604020202020204" pitchFamily="34" charset="0"/>
              </a:rPr>
              <a:t>WebCenter</a:t>
            </a:r>
            <a:r>
              <a:rPr lang="nl-NL" dirty="0">
                <a:effectLst/>
                <a:ea typeface="Arial" panose="020B0604020202020204" pitchFamily="34" charset="0"/>
              </a:rPr>
              <a:t/>
            </a:r>
            <a:br>
              <a:rPr lang="nl-NL" dirty="0">
                <a:effectLst/>
                <a:ea typeface="Arial" panose="020B0604020202020204" pitchFamily="34" charset="0"/>
              </a:rPr>
            </a:br>
            <a:r>
              <a:rPr lang="nl-NL" dirty="0">
                <a:effectLst/>
                <a:ea typeface="Arial" panose="020B0604020202020204" pitchFamily="34" charset="0"/>
              </a:rPr>
              <a:t>Portal</a:t>
            </a:r>
            <a:endParaRPr lang="nl-NL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8982" y="2152907"/>
            <a:ext cx="14466897" cy="6647392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272"/>
          <p:cNvPicPr/>
          <p:nvPr/>
        </p:nvPicPr>
        <p:blipFill>
          <a:blip r:embed="rId5"/>
          <a:stretch>
            <a:fillRect/>
          </a:stretch>
        </p:blipFill>
        <p:spPr>
          <a:xfrm>
            <a:off x="633280" y="1958869"/>
            <a:ext cx="688978" cy="532888"/>
          </a:xfrm>
          <a:prstGeom prst="rect">
            <a:avLst/>
          </a:prstGeom>
        </p:spPr>
      </p:pic>
      <p:pic>
        <p:nvPicPr>
          <p:cNvPr id="10" name="Picture 273"/>
          <p:cNvPicPr/>
          <p:nvPr/>
        </p:nvPicPr>
        <p:blipFill>
          <a:blip r:embed="rId6"/>
          <a:stretch>
            <a:fillRect/>
          </a:stretch>
        </p:blipFill>
        <p:spPr>
          <a:xfrm>
            <a:off x="1271564" y="2043069"/>
            <a:ext cx="1566461" cy="54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UI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Unlock</a:t>
            </a:r>
            <a:r>
              <a:rPr lang="nl-NL" dirty="0" smtClean="0"/>
              <a:t> data </a:t>
            </a:r>
            <a:r>
              <a:rPr lang="nl-NL" dirty="0" err="1" smtClean="0"/>
              <a:t>from</a:t>
            </a:r>
            <a:r>
              <a:rPr lang="nl-NL" dirty="0" smtClean="0"/>
              <a:t> SaaS </a:t>
            </a:r>
            <a:r>
              <a:rPr lang="nl-NL" dirty="0" err="1" smtClean="0"/>
              <a:t>applications</a:t>
            </a:r>
            <a:endParaRPr lang="nl-NL" dirty="0" smtClean="0"/>
          </a:p>
          <a:p>
            <a:pPr lvl="1"/>
            <a:r>
              <a:rPr lang="nl-NL" dirty="0" smtClean="0"/>
              <a:t>Using out of </a:t>
            </a:r>
            <a:r>
              <a:rPr lang="nl-NL" dirty="0" err="1" smtClean="0"/>
              <a:t>the</a:t>
            </a:r>
            <a:r>
              <a:rPr lang="nl-NL" dirty="0" smtClean="0"/>
              <a:t> box </a:t>
            </a:r>
            <a:r>
              <a:rPr lang="nl-NL" dirty="0" err="1" smtClean="0"/>
              <a:t>APIs</a:t>
            </a:r>
            <a:endParaRPr lang="nl-NL" dirty="0" smtClean="0"/>
          </a:p>
          <a:p>
            <a:pPr lvl="1"/>
            <a:r>
              <a:rPr lang="nl-NL" dirty="0" smtClean="0"/>
              <a:t>Using ICS (or SOA CS) </a:t>
            </a:r>
            <a:r>
              <a:rPr lang="nl-NL" dirty="0" err="1" smtClean="0"/>
              <a:t>with</a:t>
            </a:r>
            <a:r>
              <a:rPr lang="nl-NL" dirty="0" smtClean="0"/>
              <a:t> Cloud Adapters </a:t>
            </a:r>
            <a:r>
              <a:rPr lang="nl-NL" dirty="0" err="1" smtClean="0"/>
              <a:t>for</a:t>
            </a:r>
            <a:r>
              <a:rPr lang="nl-NL" dirty="0" smtClean="0"/>
              <a:t> SaaS</a:t>
            </a:r>
          </a:p>
          <a:p>
            <a:pPr lvl="1"/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creating</a:t>
            </a:r>
            <a:r>
              <a:rPr lang="nl-NL" dirty="0" smtClean="0"/>
              <a:t> direct </a:t>
            </a:r>
            <a:r>
              <a:rPr lang="nl-NL" dirty="0" err="1" smtClean="0"/>
              <a:t>custom</a:t>
            </a:r>
            <a:r>
              <a:rPr lang="nl-NL" dirty="0" smtClean="0"/>
              <a:t> access </a:t>
            </a:r>
            <a:r>
              <a:rPr lang="nl-NL" dirty="0" err="1" smtClean="0"/>
              <a:t>paths</a:t>
            </a:r>
            <a:r>
              <a:rPr lang="nl-NL" dirty="0" smtClean="0"/>
              <a:t> (</a:t>
            </a:r>
            <a:r>
              <a:rPr lang="nl-NL" dirty="0" err="1" smtClean="0"/>
              <a:t>usually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supported</a:t>
            </a:r>
            <a:r>
              <a:rPr lang="nl-NL" dirty="0" smtClean="0"/>
              <a:t>)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APIs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UI </a:t>
            </a:r>
            <a:r>
              <a:rPr lang="nl-NL" dirty="0" err="1" smtClean="0"/>
              <a:t>developers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against</a:t>
            </a:r>
            <a:endParaRPr lang="nl-NL" dirty="0" smtClean="0"/>
          </a:p>
          <a:p>
            <a:pPr lvl="1"/>
            <a:r>
              <a:rPr lang="nl-NL" dirty="0" smtClean="0"/>
              <a:t>Or </a:t>
            </a:r>
            <a:r>
              <a:rPr lang="nl-NL" dirty="0" err="1" smtClean="0"/>
              <a:t>agree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APIs</a:t>
            </a:r>
            <a:r>
              <a:rPr lang="nl-NL" dirty="0" smtClean="0"/>
              <a:t> </a:t>
            </a:r>
            <a:r>
              <a:rPr lang="nl-NL" dirty="0" err="1" smtClean="0"/>
              <a:t>already</a:t>
            </a:r>
            <a:r>
              <a:rPr lang="nl-NL" dirty="0" smtClean="0"/>
              <a:t> </a:t>
            </a:r>
            <a:r>
              <a:rPr lang="nl-NL" dirty="0" err="1" smtClean="0"/>
              <a:t>designed</a:t>
            </a:r>
            <a:endParaRPr lang="nl-NL" dirty="0" smtClean="0"/>
          </a:p>
          <a:p>
            <a:r>
              <a:rPr lang="nl-NL" dirty="0" err="1" smtClean="0"/>
              <a:t>Implement</a:t>
            </a:r>
            <a:r>
              <a:rPr lang="nl-NL" dirty="0" smtClean="0"/>
              <a:t> </a:t>
            </a:r>
            <a:r>
              <a:rPr lang="nl-NL" dirty="0" err="1" smtClean="0"/>
              <a:t>APIs</a:t>
            </a:r>
            <a:endParaRPr lang="nl-NL" dirty="0" smtClean="0"/>
          </a:p>
          <a:p>
            <a:pPr lvl="1"/>
            <a:r>
              <a:rPr lang="nl-NL" dirty="0" smtClean="0"/>
              <a:t>MCS, API CS, Node on ACCS/OCCS, “Oracle </a:t>
            </a:r>
            <a:r>
              <a:rPr lang="nl-NL" dirty="0" err="1" smtClean="0"/>
              <a:t>Functions</a:t>
            </a:r>
            <a:r>
              <a:rPr lang="nl-NL" dirty="0" smtClean="0"/>
              <a:t>”, SOA CS</a:t>
            </a:r>
          </a:p>
          <a:p>
            <a:r>
              <a:rPr lang="nl-NL" dirty="0" err="1" smtClean="0"/>
              <a:t>Implement</a:t>
            </a:r>
            <a:r>
              <a:rPr lang="nl-NL" dirty="0" smtClean="0"/>
              <a:t> UI</a:t>
            </a:r>
          </a:p>
          <a:p>
            <a:pPr lvl="1"/>
            <a:r>
              <a:rPr lang="nl-NL" dirty="0" smtClean="0"/>
              <a:t>Oracle JET on ACCS or on mobile device, MAX, Visual Builder CS, Data </a:t>
            </a:r>
            <a:r>
              <a:rPr lang="nl-NL" dirty="0" err="1" smtClean="0"/>
              <a:t>Visualization</a:t>
            </a:r>
            <a:r>
              <a:rPr lang="nl-NL" dirty="0" smtClean="0"/>
              <a:t> </a:t>
            </a:r>
            <a:r>
              <a:rPr lang="nl-NL" dirty="0" smtClean="0"/>
              <a:t>CS, BI, </a:t>
            </a:r>
            <a:r>
              <a:rPr lang="nl-NL" dirty="0" smtClean="0"/>
              <a:t>ADF on JCS, Intelligent Bot CS, APEX on </a:t>
            </a:r>
            <a:r>
              <a:rPr lang="nl-NL" dirty="0" err="1" smtClean="0"/>
              <a:t>DBaaS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optionally</a:t>
            </a:r>
            <a:r>
              <a:rPr lang="nl-NL" dirty="0" smtClean="0"/>
              <a:t>) </a:t>
            </a:r>
            <a:r>
              <a:rPr lang="nl-NL" dirty="0" err="1" smtClean="0"/>
              <a:t>Embed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UI in </a:t>
            </a:r>
            <a:r>
              <a:rPr lang="nl-NL" dirty="0" err="1" smtClean="0"/>
              <a:t>one</a:t>
            </a:r>
            <a:r>
              <a:rPr lang="nl-NL" dirty="0" smtClean="0"/>
              <a:t> or more SaaS </a:t>
            </a:r>
            <a:r>
              <a:rPr lang="nl-NL" dirty="0" err="1" smtClean="0"/>
              <a:t>applications</a:t>
            </a:r>
            <a:r>
              <a:rPr lang="nl-NL" dirty="0" smtClean="0"/>
              <a:t> or in </a:t>
            </a:r>
            <a:r>
              <a:rPr lang="nl-NL" dirty="0" err="1" smtClean="0"/>
              <a:t>existing</a:t>
            </a:r>
            <a:r>
              <a:rPr lang="nl-NL" dirty="0" smtClean="0"/>
              <a:t> Enterprise Portal or </a:t>
            </a:r>
            <a:r>
              <a:rPr lang="nl-NL" dirty="0" err="1" smtClean="0"/>
              <a:t>external</a:t>
            </a:r>
            <a:r>
              <a:rPr lang="nl-NL" dirty="0" smtClean="0"/>
              <a:t> web site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34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endCxn id="9" idx="2"/>
          </p:cNvCxnSpPr>
          <p:nvPr/>
        </p:nvCxnSpPr>
        <p:spPr>
          <a:xfrm flipV="1">
            <a:off x="6001425" y="5174672"/>
            <a:ext cx="6434332" cy="801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Tackling</a:t>
            </a:r>
            <a:r>
              <a:rPr lang="nl-NL" dirty="0" smtClean="0"/>
              <a:t> </a:t>
            </a:r>
            <a:r>
              <a:rPr lang="nl-NL" dirty="0" err="1" smtClean="0"/>
              <a:t>saas</a:t>
            </a:r>
            <a:r>
              <a:rPr lang="nl-NL" dirty="0" smtClean="0"/>
              <a:t> UI Enablement </a:t>
            </a:r>
            <a:br>
              <a:rPr lang="nl-NL" dirty="0" smtClean="0"/>
            </a:br>
            <a:r>
              <a:rPr lang="nl-NL" dirty="0" err="1" smtClean="0"/>
              <a:t>with</a:t>
            </a:r>
            <a:r>
              <a:rPr lang="nl-NL" dirty="0" smtClean="0"/>
              <a:t> Oracle PaaS</a:t>
            </a:r>
            <a:endParaRPr lang="nl-NL" dirty="0"/>
          </a:p>
        </p:txBody>
      </p:sp>
      <p:sp>
        <p:nvSpPr>
          <p:cNvPr id="5" name="Cloud 4"/>
          <p:cNvSpPr/>
          <p:nvPr/>
        </p:nvSpPr>
        <p:spPr>
          <a:xfrm>
            <a:off x="4045528" y="3576204"/>
            <a:ext cx="2867891" cy="187036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SaaS X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7402900" y="5335731"/>
            <a:ext cx="2867891" cy="187036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PaaS X</a:t>
            </a:r>
            <a:endParaRPr lang="nl-NL" dirty="0"/>
          </a:p>
        </p:txBody>
      </p:sp>
      <p:sp>
        <p:nvSpPr>
          <p:cNvPr id="9" name="Cloud 8"/>
          <p:cNvSpPr/>
          <p:nvPr/>
        </p:nvSpPr>
        <p:spPr>
          <a:xfrm>
            <a:off x="12426861" y="4239490"/>
            <a:ext cx="2867891" cy="187036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SaaS Y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943226" y="5721926"/>
            <a:ext cx="1787237" cy="8035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 B</a:t>
            </a:r>
            <a:endParaRPr lang="nl-NL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08364" y="7647709"/>
            <a:ext cx="15891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92534" y="7647709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Premises</a:t>
            </a:r>
            <a:endParaRPr lang="nl-NL" dirty="0" err="1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08364" y="3508662"/>
            <a:ext cx="15891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20601" y="3072975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Parties/Public Internet</a:t>
            </a:r>
            <a:endParaRPr lang="nl-NL" dirty="0" err="1" smtClean="0"/>
          </a:p>
        </p:txBody>
      </p:sp>
      <p:sp>
        <p:nvSpPr>
          <p:cNvPr id="13" name="Rectangle 12"/>
          <p:cNvSpPr/>
          <p:nvPr/>
        </p:nvSpPr>
        <p:spPr>
          <a:xfrm>
            <a:off x="7419289" y="8617527"/>
            <a:ext cx="2311174" cy="775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ounded Rectangle 15"/>
          <p:cNvSpPr/>
          <p:nvPr/>
        </p:nvSpPr>
        <p:spPr>
          <a:xfrm>
            <a:off x="7384679" y="2795842"/>
            <a:ext cx="2563090" cy="9947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B2B Partner Portal</a:t>
            </a:r>
            <a:endParaRPr lang="nl-NL" dirty="0"/>
          </a:p>
        </p:txBody>
      </p:sp>
      <p:sp>
        <p:nvSpPr>
          <p:cNvPr id="18" name="Rounded Rectangle 17"/>
          <p:cNvSpPr/>
          <p:nvPr/>
        </p:nvSpPr>
        <p:spPr>
          <a:xfrm>
            <a:off x="10510652" y="2795842"/>
            <a:ext cx="2563090" cy="9947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WebShop</a:t>
            </a:r>
            <a:r>
              <a:rPr lang="en-US" sz="2000" dirty="0" smtClean="0"/>
              <a:t> &amp; Customer Service Web &amp; </a:t>
            </a:r>
            <a:r>
              <a:rPr lang="en-US" sz="2000" dirty="0" err="1" smtClean="0"/>
              <a:t>ChatBot</a:t>
            </a:r>
            <a:endParaRPr lang="nl-NL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10566310" y="8010661"/>
            <a:ext cx="2563090" cy="994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ERP</a:t>
            </a:r>
            <a:endParaRPr lang="nl-NL" dirty="0"/>
          </a:p>
        </p:txBody>
      </p:sp>
      <p:sp>
        <p:nvSpPr>
          <p:cNvPr id="20" name="Rounded Rectangle 19"/>
          <p:cNvSpPr/>
          <p:nvPr/>
        </p:nvSpPr>
        <p:spPr>
          <a:xfrm>
            <a:off x="4991478" y="8010661"/>
            <a:ext cx="2563090" cy="9947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 A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1990184" y="2795842"/>
            <a:ext cx="1898338" cy="101593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Mobile App for service engineers</a:t>
            </a:r>
            <a:endParaRPr lang="nl-NL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10889629" y="6123708"/>
            <a:ext cx="2184113" cy="9947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for Planning Staff</a:t>
            </a:r>
            <a:endParaRPr lang="nl-NL" dirty="0"/>
          </a:p>
        </p:txBody>
      </p:sp>
      <p:cxnSp>
        <p:nvCxnSpPr>
          <p:cNvPr id="7" name="Straight Arrow Connector 6"/>
          <p:cNvCxnSpPr>
            <a:stCxn id="30" idx="2"/>
          </p:cNvCxnSpPr>
          <p:nvPr/>
        </p:nvCxnSpPr>
        <p:spPr>
          <a:xfrm flipH="1">
            <a:off x="11792197" y="7118501"/>
            <a:ext cx="189489" cy="990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</p:cNvCxnSpPr>
          <p:nvPr/>
        </p:nvCxnSpPr>
        <p:spPr>
          <a:xfrm>
            <a:off x="11792197" y="3790635"/>
            <a:ext cx="1068397" cy="632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0"/>
          </p:cNvCxnSpPr>
          <p:nvPr/>
        </p:nvCxnSpPr>
        <p:spPr>
          <a:xfrm flipH="1">
            <a:off x="8836845" y="3750845"/>
            <a:ext cx="2386679" cy="1971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5" idx="0"/>
          </p:cNvCxnSpPr>
          <p:nvPr/>
        </p:nvCxnSpPr>
        <p:spPr>
          <a:xfrm flipH="1">
            <a:off x="6911029" y="3790635"/>
            <a:ext cx="1755195" cy="72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293601" y="3790635"/>
            <a:ext cx="3125973" cy="125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835253" y="5888182"/>
            <a:ext cx="2184113" cy="9947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</a:t>
            </a:r>
            <a:endParaRPr lang="nl-NL" dirty="0"/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4927309" y="5198228"/>
            <a:ext cx="1" cy="68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3"/>
            <a:endCxn id="6" idx="1"/>
          </p:cNvCxnSpPr>
          <p:nvPr/>
        </p:nvCxnSpPr>
        <p:spPr>
          <a:xfrm flipV="1">
            <a:off x="6019366" y="6123708"/>
            <a:ext cx="1923860" cy="261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</p:cNvCxnSpPr>
          <p:nvPr/>
        </p:nvCxnSpPr>
        <p:spPr>
          <a:xfrm>
            <a:off x="4927310" y="6882975"/>
            <a:ext cx="406690" cy="1138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80509" y="3790635"/>
            <a:ext cx="665019" cy="632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12870873" y="7107382"/>
            <a:ext cx="209601" cy="914400"/>
          </a:xfrm>
          <a:custGeom>
            <a:avLst/>
            <a:gdLst>
              <a:gd name="connsiteX0" fmla="*/ 0 w 209601"/>
              <a:gd name="connsiteY0" fmla="*/ 0 h 914400"/>
              <a:gd name="connsiteX1" fmla="*/ 207818 w 209601"/>
              <a:gd name="connsiteY1" fmla="*/ 277091 h 914400"/>
              <a:gd name="connsiteX2" fmla="*/ 83127 w 209601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01" h="914400">
                <a:moveTo>
                  <a:pt x="0" y="0"/>
                </a:moveTo>
                <a:cubicBezTo>
                  <a:pt x="96981" y="62345"/>
                  <a:pt x="193963" y="124691"/>
                  <a:pt x="207818" y="277091"/>
                </a:cubicBezTo>
                <a:cubicBezTo>
                  <a:pt x="221673" y="429491"/>
                  <a:pt x="152400" y="671945"/>
                  <a:pt x="83127" y="914400"/>
                </a:cubicBezTo>
              </a:path>
            </a:pathLst>
          </a:custGeom>
          <a:noFill/>
          <a:ln w="28575"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/>
          <p:cNvSpPr/>
          <p:nvPr/>
        </p:nvSpPr>
        <p:spPr>
          <a:xfrm>
            <a:off x="294122" y="2202989"/>
            <a:ext cx="16862411" cy="6941011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Cloud 33"/>
          <p:cNvSpPr/>
          <p:nvPr/>
        </p:nvSpPr>
        <p:spPr>
          <a:xfrm>
            <a:off x="9531637" y="4048377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</a:t>
            </a:r>
            <a:endParaRPr lang="nl-NL" dirty="0"/>
          </a:p>
        </p:txBody>
      </p:sp>
      <p:sp>
        <p:nvSpPr>
          <p:cNvPr id="36" name="Cloud 35"/>
          <p:cNvSpPr/>
          <p:nvPr/>
        </p:nvSpPr>
        <p:spPr>
          <a:xfrm>
            <a:off x="7626086" y="5405870"/>
            <a:ext cx="2301830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Visualization</a:t>
            </a:r>
            <a:endParaRPr lang="nl-NL" sz="1800" dirty="0"/>
          </a:p>
        </p:txBody>
      </p:sp>
      <p:sp>
        <p:nvSpPr>
          <p:cNvPr id="37" name="Cloud 36"/>
          <p:cNvSpPr/>
          <p:nvPr/>
        </p:nvSpPr>
        <p:spPr>
          <a:xfrm>
            <a:off x="11088359" y="3732601"/>
            <a:ext cx="2071010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Intelligent Bots</a:t>
            </a:r>
            <a:endParaRPr lang="nl-NL" sz="2000" dirty="0"/>
          </a:p>
        </p:txBody>
      </p:sp>
      <p:sp>
        <p:nvSpPr>
          <p:cNvPr id="42" name="Cloud 41"/>
          <p:cNvSpPr/>
          <p:nvPr/>
        </p:nvSpPr>
        <p:spPr>
          <a:xfrm>
            <a:off x="11232234" y="5830877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APEX on </a:t>
            </a:r>
            <a:r>
              <a:rPr lang="en-US" sz="1800" dirty="0" err="1" smtClean="0"/>
              <a:t>DBaaS</a:t>
            </a:r>
            <a:endParaRPr lang="nl-NL" sz="1800" dirty="0"/>
          </a:p>
        </p:txBody>
      </p:sp>
      <p:sp>
        <p:nvSpPr>
          <p:cNvPr id="44" name="Cloud 43"/>
          <p:cNvSpPr/>
          <p:nvPr/>
        </p:nvSpPr>
        <p:spPr>
          <a:xfrm>
            <a:off x="2192914" y="6112316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Visual Builder</a:t>
            </a:r>
            <a:endParaRPr lang="nl-NL" sz="2000" dirty="0"/>
          </a:p>
        </p:txBody>
      </p:sp>
      <p:sp>
        <p:nvSpPr>
          <p:cNvPr id="46" name="Cloud 45"/>
          <p:cNvSpPr/>
          <p:nvPr/>
        </p:nvSpPr>
        <p:spPr>
          <a:xfrm>
            <a:off x="3594323" y="5384068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PCS</a:t>
            </a:r>
            <a:endParaRPr lang="nl-NL" dirty="0"/>
          </a:p>
        </p:txBody>
      </p:sp>
      <p:sp>
        <p:nvSpPr>
          <p:cNvPr id="47" name="Cloud 46"/>
          <p:cNvSpPr/>
          <p:nvPr/>
        </p:nvSpPr>
        <p:spPr>
          <a:xfrm>
            <a:off x="2524588" y="3250920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nl-NL" dirty="0"/>
          </a:p>
        </p:txBody>
      </p:sp>
      <p:sp>
        <p:nvSpPr>
          <p:cNvPr id="48" name="Cloud 47"/>
          <p:cNvSpPr/>
          <p:nvPr/>
        </p:nvSpPr>
        <p:spPr>
          <a:xfrm>
            <a:off x="9559741" y="6112316"/>
            <a:ext cx="2014439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ADF on JCS</a:t>
            </a:r>
            <a:endParaRPr lang="nl-NL" sz="2000" dirty="0"/>
          </a:p>
        </p:txBody>
      </p:sp>
      <p:sp>
        <p:nvSpPr>
          <p:cNvPr id="50" name="Cloud 49"/>
          <p:cNvSpPr/>
          <p:nvPr/>
        </p:nvSpPr>
        <p:spPr>
          <a:xfrm>
            <a:off x="6693484" y="3906982"/>
            <a:ext cx="1722167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JET on ACCS</a:t>
            </a:r>
            <a:endParaRPr lang="nl-NL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8072434" y="8149572"/>
            <a:ext cx="2007080" cy="8519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Form, ADF, APEX, JET</a:t>
            </a:r>
            <a:endParaRPr lang="nl-NL" dirty="0"/>
          </a:p>
        </p:txBody>
      </p:sp>
      <p:sp>
        <p:nvSpPr>
          <p:cNvPr id="53" name="Cloud 52"/>
          <p:cNvSpPr/>
          <p:nvPr/>
        </p:nvSpPr>
        <p:spPr>
          <a:xfrm>
            <a:off x="4421888" y="6382969"/>
            <a:ext cx="2783559" cy="89361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Conversations /Social Network</a:t>
            </a:r>
            <a:endParaRPr lang="nl-NL" sz="1800" dirty="0"/>
          </a:p>
        </p:txBody>
      </p:sp>
      <p:sp>
        <p:nvSpPr>
          <p:cNvPr id="55" name="Cloud 54"/>
          <p:cNvSpPr/>
          <p:nvPr/>
        </p:nvSpPr>
        <p:spPr>
          <a:xfrm>
            <a:off x="1982897" y="3794012"/>
            <a:ext cx="1139742" cy="55695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MAX</a:t>
            </a:r>
            <a:endParaRPr lang="nl-NL" sz="1800" dirty="0"/>
          </a:p>
        </p:txBody>
      </p:sp>
      <p:sp>
        <p:nvSpPr>
          <p:cNvPr id="56" name="Cloud 55"/>
          <p:cNvSpPr/>
          <p:nvPr/>
        </p:nvSpPr>
        <p:spPr>
          <a:xfrm>
            <a:off x="12586130" y="3299160"/>
            <a:ext cx="2301892" cy="81068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Content &amp; Experience</a:t>
            </a:r>
            <a:endParaRPr lang="nl-NL" sz="1800" dirty="0"/>
          </a:p>
        </p:txBody>
      </p:sp>
      <p:sp>
        <p:nvSpPr>
          <p:cNvPr id="57" name="Cloud 56"/>
          <p:cNvSpPr/>
          <p:nvPr/>
        </p:nvSpPr>
        <p:spPr>
          <a:xfrm>
            <a:off x="9139230" y="5234266"/>
            <a:ext cx="1491335" cy="62101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07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 Of </a:t>
            </a:r>
            <a:r>
              <a:rPr lang="en-US" dirty="0" err="1" smtClean="0"/>
              <a:t>Saas</a:t>
            </a:r>
            <a:r>
              <a:rPr lang="en-US" dirty="0" smtClean="0"/>
              <a:t> enablement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Authentication &amp; Single Sign On</a:t>
            </a:r>
          </a:p>
          <a:p>
            <a:r>
              <a:rPr lang="en-US" dirty="0" smtClean="0"/>
              <a:t>Corporate Compliance &amp; Auditing mechanisms</a:t>
            </a:r>
          </a:p>
          <a:p>
            <a:r>
              <a:rPr lang="en-US" dirty="0" smtClean="0"/>
              <a:t>Corporate facilities for job scheduling, printing, (e)mailing, content management</a:t>
            </a:r>
          </a:p>
          <a:p>
            <a:r>
              <a:rPr lang="en-US" dirty="0" smtClean="0"/>
              <a:t>Technical Application Management &amp; End-to-End business monitoring</a:t>
            </a:r>
          </a:p>
          <a:p>
            <a:r>
              <a:rPr lang="en-US" dirty="0" smtClean="0"/>
              <a:t>Data Quality: find and resolve data inconsistencies</a:t>
            </a:r>
          </a:p>
          <a:p>
            <a:r>
              <a:rPr lang="en-US" dirty="0" smtClean="0"/>
              <a:t>Life Cycle Management and (integrated) Test environment </a:t>
            </a:r>
          </a:p>
          <a:p>
            <a:r>
              <a:rPr lang="en-US" dirty="0" smtClean="0"/>
              <a:t>Cross enterprise reporting and data analytics </a:t>
            </a:r>
          </a:p>
          <a:p>
            <a:pPr lvl="1"/>
            <a:r>
              <a:rPr lang="en-US" dirty="0" smtClean="0"/>
              <a:t>Central DWH, Big Data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49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2795826" cy="5727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Rise of Cloud </a:t>
            </a:r>
            <a:r>
              <a:rPr lang="en-US" dirty="0" smtClean="0"/>
              <a:t>&amp; SaaS</a:t>
            </a:r>
          </a:p>
          <a:p>
            <a:r>
              <a:rPr lang="en-US" dirty="0" smtClean="0"/>
              <a:t>Extend SaaS by creating and embedding UI mashups</a:t>
            </a:r>
          </a:p>
          <a:p>
            <a:pPr lvl="1"/>
            <a:r>
              <a:rPr lang="en-US" dirty="0" smtClean="0"/>
              <a:t>Using Oracle PaaS: BI CS (OBI EE), DVCS, VBCS and JCS/JCS-SX &amp; SaaS UX </a:t>
            </a:r>
            <a:r>
              <a:rPr lang="en-US" dirty="0" smtClean="0"/>
              <a:t>RDKs for ADF, JET, MAF</a:t>
            </a:r>
            <a:endParaRPr lang="en-US" dirty="0" smtClean="0"/>
          </a:p>
          <a:p>
            <a:r>
              <a:rPr lang="en-US" dirty="0" smtClean="0"/>
              <a:t>Enable SaaS in wider and hybrid context of IT landscape</a:t>
            </a:r>
          </a:p>
          <a:p>
            <a:pPr lvl="1"/>
            <a:r>
              <a:rPr lang="en-US" dirty="0" smtClean="0"/>
              <a:t>UI mashup across SaaS applications – </a:t>
            </a:r>
            <a:r>
              <a:rPr lang="en-US" dirty="0" err="1" smtClean="0"/>
              <a:t>e,g</a:t>
            </a:r>
            <a:r>
              <a:rPr lang="en-US" dirty="0"/>
              <a:t>.</a:t>
            </a:r>
            <a:r>
              <a:rPr lang="en-US" dirty="0" smtClean="0"/>
              <a:t> JET, VBCS, ICS, API CS</a:t>
            </a:r>
          </a:p>
          <a:p>
            <a:pPr lvl="1"/>
            <a:r>
              <a:rPr lang="en-US" dirty="0" smtClean="0"/>
              <a:t>Alternative UI apps on mobile devices, smart wearables, </a:t>
            </a:r>
            <a:r>
              <a:rPr lang="en-US" dirty="0" err="1" smtClean="0"/>
              <a:t>chatbot</a:t>
            </a:r>
            <a:r>
              <a:rPr lang="en-US" dirty="0" smtClean="0"/>
              <a:t> – MCS, IBCS </a:t>
            </a:r>
          </a:p>
          <a:p>
            <a:pPr lvl="1"/>
            <a:r>
              <a:rPr lang="en-US" dirty="0" smtClean="0"/>
              <a:t>Data &amp; event synchronization across multiple SaaS and custom app &amp; cloud </a:t>
            </a:r>
            <a:r>
              <a:rPr lang="en-US" dirty="0" smtClean="0">
                <a:sym typeface="Wingdings" panose="05000000000000000000" pitchFamily="2" charset="2"/>
              </a:rPr>
              <a:t> on premises – Event Hub CS, Message CS, ICS, Data Integration Platform CS</a:t>
            </a:r>
          </a:p>
          <a:p>
            <a:pPr lvl="1"/>
            <a:r>
              <a:rPr lang="en-US" dirty="0" smtClean="0"/>
              <a:t>Plumbing – Authentication and SSO, Monitoring, Document Store, Print &amp; (e)mail</a:t>
            </a:r>
          </a:p>
          <a:p>
            <a:r>
              <a:rPr lang="en-US" dirty="0" smtClean="0"/>
              <a:t>Users ideally are fully unaware of the boundaries between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71500" y="4659164"/>
            <a:ext cx="14719300" cy="48245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5000"/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Blog: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technology.amis.nl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Email: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lucas.jellema@amis.nl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lucasjellema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lucas-jellema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www.amis.nl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info@amis.nl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+31 306016000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Edisonbaan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15,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Nieuwegein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9104" y="6315348"/>
            <a:ext cx="526836" cy="5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3" y="8155706"/>
            <a:ext cx="914401" cy="3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inked in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2" y="7251451"/>
            <a:ext cx="541587" cy="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Smart Business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Organizations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invest</a:t>
            </a:r>
            <a:r>
              <a:rPr lang="nl-NL" dirty="0" smtClean="0"/>
              <a:t> in </a:t>
            </a:r>
            <a:r>
              <a:rPr lang="nl-NL" dirty="0" err="1" smtClean="0"/>
              <a:t>things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endParaRPr lang="nl-NL" dirty="0" smtClean="0"/>
          </a:p>
          <a:p>
            <a:pPr lvl="1"/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business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Set </a:t>
            </a:r>
            <a:r>
              <a:rPr lang="nl-NL" dirty="0" err="1" smtClean="0"/>
              <a:t>them</a:t>
            </a:r>
            <a:r>
              <a:rPr lang="nl-NL" dirty="0" smtClean="0"/>
              <a:t> apart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competiton</a:t>
            </a:r>
            <a:endParaRPr lang="nl-NL" dirty="0" smtClean="0"/>
          </a:p>
          <a:p>
            <a:pPr lvl="1"/>
            <a:r>
              <a:rPr lang="nl-NL" dirty="0" smtClean="0"/>
              <a:t>Are close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expertise</a:t>
            </a:r>
          </a:p>
          <a:p>
            <a:pPr lvl="1"/>
            <a:r>
              <a:rPr lang="en-US" dirty="0" smtClean="0"/>
              <a:t>Are a unique risk</a:t>
            </a:r>
            <a:endParaRPr lang="nl-NL" dirty="0" smtClean="0"/>
          </a:p>
          <a:p>
            <a:r>
              <a:rPr lang="nl-NL" dirty="0" smtClean="0"/>
              <a:t>For most </a:t>
            </a:r>
            <a:r>
              <a:rPr lang="nl-NL" dirty="0" err="1" smtClean="0"/>
              <a:t>organizations</a:t>
            </a:r>
            <a:r>
              <a:rPr lang="nl-NL" dirty="0" smtClean="0"/>
              <a:t> these </a:t>
            </a:r>
            <a:r>
              <a:rPr lang="nl-NL" dirty="0" err="1" smtClean="0"/>
              <a:t>things</a:t>
            </a:r>
            <a:r>
              <a:rPr lang="nl-NL" dirty="0" smtClean="0"/>
              <a:t> do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include</a:t>
            </a:r>
            <a:endParaRPr lang="nl-NL" dirty="0" smtClean="0"/>
          </a:p>
          <a:p>
            <a:pPr lvl="1"/>
            <a:r>
              <a:rPr lang="nl-NL" dirty="0" smtClean="0"/>
              <a:t>Managing computers, </a:t>
            </a:r>
            <a:r>
              <a:rPr lang="nl-NL" dirty="0" err="1" smtClean="0"/>
              <a:t>investing</a:t>
            </a:r>
            <a:r>
              <a:rPr lang="nl-NL" dirty="0" smtClean="0"/>
              <a:t> in hardware</a:t>
            </a:r>
          </a:p>
          <a:p>
            <a:pPr lvl="1"/>
            <a:r>
              <a:rPr lang="nl-NL" dirty="0" smtClean="0"/>
              <a:t>Managing operating systems or databases</a:t>
            </a:r>
          </a:p>
          <a:p>
            <a:pPr lvl="1"/>
            <a:r>
              <a:rPr lang="nl-NL" dirty="0" smtClean="0"/>
              <a:t>Building </a:t>
            </a:r>
            <a:r>
              <a:rPr lang="nl-NL" dirty="0" err="1" smtClean="0"/>
              <a:t>custom</a:t>
            </a:r>
            <a:r>
              <a:rPr lang="nl-NL" dirty="0" smtClean="0"/>
              <a:t> software</a:t>
            </a:r>
            <a:endParaRPr lang="nl-NL" dirty="0"/>
          </a:p>
        </p:txBody>
      </p:sp>
      <p:pic>
        <p:nvPicPr>
          <p:cNvPr id="3074" name="Picture 2" descr="Image result for smart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804" y="6762692"/>
            <a:ext cx="3702756" cy="27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X </a:t>
            </a:r>
            <a:r>
              <a:rPr lang="nl-NL" dirty="0" err="1"/>
              <a:t>Y</a:t>
            </a:r>
            <a:r>
              <a:rPr lang="nl-NL" dirty="0" err="1" smtClean="0"/>
              <a:t>ears</a:t>
            </a:r>
            <a:r>
              <a:rPr lang="nl-NL" dirty="0" smtClean="0"/>
              <a:t>’ Time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 </a:t>
            </a:r>
            <a:r>
              <a:rPr lang="nl-NL" dirty="0" err="1" smtClean="0"/>
              <a:t>organization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justify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have </a:t>
            </a:r>
            <a:r>
              <a:rPr lang="nl-NL" dirty="0" err="1" smtClean="0"/>
              <a:t>and</a:t>
            </a:r>
            <a:r>
              <a:rPr lang="nl-NL" dirty="0" smtClean="0"/>
              <a:t> manage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IT means</a:t>
            </a:r>
          </a:p>
          <a:p>
            <a:pPr lvl="1"/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/>
              <a:t>i</a:t>
            </a:r>
            <a:r>
              <a:rPr lang="nl-NL" dirty="0" err="1" smtClean="0"/>
              <a:t>nvest</a:t>
            </a:r>
            <a:r>
              <a:rPr lang="nl-NL" dirty="0" smtClean="0"/>
              <a:t> </a:t>
            </a:r>
            <a:r>
              <a:rPr lang="nl-NL" dirty="0" err="1" smtClean="0"/>
              <a:t>capital</a:t>
            </a:r>
            <a:r>
              <a:rPr lang="nl-NL" dirty="0" smtClean="0"/>
              <a:t> in </a:t>
            </a:r>
            <a:r>
              <a:rPr lang="nl-NL" dirty="0" err="1" smtClean="0"/>
              <a:t>infrastructure</a:t>
            </a:r>
            <a:r>
              <a:rPr lang="nl-NL" dirty="0" smtClean="0"/>
              <a:t> &amp; platform </a:t>
            </a:r>
            <a:r>
              <a:rPr lang="nl-NL" dirty="0" err="1" smtClean="0"/>
              <a:t>licenses</a:t>
            </a:r>
            <a:endParaRPr lang="nl-NL" dirty="0" smtClean="0"/>
          </a:p>
          <a:p>
            <a:pPr lvl="1"/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/>
              <a:t>e</a:t>
            </a:r>
            <a:r>
              <a:rPr lang="nl-NL" dirty="0" err="1" smtClean="0"/>
              <a:t>mploy</a:t>
            </a:r>
            <a:r>
              <a:rPr lang="nl-NL" dirty="0" smtClean="0"/>
              <a:t> </a:t>
            </a:r>
            <a:r>
              <a:rPr lang="nl-NL" dirty="0" err="1" smtClean="0"/>
              <a:t>staff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run </a:t>
            </a:r>
            <a:r>
              <a:rPr lang="nl-NL" dirty="0" err="1" smtClean="0"/>
              <a:t>infrastructure</a:t>
            </a:r>
            <a:r>
              <a:rPr lang="nl-NL" dirty="0" smtClean="0"/>
              <a:t>, platforms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software </a:t>
            </a:r>
            <a:r>
              <a:rPr lang="nl-NL" dirty="0" err="1" smtClean="0"/>
              <a:t>for</a:t>
            </a:r>
            <a:r>
              <a:rPr lang="nl-NL" dirty="0" smtClean="0"/>
              <a:t> non-</a:t>
            </a:r>
            <a:r>
              <a:rPr lang="nl-NL" dirty="0" err="1" smtClean="0"/>
              <a:t>unique</a:t>
            </a:r>
            <a:r>
              <a:rPr lang="nl-NL" dirty="0" smtClean="0"/>
              <a:t> </a:t>
            </a:r>
            <a:r>
              <a:rPr lang="nl-NL" dirty="0" err="1" smtClean="0"/>
              <a:t>functionality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/>
              <a:t>n</a:t>
            </a:r>
            <a:r>
              <a:rPr lang="nl-NL" dirty="0" err="1" smtClean="0"/>
              <a:t>ot</a:t>
            </a:r>
            <a:r>
              <a:rPr lang="nl-NL" dirty="0" smtClean="0"/>
              <a:t> </a:t>
            </a:r>
            <a:r>
              <a:rPr lang="nl-NL" dirty="0" err="1" smtClean="0"/>
              <a:t>leverage</a:t>
            </a:r>
            <a:r>
              <a:rPr lang="nl-NL" dirty="0" smtClean="0"/>
              <a:t> commodity IT </a:t>
            </a:r>
            <a:r>
              <a:rPr lang="nl-NL" dirty="0" err="1" smtClean="0"/>
              <a:t>with</a:t>
            </a:r>
            <a:r>
              <a:rPr lang="nl-NL" dirty="0" smtClean="0"/>
              <a:t> superior </a:t>
            </a:r>
            <a:r>
              <a:rPr lang="nl-NL" dirty="0" err="1" smtClean="0"/>
              <a:t>quality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economies</a:t>
            </a:r>
            <a:r>
              <a:rPr lang="nl-NL" dirty="0" smtClean="0"/>
              <a:t> of </a:t>
            </a:r>
            <a:r>
              <a:rPr lang="nl-NL" dirty="0" err="1" smtClean="0"/>
              <a:t>scale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pricing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59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only</a:t>
            </a:r>
            <a:r>
              <a:rPr lang="nl-NL" dirty="0" smtClean="0"/>
              <a:t> way is 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buy</a:t>
            </a:r>
            <a:r>
              <a:rPr lang="nl-NL" dirty="0" smtClean="0"/>
              <a:t> (</a:t>
            </a:r>
            <a:r>
              <a:rPr lang="nl-NL" dirty="0" err="1" smtClean="0"/>
              <a:t>for</a:t>
            </a:r>
            <a:r>
              <a:rPr lang="nl-NL" dirty="0" smtClean="0"/>
              <a:t> peak load) [software &amp; hardware) </a:t>
            </a:r>
            <a:br>
              <a:rPr lang="nl-NL" dirty="0" smtClean="0"/>
            </a:b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usage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rent</a:t>
            </a:r>
          </a:p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pay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IT </a:t>
            </a:r>
            <a:r>
              <a:rPr lang="nl-NL" dirty="0" err="1" smtClean="0"/>
              <a:t>metrics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pay</a:t>
            </a:r>
            <a:r>
              <a:rPr lang="nl-NL" dirty="0" smtClean="0"/>
              <a:t> per Business </a:t>
            </a:r>
            <a:r>
              <a:rPr lang="nl-NL" dirty="0" err="1" smtClean="0"/>
              <a:t>measure</a:t>
            </a:r>
            <a:endParaRPr lang="nl-NL" dirty="0" smtClean="0"/>
          </a:p>
          <a:p>
            <a:r>
              <a:rPr lang="nl-NL" dirty="0" err="1" smtClean="0"/>
              <a:t>From</a:t>
            </a:r>
            <a:r>
              <a:rPr lang="nl-NL" dirty="0" smtClean="0"/>
              <a:t> on </a:t>
            </a:r>
            <a:r>
              <a:rPr lang="nl-NL" dirty="0" err="1" smtClean="0"/>
              <a:t>premises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endParaRPr lang="nl-NL" dirty="0" smtClean="0"/>
          </a:p>
          <a:p>
            <a:r>
              <a:rPr lang="nl-NL" dirty="0" err="1" smtClean="0"/>
              <a:t>From</a:t>
            </a:r>
            <a:r>
              <a:rPr lang="nl-NL" dirty="0" smtClean="0"/>
              <a:t> infra </a:t>
            </a:r>
            <a:r>
              <a:rPr lang="nl-NL" dirty="0" err="1" smtClean="0"/>
              <a:t>and</a:t>
            </a:r>
            <a:r>
              <a:rPr lang="nl-NL" dirty="0" smtClean="0"/>
              <a:t> platform </a:t>
            </a:r>
            <a:br>
              <a:rPr lang="nl-NL" dirty="0" smtClean="0"/>
            </a:br>
            <a:r>
              <a:rPr lang="nl-NL" dirty="0" err="1" smtClean="0"/>
              <a:t>to</a:t>
            </a:r>
            <a:r>
              <a:rPr lang="nl-NL" dirty="0" smtClean="0"/>
              <a:t> SaaS (standard </a:t>
            </a:r>
            <a:r>
              <a:rPr lang="nl-NL" dirty="0" err="1" smtClean="0"/>
              <a:t>applications</a:t>
            </a:r>
            <a:r>
              <a:rPr lang="nl-NL" dirty="0" smtClean="0"/>
              <a:t>)</a:t>
            </a:r>
          </a:p>
        </p:txBody>
      </p:sp>
      <p:pic>
        <p:nvPicPr>
          <p:cNvPr id="2050" name="Picture 2" descr="Image result for smart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260" y="471696"/>
            <a:ext cx="2918106" cy="167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/>
          <p:cNvSpPr/>
          <p:nvPr/>
        </p:nvSpPr>
        <p:spPr>
          <a:xfrm>
            <a:off x="10713263" y="3223139"/>
            <a:ext cx="6236930" cy="3830871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4551"/>
          </a:p>
        </p:txBody>
      </p:sp>
      <p:sp>
        <p:nvSpPr>
          <p:cNvPr id="5" name="Rectangle 4"/>
          <p:cNvSpPr/>
          <p:nvPr/>
        </p:nvSpPr>
        <p:spPr>
          <a:xfrm>
            <a:off x="12107839" y="5632156"/>
            <a:ext cx="3387297" cy="7661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1" dirty="0"/>
              <a:t>IaaS</a:t>
            </a:r>
            <a:endParaRPr lang="nl-NL" sz="4551" dirty="0"/>
          </a:p>
        </p:txBody>
      </p:sp>
      <p:sp>
        <p:nvSpPr>
          <p:cNvPr id="7" name="Rectangle 6"/>
          <p:cNvSpPr/>
          <p:nvPr/>
        </p:nvSpPr>
        <p:spPr>
          <a:xfrm>
            <a:off x="12107839" y="4731617"/>
            <a:ext cx="3387297" cy="7661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1" dirty="0"/>
              <a:t>PaaS</a:t>
            </a:r>
            <a:endParaRPr lang="nl-NL" sz="4551" dirty="0"/>
          </a:p>
        </p:txBody>
      </p:sp>
      <p:sp>
        <p:nvSpPr>
          <p:cNvPr id="8" name="Rectangle 7"/>
          <p:cNvSpPr/>
          <p:nvPr/>
        </p:nvSpPr>
        <p:spPr>
          <a:xfrm>
            <a:off x="12107839" y="3831077"/>
            <a:ext cx="3387297" cy="7661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1" dirty="0"/>
              <a:t>SaaS</a:t>
            </a:r>
            <a:endParaRPr lang="nl-NL" sz="4551" dirty="0"/>
          </a:p>
        </p:txBody>
      </p:sp>
      <p:sp>
        <p:nvSpPr>
          <p:cNvPr id="9" name="Rectangle 8"/>
          <p:cNvSpPr/>
          <p:nvPr/>
        </p:nvSpPr>
        <p:spPr>
          <a:xfrm>
            <a:off x="11025788" y="8396863"/>
            <a:ext cx="5924405" cy="7661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1" dirty="0"/>
              <a:t>On Premises</a:t>
            </a:r>
            <a:endParaRPr lang="nl-NL" sz="4551" dirty="0"/>
          </a:p>
        </p:txBody>
      </p:sp>
      <p:sp>
        <p:nvSpPr>
          <p:cNvPr id="6" name="Up Arrow 5"/>
          <p:cNvSpPr/>
          <p:nvPr/>
        </p:nvSpPr>
        <p:spPr>
          <a:xfrm>
            <a:off x="12595631" y="6657974"/>
            <a:ext cx="2325405" cy="18549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51"/>
          </a:p>
        </p:txBody>
      </p:sp>
      <p:sp>
        <p:nvSpPr>
          <p:cNvPr id="11" name="Up Arrow 10"/>
          <p:cNvSpPr/>
          <p:nvPr/>
        </p:nvSpPr>
        <p:spPr>
          <a:xfrm>
            <a:off x="13378068" y="4129456"/>
            <a:ext cx="907321" cy="210223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3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551"/>
          </a:p>
        </p:txBody>
      </p:sp>
    </p:spTree>
    <p:extLst>
      <p:ext uri="{BB962C8B-B14F-4D97-AF65-F5344CB8AC3E}">
        <p14:creationId xmlns:p14="http://schemas.microsoft.com/office/powerpoint/2010/main" val="95319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6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with SaaS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nl-NL" sz="4400" dirty="0" err="1"/>
              <a:t>P</a:t>
            </a:r>
            <a:r>
              <a:rPr lang="nl-NL" sz="4400" dirty="0" err="1" smtClean="0"/>
              <a:t>roviding</a:t>
            </a:r>
            <a:r>
              <a:rPr lang="nl-NL" sz="4400" dirty="0" smtClean="0"/>
              <a:t> </a:t>
            </a:r>
            <a:r>
              <a:rPr lang="nl-NL" sz="4400" dirty="0"/>
              <a:t>business users </a:t>
            </a:r>
            <a:r>
              <a:rPr lang="nl-NL" sz="4400" dirty="0" err="1"/>
              <a:t>with</a:t>
            </a:r>
            <a:r>
              <a:rPr lang="nl-NL" sz="4400" dirty="0"/>
              <a:t> </a:t>
            </a:r>
            <a:r>
              <a:rPr lang="nl-NL" sz="4400" dirty="0" err="1"/>
              <a:t>optimal</a:t>
            </a:r>
            <a:r>
              <a:rPr lang="nl-NL" sz="4400" dirty="0"/>
              <a:t> UX </a:t>
            </a:r>
            <a:r>
              <a:rPr lang="nl-NL" sz="4400" dirty="0" err="1"/>
              <a:t>to</a:t>
            </a:r>
            <a:r>
              <a:rPr lang="nl-NL" sz="4400" dirty="0"/>
              <a:t> </a:t>
            </a:r>
            <a:r>
              <a:rPr lang="nl-NL" sz="4400" dirty="0" err="1"/>
              <a:t>perform</a:t>
            </a:r>
            <a:r>
              <a:rPr lang="nl-NL" sz="4400" dirty="0"/>
              <a:t> </a:t>
            </a:r>
            <a:r>
              <a:rPr lang="nl-NL" sz="4400" dirty="0" err="1"/>
              <a:t>the</a:t>
            </a:r>
            <a:r>
              <a:rPr lang="nl-NL" sz="4400" dirty="0"/>
              <a:t> </a:t>
            </a:r>
            <a:r>
              <a:rPr lang="nl-NL" sz="4400" dirty="0" err="1"/>
              <a:t>tasks</a:t>
            </a:r>
            <a:r>
              <a:rPr lang="nl-NL" sz="4400" dirty="0"/>
              <a:t> </a:t>
            </a:r>
            <a:r>
              <a:rPr lang="nl-NL" sz="4400" dirty="0" err="1"/>
              <a:t>they</a:t>
            </a:r>
            <a:r>
              <a:rPr lang="nl-NL" sz="4400" dirty="0"/>
              <a:t> have </a:t>
            </a:r>
            <a:r>
              <a:rPr lang="nl-NL" sz="4400" dirty="0" err="1"/>
              <a:t>responsibility</a:t>
            </a:r>
            <a:r>
              <a:rPr lang="nl-NL" sz="4400" dirty="0"/>
              <a:t> </a:t>
            </a:r>
            <a:r>
              <a:rPr lang="nl-NL" sz="4400" dirty="0" err="1" smtClean="0"/>
              <a:t>for</a:t>
            </a:r>
            <a:endParaRPr lang="nl-NL" sz="4400" dirty="0" smtClean="0"/>
          </a:p>
          <a:p>
            <a:pPr lvl="1"/>
            <a:r>
              <a:rPr lang="nl-NL" sz="3900" dirty="0" smtClean="0"/>
              <a:t> </a:t>
            </a:r>
            <a:r>
              <a:rPr lang="nl-NL" sz="3900" dirty="0" err="1" smtClean="0"/>
              <a:t>Efficient</a:t>
            </a:r>
            <a:r>
              <a:rPr lang="nl-NL" sz="3900" dirty="0" smtClean="0"/>
              <a:t>, </a:t>
            </a:r>
            <a:r>
              <a:rPr lang="nl-NL" sz="3900" dirty="0" err="1"/>
              <a:t>pleasant</a:t>
            </a:r>
            <a:r>
              <a:rPr lang="nl-NL" sz="3900" dirty="0"/>
              <a:t>, </a:t>
            </a:r>
            <a:r>
              <a:rPr lang="nl-NL" sz="3900" dirty="0" err="1" smtClean="0"/>
              <a:t>with</a:t>
            </a:r>
            <a:r>
              <a:rPr lang="nl-NL" sz="3900" dirty="0" smtClean="0"/>
              <a:t> few </a:t>
            </a:r>
            <a:r>
              <a:rPr lang="nl-NL" sz="3900" dirty="0" err="1"/>
              <a:t>errors</a:t>
            </a:r>
            <a:r>
              <a:rPr lang="nl-NL" sz="3900" dirty="0"/>
              <a:t>/high </a:t>
            </a:r>
            <a:r>
              <a:rPr lang="nl-NL" sz="3900" dirty="0" err="1" smtClean="0"/>
              <a:t>quality</a:t>
            </a:r>
            <a:r>
              <a:rPr lang="nl-NL" sz="3900" dirty="0" smtClean="0"/>
              <a:t> </a:t>
            </a:r>
            <a:endParaRPr lang="nl-NL" sz="5500" dirty="0"/>
          </a:p>
          <a:p>
            <a:r>
              <a:rPr lang="nl-NL" sz="4400" dirty="0" err="1"/>
              <a:t>Regardless</a:t>
            </a:r>
            <a:r>
              <a:rPr lang="nl-NL" sz="4400" dirty="0"/>
              <a:t> of </a:t>
            </a:r>
            <a:r>
              <a:rPr lang="nl-NL" sz="4400" dirty="0" err="1"/>
              <a:t>where</a:t>
            </a:r>
            <a:r>
              <a:rPr lang="nl-NL" sz="4400" dirty="0"/>
              <a:t> </a:t>
            </a:r>
            <a:r>
              <a:rPr lang="nl-NL" sz="4400" dirty="0" err="1"/>
              <a:t>the</a:t>
            </a:r>
            <a:r>
              <a:rPr lang="nl-NL" sz="4400" dirty="0"/>
              <a:t> data </a:t>
            </a:r>
            <a:r>
              <a:rPr lang="nl-NL" sz="4400" dirty="0" err="1"/>
              <a:t>resides</a:t>
            </a:r>
            <a:r>
              <a:rPr lang="nl-NL" sz="4400" dirty="0"/>
              <a:t> </a:t>
            </a:r>
            <a:r>
              <a:rPr lang="nl-NL" sz="4400" dirty="0" err="1" smtClean="0"/>
              <a:t>they</a:t>
            </a:r>
            <a:r>
              <a:rPr lang="nl-NL" sz="4400" dirty="0" smtClean="0"/>
              <a:t> </a:t>
            </a:r>
            <a:r>
              <a:rPr lang="nl-NL" sz="4400" dirty="0" err="1"/>
              <a:t>should</a:t>
            </a:r>
            <a:r>
              <a:rPr lang="nl-NL" sz="4400" dirty="0"/>
              <a:t> </a:t>
            </a:r>
            <a:r>
              <a:rPr lang="nl-NL" sz="4400" dirty="0" err="1"/>
              <a:t>see</a:t>
            </a:r>
            <a:r>
              <a:rPr lang="nl-NL" sz="4400" dirty="0"/>
              <a:t> </a:t>
            </a:r>
            <a:r>
              <a:rPr lang="nl-NL" sz="4400" dirty="0" err="1"/>
              <a:t>and</a:t>
            </a:r>
            <a:r>
              <a:rPr lang="nl-NL" sz="4400" dirty="0"/>
              <a:t> </a:t>
            </a:r>
            <a:r>
              <a:rPr lang="nl-NL" sz="4400" dirty="0" err="1"/>
              <a:t>be</a:t>
            </a:r>
            <a:r>
              <a:rPr lang="nl-NL" sz="4400" dirty="0"/>
              <a:t> </a:t>
            </a:r>
            <a:r>
              <a:rPr lang="nl-NL" sz="4400" dirty="0" err="1"/>
              <a:t>able</a:t>
            </a:r>
            <a:r>
              <a:rPr lang="nl-NL" sz="4400" dirty="0"/>
              <a:t> </a:t>
            </a:r>
            <a:r>
              <a:rPr lang="nl-NL" sz="4400" dirty="0" err="1"/>
              <a:t>to</a:t>
            </a:r>
            <a:r>
              <a:rPr lang="nl-NL" sz="4400" dirty="0"/>
              <a:t> </a:t>
            </a:r>
            <a:r>
              <a:rPr lang="nl-NL" sz="4400" dirty="0" err="1"/>
              <a:t>interact</a:t>
            </a:r>
            <a:r>
              <a:rPr lang="nl-NL" sz="4400" dirty="0"/>
              <a:t> </a:t>
            </a:r>
            <a:r>
              <a:rPr lang="nl-NL" sz="4400" dirty="0" err="1"/>
              <a:t>with</a:t>
            </a:r>
            <a:r>
              <a:rPr lang="nl-NL" sz="4400" dirty="0"/>
              <a:t> </a:t>
            </a:r>
            <a:r>
              <a:rPr lang="nl-NL" sz="4400" dirty="0" err="1"/>
              <a:t>all</a:t>
            </a:r>
            <a:r>
              <a:rPr lang="nl-NL" sz="4400" dirty="0"/>
              <a:t> data relevant </a:t>
            </a:r>
            <a:r>
              <a:rPr lang="nl-NL" sz="4400" dirty="0" err="1"/>
              <a:t>to</a:t>
            </a:r>
            <a:r>
              <a:rPr lang="nl-NL" sz="4400" dirty="0"/>
              <a:t> </a:t>
            </a:r>
            <a:r>
              <a:rPr lang="nl-NL" sz="4400" dirty="0" err="1"/>
              <a:t>their</a:t>
            </a:r>
            <a:r>
              <a:rPr lang="nl-NL" sz="4400" dirty="0"/>
              <a:t> </a:t>
            </a:r>
            <a:r>
              <a:rPr lang="nl-NL" sz="4400" dirty="0" err="1"/>
              <a:t>tasks</a:t>
            </a:r>
            <a:endParaRPr lang="nl-NL" sz="4400" dirty="0"/>
          </a:p>
          <a:p>
            <a:pPr lvl="1"/>
            <a:r>
              <a:rPr lang="en-US" sz="4400" dirty="0" smtClean="0"/>
              <a:t>On a device and through a UX that fits their circumstances and needs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1594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Tim: External UI Mashups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&lt;call out to Tim Dubois’  presentation on external UI integration and mashup in Oracle SaaS&gt;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54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SaaS in the wider corporate IT </a:t>
            </a:r>
            <a:r>
              <a:rPr lang="en-US" dirty="0" smtClean="0"/>
              <a:t>context (&lt;&gt; green field)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 applications and 3</a:t>
            </a:r>
            <a:r>
              <a:rPr lang="en-US" baseline="30000" dirty="0" smtClean="0"/>
              <a:t>rd</a:t>
            </a:r>
            <a:r>
              <a:rPr lang="en-US" dirty="0" smtClean="0"/>
              <a:t> party SaaS</a:t>
            </a:r>
          </a:p>
          <a:p>
            <a:pPr lvl="1"/>
            <a:r>
              <a:rPr lang="en-US" dirty="0"/>
              <a:t>On </a:t>
            </a:r>
            <a:r>
              <a:rPr lang="en-US" dirty="0" smtClean="0"/>
              <a:t>premises and in 3</a:t>
            </a:r>
            <a:r>
              <a:rPr lang="en-US" baseline="30000" dirty="0" smtClean="0"/>
              <a:t>rd</a:t>
            </a:r>
            <a:r>
              <a:rPr lang="en-US" dirty="0" smtClean="0"/>
              <a:t> party clouds</a:t>
            </a:r>
          </a:p>
          <a:p>
            <a:r>
              <a:rPr lang="en-US" dirty="0" smtClean="0"/>
              <a:t>Existing single sign on facility</a:t>
            </a:r>
          </a:p>
          <a:p>
            <a:r>
              <a:rPr lang="en-US" dirty="0" smtClean="0"/>
              <a:t>Existing corporate data warehouse</a:t>
            </a:r>
          </a:p>
          <a:p>
            <a:r>
              <a:rPr lang="en-US" dirty="0" smtClean="0"/>
              <a:t>Existing enterprise facilities for </a:t>
            </a:r>
          </a:p>
          <a:p>
            <a:pPr lvl="1"/>
            <a:r>
              <a:rPr lang="en-US" dirty="0" smtClean="0"/>
              <a:t>Processing incoming and outgoing documents – paper and electronic</a:t>
            </a:r>
          </a:p>
          <a:p>
            <a:pPr lvl="1"/>
            <a:r>
              <a:rPr lang="en-US" dirty="0" smtClean="0"/>
              <a:t>Scheduling and managing batch jobs</a:t>
            </a:r>
          </a:p>
          <a:p>
            <a:pPr lvl="1"/>
            <a:r>
              <a:rPr lang="en-US" dirty="0" smtClean="0"/>
              <a:t>Human workflows, Authorization, Compliance and Auditing</a:t>
            </a:r>
          </a:p>
          <a:p>
            <a:pPr lvl="1"/>
            <a:r>
              <a:rPr lang="en-US" dirty="0" smtClean="0"/>
              <a:t>Notification and communication</a:t>
            </a:r>
          </a:p>
          <a:p>
            <a:r>
              <a:rPr lang="en-US" dirty="0" smtClean="0"/>
              <a:t>Physical environment of the enterprise and its assets</a:t>
            </a:r>
          </a:p>
          <a:p>
            <a:r>
              <a:rPr lang="en-US" dirty="0" smtClean="0"/>
              <a:t>User Devices already in use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59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&amp; integrating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SaaS needs operational data from other systems</a:t>
            </a:r>
          </a:p>
          <a:p>
            <a:pPr lvl="1"/>
            <a:r>
              <a:rPr lang="en-US" dirty="0" smtClean="0"/>
              <a:t>Sales rep working in CRM needs latest status customer complaints</a:t>
            </a:r>
          </a:p>
          <a:p>
            <a:r>
              <a:rPr lang="en-US" dirty="0" smtClean="0"/>
              <a:t>Events in one SaaS application need to trigger action in another</a:t>
            </a:r>
          </a:p>
          <a:p>
            <a:pPr lvl="1"/>
            <a:r>
              <a:rPr lang="en-US" dirty="0" smtClean="0"/>
              <a:t>Opt-out of customer needs to be processed immediately</a:t>
            </a:r>
          </a:p>
          <a:p>
            <a:r>
              <a:rPr lang="en-US" dirty="0" smtClean="0"/>
              <a:t>Transaction in one SaaS product requires information [&amp; consent] from other applications</a:t>
            </a:r>
          </a:p>
          <a:p>
            <a:pPr lvl="1"/>
            <a:r>
              <a:rPr lang="en-US" dirty="0" smtClean="0"/>
              <a:t>An on-line order can only be accepted if the required inventory is available and can be reserved</a:t>
            </a:r>
          </a:p>
          <a:p>
            <a:r>
              <a:rPr lang="en-US" dirty="0" smtClean="0"/>
              <a:t>Data in SaaS applications needs to be made available to B2B partners, government agencies [and UI developers]</a:t>
            </a:r>
          </a:p>
          <a:p>
            <a:r>
              <a:rPr lang="en-US" dirty="0" smtClean="0"/>
              <a:t>Status of physical assets needs to be recorded in SaaS</a:t>
            </a:r>
          </a:p>
          <a:p>
            <a:pPr lvl="1"/>
            <a:r>
              <a:rPr lang="en-US" dirty="0" smtClean="0"/>
              <a:t>Live signals from </a:t>
            </a:r>
            <a:r>
              <a:rPr lang="en-US" dirty="0" err="1" smtClean="0"/>
              <a:t>IoT</a:t>
            </a:r>
            <a:r>
              <a:rPr lang="en-US" dirty="0" smtClean="0"/>
              <a:t> Devices need to be processed and stored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8821</TotalTime>
  <Words>1638</Words>
  <Application>Microsoft Office PowerPoint</Application>
  <PresentationFormat>Custom</PresentationFormat>
  <Paragraphs>337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Arial Unicode MS</vt:lpstr>
      <vt:lpstr>Calibri</vt:lpstr>
      <vt:lpstr>Times New Roman</vt:lpstr>
      <vt:lpstr>Wingdings</vt:lpstr>
      <vt:lpstr>AMIS_WIDESCREEN</vt:lpstr>
      <vt:lpstr>PowerPoint Presentation</vt:lpstr>
      <vt:lpstr>Overview</vt:lpstr>
      <vt:lpstr>Smart Business </vt:lpstr>
      <vt:lpstr>In X Years’ Time</vt:lpstr>
      <vt:lpstr>The only way is up</vt:lpstr>
      <vt:lpstr>Objectives with SaaS</vt:lpstr>
      <vt:lpstr>Tim: External UI Mashups</vt:lpstr>
      <vt:lpstr>Enabling SaaS in the wider corporate IT context (&lt;&gt; green field)</vt:lpstr>
      <vt:lpstr>Synchronizing &amp; integrating</vt:lpstr>
      <vt:lpstr>Typical saas integration requirements</vt:lpstr>
      <vt:lpstr>Common questions and challenges</vt:lpstr>
      <vt:lpstr>Case: Evolution from broad custom ERP to mix of specialized custom plus saas</vt:lpstr>
      <vt:lpstr>Evolution from broad custom ERP to mix of specialized custom plus saas</vt:lpstr>
      <vt:lpstr>Case: Multi SaaS product CX  plus custom on premises</vt:lpstr>
      <vt:lpstr>CASE: Mix of custom on premises  and multi vendor SaaS</vt:lpstr>
      <vt:lpstr>Swiss army knife of saas integration: Oracle Integration Cloud Service</vt:lpstr>
      <vt:lpstr>Addressing SaaS Integration Challenge with Oracle PaaS</vt:lpstr>
      <vt:lpstr>Cross SaaS ui</vt:lpstr>
      <vt:lpstr>Typical saas UI Enablement requirements</vt:lpstr>
      <vt:lpstr>Common questions and challenges</vt:lpstr>
      <vt:lpstr>CASE: Oracle JET for user interfaces on top of ERP &amp; SaaS – for example JD Edwards</vt:lpstr>
      <vt:lpstr>Case: [data from] On premises 3rd party ERP needs to be exposed in tailor made UI</vt:lpstr>
      <vt:lpstr>PowerPoint Presentation</vt:lpstr>
      <vt:lpstr>Approach with custom UI</vt:lpstr>
      <vt:lpstr>Tackling saas UI Enablement  with Oracle PaaS</vt:lpstr>
      <vt:lpstr>Other aspects Of Saas enablement</vt:lpstr>
      <vt:lpstr>Summary</vt:lpstr>
      <vt:lpstr>PowerPoint Presentation</vt:lpstr>
    </vt:vector>
  </TitlesOfParts>
  <Company>Conclusion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170</cp:revision>
  <dcterms:created xsi:type="dcterms:W3CDTF">2016-11-24T07:31:17Z</dcterms:created>
  <dcterms:modified xsi:type="dcterms:W3CDTF">2017-09-27T13:07:18Z</dcterms:modified>
</cp:coreProperties>
</file>