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38"/>
  </p:notesMasterIdLst>
  <p:sldIdLst>
    <p:sldId id="2950" r:id="rId5"/>
    <p:sldId id="2998" r:id="rId6"/>
    <p:sldId id="3041" r:id="rId7"/>
    <p:sldId id="3042" r:id="rId8"/>
    <p:sldId id="2999" r:id="rId9"/>
    <p:sldId id="3000" r:id="rId10"/>
    <p:sldId id="3001" r:id="rId11"/>
    <p:sldId id="2913" r:id="rId12"/>
    <p:sldId id="3038" r:id="rId13"/>
    <p:sldId id="3039" r:id="rId14"/>
    <p:sldId id="2963" r:id="rId15"/>
    <p:sldId id="2964" r:id="rId16"/>
    <p:sldId id="3019" r:id="rId17"/>
    <p:sldId id="3029" r:id="rId18"/>
    <p:sldId id="3030" r:id="rId19"/>
    <p:sldId id="3031" r:id="rId20"/>
    <p:sldId id="3032" r:id="rId21"/>
    <p:sldId id="3033" r:id="rId22"/>
    <p:sldId id="3020" r:id="rId23"/>
    <p:sldId id="3040" r:id="rId24"/>
    <p:sldId id="3036" r:id="rId25"/>
    <p:sldId id="3028" r:id="rId26"/>
    <p:sldId id="3021" r:id="rId27"/>
    <p:sldId id="3022" r:id="rId28"/>
    <p:sldId id="3023" r:id="rId29"/>
    <p:sldId id="3026" r:id="rId30"/>
    <p:sldId id="3034" r:id="rId31"/>
    <p:sldId id="3024" r:id="rId32"/>
    <p:sldId id="3025" r:id="rId33"/>
    <p:sldId id="3027" r:id="rId34"/>
    <p:sldId id="3035" r:id="rId35"/>
    <p:sldId id="3037" r:id="rId36"/>
    <p:sldId id="2949" r:id="rId37"/>
  </p:sldIdLst>
  <p:sldSz cx="9144000" cy="5143500" type="screen16x9"/>
  <p:notesSz cx="6858000" cy="2543175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D8F646E-2E35-4DE0-B7C2-A4B1C80991A1}">
          <p14:sldIdLst>
            <p14:sldId id="2950"/>
            <p14:sldId id="2998"/>
            <p14:sldId id="3041"/>
            <p14:sldId id="3042"/>
            <p14:sldId id="2999"/>
            <p14:sldId id="3000"/>
            <p14:sldId id="3001"/>
            <p14:sldId id="2913"/>
            <p14:sldId id="3038"/>
            <p14:sldId id="3039"/>
            <p14:sldId id="2963"/>
            <p14:sldId id="2964"/>
            <p14:sldId id="3019"/>
            <p14:sldId id="3029"/>
            <p14:sldId id="3030"/>
            <p14:sldId id="3031"/>
            <p14:sldId id="3032"/>
            <p14:sldId id="3033"/>
            <p14:sldId id="3020"/>
            <p14:sldId id="3040"/>
            <p14:sldId id="3036"/>
            <p14:sldId id="3028"/>
            <p14:sldId id="3021"/>
            <p14:sldId id="3022"/>
            <p14:sldId id="3023"/>
            <p14:sldId id="3026"/>
            <p14:sldId id="3034"/>
            <p14:sldId id="3024"/>
            <p14:sldId id="3025"/>
            <p14:sldId id="3027"/>
            <p14:sldId id="3035"/>
            <p14:sldId id="3037"/>
            <p14:sldId id="2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3" roundtripDataSignature="AMtx7mh52feL5b2IsycOPZRg05mdll5I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Jellem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BF9900"/>
    <a:srgbClr val="7D0F0F"/>
    <a:srgbClr val="232F63"/>
    <a:srgbClr val="007C92"/>
    <a:srgbClr val="00501E"/>
    <a:srgbClr val="F80000"/>
    <a:srgbClr val="EEF4F6"/>
    <a:srgbClr val="FF0000"/>
    <a:srgbClr val="2A6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3962" autoAdjust="0"/>
  </p:normalViewPr>
  <p:slideViewPr>
    <p:cSldViewPr snapToGrid="0">
      <p:cViewPr varScale="1">
        <p:scale>
          <a:sx n="106" d="100"/>
          <a:sy n="106" d="100"/>
        </p:scale>
        <p:origin x="1008" y="82"/>
      </p:cViewPr>
      <p:guideLst>
        <p:guide orient="horz" pos="8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12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124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123" Type="http://customschemas.google.com/relationships/presentationmetadata" Target="metadata"/><Relationship Id="rId12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2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2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mbielli.com/til/2017-12-14-mocking-node-modules-with-jes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mbielli.com/til/2018-01-07-mocking-constructo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PaaS services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facilities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persistence</a:t>
            </a:r>
            <a:r>
              <a:rPr lang="nl-NL" dirty="0"/>
              <a:t>, routing/</a:t>
            </a:r>
            <a:r>
              <a:rPr lang="nl-NL" dirty="0" err="1"/>
              <a:t>throttling</a:t>
            </a:r>
            <a:r>
              <a:rPr lang="nl-NL" dirty="0"/>
              <a:t>/buffer/queue/</a:t>
            </a:r>
            <a:r>
              <a:rPr lang="nl-NL" dirty="0" err="1"/>
              <a:t>retry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IDM,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mgt</a:t>
            </a:r>
            <a:r>
              <a:rPr lang="nl-NL" dirty="0"/>
              <a:t>, </a:t>
            </a:r>
            <a:r>
              <a:rPr lang="nl-NL" dirty="0" err="1"/>
              <a:t>encryption</a:t>
            </a:r>
            <a:r>
              <a:rPr lang="nl-NL" dirty="0"/>
              <a:t>/</a:t>
            </a:r>
            <a:r>
              <a:rPr lang="nl-NL" dirty="0" err="1"/>
              <a:t>decryption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Distribution, CDN, </a:t>
            </a:r>
            <a:r>
              <a:rPr lang="nl-NL" dirty="0" err="1"/>
              <a:t>regional</a:t>
            </a:r>
            <a:r>
              <a:rPr lang="nl-NL" dirty="0"/>
              <a:t> </a:t>
            </a:r>
            <a:r>
              <a:rPr lang="nl-NL" dirty="0" err="1"/>
              <a:t>failover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Monitor, log, alert/</a:t>
            </a:r>
            <a:r>
              <a:rPr lang="nl-NL" dirty="0" err="1"/>
              <a:t>notification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Scalability</a:t>
            </a:r>
            <a:r>
              <a:rPr lang="nl-NL" dirty="0"/>
              <a:t> (up &amp; down)</a:t>
            </a:r>
          </a:p>
          <a:p>
            <a:pPr>
              <a:buFontTx/>
              <a:buChar char="-"/>
            </a:pPr>
            <a:r>
              <a:rPr lang="nl-NL" dirty="0"/>
              <a:t>Quick </a:t>
            </a:r>
            <a:r>
              <a:rPr lang="nl-NL" dirty="0" err="1"/>
              <a:t>Rampup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228600" indent="0">
              <a:buFontTx/>
              <a:buNone/>
            </a:pP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points: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228600" indent="0">
              <a:buFontTx/>
              <a:buNone/>
            </a:pP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implementation</a:t>
            </a:r>
            <a:r>
              <a:rPr lang="nl-NL" dirty="0"/>
              <a:t> of PaaS (platform) services</a:t>
            </a:r>
          </a:p>
          <a:p>
            <a:pPr marL="228600" indent="0">
              <a:buFontTx/>
              <a:buNone/>
            </a:pPr>
            <a:r>
              <a:rPr lang="nl-NL" dirty="0" err="1"/>
              <a:t>MongoDB</a:t>
            </a:r>
            <a:r>
              <a:rPr lang="nl-NL" dirty="0"/>
              <a:t> API –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Cosmos</a:t>
            </a:r>
            <a:r>
              <a:rPr lang="nl-NL" dirty="0"/>
              <a:t> DB, </a:t>
            </a:r>
            <a:r>
              <a:rPr lang="nl-NL" dirty="0" err="1"/>
              <a:t>MongoDB</a:t>
            </a:r>
            <a:r>
              <a:rPr lang="nl-NL" dirty="0"/>
              <a:t>, </a:t>
            </a:r>
            <a:r>
              <a:rPr lang="nl-NL" dirty="0" err="1"/>
              <a:t>Minimongo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AWS Document DB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 Oracle </a:t>
            </a:r>
            <a:r>
              <a:rPr lang="nl-NL" dirty="0" err="1"/>
              <a:t>Autonomous</a:t>
            </a:r>
            <a:r>
              <a:rPr lang="nl-NL" dirty="0"/>
              <a:t> JSON </a:t>
            </a:r>
          </a:p>
          <a:p>
            <a:pPr marL="228600" indent="0">
              <a:buFontTx/>
              <a:buNone/>
            </a:pPr>
            <a:r>
              <a:rPr lang="nl-NL" dirty="0" err="1"/>
              <a:t>Kafka</a:t>
            </a:r>
            <a:r>
              <a:rPr lang="nl-NL" dirty="0"/>
              <a:t> API – </a:t>
            </a:r>
            <a:r>
              <a:rPr lang="nl-NL" dirty="0" err="1"/>
              <a:t>Azure</a:t>
            </a:r>
            <a:r>
              <a:rPr lang="nl-NL" dirty="0"/>
              <a:t> Event Hub, OCI Streaming, AWS </a:t>
            </a:r>
            <a:r>
              <a:rPr lang="nl-NL" dirty="0" err="1"/>
              <a:t>Managed</a:t>
            </a:r>
            <a:r>
              <a:rPr lang="nl-NL" dirty="0"/>
              <a:t> Streaming</a:t>
            </a:r>
          </a:p>
          <a:p>
            <a:pPr marL="228600" indent="0">
              <a:buFontTx/>
              <a:buNone/>
            </a:pPr>
            <a:r>
              <a:rPr lang="nl-NL" dirty="0"/>
              <a:t>JDBC/SQL – </a:t>
            </a:r>
            <a:r>
              <a:rPr lang="nl-NL" dirty="0" err="1"/>
              <a:t>Relational</a:t>
            </a:r>
            <a:r>
              <a:rPr lang="nl-NL" dirty="0"/>
              <a:t> Database (Oracle, SQL Server, </a:t>
            </a:r>
            <a:r>
              <a:rPr lang="nl-NL" dirty="0" err="1"/>
              <a:t>PostgreSQL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even </a:t>
            </a:r>
            <a:r>
              <a:rPr lang="nl-NL" dirty="0" err="1"/>
              <a:t>NoSQL</a:t>
            </a:r>
            <a:r>
              <a:rPr lang="nl-NL" dirty="0"/>
              <a:t> (Oracle </a:t>
            </a:r>
            <a:r>
              <a:rPr lang="nl-NL" dirty="0" err="1"/>
              <a:t>NoSQL</a:t>
            </a:r>
            <a:r>
              <a:rPr lang="nl-NL" dirty="0"/>
              <a:t>, Cassandra, </a:t>
            </a:r>
            <a:r>
              <a:rPr lang="nl-NL" dirty="0" err="1"/>
              <a:t>Hadoop</a:t>
            </a:r>
            <a:r>
              <a:rPr lang="nl-NL" dirty="0"/>
              <a:t>)</a:t>
            </a:r>
          </a:p>
          <a:p>
            <a:pPr marL="228600" indent="0">
              <a:buFontTx/>
              <a:buNone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2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0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78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6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https://bambielli.com/til/2017-12-14-mocking-node-modules-with-jest/</a:t>
            </a:r>
            <a:endParaRPr lang="en-US" dirty="0"/>
          </a:p>
          <a:p>
            <a:r>
              <a:rPr lang="en-US" dirty="0">
                <a:hlinkClick r:id="rId4"/>
              </a:rPr>
              <a:t>https://bambielli.com/til/2018-01-07-mocking-constructors/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82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8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016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1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3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1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Testing Cloud Native Applications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svg"/><Relationship Id="rId10" Type="http://schemas.openxmlformats.org/officeDocument/2006/relationships/image" Target="../media/image26.sv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>
          <a:xfrm>
            <a:off x="11703" y="810001"/>
            <a:ext cx="9144000" cy="3348000"/>
          </a:xfrm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8B681-AE70-4C0B-B741-84D2EFC0FE19}"/>
              </a:ext>
            </a:extLst>
          </p:cNvPr>
          <p:cNvSpPr/>
          <p:nvPr/>
        </p:nvSpPr>
        <p:spPr>
          <a:xfrm>
            <a:off x="72000" y="1274400"/>
            <a:ext cx="5246875" cy="24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99999" y="1548000"/>
            <a:ext cx="3240087" cy="3024000"/>
          </a:xfrm>
        </p:spPr>
        <p:txBody>
          <a:bodyPr/>
          <a:lstStyle/>
          <a:p>
            <a:r>
              <a:rPr lang="en-US" sz="2400" dirty="0"/>
              <a:t>Testing Cloud Native Applications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Isolation, Automation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(Node JS, Jest)</a:t>
            </a:r>
            <a:endParaRPr lang="nl-NL" sz="2000" b="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761038" y="5003800"/>
            <a:ext cx="3240087" cy="107950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Testing Cloud Native Applications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83E5-94C1-47EB-AF31-7B55BC9DD257}"/>
              </a:ext>
            </a:extLst>
          </p:cNvPr>
          <p:cNvSpPr txBox="1"/>
          <p:nvPr/>
        </p:nvSpPr>
        <p:spPr>
          <a:xfrm>
            <a:off x="78658" y="4345313"/>
            <a:ext cx="402033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54" name="Snagit_SNG860">
            <a:extLst>
              <a:ext uri="{FF2B5EF4-FFF2-40B4-BE49-F238E27FC236}">
                <a16:creationId xmlns:a16="http://schemas.microsoft.com/office/drawing/2014/main" id="{6438C1C8-D0FE-4C0F-BAD7-A49F2C60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6" y="4296274"/>
            <a:ext cx="610923" cy="551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Image result for java rockstar">
            <a:extLst>
              <a:ext uri="{FF2B5EF4-FFF2-40B4-BE49-F238E27FC236}">
                <a16:creationId xmlns:a16="http://schemas.microsoft.com/office/drawing/2014/main" id="{DBD8DB5F-7C59-4154-9494-514D3A4D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75" y="4602939"/>
            <a:ext cx="244924" cy="2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C64AEB-4B04-4FB0-AA72-FD9995F3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75" y="4572000"/>
            <a:ext cx="337926" cy="3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606A4-B3B2-40B7-94B5-AA12A4C5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2" y="40470"/>
            <a:ext cx="622443" cy="7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F43E25-FF5A-4047-858A-02064C461CF4}"/>
              </a:ext>
            </a:extLst>
          </p:cNvPr>
          <p:cNvSpPr txBox="1"/>
          <p:nvPr/>
        </p:nvSpPr>
        <p:spPr>
          <a:xfrm>
            <a:off x="6062684" y="4572000"/>
            <a:ext cx="304843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300" dirty="0">
                <a:solidFill>
                  <a:schemeClr val="tx1"/>
                </a:solidFill>
              </a:rPr>
              <a:t>Sources:</a:t>
            </a:r>
            <a:r>
              <a:rPr lang="nl-NL" sz="1300" b="1" dirty="0">
                <a:solidFill>
                  <a:schemeClr val="tx1"/>
                </a:solidFill>
              </a:rPr>
              <a:t> </a:t>
            </a:r>
            <a:br>
              <a:rPr lang="nl-NL" sz="1300" b="1" dirty="0">
                <a:solidFill>
                  <a:schemeClr val="tx1"/>
                </a:solidFill>
              </a:rPr>
            </a:br>
            <a:r>
              <a:rPr lang="nl-NL" sz="1300" b="1" dirty="0">
                <a:solidFill>
                  <a:schemeClr val="tx1"/>
                </a:solidFill>
              </a:rPr>
              <a:t>bit.ly/cloud-native-latam2020</a:t>
            </a:r>
            <a:endParaRPr lang="en-NL" sz="1300" b="1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9B91DA-18D4-483F-9C3B-8B670BCDF6D0}"/>
              </a:ext>
            </a:extLst>
          </p:cNvPr>
          <p:cNvGrpSpPr/>
          <p:nvPr/>
        </p:nvGrpSpPr>
        <p:grpSpPr>
          <a:xfrm>
            <a:off x="135344" y="1354056"/>
            <a:ext cx="5099494" cy="2259890"/>
            <a:chOff x="543727" y="792000"/>
            <a:chExt cx="8300109" cy="4124690"/>
          </a:xfrm>
        </p:grpSpPr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87429897-E142-4EAB-8E3E-7791640B234F}"/>
                </a:ext>
              </a:extLst>
            </p:cNvPr>
            <p:cNvSpPr/>
            <p:nvPr/>
          </p:nvSpPr>
          <p:spPr>
            <a:xfrm>
              <a:off x="1252799" y="792000"/>
              <a:ext cx="7156801" cy="828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dirty="0"/>
                <a:t>ISOLATION</a:t>
              </a:r>
              <a:endParaRPr lang="en-NL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79541-9100-4E66-8C7A-2AFDA26C2F03}"/>
                </a:ext>
              </a:extLst>
            </p:cNvPr>
            <p:cNvSpPr txBox="1"/>
            <p:nvPr/>
          </p:nvSpPr>
          <p:spPr>
            <a:xfrm>
              <a:off x="543727" y="1105972"/>
              <a:ext cx="380928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/>
                <a:t>more</a:t>
              </a:r>
              <a:endParaRPr lang="en-NL" sz="800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7CF8C-86CE-49C2-9CCE-1AD9CBB9741E}"/>
                </a:ext>
              </a:extLst>
            </p:cNvPr>
            <p:cNvSpPr txBox="1"/>
            <p:nvPr/>
          </p:nvSpPr>
          <p:spPr>
            <a:xfrm>
              <a:off x="8546399" y="1105972"/>
              <a:ext cx="297437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 err="1"/>
                <a:t>less</a:t>
              </a:r>
              <a:endParaRPr lang="en-NL" sz="800" dirty="0" err="1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07BA96-62BF-402D-B498-2A084FC26A8B}"/>
                </a:ext>
              </a:extLst>
            </p:cNvPr>
            <p:cNvSpPr/>
            <p:nvPr/>
          </p:nvSpPr>
          <p:spPr>
            <a:xfrm>
              <a:off x="1922400" y="1960114"/>
              <a:ext cx="2253601" cy="516195"/>
            </a:xfrm>
            <a:prstGeom prst="roundRect">
              <a:avLst/>
            </a:prstGeom>
            <a:solidFill>
              <a:srgbClr val="7D0F0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Unit Test</a:t>
              </a:r>
            </a:p>
            <a:p>
              <a:pPr algn="ctr"/>
              <a:endParaRPr lang="en-NL" sz="9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A3F508-70A2-4913-B1D9-97BA998D3165}"/>
                </a:ext>
              </a:extLst>
            </p:cNvPr>
            <p:cNvSpPr/>
            <p:nvPr/>
          </p:nvSpPr>
          <p:spPr>
            <a:xfrm>
              <a:off x="3455998" y="2470457"/>
              <a:ext cx="2642402" cy="146160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Integration Test</a:t>
              </a:r>
              <a:endParaRPr lang="en-NL" sz="9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C07A51-978E-40FA-96EB-00127999F625}"/>
                </a:ext>
              </a:extLst>
            </p:cNvPr>
            <p:cNvSpPr/>
            <p:nvPr/>
          </p:nvSpPr>
          <p:spPr>
            <a:xfrm>
              <a:off x="5601600" y="3523501"/>
              <a:ext cx="2498400" cy="918900"/>
            </a:xfrm>
            <a:prstGeom prst="roundRect">
              <a:avLst/>
            </a:prstGeom>
            <a:solidFill>
              <a:srgbClr val="B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End </a:t>
              </a:r>
              <a:r>
                <a:rPr lang="nl-NL" sz="9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</a:t>
              </a:r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End Test</a:t>
              </a:r>
              <a:endParaRPr lang="en-NL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6D88D-13D2-4CC2-9EC9-61F1E1551A93}"/>
                </a:ext>
              </a:extLst>
            </p:cNvPr>
            <p:cNvSpPr txBox="1"/>
            <p:nvPr/>
          </p:nvSpPr>
          <p:spPr>
            <a:xfrm>
              <a:off x="2023201" y="2240253"/>
              <a:ext cx="435721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isolated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2507C0-7F06-42E1-A0EB-DA7DE4D3D8CC}"/>
                </a:ext>
              </a:extLst>
            </p:cNvPr>
            <p:cNvSpPr txBox="1"/>
            <p:nvPr/>
          </p:nvSpPr>
          <p:spPr>
            <a:xfrm>
              <a:off x="3183122" y="2233060"/>
              <a:ext cx="834913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sociable</a:t>
              </a:r>
              <a:r>
                <a:rPr lang="nl-NL" sz="600" dirty="0">
                  <a:solidFill>
                    <a:schemeClr val="bg1">
                      <a:lumMod val="95000"/>
                    </a:schemeClr>
                  </a:solidFill>
                </a:rPr>
                <a:t>/ </a:t>
              </a:r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wired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44CB8-57CF-4551-BADA-D0455E968731}"/>
                </a:ext>
              </a:extLst>
            </p:cNvPr>
            <p:cNvSpPr/>
            <p:nvPr/>
          </p:nvSpPr>
          <p:spPr>
            <a:xfrm>
              <a:off x="1350040" y="3369383"/>
              <a:ext cx="1346319" cy="5040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Static</a:t>
              </a:r>
              <a:r>
                <a:rPr lang="nl-NL" sz="900" dirty="0"/>
                <a:t> Code Analysis</a:t>
              </a:r>
              <a:endParaRPr lang="en-NL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D3B5FEE-B4ED-46C1-9371-05E36C2D5D3E}"/>
                </a:ext>
              </a:extLst>
            </p:cNvPr>
            <p:cNvSpPr/>
            <p:nvPr/>
          </p:nvSpPr>
          <p:spPr>
            <a:xfrm>
              <a:off x="6681600" y="4297898"/>
              <a:ext cx="2161355" cy="61879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Smoke</a:t>
              </a:r>
              <a:r>
                <a:rPr lang="nl-NL" sz="900" dirty="0"/>
                <a:t> Test/Health Check/ Chaos Test</a:t>
              </a:r>
              <a:endParaRPr lang="en-NL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4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6189334" y="2767162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9" y="3120242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217" y="3120242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78223" y="3847698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18527F-0177-41A5-B7E4-433897FF7C8B}"/>
              </a:ext>
            </a:extLst>
          </p:cNvPr>
          <p:cNvSpPr/>
          <p:nvPr/>
        </p:nvSpPr>
        <p:spPr>
          <a:xfrm>
            <a:off x="3055604" y="1429729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427440-2F54-4CEA-A10C-D1C60156870C}"/>
              </a:ext>
            </a:extLst>
          </p:cNvPr>
          <p:cNvCxnSpPr/>
          <p:nvPr/>
        </p:nvCxnSpPr>
        <p:spPr>
          <a:xfrm>
            <a:off x="3143658" y="2140929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70169-0E86-474D-8D3E-9B45BF80DDC5}"/>
              </a:ext>
            </a:extLst>
          </p:cNvPr>
          <p:cNvSpPr txBox="1"/>
          <p:nvPr/>
        </p:nvSpPr>
        <p:spPr>
          <a:xfrm>
            <a:off x="4496423" y="1639525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20378A0B-1BDB-46B2-A5A7-92FF8866AC57}"/>
              </a:ext>
            </a:extLst>
          </p:cNvPr>
          <p:cNvSpPr/>
          <p:nvPr/>
        </p:nvSpPr>
        <p:spPr>
          <a:xfrm>
            <a:off x="4593150" y="3024431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A025DAA-5491-44B0-AEB6-D171EE64D086}"/>
              </a:ext>
            </a:extLst>
          </p:cNvPr>
          <p:cNvSpPr/>
          <p:nvPr/>
        </p:nvSpPr>
        <p:spPr>
          <a:xfrm>
            <a:off x="3055604" y="3456712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D0CBCFF2-C840-4A47-AF46-963706D31DF4}"/>
              </a:ext>
            </a:extLst>
          </p:cNvPr>
          <p:cNvSpPr/>
          <p:nvPr/>
        </p:nvSpPr>
        <p:spPr>
          <a:xfrm>
            <a:off x="3055604" y="314004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135F6E4B-7380-4408-9000-14F7A5DAFA32}"/>
              </a:ext>
            </a:extLst>
          </p:cNvPr>
          <p:cNvSpPr/>
          <p:nvPr/>
        </p:nvSpPr>
        <p:spPr>
          <a:xfrm>
            <a:off x="3055604" y="3813155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4DFE38-67A9-466C-838A-053EB8875974}"/>
              </a:ext>
            </a:extLst>
          </p:cNvPr>
          <p:cNvSpPr/>
          <p:nvPr/>
        </p:nvSpPr>
        <p:spPr>
          <a:xfrm>
            <a:off x="3055604" y="414970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A9B91D-9DD1-461D-B7AB-0A9524BB2AC2}"/>
              </a:ext>
            </a:extLst>
          </p:cNvPr>
          <p:cNvSpPr/>
          <p:nvPr/>
        </p:nvSpPr>
        <p:spPr>
          <a:xfrm rot="1746319">
            <a:off x="5259811" y="1484677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9A5628F-6F90-4058-A684-76849645F9FD}"/>
              </a:ext>
            </a:extLst>
          </p:cNvPr>
          <p:cNvSpPr/>
          <p:nvPr/>
        </p:nvSpPr>
        <p:spPr>
          <a:xfrm>
            <a:off x="4152884" y="2025974"/>
            <a:ext cx="1354667" cy="6263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3rd party </a:t>
            </a:r>
            <a:r>
              <a:rPr lang="nl-NL" sz="1000" dirty="0" err="1"/>
              <a:t>libraries</a:t>
            </a:r>
            <a:r>
              <a:rPr lang="nl-NL" sz="1000" dirty="0"/>
              <a:t> &amp; </a:t>
            </a:r>
            <a:r>
              <a:rPr lang="nl-NL" sz="1000" dirty="0" err="1"/>
              <a:t>frameworks</a:t>
            </a:r>
            <a:endParaRPr lang="nl-NL" sz="1000" dirty="0"/>
          </a:p>
          <a:p>
            <a:pPr algn="ctr"/>
            <a:endParaRPr lang="nl-NL" sz="1000" dirty="0"/>
          </a:p>
          <a:p>
            <a:pPr algn="ctr"/>
            <a:endParaRPr lang="en-NL" sz="1000" dirty="0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750D169-C875-4474-BD18-527F97E30533}"/>
              </a:ext>
            </a:extLst>
          </p:cNvPr>
          <p:cNvSpPr/>
          <p:nvPr/>
        </p:nvSpPr>
        <p:spPr>
          <a:xfrm rot="2260569">
            <a:off x="5921356" y="1190516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4898303" y="3628560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79055B-933D-4401-90EB-87846A620525}"/>
              </a:ext>
            </a:extLst>
          </p:cNvPr>
          <p:cNvSpPr/>
          <p:nvPr/>
        </p:nvSpPr>
        <p:spPr>
          <a:xfrm>
            <a:off x="2713463" y="2891883"/>
            <a:ext cx="1125611" cy="498379"/>
          </a:xfrm>
          <a:custGeom>
            <a:avLst/>
            <a:gdLst>
              <a:gd name="connsiteX0" fmla="*/ 1092820 w 1125611"/>
              <a:gd name="connsiteY0" fmla="*/ 0 h 498379"/>
              <a:gd name="connsiteX1" fmla="*/ 988742 w 1125611"/>
              <a:gd name="connsiteY1" fmla="*/ 431180 h 498379"/>
              <a:gd name="connsiteX2" fmla="*/ 0 w 1125611"/>
              <a:gd name="connsiteY2" fmla="*/ 490654 h 4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611" h="498379">
                <a:moveTo>
                  <a:pt x="1092820" y="0"/>
                </a:moveTo>
                <a:cubicBezTo>
                  <a:pt x="1131849" y="174702"/>
                  <a:pt x="1170879" y="349404"/>
                  <a:pt x="988742" y="431180"/>
                </a:cubicBezTo>
                <a:cubicBezTo>
                  <a:pt x="806605" y="512956"/>
                  <a:pt x="403302" y="501805"/>
                  <a:pt x="0" y="49065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3594-20F5-4A42-972C-B0D831148880}"/>
              </a:ext>
            </a:extLst>
          </p:cNvPr>
          <p:cNvSpPr/>
          <p:nvPr/>
        </p:nvSpPr>
        <p:spPr>
          <a:xfrm>
            <a:off x="4277577" y="2378242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712898B1-41DD-4F25-B507-442E06A1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33" y="2357762"/>
            <a:ext cx="234579" cy="2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77B52F-82E9-4EC5-BE76-8AA641507FBB}"/>
              </a:ext>
            </a:extLst>
          </p:cNvPr>
          <p:cNvSpPr/>
          <p:nvPr/>
        </p:nvSpPr>
        <p:spPr>
          <a:xfrm>
            <a:off x="1836234" y="2505307"/>
            <a:ext cx="2475571" cy="1267793"/>
          </a:xfrm>
          <a:custGeom>
            <a:avLst/>
            <a:gdLst>
              <a:gd name="connsiteX0" fmla="*/ 2475571 w 2475571"/>
              <a:gd name="connsiteY0" fmla="*/ 0 h 1267793"/>
              <a:gd name="connsiteX1" fmla="*/ 2014654 w 2475571"/>
              <a:gd name="connsiteY1" fmla="*/ 1174595 h 1267793"/>
              <a:gd name="connsiteX2" fmla="*/ 0 w 2475571"/>
              <a:gd name="connsiteY2" fmla="*/ 1107688 h 126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267793">
                <a:moveTo>
                  <a:pt x="2475571" y="0"/>
                </a:moveTo>
                <a:cubicBezTo>
                  <a:pt x="2451410" y="494990"/>
                  <a:pt x="2427249" y="989980"/>
                  <a:pt x="2014654" y="1174595"/>
                </a:cubicBezTo>
                <a:cubicBezTo>
                  <a:pt x="1602059" y="1359210"/>
                  <a:pt x="801029" y="1233449"/>
                  <a:pt x="0" y="11076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D3279-B778-46C4-9C29-29D287F00946}"/>
              </a:ext>
            </a:extLst>
          </p:cNvPr>
          <p:cNvSpPr/>
          <p:nvPr/>
        </p:nvSpPr>
        <p:spPr>
          <a:xfrm>
            <a:off x="4928728" y="2376133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en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BF3AED-2941-4AF8-B96A-DE544ECA478C}"/>
              </a:ext>
            </a:extLst>
          </p:cNvPr>
          <p:cNvSpPr/>
          <p:nvPr/>
        </p:nvSpPr>
        <p:spPr>
          <a:xfrm>
            <a:off x="633386" y="4315922"/>
            <a:ext cx="782524" cy="3539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r>
              <a:rPr lang="nl-NL" sz="1050" dirty="0"/>
              <a:t>?</a:t>
            </a:r>
            <a:endParaRPr lang="en-NL" sz="105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BAC68A2-0930-4614-8415-08198DA92FC5}"/>
              </a:ext>
            </a:extLst>
          </p:cNvPr>
          <p:cNvSpPr/>
          <p:nvPr/>
        </p:nvSpPr>
        <p:spPr>
          <a:xfrm>
            <a:off x="1516090" y="4315922"/>
            <a:ext cx="921419" cy="3732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Monitoring?</a:t>
            </a:r>
            <a:endParaRPr lang="en-NL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E5730-BD3F-43D7-9796-D9FC8034135D}"/>
              </a:ext>
            </a:extLst>
          </p:cNvPr>
          <p:cNvSpPr/>
          <p:nvPr/>
        </p:nvSpPr>
        <p:spPr>
          <a:xfrm>
            <a:off x="3397405" y="2685147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76B245-A73D-450F-AC77-F6801DD2F55F}"/>
              </a:ext>
            </a:extLst>
          </p:cNvPr>
          <p:cNvSpPr/>
          <p:nvPr/>
        </p:nvSpPr>
        <p:spPr>
          <a:xfrm>
            <a:off x="5681436" y="2428453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4F4ED5-6F9D-44DC-BADE-B622914F0162}"/>
              </a:ext>
            </a:extLst>
          </p:cNvPr>
          <p:cNvSpPr/>
          <p:nvPr/>
        </p:nvSpPr>
        <p:spPr>
          <a:xfrm rot="2734588">
            <a:off x="6263938" y="2628449"/>
            <a:ext cx="780585" cy="223800"/>
          </a:xfrm>
          <a:custGeom>
            <a:avLst/>
            <a:gdLst>
              <a:gd name="connsiteX0" fmla="*/ 0 w 780585"/>
              <a:gd name="connsiteY0" fmla="*/ 223800 h 223800"/>
              <a:gd name="connsiteX1" fmla="*/ 379141 w 780585"/>
              <a:gd name="connsiteY1" fmla="*/ 776 h 223800"/>
              <a:gd name="connsiteX2" fmla="*/ 780585 w 780585"/>
              <a:gd name="connsiteY2" fmla="*/ 164327 h 22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85" h="223800">
                <a:moveTo>
                  <a:pt x="0" y="223800"/>
                </a:moveTo>
                <a:cubicBezTo>
                  <a:pt x="124522" y="117244"/>
                  <a:pt x="249044" y="10688"/>
                  <a:pt x="379141" y="776"/>
                </a:cubicBezTo>
                <a:cubicBezTo>
                  <a:pt x="509239" y="-9136"/>
                  <a:pt x="644912" y="77595"/>
                  <a:pt x="780585" y="16432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3F2407-897B-4797-A45C-8D08E488D532}"/>
              </a:ext>
            </a:extLst>
          </p:cNvPr>
          <p:cNvSpPr/>
          <p:nvPr/>
        </p:nvSpPr>
        <p:spPr>
          <a:xfrm>
            <a:off x="3674125" y="1760424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27A837-8136-4BA2-B745-14329F74A820}"/>
              </a:ext>
            </a:extLst>
          </p:cNvPr>
          <p:cNvSpPr/>
          <p:nvPr/>
        </p:nvSpPr>
        <p:spPr>
          <a:xfrm>
            <a:off x="4326673" y="1799063"/>
            <a:ext cx="1256371" cy="121924"/>
          </a:xfrm>
          <a:custGeom>
            <a:avLst/>
            <a:gdLst>
              <a:gd name="connsiteX0" fmla="*/ 1256371 w 1256371"/>
              <a:gd name="connsiteY0" fmla="*/ 0 h 121924"/>
              <a:gd name="connsiteX1" fmla="*/ 683942 w 1256371"/>
              <a:gd name="connsiteY1" fmla="*/ 118947 h 121924"/>
              <a:gd name="connsiteX2" fmla="*/ 0 w 1256371"/>
              <a:gd name="connsiteY2" fmla="*/ 74342 h 12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371" h="121924">
                <a:moveTo>
                  <a:pt x="1256371" y="0"/>
                </a:moveTo>
                <a:cubicBezTo>
                  <a:pt x="1074854" y="53278"/>
                  <a:pt x="893337" y="106557"/>
                  <a:pt x="683942" y="118947"/>
                </a:cubicBezTo>
                <a:cubicBezTo>
                  <a:pt x="474547" y="131337"/>
                  <a:pt x="237273" y="102839"/>
                  <a:pt x="0" y="743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A113C62-912F-4D15-B0D6-14BE95C2FD17}"/>
              </a:ext>
            </a:extLst>
          </p:cNvPr>
          <p:cNvSpPr/>
          <p:nvPr/>
        </p:nvSpPr>
        <p:spPr>
          <a:xfrm>
            <a:off x="3370360" y="2264116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B2510A-31CD-405A-8E2B-D248ED922F04}"/>
              </a:ext>
            </a:extLst>
          </p:cNvPr>
          <p:cNvSpPr/>
          <p:nvPr/>
        </p:nvSpPr>
        <p:spPr>
          <a:xfrm>
            <a:off x="3404249" y="1873405"/>
            <a:ext cx="283088" cy="408878"/>
          </a:xfrm>
          <a:custGeom>
            <a:avLst/>
            <a:gdLst>
              <a:gd name="connsiteX0" fmla="*/ 283088 w 283088"/>
              <a:gd name="connsiteY0" fmla="*/ 0 h 408878"/>
              <a:gd name="connsiteX1" fmla="*/ 590 w 283088"/>
              <a:gd name="connsiteY1" fmla="*/ 170985 h 408878"/>
              <a:gd name="connsiteX2" fmla="*/ 223614 w 283088"/>
              <a:gd name="connsiteY2" fmla="*/ 408878 h 4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88" h="408878">
                <a:moveTo>
                  <a:pt x="283088" y="0"/>
                </a:moveTo>
                <a:cubicBezTo>
                  <a:pt x="146795" y="51419"/>
                  <a:pt x="10502" y="102839"/>
                  <a:pt x="590" y="170985"/>
                </a:cubicBezTo>
                <a:cubicBezTo>
                  <a:pt x="-9322" y="239131"/>
                  <a:pt x="107146" y="324004"/>
                  <a:pt x="223614" y="40887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76626C-FF54-403A-BD0F-A2FC88B5A029}"/>
              </a:ext>
            </a:extLst>
          </p:cNvPr>
          <p:cNvSpPr/>
          <p:nvPr/>
        </p:nvSpPr>
        <p:spPr>
          <a:xfrm>
            <a:off x="3620429" y="2460702"/>
            <a:ext cx="96644" cy="230459"/>
          </a:xfrm>
          <a:custGeom>
            <a:avLst/>
            <a:gdLst>
              <a:gd name="connsiteX0" fmla="*/ 96644 w 96644"/>
              <a:gd name="connsiteY0" fmla="*/ 0 h 230459"/>
              <a:gd name="connsiteX1" fmla="*/ 0 w 96644"/>
              <a:gd name="connsiteY1" fmla="*/ 141249 h 230459"/>
              <a:gd name="connsiteX2" fmla="*/ 96644 w 96644"/>
              <a:gd name="connsiteY2" fmla="*/ 230459 h 23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44" h="230459">
                <a:moveTo>
                  <a:pt x="96644" y="0"/>
                </a:moveTo>
                <a:cubicBezTo>
                  <a:pt x="48322" y="51419"/>
                  <a:pt x="0" y="102839"/>
                  <a:pt x="0" y="141249"/>
                </a:cubicBezTo>
                <a:cubicBezTo>
                  <a:pt x="0" y="179659"/>
                  <a:pt x="48322" y="205059"/>
                  <a:pt x="96644" y="230459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20C046-1A60-4B2E-84D2-A80541922DF4}"/>
              </a:ext>
            </a:extLst>
          </p:cNvPr>
          <p:cNvSpPr/>
          <p:nvPr/>
        </p:nvSpPr>
        <p:spPr>
          <a:xfrm>
            <a:off x="3843454" y="2438400"/>
            <a:ext cx="408878" cy="68154"/>
          </a:xfrm>
          <a:custGeom>
            <a:avLst/>
            <a:gdLst>
              <a:gd name="connsiteX0" fmla="*/ 0 w 408878"/>
              <a:gd name="connsiteY0" fmla="*/ 0 h 68154"/>
              <a:gd name="connsiteX1" fmla="*/ 193287 w 408878"/>
              <a:gd name="connsiteY1" fmla="*/ 66907 h 68154"/>
              <a:gd name="connsiteX2" fmla="*/ 408878 w 408878"/>
              <a:gd name="connsiteY2" fmla="*/ 37171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878" h="68154">
                <a:moveTo>
                  <a:pt x="0" y="0"/>
                </a:moveTo>
                <a:cubicBezTo>
                  <a:pt x="62570" y="30356"/>
                  <a:pt x="125141" y="60712"/>
                  <a:pt x="193287" y="66907"/>
                </a:cubicBezTo>
                <a:cubicBezTo>
                  <a:pt x="261433" y="73102"/>
                  <a:pt x="335155" y="55136"/>
                  <a:pt x="408878" y="3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05060-CFC8-4DB2-A2F0-DC78706D12E4}"/>
              </a:ext>
            </a:extLst>
          </p:cNvPr>
          <p:cNvSpPr/>
          <p:nvPr/>
        </p:nvSpPr>
        <p:spPr>
          <a:xfrm>
            <a:off x="3783980" y="2497873"/>
            <a:ext cx="2029522" cy="492446"/>
          </a:xfrm>
          <a:custGeom>
            <a:avLst/>
            <a:gdLst>
              <a:gd name="connsiteX0" fmla="*/ 0 w 2029522"/>
              <a:gd name="connsiteY0" fmla="*/ 0 h 492446"/>
              <a:gd name="connsiteX1" fmla="*/ 847493 w 2029522"/>
              <a:gd name="connsiteY1" fmla="*/ 490654 h 492446"/>
              <a:gd name="connsiteX2" fmla="*/ 2029522 w 2029522"/>
              <a:gd name="connsiteY2" fmla="*/ 133815 h 4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492446">
                <a:moveTo>
                  <a:pt x="0" y="0"/>
                </a:moveTo>
                <a:cubicBezTo>
                  <a:pt x="254619" y="234176"/>
                  <a:pt x="509239" y="468352"/>
                  <a:pt x="847493" y="490654"/>
                </a:cubicBezTo>
                <a:cubicBezTo>
                  <a:pt x="1185747" y="512956"/>
                  <a:pt x="1607634" y="323385"/>
                  <a:pt x="2029522" y="13381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1D9549-34A4-4AC2-B11F-06521F9B9CF4}"/>
              </a:ext>
            </a:extLst>
          </p:cNvPr>
          <p:cNvSpPr/>
          <p:nvPr/>
        </p:nvSpPr>
        <p:spPr>
          <a:xfrm>
            <a:off x="5462076" y="2609385"/>
            <a:ext cx="522412" cy="1040781"/>
          </a:xfrm>
          <a:custGeom>
            <a:avLst/>
            <a:gdLst>
              <a:gd name="connsiteX0" fmla="*/ 522412 w 522412"/>
              <a:gd name="connsiteY0" fmla="*/ 0 h 1040781"/>
              <a:gd name="connsiteX1" fmla="*/ 68929 w 522412"/>
              <a:gd name="connsiteY1" fmla="*/ 557561 h 1040781"/>
              <a:gd name="connsiteX2" fmla="*/ 9456 w 522412"/>
              <a:gd name="connsiteY2" fmla="*/ 1040781 h 10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12" h="1040781">
                <a:moveTo>
                  <a:pt x="522412" y="0"/>
                </a:moveTo>
                <a:cubicBezTo>
                  <a:pt x="338417" y="192049"/>
                  <a:pt x="154422" y="384098"/>
                  <a:pt x="68929" y="557561"/>
                </a:cubicBezTo>
                <a:cubicBezTo>
                  <a:pt x="-16564" y="731024"/>
                  <a:pt x="-3554" y="885902"/>
                  <a:pt x="9456" y="104078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073502-0DC1-45BF-901A-A677E8DCC2C7}"/>
              </a:ext>
            </a:extLst>
          </p:cNvPr>
          <p:cNvSpPr/>
          <p:nvPr/>
        </p:nvSpPr>
        <p:spPr>
          <a:xfrm rot="281852">
            <a:off x="3112848" y="2431111"/>
            <a:ext cx="342429" cy="766240"/>
          </a:xfrm>
          <a:custGeom>
            <a:avLst/>
            <a:gdLst>
              <a:gd name="connsiteX0" fmla="*/ 260653 w 342429"/>
              <a:gd name="connsiteY0" fmla="*/ 0 h 705816"/>
              <a:gd name="connsiteX1" fmla="*/ 458 w 342429"/>
              <a:gd name="connsiteY1" fmla="*/ 691375 h 705816"/>
              <a:gd name="connsiteX2" fmla="*/ 201180 w 342429"/>
              <a:gd name="connsiteY2" fmla="*/ 438614 h 705816"/>
              <a:gd name="connsiteX3" fmla="*/ 342429 w 342429"/>
              <a:gd name="connsiteY3" fmla="*/ 74341 h 7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29" h="705816">
                <a:moveTo>
                  <a:pt x="260653" y="0"/>
                </a:moveTo>
                <a:cubicBezTo>
                  <a:pt x="135511" y="309136"/>
                  <a:pt x="10370" y="618273"/>
                  <a:pt x="458" y="691375"/>
                </a:cubicBezTo>
                <a:cubicBezTo>
                  <a:pt x="-9454" y="764477"/>
                  <a:pt x="144185" y="541453"/>
                  <a:pt x="201180" y="438614"/>
                </a:cubicBezTo>
                <a:cubicBezTo>
                  <a:pt x="258175" y="335775"/>
                  <a:pt x="300302" y="205058"/>
                  <a:pt x="342429" y="743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728506BA-84D6-43CA-B995-1F95B67D434D}"/>
              </a:ext>
            </a:extLst>
          </p:cNvPr>
          <p:cNvSpPr/>
          <p:nvPr/>
        </p:nvSpPr>
        <p:spPr>
          <a:xfrm>
            <a:off x="6654231" y="297047"/>
            <a:ext cx="2075337" cy="1279716"/>
          </a:xfrm>
          <a:custGeom>
            <a:avLst/>
            <a:gdLst>
              <a:gd name="connsiteX0" fmla="*/ 0 w 2075337"/>
              <a:gd name="connsiteY0" fmla="*/ 0 h 1279716"/>
              <a:gd name="connsiteX1" fmla="*/ 345890 w 2075337"/>
              <a:gd name="connsiteY1" fmla="*/ 0 h 1279716"/>
              <a:gd name="connsiteX2" fmla="*/ 345890 w 2075337"/>
              <a:gd name="connsiteY2" fmla="*/ 0 h 1279716"/>
              <a:gd name="connsiteX3" fmla="*/ 864724 w 2075337"/>
              <a:gd name="connsiteY3" fmla="*/ 0 h 1279716"/>
              <a:gd name="connsiteX4" fmla="*/ 1231943 w 2075337"/>
              <a:gd name="connsiteY4" fmla="*/ 0 h 1279716"/>
              <a:gd name="connsiteX5" fmla="*/ 1599163 w 2075337"/>
              <a:gd name="connsiteY5" fmla="*/ 0 h 1279716"/>
              <a:gd name="connsiteX6" fmla="*/ 2075337 w 2075337"/>
              <a:gd name="connsiteY6" fmla="*/ 0 h 1279716"/>
              <a:gd name="connsiteX7" fmla="*/ 2075337 w 2075337"/>
              <a:gd name="connsiteY7" fmla="*/ 365785 h 1279716"/>
              <a:gd name="connsiteX8" fmla="*/ 2075337 w 2075337"/>
              <a:gd name="connsiteY8" fmla="*/ 746501 h 1279716"/>
              <a:gd name="connsiteX9" fmla="*/ 2075337 w 2075337"/>
              <a:gd name="connsiteY9" fmla="*/ 746501 h 1279716"/>
              <a:gd name="connsiteX10" fmla="*/ 2075337 w 2075337"/>
              <a:gd name="connsiteY10" fmla="*/ 1066430 h 1279716"/>
              <a:gd name="connsiteX11" fmla="*/ 2075337 w 2075337"/>
              <a:gd name="connsiteY11" fmla="*/ 1279716 h 1279716"/>
              <a:gd name="connsiteX12" fmla="*/ 1659693 w 2075337"/>
              <a:gd name="connsiteY12" fmla="*/ 1279716 h 1279716"/>
              <a:gd name="connsiteX13" fmla="*/ 1268262 w 2075337"/>
              <a:gd name="connsiteY13" fmla="*/ 1279716 h 1279716"/>
              <a:gd name="connsiteX14" fmla="*/ 864724 w 2075337"/>
              <a:gd name="connsiteY14" fmla="*/ 1279716 h 1279716"/>
              <a:gd name="connsiteX15" fmla="*/ 427944 w 2075337"/>
              <a:gd name="connsiteY15" fmla="*/ 1461606 h 1279716"/>
              <a:gd name="connsiteX16" fmla="*/ 16607 w 2075337"/>
              <a:gd name="connsiteY16" fmla="*/ 1632901 h 1279716"/>
              <a:gd name="connsiteX17" fmla="*/ -407451 w 2075337"/>
              <a:gd name="connsiteY17" fmla="*/ 1809493 h 1279716"/>
              <a:gd name="connsiteX18" fmla="*/ -15714 w 2075337"/>
              <a:gd name="connsiteY18" fmla="*/ 1534009 h 1279716"/>
              <a:gd name="connsiteX19" fmla="*/ 345890 w 2075337"/>
              <a:gd name="connsiteY19" fmla="*/ 1279716 h 1279716"/>
              <a:gd name="connsiteX20" fmla="*/ 0 w 2075337"/>
              <a:gd name="connsiteY20" fmla="*/ 1279716 h 1279716"/>
              <a:gd name="connsiteX21" fmla="*/ 0 w 2075337"/>
              <a:gd name="connsiteY21" fmla="*/ 1066430 h 1279716"/>
              <a:gd name="connsiteX22" fmla="*/ 0 w 2075337"/>
              <a:gd name="connsiteY22" fmla="*/ 746501 h 1279716"/>
              <a:gd name="connsiteX23" fmla="*/ 0 w 2075337"/>
              <a:gd name="connsiteY23" fmla="*/ 746501 h 1279716"/>
              <a:gd name="connsiteX24" fmla="*/ 0 w 2075337"/>
              <a:gd name="connsiteY24" fmla="*/ 395646 h 1279716"/>
              <a:gd name="connsiteX25" fmla="*/ 0 w 2075337"/>
              <a:gd name="connsiteY25" fmla="*/ 0 h 12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75337" h="1279716" fill="none" extrusionOk="0">
                <a:moveTo>
                  <a:pt x="0" y="0"/>
                </a:moveTo>
                <a:cubicBezTo>
                  <a:pt x="167913" y="-17341"/>
                  <a:pt x="249164" y="8375"/>
                  <a:pt x="345890" y="0"/>
                </a:cubicBezTo>
                <a:lnTo>
                  <a:pt x="345890" y="0"/>
                </a:lnTo>
                <a:cubicBezTo>
                  <a:pt x="557409" y="-21271"/>
                  <a:pt x="618001" y="58615"/>
                  <a:pt x="864724" y="0"/>
                </a:cubicBezTo>
                <a:cubicBezTo>
                  <a:pt x="1047548" y="-10676"/>
                  <a:pt x="1131581" y="6719"/>
                  <a:pt x="1231943" y="0"/>
                </a:cubicBezTo>
                <a:cubicBezTo>
                  <a:pt x="1332305" y="-6719"/>
                  <a:pt x="1501200" y="14726"/>
                  <a:pt x="1599163" y="0"/>
                </a:cubicBezTo>
                <a:cubicBezTo>
                  <a:pt x="1697126" y="-14726"/>
                  <a:pt x="1918737" y="24591"/>
                  <a:pt x="2075337" y="0"/>
                </a:cubicBezTo>
                <a:cubicBezTo>
                  <a:pt x="2095926" y="78288"/>
                  <a:pt x="2064231" y="213355"/>
                  <a:pt x="2075337" y="365785"/>
                </a:cubicBezTo>
                <a:cubicBezTo>
                  <a:pt x="2086443" y="518216"/>
                  <a:pt x="2030765" y="621600"/>
                  <a:pt x="2075337" y="746501"/>
                </a:cubicBezTo>
                <a:lnTo>
                  <a:pt x="2075337" y="746501"/>
                </a:lnTo>
                <a:cubicBezTo>
                  <a:pt x="2085185" y="876296"/>
                  <a:pt x="2044817" y="973034"/>
                  <a:pt x="2075337" y="1066430"/>
                </a:cubicBezTo>
                <a:cubicBezTo>
                  <a:pt x="2094318" y="1158131"/>
                  <a:pt x="2073609" y="1181225"/>
                  <a:pt x="2075337" y="1279716"/>
                </a:cubicBezTo>
                <a:cubicBezTo>
                  <a:pt x="1968742" y="1287539"/>
                  <a:pt x="1788368" y="1243665"/>
                  <a:pt x="1659693" y="1279716"/>
                </a:cubicBezTo>
                <a:cubicBezTo>
                  <a:pt x="1531018" y="1315767"/>
                  <a:pt x="1377058" y="1246914"/>
                  <a:pt x="1268262" y="1279716"/>
                </a:cubicBezTo>
                <a:cubicBezTo>
                  <a:pt x="1159466" y="1312518"/>
                  <a:pt x="1032775" y="1245394"/>
                  <a:pt x="864724" y="1279716"/>
                </a:cubicBezTo>
                <a:cubicBezTo>
                  <a:pt x="773392" y="1366451"/>
                  <a:pt x="518662" y="1422356"/>
                  <a:pt x="427944" y="1461606"/>
                </a:cubicBezTo>
                <a:cubicBezTo>
                  <a:pt x="337226" y="1500856"/>
                  <a:pt x="111750" y="1583401"/>
                  <a:pt x="16607" y="1632901"/>
                </a:cubicBezTo>
                <a:cubicBezTo>
                  <a:pt x="-78536" y="1682401"/>
                  <a:pt x="-321554" y="1716548"/>
                  <a:pt x="-407451" y="1809493"/>
                </a:cubicBezTo>
                <a:cubicBezTo>
                  <a:pt x="-292092" y="1706167"/>
                  <a:pt x="-118165" y="1656207"/>
                  <a:pt x="-15714" y="1534009"/>
                </a:cubicBezTo>
                <a:cubicBezTo>
                  <a:pt x="86738" y="1411811"/>
                  <a:pt x="279552" y="1351505"/>
                  <a:pt x="345890" y="1279716"/>
                </a:cubicBezTo>
                <a:cubicBezTo>
                  <a:pt x="230220" y="1319496"/>
                  <a:pt x="92048" y="1253805"/>
                  <a:pt x="0" y="1279716"/>
                </a:cubicBezTo>
                <a:cubicBezTo>
                  <a:pt x="-8958" y="1194067"/>
                  <a:pt x="6442" y="1159737"/>
                  <a:pt x="0" y="1066430"/>
                </a:cubicBezTo>
                <a:cubicBezTo>
                  <a:pt x="-4883" y="956516"/>
                  <a:pt x="32254" y="822392"/>
                  <a:pt x="0" y="746501"/>
                </a:cubicBezTo>
                <a:lnTo>
                  <a:pt x="0" y="746501"/>
                </a:lnTo>
                <a:cubicBezTo>
                  <a:pt x="-32854" y="645824"/>
                  <a:pt x="31574" y="568408"/>
                  <a:pt x="0" y="395646"/>
                </a:cubicBezTo>
                <a:cubicBezTo>
                  <a:pt x="-31574" y="222884"/>
                  <a:pt x="1345" y="157398"/>
                  <a:pt x="0" y="0"/>
                </a:cubicBezTo>
                <a:close/>
              </a:path>
              <a:path w="2075337" h="1279716" stroke="0" extrusionOk="0">
                <a:moveTo>
                  <a:pt x="0" y="0"/>
                </a:moveTo>
                <a:cubicBezTo>
                  <a:pt x="110205" y="-22621"/>
                  <a:pt x="179608" y="40654"/>
                  <a:pt x="345890" y="0"/>
                </a:cubicBezTo>
                <a:lnTo>
                  <a:pt x="345890" y="0"/>
                </a:lnTo>
                <a:cubicBezTo>
                  <a:pt x="494980" y="-40168"/>
                  <a:pt x="634060" y="33467"/>
                  <a:pt x="864724" y="0"/>
                </a:cubicBezTo>
                <a:cubicBezTo>
                  <a:pt x="951098" y="-26885"/>
                  <a:pt x="1153025" y="24985"/>
                  <a:pt x="1256156" y="0"/>
                </a:cubicBezTo>
                <a:cubicBezTo>
                  <a:pt x="1359287" y="-24985"/>
                  <a:pt x="1490380" y="42077"/>
                  <a:pt x="1671799" y="0"/>
                </a:cubicBezTo>
                <a:cubicBezTo>
                  <a:pt x="1853218" y="-42077"/>
                  <a:pt x="1976053" y="5915"/>
                  <a:pt x="2075337" y="0"/>
                </a:cubicBezTo>
                <a:cubicBezTo>
                  <a:pt x="2075397" y="180165"/>
                  <a:pt x="2072781" y="241254"/>
                  <a:pt x="2075337" y="388181"/>
                </a:cubicBezTo>
                <a:cubicBezTo>
                  <a:pt x="2077893" y="535108"/>
                  <a:pt x="2073441" y="572381"/>
                  <a:pt x="2075337" y="746501"/>
                </a:cubicBezTo>
                <a:lnTo>
                  <a:pt x="2075337" y="746501"/>
                </a:lnTo>
                <a:cubicBezTo>
                  <a:pt x="2077429" y="903342"/>
                  <a:pt x="2059406" y="908938"/>
                  <a:pt x="2075337" y="1066430"/>
                </a:cubicBezTo>
                <a:cubicBezTo>
                  <a:pt x="2080869" y="1172684"/>
                  <a:pt x="2074440" y="1218334"/>
                  <a:pt x="2075337" y="1279716"/>
                </a:cubicBezTo>
                <a:cubicBezTo>
                  <a:pt x="1965057" y="1293985"/>
                  <a:pt x="1793789" y="1266018"/>
                  <a:pt x="1696012" y="1279716"/>
                </a:cubicBezTo>
                <a:cubicBezTo>
                  <a:pt x="1598236" y="1293414"/>
                  <a:pt x="1426260" y="1271989"/>
                  <a:pt x="1304580" y="1279716"/>
                </a:cubicBezTo>
                <a:cubicBezTo>
                  <a:pt x="1182900" y="1287443"/>
                  <a:pt x="984343" y="1261896"/>
                  <a:pt x="864724" y="1279716"/>
                </a:cubicBezTo>
                <a:cubicBezTo>
                  <a:pt x="787644" y="1371434"/>
                  <a:pt x="637203" y="1361316"/>
                  <a:pt x="427944" y="1461606"/>
                </a:cubicBezTo>
                <a:cubicBezTo>
                  <a:pt x="218685" y="1561896"/>
                  <a:pt x="161395" y="1571499"/>
                  <a:pt x="-8836" y="1643496"/>
                </a:cubicBezTo>
                <a:cubicBezTo>
                  <a:pt x="-179067" y="1715493"/>
                  <a:pt x="-301249" y="1736928"/>
                  <a:pt x="-407451" y="1809493"/>
                </a:cubicBezTo>
                <a:cubicBezTo>
                  <a:pt x="-331194" y="1731801"/>
                  <a:pt x="-141967" y="1662646"/>
                  <a:pt x="-53381" y="1560498"/>
                </a:cubicBezTo>
                <a:cubicBezTo>
                  <a:pt x="35205" y="1458350"/>
                  <a:pt x="203369" y="1406518"/>
                  <a:pt x="345890" y="1279716"/>
                </a:cubicBezTo>
                <a:cubicBezTo>
                  <a:pt x="237954" y="1296053"/>
                  <a:pt x="165311" y="1252340"/>
                  <a:pt x="0" y="1279716"/>
                </a:cubicBezTo>
                <a:cubicBezTo>
                  <a:pt x="-10098" y="1210598"/>
                  <a:pt x="11473" y="1131802"/>
                  <a:pt x="0" y="1066430"/>
                </a:cubicBezTo>
                <a:cubicBezTo>
                  <a:pt x="-20803" y="967429"/>
                  <a:pt x="2091" y="882455"/>
                  <a:pt x="0" y="746501"/>
                </a:cubicBezTo>
                <a:lnTo>
                  <a:pt x="0" y="746501"/>
                </a:lnTo>
                <a:cubicBezTo>
                  <a:pt x="-13488" y="575646"/>
                  <a:pt x="28761" y="500158"/>
                  <a:pt x="0" y="358320"/>
                </a:cubicBezTo>
                <a:cubicBezTo>
                  <a:pt x="-28761" y="216482"/>
                  <a:pt x="15292" y="1058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69633"/>
                      <a:gd name="adj2" fmla="val 9139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A single unit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build</a:t>
            </a:r>
            <a:r>
              <a:rPr lang="nl-NL" sz="1200" dirty="0"/>
              <a:t> | test | </a:t>
            </a:r>
            <a:r>
              <a:rPr lang="nl-NL" sz="1200" dirty="0" err="1"/>
              <a:t>deploy</a:t>
            </a:r>
            <a:r>
              <a:rPr lang="nl-NL" sz="1200" dirty="0"/>
              <a:t> | </a:t>
            </a:r>
            <a:r>
              <a:rPr lang="nl-NL" sz="1200" dirty="0" err="1"/>
              <a:t>scale</a:t>
            </a:r>
            <a:r>
              <a:rPr lang="nl-NL" sz="1200" dirty="0"/>
              <a:t> | </a:t>
            </a:r>
            <a:r>
              <a:rPr lang="nl-NL" sz="1200" dirty="0" err="1"/>
              <a:t>fail</a:t>
            </a:r>
            <a:endParaRPr lang="nl-NL" sz="1200" dirty="0"/>
          </a:p>
          <a:p>
            <a:pPr algn="ctr"/>
            <a:r>
              <a:rPr lang="nl-NL" sz="1200" dirty="0" err="1"/>
              <a:t>Synchronous</a:t>
            </a:r>
            <a:r>
              <a:rPr lang="nl-NL" sz="1200" dirty="0"/>
              <a:t> </a:t>
            </a:r>
            <a:r>
              <a:rPr lang="nl-NL" sz="1200" dirty="0" err="1"/>
              <a:t>interactions</a:t>
            </a:r>
            <a:endParaRPr lang="nl-NL" sz="1200" dirty="0"/>
          </a:p>
          <a:p>
            <a:pPr algn="ctr"/>
            <a:r>
              <a:rPr lang="nl-NL" sz="1200" dirty="0"/>
              <a:t>No (built-in) monitoring | </a:t>
            </a:r>
            <a:r>
              <a:rPr lang="nl-NL" sz="1200" dirty="0" err="1"/>
              <a:t>logging</a:t>
            </a:r>
            <a:r>
              <a:rPr lang="nl-NL" sz="1200" dirty="0"/>
              <a:t> </a:t>
            </a:r>
            <a:endParaRPr lang="en-NL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79936-923F-4A89-8DE4-8B6A4F016B05}"/>
              </a:ext>
            </a:extLst>
          </p:cNvPr>
          <p:cNvSpPr/>
          <p:nvPr/>
        </p:nvSpPr>
        <p:spPr>
          <a:xfrm>
            <a:off x="2845528" y="3024431"/>
            <a:ext cx="4314733" cy="1507225"/>
          </a:xfrm>
          <a:custGeom>
            <a:avLst/>
            <a:gdLst>
              <a:gd name="connsiteX0" fmla="*/ 0 w 4314733"/>
              <a:gd name="connsiteY0" fmla="*/ 0 h 1507225"/>
              <a:gd name="connsiteX1" fmla="*/ 573243 w 4314733"/>
              <a:gd name="connsiteY1" fmla="*/ 0 h 1507225"/>
              <a:gd name="connsiteX2" fmla="*/ 1189634 w 4314733"/>
              <a:gd name="connsiteY2" fmla="*/ 0 h 1507225"/>
              <a:gd name="connsiteX3" fmla="*/ 1806024 w 4314733"/>
              <a:gd name="connsiteY3" fmla="*/ 0 h 1507225"/>
              <a:gd name="connsiteX4" fmla="*/ 2465562 w 4314733"/>
              <a:gd name="connsiteY4" fmla="*/ 0 h 1507225"/>
              <a:gd name="connsiteX5" fmla="*/ 3081952 w 4314733"/>
              <a:gd name="connsiteY5" fmla="*/ 0 h 1507225"/>
              <a:gd name="connsiteX6" fmla="*/ 3741490 w 4314733"/>
              <a:gd name="connsiteY6" fmla="*/ 0 h 1507225"/>
              <a:gd name="connsiteX7" fmla="*/ 4314733 w 4314733"/>
              <a:gd name="connsiteY7" fmla="*/ 0 h 1507225"/>
              <a:gd name="connsiteX8" fmla="*/ 4314733 w 4314733"/>
              <a:gd name="connsiteY8" fmla="*/ 472264 h 1507225"/>
              <a:gd name="connsiteX9" fmla="*/ 4314733 w 4314733"/>
              <a:gd name="connsiteY9" fmla="*/ 944528 h 1507225"/>
              <a:gd name="connsiteX10" fmla="*/ 4314733 w 4314733"/>
              <a:gd name="connsiteY10" fmla="*/ 1507225 h 1507225"/>
              <a:gd name="connsiteX11" fmla="*/ 3655195 w 4314733"/>
              <a:gd name="connsiteY11" fmla="*/ 1507225 h 1507225"/>
              <a:gd name="connsiteX12" fmla="*/ 2995657 w 4314733"/>
              <a:gd name="connsiteY12" fmla="*/ 1507225 h 1507225"/>
              <a:gd name="connsiteX13" fmla="*/ 2336120 w 4314733"/>
              <a:gd name="connsiteY13" fmla="*/ 1507225 h 1507225"/>
              <a:gd name="connsiteX14" fmla="*/ 1719729 w 4314733"/>
              <a:gd name="connsiteY14" fmla="*/ 1507225 h 1507225"/>
              <a:gd name="connsiteX15" fmla="*/ 1060192 w 4314733"/>
              <a:gd name="connsiteY15" fmla="*/ 1507225 h 1507225"/>
              <a:gd name="connsiteX16" fmla="*/ 0 w 4314733"/>
              <a:gd name="connsiteY16" fmla="*/ 1507225 h 1507225"/>
              <a:gd name="connsiteX17" fmla="*/ 0 w 4314733"/>
              <a:gd name="connsiteY17" fmla="*/ 1004817 h 1507225"/>
              <a:gd name="connsiteX18" fmla="*/ 0 w 4314733"/>
              <a:gd name="connsiteY18" fmla="*/ 547625 h 1507225"/>
              <a:gd name="connsiteX19" fmla="*/ 0 w 4314733"/>
              <a:gd name="connsiteY19" fmla="*/ 0 h 1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14733" h="1507225" extrusionOk="0">
                <a:moveTo>
                  <a:pt x="0" y="0"/>
                </a:moveTo>
                <a:cubicBezTo>
                  <a:pt x="283311" y="22990"/>
                  <a:pt x="387919" y="-18454"/>
                  <a:pt x="573243" y="0"/>
                </a:cubicBezTo>
                <a:cubicBezTo>
                  <a:pt x="758567" y="18454"/>
                  <a:pt x="891075" y="-9504"/>
                  <a:pt x="1189634" y="0"/>
                </a:cubicBezTo>
                <a:cubicBezTo>
                  <a:pt x="1488193" y="9504"/>
                  <a:pt x="1579677" y="25602"/>
                  <a:pt x="1806024" y="0"/>
                </a:cubicBezTo>
                <a:cubicBezTo>
                  <a:pt x="2032371" y="-25602"/>
                  <a:pt x="2152649" y="4441"/>
                  <a:pt x="2465562" y="0"/>
                </a:cubicBezTo>
                <a:cubicBezTo>
                  <a:pt x="2778475" y="-4441"/>
                  <a:pt x="2853073" y="18930"/>
                  <a:pt x="3081952" y="0"/>
                </a:cubicBezTo>
                <a:cubicBezTo>
                  <a:pt x="3310831" y="-18930"/>
                  <a:pt x="3579923" y="5549"/>
                  <a:pt x="3741490" y="0"/>
                </a:cubicBezTo>
                <a:cubicBezTo>
                  <a:pt x="3903057" y="-5549"/>
                  <a:pt x="4051909" y="-8042"/>
                  <a:pt x="4314733" y="0"/>
                </a:cubicBezTo>
                <a:cubicBezTo>
                  <a:pt x="4331421" y="151496"/>
                  <a:pt x="4331020" y="279435"/>
                  <a:pt x="4314733" y="472264"/>
                </a:cubicBezTo>
                <a:cubicBezTo>
                  <a:pt x="4298446" y="665093"/>
                  <a:pt x="4328976" y="717045"/>
                  <a:pt x="4314733" y="944528"/>
                </a:cubicBezTo>
                <a:cubicBezTo>
                  <a:pt x="4300490" y="1172011"/>
                  <a:pt x="4340165" y="1325608"/>
                  <a:pt x="4314733" y="1507225"/>
                </a:cubicBezTo>
                <a:cubicBezTo>
                  <a:pt x="4006407" y="1509030"/>
                  <a:pt x="3872435" y="1526051"/>
                  <a:pt x="3655195" y="1507225"/>
                </a:cubicBezTo>
                <a:cubicBezTo>
                  <a:pt x="3437955" y="1488399"/>
                  <a:pt x="3167818" y="1511455"/>
                  <a:pt x="2995657" y="1507225"/>
                </a:cubicBezTo>
                <a:cubicBezTo>
                  <a:pt x="2823496" y="1502995"/>
                  <a:pt x="2657118" y="1521711"/>
                  <a:pt x="2336120" y="1507225"/>
                </a:cubicBezTo>
                <a:cubicBezTo>
                  <a:pt x="2015122" y="1492739"/>
                  <a:pt x="1991645" y="1515243"/>
                  <a:pt x="1719729" y="1507225"/>
                </a:cubicBezTo>
                <a:cubicBezTo>
                  <a:pt x="1447813" y="1499207"/>
                  <a:pt x="1371007" y="1534778"/>
                  <a:pt x="1060192" y="1507225"/>
                </a:cubicBezTo>
                <a:cubicBezTo>
                  <a:pt x="749377" y="1479672"/>
                  <a:pt x="421766" y="1530497"/>
                  <a:pt x="0" y="1507225"/>
                </a:cubicBezTo>
                <a:cubicBezTo>
                  <a:pt x="-10621" y="1359726"/>
                  <a:pt x="11724" y="1245204"/>
                  <a:pt x="0" y="1004817"/>
                </a:cubicBezTo>
                <a:cubicBezTo>
                  <a:pt x="-11724" y="764430"/>
                  <a:pt x="-6841" y="642751"/>
                  <a:pt x="0" y="547625"/>
                </a:cubicBezTo>
                <a:cubicBezTo>
                  <a:pt x="6841" y="452499"/>
                  <a:pt x="17168" y="24096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1538805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C1BCE60-B97D-49EE-9341-D98FDF3124C6}"/>
              </a:ext>
            </a:extLst>
          </p:cNvPr>
          <p:cNvSpPr/>
          <p:nvPr/>
        </p:nvSpPr>
        <p:spPr>
          <a:xfrm>
            <a:off x="6588000" y="3994531"/>
            <a:ext cx="2477516" cy="673683"/>
          </a:xfrm>
          <a:custGeom>
            <a:avLst/>
            <a:gdLst>
              <a:gd name="connsiteX0" fmla="*/ 0 w 2477516"/>
              <a:gd name="connsiteY0" fmla="*/ 0 h 673683"/>
              <a:gd name="connsiteX1" fmla="*/ 412919 w 2477516"/>
              <a:gd name="connsiteY1" fmla="*/ 0 h 673683"/>
              <a:gd name="connsiteX2" fmla="*/ 579194 w 2477516"/>
              <a:gd name="connsiteY2" fmla="*/ -365028 h 673683"/>
              <a:gd name="connsiteX3" fmla="*/ 1032298 w 2477516"/>
              <a:gd name="connsiteY3" fmla="*/ 0 h 673683"/>
              <a:gd name="connsiteX4" fmla="*/ 1514037 w 2477516"/>
              <a:gd name="connsiteY4" fmla="*/ 0 h 673683"/>
              <a:gd name="connsiteX5" fmla="*/ 1966872 w 2477516"/>
              <a:gd name="connsiteY5" fmla="*/ 0 h 673683"/>
              <a:gd name="connsiteX6" fmla="*/ 2477516 w 2477516"/>
              <a:gd name="connsiteY6" fmla="*/ 0 h 673683"/>
              <a:gd name="connsiteX7" fmla="*/ 2477516 w 2477516"/>
              <a:gd name="connsiteY7" fmla="*/ 112281 h 673683"/>
              <a:gd name="connsiteX8" fmla="*/ 2477516 w 2477516"/>
              <a:gd name="connsiteY8" fmla="*/ 112281 h 673683"/>
              <a:gd name="connsiteX9" fmla="*/ 2477516 w 2477516"/>
              <a:gd name="connsiteY9" fmla="*/ 280701 h 673683"/>
              <a:gd name="connsiteX10" fmla="*/ 2477516 w 2477516"/>
              <a:gd name="connsiteY10" fmla="*/ 673683 h 673683"/>
              <a:gd name="connsiteX11" fmla="*/ 2039133 w 2477516"/>
              <a:gd name="connsiteY11" fmla="*/ 673683 h 673683"/>
              <a:gd name="connsiteX12" fmla="*/ 1528490 w 2477516"/>
              <a:gd name="connsiteY12" fmla="*/ 673683 h 673683"/>
              <a:gd name="connsiteX13" fmla="*/ 1032298 w 2477516"/>
              <a:gd name="connsiteY13" fmla="*/ 673683 h 673683"/>
              <a:gd name="connsiteX14" fmla="*/ 710221 w 2477516"/>
              <a:gd name="connsiteY14" fmla="*/ 673683 h 673683"/>
              <a:gd name="connsiteX15" fmla="*/ 412919 w 2477516"/>
              <a:gd name="connsiteY15" fmla="*/ 673683 h 673683"/>
              <a:gd name="connsiteX16" fmla="*/ 412919 w 2477516"/>
              <a:gd name="connsiteY16" fmla="*/ 673683 h 673683"/>
              <a:gd name="connsiteX17" fmla="*/ 0 w 2477516"/>
              <a:gd name="connsiteY17" fmla="*/ 673683 h 673683"/>
              <a:gd name="connsiteX18" fmla="*/ 0 w 2477516"/>
              <a:gd name="connsiteY18" fmla="*/ 280701 h 673683"/>
              <a:gd name="connsiteX19" fmla="*/ 0 w 2477516"/>
              <a:gd name="connsiteY19" fmla="*/ 112281 h 673683"/>
              <a:gd name="connsiteX20" fmla="*/ 0 w 2477516"/>
              <a:gd name="connsiteY20" fmla="*/ 112281 h 673683"/>
              <a:gd name="connsiteX21" fmla="*/ 0 w 2477516"/>
              <a:gd name="connsiteY21" fmla="*/ 0 h 67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77516" h="673683" fill="none" extrusionOk="0">
                <a:moveTo>
                  <a:pt x="0" y="0"/>
                </a:moveTo>
                <a:cubicBezTo>
                  <a:pt x="119172" y="-12835"/>
                  <a:pt x="234047" y="35831"/>
                  <a:pt x="412919" y="0"/>
                </a:cubicBezTo>
                <a:cubicBezTo>
                  <a:pt x="431109" y="-89881"/>
                  <a:pt x="508254" y="-205911"/>
                  <a:pt x="579194" y="-365028"/>
                </a:cubicBezTo>
                <a:cubicBezTo>
                  <a:pt x="772436" y="-237956"/>
                  <a:pt x="857928" y="-114736"/>
                  <a:pt x="1032298" y="0"/>
                </a:cubicBezTo>
                <a:cubicBezTo>
                  <a:pt x="1230358" y="-50461"/>
                  <a:pt x="1345012" y="15691"/>
                  <a:pt x="1514037" y="0"/>
                </a:cubicBezTo>
                <a:cubicBezTo>
                  <a:pt x="1683062" y="-15691"/>
                  <a:pt x="1843350" y="49098"/>
                  <a:pt x="1966872" y="0"/>
                </a:cubicBezTo>
                <a:cubicBezTo>
                  <a:pt x="2090395" y="-49098"/>
                  <a:pt x="2254411" y="9255"/>
                  <a:pt x="2477516" y="0"/>
                </a:cubicBezTo>
                <a:cubicBezTo>
                  <a:pt x="2488369" y="51651"/>
                  <a:pt x="2472180" y="81455"/>
                  <a:pt x="2477516" y="112281"/>
                </a:cubicBezTo>
                <a:lnTo>
                  <a:pt x="2477516" y="112281"/>
                </a:lnTo>
                <a:cubicBezTo>
                  <a:pt x="2497568" y="192217"/>
                  <a:pt x="2468184" y="217351"/>
                  <a:pt x="2477516" y="280701"/>
                </a:cubicBezTo>
                <a:cubicBezTo>
                  <a:pt x="2484246" y="439888"/>
                  <a:pt x="2445890" y="493680"/>
                  <a:pt x="2477516" y="673683"/>
                </a:cubicBezTo>
                <a:cubicBezTo>
                  <a:pt x="2272886" y="685014"/>
                  <a:pt x="2186864" y="636761"/>
                  <a:pt x="2039133" y="673683"/>
                </a:cubicBezTo>
                <a:cubicBezTo>
                  <a:pt x="1891402" y="710605"/>
                  <a:pt x="1741496" y="669747"/>
                  <a:pt x="1528490" y="673683"/>
                </a:cubicBezTo>
                <a:cubicBezTo>
                  <a:pt x="1315484" y="677619"/>
                  <a:pt x="1274439" y="659939"/>
                  <a:pt x="1032298" y="673683"/>
                </a:cubicBezTo>
                <a:cubicBezTo>
                  <a:pt x="954040" y="702601"/>
                  <a:pt x="835639" y="666010"/>
                  <a:pt x="710221" y="673683"/>
                </a:cubicBezTo>
                <a:cubicBezTo>
                  <a:pt x="584803" y="681356"/>
                  <a:pt x="477607" y="638715"/>
                  <a:pt x="412919" y="673683"/>
                </a:cubicBezTo>
                <a:lnTo>
                  <a:pt x="412919" y="673683"/>
                </a:lnTo>
                <a:cubicBezTo>
                  <a:pt x="226017" y="688648"/>
                  <a:pt x="108436" y="648795"/>
                  <a:pt x="0" y="673683"/>
                </a:cubicBezTo>
                <a:cubicBezTo>
                  <a:pt x="-14970" y="592795"/>
                  <a:pt x="19324" y="467415"/>
                  <a:pt x="0" y="280701"/>
                </a:cubicBezTo>
                <a:cubicBezTo>
                  <a:pt x="-19745" y="223639"/>
                  <a:pt x="2419" y="181974"/>
                  <a:pt x="0" y="112281"/>
                </a:cubicBezTo>
                <a:lnTo>
                  <a:pt x="0" y="112281"/>
                </a:lnTo>
                <a:cubicBezTo>
                  <a:pt x="-4754" y="59682"/>
                  <a:pt x="13183" y="37879"/>
                  <a:pt x="0" y="0"/>
                </a:cubicBezTo>
                <a:close/>
              </a:path>
              <a:path w="2477516" h="673683" stroke="0" extrusionOk="0">
                <a:moveTo>
                  <a:pt x="0" y="0"/>
                </a:moveTo>
                <a:cubicBezTo>
                  <a:pt x="89099" y="-36788"/>
                  <a:pt x="297361" y="3367"/>
                  <a:pt x="412919" y="0"/>
                </a:cubicBezTo>
                <a:cubicBezTo>
                  <a:pt x="454915" y="-161486"/>
                  <a:pt x="522308" y="-176696"/>
                  <a:pt x="579194" y="-365028"/>
                </a:cubicBezTo>
                <a:cubicBezTo>
                  <a:pt x="776751" y="-239271"/>
                  <a:pt x="818806" y="-126009"/>
                  <a:pt x="1032298" y="0"/>
                </a:cubicBezTo>
                <a:cubicBezTo>
                  <a:pt x="1255717" y="-34538"/>
                  <a:pt x="1346821" y="22503"/>
                  <a:pt x="1528490" y="0"/>
                </a:cubicBezTo>
                <a:cubicBezTo>
                  <a:pt x="1710159" y="-22503"/>
                  <a:pt x="1869870" y="38068"/>
                  <a:pt x="2010229" y="0"/>
                </a:cubicBezTo>
                <a:cubicBezTo>
                  <a:pt x="2150588" y="-38068"/>
                  <a:pt x="2332651" y="26961"/>
                  <a:pt x="2477516" y="0"/>
                </a:cubicBezTo>
                <a:cubicBezTo>
                  <a:pt x="2485489" y="52384"/>
                  <a:pt x="2472749" y="71871"/>
                  <a:pt x="2477516" y="112281"/>
                </a:cubicBezTo>
                <a:lnTo>
                  <a:pt x="2477516" y="112281"/>
                </a:lnTo>
                <a:cubicBezTo>
                  <a:pt x="2493039" y="168452"/>
                  <a:pt x="2472527" y="213750"/>
                  <a:pt x="2477516" y="280701"/>
                </a:cubicBezTo>
                <a:cubicBezTo>
                  <a:pt x="2501308" y="456970"/>
                  <a:pt x="2467195" y="562622"/>
                  <a:pt x="2477516" y="673683"/>
                </a:cubicBezTo>
                <a:cubicBezTo>
                  <a:pt x="2322371" y="695246"/>
                  <a:pt x="2131808" y="671227"/>
                  <a:pt x="2010229" y="673683"/>
                </a:cubicBezTo>
                <a:cubicBezTo>
                  <a:pt x="1888650" y="676139"/>
                  <a:pt x="1695008" y="646396"/>
                  <a:pt x="1571846" y="673683"/>
                </a:cubicBezTo>
                <a:cubicBezTo>
                  <a:pt x="1448684" y="700970"/>
                  <a:pt x="1301242" y="644477"/>
                  <a:pt x="1032298" y="673683"/>
                </a:cubicBezTo>
                <a:cubicBezTo>
                  <a:pt x="965951" y="691086"/>
                  <a:pt x="812613" y="657548"/>
                  <a:pt x="716415" y="673683"/>
                </a:cubicBezTo>
                <a:cubicBezTo>
                  <a:pt x="620217" y="689818"/>
                  <a:pt x="557106" y="667610"/>
                  <a:pt x="412919" y="673683"/>
                </a:cubicBezTo>
                <a:lnTo>
                  <a:pt x="412919" y="673683"/>
                </a:lnTo>
                <a:cubicBezTo>
                  <a:pt x="259311" y="682502"/>
                  <a:pt x="152191" y="628043"/>
                  <a:pt x="0" y="673683"/>
                </a:cubicBezTo>
                <a:cubicBezTo>
                  <a:pt x="-10895" y="582699"/>
                  <a:pt x="27394" y="466255"/>
                  <a:pt x="0" y="280701"/>
                </a:cubicBezTo>
                <a:cubicBezTo>
                  <a:pt x="-7458" y="204377"/>
                  <a:pt x="14028" y="183993"/>
                  <a:pt x="0" y="112281"/>
                </a:cubicBezTo>
                <a:lnTo>
                  <a:pt x="0" y="112281"/>
                </a:lnTo>
                <a:cubicBezTo>
                  <a:pt x="-4109" y="83204"/>
                  <a:pt x="78" y="457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26622"/>
                      <a:gd name="adj2" fmla="val -1041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Platform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Infrastructure</a:t>
            </a:r>
            <a:r>
              <a:rPr lang="nl-NL" sz="1200" dirty="0"/>
              <a:t> </a:t>
            </a:r>
            <a:br>
              <a:rPr lang="nl-NL" sz="1200" dirty="0"/>
            </a:b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install</a:t>
            </a:r>
            <a:r>
              <a:rPr lang="nl-NL" sz="1200" dirty="0"/>
              <a:t> | </a:t>
            </a:r>
            <a:r>
              <a:rPr lang="nl-NL" sz="1200" dirty="0" err="1"/>
              <a:t>configure</a:t>
            </a:r>
            <a:r>
              <a:rPr lang="nl-NL" sz="1200" dirty="0"/>
              <a:t> | secure | </a:t>
            </a:r>
            <a:r>
              <a:rPr lang="nl-NL" sz="1200" dirty="0" err="1"/>
              <a:t>operate</a:t>
            </a:r>
            <a:r>
              <a:rPr lang="nl-NL" sz="1200" dirty="0"/>
              <a:t> | </a:t>
            </a:r>
            <a:r>
              <a:rPr lang="nl-NL" sz="1200" dirty="0" err="1"/>
              <a:t>maintain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50604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r>
              <a:rPr lang="nl-NL" dirty="0"/>
              <a:t> of Cloud Native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75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design</a:t>
            </a:r>
            <a:br>
              <a:rPr lang="nl-NL" dirty="0"/>
            </a:br>
            <a:r>
              <a:rPr lang="nl-NL" dirty="0"/>
              <a:t>Tweets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NoSQL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Streaming &amp; Email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1437876" y="1283921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1670" y="1074540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3403206" y="1283921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190496" y="2038644"/>
            <a:ext cx="971301" cy="490353"/>
          </a:xfrm>
          <a:prstGeom prst="wedgeRoundRectCallout">
            <a:avLst>
              <a:gd name="adj1" fmla="val -67284"/>
              <a:gd name="adj2" fmla="val 46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4" name="Speech Bubble: Rectangle with Corners Rounded 103">
            <a:extLst>
              <a:ext uri="{FF2B5EF4-FFF2-40B4-BE49-F238E27FC236}">
                <a16:creationId xmlns:a16="http://schemas.microsoft.com/office/drawing/2014/main" id="{7B9D7EDE-81D4-43D0-BA07-813E84571C18}"/>
              </a:ext>
            </a:extLst>
          </p:cNvPr>
          <p:cNvSpPr/>
          <p:nvPr/>
        </p:nvSpPr>
        <p:spPr>
          <a:xfrm>
            <a:off x="4494202" y="2703874"/>
            <a:ext cx="1043428" cy="512311"/>
          </a:xfrm>
          <a:prstGeom prst="wedgeRoundRectCallout">
            <a:avLst>
              <a:gd name="adj1" fmla="val -67146"/>
              <a:gd name="adj2" fmla="val -159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8" name="Speech Bubble: Rectangle with Corners Rounded 107">
            <a:extLst>
              <a:ext uri="{FF2B5EF4-FFF2-40B4-BE49-F238E27FC236}">
                <a16:creationId xmlns:a16="http://schemas.microsoft.com/office/drawing/2014/main" id="{FA6D9E99-8F7B-4097-A6FE-F0C578F3ACF8}"/>
              </a:ext>
            </a:extLst>
          </p:cNvPr>
          <p:cNvSpPr/>
          <p:nvPr/>
        </p:nvSpPr>
        <p:spPr>
          <a:xfrm>
            <a:off x="5716774" y="550216"/>
            <a:ext cx="884736" cy="574776"/>
          </a:xfrm>
          <a:prstGeom prst="wedgeRoundRectCallout">
            <a:avLst>
              <a:gd name="adj1" fmla="val 100596"/>
              <a:gd name="adj2" fmla="val 1600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Trigger function with</a:t>
            </a:r>
            <a:r>
              <a:rPr lang="nl-NL" sz="900" dirty="0">
                <a:solidFill>
                  <a:schemeClr val="dk1"/>
                </a:solidFill>
              </a:rPr>
              <a:t> event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6FF7F571-EC86-4B05-8640-0641FF10ACEE}"/>
              </a:ext>
            </a:extLst>
          </p:cNvPr>
          <p:cNvSpPr/>
          <p:nvPr/>
        </p:nvSpPr>
        <p:spPr>
          <a:xfrm>
            <a:off x="7637658" y="200343"/>
            <a:ext cx="754474" cy="574776"/>
          </a:xfrm>
          <a:prstGeom prst="wedgeRoundRectCallout">
            <a:avLst>
              <a:gd name="adj1" fmla="val -19241"/>
              <a:gd name="adj2" fmla="val 1082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Create</a:t>
            </a:r>
            <a:r>
              <a:rPr lang="nl-NL" sz="900" dirty="0">
                <a:solidFill>
                  <a:schemeClr val="dk1"/>
                </a:solidFill>
              </a:rPr>
              <a:t> Tweet Records in </a:t>
            </a:r>
            <a:r>
              <a:rPr lang="nl-NL" sz="900" dirty="0" err="1">
                <a:solidFill>
                  <a:schemeClr val="dk1"/>
                </a:solidFill>
              </a:rPr>
              <a:t>NoSQL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:a16="http://schemas.microsoft.com/office/drawing/2014/main" id="{C67EE2FD-7599-45F1-A874-4C9B6D15137B}"/>
              </a:ext>
            </a:extLst>
          </p:cNvPr>
          <p:cNvSpPr/>
          <p:nvPr/>
        </p:nvSpPr>
        <p:spPr>
          <a:xfrm>
            <a:off x="5742099" y="2860249"/>
            <a:ext cx="805941" cy="574776"/>
          </a:xfrm>
          <a:prstGeom prst="wedgeRoundRectCallout">
            <a:avLst>
              <a:gd name="adj1" fmla="val 88240"/>
              <a:gd name="adj2" fmla="val -119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Send</a:t>
            </a:r>
            <a:r>
              <a:rPr lang="nl-NL" sz="900" dirty="0">
                <a:solidFill>
                  <a:schemeClr val="dk1"/>
                </a:solidFill>
              </a:rPr>
              <a:t> Tweet Report as email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:a16="http://schemas.microsoft.com/office/drawing/2014/main" id="{D2F1E09E-6754-4A1C-926D-A92E879559E0}"/>
              </a:ext>
            </a:extLst>
          </p:cNvPr>
          <p:cNvSpPr/>
          <p:nvPr/>
        </p:nvSpPr>
        <p:spPr>
          <a:xfrm>
            <a:off x="583890" y="876957"/>
            <a:ext cx="1136169" cy="422381"/>
          </a:xfrm>
          <a:prstGeom prst="wedgeRoundRectCallout">
            <a:avLst>
              <a:gd name="adj1" fmla="val 46007"/>
              <a:gd name="adj2" fmla="val 95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Invoke</a:t>
            </a:r>
            <a:r>
              <a:rPr lang="nl-NL" sz="900" dirty="0"/>
              <a:t> Tweet </a:t>
            </a:r>
            <a:r>
              <a:rPr lang="nl-NL" sz="900" dirty="0" err="1"/>
              <a:t>Aggregator</a:t>
            </a:r>
            <a:r>
              <a:rPr lang="nl-NL" sz="900" dirty="0"/>
              <a:t> </a:t>
            </a:r>
            <a:r>
              <a:rPr lang="nl-NL" sz="900" dirty="0" err="1"/>
              <a:t>every</a:t>
            </a:r>
            <a:r>
              <a:rPr lang="nl-NL" sz="900" dirty="0"/>
              <a:t> X minutes</a:t>
            </a:r>
            <a:endParaRPr lang="en-NL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2D69D8A8-37C0-42C6-9CF3-C469F931E5A8}"/>
              </a:ext>
            </a:extLst>
          </p:cNvPr>
          <p:cNvSpPr/>
          <p:nvPr/>
        </p:nvSpPr>
        <p:spPr>
          <a:xfrm>
            <a:off x="4881457" y="75741"/>
            <a:ext cx="884737" cy="720496"/>
          </a:xfrm>
          <a:prstGeom prst="wedgeRoundRectCallout">
            <a:avLst>
              <a:gd name="adj1" fmla="val -57815"/>
              <a:gd name="adj2" fmla="val 1734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Cloud Event for new JSON file</a:t>
            </a:r>
            <a:endParaRPr lang="en-NL" sz="900" dirty="0">
              <a:solidFill>
                <a:schemeClr val="dk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peech Bubble: Rectangle with Corners Rounded 139">
            <a:extLst>
              <a:ext uri="{FF2B5EF4-FFF2-40B4-BE49-F238E27FC236}">
                <a16:creationId xmlns:a16="http://schemas.microsoft.com/office/drawing/2014/main" id="{1EE10747-5E7B-481C-B1C8-33D934ED953B}"/>
              </a:ext>
            </a:extLst>
          </p:cNvPr>
          <p:cNvSpPr/>
          <p:nvPr/>
        </p:nvSpPr>
        <p:spPr>
          <a:xfrm>
            <a:off x="7830906" y="2494663"/>
            <a:ext cx="754474" cy="574776"/>
          </a:xfrm>
          <a:prstGeom prst="wedgeRoundRectCallout">
            <a:avLst>
              <a:gd name="adj1" fmla="val -57844"/>
              <a:gd name="adj2" fmla="val -1699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Publish each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>
                <a:solidFill>
                  <a:schemeClr val="dk1"/>
                </a:solidFill>
              </a:rPr>
              <a:t>Tweet to</a:t>
            </a:r>
            <a:r>
              <a:rPr lang="nl-NL" sz="900" dirty="0">
                <a:solidFill>
                  <a:schemeClr val="dk1"/>
                </a:solidFill>
              </a:rPr>
              <a:t> Stream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>
            <a:cxnSpLocks/>
          </p:cNvCxnSpPr>
          <p:nvPr/>
        </p:nvCxnSpPr>
        <p:spPr>
          <a:xfrm>
            <a:off x="2020356" y="1716121"/>
            <a:ext cx="592248" cy="70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77619" y="2462918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728" y="1639923"/>
            <a:ext cx="422382" cy="422382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6E1AFDFB-AACC-4856-BD34-9C669DB5C12E}"/>
              </a:ext>
            </a:extLst>
          </p:cNvPr>
          <p:cNvSpPr/>
          <p:nvPr/>
        </p:nvSpPr>
        <p:spPr>
          <a:xfrm>
            <a:off x="2558818" y="1631595"/>
            <a:ext cx="1018016" cy="490353"/>
          </a:xfrm>
          <a:prstGeom prst="wedgeRoundRectCallout">
            <a:avLst>
              <a:gd name="adj1" fmla="val -1385"/>
              <a:gd name="adj2" fmla="val 981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Expose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function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external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callers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5F58C96C-BACD-46D6-A076-040496B2E57A}"/>
              </a:ext>
            </a:extLst>
          </p:cNvPr>
          <p:cNvSpPr/>
          <p:nvPr/>
        </p:nvSpPr>
        <p:spPr>
          <a:xfrm>
            <a:off x="6066306" y="1437159"/>
            <a:ext cx="831879" cy="490353"/>
          </a:xfrm>
          <a:prstGeom prst="wedgeRoundRectCallout">
            <a:avLst>
              <a:gd name="adj1" fmla="val 6983"/>
              <a:gd name="adj2" fmla="val 160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Publish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Notification Topic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3E3D96E7-1208-4B2A-8DDB-F6CF1E47C3F3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8F3C279-E371-4ACF-95F3-FAB160109358}"/>
              </a:ext>
            </a:extLst>
          </p:cNvPr>
          <p:cNvSpPr/>
          <p:nvPr/>
        </p:nvSpPr>
        <p:spPr>
          <a:xfrm>
            <a:off x="39068" y="2259181"/>
            <a:ext cx="2075337" cy="1473164"/>
          </a:xfrm>
          <a:custGeom>
            <a:avLst/>
            <a:gdLst>
              <a:gd name="connsiteX0" fmla="*/ 0 w 2075337"/>
              <a:gd name="connsiteY0" fmla="*/ 0 h 1473164"/>
              <a:gd name="connsiteX1" fmla="*/ 403538 w 2075337"/>
              <a:gd name="connsiteY1" fmla="*/ 0 h 1473164"/>
              <a:gd name="connsiteX2" fmla="*/ 782863 w 2075337"/>
              <a:gd name="connsiteY2" fmla="*/ 0 h 1473164"/>
              <a:gd name="connsiteX3" fmla="*/ 1210613 w 2075337"/>
              <a:gd name="connsiteY3" fmla="*/ 0 h 1473164"/>
              <a:gd name="connsiteX4" fmla="*/ 1210613 w 2075337"/>
              <a:gd name="connsiteY4" fmla="*/ 0 h 1473164"/>
              <a:gd name="connsiteX5" fmla="*/ 1729448 w 2075337"/>
              <a:gd name="connsiteY5" fmla="*/ 0 h 1473164"/>
              <a:gd name="connsiteX6" fmla="*/ 2075337 w 2075337"/>
              <a:gd name="connsiteY6" fmla="*/ 0 h 1473164"/>
              <a:gd name="connsiteX7" fmla="*/ 2075337 w 2075337"/>
              <a:gd name="connsiteY7" fmla="*/ 412486 h 1473164"/>
              <a:gd name="connsiteX8" fmla="*/ 2075337 w 2075337"/>
              <a:gd name="connsiteY8" fmla="*/ 859346 h 1473164"/>
              <a:gd name="connsiteX9" fmla="*/ 2423360 w 2075337"/>
              <a:gd name="connsiteY9" fmla="*/ 970956 h 1473164"/>
              <a:gd name="connsiteX10" fmla="*/ 2744612 w 2075337"/>
              <a:gd name="connsiteY10" fmla="*/ 1073981 h 1473164"/>
              <a:gd name="connsiteX11" fmla="*/ 2396589 w 2075337"/>
              <a:gd name="connsiteY11" fmla="*/ 1153882 h 1473164"/>
              <a:gd name="connsiteX12" fmla="*/ 2075337 w 2075337"/>
              <a:gd name="connsiteY12" fmla="*/ 1227637 h 1473164"/>
              <a:gd name="connsiteX13" fmla="*/ 2075337 w 2075337"/>
              <a:gd name="connsiteY13" fmla="*/ 1473164 h 1473164"/>
              <a:gd name="connsiteX14" fmla="*/ 1729448 w 2075337"/>
              <a:gd name="connsiteY14" fmla="*/ 1473164 h 1473164"/>
              <a:gd name="connsiteX15" fmla="*/ 1210613 w 2075337"/>
              <a:gd name="connsiteY15" fmla="*/ 1473164 h 1473164"/>
              <a:gd name="connsiteX16" fmla="*/ 1210613 w 2075337"/>
              <a:gd name="connsiteY16" fmla="*/ 1473164 h 1473164"/>
              <a:gd name="connsiteX17" fmla="*/ 794969 w 2075337"/>
              <a:gd name="connsiteY17" fmla="*/ 1473164 h 1473164"/>
              <a:gd name="connsiteX18" fmla="*/ 415644 w 2075337"/>
              <a:gd name="connsiteY18" fmla="*/ 1473164 h 1473164"/>
              <a:gd name="connsiteX19" fmla="*/ 0 w 2075337"/>
              <a:gd name="connsiteY19" fmla="*/ 1473164 h 1473164"/>
              <a:gd name="connsiteX20" fmla="*/ 0 w 2075337"/>
              <a:gd name="connsiteY20" fmla="*/ 1227637 h 1473164"/>
              <a:gd name="connsiteX21" fmla="*/ 0 w 2075337"/>
              <a:gd name="connsiteY21" fmla="*/ 859346 h 1473164"/>
              <a:gd name="connsiteX22" fmla="*/ 0 w 2075337"/>
              <a:gd name="connsiteY22" fmla="*/ 859346 h 1473164"/>
              <a:gd name="connsiteX23" fmla="*/ 0 w 2075337"/>
              <a:gd name="connsiteY23" fmla="*/ 421080 h 1473164"/>
              <a:gd name="connsiteX24" fmla="*/ 0 w 2075337"/>
              <a:gd name="connsiteY24" fmla="*/ 0 h 14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75337" h="1473164" fill="none" extrusionOk="0">
                <a:moveTo>
                  <a:pt x="0" y="0"/>
                </a:moveTo>
                <a:cubicBezTo>
                  <a:pt x="126318" y="-23358"/>
                  <a:pt x="229438" y="44336"/>
                  <a:pt x="403538" y="0"/>
                </a:cubicBezTo>
                <a:cubicBezTo>
                  <a:pt x="577638" y="-44336"/>
                  <a:pt x="691027" y="16730"/>
                  <a:pt x="782863" y="0"/>
                </a:cubicBezTo>
                <a:cubicBezTo>
                  <a:pt x="874699" y="-16730"/>
                  <a:pt x="1010414" y="1865"/>
                  <a:pt x="1210613" y="0"/>
                </a:cubicBezTo>
                <a:lnTo>
                  <a:pt x="1210613" y="0"/>
                </a:lnTo>
                <a:cubicBezTo>
                  <a:pt x="1331558" y="-44644"/>
                  <a:pt x="1610242" y="42932"/>
                  <a:pt x="1729448" y="0"/>
                </a:cubicBezTo>
                <a:cubicBezTo>
                  <a:pt x="1851730" y="-20270"/>
                  <a:pt x="1993060" y="30533"/>
                  <a:pt x="2075337" y="0"/>
                </a:cubicBezTo>
                <a:cubicBezTo>
                  <a:pt x="2124215" y="189988"/>
                  <a:pt x="2066261" y="239637"/>
                  <a:pt x="2075337" y="412486"/>
                </a:cubicBezTo>
                <a:cubicBezTo>
                  <a:pt x="2084413" y="585335"/>
                  <a:pt x="2031599" y="748869"/>
                  <a:pt x="2075337" y="859346"/>
                </a:cubicBezTo>
                <a:cubicBezTo>
                  <a:pt x="2235505" y="884544"/>
                  <a:pt x="2281972" y="959098"/>
                  <a:pt x="2423360" y="970956"/>
                </a:cubicBezTo>
                <a:cubicBezTo>
                  <a:pt x="2564748" y="982814"/>
                  <a:pt x="2641519" y="1062692"/>
                  <a:pt x="2744612" y="1073981"/>
                </a:cubicBezTo>
                <a:cubicBezTo>
                  <a:pt x="2597955" y="1108221"/>
                  <a:pt x="2509785" y="1092114"/>
                  <a:pt x="2396589" y="1153882"/>
                </a:cubicBezTo>
                <a:cubicBezTo>
                  <a:pt x="2283393" y="1215650"/>
                  <a:pt x="2145365" y="1200156"/>
                  <a:pt x="2075337" y="1227637"/>
                </a:cubicBezTo>
                <a:cubicBezTo>
                  <a:pt x="2081071" y="1285119"/>
                  <a:pt x="2068955" y="1397237"/>
                  <a:pt x="2075337" y="1473164"/>
                </a:cubicBezTo>
                <a:cubicBezTo>
                  <a:pt x="1902857" y="1507470"/>
                  <a:pt x="1861835" y="1433585"/>
                  <a:pt x="1729448" y="1473164"/>
                </a:cubicBezTo>
                <a:cubicBezTo>
                  <a:pt x="1608755" y="1477949"/>
                  <a:pt x="1319047" y="1441190"/>
                  <a:pt x="1210613" y="1473164"/>
                </a:cubicBezTo>
                <a:lnTo>
                  <a:pt x="1210613" y="1473164"/>
                </a:lnTo>
                <a:cubicBezTo>
                  <a:pt x="1069315" y="1515294"/>
                  <a:pt x="917415" y="1446087"/>
                  <a:pt x="794969" y="1473164"/>
                </a:cubicBezTo>
                <a:cubicBezTo>
                  <a:pt x="672523" y="1500241"/>
                  <a:pt x="542455" y="1451289"/>
                  <a:pt x="415644" y="1473164"/>
                </a:cubicBezTo>
                <a:cubicBezTo>
                  <a:pt x="288834" y="1495039"/>
                  <a:pt x="129300" y="1442297"/>
                  <a:pt x="0" y="1473164"/>
                </a:cubicBezTo>
                <a:cubicBezTo>
                  <a:pt x="-6467" y="1413340"/>
                  <a:pt x="9015" y="1299611"/>
                  <a:pt x="0" y="1227637"/>
                </a:cubicBezTo>
                <a:cubicBezTo>
                  <a:pt x="-24561" y="1082090"/>
                  <a:pt x="7239" y="973072"/>
                  <a:pt x="0" y="859346"/>
                </a:cubicBezTo>
                <a:lnTo>
                  <a:pt x="0" y="859346"/>
                </a:lnTo>
                <a:cubicBezTo>
                  <a:pt x="-26730" y="695149"/>
                  <a:pt x="13847" y="596913"/>
                  <a:pt x="0" y="421080"/>
                </a:cubicBezTo>
                <a:cubicBezTo>
                  <a:pt x="-13847" y="245247"/>
                  <a:pt x="39486" y="143669"/>
                  <a:pt x="0" y="0"/>
                </a:cubicBezTo>
                <a:close/>
              </a:path>
              <a:path w="2075337" h="1473164" stroke="0" extrusionOk="0">
                <a:moveTo>
                  <a:pt x="0" y="0"/>
                </a:moveTo>
                <a:cubicBezTo>
                  <a:pt x="158499" y="-13930"/>
                  <a:pt x="307422" y="30561"/>
                  <a:pt x="415644" y="0"/>
                </a:cubicBezTo>
                <a:cubicBezTo>
                  <a:pt x="523866" y="-30561"/>
                  <a:pt x="634980" y="13636"/>
                  <a:pt x="831288" y="0"/>
                </a:cubicBezTo>
                <a:cubicBezTo>
                  <a:pt x="1027596" y="-13636"/>
                  <a:pt x="1074901" y="407"/>
                  <a:pt x="1210613" y="0"/>
                </a:cubicBezTo>
                <a:lnTo>
                  <a:pt x="1210613" y="0"/>
                </a:lnTo>
                <a:cubicBezTo>
                  <a:pt x="1326397" y="-54622"/>
                  <a:pt x="1542812" y="41984"/>
                  <a:pt x="1729448" y="0"/>
                </a:cubicBezTo>
                <a:cubicBezTo>
                  <a:pt x="1809438" y="-8563"/>
                  <a:pt x="1938289" y="7601"/>
                  <a:pt x="2075337" y="0"/>
                </a:cubicBezTo>
                <a:cubicBezTo>
                  <a:pt x="2097930" y="152856"/>
                  <a:pt x="2034835" y="270702"/>
                  <a:pt x="2075337" y="446860"/>
                </a:cubicBezTo>
                <a:cubicBezTo>
                  <a:pt x="2115839" y="623018"/>
                  <a:pt x="2033782" y="663714"/>
                  <a:pt x="2075337" y="859346"/>
                </a:cubicBezTo>
                <a:cubicBezTo>
                  <a:pt x="2172632" y="847538"/>
                  <a:pt x="2299205" y="969357"/>
                  <a:pt x="2416667" y="968810"/>
                </a:cubicBezTo>
                <a:cubicBezTo>
                  <a:pt x="2534129" y="968263"/>
                  <a:pt x="2654371" y="1059957"/>
                  <a:pt x="2744612" y="1073981"/>
                </a:cubicBezTo>
                <a:cubicBezTo>
                  <a:pt x="2612156" y="1124473"/>
                  <a:pt x="2485171" y="1094976"/>
                  <a:pt x="2396589" y="1153882"/>
                </a:cubicBezTo>
                <a:cubicBezTo>
                  <a:pt x="2308007" y="1212788"/>
                  <a:pt x="2220643" y="1168310"/>
                  <a:pt x="2075337" y="1227637"/>
                </a:cubicBezTo>
                <a:cubicBezTo>
                  <a:pt x="2098674" y="1288047"/>
                  <a:pt x="2049585" y="1383280"/>
                  <a:pt x="2075337" y="1473164"/>
                </a:cubicBezTo>
                <a:cubicBezTo>
                  <a:pt x="1940790" y="1503100"/>
                  <a:pt x="1849605" y="1467646"/>
                  <a:pt x="1729448" y="1473164"/>
                </a:cubicBezTo>
                <a:cubicBezTo>
                  <a:pt x="1524759" y="1504485"/>
                  <a:pt x="1325553" y="1467906"/>
                  <a:pt x="1210613" y="1473164"/>
                </a:cubicBezTo>
                <a:lnTo>
                  <a:pt x="1210613" y="1473164"/>
                </a:lnTo>
                <a:cubicBezTo>
                  <a:pt x="1029596" y="1476490"/>
                  <a:pt x="948632" y="1442888"/>
                  <a:pt x="843394" y="1473164"/>
                </a:cubicBezTo>
                <a:cubicBezTo>
                  <a:pt x="738156" y="1503440"/>
                  <a:pt x="569551" y="1437432"/>
                  <a:pt x="476174" y="1473164"/>
                </a:cubicBezTo>
                <a:cubicBezTo>
                  <a:pt x="382797" y="1508896"/>
                  <a:pt x="192306" y="1431604"/>
                  <a:pt x="0" y="1473164"/>
                </a:cubicBezTo>
                <a:cubicBezTo>
                  <a:pt x="-7771" y="1406819"/>
                  <a:pt x="17068" y="1307571"/>
                  <a:pt x="0" y="1227637"/>
                </a:cubicBezTo>
                <a:cubicBezTo>
                  <a:pt x="-15359" y="1145419"/>
                  <a:pt x="434" y="970409"/>
                  <a:pt x="0" y="859346"/>
                </a:cubicBezTo>
                <a:lnTo>
                  <a:pt x="0" y="859346"/>
                </a:lnTo>
                <a:cubicBezTo>
                  <a:pt x="-10367" y="640087"/>
                  <a:pt x="26932" y="585095"/>
                  <a:pt x="0" y="412486"/>
                </a:cubicBezTo>
                <a:cubicBezTo>
                  <a:pt x="-26932" y="239877"/>
                  <a:pt x="14658" y="14699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249"/>
                      <a:gd name="adj2" fmla="val 229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code in multiple small units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each</a:t>
            </a:r>
            <a:r>
              <a:rPr lang="nl-NL" sz="1100" dirty="0"/>
              <a:t> </a:t>
            </a:r>
            <a:r>
              <a:rPr lang="nl-NL" sz="1100" dirty="0" err="1"/>
              <a:t>build</a:t>
            </a:r>
            <a:r>
              <a:rPr lang="nl-NL" sz="1100" dirty="0"/>
              <a:t> | test | </a:t>
            </a:r>
            <a:r>
              <a:rPr lang="nl-NL" sz="1100" dirty="0" err="1"/>
              <a:t>deploy</a:t>
            </a:r>
            <a:r>
              <a:rPr lang="nl-NL" sz="1100" dirty="0"/>
              <a:t> | </a:t>
            </a:r>
            <a:r>
              <a:rPr lang="nl-NL" sz="1100" dirty="0" err="1"/>
              <a:t>scale</a:t>
            </a:r>
            <a:r>
              <a:rPr lang="nl-NL" sz="1100" dirty="0"/>
              <a:t> | </a:t>
            </a:r>
            <a:r>
              <a:rPr lang="nl-NL" sz="1100" dirty="0" err="1"/>
              <a:t>fail</a:t>
            </a:r>
            <a:endParaRPr lang="nl-NL" sz="1100" dirty="0"/>
          </a:p>
          <a:p>
            <a:pPr algn="ctr"/>
            <a:r>
              <a:rPr lang="nl-NL" sz="1100" dirty="0" err="1"/>
              <a:t>Asynchronous</a:t>
            </a:r>
            <a:r>
              <a:rPr lang="nl-NL" sz="1100" dirty="0"/>
              <a:t> </a:t>
            </a:r>
            <a:r>
              <a:rPr lang="nl-NL" sz="1100" dirty="0" err="1"/>
              <a:t>interactions</a:t>
            </a:r>
            <a:endParaRPr lang="nl-NL" sz="1100" dirty="0"/>
          </a:p>
          <a:p>
            <a:pPr algn="ctr"/>
            <a:r>
              <a:rPr lang="nl-NL" sz="1100" dirty="0" err="1"/>
              <a:t>Managed</a:t>
            </a:r>
            <a:r>
              <a:rPr lang="nl-NL" sz="1100" dirty="0"/>
              <a:t> Platform (</a:t>
            </a:r>
            <a:r>
              <a:rPr lang="nl-NL" sz="1100" dirty="0" err="1"/>
              <a:t>and</a:t>
            </a:r>
            <a:r>
              <a:rPr lang="nl-NL" sz="1100" dirty="0"/>
              <a:t> </a:t>
            </a:r>
            <a:r>
              <a:rPr lang="nl-NL" sz="1100" dirty="0" err="1"/>
              <a:t>underlying</a:t>
            </a:r>
            <a:r>
              <a:rPr lang="nl-NL" sz="1100" dirty="0"/>
              <a:t> Infra) </a:t>
            </a:r>
            <a:r>
              <a:rPr lang="nl-NL" sz="1100" dirty="0" err="1"/>
              <a:t>with</a:t>
            </a:r>
            <a:r>
              <a:rPr lang="nl-NL" sz="1100" dirty="0"/>
              <a:t> built in </a:t>
            </a:r>
            <a:r>
              <a:rPr lang="nl-NL" sz="1100" dirty="0" err="1"/>
              <a:t>logging</a:t>
            </a:r>
            <a:r>
              <a:rPr lang="nl-NL" sz="1100" dirty="0"/>
              <a:t> | monitoring | </a:t>
            </a:r>
            <a:r>
              <a:rPr lang="nl-NL" sz="1100" dirty="0" err="1"/>
              <a:t>Ops</a:t>
            </a:r>
            <a:r>
              <a:rPr lang="nl-NL" sz="1100" dirty="0"/>
              <a:t> 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9785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04" grpId="0" animBg="1"/>
      <p:bldP spid="106" grpId="0" animBg="1"/>
      <p:bldP spid="108" grpId="0" animBg="1"/>
      <p:bldP spid="109" grpId="0" animBg="1"/>
      <p:bldP spid="112" grpId="0" animBg="1"/>
      <p:bldP spid="113" grpId="0" animBg="1"/>
      <p:bldP spid="107" grpId="0" animBg="1"/>
      <p:bldP spid="140" grpId="0" animBg="1"/>
      <p:bldP spid="82" grpId="0" animBg="1"/>
      <p:bldP spid="84" grpId="0" animBg="1"/>
      <p:bldP spid="86" grpId="0" animBg="1"/>
      <p:bldP spid="88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Decoupling</a:t>
            </a:r>
            <a:endParaRPr lang="en-N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91491"/>
            <a:chOff x="343358" y="1039735"/>
            <a:chExt cx="1215471" cy="129149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 Topic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636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1677957" y="2038637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62729" y="2782051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90BFEFF-3831-45DC-9540-96A6404A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97" y="127804"/>
            <a:ext cx="839014" cy="8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AF0C9A76-6BD9-4A83-A8BE-5CE965BBFABB}"/>
              </a:ext>
            </a:extLst>
          </p:cNvPr>
          <p:cNvSpPr/>
          <p:nvPr/>
        </p:nvSpPr>
        <p:spPr>
          <a:xfrm>
            <a:off x="87633" y="794319"/>
            <a:ext cx="1917419" cy="2166181"/>
          </a:xfrm>
          <a:custGeom>
            <a:avLst/>
            <a:gdLst>
              <a:gd name="connsiteX0" fmla="*/ 0 w 1917419"/>
              <a:gd name="connsiteY0" fmla="*/ 319576 h 2166181"/>
              <a:gd name="connsiteX1" fmla="*/ 319576 w 1917419"/>
              <a:gd name="connsiteY1" fmla="*/ 0 h 2166181"/>
              <a:gd name="connsiteX2" fmla="*/ 735013 w 1917419"/>
              <a:gd name="connsiteY2" fmla="*/ 0 h 2166181"/>
              <a:gd name="connsiteX3" fmla="*/ 1118494 w 1917419"/>
              <a:gd name="connsiteY3" fmla="*/ 0 h 2166181"/>
              <a:gd name="connsiteX4" fmla="*/ 1118494 w 1917419"/>
              <a:gd name="connsiteY4" fmla="*/ 0 h 2166181"/>
              <a:gd name="connsiteX5" fmla="*/ 1597849 w 1917419"/>
              <a:gd name="connsiteY5" fmla="*/ 0 h 2166181"/>
              <a:gd name="connsiteX6" fmla="*/ 1597843 w 1917419"/>
              <a:gd name="connsiteY6" fmla="*/ 0 h 2166181"/>
              <a:gd name="connsiteX7" fmla="*/ 1917419 w 1917419"/>
              <a:gd name="connsiteY7" fmla="*/ 319576 h 2166181"/>
              <a:gd name="connsiteX8" fmla="*/ 1917419 w 1917419"/>
              <a:gd name="connsiteY8" fmla="*/ 361030 h 2166181"/>
              <a:gd name="connsiteX9" fmla="*/ 2112379 w 1917419"/>
              <a:gd name="connsiteY9" fmla="*/ 146478 h 2166181"/>
              <a:gd name="connsiteX10" fmla="*/ 2323586 w 1917419"/>
              <a:gd name="connsiteY10" fmla="*/ -85954 h 2166181"/>
              <a:gd name="connsiteX11" fmla="*/ 2116441 w 1917419"/>
              <a:gd name="connsiteY11" fmla="*/ 418196 h 2166181"/>
              <a:gd name="connsiteX12" fmla="*/ 1917419 w 1917419"/>
              <a:gd name="connsiteY12" fmla="*/ 902575 h 2166181"/>
              <a:gd name="connsiteX13" fmla="*/ 1917419 w 1917419"/>
              <a:gd name="connsiteY13" fmla="*/ 1374590 h 2166181"/>
              <a:gd name="connsiteX14" fmla="*/ 1917419 w 1917419"/>
              <a:gd name="connsiteY14" fmla="*/ 1846605 h 2166181"/>
              <a:gd name="connsiteX15" fmla="*/ 1597843 w 1917419"/>
              <a:gd name="connsiteY15" fmla="*/ 2166181 h 2166181"/>
              <a:gd name="connsiteX16" fmla="*/ 1597849 w 1917419"/>
              <a:gd name="connsiteY16" fmla="*/ 2166181 h 2166181"/>
              <a:gd name="connsiteX17" fmla="*/ 1118494 w 1917419"/>
              <a:gd name="connsiteY17" fmla="*/ 2166181 h 2166181"/>
              <a:gd name="connsiteX18" fmla="*/ 1118494 w 1917419"/>
              <a:gd name="connsiteY18" fmla="*/ 2166181 h 2166181"/>
              <a:gd name="connsiteX19" fmla="*/ 719035 w 1917419"/>
              <a:gd name="connsiteY19" fmla="*/ 2166181 h 2166181"/>
              <a:gd name="connsiteX20" fmla="*/ 319576 w 1917419"/>
              <a:gd name="connsiteY20" fmla="*/ 2166181 h 2166181"/>
              <a:gd name="connsiteX21" fmla="*/ 0 w 1917419"/>
              <a:gd name="connsiteY21" fmla="*/ 1846605 h 2166181"/>
              <a:gd name="connsiteX22" fmla="*/ 0 w 1917419"/>
              <a:gd name="connsiteY22" fmla="*/ 1365150 h 2166181"/>
              <a:gd name="connsiteX23" fmla="*/ 0 w 1917419"/>
              <a:gd name="connsiteY23" fmla="*/ 902575 h 2166181"/>
              <a:gd name="connsiteX24" fmla="*/ 0 w 1917419"/>
              <a:gd name="connsiteY24" fmla="*/ 361030 h 2166181"/>
              <a:gd name="connsiteX25" fmla="*/ 0 w 1917419"/>
              <a:gd name="connsiteY25" fmla="*/ 361030 h 2166181"/>
              <a:gd name="connsiteX26" fmla="*/ 0 w 1917419"/>
              <a:gd name="connsiteY26" fmla="*/ 319576 h 2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17419" h="2166181" fill="none" extrusionOk="0">
                <a:moveTo>
                  <a:pt x="0" y="319576"/>
                </a:moveTo>
                <a:cubicBezTo>
                  <a:pt x="-15326" y="127030"/>
                  <a:pt x="149467" y="-27744"/>
                  <a:pt x="319576" y="0"/>
                </a:cubicBezTo>
                <a:cubicBezTo>
                  <a:pt x="406420" y="-48609"/>
                  <a:pt x="529855" y="18821"/>
                  <a:pt x="735013" y="0"/>
                </a:cubicBezTo>
                <a:cubicBezTo>
                  <a:pt x="940171" y="-18821"/>
                  <a:pt x="1007245" y="14221"/>
                  <a:pt x="1118494" y="0"/>
                </a:cubicBezTo>
                <a:lnTo>
                  <a:pt x="1118494" y="0"/>
                </a:lnTo>
                <a:cubicBezTo>
                  <a:pt x="1255442" y="-52212"/>
                  <a:pt x="1384875" y="53222"/>
                  <a:pt x="1597849" y="0"/>
                </a:cubicBezTo>
                <a:lnTo>
                  <a:pt x="1597843" y="0"/>
                </a:lnTo>
                <a:cubicBezTo>
                  <a:pt x="1751706" y="-34382"/>
                  <a:pt x="1942537" y="153352"/>
                  <a:pt x="1917419" y="319576"/>
                </a:cubicBezTo>
                <a:cubicBezTo>
                  <a:pt x="1919666" y="332761"/>
                  <a:pt x="1917335" y="345158"/>
                  <a:pt x="1917419" y="361030"/>
                </a:cubicBezTo>
                <a:cubicBezTo>
                  <a:pt x="2003996" y="264364"/>
                  <a:pt x="2043591" y="251384"/>
                  <a:pt x="2112379" y="146478"/>
                </a:cubicBezTo>
                <a:cubicBezTo>
                  <a:pt x="2181167" y="41572"/>
                  <a:pt x="2243777" y="41812"/>
                  <a:pt x="2323586" y="-85954"/>
                </a:cubicBezTo>
                <a:cubicBezTo>
                  <a:pt x="2299255" y="99468"/>
                  <a:pt x="2179978" y="216275"/>
                  <a:pt x="2116441" y="418196"/>
                </a:cubicBezTo>
                <a:cubicBezTo>
                  <a:pt x="2052903" y="620116"/>
                  <a:pt x="1962111" y="652066"/>
                  <a:pt x="1917419" y="902575"/>
                </a:cubicBezTo>
                <a:cubicBezTo>
                  <a:pt x="1921971" y="1007226"/>
                  <a:pt x="1910555" y="1151730"/>
                  <a:pt x="1917419" y="1374590"/>
                </a:cubicBezTo>
                <a:cubicBezTo>
                  <a:pt x="1924283" y="1597450"/>
                  <a:pt x="1904687" y="1746488"/>
                  <a:pt x="1917419" y="1846605"/>
                </a:cubicBezTo>
                <a:cubicBezTo>
                  <a:pt x="1898027" y="2034861"/>
                  <a:pt x="1764116" y="2121935"/>
                  <a:pt x="1597843" y="2166181"/>
                </a:cubicBezTo>
                <a:lnTo>
                  <a:pt x="1597849" y="2166181"/>
                </a:lnTo>
                <a:cubicBezTo>
                  <a:pt x="1454478" y="2184288"/>
                  <a:pt x="1281392" y="2122091"/>
                  <a:pt x="1118494" y="2166181"/>
                </a:cubicBezTo>
                <a:lnTo>
                  <a:pt x="1118494" y="2166181"/>
                </a:lnTo>
                <a:cubicBezTo>
                  <a:pt x="974874" y="2178433"/>
                  <a:pt x="827930" y="2123961"/>
                  <a:pt x="719035" y="2166181"/>
                </a:cubicBezTo>
                <a:cubicBezTo>
                  <a:pt x="610140" y="2208401"/>
                  <a:pt x="424950" y="2150330"/>
                  <a:pt x="319576" y="2166181"/>
                </a:cubicBezTo>
                <a:cubicBezTo>
                  <a:pt x="162868" y="2191539"/>
                  <a:pt x="18654" y="1996380"/>
                  <a:pt x="0" y="1846605"/>
                </a:cubicBezTo>
                <a:cubicBezTo>
                  <a:pt x="-10433" y="1653065"/>
                  <a:pt x="16664" y="1588377"/>
                  <a:pt x="0" y="1365150"/>
                </a:cubicBezTo>
                <a:cubicBezTo>
                  <a:pt x="-16664" y="1141923"/>
                  <a:pt x="54574" y="1046332"/>
                  <a:pt x="0" y="902575"/>
                </a:cubicBezTo>
                <a:cubicBezTo>
                  <a:pt x="-15195" y="700730"/>
                  <a:pt x="18372" y="528624"/>
                  <a:pt x="0" y="361030"/>
                </a:cubicBezTo>
                <a:lnTo>
                  <a:pt x="0" y="361030"/>
                </a:lnTo>
                <a:cubicBezTo>
                  <a:pt x="-1968" y="351570"/>
                  <a:pt x="3964" y="339100"/>
                  <a:pt x="0" y="319576"/>
                </a:cubicBezTo>
                <a:close/>
              </a:path>
              <a:path w="1917419" h="2166181" stroke="0" extrusionOk="0">
                <a:moveTo>
                  <a:pt x="0" y="319576"/>
                </a:moveTo>
                <a:cubicBezTo>
                  <a:pt x="9777" y="170995"/>
                  <a:pt x="175549" y="-20276"/>
                  <a:pt x="319576" y="0"/>
                </a:cubicBezTo>
                <a:cubicBezTo>
                  <a:pt x="402419" y="-19238"/>
                  <a:pt x="570398" y="5097"/>
                  <a:pt x="711046" y="0"/>
                </a:cubicBezTo>
                <a:cubicBezTo>
                  <a:pt x="851694" y="-5097"/>
                  <a:pt x="987496" y="22919"/>
                  <a:pt x="1118494" y="0"/>
                </a:cubicBezTo>
                <a:lnTo>
                  <a:pt x="1118494" y="0"/>
                </a:lnTo>
                <a:cubicBezTo>
                  <a:pt x="1250133" y="-39391"/>
                  <a:pt x="1485225" y="56825"/>
                  <a:pt x="1597849" y="0"/>
                </a:cubicBezTo>
                <a:lnTo>
                  <a:pt x="1597843" y="0"/>
                </a:lnTo>
                <a:cubicBezTo>
                  <a:pt x="1743676" y="19804"/>
                  <a:pt x="1914742" y="145707"/>
                  <a:pt x="1917419" y="319576"/>
                </a:cubicBezTo>
                <a:cubicBezTo>
                  <a:pt x="1919541" y="335609"/>
                  <a:pt x="1914960" y="348651"/>
                  <a:pt x="1917419" y="361030"/>
                </a:cubicBezTo>
                <a:cubicBezTo>
                  <a:pt x="1931683" y="293393"/>
                  <a:pt x="2088526" y="197545"/>
                  <a:pt x="2116441" y="142008"/>
                </a:cubicBezTo>
                <a:cubicBezTo>
                  <a:pt x="2144356" y="86471"/>
                  <a:pt x="2254557" y="4526"/>
                  <a:pt x="2323586" y="-85954"/>
                </a:cubicBezTo>
                <a:cubicBezTo>
                  <a:pt x="2287275" y="21997"/>
                  <a:pt x="2129746" y="256197"/>
                  <a:pt x="2128626" y="388540"/>
                </a:cubicBezTo>
                <a:cubicBezTo>
                  <a:pt x="2127506" y="520883"/>
                  <a:pt x="1960123" y="772548"/>
                  <a:pt x="1917419" y="902575"/>
                </a:cubicBezTo>
                <a:cubicBezTo>
                  <a:pt x="1933757" y="1009878"/>
                  <a:pt x="1909821" y="1141403"/>
                  <a:pt x="1917419" y="1346269"/>
                </a:cubicBezTo>
                <a:cubicBezTo>
                  <a:pt x="1925017" y="1551135"/>
                  <a:pt x="1905841" y="1707074"/>
                  <a:pt x="1917419" y="1846605"/>
                </a:cubicBezTo>
                <a:cubicBezTo>
                  <a:pt x="1922610" y="2031234"/>
                  <a:pt x="1741202" y="2153158"/>
                  <a:pt x="1597843" y="2166181"/>
                </a:cubicBezTo>
                <a:lnTo>
                  <a:pt x="1597849" y="2166181"/>
                </a:lnTo>
                <a:cubicBezTo>
                  <a:pt x="1420206" y="2197850"/>
                  <a:pt x="1357869" y="2125522"/>
                  <a:pt x="1118494" y="2166181"/>
                </a:cubicBezTo>
                <a:lnTo>
                  <a:pt x="1118494" y="2166181"/>
                </a:lnTo>
                <a:cubicBezTo>
                  <a:pt x="1037762" y="2167165"/>
                  <a:pt x="853872" y="2156309"/>
                  <a:pt x="727024" y="2166181"/>
                </a:cubicBezTo>
                <a:cubicBezTo>
                  <a:pt x="600176" y="2176053"/>
                  <a:pt x="492019" y="2166143"/>
                  <a:pt x="319576" y="2166181"/>
                </a:cubicBezTo>
                <a:cubicBezTo>
                  <a:pt x="180821" y="2155331"/>
                  <a:pt x="-2258" y="1971134"/>
                  <a:pt x="0" y="1846605"/>
                </a:cubicBezTo>
                <a:cubicBezTo>
                  <a:pt x="-35194" y="1728711"/>
                  <a:pt x="41898" y="1481229"/>
                  <a:pt x="0" y="1374590"/>
                </a:cubicBezTo>
                <a:cubicBezTo>
                  <a:pt x="-41898" y="1267951"/>
                  <a:pt x="7953" y="1088115"/>
                  <a:pt x="0" y="902575"/>
                </a:cubicBezTo>
                <a:cubicBezTo>
                  <a:pt x="-60171" y="742243"/>
                  <a:pt x="16969" y="510218"/>
                  <a:pt x="0" y="361030"/>
                </a:cubicBezTo>
                <a:lnTo>
                  <a:pt x="0" y="361030"/>
                </a:lnTo>
                <a:cubicBezTo>
                  <a:pt x="-1489" y="344231"/>
                  <a:pt x="1760" y="329049"/>
                  <a:pt x="0" y="31957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71183"/>
                      <a:gd name="adj2" fmla="val -53968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Encapsulation</a:t>
            </a:r>
            <a:r>
              <a:rPr lang="nl-NL" sz="1100" dirty="0"/>
              <a:t> (of </a:t>
            </a:r>
            <a:r>
              <a:rPr lang="nl-NL" sz="1100" dirty="0" err="1"/>
              <a:t>implementation</a:t>
            </a:r>
            <a:r>
              <a:rPr lang="nl-NL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Run time availability </a:t>
            </a:r>
            <a:r>
              <a:rPr lang="nl-NL" sz="1100" dirty="0" err="1"/>
              <a:t>independence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Independent release / </a:t>
            </a:r>
            <a:r>
              <a:rPr lang="nl-NL" sz="1100" dirty="0" err="1"/>
              <a:t>reconfigure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Independence of </a:t>
            </a:r>
            <a:r>
              <a:rPr lang="nl-NL" sz="1100" dirty="0" err="1"/>
              <a:t>scaling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Volume Load </a:t>
            </a:r>
            <a:r>
              <a:rPr lang="nl-NL" sz="1100" dirty="0" err="1"/>
              <a:t>Throttling</a:t>
            </a:r>
            <a:r>
              <a:rPr lang="nl-NL" sz="1100" dirty="0"/>
              <a:t>/</a:t>
            </a:r>
            <a:r>
              <a:rPr lang="nl-NL" sz="1100" dirty="0" err="1"/>
              <a:t>Absorption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</a:t>
            </a:r>
            <a:r>
              <a:rPr lang="nl-NL" sz="1100" dirty="0" err="1"/>
              <a:t>Boundary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Failure </a:t>
            </a:r>
            <a:r>
              <a:rPr lang="nl-NL" sz="1100" dirty="0" err="1"/>
              <a:t>isolation</a:t>
            </a:r>
            <a:endParaRPr lang="en-NL" sz="1100" dirty="0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8E89C7F-4471-4C77-9ABC-C826D690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73" y="748612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05EF950-F6EF-4074-8DF0-FBE73CBC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52" y="1829319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15FB61B4-FAE8-4AE1-A7FA-5D9BF759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6" y="18178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F680FBAC-8314-4BCD-B692-29251BD8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19540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89636DB4-F302-41EB-9C0B-3514C300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20" y="679993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97ACACED-0A71-4DF6-81F3-28DC1937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23" y="233237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042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82700" y="1670401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616654" y="2307034"/>
            <a:ext cx="1298280" cy="6951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nl-NL" sz="1050" dirty="0"/>
          </a:p>
          <a:p>
            <a:pPr algn="ctr"/>
            <a:r>
              <a:rPr lang="nl-NL" sz="1050" dirty="0"/>
              <a:t>Tweet </a:t>
            </a:r>
            <a:r>
              <a:rPr lang="nl-NL" sz="1050" dirty="0" err="1"/>
              <a:t>Summarizer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90768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95346" y="1605374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3961327" y="3501224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2178049"/>
            <a:ext cx="4994487" cy="10999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Function</a:t>
            </a:r>
            <a:endParaRPr lang="nl-NL" sz="2000" dirty="0"/>
          </a:p>
          <a:p>
            <a:pPr algn="ct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97" y="228125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3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717604" y="948835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2884450" y="3289608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4392960" y="2600597"/>
            <a:ext cx="445135" cy="1686337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1930184"/>
            <a:ext cx="4994487" cy="13477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2" y="1930184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4484327" y="205321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9" idx="0"/>
            <a:endCxn id="46" idx="38"/>
          </p:cNvCxnSpPr>
          <p:nvPr/>
        </p:nvCxnSpPr>
        <p:spPr>
          <a:xfrm rot="16200000" flipV="1">
            <a:off x="4322198" y="1166824"/>
            <a:ext cx="769954" cy="100282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4452432" y="288440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678385" y="2467324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32F9DE-F3B7-4BB4-92D8-BD0104AB1036}"/>
              </a:ext>
            </a:extLst>
          </p:cNvPr>
          <p:cNvCxnSpPr>
            <a:endCxn id="3074" idx="0"/>
          </p:cNvCxnSpPr>
          <p:nvPr/>
        </p:nvCxnSpPr>
        <p:spPr>
          <a:xfrm rot="10800000" flipV="1">
            <a:off x="2284087" y="2635721"/>
            <a:ext cx="1394299" cy="125590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B0F8A89-3440-4151-A438-7AE066951C7E}"/>
              </a:ext>
            </a:extLst>
          </p:cNvPr>
          <p:cNvSpPr/>
          <p:nvPr/>
        </p:nvSpPr>
        <p:spPr>
          <a:xfrm>
            <a:off x="5164645" y="512033"/>
            <a:ext cx="1492384" cy="479698"/>
          </a:xfrm>
          <a:prstGeom prst="wedgeRectCallout">
            <a:avLst>
              <a:gd name="adj1" fmla="val -48729"/>
              <a:gd name="adj2" fmla="val 1098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D90BAB15-9188-42FB-AE33-08846DE0709B}"/>
              </a:ext>
            </a:extLst>
          </p:cNvPr>
          <p:cNvSpPr/>
          <p:nvPr/>
        </p:nvSpPr>
        <p:spPr>
          <a:xfrm>
            <a:off x="5501968" y="3839011"/>
            <a:ext cx="1492384" cy="479698"/>
          </a:xfrm>
          <a:prstGeom prst="wedgeRectCallout">
            <a:avLst>
              <a:gd name="adj1" fmla="val -50722"/>
              <a:gd name="adj2" fmla="val -947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36496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924159" y="1076728"/>
            <a:ext cx="499448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5" y="1112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044006" y="210244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1916383" y="2291116"/>
            <a:ext cx="530569" cy="82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245039" y="1076728"/>
            <a:ext cx="567360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0" y="108519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665249" y="2102442"/>
            <a:ext cx="827272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2071694" y="2446427"/>
            <a:ext cx="530569" cy="51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3DBD37-A4BE-4EE3-8CE7-B7E223C8B476}"/>
              </a:ext>
            </a:extLst>
          </p:cNvPr>
          <p:cNvSpPr/>
          <p:nvPr/>
        </p:nvSpPr>
        <p:spPr>
          <a:xfrm>
            <a:off x="370106" y="2116981"/>
            <a:ext cx="925494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Project </a:t>
            </a:r>
            <a:r>
              <a:rPr lang="nl-NL" sz="900" dirty="0" err="1"/>
              <a:t>Fn</a:t>
            </a:r>
            <a:r>
              <a:rPr lang="nl-NL" sz="900" dirty="0"/>
              <a:t> FDK Adapter</a:t>
            </a:r>
            <a:endParaRPr lang="en-NL" sz="9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9E1D6FB-B85C-4974-BC43-73C31D277D7F}"/>
              </a:ext>
            </a:extLst>
          </p:cNvPr>
          <p:cNvCxnSpPr>
            <a:endCxn id="73" idx="1"/>
          </p:cNvCxnSpPr>
          <p:nvPr/>
        </p:nvCxnSpPr>
        <p:spPr>
          <a:xfrm>
            <a:off x="1322954" y="2270839"/>
            <a:ext cx="3422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00" y="218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75E6EC19-2F31-40B1-8666-EE7309818D43}"/>
              </a:ext>
            </a:extLst>
          </p:cNvPr>
          <p:cNvSpPr/>
          <p:nvPr/>
        </p:nvSpPr>
        <p:spPr>
          <a:xfrm>
            <a:off x="5440458" y="642464"/>
            <a:ext cx="2153138" cy="339787"/>
          </a:xfrm>
          <a:prstGeom prst="wedgeRectCallout">
            <a:avLst>
              <a:gd name="adj1" fmla="val -66285"/>
              <a:gd name="adj2" fmla="val 2102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AD3E37-E73D-4BF7-8970-8EFA6DA77E56}"/>
              </a:ext>
            </a:extLst>
          </p:cNvPr>
          <p:cNvSpPr txBox="1"/>
          <p:nvPr/>
        </p:nvSpPr>
        <p:spPr>
          <a:xfrm>
            <a:off x="5501261" y="689698"/>
            <a:ext cx="20532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TWITTER_CREDENTIALS_FILE</a:t>
            </a:r>
          </a:p>
          <a:p>
            <a:r>
              <a:rPr lang="en-US" sz="800" dirty="0">
                <a:solidFill>
                  <a:schemeClr val="bg1"/>
                </a:solidFill>
              </a:rPr>
              <a:t>TWITTER_CREDENTIALS_SECRET_OCID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B80E2798-9ACE-40E8-B9B4-E63D1B144B59}"/>
              </a:ext>
            </a:extLst>
          </p:cNvPr>
          <p:cNvSpPr/>
          <p:nvPr/>
        </p:nvSpPr>
        <p:spPr>
          <a:xfrm>
            <a:off x="5991257" y="1881525"/>
            <a:ext cx="2522139" cy="643125"/>
          </a:xfrm>
          <a:prstGeom prst="wedgeRectCallout">
            <a:avLst>
              <a:gd name="adj1" fmla="val -19314"/>
              <a:gd name="adj2" fmla="val 15286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918579-98D9-47BF-BB92-CEC9C1FCE559}"/>
              </a:ext>
            </a:extLst>
          </p:cNvPr>
          <p:cNvSpPr txBox="1"/>
          <p:nvPr/>
        </p:nvSpPr>
        <p:spPr>
          <a:xfrm>
            <a:off x="6041566" y="1943818"/>
            <a:ext cx="24718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OCI_RESOURCE_PRINCIPAL_PRIVATE_PEM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, OCI_RESOURCE_PRINCIPAL_RPST,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800" dirty="0">
                <a:solidFill>
                  <a:schemeClr val="bg1"/>
                </a:solidFill>
              </a:rPr>
              <a:t>, TENANCY_ID, USER_ID</a:t>
            </a:r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5A0F4C36-5255-4A31-8989-ED377598F29F}"/>
              </a:ext>
            </a:extLst>
          </p:cNvPr>
          <p:cNvSpPr/>
          <p:nvPr/>
        </p:nvSpPr>
        <p:spPr>
          <a:xfrm>
            <a:off x="1845106" y="3337713"/>
            <a:ext cx="2153138" cy="175025"/>
          </a:xfrm>
          <a:prstGeom prst="wedgeRectCallout">
            <a:avLst>
              <a:gd name="adj1" fmla="val 59448"/>
              <a:gd name="adj2" fmla="val -177528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A07ECC-0449-4B63-AF73-96FCA3936F86}"/>
              </a:ext>
            </a:extLst>
          </p:cNvPr>
          <p:cNvSpPr txBox="1"/>
          <p:nvPr/>
        </p:nvSpPr>
        <p:spPr>
          <a:xfrm>
            <a:off x="1905909" y="3384947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COMPARTMENT_OCID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9F91C7A4-59B8-4DBB-8CFF-139362CAE3C9}"/>
              </a:ext>
            </a:extLst>
          </p:cNvPr>
          <p:cNvSpPr/>
          <p:nvPr/>
        </p:nvSpPr>
        <p:spPr>
          <a:xfrm>
            <a:off x="1806061" y="4396587"/>
            <a:ext cx="1837139" cy="197566"/>
          </a:xfrm>
          <a:prstGeom prst="wedgeRectCallout">
            <a:avLst>
              <a:gd name="adj1" fmla="val 79044"/>
              <a:gd name="adj2" fmla="val 192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BDDE1A-F927-4287-B309-E1122BB32DD2}"/>
              </a:ext>
            </a:extLst>
          </p:cNvPr>
          <p:cNvSpPr txBox="1"/>
          <p:nvPr/>
        </p:nvSpPr>
        <p:spPr>
          <a:xfrm>
            <a:off x="1866864" y="4443821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OCI_NAMESPACE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5681861C-ED8B-442D-BF57-CECF6FD770CB}"/>
              </a:ext>
            </a:extLst>
          </p:cNvPr>
          <p:cNvSpPr/>
          <p:nvPr/>
        </p:nvSpPr>
        <p:spPr>
          <a:xfrm>
            <a:off x="1426610" y="1242279"/>
            <a:ext cx="1832296" cy="220702"/>
          </a:xfrm>
          <a:prstGeom prst="wedgeRectCallout">
            <a:avLst>
              <a:gd name="adj1" fmla="val 44877"/>
              <a:gd name="adj2" fmla="val 30137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EF694B-E951-4820-8DAD-50EA1C13AB00}"/>
              </a:ext>
            </a:extLst>
          </p:cNvPr>
          <p:cNvSpPr txBox="1"/>
          <p:nvPr/>
        </p:nvSpPr>
        <p:spPr>
          <a:xfrm>
            <a:off x="1487413" y="1289513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TWITTER_REPORTS_BUCKET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2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Lucas Jellema</a:t>
            </a:r>
            <a:br>
              <a:rPr lang="nl-NL" dirty="0"/>
            </a:br>
            <a:br>
              <a:rPr lang="nl-NL" dirty="0"/>
            </a:br>
            <a:r>
              <a:rPr lang="nl-NL" dirty="0"/>
              <a:t>CTO for AMIS | Conclusion</a:t>
            </a:r>
            <a:br>
              <a:rPr lang="nl-NL" dirty="0"/>
            </a:br>
            <a:r>
              <a:rPr lang="nl-NL" dirty="0"/>
              <a:t>Cloud Solution Architect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000" y="3309944"/>
            <a:ext cx="2021536" cy="6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5" y="3334232"/>
            <a:ext cx="1681822" cy="6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Lucas">
            <a:extLst>
              <a:ext uri="{FF2B5EF4-FFF2-40B4-BE49-F238E27FC236}">
                <a16:creationId xmlns:a16="http://schemas.microsoft.com/office/drawing/2014/main" id="{589EA8D0-2C6E-4F2B-A4F8-76E41AEA6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64" y="916640"/>
            <a:ext cx="2116616" cy="1910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5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4939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150FAB-5FED-407E-8DB7-0274FAC2C7CE}"/>
              </a:ext>
            </a:extLst>
          </p:cNvPr>
          <p:cNvSpPr/>
          <p:nvPr/>
        </p:nvSpPr>
        <p:spPr>
          <a:xfrm>
            <a:off x="1713600" y="2763178"/>
            <a:ext cx="796913" cy="342230"/>
          </a:xfrm>
          <a:prstGeom prst="wedgeRectCallout">
            <a:avLst>
              <a:gd name="adj1" fmla="val -3536"/>
              <a:gd name="adj2" fmla="val -157135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single unit, </a:t>
            </a:r>
            <a:r>
              <a:rPr lang="nl-NL" sz="700" i="1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0548CDB-6DE6-4971-A44B-630F4765719C}"/>
              </a:ext>
            </a:extLst>
          </p:cNvPr>
          <p:cNvSpPr/>
          <p:nvPr/>
        </p:nvSpPr>
        <p:spPr>
          <a:xfrm>
            <a:off x="4270800" y="1686328"/>
            <a:ext cx="1438800" cy="342230"/>
          </a:xfrm>
          <a:prstGeom prst="wedgeRectCallout">
            <a:avLst>
              <a:gd name="adj1" fmla="val -70953"/>
              <a:gd name="adj2" fmla="val 124781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Unit </a:t>
            </a:r>
            <a:r>
              <a:rPr lang="nl-NL" sz="700" dirty="0" err="1"/>
              <a:t>and</a:t>
            </a:r>
            <a:r>
              <a:rPr lang="nl-NL" sz="700" dirty="0"/>
              <a:t> (most of) </a:t>
            </a:r>
            <a:r>
              <a:rPr lang="nl-NL" sz="700" dirty="0" err="1"/>
              <a:t>its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; </a:t>
            </a:r>
            <a:r>
              <a:rPr lang="nl-NL" sz="700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dependenices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001875-48AA-4763-A8BD-7604DF1D5C5E}"/>
              </a:ext>
            </a:extLst>
          </p:cNvPr>
          <p:cNvSpPr/>
          <p:nvPr/>
        </p:nvSpPr>
        <p:spPr>
          <a:xfrm>
            <a:off x="3443693" y="4045489"/>
            <a:ext cx="2015999" cy="266808"/>
          </a:xfrm>
          <a:prstGeom prst="wedgeRectCallout">
            <a:avLst>
              <a:gd name="adj1" fmla="val 16188"/>
              <a:gd name="adj2" fmla="val -1696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Some</a:t>
            </a:r>
            <a:r>
              <a:rPr lang="nl-NL" sz="700" dirty="0"/>
              <a:t> </a:t>
            </a:r>
            <a:r>
              <a:rPr lang="nl-NL" sz="700" i="1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; </a:t>
            </a:r>
            <a:r>
              <a:rPr lang="nl-NL" sz="700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units are </a:t>
            </a:r>
            <a:r>
              <a:rPr lang="nl-NL" sz="700" dirty="0" err="1"/>
              <a:t>used</a:t>
            </a:r>
            <a:r>
              <a:rPr lang="nl-NL" sz="700" dirty="0"/>
              <a:t> </a:t>
            </a:r>
            <a:r>
              <a:rPr lang="nl-NL" sz="700" dirty="0" err="1"/>
              <a:t>unmocked</a:t>
            </a:r>
            <a:endParaRPr lang="en-NL" sz="7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231A509-4DE2-4DB5-8512-6A71BC548036}"/>
              </a:ext>
            </a:extLst>
          </p:cNvPr>
          <p:cNvSpPr/>
          <p:nvPr/>
        </p:nvSpPr>
        <p:spPr>
          <a:xfrm>
            <a:off x="5515202" y="2678368"/>
            <a:ext cx="1915198" cy="722373"/>
          </a:xfrm>
          <a:prstGeom prst="wedgeRectCallout">
            <a:avLst>
              <a:gd name="adj1" fmla="val -7875"/>
              <a:gd name="adj2" fmla="val 99146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aka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Integration or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BroadStack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test: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include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unmocked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dependencies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system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still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mocked</a:t>
            </a:r>
            <a:endParaRPr lang="nl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runtime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E2E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Smoke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Test/Health Check –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 health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interactions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PaaS &amp; IaaS level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6214A44-09BF-4528-B214-03E4B7CE38C8}"/>
              </a:ext>
            </a:extLst>
          </p:cNvPr>
          <p:cNvSpPr/>
          <p:nvPr/>
        </p:nvSpPr>
        <p:spPr>
          <a:xfrm>
            <a:off x="1609786" y="4092797"/>
            <a:ext cx="1692000" cy="241316"/>
          </a:xfrm>
          <a:prstGeom prst="wedgeRectCallout">
            <a:avLst>
              <a:gd name="adj1" fmla="val -18430"/>
              <a:gd name="adj2" fmla="val -1660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00" dirty="0" err="1"/>
              <a:t>Verify</a:t>
            </a:r>
            <a:r>
              <a:rPr lang="nl-NL" sz="700" dirty="0"/>
              <a:t> code </a:t>
            </a:r>
            <a:r>
              <a:rPr lang="nl-NL" sz="700" dirty="0" err="1"/>
              <a:t>quality</a:t>
            </a:r>
            <a:r>
              <a:rPr lang="nl-NL" sz="700" dirty="0"/>
              <a:t> guideline </a:t>
            </a:r>
            <a:r>
              <a:rPr lang="nl-NL" sz="700" dirty="0" err="1"/>
              <a:t>adherence</a:t>
            </a:r>
            <a:r>
              <a:rPr lang="nl-NL" sz="700" dirty="0"/>
              <a:t> – without running </a:t>
            </a:r>
            <a:r>
              <a:rPr lang="nl-NL" sz="700" dirty="0" err="1"/>
              <a:t>any</a:t>
            </a:r>
            <a:r>
              <a:rPr lang="nl-NL" sz="700" dirty="0"/>
              <a:t> code</a:t>
            </a:r>
            <a:endParaRPr lang="en-NL" sz="700" dirty="0">
              <a:solidFill>
                <a:schemeClr val="dk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20AE5-5527-44C0-A5E8-63D44A029C3A}"/>
              </a:ext>
            </a:extLst>
          </p:cNvPr>
          <p:cNvSpPr txBox="1"/>
          <p:nvPr/>
        </p:nvSpPr>
        <p:spPr>
          <a:xfrm>
            <a:off x="134550" y="1500351"/>
            <a:ext cx="1520723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Boundary</a:t>
            </a:r>
            <a:r>
              <a:rPr lang="nl-NL" sz="1100" dirty="0"/>
              <a:t> </a:t>
            </a:r>
            <a:r>
              <a:rPr lang="nl-NL" sz="1100" dirty="0" err="1"/>
              <a:t>Testing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Non-happy </a:t>
            </a:r>
            <a:r>
              <a:rPr lang="nl-NL" sz="1100" dirty="0" err="1"/>
              <a:t>flows</a:t>
            </a:r>
            <a:r>
              <a:rPr lang="nl-NL" sz="1100" dirty="0"/>
              <a:t> &amp; corner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Refactoring</a:t>
            </a:r>
            <a:r>
              <a:rPr lang="nl-NL" sz="1100" dirty="0"/>
              <a:t> </a:t>
            </a:r>
            <a:r>
              <a:rPr lang="nl-NL" sz="1100" dirty="0" err="1"/>
              <a:t>Protection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Technical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0DEB2A-4C57-4B21-900F-8FB58C89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46" y="31500"/>
            <a:ext cx="1760908" cy="756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C44EB-01E8-4A6F-90BA-312FC767D4E8}"/>
              </a:ext>
            </a:extLst>
          </p:cNvPr>
          <p:cNvSpPr txBox="1"/>
          <p:nvPr/>
        </p:nvSpPr>
        <p:spPr>
          <a:xfrm>
            <a:off x="7479596" y="1587740"/>
            <a:ext cx="17004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Functional</a:t>
            </a:r>
            <a:r>
              <a:rPr lang="nl-NL" sz="1100" dirty="0"/>
              <a:t> / </a:t>
            </a:r>
            <a:r>
              <a:rPr lang="nl-NL" sz="1100" dirty="0" err="1"/>
              <a:t>Specification</a:t>
            </a:r>
            <a:br>
              <a:rPr lang="nl-NL" sz="1100" dirty="0"/>
            </a:br>
            <a:r>
              <a:rPr lang="nl-NL" sz="1100" dirty="0"/>
              <a:t> </a:t>
            </a:r>
            <a:r>
              <a:rPr lang="nl-NL" sz="1100" dirty="0" err="1"/>
              <a:t>driven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Confidence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Bugs </a:t>
            </a:r>
            <a:r>
              <a:rPr lang="nl-NL" sz="1100" dirty="0" err="1"/>
              <a:t>caught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Contract &amp; </a:t>
            </a:r>
            <a:r>
              <a:rPr lang="nl-NL" sz="1100" dirty="0" err="1"/>
              <a:t>Interaction</a:t>
            </a:r>
            <a:r>
              <a:rPr lang="nl-NL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REAL (</a:t>
            </a:r>
            <a:r>
              <a:rPr lang="nl-NL" sz="1100" dirty="0" err="1"/>
              <a:t>mocks</a:t>
            </a:r>
            <a:r>
              <a:rPr lang="nl-NL" sz="1100" dirty="0"/>
              <a:t> </a:t>
            </a:r>
            <a:r>
              <a:rPr lang="nl-NL" sz="1100" dirty="0" err="1"/>
              <a:t>poke</a:t>
            </a:r>
            <a:r>
              <a:rPr lang="nl-NL" sz="1100" dirty="0"/>
              <a:t> holes in </a:t>
            </a:r>
            <a:r>
              <a:rPr lang="nl-NL" sz="1100" dirty="0" err="1"/>
              <a:t>reality</a:t>
            </a:r>
            <a:r>
              <a:rPr lang="nl-NL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Side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Effort (per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Execution</a:t>
            </a:r>
            <a:r>
              <a:rPr lang="nl-NL" sz="1100" dirty="0"/>
              <a:t> time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B654ABE-D854-4200-A046-8205F68DA522}"/>
              </a:ext>
            </a:extLst>
          </p:cNvPr>
          <p:cNvSpPr/>
          <p:nvPr/>
        </p:nvSpPr>
        <p:spPr>
          <a:xfrm>
            <a:off x="4117673" y="4365322"/>
            <a:ext cx="2299618" cy="502520"/>
          </a:xfrm>
          <a:prstGeom prst="wedgeRectCallout">
            <a:avLst>
              <a:gd name="adj1" fmla="val 70321"/>
              <a:gd name="adj2" fmla="val 22399"/>
            </a:avLst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Tests in full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blown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environment (ACC, PROD); focus on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continuous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health – end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availability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connections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platform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infra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focus on important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flows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4969B-9077-4818-9226-7EF1DCE0B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30" y="58153"/>
            <a:ext cx="842078" cy="8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1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5793135-BE79-465F-B1DD-FE8965E09E37}"/>
              </a:ext>
            </a:extLst>
          </p:cNvPr>
          <p:cNvSpPr/>
          <p:nvPr/>
        </p:nvSpPr>
        <p:spPr>
          <a:xfrm>
            <a:off x="1483200" y="1458277"/>
            <a:ext cx="5623200" cy="2811324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09CF-66A0-4A64-90FC-B2386E5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</a:t>
            </a:r>
            <a:r>
              <a:rPr lang="nl-NL" dirty="0" err="1"/>
              <a:t>and</a:t>
            </a:r>
            <a:r>
              <a:rPr lang="nl-NL" dirty="0"/>
              <a:t> Levels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ACE4-FC6D-4EE3-9B45-BF2A502D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0EFD28-6930-4D2C-BC4E-3697D588BF40}"/>
              </a:ext>
            </a:extLst>
          </p:cNvPr>
          <p:cNvSpPr/>
          <p:nvPr/>
        </p:nvSpPr>
        <p:spPr>
          <a:xfrm>
            <a:off x="1800398" y="2109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EC429B-B2A7-4FED-8BE4-9D1B54349BD7}"/>
              </a:ext>
            </a:extLst>
          </p:cNvPr>
          <p:cNvSpPr/>
          <p:nvPr/>
        </p:nvSpPr>
        <p:spPr>
          <a:xfrm>
            <a:off x="3326801" y="2109995"/>
            <a:ext cx="975000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5E91C1-C547-40E0-BBD7-3C3E042D6F15}"/>
              </a:ext>
            </a:extLst>
          </p:cNvPr>
          <p:cNvSpPr/>
          <p:nvPr/>
        </p:nvSpPr>
        <p:spPr>
          <a:xfrm>
            <a:off x="2117200" y="2937995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22C279-32B6-4F53-9CC1-4EA033B514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404299" y="2640094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FEB8A8-AB4C-4051-A1BB-420D77DBF611}"/>
              </a:ext>
            </a:extLst>
          </p:cNvPr>
          <p:cNvSpPr/>
          <p:nvPr/>
        </p:nvSpPr>
        <p:spPr>
          <a:xfrm>
            <a:off x="4714749" y="2937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0008E1-DB9D-4FD7-B71D-01FA29DF374F}"/>
              </a:ext>
            </a:extLst>
          </p:cNvPr>
          <p:cNvCxnSpPr>
            <a:cxnSpLocks/>
          </p:cNvCxnSpPr>
          <p:nvPr/>
        </p:nvCxnSpPr>
        <p:spPr>
          <a:xfrm flipV="1">
            <a:off x="4301801" y="1927611"/>
            <a:ext cx="1451385" cy="36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EF9B14-2BC9-4137-964E-E53068A293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01999" y="2401595"/>
            <a:ext cx="424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72CB0D-385E-4C13-BB63-76E553526B85}"/>
              </a:ext>
            </a:extLst>
          </p:cNvPr>
          <p:cNvSpPr/>
          <p:nvPr/>
        </p:nvSpPr>
        <p:spPr>
          <a:xfrm>
            <a:off x="7569077" y="138704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External</a:t>
            </a:r>
            <a:r>
              <a:rPr lang="nl-NL" sz="1100" dirty="0"/>
              <a:t> API</a:t>
            </a:r>
            <a:endParaRPr lang="en-NL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A753B2-AC59-4137-8213-BBA6415CFB63}"/>
              </a:ext>
            </a:extLst>
          </p:cNvPr>
          <p:cNvSpPr/>
          <p:nvPr/>
        </p:nvSpPr>
        <p:spPr>
          <a:xfrm>
            <a:off x="7569077" y="274024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Internal</a:t>
            </a:r>
            <a:r>
              <a:rPr lang="nl-NL" sz="1100" dirty="0"/>
              <a:t> API for separate </a:t>
            </a:r>
            <a:r>
              <a:rPr lang="nl-NL" sz="1100" dirty="0" err="1"/>
              <a:t>application</a:t>
            </a:r>
            <a:endParaRPr lang="en-NL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CDB88-70F2-4DB9-B574-FB625205DBFF}"/>
              </a:ext>
            </a:extLst>
          </p:cNvPr>
          <p:cNvSpPr/>
          <p:nvPr/>
        </p:nvSpPr>
        <p:spPr>
          <a:xfrm>
            <a:off x="5753186" y="174522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536DAE-C9DC-402E-B958-F629174A518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6850591" y="1708612"/>
            <a:ext cx="718486" cy="834394"/>
          </a:xfrm>
          <a:prstGeom prst="bentConnector3">
            <a:avLst>
              <a:gd name="adj1" fmla="val 77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ABFC3B-3FC5-4C44-A96A-288F211A69F6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6850591" y="2543006"/>
            <a:ext cx="718486" cy="518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226ABC-36B4-46F4-B94A-156B3B07CBCA}"/>
              </a:ext>
            </a:extLst>
          </p:cNvPr>
          <p:cNvSpPr/>
          <p:nvPr/>
        </p:nvSpPr>
        <p:spPr>
          <a:xfrm>
            <a:off x="6308782" y="241492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  <a:endParaRPr lang="en-NL" sz="7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1F9FD4-611D-4C05-AFB6-5AF89397AE9E}"/>
              </a:ext>
            </a:extLst>
          </p:cNvPr>
          <p:cNvSpPr/>
          <p:nvPr/>
        </p:nvSpPr>
        <p:spPr>
          <a:xfrm>
            <a:off x="6308782" y="277782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5B26F86-4E1F-47EE-B6DB-0105725B5E8E}"/>
              </a:ext>
            </a:extLst>
          </p:cNvPr>
          <p:cNvCxnSpPr>
            <a:endCxn id="26" idx="1"/>
          </p:cNvCxnSpPr>
          <p:nvPr/>
        </p:nvCxnSpPr>
        <p:spPr>
          <a:xfrm>
            <a:off x="6078382" y="232842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AB0093-8D7F-4EB4-AFCB-781BBD8E19A4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894727" y="249184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CD19EE-1E57-49EC-BFCA-A51AF8450A37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>
            <a:off x="5816350" y="3229595"/>
            <a:ext cx="1737189" cy="857964"/>
          </a:xfrm>
          <a:prstGeom prst="bentConnector3">
            <a:avLst>
              <a:gd name="adj1" fmla="val 3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7E1F57-FA11-40AF-A0DF-C50EC7849807}"/>
              </a:ext>
            </a:extLst>
          </p:cNvPr>
          <p:cNvSpPr/>
          <p:nvPr/>
        </p:nvSpPr>
        <p:spPr>
          <a:xfrm>
            <a:off x="2112791" y="3294455"/>
            <a:ext cx="1181901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core</a:t>
            </a:r>
            <a:r>
              <a:rPr lang="nl-NL" sz="1050" dirty="0"/>
              <a:t> module</a:t>
            </a:r>
            <a:endParaRPr lang="en-NL" sz="105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3538DE3-6F22-41CC-B6B3-020381C16340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1645924" y="2955666"/>
            <a:ext cx="729340" cy="204394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03E97-E63B-4DF2-BB38-7095C98C1466}"/>
              </a:ext>
            </a:extLst>
          </p:cNvPr>
          <p:cNvSpPr txBox="1"/>
          <p:nvPr/>
        </p:nvSpPr>
        <p:spPr>
          <a:xfrm>
            <a:off x="1579923" y="1357244"/>
            <a:ext cx="5071901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 (a mini-</a:t>
            </a:r>
            <a:r>
              <a:rPr lang="nl-NL" sz="1300" dirty="0" err="1"/>
              <a:t>application</a:t>
            </a:r>
            <a:r>
              <a:rPr lang="nl-NL" sz="1300" dirty="0"/>
              <a:t> </a:t>
            </a:r>
            <a:r>
              <a:rPr lang="nl-NL" sz="1300" dirty="0" err="1"/>
              <a:t>deployed</a:t>
            </a:r>
            <a:r>
              <a:rPr lang="nl-NL" sz="1300" dirty="0"/>
              <a:t> as </a:t>
            </a:r>
            <a:r>
              <a:rPr lang="nl-NL" sz="1300" dirty="0" err="1"/>
              <a:t>one</a:t>
            </a:r>
            <a:r>
              <a:rPr lang="nl-NL" sz="1300" dirty="0"/>
              <a:t> </a:t>
            </a:r>
            <a:r>
              <a:rPr lang="nl-NL" sz="1300" dirty="0" err="1"/>
              <a:t>Serverless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)</a:t>
            </a:r>
            <a:endParaRPr lang="en-NL" sz="1300" dirty="0" err="1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604B106-001D-4F94-9785-DE8F81EA53AC}"/>
              </a:ext>
            </a:extLst>
          </p:cNvPr>
          <p:cNvCxnSpPr>
            <a:cxnSpLocks/>
          </p:cNvCxnSpPr>
          <p:nvPr/>
        </p:nvCxnSpPr>
        <p:spPr>
          <a:xfrm>
            <a:off x="4301801" y="2475781"/>
            <a:ext cx="412948" cy="82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7CAAB9-EEDF-4027-9458-6830B22A1C00}"/>
              </a:ext>
            </a:extLst>
          </p:cNvPr>
          <p:cNvSpPr/>
          <p:nvPr/>
        </p:nvSpPr>
        <p:spPr>
          <a:xfrm>
            <a:off x="4962013" y="3765996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1734E77-6C67-4416-8672-B86D024E5FBD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5249112" y="3468095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5618EE-52B6-4DF5-8C12-62998A0032E3}"/>
              </a:ext>
            </a:extLst>
          </p:cNvPr>
          <p:cNvSpPr/>
          <p:nvPr/>
        </p:nvSpPr>
        <p:spPr>
          <a:xfrm>
            <a:off x="7553539" y="3765996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Database</a:t>
            </a:r>
            <a:endParaRPr lang="en-NL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EE900-843A-464B-8DA5-F90D47B7422E}"/>
              </a:ext>
            </a:extLst>
          </p:cNvPr>
          <p:cNvSpPr/>
          <p:nvPr/>
        </p:nvSpPr>
        <p:spPr>
          <a:xfrm>
            <a:off x="3175200" y="1972175"/>
            <a:ext cx="1249006" cy="783436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49F5C8-5D0D-4F70-ABA4-D99D30505E3F}"/>
              </a:ext>
            </a:extLst>
          </p:cNvPr>
          <p:cNvSpPr/>
          <p:nvPr/>
        </p:nvSpPr>
        <p:spPr>
          <a:xfrm>
            <a:off x="1483200" y="1609125"/>
            <a:ext cx="5623200" cy="26604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37F1DB-91F1-4FFD-B706-1F8682D26548}"/>
              </a:ext>
            </a:extLst>
          </p:cNvPr>
          <p:cNvSpPr/>
          <p:nvPr/>
        </p:nvSpPr>
        <p:spPr>
          <a:xfrm>
            <a:off x="1021722" y="1267827"/>
            <a:ext cx="7992677" cy="331137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12975736-0EB8-423B-BDDE-E2D21130C0CC}"/>
              </a:ext>
            </a:extLst>
          </p:cNvPr>
          <p:cNvSpPr/>
          <p:nvPr/>
        </p:nvSpPr>
        <p:spPr>
          <a:xfrm>
            <a:off x="3609470" y="626801"/>
            <a:ext cx="1797610" cy="453380"/>
          </a:xfrm>
          <a:prstGeom prst="wedgeRectCallout">
            <a:avLst>
              <a:gd name="adj1" fmla="val -17459"/>
              <a:gd name="adj2" fmla="val 239680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Unit Test – single unit,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 </a:t>
            </a:r>
            <a:endParaRPr lang="en-NL" sz="1050" dirty="0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3F7B834E-4E03-4309-8BFC-F1B102F8ADD6}"/>
              </a:ext>
            </a:extLst>
          </p:cNvPr>
          <p:cNvSpPr/>
          <p:nvPr/>
        </p:nvSpPr>
        <p:spPr>
          <a:xfrm>
            <a:off x="92787" y="638254"/>
            <a:ext cx="3082414" cy="520945"/>
          </a:xfrm>
          <a:prstGeom prst="wedgeRectCallout">
            <a:avLst>
              <a:gd name="adj1" fmla="val -4134"/>
              <a:gd name="adj2" fmla="val 14819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Component Test (</a:t>
            </a:r>
            <a:r>
              <a:rPr lang="nl-NL" sz="1050" dirty="0" err="1"/>
              <a:t>aka</a:t>
            </a:r>
            <a:r>
              <a:rPr lang="nl-NL" sz="1050" dirty="0"/>
              <a:t> </a:t>
            </a:r>
            <a:r>
              <a:rPr lang="nl-NL" sz="1050" dirty="0" err="1"/>
              <a:t>integration</a:t>
            </a:r>
            <a:r>
              <a:rPr lang="nl-NL" sz="1050" dirty="0"/>
              <a:t>) –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i="1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;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internal</a:t>
            </a:r>
            <a:r>
              <a:rPr lang="nl-NL" sz="1050" dirty="0"/>
              <a:t> units are </a:t>
            </a:r>
            <a:r>
              <a:rPr lang="nl-NL" sz="1050" dirty="0" err="1"/>
              <a:t>used</a:t>
            </a:r>
            <a:r>
              <a:rPr lang="nl-NL" sz="1050" dirty="0"/>
              <a:t> </a:t>
            </a:r>
            <a:r>
              <a:rPr lang="nl-NL" sz="1050" dirty="0" err="1"/>
              <a:t>unmocked</a:t>
            </a:r>
            <a:endParaRPr lang="en-NL" sz="105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D08E985D-9BED-46F3-9A3E-F1530E5CE4FF}"/>
              </a:ext>
            </a:extLst>
          </p:cNvPr>
          <p:cNvSpPr/>
          <p:nvPr/>
        </p:nvSpPr>
        <p:spPr>
          <a:xfrm>
            <a:off x="5753186" y="225584"/>
            <a:ext cx="3082415" cy="550602"/>
          </a:xfrm>
          <a:prstGeom prst="wedgeRectCallout">
            <a:avLst>
              <a:gd name="adj1" fmla="val -16522"/>
              <a:gd name="adj2" fmla="val 137021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End-</a:t>
            </a:r>
            <a:r>
              <a:rPr lang="nl-NL" sz="1050" dirty="0" err="1"/>
              <a:t>to</a:t>
            </a:r>
            <a:r>
              <a:rPr lang="nl-NL" sz="1050" dirty="0"/>
              <a:t>-End (</a:t>
            </a:r>
            <a:r>
              <a:rPr lang="nl-NL" sz="1050" dirty="0" err="1"/>
              <a:t>aka</a:t>
            </a:r>
            <a:r>
              <a:rPr lang="nl-NL" sz="1050" dirty="0"/>
              <a:t> Integration or </a:t>
            </a:r>
            <a:r>
              <a:rPr lang="nl-NL" sz="1050" dirty="0" err="1"/>
              <a:t>BroadStack</a:t>
            </a:r>
            <a:r>
              <a:rPr lang="nl-NL" sz="1050" dirty="0"/>
              <a:t>) test: tests </a:t>
            </a:r>
            <a:r>
              <a:rPr lang="nl-NL" sz="1050" dirty="0" err="1"/>
              <a:t>include</a:t>
            </a:r>
            <a:r>
              <a:rPr lang="nl-NL" sz="1050" dirty="0"/>
              <a:t> (</a:t>
            </a:r>
            <a:r>
              <a:rPr lang="nl-NL" sz="1050" dirty="0" err="1"/>
              <a:t>unmocked</a:t>
            </a:r>
            <a:r>
              <a:rPr lang="nl-NL" sz="1050" dirty="0"/>
              <a:t>) </a:t>
            </a:r>
            <a:r>
              <a:rPr lang="nl-NL" sz="1050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endParaRPr lang="en-NL" sz="1050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970D462-D5BC-4CAC-BE8D-03AFC6F028BD}"/>
              </a:ext>
            </a:extLst>
          </p:cNvPr>
          <p:cNvSpPr/>
          <p:nvPr/>
        </p:nvSpPr>
        <p:spPr>
          <a:xfrm>
            <a:off x="2673203" y="1821309"/>
            <a:ext cx="516997" cy="338116"/>
          </a:xfrm>
          <a:prstGeom prst="rightArrow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AE9258-F36F-461B-8EBD-643D9F58C849}"/>
              </a:ext>
            </a:extLst>
          </p:cNvPr>
          <p:cNvSpPr/>
          <p:nvPr/>
        </p:nvSpPr>
        <p:spPr>
          <a:xfrm>
            <a:off x="4230314" y="3320461"/>
            <a:ext cx="516997" cy="3381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877C666-A511-44E2-9551-02A746D3E9C2}"/>
              </a:ext>
            </a:extLst>
          </p:cNvPr>
          <p:cNvSpPr/>
          <p:nvPr/>
        </p:nvSpPr>
        <p:spPr>
          <a:xfrm>
            <a:off x="5309772" y="2045284"/>
            <a:ext cx="516997" cy="338116"/>
          </a:xfrm>
          <a:prstGeom prst="rightArrow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955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br>
              <a:rPr lang="nl-NL" dirty="0"/>
            </a:br>
            <a:r>
              <a:rPr lang="nl-NL" dirty="0"/>
              <a:t>Component, Units &amp;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8" y="987621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CC449-65B6-4C65-942E-1328DD06E597}"/>
              </a:ext>
            </a:extLst>
          </p:cNvPr>
          <p:cNvSpPr/>
          <p:nvPr/>
        </p:nvSpPr>
        <p:spPr>
          <a:xfrm>
            <a:off x="7135423" y="958890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74A668E-5232-4347-AE1D-D08AF4DD73F6}"/>
              </a:ext>
            </a:extLst>
          </p:cNvPr>
          <p:cNvSpPr/>
          <p:nvPr/>
        </p:nvSpPr>
        <p:spPr>
          <a:xfrm>
            <a:off x="7135423" y="2863933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1E62D0-38FF-40A3-A17A-6DA1194085CA}"/>
              </a:ext>
            </a:extLst>
          </p:cNvPr>
          <p:cNvSpPr/>
          <p:nvPr/>
        </p:nvSpPr>
        <p:spPr>
          <a:xfrm>
            <a:off x="7135423" y="4211877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34E4ACA-7FA8-4555-95C6-93DB47B7F13B}"/>
              </a:ext>
            </a:extLst>
          </p:cNvPr>
          <p:cNvSpPr/>
          <p:nvPr/>
        </p:nvSpPr>
        <p:spPr>
          <a:xfrm>
            <a:off x="336648" y="2128372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531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A2F-AC38-4C53-8D12-E5BFD0DA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at Unit, Component </a:t>
            </a:r>
            <a:r>
              <a:rPr lang="nl-NL" dirty="0" err="1"/>
              <a:t>and</a:t>
            </a:r>
            <a:r>
              <a:rPr lang="nl-NL" dirty="0"/>
              <a:t> End-</a:t>
            </a:r>
            <a:r>
              <a:rPr lang="nl-NL" dirty="0" err="1"/>
              <a:t>to</a:t>
            </a:r>
            <a:r>
              <a:rPr lang="nl-NL" dirty="0"/>
              <a:t>-End level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76A1-DFA9-479C-A2B6-38F535EC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8114397" cy="3780000"/>
          </a:xfrm>
        </p:spPr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Mocking</a:t>
            </a:r>
            <a:r>
              <a:rPr lang="nl-NL" dirty="0"/>
              <a:t> Units &amp; </a:t>
            </a:r>
            <a:r>
              <a:rPr lang="nl-NL" dirty="0" err="1"/>
              <a:t>Libries</a:t>
            </a:r>
            <a:r>
              <a:rPr lang="nl-NL" dirty="0"/>
              <a:t>/Modules, </a:t>
            </a:r>
            <a:r>
              <a:rPr lang="nl-NL" dirty="0" err="1"/>
              <a:t>External</a:t>
            </a:r>
            <a:r>
              <a:rPr lang="nl-NL" dirty="0"/>
              <a:t> Services </a:t>
            </a:r>
            <a:r>
              <a:rPr lang="nl-NL" dirty="0" err="1"/>
              <a:t>and</a:t>
            </a:r>
            <a:r>
              <a:rPr lang="nl-NL" dirty="0"/>
              <a:t> &lt;data&gt; </a:t>
            </a:r>
            <a:r>
              <a:rPr lang="nl-NL" dirty="0" err="1"/>
              <a:t>respectively</a:t>
            </a:r>
            <a:r>
              <a:rPr lang="nl-NL" dirty="0"/>
              <a:t>)</a:t>
            </a:r>
            <a:br>
              <a:rPr lang="nl-NL" dirty="0"/>
            </a:br>
            <a:endParaRPr lang="nl-NL" dirty="0"/>
          </a:p>
          <a:p>
            <a:r>
              <a:rPr lang="nl-NL" dirty="0"/>
              <a:t>Unit Test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or Module test) </a:t>
            </a:r>
          </a:p>
          <a:p>
            <a:pPr lvl="1"/>
            <a:r>
              <a:rPr lang="nl-NL" dirty="0" err="1"/>
              <a:t>Solitary</a:t>
            </a:r>
            <a:r>
              <a:rPr lang="nl-NL" dirty="0"/>
              <a:t>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single unit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units </a:t>
            </a:r>
          </a:p>
          <a:p>
            <a:pPr lvl="1"/>
            <a:r>
              <a:rPr lang="nl-NL" dirty="0" err="1"/>
              <a:t>Sociable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i="1" dirty="0" err="1"/>
              <a:t>wired</a:t>
            </a:r>
            <a:r>
              <a:rPr lang="nl-NL" dirty="0"/>
              <a:t>) : </a:t>
            </a:r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unit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invokes</a:t>
            </a:r>
            <a:r>
              <a:rPr lang="nl-NL" dirty="0"/>
              <a:t> </a:t>
            </a:r>
            <a:r>
              <a:rPr lang="nl-NL" dirty="0" err="1"/>
              <a:t>unless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| slow services are </a:t>
            </a:r>
            <a:r>
              <a:rPr lang="nl-NL" dirty="0" err="1"/>
              <a:t>invoked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case these units are </a:t>
            </a:r>
            <a:r>
              <a:rPr lang="nl-NL" dirty="0" err="1"/>
              <a:t>mocked</a:t>
            </a:r>
            <a:r>
              <a:rPr lang="nl-NL" dirty="0"/>
              <a:t> 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social</a:t>
            </a:r>
            <a:r>
              <a:rPr lang="nl-NL" dirty="0"/>
              <a:t> unit test </a:t>
            </a:r>
            <a:r>
              <a:rPr lang="nl-NL" dirty="0" err="1"/>
              <a:t>and</a:t>
            </a:r>
            <a:r>
              <a:rPr lang="nl-NL" dirty="0"/>
              <a:t> component test are </a:t>
            </a:r>
            <a:r>
              <a:rPr lang="nl-NL" dirty="0" err="1"/>
              <a:t>similar</a:t>
            </a:r>
            <a:r>
              <a:rPr lang="nl-NL" dirty="0"/>
              <a:t>)</a:t>
            </a:r>
          </a:p>
          <a:p>
            <a:r>
              <a:rPr lang="nl-NL" dirty="0"/>
              <a:t>Component Test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 in </a:t>
            </a:r>
            <a:r>
              <a:rPr lang="nl-NL" dirty="0" err="1"/>
              <a:t>the</a:t>
            </a:r>
            <a:r>
              <a:rPr lang="nl-NL" dirty="0"/>
              <a:t> component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services</a:t>
            </a:r>
          </a:p>
          <a:p>
            <a:r>
              <a:rPr lang="nl-NL" dirty="0"/>
              <a:t>End-</a:t>
            </a:r>
            <a:r>
              <a:rPr lang="nl-NL" dirty="0" err="1"/>
              <a:t>to</a:t>
            </a:r>
            <a:r>
              <a:rPr lang="nl-NL" dirty="0"/>
              <a:t>-End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broad</a:t>
            </a:r>
            <a:r>
              <a:rPr lang="nl-NL" dirty="0"/>
              <a:t> stack or </a:t>
            </a:r>
            <a:r>
              <a:rPr lang="nl-NL" dirty="0" err="1"/>
              <a:t>integration</a:t>
            </a:r>
            <a:r>
              <a:rPr lang="nl-NL" dirty="0"/>
              <a:t> test)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component as well as real </a:t>
            </a:r>
            <a:r>
              <a:rPr lang="nl-NL" dirty="0" err="1"/>
              <a:t>external</a:t>
            </a:r>
            <a:r>
              <a:rPr lang="nl-NL" dirty="0"/>
              <a:t> services (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predefined</a:t>
            </a:r>
            <a:r>
              <a:rPr lang="nl-NL" dirty="0"/>
              <a:t> set of test data </a:t>
            </a:r>
            <a:r>
              <a:rPr lang="nl-NL" dirty="0" err="1"/>
              <a:t>objects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8ACAC-3C38-41B0-A9D6-2BA3584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Unit Test – for </a:t>
            </a:r>
            <a:r>
              <a:rPr lang="nl-NL" dirty="0" err="1"/>
              <a:t>each</a:t>
            </a:r>
            <a:r>
              <a:rPr lang="nl-NL" dirty="0"/>
              <a:t> of </a:t>
            </a:r>
            <a:r>
              <a:rPr lang="nl-NL" dirty="0" err="1"/>
              <a:t>custom</a:t>
            </a:r>
            <a:r>
              <a:rPr lang="nl-NL" dirty="0"/>
              <a:t> units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A40B-7B43-4DCB-BD71-A86C1C20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Units as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technical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developer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meaningful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business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D2511-F806-4248-8AC2-49AC9ACFDA14}"/>
              </a:ext>
            </a:extLst>
          </p:cNvPr>
          <p:cNvSpPr/>
          <p:nvPr/>
        </p:nvSpPr>
        <p:spPr>
          <a:xfrm>
            <a:off x="2544683" y="178107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 err="1"/>
              <a:t>unit.test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77FC975-2939-47EC-82B6-B4396FCBE33C}"/>
              </a:ext>
            </a:extLst>
          </p:cNvPr>
          <p:cNvSpPr/>
          <p:nvPr/>
        </p:nvSpPr>
        <p:spPr>
          <a:xfrm>
            <a:off x="2959200" y="220828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62676C-BF5A-48EB-81D7-82144C903487}"/>
              </a:ext>
            </a:extLst>
          </p:cNvPr>
          <p:cNvCxnSpPr>
            <a:stCxn id="6" idx="2"/>
            <a:endCxn id="34" idx="1"/>
          </p:cNvCxnSpPr>
          <p:nvPr/>
        </p:nvCxnSpPr>
        <p:spPr>
          <a:xfrm rot="16200000" flipH="1">
            <a:off x="2774102" y="3191592"/>
            <a:ext cx="1159399" cy="640853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2C4EC9D-4959-4DAE-9ABB-60E05431370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2067" y="2065012"/>
            <a:ext cx="205826" cy="635028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1702383"/>
            <a:ext cx="2572216" cy="2919425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1F665E-5CDF-4381-9463-4C6859DF2BC0}"/>
              </a:ext>
            </a:extLst>
          </p:cNvPr>
          <p:cNvSpPr/>
          <p:nvPr/>
        </p:nvSpPr>
        <p:spPr>
          <a:xfrm>
            <a:off x="3628284" y="1730709"/>
            <a:ext cx="916486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3674228" y="392456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-object-writer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8155357-82AB-4DC6-8E2A-80B1287755D8}"/>
              </a:ext>
            </a:extLst>
          </p:cNvPr>
          <p:cNvSpPr/>
          <p:nvPr/>
        </p:nvSpPr>
        <p:spPr>
          <a:xfrm>
            <a:off x="580653" y="1803539"/>
            <a:ext cx="1999749" cy="185275"/>
          </a:xfrm>
          <a:prstGeom prst="wedgeRectCallout">
            <a:avLst>
              <a:gd name="adj1" fmla="val 53915"/>
              <a:gd name="adj2" fmla="val 1088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1A559-06CF-46D0-917D-0588C2A02B9F}"/>
              </a:ext>
            </a:extLst>
          </p:cNvPr>
          <p:cNvSpPr txBox="1"/>
          <p:nvPr/>
        </p:nvSpPr>
        <p:spPr>
          <a:xfrm>
            <a:off x="637609" y="1828064"/>
            <a:ext cx="20532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88D47-DF7D-4BA7-9B17-C5C8D9A5DF15}"/>
              </a:ext>
            </a:extLst>
          </p:cNvPr>
          <p:cNvSpPr/>
          <p:nvPr/>
        </p:nvSpPr>
        <p:spPr>
          <a:xfrm>
            <a:off x="2452976" y="2361412"/>
            <a:ext cx="1150120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275519-983A-478B-B3C9-FCBA9FC3262A}"/>
              </a:ext>
            </a:extLst>
          </p:cNvPr>
          <p:cNvSpPr/>
          <p:nvPr/>
        </p:nvSpPr>
        <p:spPr>
          <a:xfrm>
            <a:off x="1237888" y="2361413"/>
            <a:ext cx="1124333" cy="1402158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99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33601" cy="504000"/>
          </a:xfrm>
        </p:spPr>
        <p:txBody>
          <a:bodyPr/>
          <a:lstStyle/>
          <a:p>
            <a:r>
              <a:rPr lang="nl-NL" dirty="0"/>
              <a:t>Unit Test – for unit tweet-</a:t>
            </a:r>
            <a:r>
              <a:rPr lang="nl-NL" dirty="0" err="1"/>
              <a:t>retriever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Mock modules </a:t>
            </a:r>
            <a:r>
              <a:rPr lang="nl-NL" dirty="0" err="1"/>
              <a:t>twit</a:t>
            </a:r>
            <a:r>
              <a:rPr lang="nl-NL" dirty="0"/>
              <a:t> (3rd party)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oci-secret-retriever</a:t>
            </a:r>
            <a:r>
              <a:rPr lang="nl-NL" dirty="0"/>
              <a:t> (</a:t>
            </a:r>
            <a:r>
              <a:rPr lang="nl-NL" dirty="0" err="1"/>
              <a:t>custom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2892362"/>
            <a:ext cx="257221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4729342" y="2937118"/>
            <a:ext cx="1135853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B7849C-03CE-4352-944B-CFB46F297665}"/>
              </a:ext>
            </a:extLst>
          </p:cNvPr>
          <p:cNvSpPr/>
          <p:nvPr/>
        </p:nvSpPr>
        <p:spPr>
          <a:xfrm>
            <a:off x="5125483" y="2328600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E33921D0-246E-401F-824D-5B6BF6C5B61D}"/>
              </a:ext>
            </a:extLst>
          </p:cNvPr>
          <p:cNvSpPr/>
          <p:nvPr/>
        </p:nvSpPr>
        <p:spPr>
          <a:xfrm>
            <a:off x="6295613" y="2102847"/>
            <a:ext cx="1063949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/>
              <a:t>Mock </a:t>
            </a:r>
            <a:r>
              <a:rPr lang="nl-NL" sz="900" dirty="0" err="1"/>
              <a:t>interaction</a:t>
            </a:r>
            <a:r>
              <a:rPr lang="nl-NL" sz="900" dirty="0"/>
              <a:t> </a:t>
            </a:r>
            <a:r>
              <a:rPr lang="nl-NL" sz="900" dirty="0" err="1"/>
              <a:t>with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C8E2C7A-835B-4477-AD70-18F06AE7D7CD}"/>
              </a:ext>
            </a:extLst>
          </p:cNvPr>
          <p:cNvCxnSpPr>
            <a:stCxn id="7" idx="2"/>
            <a:endCxn id="34" idx="1"/>
          </p:cNvCxnSpPr>
          <p:nvPr/>
        </p:nvCxnSpPr>
        <p:spPr>
          <a:xfrm rot="16200000" flipH="1">
            <a:off x="4317114" y="2692040"/>
            <a:ext cx="663707" cy="1607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DA8FC7E-C396-4550-9C18-CA9CE95979BD}"/>
              </a:ext>
            </a:extLst>
          </p:cNvPr>
          <p:cNvSpPr/>
          <p:nvPr/>
        </p:nvSpPr>
        <p:spPr>
          <a:xfrm>
            <a:off x="5116335" y="1672974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</a:t>
            </a:r>
            <a:r>
              <a:rPr lang="en-US" sz="900" dirty="0" err="1"/>
              <a:t>retriever.unit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3AA283F-EF54-4FB5-A828-4B8A49EA42EF}"/>
              </a:ext>
            </a:extLst>
          </p:cNvPr>
          <p:cNvSpPr/>
          <p:nvPr/>
        </p:nvSpPr>
        <p:spPr>
          <a:xfrm rot="5400000">
            <a:off x="4865925" y="1862740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87D9400F-F605-4554-A2C3-AD5ADF4D51AD}"/>
              </a:ext>
            </a:extLst>
          </p:cNvPr>
          <p:cNvSpPr/>
          <p:nvPr/>
        </p:nvSpPr>
        <p:spPr>
          <a:xfrm>
            <a:off x="5795062" y="1174648"/>
            <a:ext cx="1941237" cy="351739"/>
          </a:xfrm>
          <a:prstGeom prst="wedgeRectCallout">
            <a:avLst>
              <a:gd name="adj1" fmla="val -43742"/>
              <a:gd name="adj2" fmla="val 13403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5446C-D4E7-47A8-9FFF-AC94E02DDF8B}"/>
              </a:ext>
            </a:extLst>
          </p:cNvPr>
          <p:cNvSpPr txBox="1"/>
          <p:nvPr/>
        </p:nvSpPr>
        <p:spPr>
          <a:xfrm>
            <a:off x="5865195" y="1223440"/>
            <a:ext cx="28117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 </a:t>
            </a:r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4FC884-F9A9-4E6D-BD9A-ACCFA7ABB71E}"/>
              </a:ext>
            </a:extLst>
          </p:cNvPr>
          <p:cNvSpPr/>
          <p:nvPr/>
        </p:nvSpPr>
        <p:spPr>
          <a:xfrm>
            <a:off x="1236505" y="2172405"/>
            <a:ext cx="237616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0FFE63-6CF5-429B-9FE3-CDE3B9FE407B}"/>
              </a:ext>
            </a:extLst>
          </p:cNvPr>
          <p:cNvSpPr/>
          <p:nvPr/>
        </p:nvSpPr>
        <p:spPr>
          <a:xfrm>
            <a:off x="4018517" y="1826602"/>
            <a:ext cx="1055993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C48-1978-44BF-8D8C-F2919BD0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(</a:t>
            </a:r>
            <a:r>
              <a:rPr lang="nl-NL" dirty="0" err="1"/>
              <a:t>isolated</a:t>
            </a:r>
            <a:r>
              <a:rPr lang="nl-NL" dirty="0"/>
              <a:t>) Unit 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Mocking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6201-ECD8-4796-BC50-6C3FD781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792000"/>
            <a:ext cx="6623999" cy="3780000"/>
          </a:xfrm>
        </p:spPr>
        <p:txBody>
          <a:bodyPr/>
          <a:lstStyle/>
          <a:p>
            <a:r>
              <a:rPr lang="nl-NL" dirty="0"/>
              <a:t>Focus on complex logic</a:t>
            </a:r>
          </a:p>
          <a:p>
            <a:r>
              <a:rPr lang="nl-NL" dirty="0" err="1"/>
              <a:t>Optimize</a:t>
            </a:r>
            <a:r>
              <a:rPr lang="nl-NL" dirty="0"/>
              <a:t> performance – </a:t>
            </a:r>
            <a:r>
              <a:rPr lang="nl-NL" dirty="0" err="1"/>
              <a:t>execution</a:t>
            </a:r>
            <a:r>
              <a:rPr lang="nl-NL" dirty="0"/>
              <a:t> speed of test</a:t>
            </a:r>
          </a:p>
          <a:p>
            <a:r>
              <a:rPr lang="nl-NL" dirty="0" err="1"/>
              <a:t>Minimize</a:t>
            </a:r>
            <a:r>
              <a:rPr lang="nl-NL" dirty="0"/>
              <a:t> side </a:t>
            </a:r>
            <a:r>
              <a:rPr lang="nl-NL" dirty="0" err="1"/>
              <a:t>effects</a:t>
            </a:r>
            <a:endParaRPr lang="nl-NL" dirty="0"/>
          </a:p>
          <a:p>
            <a:r>
              <a:rPr lang="nl-NL" dirty="0" err="1"/>
              <a:t>Dependencies</a:t>
            </a:r>
            <a:r>
              <a:rPr lang="nl-NL" dirty="0"/>
              <a:t> (</a:t>
            </a:r>
            <a:r>
              <a:rPr lang="nl-NL" dirty="0" err="1"/>
              <a:t>internal</a:t>
            </a:r>
            <a:r>
              <a:rPr lang="nl-NL" dirty="0"/>
              <a:t> or </a:t>
            </a:r>
            <a:r>
              <a:rPr lang="nl-NL" dirty="0" err="1"/>
              <a:t>external</a:t>
            </a:r>
            <a:r>
              <a:rPr lang="nl-NL" dirty="0"/>
              <a:t>)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Invoking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 or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money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rigidly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of ‘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tests’</a:t>
            </a:r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 for </a:t>
            </a:r>
            <a:r>
              <a:rPr lang="nl-NL" dirty="0" err="1"/>
              <a:t>every</a:t>
            </a:r>
            <a:r>
              <a:rPr lang="nl-NL" dirty="0"/>
              <a:t> unit</a:t>
            </a:r>
          </a:p>
          <a:p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insight</a:t>
            </a:r>
            <a:r>
              <a:rPr lang="nl-NL" dirty="0"/>
              <a:t> a test is </a:t>
            </a:r>
            <a:r>
              <a:rPr lang="nl-NL" dirty="0" err="1"/>
              <a:t>supposed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– </a:t>
            </a:r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need</a:t>
            </a:r>
            <a:r>
              <a:rPr lang="nl-NL" dirty="0"/>
              <a:t> a test for?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a test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fail</a:t>
            </a:r>
            <a:r>
              <a:rPr lang="nl-NL" dirty="0"/>
              <a:t> (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type of change)</a:t>
            </a:r>
          </a:p>
          <a:p>
            <a:r>
              <a:rPr lang="nl-NL" dirty="0"/>
              <a:t>Integration tests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more </a:t>
            </a:r>
            <a:r>
              <a:rPr lang="nl-NL" dirty="0" err="1"/>
              <a:t>confidence</a:t>
            </a:r>
            <a:r>
              <a:rPr lang="nl-NL" dirty="0"/>
              <a:t> in </a:t>
            </a:r>
            <a:r>
              <a:rPr lang="nl-NL" dirty="0" err="1"/>
              <a:t>functioning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specifications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F728-929F-41EC-9552-23E31753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12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91201" cy="504000"/>
          </a:xfrm>
        </p:spPr>
        <p:txBody>
          <a:bodyPr/>
          <a:lstStyle/>
          <a:p>
            <a:pPr algn="r"/>
            <a:r>
              <a:rPr lang="nl-NL" dirty="0"/>
              <a:t>Component Test  – for </a:t>
            </a:r>
            <a:r>
              <a:rPr lang="nl-NL" dirty="0" err="1"/>
              <a:t>each</a:t>
            </a:r>
            <a:r>
              <a:rPr lang="nl-NL" dirty="0"/>
              <a:t> of units, 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units;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7394-9CD1-4EA5-A129-FF8319F7C14E}"/>
              </a:ext>
            </a:extLst>
          </p:cNvPr>
          <p:cNvSpPr/>
          <p:nvPr/>
        </p:nvSpPr>
        <p:spPr>
          <a:xfrm>
            <a:off x="6274684" y="3616572"/>
            <a:ext cx="751698" cy="364384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DC2547-FA23-4685-BAC4-A3D2ED0E7406}"/>
              </a:ext>
            </a:extLst>
          </p:cNvPr>
          <p:cNvSpPr/>
          <p:nvPr/>
        </p:nvSpPr>
        <p:spPr>
          <a:xfrm>
            <a:off x="5428777" y="3666075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mock-https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7A0F0B-5687-4628-959C-D2CB9D5BB3E0}"/>
              </a:ext>
            </a:extLst>
          </p:cNvPr>
          <p:cNvSpPr/>
          <p:nvPr/>
        </p:nvSpPr>
        <p:spPr>
          <a:xfrm>
            <a:off x="5346983" y="2212981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FF0BB83-96CE-4F07-BA17-654B6C63C58F}"/>
              </a:ext>
            </a:extLst>
          </p:cNvPr>
          <p:cNvSpPr/>
          <p:nvPr/>
        </p:nvSpPr>
        <p:spPr>
          <a:xfrm>
            <a:off x="6517113" y="1987228"/>
            <a:ext cx="1296175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Twitter API</a:t>
            </a:r>
            <a:endParaRPr lang="en-NL" sz="900" b="1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BB927994-06ED-44F2-9A2F-F7DB54A96310}"/>
              </a:ext>
            </a:extLst>
          </p:cNvPr>
          <p:cNvSpPr/>
          <p:nvPr/>
        </p:nvSpPr>
        <p:spPr>
          <a:xfrm>
            <a:off x="6925511" y="3608639"/>
            <a:ext cx="1938757" cy="351739"/>
          </a:xfrm>
          <a:prstGeom prst="wedgeRectCallout">
            <a:avLst>
              <a:gd name="adj1" fmla="val -80143"/>
              <a:gd name="adj2" fmla="val 420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OCI API for </a:t>
            </a:r>
            <a:r>
              <a:rPr lang="nl-NL" sz="900" b="1" dirty="0" err="1"/>
              <a:t>Vault</a:t>
            </a:r>
            <a:r>
              <a:rPr lang="nl-NL" sz="900" b="1" dirty="0"/>
              <a:t> </a:t>
            </a:r>
            <a:r>
              <a:rPr lang="nl-NL" sz="900" b="1" dirty="0" err="1"/>
              <a:t>and</a:t>
            </a:r>
            <a:r>
              <a:rPr lang="nl-NL" sz="900" b="1" dirty="0"/>
              <a:t> Object Storage</a:t>
            </a:r>
            <a:endParaRPr lang="en-NL" sz="900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D73973-77CE-4EAB-BE72-D1CC82A69039}"/>
              </a:ext>
            </a:extLst>
          </p:cNvPr>
          <p:cNvSpPr/>
          <p:nvPr/>
        </p:nvSpPr>
        <p:spPr>
          <a:xfrm>
            <a:off x="2641663" y="1122026"/>
            <a:ext cx="977384" cy="588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41DFAF9-5504-496F-9FD8-2901ED47830D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E65DDCE-B4CB-47AB-80E8-C94DEE63451B}"/>
              </a:ext>
            </a:extLst>
          </p:cNvPr>
          <p:cNvSpPr/>
          <p:nvPr/>
        </p:nvSpPr>
        <p:spPr>
          <a:xfrm>
            <a:off x="3927060" y="3495818"/>
            <a:ext cx="1532390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-object-writer.</a:t>
            </a:r>
          </a:p>
          <a:p>
            <a:pPr algn="ctr"/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8FA26B8-F0EA-4C40-B59B-F3ABC629E7B7}"/>
              </a:ext>
            </a:extLst>
          </p:cNvPr>
          <p:cNvSpPr/>
          <p:nvPr/>
        </p:nvSpPr>
        <p:spPr>
          <a:xfrm>
            <a:off x="48711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F6A33D-E175-445F-AA65-3320481DD3A8}"/>
              </a:ext>
            </a:extLst>
          </p:cNvPr>
          <p:cNvSpPr/>
          <p:nvPr/>
        </p:nvSpPr>
        <p:spPr>
          <a:xfrm>
            <a:off x="3849909" y="835815"/>
            <a:ext cx="1294219" cy="4029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FFF9220-D84F-4353-B85E-CFCD882CD98B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D19DB765-4BC9-416C-B7A5-55BFC1E57BA9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328B6F-C249-4E08-8CB7-6582CDCCE4B9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182F411-5740-45B8-83C0-702D98351A71}"/>
              </a:ext>
            </a:extLst>
          </p:cNvPr>
          <p:cNvSpPr/>
          <p:nvPr/>
        </p:nvSpPr>
        <p:spPr>
          <a:xfrm>
            <a:off x="1663332" y="3759234"/>
            <a:ext cx="2021220" cy="638366"/>
          </a:xfrm>
          <a:prstGeom prst="wedgeRectCallout">
            <a:avLst>
              <a:gd name="adj1" fmla="val 75856"/>
              <a:gd name="adj2" fmla="val -339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6D4C3-D189-4D54-B180-FE3354D8A5C6}"/>
              </a:ext>
            </a:extLst>
          </p:cNvPr>
          <p:cNvSpPr txBox="1"/>
          <p:nvPr/>
        </p:nvSpPr>
        <p:spPr>
          <a:xfrm>
            <a:off x="1752388" y="3825954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9237083-DB8E-4A9D-8A52-9460D5240152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1823DD1-7494-4ACF-B7A5-99F1F53C99F9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0626A4-1E71-4D0A-96AB-6AAD66EAEFA5}"/>
              </a:ext>
            </a:extLst>
          </p:cNvPr>
          <p:cNvSpPr/>
          <p:nvPr/>
        </p:nvSpPr>
        <p:spPr>
          <a:xfrm>
            <a:off x="1570434" y="156341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 </a:t>
            </a:r>
            <a:r>
              <a:rPr lang="en-US" sz="900" dirty="0" err="1"/>
              <a:t>fnproject@fdk</a:t>
            </a:r>
            <a:endParaRPr lang="en-NL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9C1495-CDD6-4871-BF10-809AFD886891}"/>
              </a:ext>
            </a:extLst>
          </p:cNvPr>
          <p:cNvSpPr/>
          <p:nvPr/>
        </p:nvSpPr>
        <p:spPr>
          <a:xfrm>
            <a:off x="955642" y="2567234"/>
            <a:ext cx="1334655" cy="492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286373D1-A43F-411B-ACED-2395A4345F76}"/>
              </a:ext>
            </a:extLst>
          </p:cNvPr>
          <p:cNvSpPr/>
          <p:nvPr/>
        </p:nvSpPr>
        <p:spPr>
          <a:xfrm>
            <a:off x="223932" y="75439"/>
            <a:ext cx="3013122" cy="741657"/>
          </a:xfrm>
          <a:prstGeom prst="wedgeRectCallout">
            <a:avLst>
              <a:gd name="adj1" fmla="val -23773"/>
              <a:gd name="adj2" fmla="val 13269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5F85DF2C-D35D-4BC1-9C9B-0DC62585EAB7}"/>
              </a:ext>
            </a:extLst>
          </p:cNvPr>
          <p:cNvSpPr/>
          <p:nvPr/>
        </p:nvSpPr>
        <p:spPr>
          <a:xfrm>
            <a:off x="229773" y="74864"/>
            <a:ext cx="3013122" cy="741657"/>
          </a:xfrm>
          <a:prstGeom prst="wedgeRectCallout">
            <a:avLst>
              <a:gd name="adj1" fmla="val 34336"/>
              <a:gd name="adj2" fmla="val 11098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CE6F20-F83D-426E-B82F-4F2E767BB0D3}"/>
              </a:ext>
            </a:extLst>
          </p:cNvPr>
          <p:cNvSpPr txBox="1"/>
          <p:nvPr/>
        </p:nvSpPr>
        <p:spPr>
          <a:xfrm>
            <a:off x="248852" y="101684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D021702-2531-4834-B765-D0858F8B3651}"/>
              </a:ext>
            </a:extLst>
          </p:cNvPr>
          <p:cNvSpPr/>
          <p:nvPr/>
        </p:nvSpPr>
        <p:spPr>
          <a:xfrm>
            <a:off x="3703728" y="2142000"/>
            <a:ext cx="12150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CD4380D-CA53-4E3E-8222-1579EF02286E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9054F9CD-B8B5-4B4A-8812-89EAD5D0EDE0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679DFB-798D-4A7C-AB3B-BAD8A38BAEF4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70237D-FFCF-4D33-8CB1-DC3033A37502}"/>
              </a:ext>
            </a:extLst>
          </p:cNvPr>
          <p:cNvSpPr/>
          <p:nvPr/>
        </p:nvSpPr>
        <p:spPr>
          <a:xfrm>
            <a:off x="6153302" y="2487136"/>
            <a:ext cx="13641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oci-api-requestor.component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9B22BE8-EA30-481C-AC75-29A1006D6880}"/>
              </a:ext>
            </a:extLst>
          </p:cNvPr>
          <p:cNvSpPr/>
          <p:nvPr/>
        </p:nvSpPr>
        <p:spPr>
          <a:xfrm>
            <a:off x="6148610" y="280151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88B0853E-09C6-49EF-AFBC-6FB8005FC8F0}"/>
              </a:ext>
            </a:extLst>
          </p:cNvPr>
          <p:cNvSpPr/>
          <p:nvPr/>
        </p:nvSpPr>
        <p:spPr>
          <a:xfrm>
            <a:off x="7139442" y="2775796"/>
            <a:ext cx="2021220" cy="638366"/>
          </a:xfrm>
          <a:prstGeom prst="wedgeRectCallout">
            <a:avLst>
              <a:gd name="adj1" fmla="val -38490"/>
              <a:gd name="adj2" fmla="val -7007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10FE32-8381-4DBF-8DDA-F786B3B34F83}"/>
              </a:ext>
            </a:extLst>
          </p:cNvPr>
          <p:cNvSpPr txBox="1"/>
          <p:nvPr/>
        </p:nvSpPr>
        <p:spPr>
          <a:xfrm>
            <a:off x="7210658" y="2802221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7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0B6396-FE39-4B7A-A0DD-581701C59561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/>
              <a:t>Tweet </a:t>
            </a:r>
            <a:r>
              <a:rPr lang="nl-NL" dirty="0" err="1"/>
              <a:t>Summarizer</a:t>
            </a:r>
            <a:r>
              <a:rPr lang="nl-NL" dirty="0"/>
              <a:t> - End-</a:t>
            </a:r>
            <a:r>
              <a:rPr lang="nl-NL" dirty="0" err="1"/>
              <a:t>to</a:t>
            </a:r>
            <a:r>
              <a:rPr lang="nl-NL" dirty="0"/>
              <a:t>-End Test (Integration Test)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possibly</a:t>
            </a:r>
            <a:r>
              <a:rPr lang="nl-NL" dirty="0"/>
              <a:t>) for </a:t>
            </a:r>
            <a:r>
              <a:rPr lang="nl-NL" dirty="0" err="1"/>
              <a:t>each</a:t>
            </a:r>
            <a:r>
              <a:rPr lang="nl-NL" dirty="0"/>
              <a:t> unit – no </a:t>
            </a:r>
            <a:r>
              <a:rPr lang="nl-NL" dirty="0" err="1"/>
              <a:t>mocks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529F0-EA87-4773-8410-CEE1AEEA6EA0}"/>
              </a:ext>
            </a:extLst>
          </p:cNvPr>
          <p:cNvSpPr/>
          <p:nvPr/>
        </p:nvSpPr>
        <p:spPr>
          <a:xfrm>
            <a:off x="2641663" y="124575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D316139-1B02-47A8-A266-81F08BA716A1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42FDD5-A3BB-46E7-A15B-3E2D68825F6A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677B6B6-B1C9-445D-9855-47BD262375F4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6D298-D0B8-4F58-B9A6-2D09C44517CD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37D6EDC-392C-4B7C-A8F1-BD53FB56443A}"/>
              </a:ext>
            </a:extLst>
          </p:cNvPr>
          <p:cNvSpPr/>
          <p:nvPr/>
        </p:nvSpPr>
        <p:spPr>
          <a:xfrm>
            <a:off x="160803" y="114073"/>
            <a:ext cx="3013122" cy="741657"/>
          </a:xfrm>
          <a:prstGeom prst="wedgeRectCallout">
            <a:avLst>
              <a:gd name="adj1" fmla="val -16604"/>
              <a:gd name="adj2" fmla="val 1191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1A74C58-6788-4D83-B641-75D90EEE844D}"/>
              </a:ext>
            </a:extLst>
          </p:cNvPr>
          <p:cNvSpPr/>
          <p:nvPr/>
        </p:nvSpPr>
        <p:spPr>
          <a:xfrm>
            <a:off x="166644" y="113498"/>
            <a:ext cx="3013122" cy="741657"/>
          </a:xfrm>
          <a:prstGeom prst="wedgeRectCallout">
            <a:avLst>
              <a:gd name="adj1" fmla="val 36683"/>
              <a:gd name="adj2" fmla="val 111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5A492-9ADE-4AF0-85FD-FFB3F09CC81D}"/>
              </a:ext>
            </a:extLst>
          </p:cNvPr>
          <p:cNvSpPr txBox="1"/>
          <p:nvPr/>
        </p:nvSpPr>
        <p:spPr>
          <a:xfrm>
            <a:off x="195919" y="153810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47279-7F5A-44BC-BA4A-E51C5FCDA3B7}"/>
              </a:ext>
            </a:extLst>
          </p:cNvPr>
          <p:cNvSpPr txBox="1"/>
          <p:nvPr/>
        </p:nvSpPr>
        <p:spPr>
          <a:xfrm>
            <a:off x="547556" y="40464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446F13-E116-4C63-AC1B-32F1792D3BFA}"/>
              </a:ext>
            </a:extLst>
          </p:cNvPr>
          <p:cNvSpPr/>
          <p:nvPr/>
        </p:nvSpPr>
        <p:spPr>
          <a:xfrm>
            <a:off x="4156614" y="3494945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E8DBAF8-E6A3-46DD-A5E6-5E242F42DFEE}"/>
              </a:ext>
            </a:extLst>
          </p:cNvPr>
          <p:cNvSpPr/>
          <p:nvPr/>
        </p:nvSpPr>
        <p:spPr>
          <a:xfrm>
            <a:off x="47703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C1CAA62-B860-4178-A1CF-34ADEF5E313D}"/>
              </a:ext>
            </a:extLst>
          </p:cNvPr>
          <p:cNvSpPr/>
          <p:nvPr/>
        </p:nvSpPr>
        <p:spPr>
          <a:xfrm>
            <a:off x="1721267" y="3754607"/>
            <a:ext cx="2021220" cy="638366"/>
          </a:xfrm>
          <a:prstGeom prst="wedgeRectCallout">
            <a:avLst>
              <a:gd name="adj1" fmla="val 74431"/>
              <a:gd name="adj2" fmla="val -2721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2E461-B5E7-4F5D-B980-C11CBD305664}"/>
              </a:ext>
            </a:extLst>
          </p:cNvPr>
          <p:cNvSpPr txBox="1"/>
          <p:nvPr/>
        </p:nvSpPr>
        <p:spPr>
          <a:xfrm>
            <a:off x="1810323" y="3821327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7A4910D-0EA2-4C03-BDBD-E24F6AA7BB5C}"/>
              </a:ext>
            </a:extLst>
          </p:cNvPr>
          <p:cNvSpPr/>
          <p:nvPr/>
        </p:nvSpPr>
        <p:spPr>
          <a:xfrm>
            <a:off x="3941349" y="2142000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C3194F3-4D6F-435D-A19D-E5CDD57098E3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6562EE-991C-4354-8391-07EB90403352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80986-8B1F-45CE-A61A-6431B0C0E2C1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583894B-8C19-4B50-8A31-38B281C6F663}"/>
              </a:ext>
            </a:extLst>
          </p:cNvPr>
          <p:cNvSpPr/>
          <p:nvPr/>
        </p:nvSpPr>
        <p:spPr>
          <a:xfrm>
            <a:off x="4166744" y="77422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E271866-E8B3-4A19-9B42-FD1866803794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3EADBF83-52CD-4A13-8E70-5CE8D4DD851C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18A50-684D-4426-AA5B-EFC488B9F073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E6C0E-542C-48B2-B17F-A1CA232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do we test?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879FF-A8CD-4363-9855-1A241CB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 err="1"/>
              <a:t>Confidence</a:t>
            </a:r>
            <a:r>
              <a:rPr lang="nl-NL" dirty="0"/>
              <a:t> (</a:t>
            </a:r>
            <a:r>
              <a:rPr lang="nl-NL" dirty="0" err="1"/>
              <a:t>bordering</a:t>
            </a:r>
            <a:r>
              <a:rPr lang="nl-NL" dirty="0"/>
              <a:t> on </a:t>
            </a:r>
            <a:r>
              <a:rPr lang="nl-NL" dirty="0" err="1"/>
              <a:t>proof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specs</a:t>
            </a:r>
            <a:endParaRPr lang="nl-NL" dirty="0"/>
          </a:p>
          <a:p>
            <a:pPr lvl="1"/>
            <a:r>
              <a:rPr lang="nl-NL" dirty="0"/>
              <a:t>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[major] bugs</a:t>
            </a:r>
          </a:p>
          <a:p>
            <a:pPr lvl="1"/>
            <a:r>
              <a:rPr lang="nl-NL" dirty="0"/>
              <a:t>Delivers </a:t>
            </a:r>
            <a:r>
              <a:rPr lang="nl-NL" dirty="0" err="1"/>
              <a:t>required</a:t>
            </a:r>
            <a:r>
              <a:rPr lang="nl-NL" dirty="0"/>
              <a:t> business </a:t>
            </a:r>
            <a:r>
              <a:rPr lang="nl-NL" dirty="0" err="1"/>
              <a:t>value</a:t>
            </a:r>
            <a:r>
              <a:rPr lang="nl-NL" dirty="0"/>
              <a:t> [</a:t>
            </a:r>
            <a:r>
              <a:rPr lang="nl-NL" dirty="0" err="1"/>
              <a:t>under</a:t>
            </a:r>
            <a:r>
              <a:rPr lang="nl-NL" dirty="0"/>
              <a:t> real </a:t>
            </a:r>
            <a:r>
              <a:rPr lang="nl-NL" dirty="0" err="1"/>
              <a:t>conditions</a:t>
            </a:r>
            <a:r>
              <a:rPr lang="nl-NL" dirty="0"/>
              <a:t>]</a:t>
            </a:r>
          </a:p>
          <a:p>
            <a:pPr lvl="2"/>
            <a:r>
              <a:rPr lang="nl-NL" dirty="0" err="1"/>
              <a:t>Including</a:t>
            </a:r>
            <a:r>
              <a:rPr lang="nl-NL" dirty="0"/>
              <a:t> PROD right NOW</a:t>
            </a:r>
          </a:p>
          <a:p>
            <a:pPr lvl="1"/>
            <a:r>
              <a:rPr lang="nl-NL" dirty="0"/>
              <a:t>Change </a:t>
            </a:r>
            <a:r>
              <a:rPr lang="nl-NL" dirty="0" err="1"/>
              <a:t>implementation</a:t>
            </a:r>
            <a:r>
              <a:rPr lang="nl-NL" dirty="0"/>
              <a:t> (</a:t>
            </a:r>
            <a:r>
              <a:rPr lang="nl-NL" dirty="0" err="1"/>
              <a:t>refactor</a:t>
            </a:r>
            <a:r>
              <a:rPr lang="nl-NL" dirty="0"/>
              <a:t>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impunity</a:t>
            </a:r>
            <a:endParaRPr lang="nl-NL" dirty="0"/>
          </a:p>
          <a:p>
            <a:r>
              <a:rPr lang="nl-NL" dirty="0" err="1"/>
              <a:t>Establish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document </a:t>
            </a:r>
            <a:r>
              <a:rPr lang="nl-NL" dirty="0" err="1"/>
              <a:t>specifications</a:t>
            </a:r>
            <a:r>
              <a:rPr lang="nl-NL" dirty="0"/>
              <a:t> – for real (in </a:t>
            </a:r>
            <a:r>
              <a:rPr lang="nl-NL" dirty="0" err="1"/>
              <a:t>executable</a:t>
            </a:r>
            <a:r>
              <a:rPr lang="nl-NL" dirty="0"/>
              <a:t> tests)</a:t>
            </a:r>
          </a:p>
          <a:p>
            <a:r>
              <a:rPr lang="nl-NL" dirty="0" err="1"/>
              <a:t>Maintain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for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features as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more complex</a:t>
            </a:r>
          </a:p>
          <a:p>
            <a:r>
              <a:rPr lang="nl-NL" dirty="0" err="1"/>
              <a:t>Increase</a:t>
            </a:r>
            <a:r>
              <a:rPr lang="nl-NL" dirty="0"/>
              <a:t> security </a:t>
            </a:r>
            <a:r>
              <a:rPr lang="nl-NL" dirty="0" err="1"/>
              <a:t>and</a:t>
            </a:r>
            <a:r>
              <a:rPr lang="nl-NL" dirty="0"/>
              <a:t> save money</a:t>
            </a:r>
          </a:p>
          <a:p>
            <a:r>
              <a:rPr lang="nl-NL" dirty="0"/>
              <a:t>Produce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E1EF-0894-4EC4-9DCD-383A32F8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730A6-F19D-4D5D-BF0B-6912651B4104}"/>
              </a:ext>
            </a:extLst>
          </p:cNvPr>
          <p:cNvSpPr txBox="1"/>
          <p:nvPr/>
        </p:nvSpPr>
        <p:spPr>
          <a:xfrm rot="1271138">
            <a:off x="4377600" y="936001"/>
            <a:ext cx="428482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6600" dirty="0" err="1"/>
              <a:t>Confidence</a:t>
            </a:r>
            <a:endParaRPr lang="en-NL" sz="6600" dirty="0" err="1"/>
          </a:p>
        </p:txBody>
      </p:sp>
    </p:spTree>
    <p:extLst>
      <p:ext uri="{BB962C8B-B14F-4D97-AF65-F5344CB8AC3E}">
        <p14:creationId xmlns:p14="http://schemas.microsoft.com/office/powerpoint/2010/main" val="26989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38A-8E09-4AD0-B054-BF4FFA86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tests met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119A-633B-4C7A-951E-868D2AB7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819197" cy="3780000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package.json</a:t>
            </a:r>
            <a:r>
              <a:rPr lang="nl-NL" dirty="0"/>
              <a:t>: </a:t>
            </a:r>
          </a:p>
          <a:p>
            <a:pPr marL="180000" lvl="1" indent="0">
              <a:buNone/>
            </a:pPr>
            <a:r>
              <a:rPr lang="en-US" dirty="0"/>
              <a:t>"scripts": {</a:t>
            </a:r>
          </a:p>
          <a:p>
            <a:pPr marL="180000" lvl="1" indent="0">
              <a:buNone/>
            </a:pPr>
            <a:r>
              <a:rPr lang="en-US" dirty="0"/>
              <a:t>    "test": "jest --coverage=true --</a:t>
            </a:r>
            <a:r>
              <a:rPr lang="en-US" dirty="0" err="1"/>
              <a:t>coverageProvider</a:t>
            </a:r>
            <a:r>
              <a:rPr lang="en-US" dirty="0"/>
              <a:t>=v8 -</a:t>
            </a:r>
            <a:r>
              <a:rPr lang="en-US" dirty="0" err="1"/>
              <a:t>testNamePattern</a:t>
            </a:r>
            <a:r>
              <a:rPr lang="en-US" dirty="0"/>
              <a:t>='unit-test' "</a:t>
            </a:r>
          </a:p>
          <a:p>
            <a:pPr marL="180000" lvl="1" indent="0">
              <a:buNone/>
            </a:pPr>
            <a:r>
              <a:rPr lang="en-US" dirty="0"/>
              <a:t>  }</a:t>
            </a:r>
          </a:p>
          <a:p>
            <a:r>
              <a:rPr lang="nl-NL" dirty="0"/>
              <a:t>Using </a:t>
            </a:r>
            <a:r>
              <a:rPr lang="nl-NL" dirty="0" err="1"/>
              <a:t>command</a:t>
            </a:r>
            <a:r>
              <a:rPr lang="nl-NL" dirty="0"/>
              <a:t> line parameters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category</a:t>
            </a:r>
            <a:r>
              <a:rPr lang="nl-NL" dirty="0"/>
              <a:t> of tests </a:t>
            </a:r>
            <a:br>
              <a:rPr lang="nl-NL" dirty="0"/>
            </a:br>
            <a:r>
              <a:rPr lang="nl-NL" dirty="0"/>
              <a:t>(these filters check </a:t>
            </a:r>
            <a:r>
              <a:rPr lang="nl-NL" dirty="0" err="1"/>
              <a:t>the</a:t>
            </a:r>
            <a:r>
              <a:rPr lang="nl-NL" dirty="0"/>
              <a:t> string set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i="1" dirty="0" err="1"/>
              <a:t>describe</a:t>
            </a:r>
            <a:r>
              <a:rPr lang="nl-NL" i="1" dirty="0"/>
              <a:t> </a:t>
            </a:r>
            <a:r>
              <a:rPr lang="nl-NL" dirty="0"/>
              <a:t>statement)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pPr lvl="1"/>
            <a:r>
              <a:rPr lang="nl-NL" dirty="0" err="1"/>
              <a:t>testNamePattern</a:t>
            </a:r>
            <a:r>
              <a:rPr lang="nl-NL" dirty="0"/>
              <a:t>='&lt;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for tests </a:t>
            </a:r>
            <a:r>
              <a:rPr lang="nl-NL" dirty="0" err="1"/>
              <a:t>to</a:t>
            </a:r>
            <a:r>
              <a:rPr lang="nl-NL" dirty="0"/>
              <a:t> run&gt;’</a:t>
            </a:r>
          </a:p>
          <a:p>
            <a:pPr lvl="1"/>
            <a:r>
              <a:rPr lang="nl-NL" dirty="0" err="1"/>
              <a:t>testPathIgnorePatterns</a:t>
            </a:r>
            <a:r>
              <a:rPr lang="nl-NL" dirty="0"/>
              <a:t>='[&lt;array of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for tests NOT </a:t>
            </a:r>
            <a:r>
              <a:rPr lang="nl-NL" dirty="0" err="1"/>
              <a:t>to</a:t>
            </a:r>
            <a:r>
              <a:rPr lang="nl-NL" dirty="0"/>
              <a:t> run&gt;, '']'</a:t>
            </a:r>
          </a:p>
          <a:p>
            <a:pPr lvl="1"/>
            <a:r>
              <a:rPr lang="nl-NL" dirty="0"/>
              <a:t>…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B8AF-46E1-4CA6-B873-5BA99FD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FC257-EDF2-4FCC-83F7-9D5A78AA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99" y="2571750"/>
            <a:ext cx="4176001" cy="95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099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27AB-3418-4B70-B747-9660A6A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5BD-0EA0-4353-A297-05B94C05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a </a:t>
            </a:r>
            <a:r>
              <a:rPr lang="nl-NL" dirty="0" err="1"/>
              <a:t>custom</a:t>
            </a:r>
            <a:r>
              <a:rPr lang="nl-NL" dirty="0"/>
              <a:t> or 3rd part module: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folder __</a:t>
            </a:r>
            <a:r>
              <a:rPr lang="nl-NL" dirty="0" err="1"/>
              <a:t>mock</a:t>
            </a:r>
            <a:r>
              <a:rPr lang="nl-NL" dirty="0"/>
              <a:t>__ in </a:t>
            </a:r>
            <a:r>
              <a:rPr lang="nl-NL" dirty="0" err="1"/>
              <a:t>the</a:t>
            </a:r>
            <a:r>
              <a:rPr lang="nl-NL" dirty="0"/>
              <a:t> directory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(</a:t>
            </a:r>
            <a:r>
              <a:rPr lang="nl-NL" dirty="0" err="1"/>
              <a:t>self-owned</a:t>
            </a:r>
            <a:r>
              <a:rPr lang="nl-NL" dirty="0"/>
              <a:t>) module or in </a:t>
            </a:r>
            <a:r>
              <a:rPr lang="nl-NL" dirty="0" err="1"/>
              <a:t>the</a:t>
            </a:r>
            <a:r>
              <a:rPr lang="nl-NL" dirty="0"/>
              <a:t> folder </a:t>
            </a:r>
            <a:r>
              <a:rPr lang="nl-NL" dirty="0" err="1"/>
              <a:t>node_modules</a:t>
            </a:r>
            <a:r>
              <a:rPr lang="nl-NL" dirty="0"/>
              <a:t> (</a:t>
            </a:r>
            <a:r>
              <a:rPr lang="nl-NL" dirty="0" err="1"/>
              <a:t>npm</a:t>
            </a:r>
            <a:r>
              <a:rPr lang="nl-NL" dirty="0"/>
              <a:t> modules)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file &lt;module&gt;.</a:t>
            </a:r>
            <a:r>
              <a:rPr lang="nl-NL" dirty="0" err="1"/>
              <a:t>js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__</a:t>
            </a:r>
            <a:r>
              <a:rPr lang="nl-NL" dirty="0" err="1"/>
              <a:t>mock</a:t>
            </a:r>
            <a:r>
              <a:rPr lang="nl-NL" dirty="0"/>
              <a:t>__ folder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file:</a:t>
            </a:r>
          </a:p>
          <a:p>
            <a:pPr lvl="2"/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module module.js</a:t>
            </a:r>
          </a:p>
          <a:p>
            <a:pPr lvl="2"/>
            <a:r>
              <a:rPr lang="nl-NL" dirty="0" err="1"/>
              <a:t>Jest.genMockFromModule</a:t>
            </a:r>
            <a:r>
              <a:rPr lang="nl-NL" dirty="0"/>
              <a:t> module.js</a:t>
            </a:r>
          </a:p>
          <a:p>
            <a:pPr lvl="2"/>
            <a:r>
              <a:rPr lang="nl-NL" dirty="0"/>
              <a:t>&lt;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jest.fn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&gt;</a:t>
            </a:r>
          </a:p>
          <a:p>
            <a:pPr lvl="2"/>
            <a:r>
              <a:rPr lang="nl-NL" dirty="0" err="1"/>
              <a:t>Module.exports</a:t>
            </a:r>
            <a:r>
              <a:rPr lang="nl-NL" dirty="0"/>
              <a:t> module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jest.mock</a:t>
            </a:r>
            <a:r>
              <a:rPr lang="nl-NL" dirty="0"/>
              <a:t>(module.js)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 test 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/>
              <a:t>test </a:t>
            </a:r>
            <a:r>
              <a:rPr lang="nl-NL" dirty="0" err="1"/>
              <a:t>and</a:t>
            </a:r>
            <a:r>
              <a:rPr lang="nl-NL" dirty="0"/>
              <a:t> prior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module)</a:t>
            </a:r>
          </a:p>
          <a:p>
            <a:r>
              <a:rPr lang="nl-NL" dirty="0"/>
              <a:t>In case a module returns a </a:t>
            </a:r>
            <a:r>
              <a:rPr lang="nl-NL" dirty="0" err="1"/>
              <a:t>constructor</a:t>
            </a:r>
            <a:r>
              <a:rPr lang="nl-NL" dirty="0"/>
              <a:t> for </a:t>
            </a:r>
            <a:r>
              <a:rPr lang="nl-NL" dirty="0" err="1"/>
              <a:t>an</a:t>
            </a:r>
            <a:r>
              <a:rPr lang="nl-NL" dirty="0"/>
              <a:t> object,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</a:t>
            </a:r>
            <a:r>
              <a:rPr lang="nl-NL" dirty="0" err="1"/>
              <a:t>MockImplementation</a:t>
            </a:r>
            <a:r>
              <a:rPr lang="nl-NL" dirty="0"/>
              <a:t> of </a:t>
            </a:r>
            <a:r>
              <a:rPr lang="nl-NL" dirty="0" err="1"/>
              <a:t>of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object</a:t>
            </a:r>
          </a:p>
          <a:p>
            <a:pPr lvl="1"/>
            <a:r>
              <a:rPr lang="nl-NL" dirty="0"/>
              <a:t>TBD</a:t>
            </a:r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7EF8-7038-4223-BE61-137043E7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C454F-1692-4BCB-8E01-9F8A0C23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90" y="1821035"/>
            <a:ext cx="307112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0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CF4-51BC-48B0-8AF9-AE4CBFE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are Code [</a:t>
            </a:r>
            <a:r>
              <a:rPr lang="nl-NL" dirty="0" err="1"/>
              <a:t>too</a:t>
            </a:r>
            <a:r>
              <a:rPr lang="nl-NL" dirty="0"/>
              <a:t>]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3A87-DED1-4035-945A-84D0403C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Tests are </a:t>
            </a:r>
            <a:r>
              <a:rPr lang="nl-NL" dirty="0" err="1"/>
              <a:t>included</a:t>
            </a:r>
            <a:r>
              <a:rPr lang="nl-NL" dirty="0"/>
              <a:t> in Source Code Control system </a:t>
            </a:r>
          </a:p>
          <a:p>
            <a:r>
              <a:rPr lang="nl-NL" dirty="0"/>
              <a:t>Tests are part of </a:t>
            </a:r>
            <a:r>
              <a:rPr lang="nl-NL" dirty="0" err="1"/>
              <a:t>the</a:t>
            </a:r>
            <a:r>
              <a:rPr lang="nl-NL" dirty="0"/>
              <a:t> Code Review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tested</a:t>
            </a:r>
            <a:endParaRPr lang="nl-NL" dirty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Code Analysis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clean</a:t>
            </a:r>
          </a:p>
          <a:p>
            <a:pPr lvl="1"/>
            <a:r>
              <a:rPr lang="nl-NL" dirty="0" err="1"/>
              <a:t>Readable</a:t>
            </a:r>
            <a:endParaRPr lang="nl-NL" dirty="0"/>
          </a:p>
          <a:p>
            <a:pPr lvl="1"/>
            <a:r>
              <a:rPr lang="nl-NL" dirty="0"/>
              <a:t>Smart </a:t>
            </a:r>
            <a:r>
              <a:rPr lang="nl-NL" dirty="0" err="1"/>
              <a:t>naming</a:t>
            </a:r>
            <a:endParaRPr lang="nl-NL" dirty="0"/>
          </a:p>
          <a:p>
            <a:pPr lvl="1"/>
            <a:r>
              <a:rPr lang="nl-NL" dirty="0"/>
              <a:t>Well </a:t>
            </a:r>
            <a:r>
              <a:rPr lang="nl-NL" dirty="0" err="1"/>
              <a:t>organized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large, SRP)</a:t>
            </a:r>
          </a:p>
          <a:p>
            <a:pPr lvl="1"/>
            <a:r>
              <a:rPr lang="nl-NL" dirty="0"/>
              <a:t>Follow </a:t>
            </a:r>
            <a:r>
              <a:rPr lang="nl-NL" dirty="0" err="1"/>
              <a:t>patterns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utilities</a:t>
            </a:r>
            <a:r>
              <a:rPr lang="nl-NL" dirty="0"/>
              <a:t> (</a:t>
            </a:r>
            <a:r>
              <a:rPr lang="nl-NL" dirty="0" err="1"/>
              <a:t>reusable</a:t>
            </a:r>
            <a:r>
              <a:rPr lang="nl-NL" dirty="0"/>
              <a:t>, </a:t>
            </a:r>
            <a:r>
              <a:rPr lang="nl-NL" dirty="0" err="1"/>
              <a:t>centrally</a:t>
            </a:r>
            <a:r>
              <a:rPr lang="nl-NL" dirty="0"/>
              <a:t> </a:t>
            </a:r>
            <a:r>
              <a:rPr lang="nl-NL" dirty="0" err="1"/>
              <a:t>maintained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Consistent (tests of </a:t>
            </a:r>
            <a:r>
              <a:rPr lang="nl-NL" dirty="0" err="1"/>
              <a:t>same</a:t>
            </a:r>
            <a:r>
              <a:rPr lang="nl-NL" dirty="0"/>
              <a:t> type are </a:t>
            </a:r>
            <a:r>
              <a:rPr lang="nl-NL" dirty="0" err="1"/>
              <a:t>similar</a:t>
            </a:r>
            <a:r>
              <a:rPr lang="nl-NL" dirty="0"/>
              <a:t>; </a:t>
            </a:r>
            <a:r>
              <a:rPr lang="nl-NL" dirty="0" err="1"/>
              <a:t>use</a:t>
            </a:r>
            <a:r>
              <a:rPr lang="nl-NL" dirty="0"/>
              <a:t> templates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tests)</a:t>
            </a:r>
          </a:p>
          <a:p>
            <a:pPr lvl="1"/>
            <a:endParaRPr lang="nl-NL" dirty="0"/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9981-35DE-4582-B95C-5EFA67E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56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</a:t>
            </a:r>
            <a:r>
              <a:rPr lang="nl-NL" dirty="0" err="1"/>
              <a:t>your</a:t>
            </a:r>
            <a:r>
              <a:rPr lang="nl-NL" dirty="0"/>
              <a:t> attention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 hope </a:t>
            </a:r>
            <a:br>
              <a:rPr lang="nl-NL" dirty="0"/>
            </a:br>
            <a:r>
              <a:rPr lang="nl-NL" dirty="0" err="1"/>
              <a:t>this</a:t>
            </a:r>
            <a:r>
              <a:rPr lang="nl-NL" dirty="0"/>
              <a:t> was</a:t>
            </a:r>
            <a:br>
              <a:rPr lang="nl-NL" dirty="0"/>
            </a:br>
            <a:r>
              <a:rPr lang="nl-NL" dirty="0" err="1"/>
              <a:t>useful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066035" y="4192331"/>
            <a:ext cx="989282" cy="3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35" y="4526634"/>
            <a:ext cx="744214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FEBC8-2465-4979-9E7B-81CACE1A4565}"/>
              </a:ext>
            </a:extLst>
          </p:cNvPr>
          <p:cNvSpPr txBox="1"/>
          <p:nvPr/>
        </p:nvSpPr>
        <p:spPr>
          <a:xfrm>
            <a:off x="6088952" y="3928991"/>
            <a:ext cx="299440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Sources:</a:t>
            </a:r>
            <a:r>
              <a:rPr lang="nl-NL" sz="1300" b="1" dirty="0">
                <a:solidFill>
                  <a:schemeClr val="bg1"/>
                </a:solidFill>
              </a:rPr>
              <a:t> bit.ly/cloud-native-latam2020</a:t>
            </a:r>
            <a:endParaRPr lang="en-NL" sz="1300" b="1" dirty="0" err="1">
              <a:solidFill>
                <a:schemeClr val="bg1"/>
              </a:solidFill>
            </a:endParaRPr>
          </a:p>
        </p:txBody>
      </p:sp>
      <p:pic>
        <p:nvPicPr>
          <p:cNvPr id="9" name="Snagit_SNG860">
            <a:extLst>
              <a:ext uri="{FF2B5EF4-FFF2-40B4-BE49-F238E27FC236}">
                <a16:creationId xmlns:a16="http://schemas.microsoft.com/office/drawing/2014/main" id="{C819D3FE-BEC8-4634-A06B-2240B4AAC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952" y="1376889"/>
            <a:ext cx="2133824" cy="19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E6C0E-542C-48B2-B17F-A1CA232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do we test?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879FF-A8CD-4363-9855-1A241CB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b="1" dirty="0" err="1"/>
              <a:t>Collateral</a:t>
            </a:r>
            <a:r>
              <a:rPr lang="nl-NL" b="1" dirty="0"/>
              <a:t> Bonus</a:t>
            </a:r>
          </a:p>
          <a:p>
            <a:pPr lvl="1"/>
            <a:r>
              <a:rPr lang="nl-NL" sz="1400" dirty="0" err="1"/>
              <a:t>Increase</a:t>
            </a:r>
            <a:r>
              <a:rPr lang="nl-NL" sz="1400" dirty="0"/>
              <a:t> job </a:t>
            </a:r>
            <a:r>
              <a:rPr lang="nl-NL" sz="1400" dirty="0" err="1"/>
              <a:t>satisfaction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professional </a:t>
            </a:r>
            <a:r>
              <a:rPr lang="nl-NL" sz="1400" dirty="0" err="1"/>
              <a:t>pride</a:t>
            </a:r>
            <a:r>
              <a:rPr lang="nl-NL" sz="1400" dirty="0"/>
              <a:t> of software </a:t>
            </a:r>
            <a:r>
              <a:rPr lang="nl-NL" sz="1400" dirty="0" err="1"/>
              <a:t>developers</a:t>
            </a:r>
            <a:endParaRPr lang="nl-NL" sz="1400" dirty="0"/>
          </a:p>
          <a:p>
            <a:pPr lvl="1"/>
            <a:r>
              <a:rPr lang="nl-NL" sz="1400" dirty="0" err="1"/>
              <a:t>Create</a:t>
            </a:r>
            <a:r>
              <a:rPr lang="nl-NL" sz="1400" dirty="0"/>
              <a:t> clean design (TDD) in </a:t>
            </a:r>
            <a:r>
              <a:rPr lang="nl-NL" sz="1400" dirty="0" err="1"/>
              <a:t>terms</a:t>
            </a:r>
            <a:r>
              <a:rPr lang="nl-NL" sz="1400" dirty="0"/>
              <a:t> of tests (</a:t>
            </a:r>
            <a:r>
              <a:rPr lang="nl-NL" sz="1400" dirty="0" err="1"/>
              <a:t>before</a:t>
            </a:r>
            <a:r>
              <a:rPr lang="nl-NL" sz="1400" dirty="0"/>
              <a:t> </a:t>
            </a:r>
            <a:r>
              <a:rPr lang="nl-NL" sz="1400" dirty="0" err="1"/>
              <a:t>coding</a:t>
            </a:r>
            <a:r>
              <a:rPr lang="nl-NL" sz="1400" dirty="0"/>
              <a:t>)</a:t>
            </a:r>
          </a:p>
          <a:p>
            <a:pPr lvl="2"/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create</a:t>
            </a:r>
            <a:r>
              <a:rPr lang="nl-NL" sz="1400" dirty="0"/>
              <a:t> cleaner code</a:t>
            </a:r>
          </a:p>
          <a:p>
            <a:pPr lvl="1"/>
            <a:r>
              <a:rPr lang="nl-NL" sz="1400" dirty="0" err="1"/>
              <a:t>Provide</a:t>
            </a:r>
            <a:r>
              <a:rPr lang="nl-NL" sz="1400" dirty="0"/>
              <a:t> </a:t>
            </a:r>
            <a:r>
              <a:rPr lang="nl-NL" sz="1400" dirty="0" err="1"/>
              <a:t>usage</a:t>
            </a:r>
            <a:r>
              <a:rPr lang="nl-NL" sz="1400" dirty="0"/>
              <a:t> </a:t>
            </a:r>
            <a:r>
              <a:rPr lang="nl-NL" sz="1400" dirty="0" err="1"/>
              <a:t>examples</a:t>
            </a:r>
            <a:r>
              <a:rPr lang="nl-NL" sz="1400" dirty="0"/>
              <a:t> of </a:t>
            </a:r>
            <a:r>
              <a:rPr lang="nl-NL" sz="1400" dirty="0" err="1"/>
              <a:t>functions</a:t>
            </a:r>
            <a:r>
              <a:rPr lang="nl-NL" sz="1400" dirty="0"/>
              <a:t> | </a:t>
            </a:r>
            <a:r>
              <a:rPr lang="nl-NL" sz="1400" dirty="0" err="1"/>
              <a:t>components</a:t>
            </a:r>
            <a:r>
              <a:rPr lang="nl-NL" sz="1400" dirty="0"/>
              <a:t> | </a:t>
            </a:r>
            <a:r>
              <a:rPr lang="nl-NL" sz="1400" dirty="0" err="1"/>
              <a:t>APIs</a:t>
            </a:r>
            <a:endParaRPr lang="nl-NL" sz="1400" dirty="0"/>
          </a:p>
          <a:p>
            <a:pPr lvl="1"/>
            <a:r>
              <a:rPr lang="nl-NL" sz="1400" dirty="0" err="1"/>
              <a:t>Validate</a:t>
            </a:r>
            <a:r>
              <a:rPr lang="nl-NL" sz="1400" dirty="0"/>
              <a:t> 3rd party </a:t>
            </a:r>
            <a:r>
              <a:rPr lang="nl-NL" sz="1400" dirty="0" err="1"/>
              <a:t>libraries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APIs</a:t>
            </a:r>
            <a:endParaRPr lang="en-NL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E1EF-0894-4EC4-9DCD-383A32F8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7093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traditional </a:t>
            </a:r>
            <a:r>
              <a:rPr lang="nl-NL" dirty="0" err="1"/>
              <a:t>application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3C67-E38A-4D9C-A25D-979CEB44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E15A2-16C2-4F55-AEFD-77C2E81AA745}"/>
              </a:ext>
            </a:extLst>
          </p:cNvPr>
          <p:cNvSpPr/>
          <p:nvPr/>
        </p:nvSpPr>
        <p:spPr>
          <a:xfrm>
            <a:off x="2120053" y="1659467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E576D-931F-4233-9272-9045B705ED74}"/>
              </a:ext>
            </a:extLst>
          </p:cNvPr>
          <p:cNvCxnSpPr/>
          <p:nvPr/>
        </p:nvCxnSpPr>
        <p:spPr>
          <a:xfrm>
            <a:off x="2208107" y="2370667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EE42A9-1435-49EA-A5E8-E1031166ECC5}"/>
              </a:ext>
            </a:extLst>
          </p:cNvPr>
          <p:cNvSpPr txBox="1"/>
          <p:nvPr/>
        </p:nvSpPr>
        <p:spPr>
          <a:xfrm>
            <a:off x="3560872" y="1869263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FEBD27C-F0D0-48A0-B523-0C8CEF8F6C25}"/>
              </a:ext>
            </a:extLst>
          </p:cNvPr>
          <p:cNvSpPr/>
          <p:nvPr/>
        </p:nvSpPr>
        <p:spPr>
          <a:xfrm>
            <a:off x="3657599" y="3254169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27B56A1-90AD-42FE-97F8-D67A44F26B51}"/>
              </a:ext>
            </a:extLst>
          </p:cNvPr>
          <p:cNvSpPr/>
          <p:nvPr/>
        </p:nvSpPr>
        <p:spPr>
          <a:xfrm>
            <a:off x="2120053" y="3686450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C68D091-089F-47A1-8145-47D4EC1FDFC8}"/>
              </a:ext>
            </a:extLst>
          </p:cNvPr>
          <p:cNvSpPr/>
          <p:nvPr/>
        </p:nvSpPr>
        <p:spPr>
          <a:xfrm>
            <a:off x="2120053" y="336978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82122A0-54A6-466A-AA2F-341A1336AADC}"/>
              </a:ext>
            </a:extLst>
          </p:cNvPr>
          <p:cNvSpPr/>
          <p:nvPr/>
        </p:nvSpPr>
        <p:spPr>
          <a:xfrm>
            <a:off x="2120053" y="4042893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7C8AE51-DED8-4D92-923B-DBAF8C7987F1}"/>
              </a:ext>
            </a:extLst>
          </p:cNvPr>
          <p:cNvSpPr/>
          <p:nvPr/>
        </p:nvSpPr>
        <p:spPr>
          <a:xfrm>
            <a:off x="2120053" y="437944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7BCF96-0549-4D18-B5E5-17E5D275908B}"/>
              </a:ext>
            </a:extLst>
          </p:cNvPr>
          <p:cNvSpPr/>
          <p:nvPr/>
        </p:nvSpPr>
        <p:spPr>
          <a:xfrm rot="20237169">
            <a:off x="2519681" y="1677101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UI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7FD38-E1AC-4122-8C90-27B7EA951649}"/>
              </a:ext>
            </a:extLst>
          </p:cNvPr>
          <p:cNvSpPr/>
          <p:nvPr/>
        </p:nvSpPr>
        <p:spPr>
          <a:xfrm rot="1746319">
            <a:off x="4324260" y="1714415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6F2186-279F-46E5-AC30-9B985A4E9EEE}"/>
              </a:ext>
            </a:extLst>
          </p:cNvPr>
          <p:cNvSpPr/>
          <p:nvPr/>
        </p:nvSpPr>
        <p:spPr>
          <a:xfrm>
            <a:off x="3217333" y="2255712"/>
            <a:ext cx="1354667" cy="521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libraries</a:t>
            </a:r>
            <a:r>
              <a:rPr lang="nl-NL" sz="1100" dirty="0"/>
              <a:t> &amp; </a:t>
            </a:r>
            <a:r>
              <a:rPr lang="nl-NL" sz="1100" dirty="0" err="1"/>
              <a:t>frameworks</a:t>
            </a:r>
            <a:endParaRPr lang="en-NL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06D8992-32FB-45C2-817A-2A13BE94C84D}"/>
              </a:ext>
            </a:extLst>
          </p:cNvPr>
          <p:cNvSpPr/>
          <p:nvPr/>
        </p:nvSpPr>
        <p:spPr>
          <a:xfrm>
            <a:off x="6326293" y="2296865"/>
            <a:ext cx="1557867" cy="1157535"/>
          </a:xfrm>
          <a:custGeom>
            <a:avLst/>
            <a:gdLst>
              <a:gd name="connsiteX0" fmla="*/ 0 w 1557867"/>
              <a:gd name="connsiteY0" fmla="*/ 0 h 1157535"/>
              <a:gd name="connsiteX1" fmla="*/ 259645 w 1557867"/>
              <a:gd name="connsiteY1" fmla="*/ 0 h 1157535"/>
              <a:gd name="connsiteX2" fmla="*/ 259645 w 1557867"/>
              <a:gd name="connsiteY2" fmla="*/ 0 h 1157535"/>
              <a:gd name="connsiteX3" fmla="*/ 649111 w 1557867"/>
              <a:gd name="connsiteY3" fmla="*/ 0 h 1157535"/>
              <a:gd name="connsiteX4" fmla="*/ 1103489 w 1557867"/>
              <a:gd name="connsiteY4" fmla="*/ 0 h 1157535"/>
              <a:gd name="connsiteX5" fmla="*/ 1557867 w 1557867"/>
              <a:gd name="connsiteY5" fmla="*/ 0 h 1157535"/>
              <a:gd name="connsiteX6" fmla="*/ 1557867 w 1557867"/>
              <a:gd name="connsiteY6" fmla="*/ 192923 h 1157535"/>
              <a:gd name="connsiteX7" fmla="*/ 1557867 w 1557867"/>
              <a:gd name="connsiteY7" fmla="*/ 192923 h 1157535"/>
              <a:gd name="connsiteX8" fmla="*/ 1557867 w 1557867"/>
              <a:gd name="connsiteY8" fmla="*/ 482306 h 1157535"/>
              <a:gd name="connsiteX9" fmla="*/ 1557867 w 1557867"/>
              <a:gd name="connsiteY9" fmla="*/ 806416 h 1157535"/>
              <a:gd name="connsiteX10" fmla="*/ 1557867 w 1557867"/>
              <a:gd name="connsiteY10" fmla="*/ 1157535 h 1157535"/>
              <a:gd name="connsiteX11" fmla="*/ 1103489 w 1557867"/>
              <a:gd name="connsiteY11" fmla="*/ 1157535 h 1157535"/>
              <a:gd name="connsiteX12" fmla="*/ 649111 w 1557867"/>
              <a:gd name="connsiteY12" fmla="*/ 1157535 h 1157535"/>
              <a:gd name="connsiteX13" fmla="*/ 259645 w 1557867"/>
              <a:gd name="connsiteY13" fmla="*/ 1157535 h 1157535"/>
              <a:gd name="connsiteX14" fmla="*/ 259645 w 1557867"/>
              <a:gd name="connsiteY14" fmla="*/ 1157535 h 1157535"/>
              <a:gd name="connsiteX15" fmla="*/ 0 w 1557867"/>
              <a:gd name="connsiteY15" fmla="*/ 1157535 h 1157535"/>
              <a:gd name="connsiteX16" fmla="*/ 0 w 1557867"/>
              <a:gd name="connsiteY16" fmla="*/ 840177 h 1157535"/>
              <a:gd name="connsiteX17" fmla="*/ 0 w 1557867"/>
              <a:gd name="connsiteY17" fmla="*/ 482306 h 1157535"/>
              <a:gd name="connsiteX18" fmla="*/ -480439 w 1557867"/>
              <a:gd name="connsiteY18" fmla="*/ 472918 h 1157535"/>
              <a:gd name="connsiteX19" fmla="*/ -1022210 w 1557867"/>
              <a:gd name="connsiteY19" fmla="*/ 462331 h 1157535"/>
              <a:gd name="connsiteX20" fmla="*/ -490661 w 1557867"/>
              <a:gd name="connsiteY20" fmla="*/ 322239 h 1157535"/>
              <a:gd name="connsiteX21" fmla="*/ 0 w 1557867"/>
              <a:gd name="connsiteY21" fmla="*/ 192923 h 1157535"/>
              <a:gd name="connsiteX22" fmla="*/ 0 w 1557867"/>
              <a:gd name="connsiteY22" fmla="*/ 0 h 115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7867" h="1157535" fill="none" extrusionOk="0">
                <a:moveTo>
                  <a:pt x="0" y="0"/>
                </a:moveTo>
                <a:cubicBezTo>
                  <a:pt x="103800" y="-23446"/>
                  <a:pt x="134556" y="22473"/>
                  <a:pt x="259645" y="0"/>
                </a:cubicBezTo>
                <a:lnTo>
                  <a:pt x="259645" y="0"/>
                </a:lnTo>
                <a:cubicBezTo>
                  <a:pt x="354788" y="-25530"/>
                  <a:pt x="562076" y="37865"/>
                  <a:pt x="649111" y="0"/>
                </a:cubicBezTo>
                <a:cubicBezTo>
                  <a:pt x="813622" y="-30745"/>
                  <a:pt x="883346" y="52610"/>
                  <a:pt x="1103489" y="0"/>
                </a:cubicBezTo>
                <a:cubicBezTo>
                  <a:pt x="1323632" y="-52610"/>
                  <a:pt x="1424915" y="25810"/>
                  <a:pt x="1557867" y="0"/>
                </a:cubicBezTo>
                <a:cubicBezTo>
                  <a:pt x="1579854" y="73825"/>
                  <a:pt x="1552574" y="120953"/>
                  <a:pt x="1557867" y="192923"/>
                </a:cubicBezTo>
                <a:lnTo>
                  <a:pt x="1557867" y="192923"/>
                </a:lnTo>
                <a:cubicBezTo>
                  <a:pt x="1565922" y="305917"/>
                  <a:pt x="1537551" y="421230"/>
                  <a:pt x="1557867" y="482306"/>
                </a:cubicBezTo>
                <a:cubicBezTo>
                  <a:pt x="1561769" y="631094"/>
                  <a:pt x="1535947" y="698522"/>
                  <a:pt x="1557867" y="806416"/>
                </a:cubicBezTo>
                <a:cubicBezTo>
                  <a:pt x="1579787" y="914310"/>
                  <a:pt x="1553207" y="1014375"/>
                  <a:pt x="1557867" y="1157535"/>
                </a:cubicBezTo>
                <a:cubicBezTo>
                  <a:pt x="1377788" y="1207588"/>
                  <a:pt x="1246389" y="1127481"/>
                  <a:pt x="1103489" y="1157535"/>
                </a:cubicBezTo>
                <a:cubicBezTo>
                  <a:pt x="960589" y="1187589"/>
                  <a:pt x="748763" y="1125482"/>
                  <a:pt x="649111" y="1157535"/>
                </a:cubicBezTo>
                <a:cubicBezTo>
                  <a:pt x="567143" y="1197764"/>
                  <a:pt x="441475" y="1141657"/>
                  <a:pt x="259645" y="1157535"/>
                </a:cubicBezTo>
                <a:lnTo>
                  <a:pt x="259645" y="1157535"/>
                </a:lnTo>
                <a:cubicBezTo>
                  <a:pt x="164615" y="1172526"/>
                  <a:pt x="125150" y="1142808"/>
                  <a:pt x="0" y="1157535"/>
                </a:cubicBezTo>
                <a:cubicBezTo>
                  <a:pt x="-20544" y="1084748"/>
                  <a:pt x="20463" y="981578"/>
                  <a:pt x="0" y="840177"/>
                </a:cubicBezTo>
                <a:cubicBezTo>
                  <a:pt x="-20463" y="698776"/>
                  <a:pt x="11203" y="567471"/>
                  <a:pt x="0" y="482306"/>
                </a:cubicBezTo>
                <a:cubicBezTo>
                  <a:pt x="-167922" y="525526"/>
                  <a:pt x="-285409" y="448075"/>
                  <a:pt x="-480439" y="472918"/>
                </a:cubicBezTo>
                <a:cubicBezTo>
                  <a:pt x="-675469" y="497761"/>
                  <a:pt x="-766976" y="454868"/>
                  <a:pt x="-1022210" y="462331"/>
                </a:cubicBezTo>
                <a:cubicBezTo>
                  <a:pt x="-865981" y="415694"/>
                  <a:pt x="-697015" y="390307"/>
                  <a:pt x="-490661" y="322239"/>
                </a:cubicBezTo>
                <a:cubicBezTo>
                  <a:pt x="-284307" y="254171"/>
                  <a:pt x="-165473" y="247824"/>
                  <a:pt x="0" y="192923"/>
                </a:cubicBezTo>
                <a:cubicBezTo>
                  <a:pt x="-7024" y="113420"/>
                  <a:pt x="9689" y="86314"/>
                  <a:pt x="0" y="0"/>
                </a:cubicBezTo>
                <a:close/>
              </a:path>
              <a:path w="1557867" h="1157535" stroke="0" extrusionOk="0">
                <a:moveTo>
                  <a:pt x="0" y="0"/>
                </a:moveTo>
                <a:cubicBezTo>
                  <a:pt x="99502" y="-22984"/>
                  <a:pt x="158647" y="18698"/>
                  <a:pt x="259645" y="0"/>
                </a:cubicBezTo>
                <a:lnTo>
                  <a:pt x="259645" y="0"/>
                </a:lnTo>
                <a:cubicBezTo>
                  <a:pt x="360175" y="-16525"/>
                  <a:pt x="485506" y="33773"/>
                  <a:pt x="649111" y="0"/>
                </a:cubicBezTo>
                <a:cubicBezTo>
                  <a:pt x="749246" y="-5932"/>
                  <a:pt x="994718" y="12371"/>
                  <a:pt x="1094401" y="0"/>
                </a:cubicBezTo>
                <a:cubicBezTo>
                  <a:pt x="1194084" y="-12371"/>
                  <a:pt x="1384681" y="41566"/>
                  <a:pt x="1557867" y="0"/>
                </a:cubicBezTo>
                <a:cubicBezTo>
                  <a:pt x="1570360" y="70918"/>
                  <a:pt x="1535127" y="127056"/>
                  <a:pt x="1557867" y="192923"/>
                </a:cubicBezTo>
                <a:lnTo>
                  <a:pt x="1557867" y="192923"/>
                </a:lnTo>
                <a:cubicBezTo>
                  <a:pt x="1569239" y="286056"/>
                  <a:pt x="1534359" y="376041"/>
                  <a:pt x="1557867" y="482306"/>
                </a:cubicBezTo>
                <a:cubicBezTo>
                  <a:pt x="1590157" y="604430"/>
                  <a:pt x="1524221" y="704933"/>
                  <a:pt x="1557867" y="806416"/>
                </a:cubicBezTo>
                <a:cubicBezTo>
                  <a:pt x="1591513" y="907899"/>
                  <a:pt x="1525627" y="1055414"/>
                  <a:pt x="1557867" y="1157535"/>
                </a:cubicBezTo>
                <a:cubicBezTo>
                  <a:pt x="1433214" y="1197066"/>
                  <a:pt x="1209170" y="1111764"/>
                  <a:pt x="1085314" y="1157535"/>
                </a:cubicBezTo>
                <a:cubicBezTo>
                  <a:pt x="961458" y="1203306"/>
                  <a:pt x="780764" y="1117468"/>
                  <a:pt x="649111" y="1157535"/>
                </a:cubicBezTo>
                <a:cubicBezTo>
                  <a:pt x="474076" y="1165572"/>
                  <a:pt x="346914" y="1138497"/>
                  <a:pt x="259645" y="1157535"/>
                </a:cubicBezTo>
                <a:lnTo>
                  <a:pt x="259645" y="1157535"/>
                </a:lnTo>
                <a:cubicBezTo>
                  <a:pt x="201276" y="1175619"/>
                  <a:pt x="84801" y="1155780"/>
                  <a:pt x="0" y="1157535"/>
                </a:cubicBezTo>
                <a:cubicBezTo>
                  <a:pt x="-15475" y="1063349"/>
                  <a:pt x="11998" y="929872"/>
                  <a:pt x="0" y="826673"/>
                </a:cubicBezTo>
                <a:cubicBezTo>
                  <a:pt x="-11998" y="723474"/>
                  <a:pt x="11979" y="604509"/>
                  <a:pt x="0" y="482306"/>
                </a:cubicBezTo>
                <a:cubicBezTo>
                  <a:pt x="-238356" y="506088"/>
                  <a:pt x="-358965" y="415923"/>
                  <a:pt x="-500883" y="472518"/>
                </a:cubicBezTo>
                <a:cubicBezTo>
                  <a:pt x="-642801" y="529113"/>
                  <a:pt x="-796923" y="457108"/>
                  <a:pt x="-1022210" y="462331"/>
                </a:cubicBezTo>
                <a:cubicBezTo>
                  <a:pt x="-787805" y="380330"/>
                  <a:pt x="-664406" y="420797"/>
                  <a:pt x="-521327" y="330321"/>
                </a:cubicBezTo>
                <a:cubicBezTo>
                  <a:pt x="-378248" y="239845"/>
                  <a:pt x="-196419" y="299494"/>
                  <a:pt x="0" y="192923"/>
                </a:cubicBezTo>
                <a:cubicBezTo>
                  <a:pt x="-4650" y="113133"/>
                  <a:pt x="15396" y="8962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115616"/>
                      <a:gd name="adj2" fmla="val -100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Monolith</a:t>
            </a:r>
            <a:r>
              <a:rPr lang="nl-NL" dirty="0"/>
              <a:t>, Microservice, Module </a:t>
            </a:r>
            <a:endParaRPr lang="en-N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50A23E0-3973-4201-A693-54A3771E721D}"/>
              </a:ext>
            </a:extLst>
          </p:cNvPr>
          <p:cNvSpPr/>
          <p:nvPr/>
        </p:nvSpPr>
        <p:spPr>
          <a:xfrm>
            <a:off x="72797" y="2223062"/>
            <a:ext cx="1664915" cy="1543710"/>
          </a:xfrm>
          <a:custGeom>
            <a:avLst/>
            <a:gdLst>
              <a:gd name="connsiteX0" fmla="*/ 0 w 1664915"/>
              <a:gd name="connsiteY0" fmla="*/ 0 h 1543710"/>
              <a:gd name="connsiteX1" fmla="*/ 466176 w 1664915"/>
              <a:gd name="connsiteY1" fmla="*/ 0 h 1543710"/>
              <a:gd name="connsiteX2" fmla="*/ 971200 w 1664915"/>
              <a:gd name="connsiteY2" fmla="*/ 0 h 1543710"/>
              <a:gd name="connsiteX3" fmla="*/ 971200 w 1664915"/>
              <a:gd name="connsiteY3" fmla="*/ 0 h 1543710"/>
              <a:gd name="connsiteX4" fmla="*/ 1387429 w 1664915"/>
              <a:gd name="connsiteY4" fmla="*/ 0 h 1543710"/>
              <a:gd name="connsiteX5" fmla="*/ 1664915 w 1664915"/>
              <a:gd name="connsiteY5" fmla="*/ 0 h 1543710"/>
              <a:gd name="connsiteX6" fmla="*/ 1664915 w 1664915"/>
              <a:gd name="connsiteY6" fmla="*/ 459254 h 1543710"/>
              <a:gd name="connsiteX7" fmla="*/ 1664915 w 1664915"/>
              <a:gd name="connsiteY7" fmla="*/ 900498 h 1543710"/>
              <a:gd name="connsiteX8" fmla="*/ 1928731 w 1664915"/>
              <a:gd name="connsiteY8" fmla="*/ 1189023 h 1543710"/>
              <a:gd name="connsiteX9" fmla="*/ 2203315 w 1664915"/>
              <a:gd name="connsiteY9" fmla="*/ 1489325 h 1543710"/>
              <a:gd name="connsiteX10" fmla="*/ 1664915 w 1664915"/>
              <a:gd name="connsiteY10" fmla="*/ 1286425 h 1543710"/>
              <a:gd name="connsiteX11" fmla="*/ 1664915 w 1664915"/>
              <a:gd name="connsiteY11" fmla="*/ 1543710 h 1543710"/>
              <a:gd name="connsiteX12" fmla="*/ 1387429 w 1664915"/>
              <a:gd name="connsiteY12" fmla="*/ 1543710 h 1543710"/>
              <a:gd name="connsiteX13" fmla="*/ 971200 w 1664915"/>
              <a:gd name="connsiteY13" fmla="*/ 1543710 h 1543710"/>
              <a:gd name="connsiteX14" fmla="*/ 971200 w 1664915"/>
              <a:gd name="connsiteY14" fmla="*/ 1543710 h 1543710"/>
              <a:gd name="connsiteX15" fmla="*/ 466176 w 1664915"/>
              <a:gd name="connsiteY15" fmla="*/ 1543710 h 1543710"/>
              <a:gd name="connsiteX16" fmla="*/ 0 w 1664915"/>
              <a:gd name="connsiteY16" fmla="*/ 1543710 h 1543710"/>
              <a:gd name="connsiteX17" fmla="*/ 0 w 1664915"/>
              <a:gd name="connsiteY17" fmla="*/ 1286425 h 1543710"/>
              <a:gd name="connsiteX18" fmla="*/ 0 w 1664915"/>
              <a:gd name="connsiteY18" fmla="*/ 900498 h 1543710"/>
              <a:gd name="connsiteX19" fmla="*/ 0 w 1664915"/>
              <a:gd name="connsiteY19" fmla="*/ 900498 h 1543710"/>
              <a:gd name="connsiteX20" fmla="*/ 0 w 1664915"/>
              <a:gd name="connsiteY20" fmla="*/ 477264 h 1543710"/>
              <a:gd name="connsiteX21" fmla="*/ 0 w 1664915"/>
              <a:gd name="connsiteY21" fmla="*/ 0 h 15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915" h="1543710" fill="none" extrusionOk="0">
                <a:moveTo>
                  <a:pt x="0" y="0"/>
                </a:moveTo>
                <a:cubicBezTo>
                  <a:pt x="169771" y="-7427"/>
                  <a:pt x="315952" y="15333"/>
                  <a:pt x="466176" y="0"/>
                </a:cubicBezTo>
                <a:cubicBezTo>
                  <a:pt x="616400" y="-15333"/>
                  <a:pt x="749662" y="43157"/>
                  <a:pt x="971200" y="0"/>
                </a:cubicBezTo>
                <a:lnTo>
                  <a:pt x="971200" y="0"/>
                </a:lnTo>
                <a:cubicBezTo>
                  <a:pt x="1135363" y="-29966"/>
                  <a:pt x="1244959" y="7888"/>
                  <a:pt x="1387429" y="0"/>
                </a:cubicBezTo>
                <a:cubicBezTo>
                  <a:pt x="1525059" y="-14163"/>
                  <a:pt x="1582617" y="29955"/>
                  <a:pt x="1664915" y="0"/>
                </a:cubicBezTo>
                <a:cubicBezTo>
                  <a:pt x="1705695" y="179062"/>
                  <a:pt x="1616284" y="337168"/>
                  <a:pt x="1664915" y="459254"/>
                </a:cubicBezTo>
                <a:cubicBezTo>
                  <a:pt x="1713546" y="581340"/>
                  <a:pt x="1627123" y="715863"/>
                  <a:pt x="1664915" y="900498"/>
                </a:cubicBezTo>
                <a:cubicBezTo>
                  <a:pt x="1755322" y="935176"/>
                  <a:pt x="1829208" y="1085433"/>
                  <a:pt x="1928731" y="1189023"/>
                </a:cubicBezTo>
                <a:cubicBezTo>
                  <a:pt x="2028254" y="1292614"/>
                  <a:pt x="2040501" y="1370034"/>
                  <a:pt x="2203315" y="1489325"/>
                </a:cubicBezTo>
                <a:cubicBezTo>
                  <a:pt x="1970861" y="1423296"/>
                  <a:pt x="1933615" y="1341233"/>
                  <a:pt x="1664915" y="1286425"/>
                </a:cubicBezTo>
                <a:cubicBezTo>
                  <a:pt x="1690305" y="1398972"/>
                  <a:pt x="1637766" y="1429832"/>
                  <a:pt x="1664915" y="1543710"/>
                </a:cubicBezTo>
                <a:cubicBezTo>
                  <a:pt x="1594943" y="1561265"/>
                  <a:pt x="1493081" y="1510473"/>
                  <a:pt x="1387429" y="1543710"/>
                </a:cubicBezTo>
                <a:cubicBezTo>
                  <a:pt x="1234893" y="1551932"/>
                  <a:pt x="1171189" y="1525016"/>
                  <a:pt x="971200" y="1543710"/>
                </a:cubicBezTo>
                <a:lnTo>
                  <a:pt x="971200" y="1543710"/>
                </a:lnTo>
                <a:cubicBezTo>
                  <a:pt x="736079" y="1555090"/>
                  <a:pt x="678305" y="1519086"/>
                  <a:pt x="466176" y="1543710"/>
                </a:cubicBezTo>
                <a:cubicBezTo>
                  <a:pt x="254047" y="1568334"/>
                  <a:pt x="136354" y="1540047"/>
                  <a:pt x="0" y="1543710"/>
                </a:cubicBezTo>
                <a:cubicBezTo>
                  <a:pt x="-4262" y="1416231"/>
                  <a:pt x="29987" y="1345458"/>
                  <a:pt x="0" y="1286425"/>
                </a:cubicBezTo>
                <a:cubicBezTo>
                  <a:pt x="-11651" y="1189637"/>
                  <a:pt x="34590" y="990857"/>
                  <a:pt x="0" y="900498"/>
                </a:cubicBezTo>
                <a:lnTo>
                  <a:pt x="0" y="900498"/>
                </a:lnTo>
                <a:cubicBezTo>
                  <a:pt x="-12615" y="778006"/>
                  <a:pt x="38868" y="633463"/>
                  <a:pt x="0" y="477264"/>
                </a:cubicBezTo>
                <a:cubicBezTo>
                  <a:pt x="-38868" y="321065"/>
                  <a:pt x="27001" y="99725"/>
                  <a:pt x="0" y="0"/>
                </a:cubicBezTo>
                <a:close/>
              </a:path>
              <a:path w="1664915" h="1543710" stroke="0" extrusionOk="0">
                <a:moveTo>
                  <a:pt x="0" y="0"/>
                </a:moveTo>
                <a:cubicBezTo>
                  <a:pt x="174895" y="-42554"/>
                  <a:pt x="368003" y="6922"/>
                  <a:pt x="495312" y="0"/>
                </a:cubicBezTo>
                <a:cubicBezTo>
                  <a:pt x="622621" y="-6922"/>
                  <a:pt x="786521" y="52225"/>
                  <a:pt x="971200" y="0"/>
                </a:cubicBezTo>
                <a:lnTo>
                  <a:pt x="971200" y="0"/>
                </a:lnTo>
                <a:cubicBezTo>
                  <a:pt x="1149377" y="-27597"/>
                  <a:pt x="1248180" y="38225"/>
                  <a:pt x="1387429" y="0"/>
                </a:cubicBezTo>
                <a:cubicBezTo>
                  <a:pt x="1465013" y="-26671"/>
                  <a:pt x="1598684" y="30181"/>
                  <a:pt x="1664915" y="0"/>
                </a:cubicBezTo>
                <a:cubicBezTo>
                  <a:pt x="1718448" y="115201"/>
                  <a:pt x="1648500" y="250308"/>
                  <a:pt x="1664915" y="450249"/>
                </a:cubicBezTo>
                <a:cubicBezTo>
                  <a:pt x="1681330" y="650190"/>
                  <a:pt x="1619239" y="677604"/>
                  <a:pt x="1664915" y="900498"/>
                </a:cubicBezTo>
                <a:cubicBezTo>
                  <a:pt x="1780164" y="974572"/>
                  <a:pt x="1814084" y="1128934"/>
                  <a:pt x="1928731" y="1189023"/>
                </a:cubicBezTo>
                <a:cubicBezTo>
                  <a:pt x="2043378" y="1249112"/>
                  <a:pt x="2094789" y="1428720"/>
                  <a:pt x="2203315" y="1489325"/>
                </a:cubicBezTo>
                <a:cubicBezTo>
                  <a:pt x="2020297" y="1490221"/>
                  <a:pt x="1906769" y="1352114"/>
                  <a:pt x="1664915" y="1286425"/>
                </a:cubicBezTo>
                <a:cubicBezTo>
                  <a:pt x="1685306" y="1401300"/>
                  <a:pt x="1645278" y="1421448"/>
                  <a:pt x="1664915" y="1543710"/>
                </a:cubicBezTo>
                <a:cubicBezTo>
                  <a:pt x="1538973" y="1549670"/>
                  <a:pt x="1475383" y="1522877"/>
                  <a:pt x="1387429" y="1543710"/>
                </a:cubicBezTo>
                <a:cubicBezTo>
                  <a:pt x="1269115" y="1551112"/>
                  <a:pt x="1074060" y="1535236"/>
                  <a:pt x="971200" y="1543710"/>
                </a:cubicBezTo>
                <a:lnTo>
                  <a:pt x="971200" y="1543710"/>
                </a:lnTo>
                <a:cubicBezTo>
                  <a:pt x="811038" y="1569668"/>
                  <a:pt x="618820" y="1494665"/>
                  <a:pt x="495312" y="1543710"/>
                </a:cubicBezTo>
                <a:cubicBezTo>
                  <a:pt x="371804" y="1592755"/>
                  <a:pt x="211936" y="1521160"/>
                  <a:pt x="0" y="1543710"/>
                </a:cubicBezTo>
                <a:cubicBezTo>
                  <a:pt x="-15998" y="1465561"/>
                  <a:pt x="15350" y="1341054"/>
                  <a:pt x="0" y="1286425"/>
                </a:cubicBezTo>
                <a:cubicBezTo>
                  <a:pt x="-32986" y="1147377"/>
                  <a:pt x="24219" y="1047230"/>
                  <a:pt x="0" y="900498"/>
                </a:cubicBezTo>
                <a:lnTo>
                  <a:pt x="0" y="900498"/>
                </a:lnTo>
                <a:cubicBezTo>
                  <a:pt x="-35898" y="809178"/>
                  <a:pt x="42853" y="605368"/>
                  <a:pt x="0" y="477264"/>
                </a:cubicBezTo>
                <a:cubicBezTo>
                  <a:pt x="-42853" y="349160"/>
                  <a:pt x="29324" y="14276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338"/>
                      <a:gd name="adj2" fmla="val 464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Platform &amp; Language </a:t>
            </a:r>
            <a:r>
              <a:rPr lang="nl-NL" sz="1100" dirty="0" err="1"/>
              <a:t>runtime</a:t>
            </a:r>
            <a:r>
              <a:rPr lang="nl-NL" sz="1100" dirty="0"/>
              <a:t> features (transaction management, HTTP </a:t>
            </a:r>
            <a:r>
              <a:rPr lang="nl-NL" sz="1100" dirty="0" err="1"/>
              <a:t>request</a:t>
            </a:r>
            <a:r>
              <a:rPr lang="nl-NL" sz="1100" dirty="0"/>
              <a:t> handling, state management &amp; in memory </a:t>
            </a:r>
            <a:r>
              <a:rPr lang="nl-NL" sz="1100" dirty="0" err="1"/>
              <a:t>caching</a:t>
            </a:r>
            <a:r>
              <a:rPr lang="nl-NL" sz="1100" dirty="0"/>
              <a:t>, IAM, …</a:t>
            </a:r>
            <a:endParaRPr lang="en-NL" sz="11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E35C4D-83BE-4708-846A-5405F516C9BA}"/>
              </a:ext>
            </a:extLst>
          </p:cNvPr>
          <p:cNvSpPr/>
          <p:nvPr/>
        </p:nvSpPr>
        <p:spPr>
          <a:xfrm rot="19393948">
            <a:off x="2661521" y="1333550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679B6B0-316E-402D-865C-3695664DADB6}"/>
              </a:ext>
            </a:extLst>
          </p:cNvPr>
          <p:cNvSpPr/>
          <p:nvPr/>
        </p:nvSpPr>
        <p:spPr>
          <a:xfrm rot="2260569">
            <a:off x="4985805" y="1420254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09CD-844D-4595-B6E0-AEA4623F19E9}"/>
              </a:ext>
            </a:extLst>
          </p:cNvPr>
          <p:cNvSpPr txBox="1"/>
          <p:nvPr/>
        </p:nvSpPr>
        <p:spPr>
          <a:xfrm>
            <a:off x="3412032" y="2894080"/>
            <a:ext cx="10211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Custom</a:t>
            </a:r>
            <a:r>
              <a:rPr lang="nl-NL" sz="1300" dirty="0"/>
              <a:t> Code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9688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EC2432A4-E710-495B-9EC8-757AEB7BF652}"/>
              </a:ext>
            </a:extLst>
          </p:cNvPr>
          <p:cNvSpPr/>
          <p:nvPr/>
        </p:nvSpPr>
        <p:spPr>
          <a:xfrm>
            <a:off x="1129551" y="4237800"/>
            <a:ext cx="5199529" cy="50400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IaaS</a:t>
            </a:r>
            <a:endParaRPr lang="en-NL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CAD902-476B-4B26-A9AD-F504ABE78232}"/>
              </a:ext>
            </a:extLst>
          </p:cNvPr>
          <p:cNvSpPr/>
          <p:nvPr/>
        </p:nvSpPr>
        <p:spPr>
          <a:xfrm>
            <a:off x="1057833" y="3553130"/>
            <a:ext cx="5199529" cy="85164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PaaS</a:t>
            </a:r>
            <a:endParaRPr lang="en-NL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9F9D000B-5476-4B75-8FAB-57C0D00B5FDE}"/>
              </a:ext>
            </a:extLst>
          </p:cNvPr>
          <p:cNvSpPr/>
          <p:nvPr/>
        </p:nvSpPr>
        <p:spPr>
          <a:xfrm>
            <a:off x="3543543" y="3142754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Application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7A261F-240E-4EFE-8D17-E05055C7BC85}"/>
              </a:ext>
            </a:extLst>
          </p:cNvPr>
          <p:cNvSpPr/>
          <p:nvPr/>
        </p:nvSpPr>
        <p:spPr>
          <a:xfrm>
            <a:off x="224116" y="792000"/>
            <a:ext cx="7377952" cy="2922187"/>
          </a:xfrm>
          <a:custGeom>
            <a:avLst/>
            <a:gdLst>
              <a:gd name="connsiteX0" fmla="*/ 0 w 7377952"/>
              <a:gd name="connsiteY0" fmla="*/ 1461094 h 2922187"/>
              <a:gd name="connsiteX1" fmla="*/ 3688976 w 7377952"/>
              <a:gd name="connsiteY1" fmla="*/ 0 h 2922187"/>
              <a:gd name="connsiteX2" fmla="*/ 7377952 w 7377952"/>
              <a:gd name="connsiteY2" fmla="*/ 1461094 h 2922187"/>
              <a:gd name="connsiteX3" fmla="*/ 3688976 w 7377952"/>
              <a:gd name="connsiteY3" fmla="*/ 2922188 h 2922187"/>
              <a:gd name="connsiteX4" fmla="*/ 0 w 7377952"/>
              <a:gd name="connsiteY4" fmla="*/ 1461094 h 29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7952" h="2922187" extrusionOk="0">
                <a:moveTo>
                  <a:pt x="0" y="1461094"/>
                </a:moveTo>
                <a:cubicBezTo>
                  <a:pt x="-32228" y="866491"/>
                  <a:pt x="1725284" y="-235399"/>
                  <a:pt x="3688976" y="0"/>
                </a:cubicBezTo>
                <a:cubicBezTo>
                  <a:pt x="5859300" y="-23784"/>
                  <a:pt x="7486675" y="735054"/>
                  <a:pt x="7377952" y="1461094"/>
                </a:cubicBezTo>
                <a:cubicBezTo>
                  <a:pt x="7346669" y="2215221"/>
                  <a:pt x="5677735" y="3294890"/>
                  <a:pt x="3688976" y="2922188"/>
                </a:cubicBezTo>
                <a:cubicBezTo>
                  <a:pt x="1477534" y="2967339"/>
                  <a:pt x="28298" y="2297561"/>
                  <a:pt x="0" y="1461094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5673019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0F684B7-D71A-4B43-936B-5FEF9B2B8FD6}"/>
              </a:ext>
            </a:extLst>
          </p:cNvPr>
          <p:cNvSpPr/>
          <p:nvPr/>
        </p:nvSpPr>
        <p:spPr>
          <a:xfrm>
            <a:off x="4591480" y="2819005"/>
            <a:ext cx="1237129" cy="247808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073F8E1-5273-4118-BBC9-AC62962346C3}"/>
              </a:ext>
            </a:extLst>
          </p:cNvPr>
          <p:cNvSpPr/>
          <p:nvPr/>
        </p:nvSpPr>
        <p:spPr>
          <a:xfrm>
            <a:off x="2908792" y="1690147"/>
            <a:ext cx="1201270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BFC6407-46C6-403E-802A-0D573021083B}"/>
              </a:ext>
            </a:extLst>
          </p:cNvPr>
          <p:cNvSpPr/>
          <p:nvPr/>
        </p:nvSpPr>
        <p:spPr>
          <a:xfrm rot="21019716">
            <a:off x="1433964" y="1578792"/>
            <a:ext cx="1201270" cy="247862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532E4C-8729-4068-B18C-CC61D46AD84A}"/>
              </a:ext>
            </a:extLst>
          </p:cNvPr>
          <p:cNvSpPr/>
          <p:nvPr/>
        </p:nvSpPr>
        <p:spPr>
          <a:xfrm rot="20876395">
            <a:off x="1531694" y="1296775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API Gateway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CCEEA22F-4834-4F0D-94A0-14D16A66F206}"/>
              </a:ext>
            </a:extLst>
          </p:cNvPr>
          <p:cNvSpPr/>
          <p:nvPr/>
        </p:nvSpPr>
        <p:spPr>
          <a:xfrm>
            <a:off x="3019120" y="1434597"/>
            <a:ext cx="1019858" cy="37205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Event Hub</a:t>
            </a:r>
            <a:endParaRPr lang="en-NL" sz="1000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A428F48-A676-4616-854B-FD9824EF5BB3}"/>
              </a:ext>
            </a:extLst>
          </p:cNvPr>
          <p:cNvSpPr/>
          <p:nvPr/>
        </p:nvSpPr>
        <p:spPr>
          <a:xfrm>
            <a:off x="2934005" y="2704923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725709D-1E2D-4499-AB36-45090D108493}"/>
              </a:ext>
            </a:extLst>
          </p:cNvPr>
          <p:cNvSpPr/>
          <p:nvPr/>
        </p:nvSpPr>
        <p:spPr>
          <a:xfrm>
            <a:off x="3126270" y="2484664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Vault</a:t>
            </a:r>
            <a:endParaRPr lang="en-NL" sz="1100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A13AD2C-0F68-43AC-B9AE-577350D4911E}"/>
              </a:ext>
            </a:extLst>
          </p:cNvPr>
          <p:cNvSpPr/>
          <p:nvPr/>
        </p:nvSpPr>
        <p:spPr>
          <a:xfrm>
            <a:off x="1392807" y="2914367"/>
            <a:ext cx="859678" cy="14820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E1DD244-DB21-4877-9E59-DD50572506B5}"/>
              </a:ext>
            </a:extLst>
          </p:cNvPr>
          <p:cNvSpPr/>
          <p:nvPr/>
        </p:nvSpPr>
        <p:spPr>
          <a:xfrm>
            <a:off x="1597143" y="2543976"/>
            <a:ext cx="402777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387B8F-C3F5-4E06-B9A4-21CD1D55C59D}"/>
              </a:ext>
            </a:extLst>
          </p:cNvPr>
          <p:cNvSpPr/>
          <p:nvPr/>
        </p:nvSpPr>
        <p:spPr>
          <a:xfrm>
            <a:off x="1810377" y="1876358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7094762-DB6A-4CAE-BCE9-486BC01C2776}"/>
              </a:ext>
            </a:extLst>
          </p:cNvPr>
          <p:cNvSpPr/>
          <p:nvPr/>
        </p:nvSpPr>
        <p:spPr>
          <a:xfrm>
            <a:off x="3735808" y="2922495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IAM</a:t>
            </a:r>
            <a:endParaRPr lang="en-NL" sz="1100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C4AFA059-C4E9-4F36-8194-A2296CEA321D}"/>
              </a:ext>
            </a:extLst>
          </p:cNvPr>
          <p:cNvSpPr/>
          <p:nvPr/>
        </p:nvSpPr>
        <p:spPr>
          <a:xfrm>
            <a:off x="5321821" y="1989661"/>
            <a:ext cx="1338953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45D8AACA-57DE-49D0-9ED2-35B2CA984800}"/>
              </a:ext>
            </a:extLst>
          </p:cNvPr>
          <p:cNvSpPr/>
          <p:nvPr/>
        </p:nvSpPr>
        <p:spPr>
          <a:xfrm>
            <a:off x="5520493" y="1670685"/>
            <a:ext cx="1060090" cy="439876"/>
          </a:xfrm>
          <a:prstGeom prst="cube">
            <a:avLst>
              <a:gd name="adj" fmla="val 4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Container Engine</a:t>
            </a:r>
            <a:endParaRPr lang="en-NL" sz="11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2CC8783-3A3C-4486-8EC9-BC7A445412C6}"/>
              </a:ext>
            </a:extLst>
          </p:cNvPr>
          <p:cNvSpPr/>
          <p:nvPr/>
        </p:nvSpPr>
        <p:spPr>
          <a:xfrm>
            <a:off x="5693078" y="1365963"/>
            <a:ext cx="636001" cy="43987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Web App</a:t>
            </a:r>
            <a:endParaRPr lang="en-NL" sz="105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02CD9A-F1ED-4DCE-945C-874198129232}"/>
              </a:ext>
            </a:extLst>
          </p:cNvPr>
          <p:cNvSpPr/>
          <p:nvPr/>
        </p:nvSpPr>
        <p:spPr>
          <a:xfrm>
            <a:off x="4513235" y="1258771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EB14A5-3DFE-4A7E-8734-1ECA2908F416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2029044" y="1676859"/>
            <a:ext cx="152213" cy="1994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B2C7B6-E350-4084-82A9-EBEECBA93B87}"/>
              </a:ext>
            </a:extLst>
          </p:cNvPr>
          <p:cNvCxnSpPr>
            <a:stCxn id="31" idx="3"/>
            <a:endCxn id="25" idx="1"/>
          </p:cNvCxnSpPr>
          <p:nvPr/>
        </p:nvCxnSpPr>
        <p:spPr>
          <a:xfrm flipV="1">
            <a:off x="2552136" y="1620627"/>
            <a:ext cx="466984" cy="41882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20B94C-FFE9-4D02-BBDA-33C53F363380}"/>
              </a:ext>
            </a:extLst>
          </p:cNvPr>
          <p:cNvCxnSpPr>
            <a:stCxn id="31" idx="2"/>
            <a:endCxn id="30" idx="1"/>
          </p:cNvCxnSpPr>
          <p:nvPr/>
        </p:nvCxnSpPr>
        <p:spPr>
          <a:xfrm flipH="1">
            <a:off x="1798532" y="2202539"/>
            <a:ext cx="382725" cy="3414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8F446C-4D5C-4290-A9F6-1303D822D4D2}"/>
              </a:ext>
            </a:extLst>
          </p:cNvPr>
          <p:cNvCxnSpPr>
            <a:stCxn id="25" idx="4"/>
            <a:endCxn id="37" idx="1"/>
          </p:cNvCxnSpPr>
          <p:nvPr/>
        </p:nvCxnSpPr>
        <p:spPr>
          <a:xfrm flipV="1">
            <a:off x="4038978" y="1421862"/>
            <a:ext cx="474257" cy="1987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729F52-7CC2-4591-8B08-FACF6D3CF93D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>
            <a:off x="5254994" y="1421862"/>
            <a:ext cx="438084" cy="21902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6A71C1-F44C-497B-BC22-1D2F2BB97FCC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015872" y="1805839"/>
            <a:ext cx="940222" cy="7163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43B7647-FA73-4313-BB36-A9B7DEF9B9A9}"/>
              </a:ext>
            </a:extLst>
          </p:cNvPr>
          <p:cNvSpPr/>
          <p:nvPr/>
        </p:nvSpPr>
        <p:spPr>
          <a:xfrm rot="18071615">
            <a:off x="508661" y="897755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7A1183-402C-454F-8464-5737439AFA7D}"/>
              </a:ext>
            </a:extLst>
          </p:cNvPr>
          <p:cNvCxnSpPr>
            <a:endCxn id="27" idx="2"/>
          </p:cNvCxnSpPr>
          <p:nvPr/>
        </p:nvCxnSpPr>
        <p:spPr>
          <a:xfrm>
            <a:off x="2552197" y="2203102"/>
            <a:ext cx="574073" cy="4908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5A05AA35-2DB7-44B9-9546-23568A6FFD94}"/>
              </a:ext>
            </a:extLst>
          </p:cNvPr>
          <p:cNvSpPr/>
          <p:nvPr/>
        </p:nvSpPr>
        <p:spPr>
          <a:xfrm>
            <a:off x="3516217" y="1053805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0A3DA4E1-546E-4FCF-A0F0-B4FA71B7E6DA}"/>
              </a:ext>
            </a:extLst>
          </p:cNvPr>
          <p:cNvSpPr/>
          <p:nvPr/>
        </p:nvSpPr>
        <p:spPr>
          <a:xfrm>
            <a:off x="3612774" y="833546"/>
            <a:ext cx="698816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Cache</a:t>
            </a:r>
            <a:endParaRPr lang="en-NL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9E50-0373-49FA-8047-EC6239266B3E}"/>
              </a:ext>
            </a:extLst>
          </p:cNvPr>
          <p:cNvCxnSpPr>
            <a:endCxn id="55" idx="4"/>
          </p:cNvCxnSpPr>
          <p:nvPr/>
        </p:nvCxnSpPr>
        <p:spPr>
          <a:xfrm flipH="1" flipV="1">
            <a:off x="4227864" y="1042861"/>
            <a:ext cx="285371" cy="252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3B0F01-4EBE-4A95-B3FF-A7F17142F560}"/>
              </a:ext>
            </a:extLst>
          </p:cNvPr>
          <p:cNvCxnSpPr>
            <a:endCxn id="33" idx="0"/>
          </p:cNvCxnSpPr>
          <p:nvPr/>
        </p:nvCxnSpPr>
        <p:spPr>
          <a:xfrm flipH="1">
            <a:off x="4079225" y="1781112"/>
            <a:ext cx="1613853" cy="11413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>
            <a:extLst>
              <a:ext uri="{FF2B5EF4-FFF2-40B4-BE49-F238E27FC236}">
                <a16:creationId xmlns:a16="http://schemas.microsoft.com/office/drawing/2014/main" id="{BFF93F63-97EB-420B-B451-678E8D167C2F}"/>
              </a:ext>
            </a:extLst>
          </p:cNvPr>
          <p:cNvSpPr/>
          <p:nvPr/>
        </p:nvSpPr>
        <p:spPr>
          <a:xfrm>
            <a:off x="5933571" y="2892138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A0BCC00E-47D2-4EB8-B310-431AE581D602}"/>
              </a:ext>
            </a:extLst>
          </p:cNvPr>
          <p:cNvSpPr/>
          <p:nvPr/>
        </p:nvSpPr>
        <p:spPr>
          <a:xfrm>
            <a:off x="6125836" y="2671879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Mail</a:t>
            </a:r>
            <a:endParaRPr lang="en-NL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29BF7A-EC0E-40D1-B112-E77D2140CBB4}"/>
              </a:ext>
            </a:extLst>
          </p:cNvPr>
          <p:cNvCxnSpPr>
            <a:endCxn id="61" idx="0"/>
          </p:cNvCxnSpPr>
          <p:nvPr/>
        </p:nvCxnSpPr>
        <p:spPr>
          <a:xfrm>
            <a:off x="6125836" y="1781112"/>
            <a:ext cx="343417" cy="8907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553B9C72-CC18-4099-9665-EAED66D0EB5D}"/>
              </a:ext>
            </a:extLst>
          </p:cNvPr>
          <p:cNvSpPr/>
          <p:nvPr/>
        </p:nvSpPr>
        <p:spPr>
          <a:xfrm>
            <a:off x="1599440" y="3720720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Monitor</a:t>
            </a:r>
            <a:endParaRPr lang="en-NL" sz="1100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FB241E8D-F554-43BC-85EA-A7F6DCEB1574}"/>
              </a:ext>
            </a:extLst>
          </p:cNvPr>
          <p:cNvSpPr/>
          <p:nvPr/>
        </p:nvSpPr>
        <p:spPr>
          <a:xfrm>
            <a:off x="4931367" y="3798475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Scaling</a:t>
            </a:r>
            <a:endParaRPr lang="en-NL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0CA70-46DF-44BA-A08E-29C81323A59C}"/>
              </a:ext>
            </a:extLst>
          </p:cNvPr>
          <p:cNvCxnSpPr>
            <a:stCxn id="73" idx="2"/>
            <a:endCxn id="19" idx="1"/>
          </p:cNvCxnSpPr>
          <p:nvPr/>
        </p:nvCxnSpPr>
        <p:spPr>
          <a:xfrm>
            <a:off x="1042349" y="1469775"/>
            <a:ext cx="499436" cy="1146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EFC49F-9739-4FC7-AF1B-D6EBC709F0C6}"/>
              </a:ext>
            </a:extLst>
          </p:cNvPr>
          <p:cNvCxnSpPr>
            <a:stCxn id="37" idx="0"/>
          </p:cNvCxnSpPr>
          <p:nvPr/>
        </p:nvCxnSpPr>
        <p:spPr>
          <a:xfrm flipV="1">
            <a:off x="4884115" y="614824"/>
            <a:ext cx="189906" cy="64394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0AE7A649-DBBD-45D1-AAC8-AFA5B5EA4591}"/>
              </a:ext>
            </a:extLst>
          </p:cNvPr>
          <p:cNvSpPr/>
          <p:nvPr/>
        </p:nvSpPr>
        <p:spPr>
          <a:xfrm>
            <a:off x="2380348" y="3770362"/>
            <a:ext cx="780908" cy="455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Alert &amp; </a:t>
            </a:r>
            <a:r>
              <a:rPr lang="nl-NL" sz="1000" dirty="0" err="1"/>
              <a:t>Notify</a:t>
            </a:r>
            <a:endParaRPr lang="en-NL" sz="1000" dirty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0F0705A3-3C31-4D9F-B9A3-D64A9EB67487}"/>
              </a:ext>
            </a:extLst>
          </p:cNvPr>
          <p:cNvSpPr/>
          <p:nvPr/>
        </p:nvSpPr>
        <p:spPr>
          <a:xfrm>
            <a:off x="6841335" y="2357718"/>
            <a:ext cx="2221980" cy="2404901"/>
          </a:xfrm>
          <a:custGeom>
            <a:avLst/>
            <a:gdLst>
              <a:gd name="connsiteX0" fmla="*/ 0 w 2221980"/>
              <a:gd name="connsiteY0" fmla="*/ 370337 h 2404901"/>
              <a:gd name="connsiteX1" fmla="*/ 370337 w 2221980"/>
              <a:gd name="connsiteY1" fmla="*/ 0 h 2404901"/>
              <a:gd name="connsiteX2" fmla="*/ 370330 w 2221980"/>
              <a:gd name="connsiteY2" fmla="*/ 0 h 2404901"/>
              <a:gd name="connsiteX3" fmla="*/ 370330 w 2221980"/>
              <a:gd name="connsiteY3" fmla="*/ 0 h 2404901"/>
              <a:gd name="connsiteX4" fmla="*/ 925825 w 2221980"/>
              <a:gd name="connsiteY4" fmla="*/ 0 h 2404901"/>
              <a:gd name="connsiteX5" fmla="*/ 1360959 w 2221980"/>
              <a:gd name="connsiteY5" fmla="*/ 0 h 2404901"/>
              <a:gd name="connsiteX6" fmla="*/ 1851643 w 2221980"/>
              <a:gd name="connsiteY6" fmla="*/ 0 h 2404901"/>
              <a:gd name="connsiteX7" fmla="*/ 2221980 w 2221980"/>
              <a:gd name="connsiteY7" fmla="*/ 370337 h 2404901"/>
              <a:gd name="connsiteX8" fmla="*/ 2221980 w 2221980"/>
              <a:gd name="connsiteY8" fmla="*/ 886598 h 2404901"/>
              <a:gd name="connsiteX9" fmla="*/ 2221980 w 2221980"/>
              <a:gd name="connsiteY9" fmla="*/ 1402859 h 2404901"/>
              <a:gd name="connsiteX10" fmla="*/ 2221980 w 2221980"/>
              <a:gd name="connsiteY10" fmla="*/ 1402859 h 2404901"/>
              <a:gd name="connsiteX11" fmla="*/ 2221980 w 2221980"/>
              <a:gd name="connsiteY11" fmla="*/ 1691447 h 2404901"/>
              <a:gd name="connsiteX12" fmla="*/ 2221980 w 2221980"/>
              <a:gd name="connsiteY12" fmla="*/ 2004084 h 2404901"/>
              <a:gd name="connsiteX13" fmla="*/ 2221980 w 2221980"/>
              <a:gd name="connsiteY13" fmla="*/ 2034564 h 2404901"/>
              <a:gd name="connsiteX14" fmla="*/ 1851643 w 2221980"/>
              <a:gd name="connsiteY14" fmla="*/ 2404901 h 2404901"/>
              <a:gd name="connsiteX15" fmla="*/ 1397992 w 2221980"/>
              <a:gd name="connsiteY15" fmla="*/ 2404901 h 2404901"/>
              <a:gd name="connsiteX16" fmla="*/ 925825 w 2221980"/>
              <a:gd name="connsiteY16" fmla="*/ 2404901 h 2404901"/>
              <a:gd name="connsiteX17" fmla="*/ 370330 w 2221980"/>
              <a:gd name="connsiteY17" fmla="*/ 2404901 h 2404901"/>
              <a:gd name="connsiteX18" fmla="*/ 370330 w 2221980"/>
              <a:gd name="connsiteY18" fmla="*/ 2404901 h 2404901"/>
              <a:gd name="connsiteX19" fmla="*/ 370337 w 2221980"/>
              <a:gd name="connsiteY19" fmla="*/ 2404901 h 2404901"/>
              <a:gd name="connsiteX20" fmla="*/ 0 w 2221980"/>
              <a:gd name="connsiteY20" fmla="*/ 2034564 h 2404901"/>
              <a:gd name="connsiteX21" fmla="*/ 0 w 2221980"/>
              <a:gd name="connsiteY21" fmla="*/ 2004084 h 2404901"/>
              <a:gd name="connsiteX22" fmla="*/ -384158 w 2221980"/>
              <a:gd name="connsiteY22" fmla="*/ 1806283 h 2404901"/>
              <a:gd name="connsiteX23" fmla="*/ -753251 w 2221980"/>
              <a:gd name="connsiteY23" fmla="*/ 1616238 h 2404901"/>
              <a:gd name="connsiteX24" fmla="*/ -376626 w 2221980"/>
              <a:gd name="connsiteY24" fmla="*/ 1509549 h 2404901"/>
              <a:gd name="connsiteX25" fmla="*/ 0 w 2221980"/>
              <a:gd name="connsiteY25" fmla="*/ 1402859 h 2404901"/>
              <a:gd name="connsiteX26" fmla="*/ 0 w 2221980"/>
              <a:gd name="connsiteY26" fmla="*/ 865948 h 2404901"/>
              <a:gd name="connsiteX27" fmla="*/ 0 w 2221980"/>
              <a:gd name="connsiteY27" fmla="*/ 370337 h 24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1980" h="2404901" fill="none" extrusionOk="0">
                <a:moveTo>
                  <a:pt x="0" y="370337"/>
                </a:moveTo>
                <a:cubicBezTo>
                  <a:pt x="10554" y="200992"/>
                  <a:pt x="151123" y="33392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643826" y="-65678"/>
                  <a:pt x="749895" y="36415"/>
                  <a:pt x="925825" y="0"/>
                </a:cubicBezTo>
                <a:cubicBezTo>
                  <a:pt x="1017899" y="-18148"/>
                  <a:pt x="1269719" y="1528"/>
                  <a:pt x="1360959" y="0"/>
                </a:cubicBezTo>
                <a:cubicBezTo>
                  <a:pt x="1452199" y="-1528"/>
                  <a:pt x="1690399" y="26159"/>
                  <a:pt x="1851643" y="0"/>
                </a:cubicBezTo>
                <a:cubicBezTo>
                  <a:pt x="2107284" y="-6516"/>
                  <a:pt x="2228062" y="173023"/>
                  <a:pt x="2221980" y="370337"/>
                </a:cubicBezTo>
                <a:cubicBezTo>
                  <a:pt x="2260073" y="484274"/>
                  <a:pt x="2161957" y="684604"/>
                  <a:pt x="2221980" y="886598"/>
                </a:cubicBezTo>
                <a:cubicBezTo>
                  <a:pt x="2282003" y="1088592"/>
                  <a:pt x="2167316" y="1259462"/>
                  <a:pt x="2221980" y="1402859"/>
                </a:cubicBezTo>
                <a:lnTo>
                  <a:pt x="2221980" y="1402859"/>
                </a:lnTo>
                <a:cubicBezTo>
                  <a:pt x="2228394" y="1500921"/>
                  <a:pt x="2211816" y="1613698"/>
                  <a:pt x="2221980" y="1691447"/>
                </a:cubicBezTo>
                <a:cubicBezTo>
                  <a:pt x="2232144" y="1769196"/>
                  <a:pt x="2198309" y="1902321"/>
                  <a:pt x="2221980" y="2004084"/>
                </a:cubicBezTo>
                <a:cubicBezTo>
                  <a:pt x="2224897" y="2013343"/>
                  <a:pt x="2218496" y="2023687"/>
                  <a:pt x="2221980" y="2034564"/>
                </a:cubicBezTo>
                <a:cubicBezTo>
                  <a:pt x="2230063" y="2251798"/>
                  <a:pt x="2018523" y="2374528"/>
                  <a:pt x="1851643" y="2404901"/>
                </a:cubicBezTo>
                <a:cubicBezTo>
                  <a:pt x="1663376" y="2416769"/>
                  <a:pt x="1496720" y="2388889"/>
                  <a:pt x="1397992" y="2404901"/>
                </a:cubicBezTo>
                <a:cubicBezTo>
                  <a:pt x="1299264" y="2420913"/>
                  <a:pt x="1068421" y="2381419"/>
                  <a:pt x="925825" y="2404901"/>
                </a:cubicBezTo>
                <a:cubicBezTo>
                  <a:pt x="705029" y="2410402"/>
                  <a:pt x="511841" y="2400807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51471" y="2388596"/>
                  <a:pt x="27919" y="2260691"/>
                  <a:pt x="0" y="2034564"/>
                </a:cubicBezTo>
                <a:cubicBezTo>
                  <a:pt x="-851" y="2022974"/>
                  <a:pt x="892" y="2017979"/>
                  <a:pt x="0" y="2004084"/>
                </a:cubicBezTo>
                <a:cubicBezTo>
                  <a:pt x="-133860" y="1959792"/>
                  <a:pt x="-269112" y="1831177"/>
                  <a:pt x="-384158" y="1806283"/>
                </a:cubicBezTo>
                <a:cubicBezTo>
                  <a:pt x="-499204" y="1781389"/>
                  <a:pt x="-596045" y="1652371"/>
                  <a:pt x="-753251" y="1616238"/>
                </a:cubicBezTo>
                <a:cubicBezTo>
                  <a:pt x="-588043" y="1554825"/>
                  <a:pt x="-510847" y="1570033"/>
                  <a:pt x="-376626" y="1509549"/>
                </a:cubicBezTo>
                <a:cubicBezTo>
                  <a:pt x="-242405" y="1449065"/>
                  <a:pt x="-136683" y="1453718"/>
                  <a:pt x="0" y="1402859"/>
                </a:cubicBezTo>
                <a:cubicBezTo>
                  <a:pt x="-19468" y="1195105"/>
                  <a:pt x="11248" y="1053984"/>
                  <a:pt x="0" y="865948"/>
                </a:cubicBezTo>
                <a:cubicBezTo>
                  <a:pt x="-11248" y="677912"/>
                  <a:pt x="11202" y="601287"/>
                  <a:pt x="0" y="370337"/>
                </a:cubicBezTo>
                <a:close/>
              </a:path>
              <a:path w="2221980" h="2404901" stroke="0" extrusionOk="0">
                <a:moveTo>
                  <a:pt x="0" y="370337"/>
                </a:moveTo>
                <a:cubicBezTo>
                  <a:pt x="18824" y="219556"/>
                  <a:pt x="202974" y="-23210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518485" y="-32223"/>
                  <a:pt x="765500" y="36149"/>
                  <a:pt x="925825" y="0"/>
                </a:cubicBezTo>
                <a:cubicBezTo>
                  <a:pt x="1113079" y="-27640"/>
                  <a:pt x="1254749" y="6518"/>
                  <a:pt x="1388734" y="0"/>
                </a:cubicBezTo>
                <a:cubicBezTo>
                  <a:pt x="1522719" y="-6518"/>
                  <a:pt x="1700223" y="13768"/>
                  <a:pt x="1851643" y="0"/>
                </a:cubicBezTo>
                <a:cubicBezTo>
                  <a:pt x="2006757" y="31916"/>
                  <a:pt x="2184405" y="202697"/>
                  <a:pt x="2221980" y="370337"/>
                </a:cubicBezTo>
                <a:cubicBezTo>
                  <a:pt x="2266948" y="483559"/>
                  <a:pt x="2169401" y="760233"/>
                  <a:pt x="2221980" y="896923"/>
                </a:cubicBezTo>
                <a:cubicBezTo>
                  <a:pt x="2274559" y="1033613"/>
                  <a:pt x="2213460" y="1215224"/>
                  <a:pt x="2221980" y="1402859"/>
                </a:cubicBezTo>
                <a:lnTo>
                  <a:pt x="2221980" y="1402859"/>
                </a:lnTo>
                <a:cubicBezTo>
                  <a:pt x="2242568" y="1477258"/>
                  <a:pt x="2205604" y="1625055"/>
                  <a:pt x="2221980" y="1691447"/>
                </a:cubicBezTo>
                <a:cubicBezTo>
                  <a:pt x="2238356" y="1757839"/>
                  <a:pt x="2206507" y="1919931"/>
                  <a:pt x="2221980" y="2004084"/>
                </a:cubicBezTo>
                <a:cubicBezTo>
                  <a:pt x="2223438" y="2018349"/>
                  <a:pt x="2220601" y="2020028"/>
                  <a:pt x="2221980" y="2034564"/>
                </a:cubicBezTo>
                <a:cubicBezTo>
                  <a:pt x="2205660" y="2249801"/>
                  <a:pt x="2037106" y="2461138"/>
                  <a:pt x="1851643" y="2404901"/>
                </a:cubicBezTo>
                <a:cubicBezTo>
                  <a:pt x="1648642" y="2412887"/>
                  <a:pt x="1548713" y="2397691"/>
                  <a:pt x="1388734" y="2404901"/>
                </a:cubicBezTo>
                <a:cubicBezTo>
                  <a:pt x="1228755" y="2412111"/>
                  <a:pt x="1064658" y="2390742"/>
                  <a:pt x="925825" y="2404901"/>
                </a:cubicBezTo>
                <a:cubicBezTo>
                  <a:pt x="657667" y="2427439"/>
                  <a:pt x="504324" y="2343371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36857" y="2413251"/>
                  <a:pt x="-14441" y="2231420"/>
                  <a:pt x="0" y="2034564"/>
                </a:cubicBezTo>
                <a:cubicBezTo>
                  <a:pt x="-1768" y="2024782"/>
                  <a:pt x="1950" y="2011671"/>
                  <a:pt x="0" y="2004084"/>
                </a:cubicBezTo>
                <a:cubicBezTo>
                  <a:pt x="-110019" y="1990149"/>
                  <a:pt x="-244065" y="1861249"/>
                  <a:pt x="-384158" y="1806283"/>
                </a:cubicBezTo>
                <a:cubicBezTo>
                  <a:pt x="-524251" y="1751317"/>
                  <a:pt x="-560795" y="1677866"/>
                  <a:pt x="-753251" y="1616238"/>
                </a:cubicBezTo>
                <a:cubicBezTo>
                  <a:pt x="-630467" y="1554724"/>
                  <a:pt x="-480751" y="1567399"/>
                  <a:pt x="-391691" y="1513816"/>
                </a:cubicBezTo>
                <a:cubicBezTo>
                  <a:pt x="-302631" y="1460233"/>
                  <a:pt x="-75897" y="1441614"/>
                  <a:pt x="0" y="1402859"/>
                </a:cubicBezTo>
                <a:cubicBezTo>
                  <a:pt x="-51972" y="1205016"/>
                  <a:pt x="46055" y="1055492"/>
                  <a:pt x="0" y="896923"/>
                </a:cubicBezTo>
                <a:cubicBezTo>
                  <a:pt x="-46055" y="738354"/>
                  <a:pt x="12071" y="485071"/>
                  <a:pt x="0" y="37033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-83900"/>
                      <a:gd name="adj2" fmla="val 17206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Managed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Quick </a:t>
            </a:r>
            <a:r>
              <a:rPr lang="nl-NL" sz="1100" dirty="0" err="1"/>
              <a:t>Provision</a:t>
            </a:r>
            <a:r>
              <a:rPr lang="nl-NL" sz="1100" dirty="0"/>
              <a:t> &amp; </a:t>
            </a:r>
            <a:r>
              <a:rPr lang="nl-NL" sz="1100" dirty="0" err="1"/>
              <a:t>Decommission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Automated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Pay</a:t>
            </a:r>
            <a:r>
              <a:rPr lang="nl-NL" sz="1100" dirty="0"/>
              <a:t> per </a:t>
            </a:r>
            <a:r>
              <a:rPr lang="nl-NL" sz="1100" dirty="0" err="1"/>
              <a:t>use</a:t>
            </a:r>
            <a:r>
              <a:rPr lang="nl-NL" sz="1100" dirty="0"/>
              <a:t>/TCO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Vendor</a:t>
            </a:r>
            <a:r>
              <a:rPr lang="nl-NL" sz="1100" dirty="0"/>
              <a:t> takes </a:t>
            </a:r>
            <a:r>
              <a:rPr lang="nl-NL" sz="1100" dirty="0" err="1"/>
              <a:t>runtime</a:t>
            </a:r>
            <a:r>
              <a:rPr lang="nl-NL" sz="1100" dirty="0"/>
              <a:t> </a:t>
            </a:r>
            <a:r>
              <a:rPr lang="nl-NL" sz="1100" dirty="0" err="1"/>
              <a:t>responsibility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Enterprise </a:t>
            </a:r>
            <a:r>
              <a:rPr lang="nl-NL" sz="1100" dirty="0" err="1"/>
              <a:t>grade</a:t>
            </a:r>
            <a:r>
              <a:rPr lang="nl-NL" sz="1100" dirty="0"/>
              <a:t> platform </a:t>
            </a:r>
            <a:r>
              <a:rPr lang="nl-NL" sz="1100" dirty="0" err="1"/>
              <a:t>accessible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startups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Rapid </a:t>
            </a:r>
            <a:r>
              <a:rPr lang="nl-NL" sz="1100" dirty="0" err="1"/>
              <a:t>Innovation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&amp;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Scale</a:t>
            </a:r>
            <a:endParaRPr lang="en-NL" sz="1100" dirty="0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5C54F5BC-1382-4F7F-AAA0-DB192F55E535}"/>
              </a:ext>
            </a:extLst>
          </p:cNvPr>
          <p:cNvSpPr/>
          <p:nvPr/>
        </p:nvSpPr>
        <p:spPr>
          <a:xfrm rot="19296920">
            <a:off x="572067" y="1381157"/>
            <a:ext cx="1066820" cy="234131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129A5-B9EE-4E67-96A2-80656706B7A7}"/>
              </a:ext>
            </a:extLst>
          </p:cNvPr>
          <p:cNvSpPr/>
          <p:nvPr/>
        </p:nvSpPr>
        <p:spPr>
          <a:xfrm rot="19075368">
            <a:off x="456375" y="1134981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CDN &amp; WAF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025675F-2799-49D2-95CA-9B4199CD0A06}"/>
              </a:ext>
            </a:extLst>
          </p:cNvPr>
          <p:cNvSpPr/>
          <p:nvPr/>
        </p:nvSpPr>
        <p:spPr>
          <a:xfrm>
            <a:off x="4060721" y="3960388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Logging</a:t>
            </a:r>
            <a:endParaRPr lang="en-NL" sz="11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AB3E02-2FA2-47AB-A773-13D0336FD9E9}"/>
              </a:ext>
            </a:extLst>
          </p:cNvPr>
          <p:cNvSpPr/>
          <p:nvPr/>
        </p:nvSpPr>
        <p:spPr>
          <a:xfrm>
            <a:off x="2240986" y="2129166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449EA5-E5ED-4122-AC91-26E290ED7CC1}"/>
              </a:ext>
            </a:extLst>
          </p:cNvPr>
          <p:cNvSpPr/>
          <p:nvPr/>
        </p:nvSpPr>
        <p:spPr>
          <a:xfrm>
            <a:off x="4960546" y="1502877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00E0B3C-DF06-4636-9BF0-DEF2170DA718}"/>
              </a:ext>
            </a:extLst>
          </p:cNvPr>
          <p:cNvSpPr/>
          <p:nvPr/>
        </p:nvSpPr>
        <p:spPr>
          <a:xfrm>
            <a:off x="6109620" y="1573446"/>
            <a:ext cx="63567" cy="213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8DD448D4-E676-4078-B5D7-FF083B247AA1}"/>
              </a:ext>
            </a:extLst>
          </p:cNvPr>
          <p:cNvSpPr/>
          <p:nvPr/>
        </p:nvSpPr>
        <p:spPr>
          <a:xfrm>
            <a:off x="4849903" y="2550437"/>
            <a:ext cx="744071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32" grpId="0" animBg="1"/>
      <p:bldP spid="22" grpId="0" animBg="1"/>
      <p:bldP spid="23" grpId="0" animBg="1"/>
      <p:bldP spid="24" grpId="0" animBg="1"/>
      <p:bldP spid="19" grpId="0" animBg="1"/>
      <p:bldP spid="25" grpId="0" animBg="1"/>
      <p:bldP spid="28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1" grpId="0" animBg="1"/>
      <p:bldP spid="54" grpId="0" animBg="1"/>
      <p:bldP spid="55" grpId="0" animBg="1"/>
      <p:bldP spid="60" grpId="0" animBg="1"/>
      <p:bldP spid="61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73" grpId="0" animBg="1"/>
      <p:bldP spid="8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854-638D-4135-835E-FCE1BDC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Characteristics</a:t>
            </a:r>
            <a:r>
              <a:rPr lang="nl-NL" dirty="0"/>
              <a:t> of Cloud Native Applications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4663-587B-4899-9EE4-93FCE9CB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855315"/>
            <a:ext cx="7921973" cy="3780000"/>
          </a:xfrm>
        </p:spPr>
        <p:txBody>
          <a:bodyPr/>
          <a:lstStyle/>
          <a:p>
            <a:r>
              <a:rPr lang="nl-NL" dirty="0"/>
              <a:t>Modern – born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(era)</a:t>
            </a:r>
          </a:p>
          <a:p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) points: </a:t>
            </a:r>
          </a:p>
          <a:p>
            <a:pPr marL="514350" indent="-285750"/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514350" indent="-285750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PaaS Services: Service </a:t>
            </a:r>
            <a:r>
              <a:rPr lang="nl-NL" dirty="0" err="1"/>
              <a:t>APIs</a:t>
            </a:r>
            <a:r>
              <a:rPr lang="nl-NL" dirty="0"/>
              <a:t>, Formats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Protocols</a:t>
            </a:r>
            <a:endParaRPr lang="nl-NL" dirty="0"/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[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insulation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?] </a:t>
            </a:r>
            <a:r>
              <a:rPr lang="nl-NL" i="1" dirty="0" err="1"/>
              <a:t>implementation</a:t>
            </a:r>
            <a:r>
              <a:rPr lang="nl-NL" dirty="0"/>
              <a:t> of PaaS (platform) services</a:t>
            </a:r>
          </a:p>
          <a:p>
            <a:pPr lvl="1"/>
            <a:r>
              <a:rPr lang="nl-NL" sz="1200" dirty="0" err="1"/>
              <a:t>MongoDB</a:t>
            </a:r>
            <a:r>
              <a:rPr lang="nl-NL" sz="1200" dirty="0"/>
              <a:t> API – </a:t>
            </a:r>
            <a:r>
              <a:rPr lang="nl-NL" sz="1200" dirty="0" err="1"/>
              <a:t>implemented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Cosmos</a:t>
            </a:r>
            <a:r>
              <a:rPr lang="nl-NL" sz="1200" dirty="0"/>
              <a:t> DB, </a:t>
            </a:r>
            <a:r>
              <a:rPr lang="nl-NL" sz="1200" dirty="0" err="1"/>
              <a:t>MongoDB</a:t>
            </a:r>
            <a:r>
              <a:rPr lang="nl-NL" sz="1200" dirty="0"/>
              <a:t>, </a:t>
            </a:r>
            <a:r>
              <a:rPr lang="nl-NL" sz="1200" dirty="0" err="1"/>
              <a:t>Minimongo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AWS Document DB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soon</a:t>
            </a:r>
            <a:r>
              <a:rPr lang="nl-NL" sz="1200" dirty="0"/>
              <a:t> Oracle </a:t>
            </a:r>
            <a:r>
              <a:rPr lang="nl-NL" sz="1200" dirty="0" err="1"/>
              <a:t>Autonomous</a:t>
            </a:r>
            <a:r>
              <a:rPr lang="nl-NL" sz="1200" dirty="0"/>
              <a:t> JSON</a:t>
            </a:r>
          </a:p>
          <a:p>
            <a:pPr lvl="1"/>
            <a:r>
              <a:rPr lang="nl-NL" sz="1200" dirty="0" err="1"/>
              <a:t>Kafka</a:t>
            </a:r>
            <a:r>
              <a:rPr lang="nl-NL" sz="1200" dirty="0"/>
              <a:t> API – </a:t>
            </a:r>
            <a:r>
              <a:rPr lang="nl-NL" sz="1200" dirty="0" err="1"/>
              <a:t>Azure</a:t>
            </a:r>
            <a:r>
              <a:rPr lang="nl-NL" sz="1200" dirty="0"/>
              <a:t> Event Hub, OCI Streaming, AWS </a:t>
            </a:r>
            <a:r>
              <a:rPr lang="nl-NL" sz="1200" dirty="0" err="1"/>
              <a:t>Managed</a:t>
            </a:r>
            <a:r>
              <a:rPr lang="nl-NL" sz="1200" dirty="0"/>
              <a:t> Streaming</a:t>
            </a:r>
          </a:p>
          <a:p>
            <a:pPr lvl="1"/>
            <a:r>
              <a:rPr lang="nl-NL" sz="1200" dirty="0"/>
              <a:t>JDBC/SQL – </a:t>
            </a:r>
            <a:r>
              <a:rPr lang="nl-NL" sz="1200" dirty="0" err="1"/>
              <a:t>Relational</a:t>
            </a:r>
            <a:r>
              <a:rPr lang="nl-NL" sz="1200" dirty="0"/>
              <a:t> Database (Oracle, SQL Server, </a:t>
            </a:r>
            <a:r>
              <a:rPr lang="nl-NL" sz="1200" dirty="0" err="1"/>
              <a:t>PostgreSQL</a:t>
            </a:r>
            <a:r>
              <a:rPr lang="nl-NL" sz="1200" dirty="0"/>
              <a:t>, </a:t>
            </a:r>
            <a:r>
              <a:rPr lang="nl-NL" sz="1200" dirty="0" err="1"/>
              <a:t>MySQL</a:t>
            </a:r>
            <a:r>
              <a:rPr lang="nl-NL" sz="1200" dirty="0"/>
              <a:t>) </a:t>
            </a:r>
            <a:r>
              <a:rPr lang="nl-NL" sz="1200" dirty="0" err="1"/>
              <a:t>and</a:t>
            </a:r>
            <a:r>
              <a:rPr lang="nl-NL" sz="1200" dirty="0"/>
              <a:t> even </a:t>
            </a:r>
            <a:r>
              <a:rPr lang="nl-NL" sz="1200" dirty="0" err="1"/>
              <a:t>NoSQL</a:t>
            </a:r>
            <a:r>
              <a:rPr lang="nl-NL" sz="1200" dirty="0"/>
              <a:t> (Oracle </a:t>
            </a:r>
            <a:r>
              <a:rPr lang="nl-NL" sz="1200" dirty="0" err="1"/>
              <a:t>NoSQL</a:t>
            </a:r>
            <a:r>
              <a:rPr lang="nl-NL" sz="1200" dirty="0"/>
              <a:t>, Cassandra, </a:t>
            </a:r>
            <a:r>
              <a:rPr lang="nl-NL" sz="1200" dirty="0" err="1"/>
              <a:t>Hadoop</a:t>
            </a:r>
            <a:r>
              <a:rPr lang="nl-NL" sz="1200" dirty="0"/>
              <a:t>)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, software </a:t>
            </a:r>
            <a:r>
              <a:rPr lang="nl-NL" dirty="0" err="1"/>
              <a:t>defined</a:t>
            </a:r>
            <a:r>
              <a:rPr lang="nl-NL" dirty="0"/>
              <a:t>) &amp;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Stateless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Scalable</a:t>
            </a:r>
            <a:r>
              <a:rPr lang="nl-NL" dirty="0"/>
              <a:t> (</a:t>
            </a:r>
            <a:r>
              <a:rPr lang="nl-NL" dirty="0" err="1"/>
              <a:t>Elastic</a:t>
            </a:r>
            <a:r>
              <a:rPr lang="nl-NL" dirty="0"/>
              <a:t>) – </a:t>
            </a:r>
            <a:r>
              <a:rPr lang="nl-NL" dirty="0" err="1"/>
              <a:t>expand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contract</a:t>
            </a:r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 – no hands on ACC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(speed, </a:t>
            </a:r>
            <a:r>
              <a:rPr lang="nl-NL" dirty="0" err="1"/>
              <a:t>repeatability</a:t>
            </a:r>
            <a:r>
              <a:rPr lang="nl-NL" dirty="0"/>
              <a:t>,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adjustment</a:t>
            </a:r>
            <a:r>
              <a:rPr lang="nl-NL" dirty="0"/>
              <a:t>) 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&amp; Application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4AD-9193-4A1C-807F-B51D01D8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6F42-6BCE-4FA5-8DCD-528050B7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4" y="55420"/>
            <a:ext cx="2590799" cy="14731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7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ADB5-1D6E-47D7-825F-E7FC313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(PaaS) Cloud </a:t>
            </a:r>
            <a:r>
              <a:rPr lang="nl-NL" dirty="0" err="1"/>
              <a:t>Capabilities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Cloud Native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964-C7B6-4C91-82BD-BE404D7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sz="1400" dirty="0" err="1"/>
              <a:t>Functions</a:t>
            </a:r>
            <a:r>
              <a:rPr lang="nl-NL" sz="1400" dirty="0"/>
              <a:t> (</a:t>
            </a:r>
            <a:r>
              <a:rPr lang="nl-NL" sz="1400" dirty="0" err="1"/>
              <a:t>serverless</a:t>
            </a:r>
            <a:r>
              <a:rPr lang="nl-NL" sz="1400" dirty="0"/>
              <a:t> </a:t>
            </a:r>
            <a:r>
              <a:rPr lang="nl-NL" sz="1400" dirty="0" err="1"/>
              <a:t>application</a:t>
            </a:r>
            <a:r>
              <a:rPr lang="nl-NL" sz="1400" dirty="0"/>
              <a:t> code)</a:t>
            </a:r>
          </a:p>
          <a:p>
            <a:r>
              <a:rPr lang="nl-NL" sz="1400" dirty="0"/>
              <a:t>API Gateway</a:t>
            </a:r>
          </a:p>
          <a:p>
            <a:r>
              <a:rPr lang="nl-NL" sz="1400" dirty="0"/>
              <a:t>Events / </a:t>
            </a:r>
            <a:r>
              <a:rPr lang="nl-NL" sz="1400" dirty="0" err="1"/>
              <a:t>Queued</a:t>
            </a:r>
            <a:r>
              <a:rPr lang="nl-NL" sz="1400" dirty="0"/>
              <a:t> </a:t>
            </a:r>
            <a:r>
              <a:rPr lang="nl-NL" sz="1400" dirty="0" err="1"/>
              <a:t>Messages</a:t>
            </a:r>
            <a:endParaRPr lang="nl-NL" sz="1400" dirty="0"/>
          </a:p>
          <a:p>
            <a:r>
              <a:rPr lang="nl-NL" sz="1400" dirty="0"/>
              <a:t>Data </a:t>
            </a:r>
            <a:r>
              <a:rPr lang="nl-NL" sz="1400" dirty="0" err="1"/>
              <a:t>Persistence</a:t>
            </a:r>
            <a:endParaRPr lang="nl-NL" sz="1400" dirty="0"/>
          </a:p>
          <a:p>
            <a:r>
              <a:rPr lang="nl-NL" sz="1400" dirty="0"/>
              <a:t>Cache</a:t>
            </a:r>
          </a:p>
          <a:p>
            <a:r>
              <a:rPr lang="nl-NL" sz="1400" dirty="0"/>
              <a:t>Security</a:t>
            </a:r>
          </a:p>
          <a:p>
            <a:pPr lvl="1"/>
            <a:r>
              <a:rPr lang="nl-NL" sz="1400" dirty="0"/>
              <a:t>Network access</a:t>
            </a:r>
          </a:p>
          <a:p>
            <a:pPr lvl="1"/>
            <a:r>
              <a:rPr lang="nl-NL" sz="1400" dirty="0"/>
              <a:t>Web Application Firewall (DDOS &amp; more)</a:t>
            </a:r>
          </a:p>
          <a:p>
            <a:pPr lvl="1"/>
            <a:r>
              <a:rPr lang="nl-NL" sz="1400" dirty="0" err="1"/>
              <a:t>Authentication</a:t>
            </a:r>
            <a:r>
              <a:rPr lang="nl-NL" sz="1400" dirty="0"/>
              <a:t> &amp; </a:t>
            </a:r>
            <a:r>
              <a:rPr lang="nl-NL" sz="1400" dirty="0" err="1"/>
              <a:t>Authorization</a:t>
            </a:r>
            <a:endParaRPr lang="nl-NL" sz="1400" dirty="0"/>
          </a:p>
          <a:p>
            <a:pPr lvl="1"/>
            <a:r>
              <a:rPr lang="nl-NL" sz="1400" dirty="0" err="1"/>
              <a:t>Credentials</a:t>
            </a:r>
            <a:r>
              <a:rPr lang="nl-NL" sz="1400" dirty="0"/>
              <a:t> &amp; </a:t>
            </a:r>
            <a:r>
              <a:rPr lang="nl-NL" sz="1400" dirty="0" err="1"/>
              <a:t>Key</a:t>
            </a:r>
            <a:r>
              <a:rPr lang="nl-NL" sz="1400" dirty="0"/>
              <a:t> Management, </a:t>
            </a:r>
            <a:r>
              <a:rPr lang="nl-NL" sz="1400" dirty="0" err="1"/>
              <a:t>En|Decrypt</a:t>
            </a:r>
            <a:endParaRPr lang="nl-NL" sz="1400" dirty="0"/>
          </a:p>
          <a:p>
            <a:r>
              <a:rPr lang="nl-NL" sz="1400" dirty="0"/>
              <a:t>Automation – CI/CD &amp; </a:t>
            </a:r>
            <a:r>
              <a:rPr lang="nl-NL" sz="1400" dirty="0" err="1"/>
              <a:t>DevOps</a:t>
            </a:r>
            <a:r>
              <a:rPr lang="nl-NL" sz="1400" dirty="0"/>
              <a:t> Pipelines</a:t>
            </a:r>
          </a:p>
          <a:p>
            <a:r>
              <a:rPr lang="nl-NL" sz="1400" dirty="0"/>
              <a:t>Monitoring</a:t>
            </a:r>
          </a:p>
          <a:p>
            <a:pPr lvl="1"/>
            <a:r>
              <a:rPr lang="nl-NL" sz="1400" dirty="0" err="1"/>
              <a:t>Metrics</a:t>
            </a:r>
            <a:r>
              <a:rPr lang="nl-NL" sz="1400" dirty="0"/>
              <a:t>, </a:t>
            </a:r>
            <a:r>
              <a:rPr lang="nl-NL" sz="1400" dirty="0" err="1"/>
              <a:t>notification</a:t>
            </a:r>
            <a:r>
              <a:rPr lang="nl-NL" sz="1400" dirty="0"/>
              <a:t>, </a:t>
            </a:r>
            <a:r>
              <a:rPr lang="nl-NL" sz="1400" dirty="0" err="1"/>
              <a:t>logging</a:t>
            </a:r>
            <a:endParaRPr lang="nl-NL" sz="1400" dirty="0"/>
          </a:p>
          <a:p>
            <a:pPr lvl="1"/>
            <a:r>
              <a:rPr lang="nl-NL" sz="1400" dirty="0"/>
              <a:t>Auditing</a:t>
            </a:r>
          </a:p>
          <a:p>
            <a:pPr lvl="1"/>
            <a:r>
              <a:rPr lang="nl-NL" sz="1400" dirty="0" err="1"/>
              <a:t>Cost</a:t>
            </a:r>
            <a:r>
              <a:rPr lang="nl-NL" sz="1400" dirty="0"/>
              <a:t> Control</a:t>
            </a:r>
          </a:p>
          <a:p>
            <a:endParaRPr lang="nl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C66A-8317-4AE2-9D90-1CDE3CE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435F6-E94D-4345-AB9F-C2B018E2497A}"/>
              </a:ext>
            </a:extLst>
          </p:cNvPr>
          <p:cNvSpPr/>
          <p:nvPr/>
        </p:nvSpPr>
        <p:spPr>
          <a:xfrm>
            <a:off x="5366161" y="1390393"/>
            <a:ext cx="1122066" cy="123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EF3C-40D5-4810-A1A0-F5D0B6367CD1}"/>
              </a:ext>
            </a:extLst>
          </p:cNvPr>
          <p:cNvSpPr txBox="1"/>
          <p:nvPr/>
        </p:nvSpPr>
        <p:spPr>
          <a:xfrm>
            <a:off x="5429800" y="1693457"/>
            <a:ext cx="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6AE349-9285-47B5-AFA5-09B9CD44995E}"/>
              </a:ext>
            </a:extLst>
          </p:cNvPr>
          <p:cNvSpPr/>
          <p:nvPr/>
        </p:nvSpPr>
        <p:spPr>
          <a:xfrm>
            <a:off x="6773548" y="1657355"/>
            <a:ext cx="1122066" cy="691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28510-EB66-400E-9BB4-0B6C243D238F}"/>
              </a:ext>
            </a:extLst>
          </p:cNvPr>
          <p:cNvSpPr txBox="1"/>
          <p:nvPr/>
        </p:nvSpPr>
        <p:spPr>
          <a:xfrm>
            <a:off x="6773548" y="1720599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E5F722-004C-4FDC-A0D7-9893041619EE}"/>
              </a:ext>
            </a:extLst>
          </p:cNvPr>
          <p:cNvSpPr/>
          <p:nvPr/>
        </p:nvSpPr>
        <p:spPr>
          <a:xfrm>
            <a:off x="5366161" y="2797550"/>
            <a:ext cx="1122066" cy="582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F3754-9F38-4624-8DF7-89071D1D9899}"/>
              </a:ext>
            </a:extLst>
          </p:cNvPr>
          <p:cNvSpPr txBox="1"/>
          <p:nvPr/>
        </p:nvSpPr>
        <p:spPr>
          <a:xfrm>
            <a:off x="5300203" y="2944899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Event Topic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56FAE-24BD-451F-9305-2EF8943F921E}"/>
              </a:ext>
            </a:extLst>
          </p:cNvPr>
          <p:cNvSpPr/>
          <p:nvPr/>
        </p:nvSpPr>
        <p:spPr>
          <a:xfrm>
            <a:off x="6335443" y="3611617"/>
            <a:ext cx="1314634" cy="686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E5FB9-E8BC-4A50-877E-6EBE723E7A84}"/>
              </a:ext>
            </a:extLst>
          </p:cNvPr>
          <p:cNvSpPr txBox="1"/>
          <p:nvPr/>
        </p:nvSpPr>
        <p:spPr>
          <a:xfrm>
            <a:off x="6253206" y="3690851"/>
            <a:ext cx="148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Data </a:t>
            </a:r>
            <a:r>
              <a:rPr lang="nl-NL" dirty="0" err="1">
                <a:solidFill>
                  <a:schemeClr val="bg1"/>
                </a:solidFill>
              </a:rPr>
              <a:t>Persistence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A8E9FC-33E1-4F5B-B00D-934E5B1905F7}"/>
              </a:ext>
            </a:extLst>
          </p:cNvPr>
          <p:cNvSpPr/>
          <p:nvPr/>
        </p:nvSpPr>
        <p:spPr>
          <a:xfrm>
            <a:off x="7740730" y="3611617"/>
            <a:ext cx="1122066" cy="6743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6C53B0-4F17-47E8-9FB3-F4EB4238070F}"/>
              </a:ext>
            </a:extLst>
          </p:cNvPr>
          <p:cNvSpPr txBox="1"/>
          <p:nvPr/>
        </p:nvSpPr>
        <p:spPr>
          <a:xfrm>
            <a:off x="7740730" y="3825245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473993-C56F-4643-A06E-43FB4F188EDC}"/>
              </a:ext>
            </a:extLst>
          </p:cNvPr>
          <p:cNvSpPr/>
          <p:nvPr/>
        </p:nvSpPr>
        <p:spPr>
          <a:xfrm>
            <a:off x="5366160" y="911118"/>
            <a:ext cx="3496636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4EA62-9D2B-4B31-8D42-EE7C58666C10}"/>
              </a:ext>
            </a:extLst>
          </p:cNvPr>
          <p:cNvSpPr txBox="1"/>
          <p:nvPr/>
        </p:nvSpPr>
        <p:spPr>
          <a:xfrm>
            <a:off x="6686462" y="991083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2F3D3B-2AFD-4519-874B-294EBBC0DC99}"/>
              </a:ext>
            </a:extLst>
          </p:cNvPr>
          <p:cNvSpPr/>
          <p:nvPr/>
        </p:nvSpPr>
        <p:spPr>
          <a:xfrm>
            <a:off x="4672668" y="711108"/>
            <a:ext cx="492428" cy="35748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83E37-AFF8-4133-8335-C2FEF1945B8F}"/>
              </a:ext>
            </a:extLst>
          </p:cNvPr>
          <p:cNvSpPr txBox="1"/>
          <p:nvPr/>
        </p:nvSpPr>
        <p:spPr>
          <a:xfrm rot="5400000">
            <a:off x="3250105" y="2377504"/>
            <a:ext cx="336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Security (WAF, Network, </a:t>
            </a:r>
            <a:r>
              <a:rPr lang="nl-NL" dirty="0" err="1">
                <a:solidFill>
                  <a:schemeClr val="bg1"/>
                </a:solidFill>
              </a:rPr>
              <a:t>Authorization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24170-36F2-4BFC-BBCA-88878C5EAFD9}"/>
              </a:ext>
            </a:extLst>
          </p:cNvPr>
          <p:cNvSpPr/>
          <p:nvPr/>
        </p:nvSpPr>
        <p:spPr>
          <a:xfrm>
            <a:off x="4672668" y="4397862"/>
            <a:ext cx="4190128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17803-25E4-4C87-9B0B-F97A0E5C58ED}"/>
              </a:ext>
            </a:extLst>
          </p:cNvPr>
          <p:cNvSpPr txBox="1"/>
          <p:nvPr/>
        </p:nvSpPr>
        <p:spPr>
          <a:xfrm>
            <a:off x="5663094" y="4459417"/>
            <a:ext cx="231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CI/CD &amp; </a:t>
            </a:r>
            <a:r>
              <a:rPr lang="nl-NL" dirty="0" err="1">
                <a:solidFill>
                  <a:schemeClr val="bg1"/>
                </a:solidFill>
              </a:rPr>
              <a:t>DevOps</a:t>
            </a:r>
            <a:r>
              <a:rPr lang="nl-NL" dirty="0">
                <a:solidFill>
                  <a:schemeClr val="bg1"/>
                </a:solidFill>
              </a:rPr>
              <a:t> Pipelines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3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799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AC589FB-4F38-4FA4-87D1-22CC7ECED551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EABE0-1E38-45B4-8CB5-B7826514D85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3" ma:contentTypeDescription="Een nieuw document maken." ma:contentTypeScope="" ma:versionID="d9fd95c306da4d76149521b1eb962b7f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fe2f445864a7cf692e996795fbc6ac5a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A8425-F5F4-469D-82A4-643957F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B97143-6A22-4F35-BB3B-18DEE4AFFE78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c4a3eb09-d3f0-4928-b094-498861f3a0e3"/>
    <ds:schemaRef ds:uri="http://schemas.microsoft.com/office/infopath/2007/PartnerControls"/>
    <ds:schemaRef ds:uri="c0096d71-547d-4042-b14d-b0c176c18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ABFFE4-C579-438D-A69E-0509785BCA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3405</Words>
  <Application>Microsoft Office PowerPoint</Application>
  <PresentationFormat>On-screen Show (16:9)</PresentationFormat>
  <Paragraphs>624</Paragraphs>
  <Slides>33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2_Office-thema</vt:lpstr>
      <vt:lpstr>Testing Cloud Native Applications  Isolation, Automation  (Node JS, Jest)</vt:lpstr>
      <vt:lpstr>Lucas Jellema  CTO for AMIS | Conclusion Cloud Solution Architect  </vt:lpstr>
      <vt:lpstr>Why do we test?</vt:lpstr>
      <vt:lpstr>Why do we test?</vt:lpstr>
      <vt:lpstr>A traditional application</vt:lpstr>
      <vt:lpstr>Cloud Native Application</vt:lpstr>
      <vt:lpstr>Characteristics of Cloud Native Applications </vt:lpstr>
      <vt:lpstr>Some (PaaS) Cloud Capabilities  for Cloud Native development</vt:lpstr>
      <vt:lpstr>Traditional Application: Tweets to NoSQL, Streaming &amp; Email</vt:lpstr>
      <vt:lpstr>Traditional Application: Tweets to NoSQL, Streaming &amp; Email</vt:lpstr>
      <vt:lpstr>Demonstration of Cloud Native Application: Tweets to NoSQL, Streaming &amp; Email</vt:lpstr>
      <vt:lpstr>Cloud Native design Tweets to NoSQL, Streaming &amp; Email</vt:lpstr>
      <vt:lpstr>Decoupling</vt:lpstr>
      <vt:lpstr>Application Design</vt:lpstr>
      <vt:lpstr>Application Design</vt:lpstr>
      <vt:lpstr>Application Design</vt:lpstr>
      <vt:lpstr>Application Design</vt:lpstr>
      <vt:lpstr>Application Design</vt:lpstr>
      <vt:lpstr>Tweet Summarizer</vt:lpstr>
      <vt:lpstr>Types of Tests</vt:lpstr>
      <vt:lpstr>Types of Tests</vt:lpstr>
      <vt:lpstr>Types and Levels of Tests</vt:lpstr>
      <vt:lpstr>Tweet Summarizer Component, Units &amp; External Dependencies </vt:lpstr>
      <vt:lpstr>Testing at Unit, Component and End-to-End level</vt:lpstr>
      <vt:lpstr>Unit Test – for each of custom units</vt:lpstr>
      <vt:lpstr>Unit Test – for unit tweet-retriever  Mock modules twit (3rd party) and oci-secret-retriever (custom)</vt:lpstr>
      <vt:lpstr>When and Why (isolated) Unit Test using Mocking</vt:lpstr>
      <vt:lpstr>Component Test  – for each of units,  using all units; mocks for external  calls</vt:lpstr>
      <vt:lpstr>Tweet Summarizer - End-to-End Test (Integration Test) (possibly) for each unit – no mocks</vt:lpstr>
      <vt:lpstr>Running tests met Jest</vt:lpstr>
      <vt:lpstr>Mocking with Jest</vt:lpstr>
      <vt:lpstr>Tests are Code [too]</vt:lpstr>
      <vt:lpstr>Thank you  for your attention  I hope  this was useful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Application Development  - build fast, cheap, scalable and agile software  on Oracle Cloud Infrastructure</dc:title>
  <dc:creator>Lucas Jellema</dc:creator>
  <cp:lastModifiedBy>Lucas Jellema</cp:lastModifiedBy>
  <cp:revision>113</cp:revision>
  <dcterms:created xsi:type="dcterms:W3CDTF">2020-06-23T16:14:24Z</dcterms:created>
  <dcterms:modified xsi:type="dcterms:W3CDTF">2020-08-27T10:06:34Z</dcterms:modified>
</cp:coreProperties>
</file>