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7"/>
  </p:notesMasterIdLst>
  <p:sldIdLst>
    <p:sldId id="282" r:id="rId5"/>
    <p:sldId id="2999" r:id="rId6"/>
    <p:sldId id="3000" r:id="rId7"/>
    <p:sldId id="3001" r:id="rId8"/>
    <p:sldId id="3040" r:id="rId9"/>
    <p:sldId id="3038" r:id="rId10"/>
    <p:sldId id="3039" r:id="rId11"/>
    <p:sldId id="2963" r:id="rId12"/>
    <p:sldId id="2964" r:id="rId13"/>
    <p:sldId id="3019" r:id="rId14"/>
    <p:sldId id="3156" r:id="rId15"/>
    <p:sldId id="297" r:id="rId1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039EE-7F12-450A-AE0B-C61941AEA58E}" v="15" dt="2020-12-17T08:09:38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80" autoAdjust="0"/>
  </p:normalViewPr>
  <p:slideViewPr>
    <p:cSldViewPr snapToGrid="0" snapToObjects="1">
      <p:cViewPr varScale="1">
        <p:scale>
          <a:sx n="100" d="100"/>
          <a:sy n="100" d="100"/>
        </p:scale>
        <p:origin x="9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Jellema" userId="7e183fbb-84e0-44b3-9b03-0792bc8d162b" providerId="ADAL" clId="{126039EE-7F12-450A-AE0B-C61941AEA58E}"/>
    <pc:docChg chg="custSel modSld">
      <pc:chgData name="Lucas Jellema" userId="7e183fbb-84e0-44b3-9b03-0792bc8d162b" providerId="ADAL" clId="{126039EE-7F12-450A-AE0B-C61941AEA58E}" dt="2020-12-17T08:09:54.124" v="39" actId="478"/>
      <pc:docMkLst>
        <pc:docMk/>
      </pc:docMkLst>
      <pc:sldChg chg="addSp delSp modSp mod modAnim">
        <pc:chgData name="Lucas Jellema" userId="7e183fbb-84e0-44b3-9b03-0792bc8d162b" providerId="ADAL" clId="{126039EE-7F12-450A-AE0B-C61941AEA58E}" dt="2020-12-17T08:09:54.124" v="39" actId="478"/>
        <pc:sldMkLst>
          <pc:docMk/>
          <pc:sldMk cId="213951777" sldId="282"/>
        </pc:sldMkLst>
        <pc:picChg chg="add del mod">
          <ac:chgData name="Lucas Jellema" userId="7e183fbb-84e0-44b3-9b03-0792bc8d162b" providerId="ADAL" clId="{126039EE-7F12-450A-AE0B-C61941AEA58E}" dt="2020-12-17T07:47:09.840" v="3" actId="478"/>
          <ac:picMkLst>
            <pc:docMk/>
            <pc:sldMk cId="213951777" sldId="282"/>
            <ac:picMk id="4" creationId="{5F3BFF94-8EAD-45C5-879A-327A5FA08F23}"/>
          </ac:picMkLst>
        </pc:picChg>
        <pc:picChg chg="add mod">
          <ac:chgData name="Lucas Jellema" userId="7e183fbb-84e0-44b3-9b03-0792bc8d162b" providerId="ADAL" clId="{126039EE-7F12-450A-AE0B-C61941AEA58E}" dt="2020-12-17T07:48:24.465" v="15" actId="1440"/>
          <ac:picMkLst>
            <pc:docMk/>
            <pc:sldMk cId="213951777" sldId="282"/>
            <ac:picMk id="10" creationId="{BE8BCB3D-5950-4CA2-B673-916A0AB7711D}"/>
          </ac:picMkLst>
        </pc:picChg>
        <pc:picChg chg="add mod">
          <ac:chgData name="Lucas Jellema" userId="7e183fbb-84e0-44b3-9b03-0792bc8d162b" providerId="ADAL" clId="{126039EE-7F12-450A-AE0B-C61941AEA58E}" dt="2020-12-17T07:48:24.465" v="15" actId="1440"/>
          <ac:picMkLst>
            <pc:docMk/>
            <pc:sldMk cId="213951777" sldId="282"/>
            <ac:picMk id="11" creationId="{7582ACAA-F9D9-441B-9C7D-7355A9ACAC9B}"/>
          </ac:picMkLst>
        </pc:picChg>
        <pc:picChg chg="add del mod">
          <ac:chgData name="Lucas Jellema" userId="7e183fbb-84e0-44b3-9b03-0792bc8d162b" providerId="ADAL" clId="{126039EE-7F12-450A-AE0B-C61941AEA58E}" dt="2020-12-17T07:52:31.418" v="24" actId="478"/>
          <ac:picMkLst>
            <pc:docMk/>
            <pc:sldMk cId="213951777" sldId="282"/>
            <ac:picMk id="12" creationId="{29CC1815-F5F5-46BA-9A66-934CC0685278}"/>
          </ac:picMkLst>
        </pc:picChg>
        <pc:picChg chg="add mod">
          <ac:chgData name="Lucas Jellema" userId="7e183fbb-84e0-44b3-9b03-0792bc8d162b" providerId="ADAL" clId="{126039EE-7F12-450A-AE0B-C61941AEA58E}" dt="2020-12-17T08:02:11.990" v="32" actId="1440"/>
          <ac:picMkLst>
            <pc:docMk/>
            <pc:sldMk cId="213951777" sldId="282"/>
            <ac:picMk id="13" creationId="{1B0CB94E-5658-46D5-A08E-8ACA9A7F853D}"/>
          </ac:picMkLst>
        </pc:picChg>
        <pc:picChg chg="add del mod">
          <ac:chgData name="Lucas Jellema" userId="7e183fbb-84e0-44b3-9b03-0792bc8d162b" providerId="ADAL" clId="{126039EE-7F12-450A-AE0B-C61941AEA58E}" dt="2020-12-17T08:09:54.124" v="39" actId="478"/>
          <ac:picMkLst>
            <pc:docMk/>
            <pc:sldMk cId="213951777" sldId="282"/>
            <ac:picMk id="14" creationId="{21427DCA-0E40-4D7C-83C2-F7697269B6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17-12-2020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My angle will be the overall considerations – benefits and challenges/decision points – with cloud native. Deciding how “all in” you want to go with the cloud vendor (go serverless on a proprietary framework or stick with K8S for example); for me, automation and dynamic scalability are important elements – as I am sure they are for you so perhaps these are among our touch points.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 will also talk about development productivity and innovation rate – I suspect these are less to be used for bridging our two segment. 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88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Out of </a:t>
            </a:r>
            <a:r>
              <a:rPr lang="nl-NL" dirty="0" err="1"/>
              <a:t>the</a:t>
            </a:r>
            <a:r>
              <a:rPr lang="nl-NL" dirty="0"/>
              <a:t> box PaaS services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facilities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persistence</a:t>
            </a:r>
            <a:r>
              <a:rPr lang="nl-NL" dirty="0"/>
              <a:t>, routing/</a:t>
            </a:r>
            <a:r>
              <a:rPr lang="nl-NL" dirty="0" err="1"/>
              <a:t>throttling</a:t>
            </a:r>
            <a:r>
              <a:rPr lang="nl-NL" dirty="0"/>
              <a:t>/buffer/queue/</a:t>
            </a:r>
            <a:r>
              <a:rPr lang="nl-NL" dirty="0" err="1"/>
              <a:t>retry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IDM,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mgt</a:t>
            </a:r>
            <a:r>
              <a:rPr lang="nl-NL" dirty="0"/>
              <a:t>, </a:t>
            </a:r>
            <a:r>
              <a:rPr lang="nl-NL" dirty="0" err="1"/>
              <a:t>encryption</a:t>
            </a:r>
            <a:r>
              <a:rPr lang="nl-NL" dirty="0"/>
              <a:t>/</a:t>
            </a:r>
            <a:r>
              <a:rPr lang="nl-NL" dirty="0" err="1"/>
              <a:t>decryption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Distribution, CDN, </a:t>
            </a:r>
            <a:r>
              <a:rPr lang="nl-NL" dirty="0" err="1"/>
              <a:t>regional</a:t>
            </a:r>
            <a:r>
              <a:rPr lang="nl-NL" dirty="0"/>
              <a:t> </a:t>
            </a:r>
            <a:r>
              <a:rPr lang="nl-NL" dirty="0" err="1"/>
              <a:t>failover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Monitor, log, alert/</a:t>
            </a:r>
            <a:r>
              <a:rPr lang="nl-NL" dirty="0" err="1"/>
              <a:t>notification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Scalability</a:t>
            </a:r>
            <a:r>
              <a:rPr lang="nl-NL" dirty="0"/>
              <a:t> (up &amp; down)</a:t>
            </a:r>
          </a:p>
          <a:p>
            <a:pPr>
              <a:buFontTx/>
              <a:buChar char="-"/>
            </a:pPr>
            <a:r>
              <a:rPr lang="nl-NL" dirty="0"/>
              <a:t>Quick </a:t>
            </a:r>
            <a:r>
              <a:rPr lang="nl-NL" dirty="0" err="1"/>
              <a:t>Rampup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 marL="228600" indent="0">
              <a:buFontTx/>
              <a:buNone/>
            </a:pPr>
            <a:r>
              <a:rPr lang="nl-NL" dirty="0" err="1"/>
              <a:t>Emphasis</a:t>
            </a:r>
            <a:r>
              <a:rPr lang="nl-NL" dirty="0"/>
              <a:t> on </a:t>
            </a:r>
            <a:r>
              <a:rPr lang="nl-NL" dirty="0" err="1"/>
              <a:t>interaction</a:t>
            </a:r>
            <a:r>
              <a:rPr lang="nl-NL" dirty="0"/>
              <a:t> points: </a:t>
            </a:r>
            <a:r>
              <a:rPr lang="nl-NL" dirty="0" err="1"/>
              <a:t>APIs</a:t>
            </a:r>
            <a:r>
              <a:rPr lang="nl-NL" dirty="0"/>
              <a:t>, Events/ </a:t>
            </a:r>
            <a:r>
              <a:rPr lang="nl-NL" dirty="0" err="1"/>
              <a:t>message</a:t>
            </a:r>
            <a:r>
              <a:rPr lang="nl-NL" dirty="0"/>
              <a:t> format</a:t>
            </a:r>
          </a:p>
          <a:p>
            <a:pPr marL="228600" indent="0">
              <a:buFontTx/>
              <a:buNone/>
            </a:pP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emphasis</a:t>
            </a:r>
            <a:r>
              <a:rPr lang="nl-NL" dirty="0"/>
              <a:t> on </a:t>
            </a:r>
            <a:r>
              <a:rPr lang="nl-NL" dirty="0" err="1"/>
              <a:t>implementation</a:t>
            </a:r>
            <a:r>
              <a:rPr lang="nl-NL" dirty="0"/>
              <a:t> of PaaS (platform) services</a:t>
            </a:r>
          </a:p>
          <a:p>
            <a:pPr marL="228600" indent="0">
              <a:buFontTx/>
              <a:buNone/>
            </a:pPr>
            <a:r>
              <a:rPr lang="nl-NL" dirty="0" err="1"/>
              <a:t>MongoDB</a:t>
            </a:r>
            <a:r>
              <a:rPr lang="nl-NL" dirty="0"/>
              <a:t> API –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Cosmos</a:t>
            </a:r>
            <a:r>
              <a:rPr lang="nl-NL" dirty="0"/>
              <a:t> DB, </a:t>
            </a:r>
            <a:r>
              <a:rPr lang="nl-NL" dirty="0" err="1"/>
              <a:t>MongoDB</a:t>
            </a:r>
            <a:r>
              <a:rPr lang="nl-NL" dirty="0"/>
              <a:t>, </a:t>
            </a:r>
            <a:r>
              <a:rPr lang="nl-NL" dirty="0" err="1"/>
              <a:t>Minimongo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AWS Document DB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soon</a:t>
            </a:r>
            <a:r>
              <a:rPr lang="nl-NL" dirty="0"/>
              <a:t> Oracle </a:t>
            </a:r>
            <a:r>
              <a:rPr lang="nl-NL" dirty="0" err="1"/>
              <a:t>Autonomous</a:t>
            </a:r>
            <a:r>
              <a:rPr lang="nl-NL" dirty="0"/>
              <a:t> JSON </a:t>
            </a:r>
          </a:p>
          <a:p>
            <a:pPr marL="228600" indent="0">
              <a:buFontTx/>
              <a:buNone/>
            </a:pPr>
            <a:r>
              <a:rPr lang="nl-NL" dirty="0" err="1"/>
              <a:t>Kafka</a:t>
            </a:r>
            <a:r>
              <a:rPr lang="nl-NL" dirty="0"/>
              <a:t> API – </a:t>
            </a:r>
            <a:r>
              <a:rPr lang="nl-NL" dirty="0" err="1"/>
              <a:t>Azure</a:t>
            </a:r>
            <a:r>
              <a:rPr lang="nl-NL" dirty="0"/>
              <a:t> Event Hub, OCI Streaming, AWS </a:t>
            </a:r>
            <a:r>
              <a:rPr lang="nl-NL" dirty="0" err="1"/>
              <a:t>Managed</a:t>
            </a:r>
            <a:r>
              <a:rPr lang="nl-NL" dirty="0"/>
              <a:t> Streaming</a:t>
            </a:r>
          </a:p>
          <a:p>
            <a:pPr marL="228600" indent="0">
              <a:buFontTx/>
              <a:buNone/>
            </a:pPr>
            <a:r>
              <a:rPr lang="nl-NL" dirty="0"/>
              <a:t>JDBC/SQL – </a:t>
            </a:r>
            <a:r>
              <a:rPr lang="nl-NL" dirty="0" err="1"/>
              <a:t>Relational</a:t>
            </a:r>
            <a:r>
              <a:rPr lang="nl-NL" dirty="0"/>
              <a:t> Database (Oracle, SQL Server, </a:t>
            </a:r>
            <a:r>
              <a:rPr lang="nl-NL" dirty="0" err="1"/>
              <a:t>PostgreSQL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) </a:t>
            </a:r>
            <a:r>
              <a:rPr lang="nl-NL" dirty="0" err="1"/>
              <a:t>and</a:t>
            </a:r>
            <a:r>
              <a:rPr lang="nl-NL" dirty="0"/>
              <a:t> even </a:t>
            </a:r>
            <a:r>
              <a:rPr lang="nl-NL" dirty="0" err="1"/>
              <a:t>NoSQL</a:t>
            </a:r>
            <a:r>
              <a:rPr lang="nl-NL" dirty="0"/>
              <a:t> (Oracle </a:t>
            </a:r>
            <a:r>
              <a:rPr lang="nl-NL" dirty="0" err="1"/>
              <a:t>NoSQL</a:t>
            </a:r>
            <a:r>
              <a:rPr lang="nl-NL" dirty="0"/>
              <a:t>, Cassandra, </a:t>
            </a:r>
            <a:r>
              <a:rPr lang="nl-NL" dirty="0" err="1"/>
              <a:t>Hadoop</a:t>
            </a:r>
            <a:r>
              <a:rPr lang="nl-NL" dirty="0"/>
              <a:t>)</a:t>
            </a:r>
          </a:p>
          <a:p>
            <a:pPr marL="228600" indent="0">
              <a:buFontTx/>
              <a:buNone/>
            </a:pP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49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nl-NL" sz="1200" dirty="0" err="1"/>
              <a:t>MongoDB</a:t>
            </a:r>
            <a:r>
              <a:rPr lang="nl-NL" sz="1200" dirty="0"/>
              <a:t> API – </a:t>
            </a:r>
            <a:r>
              <a:rPr lang="nl-NL" sz="1200" dirty="0" err="1"/>
              <a:t>implemented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Azure</a:t>
            </a:r>
            <a:r>
              <a:rPr lang="nl-NL" sz="1200" dirty="0"/>
              <a:t> </a:t>
            </a:r>
            <a:r>
              <a:rPr lang="nl-NL" sz="1200" dirty="0" err="1"/>
              <a:t>Cosmos</a:t>
            </a:r>
            <a:r>
              <a:rPr lang="nl-NL" sz="1200" dirty="0"/>
              <a:t> DB, </a:t>
            </a:r>
            <a:r>
              <a:rPr lang="nl-NL" sz="1200" dirty="0" err="1"/>
              <a:t>MongoDB</a:t>
            </a:r>
            <a:r>
              <a:rPr lang="nl-NL" sz="1200" dirty="0"/>
              <a:t>, </a:t>
            </a:r>
            <a:r>
              <a:rPr lang="nl-NL" sz="1200" dirty="0" err="1"/>
              <a:t>Minimongo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AWS Document DB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soon</a:t>
            </a:r>
            <a:r>
              <a:rPr lang="nl-NL" sz="1200" dirty="0"/>
              <a:t> Oracle </a:t>
            </a:r>
            <a:r>
              <a:rPr lang="nl-NL" sz="1200" dirty="0" err="1"/>
              <a:t>Autonomous</a:t>
            </a:r>
            <a:r>
              <a:rPr lang="nl-NL" sz="1200" dirty="0"/>
              <a:t> JSON</a:t>
            </a:r>
          </a:p>
          <a:p>
            <a:pPr lvl="1"/>
            <a:r>
              <a:rPr lang="nl-NL" sz="1200" dirty="0" err="1"/>
              <a:t>Kafka</a:t>
            </a:r>
            <a:r>
              <a:rPr lang="nl-NL" sz="1200" dirty="0"/>
              <a:t> API – </a:t>
            </a:r>
            <a:r>
              <a:rPr lang="nl-NL" sz="1200" dirty="0" err="1"/>
              <a:t>Azure</a:t>
            </a:r>
            <a:r>
              <a:rPr lang="nl-NL" sz="1200" dirty="0"/>
              <a:t> Event Hub, OCI Streaming, AWS </a:t>
            </a:r>
            <a:r>
              <a:rPr lang="nl-NL" sz="1200" dirty="0" err="1"/>
              <a:t>Managed</a:t>
            </a:r>
            <a:r>
              <a:rPr lang="nl-NL" sz="1200" dirty="0"/>
              <a:t> Streaming</a:t>
            </a:r>
          </a:p>
          <a:p>
            <a:pPr lvl="1"/>
            <a:r>
              <a:rPr lang="nl-NL" sz="1200" dirty="0"/>
              <a:t>JDBC/SQL – </a:t>
            </a:r>
            <a:r>
              <a:rPr lang="nl-NL" sz="1200" dirty="0" err="1"/>
              <a:t>Relational</a:t>
            </a:r>
            <a:r>
              <a:rPr lang="nl-NL" sz="1200" dirty="0"/>
              <a:t> Database (Oracle, SQL Server, </a:t>
            </a:r>
            <a:r>
              <a:rPr lang="nl-NL" sz="1200" dirty="0" err="1"/>
              <a:t>PostgreSQL</a:t>
            </a:r>
            <a:r>
              <a:rPr lang="nl-NL" sz="1200" dirty="0"/>
              <a:t>, </a:t>
            </a:r>
            <a:r>
              <a:rPr lang="nl-NL" sz="1200" dirty="0" err="1"/>
              <a:t>MySQL</a:t>
            </a:r>
            <a:r>
              <a:rPr lang="nl-NL" sz="1200" dirty="0"/>
              <a:t>) </a:t>
            </a:r>
            <a:r>
              <a:rPr lang="nl-NL" sz="1200" dirty="0" err="1"/>
              <a:t>and</a:t>
            </a:r>
            <a:r>
              <a:rPr lang="nl-NL" sz="1200" dirty="0"/>
              <a:t> even </a:t>
            </a:r>
            <a:r>
              <a:rPr lang="nl-NL" sz="1200" dirty="0" err="1"/>
              <a:t>NoSQL</a:t>
            </a:r>
            <a:r>
              <a:rPr lang="nl-NL" sz="1200" dirty="0"/>
              <a:t> (Oracle </a:t>
            </a:r>
            <a:r>
              <a:rPr lang="nl-NL" sz="1200" dirty="0" err="1"/>
              <a:t>NoSQL</a:t>
            </a:r>
            <a:r>
              <a:rPr lang="nl-NL" sz="1200" dirty="0"/>
              <a:t>, Cassandra, </a:t>
            </a:r>
            <a:r>
              <a:rPr lang="nl-NL" sz="1200" dirty="0" err="1"/>
              <a:t>Hadoop</a:t>
            </a:r>
            <a:r>
              <a:rPr lang="nl-NL" sz="1200" dirty="0"/>
              <a:t>)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82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92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Sangam20 | Rapid Fire - Cloud Native Overview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Sangam20 | Rapid Fire - Cloud Native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Sangam20 | Rapid Fire - Cloud Native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Sangam20 | Rapid Fire - Cloud Native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Sangam20 | Rapid Fire - Cloud Native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F867-CC23-427D-8983-5D206D93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67A3-0798-4F5D-843B-49D4516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18F1-A341-43AF-AAAB-A942D194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7AED-C9CE-451E-B378-D2515354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Sangam20 | Rapid Fire - Cloud Native Overview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B95F-CC8E-4BC8-BF6A-47C12F47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409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Sangam20 | Rapid Fire - Cloud Native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Sangam20 | Rapid Fire - Cloud Native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Sangam20 | Rapid Fire - Cloud Native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Sangam20 | Rapid Fire - Cloud Native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Sangam20 | Rapid Fire - Cloud Native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Sangam20 | Rapid Fire - Cloud Native Overview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9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Sangam20 | Rapid Fire - Cloud Native Overview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692" r:id="rId15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21.svg"/><Relationship Id="rId21" Type="http://schemas.openxmlformats.org/officeDocument/2006/relationships/image" Target="../media/image46.svg"/><Relationship Id="rId7" Type="http://schemas.openxmlformats.org/officeDocument/2006/relationships/image" Target="../media/image25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5" Type="http://schemas.openxmlformats.org/officeDocument/2006/relationships/image" Target="../media/image34.svg"/><Relationship Id="rId2" Type="http://schemas.openxmlformats.org/officeDocument/2006/relationships/image" Target="../media/image20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47.png"/><Relationship Id="rId24" Type="http://schemas.openxmlformats.org/officeDocument/2006/relationships/image" Target="../media/image33.png"/><Relationship Id="rId5" Type="http://schemas.openxmlformats.org/officeDocument/2006/relationships/image" Target="../media/image23.svg"/><Relationship Id="rId15" Type="http://schemas.openxmlformats.org/officeDocument/2006/relationships/image" Target="../media/image40.svg"/><Relationship Id="rId23" Type="http://schemas.openxmlformats.org/officeDocument/2006/relationships/image" Target="../media/image32.svg"/><Relationship Id="rId10" Type="http://schemas.openxmlformats.org/officeDocument/2006/relationships/image" Target="../media/image30.svg"/><Relationship Id="rId19" Type="http://schemas.openxmlformats.org/officeDocument/2006/relationships/image" Target="../media/image44.svg"/><Relationship Id="rId4" Type="http://schemas.openxmlformats.org/officeDocument/2006/relationships/image" Target="../media/image22.png"/><Relationship Id="rId9" Type="http://schemas.openxmlformats.org/officeDocument/2006/relationships/image" Target="../media/image29.png"/><Relationship Id="rId14" Type="http://schemas.openxmlformats.org/officeDocument/2006/relationships/image" Target="../media/image39.png"/><Relationship Id="rId22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svg"/><Relationship Id="rId2" Type="http://schemas.openxmlformats.org/officeDocument/2006/relationships/image" Target="../media/image20.png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sv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26" Type="http://schemas.openxmlformats.org/officeDocument/2006/relationships/image" Target="../media/image32.svg"/><Relationship Id="rId3" Type="http://schemas.openxmlformats.org/officeDocument/2006/relationships/image" Target="../media/image21.svg"/><Relationship Id="rId21" Type="http://schemas.openxmlformats.org/officeDocument/2006/relationships/image" Target="../media/image43.png"/><Relationship Id="rId7" Type="http://schemas.openxmlformats.org/officeDocument/2006/relationships/image" Target="../media/image25.svg"/><Relationship Id="rId12" Type="http://schemas.openxmlformats.org/officeDocument/2006/relationships/image" Target="../media/image30.svg"/><Relationship Id="rId17" Type="http://schemas.openxmlformats.org/officeDocument/2006/relationships/image" Target="../media/image39.png"/><Relationship Id="rId25" Type="http://schemas.openxmlformats.org/officeDocument/2006/relationships/image" Target="../media/image31.png"/><Relationship Id="rId2" Type="http://schemas.openxmlformats.org/officeDocument/2006/relationships/image" Target="../media/image20.png"/><Relationship Id="rId16" Type="http://schemas.openxmlformats.org/officeDocument/2006/relationships/image" Target="../media/image38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6.svg"/><Relationship Id="rId5" Type="http://schemas.openxmlformats.org/officeDocument/2006/relationships/image" Target="../media/image23.sv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34.svg"/><Relationship Id="rId10" Type="http://schemas.openxmlformats.org/officeDocument/2006/relationships/image" Target="../media/image28.svg"/><Relationship Id="rId19" Type="http://schemas.openxmlformats.org/officeDocument/2006/relationships/image" Target="../media/image41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svg"/><Relationship Id="rId22" Type="http://schemas.openxmlformats.org/officeDocument/2006/relationships/image" Target="../media/image44.sv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Rapid Fire </a:t>
            </a:r>
            <a:br>
              <a:rPr lang="nl-NL" dirty="0"/>
            </a:br>
            <a:br>
              <a:rPr lang="nl-NL" dirty="0"/>
            </a:br>
            <a:r>
              <a:rPr lang="nl-NL" dirty="0"/>
              <a:t>Cloud Native</a:t>
            </a:r>
            <a:br>
              <a:rPr lang="nl-NL" dirty="0"/>
            </a:br>
            <a:r>
              <a:rPr lang="nl-NL" dirty="0" err="1"/>
              <a:t>Overview</a:t>
            </a:r>
            <a:endParaRPr lang="nl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89751C-9FB3-44CE-B24B-8A5C2A2F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41" y="886782"/>
            <a:ext cx="4269600" cy="2155327"/>
          </a:xfrm>
          <a:prstGeom prst="rect">
            <a:avLst/>
          </a:prstGeom>
        </p:spPr>
      </p:pic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D065AE68-C901-4B2D-83B1-DD5AA6346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64" b="13060"/>
          <a:stretch/>
        </p:blipFill>
        <p:spPr bwMode="auto">
          <a:xfrm>
            <a:off x="448741" y="3154984"/>
            <a:ext cx="4269600" cy="100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F7C55AA-0C83-43DF-ACFF-336D05503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04" y="135009"/>
            <a:ext cx="1957269" cy="61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8A003A-C5F6-4051-A12D-578224D11FBB}"/>
              </a:ext>
            </a:extLst>
          </p:cNvPr>
          <p:cNvSpPr txBox="1"/>
          <p:nvPr/>
        </p:nvSpPr>
        <p:spPr>
          <a:xfrm>
            <a:off x="78658" y="4345313"/>
            <a:ext cx="3975640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350" b="1" kern="1200" dirty="0" err="1">
                <a:ea typeface="+mn-ea"/>
                <a:cs typeface="+mn-cs"/>
              </a:rPr>
              <a:t>Sangam</a:t>
            </a:r>
            <a:r>
              <a:rPr lang="nl-NL" sz="1350" b="1" kern="1200" dirty="0">
                <a:ea typeface="+mn-ea"/>
                <a:cs typeface="+mn-cs"/>
              </a:rPr>
              <a:t> 20, December 2020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Lucas Jellema, </a:t>
            </a:r>
            <a:r>
              <a:rPr kumimoji="0" lang="nl-NL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CTO &amp; Architect AMIS | 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2F8F5-D5C0-461C-8A15-34D5AEA6D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37" y="2934585"/>
            <a:ext cx="1452103" cy="1398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8BCB3D-5950-4CA2-B673-916A0AB771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158871">
            <a:off x="1732659" y="2496949"/>
            <a:ext cx="1165711" cy="687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82ACAA-F9D9-441B-9C7D-7355A9ACAC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042489">
            <a:off x="2695775" y="2468470"/>
            <a:ext cx="1265940" cy="679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0CB94E-5658-46D5-A08E-8ACA9A7F85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068967">
            <a:off x="3831192" y="2490698"/>
            <a:ext cx="1305718" cy="700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Decoupling</a:t>
            </a:r>
            <a:endParaRPr lang="en-NL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5101837" y="1423585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678559" y="1045114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44220" y="1764157"/>
            <a:ext cx="1215471" cy="1291491"/>
            <a:chOff x="343358" y="1039735"/>
            <a:chExt cx="1215471" cy="129149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 Topic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2612604" y="2195725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653084" y="1154313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3237788" y="2830710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307478" y="1458584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652417" y="1536704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flipV="1">
            <a:off x="7447344" y="1129548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3499718" y="2092606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843932" y="2522102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6639032" y="2856077"/>
            <a:ext cx="687906" cy="239347"/>
          </a:xfrm>
          <a:prstGeom prst="bentConnector3">
            <a:avLst>
              <a:gd name="adj1" fmla="val 6360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286900" y="1239520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961777" y="2062563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050214" y="1492868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453711" y="1392823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2289303" y="3253644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1677957" y="2038637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2162729" y="2782051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B199-9E33-4EC0-A375-12850BA3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DOAG 2020| Oracle Cloud Native Application Development</a:t>
            </a:r>
            <a:endParaRPr lang="nl-NL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472716-1909-4372-AC79-5CBB45AA4646}"/>
              </a:ext>
            </a:extLst>
          </p:cNvPr>
          <p:cNvSpPr txBox="1"/>
          <p:nvPr/>
        </p:nvSpPr>
        <p:spPr>
          <a:xfrm>
            <a:off x="1059294" y="4655445"/>
            <a:ext cx="87363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#sangam20</a:t>
            </a:r>
            <a:endParaRPr lang="en-NL" sz="1300" dirty="0" err="1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52F3075-FACF-4FC0-A810-FD0A7843DBB5}"/>
              </a:ext>
            </a:extLst>
          </p:cNvPr>
          <p:cNvCxnSpPr>
            <a:cxnSpLocks/>
          </p:cNvCxnSpPr>
          <p:nvPr/>
        </p:nvCxnSpPr>
        <p:spPr>
          <a:xfrm rot="5400000">
            <a:off x="3430240" y="3139121"/>
            <a:ext cx="512096" cy="260284"/>
          </a:xfrm>
          <a:prstGeom prst="bentConnector3">
            <a:avLst>
              <a:gd name="adj1" fmla="val 6217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090BFEFF-3831-45DC-9540-96A6404A9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97" y="127804"/>
            <a:ext cx="839014" cy="83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Speech Bubble: Rectangle with Corners Rounded 92">
            <a:extLst>
              <a:ext uri="{FF2B5EF4-FFF2-40B4-BE49-F238E27FC236}">
                <a16:creationId xmlns:a16="http://schemas.microsoft.com/office/drawing/2014/main" id="{AF0C9A76-6BD9-4A83-A8BE-5CE965BBFABB}"/>
              </a:ext>
            </a:extLst>
          </p:cNvPr>
          <p:cNvSpPr/>
          <p:nvPr/>
        </p:nvSpPr>
        <p:spPr>
          <a:xfrm>
            <a:off x="87633" y="794319"/>
            <a:ext cx="1917419" cy="2166181"/>
          </a:xfrm>
          <a:custGeom>
            <a:avLst/>
            <a:gdLst>
              <a:gd name="connsiteX0" fmla="*/ 0 w 1917419"/>
              <a:gd name="connsiteY0" fmla="*/ 319576 h 2166181"/>
              <a:gd name="connsiteX1" fmla="*/ 319576 w 1917419"/>
              <a:gd name="connsiteY1" fmla="*/ 0 h 2166181"/>
              <a:gd name="connsiteX2" fmla="*/ 735013 w 1917419"/>
              <a:gd name="connsiteY2" fmla="*/ 0 h 2166181"/>
              <a:gd name="connsiteX3" fmla="*/ 1118494 w 1917419"/>
              <a:gd name="connsiteY3" fmla="*/ 0 h 2166181"/>
              <a:gd name="connsiteX4" fmla="*/ 1118494 w 1917419"/>
              <a:gd name="connsiteY4" fmla="*/ 0 h 2166181"/>
              <a:gd name="connsiteX5" fmla="*/ 1597849 w 1917419"/>
              <a:gd name="connsiteY5" fmla="*/ 0 h 2166181"/>
              <a:gd name="connsiteX6" fmla="*/ 1597843 w 1917419"/>
              <a:gd name="connsiteY6" fmla="*/ 0 h 2166181"/>
              <a:gd name="connsiteX7" fmla="*/ 1917419 w 1917419"/>
              <a:gd name="connsiteY7" fmla="*/ 319576 h 2166181"/>
              <a:gd name="connsiteX8" fmla="*/ 1917419 w 1917419"/>
              <a:gd name="connsiteY8" fmla="*/ 361030 h 2166181"/>
              <a:gd name="connsiteX9" fmla="*/ 2112379 w 1917419"/>
              <a:gd name="connsiteY9" fmla="*/ 146478 h 2166181"/>
              <a:gd name="connsiteX10" fmla="*/ 2323586 w 1917419"/>
              <a:gd name="connsiteY10" fmla="*/ -85954 h 2166181"/>
              <a:gd name="connsiteX11" fmla="*/ 2116441 w 1917419"/>
              <a:gd name="connsiteY11" fmla="*/ 418196 h 2166181"/>
              <a:gd name="connsiteX12" fmla="*/ 1917419 w 1917419"/>
              <a:gd name="connsiteY12" fmla="*/ 902575 h 2166181"/>
              <a:gd name="connsiteX13" fmla="*/ 1917419 w 1917419"/>
              <a:gd name="connsiteY13" fmla="*/ 1374590 h 2166181"/>
              <a:gd name="connsiteX14" fmla="*/ 1917419 w 1917419"/>
              <a:gd name="connsiteY14" fmla="*/ 1846605 h 2166181"/>
              <a:gd name="connsiteX15" fmla="*/ 1597843 w 1917419"/>
              <a:gd name="connsiteY15" fmla="*/ 2166181 h 2166181"/>
              <a:gd name="connsiteX16" fmla="*/ 1597849 w 1917419"/>
              <a:gd name="connsiteY16" fmla="*/ 2166181 h 2166181"/>
              <a:gd name="connsiteX17" fmla="*/ 1118494 w 1917419"/>
              <a:gd name="connsiteY17" fmla="*/ 2166181 h 2166181"/>
              <a:gd name="connsiteX18" fmla="*/ 1118494 w 1917419"/>
              <a:gd name="connsiteY18" fmla="*/ 2166181 h 2166181"/>
              <a:gd name="connsiteX19" fmla="*/ 719035 w 1917419"/>
              <a:gd name="connsiteY19" fmla="*/ 2166181 h 2166181"/>
              <a:gd name="connsiteX20" fmla="*/ 319576 w 1917419"/>
              <a:gd name="connsiteY20" fmla="*/ 2166181 h 2166181"/>
              <a:gd name="connsiteX21" fmla="*/ 0 w 1917419"/>
              <a:gd name="connsiteY21" fmla="*/ 1846605 h 2166181"/>
              <a:gd name="connsiteX22" fmla="*/ 0 w 1917419"/>
              <a:gd name="connsiteY22" fmla="*/ 1365150 h 2166181"/>
              <a:gd name="connsiteX23" fmla="*/ 0 w 1917419"/>
              <a:gd name="connsiteY23" fmla="*/ 902575 h 2166181"/>
              <a:gd name="connsiteX24" fmla="*/ 0 w 1917419"/>
              <a:gd name="connsiteY24" fmla="*/ 361030 h 2166181"/>
              <a:gd name="connsiteX25" fmla="*/ 0 w 1917419"/>
              <a:gd name="connsiteY25" fmla="*/ 361030 h 2166181"/>
              <a:gd name="connsiteX26" fmla="*/ 0 w 1917419"/>
              <a:gd name="connsiteY26" fmla="*/ 319576 h 216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17419" h="2166181" fill="none" extrusionOk="0">
                <a:moveTo>
                  <a:pt x="0" y="319576"/>
                </a:moveTo>
                <a:cubicBezTo>
                  <a:pt x="-15326" y="127030"/>
                  <a:pt x="149467" y="-27744"/>
                  <a:pt x="319576" y="0"/>
                </a:cubicBezTo>
                <a:cubicBezTo>
                  <a:pt x="406420" y="-48609"/>
                  <a:pt x="529855" y="18821"/>
                  <a:pt x="735013" y="0"/>
                </a:cubicBezTo>
                <a:cubicBezTo>
                  <a:pt x="940171" y="-18821"/>
                  <a:pt x="1007245" y="14221"/>
                  <a:pt x="1118494" y="0"/>
                </a:cubicBezTo>
                <a:lnTo>
                  <a:pt x="1118494" y="0"/>
                </a:lnTo>
                <a:cubicBezTo>
                  <a:pt x="1255442" y="-52212"/>
                  <a:pt x="1384875" y="53222"/>
                  <a:pt x="1597849" y="0"/>
                </a:cubicBezTo>
                <a:lnTo>
                  <a:pt x="1597843" y="0"/>
                </a:lnTo>
                <a:cubicBezTo>
                  <a:pt x="1751706" y="-34382"/>
                  <a:pt x="1942537" y="153352"/>
                  <a:pt x="1917419" y="319576"/>
                </a:cubicBezTo>
                <a:cubicBezTo>
                  <a:pt x="1919666" y="332761"/>
                  <a:pt x="1917335" y="345158"/>
                  <a:pt x="1917419" y="361030"/>
                </a:cubicBezTo>
                <a:cubicBezTo>
                  <a:pt x="2003996" y="264364"/>
                  <a:pt x="2043591" y="251384"/>
                  <a:pt x="2112379" y="146478"/>
                </a:cubicBezTo>
                <a:cubicBezTo>
                  <a:pt x="2181167" y="41572"/>
                  <a:pt x="2243777" y="41812"/>
                  <a:pt x="2323586" y="-85954"/>
                </a:cubicBezTo>
                <a:cubicBezTo>
                  <a:pt x="2299255" y="99468"/>
                  <a:pt x="2179978" y="216275"/>
                  <a:pt x="2116441" y="418196"/>
                </a:cubicBezTo>
                <a:cubicBezTo>
                  <a:pt x="2052903" y="620116"/>
                  <a:pt x="1962111" y="652066"/>
                  <a:pt x="1917419" y="902575"/>
                </a:cubicBezTo>
                <a:cubicBezTo>
                  <a:pt x="1921971" y="1007226"/>
                  <a:pt x="1910555" y="1151730"/>
                  <a:pt x="1917419" y="1374590"/>
                </a:cubicBezTo>
                <a:cubicBezTo>
                  <a:pt x="1924283" y="1597450"/>
                  <a:pt x="1904687" y="1746488"/>
                  <a:pt x="1917419" y="1846605"/>
                </a:cubicBezTo>
                <a:cubicBezTo>
                  <a:pt x="1898027" y="2034861"/>
                  <a:pt x="1764116" y="2121935"/>
                  <a:pt x="1597843" y="2166181"/>
                </a:cubicBezTo>
                <a:lnTo>
                  <a:pt x="1597849" y="2166181"/>
                </a:lnTo>
                <a:cubicBezTo>
                  <a:pt x="1454478" y="2184288"/>
                  <a:pt x="1281392" y="2122091"/>
                  <a:pt x="1118494" y="2166181"/>
                </a:cubicBezTo>
                <a:lnTo>
                  <a:pt x="1118494" y="2166181"/>
                </a:lnTo>
                <a:cubicBezTo>
                  <a:pt x="974874" y="2178433"/>
                  <a:pt x="827930" y="2123961"/>
                  <a:pt x="719035" y="2166181"/>
                </a:cubicBezTo>
                <a:cubicBezTo>
                  <a:pt x="610140" y="2208401"/>
                  <a:pt x="424950" y="2150330"/>
                  <a:pt x="319576" y="2166181"/>
                </a:cubicBezTo>
                <a:cubicBezTo>
                  <a:pt x="162868" y="2191539"/>
                  <a:pt x="18654" y="1996380"/>
                  <a:pt x="0" y="1846605"/>
                </a:cubicBezTo>
                <a:cubicBezTo>
                  <a:pt x="-10433" y="1653065"/>
                  <a:pt x="16664" y="1588377"/>
                  <a:pt x="0" y="1365150"/>
                </a:cubicBezTo>
                <a:cubicBezTo>
                  <a:pt x="-16664" y="1141923"/>
                  <a:pt x="54574" y="1046332"/>
                  <a:pt x="0" y="902575"/>
                </a:cubicBezTo>
                <a:cubicBezTo>
                  <a:pt x="-15195" y="700730"/>
                  <a:pt x="18372" y="528624"/>
                  <a:pt x="0" y="361030"/>
                </a:cubicBezTo>
                <a:lnTo>
                  <a:pt x="0" y="361030"/>
                </a:lnTo>
                <a:cubicBezTo>
                  <a:pt x="-1968" y="351570"/>
                  <a:pt x="3964" y="339100"/>
                  <a:pt x="0" y="319576"/>
                </a:cubicBezTo>
                <a:close/>
              </a:path>
              <a:path w="1917419" h="2166181" stroke="0" extrusionOk="0">
                <a:moveTo>
                  <a:pt x="0" y="319576"/>
                </a:moveTo>
                <a:cubicBezTo>
                  <a:pt x="9777" y="170995"/>
                  <a:pt x="175549" y="-20276"/>
                  <a:pt x="319576" y="0"/>
                </a:cubicBezTo>
                <a:cubicBezTo>
                  <a:pt x="402419" y="-19238"/>
                  <a:pt x="570398" y="5097"/>
                  <a:pt x="711046" y="0"/>
                </a:cubicBezTo>
                <a:cubicBezTo>
                  <a:pt x="851694" y="-5097"/>
                  <a:pt x="987496" y="22919"/>
                  <a:pt x="1118494" y="0"/>
                </a:cubicBezTo>
                <a:lnTo>
                  <a:pt x="1118494" y="0"/>
                </a:lnTo>
                <a:cubicBezTo>
                  <a:pt x="1250133" y="-39391"/>
                  <a:pt x="1485225" y="56825"/>
                  <a:pt x="1597849" y="0"/>
                </a:cubicBezTo>
                <a:lnTo>
                  <a:pt x="1597843" y="0"/>
                </a:lnTo>
                <a:cubicBezTo>
                  <a:pt x="1743676" y="19804"/>
                  <a:pt x="1914742" y="145707"/>
                  <a:pt x="1917419" y="319576"/>
                </a:cubicBezTo>
                <a:cubicBezTo>
                  <a:pt x="1919541" y="335609"/>
                  <a:pt x="1914960" y="348651"/>
                  <a:pt x="1917419" y="361030"/>
                </a:cubicBezTo>
                <a:cubicBezTo>
                  <a:pt x="1931683" y="293393"/>
                  <a:pt x="2088526" y="197545"/>
                  <a:pt x="2116441" y="142008"/>
                </a:cubicBezTo>
                <a:cubicBezTo>
                  <a:pt x="2144356" y="86471"/>
                  <a:pt x="2254557" y="4526"/>
                  <a:pt x="2323586" y="-85954"/>
                </a:cubicBezTo>
                <a:cubicBezTo>
                  <a:pt x="2287275" y="21997"/>
                  <a:pt x="2129746" y="256197"/>
                  <a:pt x="2128626" y="388540"/>
                </a:cubicBezTo>
                <a:cubicBezTo>
                  <a:pt x="2127506" y="520883"/>
                  <a:pt x="1960123" y="772548"/>
                  <a:pt x="1917419" y="902575"/>
                </a:cubicBezTo>
                <a:cubicBezTo>
                  <a:pt x="1933757" y="1009878"/>
                  <a:pt x="1909821" y="1141403"/>
                  <a:pt x="1917419" y="1346269"/>
                </a:cubicBezTo>
                <a:cubicBezTo>
                  <a:pt x="1925017" y="1551135"/>
                  <a:pt x="1905841" y="1707074"/>
                  <a:pt x="1917419" y="1846605"/>
                </a:cubicBezTo>
                <a:cubicBezTo>
                  <a:pt x="1922610" y="2031234"/>
                  <a:pt x="1741202" y="2153158"/>
                  <a:pt x="1597843" y="2166181"/>
                </a:cubicBezTo>
                <a:lnTo>
                  <a:pt x="1597849" y="2166181"/>
                </a:lnTo>
                <a:cubicBezTo>
                  <a:pt x="1420206" y="2197850"/>
                  <a:pt x="1357869" y="2125522"/>
                  <a:pt x="1118494" y="2166181"/>
                </a:cubicBezTo>
                <a:lnTo>
                  <a:pt x="1118494" y="2166181"/>
                </a:lnTo>
                <a:cubicBezTo>
                  <a:pt x="1037762" y="2167165"/>
                  <a:pt x="853872" y="2156309"/>
                  <a:pt x="727024" y="2166181"/>
                </a:cubicBezTo>
                <a:cubicBezTo>
                  <a:pt x="600176" y="2176053"/>
                  <a:pt x="492019" y="2166143"/>
                  <a:pt x="319576" y="2166181"/>
                </a:cubicBezTo>
                <a:cubicBezTo>
                  <a:pt x="180821" y="2155331"/>
                  <a:pt x="-2258" y="1971134"/>
                  <a:pt x="0" y="1846605"/>
                </a:cubicBezTo>
                <a:cubicBezTo>
                  <a:pt x="-35194" y="1728711"/>
                  <a:pt x="41898" y="1481229"/>
                  <a:pt x="0" y="1374590"/>
                </a:cubicBezTo>
                <a:cubicBezTo>
                  <a:pt x="-41898" y="1267951"/>
                  <a:pt x="7953" y="1088115"/>
                  <a:pt x="0" y="902575"/>
                </a:cubicBezTo>
                <a:cubicBezTo>
                  <a:pt x="-60171" y="742243"/>
                  <a:pt x="16969" y="510218"/>
                  <a:pt x="0" y="361030"/>
                </a:cubicBezTo>
                <a:lnTo>
                  <a:pt x="0" y="361030"/>
                </a:lnTo>
                <a:cubicBezTo>
                  <a:pt x="-1489" y="344231"/>
                  <a:pt x="1760" y="329049"/>
                  <a:pt x="0" y="319576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80688442">
                  <a:prstGeom prst="wedgeRoundRectCallout">
                    <a:avLst>
                      <a:gd name="adj1" fmla="val 71183"/>
                      <a:gd name="adj2" fmla="val -53968"/>
                      <a:gd name="adj3" fmla="val 166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Encapsulation</a:t>
            </a:r>
            <a:r>
              <a:rPr lang="nl-NL" sz="1100" dirty="0"/>
              <a:t> (of </a:t>
            </a:r>
            <a:r>
              <a:rPr lang="nl-NL" sz="1100" dirty="0" err="1"/>
              <a:t>implementation</a:t>
            </a:r>
            <a:r>
              <a:rPr lang="nl-NL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Run time availability </a:t>
            </a:r>
            <a:r>
              <a:rPr lang="nl-NL" sz="1100" dirty="0" err="1"/>
              <a:t>independence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Independent release / </a:t>
            </a:r>
            <a:r>
              <a:rPr lang="nl-NL" sz="1100" dirty="0" err="1"/>
              <a:t>reconfigure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Independence of </a:t>
            </a:r>
            <a:r>
              <a:rPr lang="nl-NL" sz="1100" dirty="0" err="1"/>
              <a:t>scaling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Volume Load </a:t>
            </a:r>
            <a:r>
              <a:rPr lang="nl-NL" sz="1100" dirty="0" err="1"/>
              <a:t>Throttling</a:t>
            </a:r>
            <a:r>
              <a:rPr lang="nl-NL" sz="1100" dirty="0"/>
              <a:t>/</a:t>
            </a:r>
            <a:r>
              <a:rPr lang="nl-NL" sz="1100" dirty="0" err="1"/>
              <a:t>Absorption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Security </a:t>
            </a:r>
            <a:r>
              <a:rPr lang="nl-NL" sz="1100" dirty="0" err="1"/>
              <a:t>Boundary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Failure </a:t>
            </a:r>
            <a:r>
              <a:rPr lang="nl-NL" sz="1100" dirty="0" err="1"/>
              <a:t>isolation</a:t>
            </a:r>
            <a:endParaRPr lang="en-NL" sz="1100" dirty="0"/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68E89C7F-4471-4C77-9ABC-C826D6903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73" y="748612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305EF950-F6EF-4074-8DF0-FBE73CBC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52" y="1829319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15FB61B4-FAE8-4AE1-A7FA-5D9BF759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86" y="1817807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F680FBAC-8314-4BCD-B692-29251BD8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78" y="1954007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89636DB4-F302-41EB-9C0B-3514C300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20" y="679993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97ACACED-0A71-4DF6-81F3-28DC19374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23" y="2332377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F6EE10BD-266E-4460-8ADA-8216191D0232}"/>
              </a:ext>
            </a:extLst>
          </p:cNvPr>
          <p:cNvSpPr/>
          <p:nvPr/>
        </p:nvSpPr>
        <p:spPr>
          <a:xfrm>
            <a:off x="5752110" y="4638300"/>
            <a:ext cx="805942" cy="237244"/>
          </a:xfrm>
          <a:prstGeom prst="rect">
            <a:avLst/>
          </a:prstGeom>
        </p:spPr>
        <p:txBody>
          <a:bodyPr wrap="square" tIns="7315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Oracle Sans" panose="020B0503020204020204" pitchFamily="34" charset="0"/>
              </a:rPr>
              <a:t>Auditing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E019492-56EF-4FCE-9446-DF7549717A4D}"/>
              </a:ext>
            </a:extLst>
          </p:cNvPr>
          <p:cNvSpPr/>
          <p:nvPr/>
        </p:nvSpPr>
        <p:spPr>
          <a:xfrm>
            <a:off x="4207347" y="4477953"/>
            <a:ext cx="805942" cy="237244"/>
          </a:xfrm>
          <a:prstGeom prst="rect">
            <a:avLst/>
          </a:prstGeom>
        </p:spPr>
        <p:txBody>
          <a:bodyPr wrap="square" tIns="7315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Oracle Sans" panose="020B0503020204020204" pitchFamily="34" charset="0"/>
              </a:rPr>
              <a:t>Monitoring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BBE5F5-74B0-4222-AD6F-737A820E2343}"/>
              </a:ext>
            </a:extLst>
          </p:cNvPr>
          <p:cNvSpPr/>
          <p:nvPr/>
        </p:nvSpPr>
        <p:spPr>
          <a:xfrm>
            <a:off x="5051962" y="4272612"/>
            <a:ext cx="805942" cy="237244"/>
          </a:xfrm>
          <a:prstGeom prst="rect">
            <a:avLst/>
          </a:prstGeom>
        </p:spPr>
        <p:txBody>
          <a:bodyPr wrap="square" tIns="7315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Oracle Sans" panose="020B0503020204020204" pitchFamily="34" charset="0"/>
              </a:rPr>
              <a:t>Logging</a:t>
            </a:r>
          </a:p>
        </p:txBody>
      </p:sp>
      <p:pic>
        <p:nvPicPr>
          <p:cNvPr id="87" name="Graphic 90">
            <a:extLst>
              <a:ext uri="{FF2B5EF4-FFF2-40B4-BE49-F238E27FC236}">
                <a16:creationId xmlns:a16="http://schemas.microsoft.com/office/drawing/2014/main" id="{2BC6A2A5-A43A-4E47-8645-27C442886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22231" y="4229016"/>
            <a:ext cx="465699" cy="465699"/>
          </a:xfrm>
          <a:prstGeom prst="rect">
            <a:avLst/>
          </a:prstGeom>
        </p:spPr>
      </p:pic>
      <p:pic>
        <p:nvPicPr>
          <p:cNvPr id="88" name="Graphic 106">
            <a:extLst>
              <a:ext uri="{FF2B5EF4-FFF2-40B4-BE49-F238E27FC236}">
                <a16:creationId xmlns:a16="http://schemas.microsoft.com/office/drawing/2014/main" id="{27239148-8F90-4641-9120-65E853A776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45962" y="3863328"/>
            <a:ext cx="496952" cy="496952"/>
          </a:xfrm>
          <a:prstGeom prst="rect">
            <a:avLst/>
          </a:prstGeom>
        </p:spPr>
      </p:pic>
      <p:pic>
        <p:nvPicPr>
          <p:cNvPr id="92" name="Graphic 8">
            <a:extLst>
              <a:ext uri="{FF2B5EF4-FFF2-40B4-BE49-F238E27FC236}">
                <a16:creationId xmlns:a16="http://schemas.microsoft.com/office/drawing/2014/main" id="{EEB683F4-0005-42A0-90A1-E0D2EDB70F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56367" y="4068669"/>
            <a:ext cx="507902" cy="507902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3E0FC72C-698A-4F09-8E1F-2933FB68D9B8}"/>
              </a:ext>
            </a:extLst>
          </p:cNvPr>
          <p:cNvSpPr/>
          <p:nvPr/>
        </p:nvSpPr>
        <p:spPr>
          <a:xfrm>
            <a:off x="6525455" y="4308660"/>
            <a:ext cx="759616" cy="352661"/>
          </a:xfrm>
          <a:prstGeom prst="rect">
            <a:avLst/>
          </a:prstGeom>
        </p:spPr>
        <p:txBody>
          <a:bodyPr wrap="square" tIns="73152">
            <a:spAutoFit/>
          </a:bodyPr>
          <a:lstStyle/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MS UI Gothic" panose="020B0600070205080204" pitchFamily="34" charset="-128"/>
                <a:ea typeface="Arial" charset="0"/>
                <a:cs typeface="Oracle Sans" panose="020B0503020204020204" pitchFamily="34" charset="0"/>
              </a:rPr>
              <a:t>Container Registry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EA0B0ACB-3F36-4944-98BE-1D472F701E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14903" y="3875238"/>
            <a:ext cx="496952" cy="496952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06A46B47-F8F6-4F24-B192-776D849083DA}"/>
              </a:ext>
            </a:extLst>
          </p:cNvPr>
          <p:cNvSpPr/>
          <p:nvPr/>
        </p:nvSpPr>
        <p:spPr>
          <a:xfrm>
            <a:off x="3143193" y="3918397"/>
            <a:ext cx="805942" cy="237244"/>
          </a:xfrm>
          <a:prstGeom prst="rect">
            <a:avLst/>
          </a:prstGeom>
        </p:spPr>
        <p:txBody>
          <a:bodyPr wrap="square" tIns="73152">
            <a:spAutoFit/>
          </a:bodyPr>
          <a:lstStyle/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MS UI Gothic" panose="020B0600070205080204" pitchFamily="34" charset="-128"/>
                <a:ea typeface="Arial" charset="0"/>
                <a:cs typeface="Oracle Sans" panose="020B0503020204020204" pitchFamily="34" charset="0"/>
              </a:rPr>
              <a:t>Vault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A58B7B53-DF68-4B96-B33D-E1F868470E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53935" y="3514225"/>
            <a:ext cx="496952" cy="496952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CBCE8393-4DB8-40FA-BB2E-EA95981C8DF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65255" y="2347419"/>
            <a:ext cx="281442" cy="281442"/>
          </a:xfrm>
          <a:prstGeom prst="rect">
            <a:avLst/>
          </a:prstGeom>
        </p:spPr>
      </p:pic>
      <p:pic>
        <p:nvPicPr>
          <p:cNvPr id="108" name="Graphic 107">
            <a:extLst>
              <a:ext uri="{FF2B5EF4-FFF2-40B4-BE49-F238E27FC236}">
                <a16:creationId xmlns:a16="http://schemas.microsoft.com/office/drawing/2014/main" id="{D8013F4B-DE0C-47F8-A71A-C72918A0998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797311" y="2990363"/>
            <a:ext cx="431901" cy="431901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064313DF-719A-4D48-9C1F-15C08DE8A2E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01546" y="864100"/>
            <a:ext cx="281442" cy="2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20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8FCC80-823E-4F9A-9669-6F801038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2767502"/>
            <a:ext cx="2158345" cy="2158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5C59AA-B4E1-4A70-82BA-AE617C39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5CC3-791E-416E-9308-C4A79FE7C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487997" cy="3780000"/>
          </a:xfrm>
        </p:spPr>
        <p:txBody>
          <a:bodyPr/>
          <a:lstStyle/>
          <a:p>
            <a:r>
              <a:rPr lang="en-US" dirty="0"/>
              <a:t>Cloud is not an easy solution for the big problems</a:t>
            </a:r>
          </a:p>
          <a:p>
            <a:pPr lvl="1"/>
            <a:r>
              <a:rPr lang="en-US" dirty="0"/>
              <a:t>it can quickly help with scale, security, focus on business value, automation, innovation, TCO, </a:t>
            </a:r>
            <a:r>
              <a:rPr lang="en-US" i="1" dirty="0"/>
              <a:t>and</a:t>
            </a:r>
            <a:r>
              <a:rPr lang="en-US" dirty="0"/>
              <a:t> with starting the right discussions</a:t>
            </a:r>
          </a:p>
          <a:p>
            <a:pPr lvl="1"/>
            <a:r>
              <a:rPr lang="en-US" dirty="0"/>
              <a:t>it does not add agility to existing business critical applications and teams</a:t>
            </a:r>
          </a:p>
          <a:p>
            <a:pPr lvl="1"/>
            <a:r>
              <a:rPr lang="en-US" dirty="0"/>
              <a:t>and adopting the cloud is not a trivial operation</a:t>
            </a:r>
          </a:p>
          <a:p>
            <a:r>
              <a:rPr lang="en-US" dirty="0"/>
              <a:t>Cloud Native means leveraging cloud to the fullest</a:t>
            </a:r>
          </a:p>
          <a:p>
            <a:pPr lvl="1"/>
            <a:r>
              <a:rPr lang="en-US" dirty="0"/>
              <a:t>embrace rapid innovation, work completely serverless and with dynamic scale</a:t>
            </a:r>
          </a:p>
          <a:p>
            <a:pPr lvl="1"/>
            <a:r>
              <a:rPr lang="en-US" dirty="0"/>
              <a:t>build on fully managed, rich platform services and DevOps facilities</a:t>
            </a:r>
          </a:p>
          <a:p>
            <a:pPr lvl="1"/>
            <a:r>
              <a:rPr lang="en-US" dirty="0"/>
              <a:t>build on deep trust in the Cloud provider – no easy way out</a:t>
            </a:r>
          </a:p>
          <a:p>
            <a:r>
              <a:rPr lang="en-US" dirty="0"/>
              <a:t>There is no excuse for not starting your cloud journey right now</a:t>
            </a:r>
          </a:p>
          <a:p>
            <a:pPr lvl="1"/>
            <a:r>
              <a:rPr lang="en-US" dirty="0"/>
              <a:t>except if you are already on your way – in that case: have a safe journey!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45E59-334B-4CB0-AE29-427A22C9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Sangam20 | 6Reinventing Oracle Systems in a Cloudy World</a:t>
            </a:r>
            <a:endParaRPr lang="nl-NL"/>
          </a:p>
        </p:txBody>
      </p:sp>
      <p:pic>
        <p:nvPicPr>
          <p:cNvPr id="5" name="Picture 2" descr="nature-3294543_1280-photo-graphe-pixabay">
            <a:extLst>
              <a:ext uri="{FF2B5EF4-FFF2-40B4-BE49-F238E27FC236}">
                <a16:creationId xmlns:a16="http://schemas.microsoft.com/office/drawing/2014/main" id="{EB20A246-7A43-44F2-982B-72AA8795C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9" b="10594"/>
          <a:stretch/>
        </p:blipFill>
        <p:spPr bwMode="auto">
          <a:xfrm>
            <a:off x="3245025" y="367498"/>
            <a:ext cx="1379220" cy="52942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8813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6E610F-FF02-411B-AD5F-84E7B29C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7F329-9D18-4AD0-8AB0-3F923CEE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42038A7-882E-40D1-8C4A-EAAB8D05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D50C5A-5A17-4C95-A679-69AB1037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Sangam20 | Rapid Fire - Cloud Native </a:t>
            </a:r>
            <a:r>
              <a:rPr lang="nl-NL" dirty="0" err="1"/>
              <a:t>Overview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256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F85F-101C-4FF3-B4AF-D968FAC6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traditional </a:t>
            </a:r>
            <a:r>
              <a:rPr lang="nl-NL" dirty="0" err="1"/>
              <a:t>application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3C67-E38A-4D9C-A25D-979CEB444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A215F-5BE6-48B9-829E-6370889C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Sangam20 | Rapid Fire - Cloud Native Overview</a:t>
            </a:r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9E15A2-16C2-4F55-AEFD-77C2E81AA745}"/>
              </a:ext>
            </a:extLst>
          </p:cNvPr>
          <p:cNvSpPr/>
          <p:nvPr/>
        </p:nvSpPr>
        <p:spPr>
          <a:xfrm>
            <a:off x="2120053" y="1659467"/>
            <a:ext cx="3467947" cy="21132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1E576D-931F-4233-9272-9045B705ED74}"/>
              </a:ext>
            </a:extLst>
          </p:cNvPr>
          <p:cNvCxnSpPr/>
          <p:nvPr/>
        </p:nvCxnSpPr>
        <p:spPr>
          <a:xfrm>
            <a:off x="2208107" y="2370667"/>
            <a:ext cx="32579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EE42A9-1435-49EA-A5E8-E1031166ECC5}"/>
              </a:ext>
            </a:extLst>
          </p:cNvPr>
          <p:cNvSpPr txBox="1"/>
          <p:nvPr/>
        </p:nvSpPr>
        <p:spPr>
          <a:xfrm>
            <a:off x="3560872" y="1869263"/>
            <a:ext cx="63959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WebApp</a:t>
            </a:r>
            <a:endParaRPr lang="en-NL" sz="1300" dirty="0" err="1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FEBD27C-F0D0-48A0-B523-0C8CEF8F6C25}"/>
              </a:ext>
            </a:extLst>
          </p:cNvPr>
          <p:cNvSpPr/>
          <p:nvPr/>
        </p:nvSpPr>
        <p:spPr>
          <a:xfrm>
            <a:off x="3657599" y="3254169"/>
            <a:ext cx="1551093" cy="1082454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Database (RDBMS?)</a:t>
            </a:r>
            <a:endParaRPr lang="en-NL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227B56A1-90AD-42FE-97F8-D67A44F26B51}"/>
              </a:ext>
            </a:extLst>
          </p:cNvPr>
          <p:cNvSpPr/>
          <p:nvPr/>
        </p:nvSpPr>
        <p:spPr>
          <a:xfrm>
            <a:off x="2120053" y="3686450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JVM</a:t>
            </a:r>
            <a:endParaRPr lang="en-NL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DC68D091-089F-47A1-8145-47D4EC1FDFC8}"/>
              </a:ext>
            </a:extLst>
          </p:cNvPr>
          <p:cNvSpPr/>
          <p:nvPr/>
        </p:nvSpPr>
        <p:spPr>
          <a:xfrm>
            <a:off x="2120053" y="3369786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Java EE</a:t>
            </a:r>
            <a:endParaRPr lang="en-NL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82122A0-54A6-466A-AA2F-341A1336AADC}"/>
              </a:ext>
            </a:extLst>
          </p:cNvPr>
          <p:cNvSpPr/>
          <p:nvPr/>
        </p:nvSpPr>
        <p:spPr>
          <a:xfrm>
            <a:off x="2120053" y="4042893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Operating System</a:t>
            </a:r>
            <a:endParaRPr lang="en-NL" sz="1000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F7C8AE51-DED8-4D92-923B-DBAF8C7987F1}"/>
              </a:ext>
            </a:extLst>
          </p:cNvPr>
          <p:cNvSpPr/>
          <p:nvPr/>
        </p:nvSpPr>
        <p:spPr>
          <a:xfrm>
            <a:off x="2120053" y="4379446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Hardware</a:t>
            </a:r>
            <a:endParaRPr lang="en-NL" sz="1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7BCF96-0549-4D18-B5E5-17E5D275908B}"/>
              </a:ext>
            </a:extLst>
          </p:cNvPr>
          <p:cNvSpPr/>
          <p:nvPr/>
        </p:nvSpPr>
        <p:spPr>
          <a:xfrm rot="20237169">
            <a:off x="2519681" y="1677101"/>
            <a:ext cx="914400" cy="384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UI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57FD38-E1AC-4122-8C90-27B7EA951649}"/>
              </a:ext>
            </a:extLst>
          </p:cNvPr>
          <p:cNvSpPr/>
          <p:nvPr/>
        </p:nvSpPr>
        <p:spPr>
          <a:xfrm rot="1746319">
            <a:off x="4324260" y="1714415"/>
            <a:ext cx="914400" cy="384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API</a:t>
            </a:r>
            <a:endParaRPr lang="en-N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6F2186-279F-46E5-AC30-9B985A4E9EEE}"/>
              </a:ext>
            </a:extLst>
          </p:cNvPr>
          <p:cNvSpPr/>
          <p:nvPr/>
        </p:nvSpPr>
        <p:spPr>
          <a:xfrm>
            <a:off x="3217333" y="2255712"/>
            <a:ext cx="1354667" cy="5213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3rd party </a:t>
            </a:r>
            <a:r>
              <a:rPr lang="nl-NL" sz="1100" dirty="0" err="1"/>
              <a:t>libraries</a:t>
            </a:r>
            <a:r>
              <a:rPr lang="nl-NL" sz="1100" dirty="0"/>
              <a:t> &amp; </a:t>
            </a:r>
            <a:r>
              <a:rPr lang="nl-NL" sz="1100" dirty="0" err="1"/>
              <a:t>frameworks</a:t>
            </a:r>
            <a:endParaRPr lang="en-NL" sz="1100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06D8992-32FB-45C2-817A-2A13BE94C84D}"/>
              </a:ext>
            </a:extLst>
          </p:cNvPr>
          <p:cNvSpPr/>
          <p:nvPr/>
        </p:nvSpPr>
        <p:spPr>
          <a:xfrm>
            <a:off x="6326293" y="2296865"/>
            <a:ext cx="1557867" cy="1157535"/>
          </a:xfrm>
          <a:custGeom>
            <a:avLst/>
            <a:gdLst>
              <a:gd name="connsiteX0" fmla="*/ 0 w 1557867"/>
              <a:gd name="connsiteY0" fmla="*/ 0 h 1157535"/>
              <a:gd name="connsiteX1" fmla="*/ 259645 w 1557867"/>
              <a:gd name="connsiteY1" fmla="*/ 0 h 1157535"/>
              <a:gd name="connsiteX2" fmla="*/ 259645 w 1557867"/>
              <a:gd name="connsiteY2" fmla="*/ 0 h 1157535"/>
              <a:gd name="connsiteX3" fmla="*/ 649111 w 1557867"/>
              <a:gd name="connsiteY3" fmla="*/ 0 h 1157535"/>
              <a:gd name="connsiteX4" fmla="*/ 1103489 w 1557867"/>
              <a:gd name="connsiteY4" fmla="*/ 0 h 1157535"/>
              <a:gd name="connsiteX5" fmla="*/ 1557867 w 1557867"/>
              <a:gd name="connsiteY5" fmla="*/ 0 h 1157535"/>
              <a:gd name="connsiteX6" fmla="*/ 1557867 w 1557867"/>
              <a:gd name="connsiteY6" fmla="*/ 192923 h 1157535"/>
              <a:gd name="connsiteX7" fmla="*/ 1557867 w 1557867"/>
              <a:gd name="connsiteY7" fmla="*/ 192923 h 1157535"/>
              <a:gd name="connsiteX8" fmla="*/ 1557867 w 1557867"/>
              <a:gd name="connsiteY8" fmla="*/ 482306 h 1157535"/>
              <a:gd name="connsiteX9" fmla="*/ 1557867 w 1557867"/>
              <a:gd name="connsiteY9" fmla="*/ 806416 h 1157535"/>
              <a:gd name="connsiteX10" fmla="*/ 1557867 w 1557867"/>
              <a:gd name="connsiteY10" fmla="*/ 1157535 h 1157535"/>
              <a:gd name="connsiteX11" fmla="*/ 1103489 w 1557867"/>
              <a:gd name="connsiteY11" fmla="*/ 1157535 h 1157535"/>
              <a:gd name="connsiteX12" fmla="*/ 649111 w 1557867"/>
              <a:gd name="connsiteY12" fmla="*/ 1157535 h 1157535"/>
              <a:gd name="connsiteX13" fmla="*/ 259645 w 1557867"/>
              <a:gd name="connsiteY13" fmla="*/ 1157535 h 1157535"/>
              <a:gd name="connsiteX14" fmla="*/ 259645 w 1557867"/>
              <a:gd name="connsiteY14" fmla="*/ 1157535 h 1157535"/>
              <a:gd name="connsiteX15" fmla="*/ 0 w 1557867"/>
              <a:gd name="connsiteY15" fmla="*/ 1157535 h 1157535"/>
              <a:gd name="connsiteX16" fmla="*/ 0 w 1557867"/>
              <a:gd name="connsiteY16" fmla="*/ 840177 h 1157535"/>
              <a:gd name="connsiteX17" fmla="*/ 0 w 1557867"/>
              <a:gd name="connsiteY17" fmla="*/ 482306 h 1157535"/>
              <a:gd name="connsiteX18" fmla="*/ -480439 w 1557867"/>
              <a:gd name="connsiteY18" fmla="*/ 472918 h 1157535"/>
              <a:gd name="connsiteX19" fmla="*/ -1022210 w 1557867"/>
              <a:gd name="connsiteY19" fmla="*/ 462331 h 1157535"/>
              <a:gd name="connsiteX20" fmla="*/ -490661 w 1557867"/>
              <a:gd name="connsiteY20" fmla="*/ 322239 h 1157535"/>
              <a:gd name="connsiteX21" fmla="*/ 0 w 1557867"/>
              <a:gd name="connsiteY21" fmla="*/ 192923 h 1157535"/>
              <a:gd name="connsiteX22" fmla="*/ 0 w 1557867"/>
              <a:gd name="connsiteY22" fmla="*/ 0 h 115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57867" h="1157535" fill="none" extrusionOk="0">
                <a:moveTo>
                  <a:pt x="0" y="0"/>
                </a:moveTo>
                <a:cubicBezTo>
                  <a:pt x="103800" y="-23446"/>
                  <a:pt x="134556" y="22473"/>
                  <a:pt x="259645" y="0"/>
                </a:cubicBezTo>
                <a:lnTo>
                  <a:pt x="259645" y="0"/>
                </a:lnTo>
                <a:cubicBezTo>
                  <a:pt x="354788" y="-25530"/>
                  <a:pt x="562076" y="37865"/>
                  <a:pt x="649111" y="0"/>
                </a:cubicBezTo>
                <a:cubicBezTo>
                  <a:pt x="813622" y="-30745"/>
                  <a:pt x="883346" y="52610"/>
                  <a:pt x="1103489" y="0"/>
                </a:cubicBezTo>
                <a:cubicBezTo>
                  <a:pt x="1323632" y="-52610"/>
                  <a:pt x="1424915" y="25810"/>
                  <a:pt x="1557867" y="0"/>
                </a:cubicBezTo>
                <a:cubicBezTo>
                  <a:pt x="1579854" y="73825"/>
                  <a:pt x="1552574" y="120953"/>
                  <a:pt x="1557867" y="192923"/>
                </a:cubicBezTo>
                <a:lnTo>
                  <a:pt x="1557867" y="192923"/>
                </a:lnTo>
                <a:cubicBezTo>
                  <a:pt x="1565922" y="305917"/>
                  <a:pt x="1537551" y="421230"/>
                  <a:pt x="1557867" y="482306"/>
                </a:cubicBezTo>
                <a:cubicBezTo>
                  <a:pt x="1561769" y="631094"/>
                  <a:pt x="1535947" y="698522"/>
                  <a:pt x="1557867" y="806416"/>
                </a:cubicBezTo>
                <a:cubicBezTo>
                  <a:pt x="1579787" y="914310"/>
                  <a:pt x="1553207" y="1014375"/>
                  <a:pt x="1557867" y="1157535"/>
                </a:cubicBezTo>
                <a:cubicBezTo>
                  <a:pt x="1377788" y="1207588"/>
                  <a:pt x="1246389" y="1127481"/>
                  <a:pt x="1103489" y="1157535"/>
                </a:cubicBezTo>
                <a:cubicBezTo>
                  <a:pt x="960589" y="1187589"/>
                  <a:pt x="748763" y="1125482"/>
                  <a:pt x="649111" y="1157535"/>
                </a:cubicBezTo>
                <a:cubicBezTo>
                  <a:pt x="567143" y="1197764"/>
                  <a:pt x="441475" y="1141657"/>
                  <a:pt x="259645" y="1157535"/>
                </a:cubicBezTo>
                <a:lnTo>
                  <a:pt x="259645" y="1157535"/>
                </a:lnTo>
                <a:cubicBezTo>
                  <a:pt x="164615" y="1172526"/>
                  <a:pt x="125150" y="1142808"/>
                  <a:pt x="0" y="1157535"/>
                </a:cubicBezTo>
                <a:cubicBezTo>
                  <a:pt x="-20544" y="1084748"/>
                  <a:pt x="20463" y="981578"/>
                  <a:pt x="0" y="840177"/>
                </a:cubicBezTo>
                <a:cubicBezTo>
                  <a:pt x="-20463" y="698776"/>
                  <a:pt x="11203" y="567471"/>
                  <a:pt x="0" y="482306"/>
                </a:cubicBezTo>
                <a:cubicBezTo>
                  <a:pt x="-167922" y="525526"/>
                  <a:pt x="-285409" y="448075"/>
                  <a:pt x="-480439" y="472918"/>
                </a:cubicBezTo>
                <a:cubicBezTo>
                  <a:pt x="-675469" y="497761"/>
                  <a:pt x="-766976" y="454868"/>
                  <a:pt x="-1022210" y="462331"/>
                </a:cubicBezTo>
                <a:cubicBezTo>
                  <a:pt x="-865981" y="415694"/>
                  <a:pt x="-697015" y="390307"/>
                  <a:pt x="-490661" y="322239"/>
                </a:cubicBezTo>
                <a:cubicBezTo>
                  <a:pt x="-284307" y="254171"/>
                  <a:pt x="-165473" y="247824"/>
                  <a:pt x="0" y="192923"/>
                </a:cubicBezTo>
                <a:cubicBezTo>
                  <a:pt x="-7024" y="113420"/>
                  <a:pt x="9689" y="86314"/>
                  <a:pt x="0" y="0"/>
                </a:cubicBezTo>
                <a:close/>
              </a:path>
              <a:path w="1557867" h="1157535" stroke="0" extrusionOk="0">
                <a:moveTo>
                  <a:pt x="0" y="0"/>
                </a:moveTo>
                <a:cubicBezTo>
                  <a:pt x="99502" y="-22984"/>
                  <a:pt x="158647" y="18698"/>
                  <a:pt x="259645" y="0"/>
                </a:cubicBezTo>
                <a:lnTo>
                  <a:pt x="259645" y="0"/>
                </a:lnTo>
                <a:cubicBezTo>
                  <a:pt x="360175" y="-16525"/>
                  <a:pt x="485506" y="33773"/>
                  <a:pt x="649111" y="0"/>
                </a:cubicBezTo>
                <a:cubicBezTo>
                  <a:pt x="749246" y="-5932"/>
                  <a:pt x="994718" y="12371"/>
                  <a:pt x="1094401" y="0"/>
                </a:cubicBezTo>
                <a:cubicBezTo>
                  <a:pt x="1194084" y="-12371"/>
                  <a:pt x="1384681" y="41566"/>
                  <a:pt x="1557867" y="0"/>
                </a:cubicBezTo>
                <a:cubicBezTo>
                  <a:pt x="1570360" y="70918"/>
                  <a:pt x="1535127" y="127056"/>
                  <a:pt x="1557867" y="192923"/>
                </a:cubicBezTo>
                <a:lnTo>
                  <a:pt x="1557867" y="192923"/>
                </a:lnTo>
                <a:cubicBezTo>
                  <a:pt x="1569239" y="286056"/>
                  <a:pt x="1534359" y="376041"/>
                  <a:pt x="1557867" y="482306"/>
                </a:cubicBezTo>
                <a:cubicBezTo>
                  <a:pt x="1590157" y="604430"/>
                  <a:pt x="1524221" y="704933"/>
                  <a:pt x="1557867" y="806416"/>
                </a:cubicBezTo>
                <a:cubicBezTo>
                  <a:pt x="1591513" y="907899"/>
                  <a:pt x="1525627" y="1055414"/>
                  <a:pt x="1557867" y="1157535"/>
                </a:cubicBezTo>
                <a:cubicBezTo>
                  <a:pt x="1433214" y="1197066"/>
                  <a:pt x="1209170" y="1111764"/>
                  <a:pt x="1085314" y="1157535"/>
                </a:cubicBezTo>
                <a:cubicBezTo>
                  <a:pt x="961458" y="1203306"/>
                  <a:pt x="780764" y="1117468"/>
                  <a:pt x="649111" y="1157535"/>
                </a:cubicBezTo>
                <a:cubicBezTo>
                  <a:pt x="474076" y="1165572"/>
                  <a:pt x="346914" y="1138497"/>
                  <a:pt x="259645" y="1157535"/>
                </a:cubicBezTo>
                <a:lnTo>
                  <a:pt x="259645" y="1157535"/>
                </a:lnTo>
                <a:cubicBezTo>
                  <a:pt x="201276" y="1175619"/>
                  <a:pt x="84801" y="1155780"/>
                  <a:pt x="0" y="1157535"/>
                </a:cubicBezTo>
                <a:cubicBezTo>
                  <a:pt x="-15475" y="1063349"/>
                  <a:pt x="11998" y="929872"/>
                  <a:pt x="0" y="826673"/>
                </a:cubicBezTo>
                <a:cubicBezTo>
                  <a:pt x="-11998" y="723474"/>
                  <a:pt x="11979" y="604509"/>
                  <a:pt x="0" y="482306"/>
                </a:cubicBezTo>
                <a:cubicBezTo>
                  <a:pt x="-238356" y="506088"/>
                  <a:pt x="-358965" y="415923"/>
                  <a:pt x="-500883" y="472518"/>
                </a:cubicBezTo>
                <a:cubicBezTo>
                  <a:pt x="-642801" y="529113"/>
                  <a:pt x="-796923" y="457108"/>
                  <a:pt x="-1022210" y="462331"/>
                </a:cubicBezTo>
                <a:cubicBezTo>
                  <a:pt x="-787805" y="380330"/>
                  <a:pt x="-664406" y="420797"/>
                  <a:pt x="-521327" y="330321"/>
                </a:cubicBezTo>
                <a:cubicBezTo>
                  <a:pt x="-378248" y="239845"/>
                  <a:pt x="-196419" y="299494"/>
                  <a:pt x="0" y="192923"/>
                </a:cubicBezTo>
                <a:cubicBezTo>
                  <a:pt x="-4650" y="113133"/>
                  <a:pt x="15396" y="8962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-115616"/>
                      <a:gd name="adj2" fmla="val -100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Monolith</a:t>
            </a:r>
            <a:r>
              <a:rPr lang="nl-NL" dirty="0"/>
              <a:t>, Microservice, Module </a:t>
            </a:r>
            <a:endParaRPr lang="en-NL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50A23E0-3973-4201-A693-54A3771E721D}"/>
              </a:ext>
            </a:extLst>
          </p:cNvPr>
          <p:cNvSpPr/>
          <p:nvPr/>
        </p:nvSpPr>
        <p:spPr>
          <a:xfrm>
            <a:off x="72797" y="2223062"/>
            <a:ext cx="1664915" cy="1543710"/>
          </a:xfrm>
          <a:custGeom>
            <a:avLst/>
            <a:gdLst>
              <a:gd name="connsiteX0" fmla="*/ 0 w 1664915"/>
              <a:gd name="connsiteY0" fmla="*/ 0 h 1543710"/>
              <a:gd name="connsiteX1" fmla="*/ 466176 w 1664915"/>
              <a:gd name="connsiteY1" fmla="*/ 0 h 1543710"/>
              <a:gd name="connsiteX2" fmla="*/ 971200 w 1664915"/>
              <a:gd name="connsiteY2" fmla="*/ 0 h 1543710"/>
              <a:gd name="connsiteX3" fmla="*/ 971200 w 1664915"/>
              <a:gd name="connsiteY3" fmla="*/ 0 h 1543710"/>
              <a:gd name="connsiteX4" fmla="*/ 1387429 w 1664915"/>
              <a:gd name="connsiteY4" fmla="*/ 0 h 1543710"/>
              <a:gd name="connsiteX5" fmla="*/ 1664915 w 1664915"/>
              <a:gd name="connsiteY5" fmla="*/ 0 h 1543710"/>
              <a:gd name="connsiteX6" fmla="*/ 1664915 w 1664915"/>
              <a:gd name="connsiteY6" fmla="*/ 459254 h 1543710"/>
              <a:gd name="connsiteX7" fmla="*/ 1664915 w 1664915"/>
              <a:gd name="connsiteY7" fmla="*/ 900498 h 1543710"/>
              <a:gd name="connsiteX8" fmla="*/ 1928731 w 1664915"/>
              <a:gd name="connsiteY8" fmla="*/ 1189023 h 1543710"/>
              <a:gd name="connsiteX9" fmla="*/ 2203315 w 1664915"/>
              <a:gd name="connsiteY9" fmla="*/ 1489325 h 1543710"/>
              <a:gd name="connsiteX10" fmla="*/ 1664915 w 1664915"/>
              <a:gd name="connsiteY10" fmla="*/ 1286425 h 1543710"/>
              <a:gd name="connsiteX11" fmla="*/ 1664915 w 1664915"/>
              <a:gd name="connsiteY11" fmla="*/ 1543710 h 1543710"/>
              <a:gd name="connsiteX12" fmla="*/ 1387429 w 1664915"/>
              <a:gd name="connsiteY12" fmla="*/ 1543710 h 1543710"/>
              <a:gd name="connsiteX13" fmla="*/ 971200 w 1664915"/>
              <a:gd name="connsiteY13" fmla="*/ 1543710 h 1543710"/>
              <a:gd name="connsiteX14" fmla="*/ 971200 w 1664915"/>
              <a:gd name="connsiteY14" fmla="*/ 1543710 h 1543710"/>
              <a:gd name="connsiteX15" fmla="*/ 466176 w 1664915"/>
              <a:gd name="connsiteY15" fmla="*/ 1543710 h 1543710"/>
              <a:gd name="connsiteX16" fmla="*/ 0 w 1664915"/>
              <a:gd name="connsiteY16" fmla="*/ 1543710 h 1543710"/>
              <a:gd name="connsiteX17" fmla="*/ 0 w 1664915"/>
              <a:gd name="connsiteY17" fmla="*/ 1286425 h 1543710"/>
              <a:gd name="connsiteX18" fmla="*/ 0 w 1664915"/>
              <a:gd name="connsiteY18" fmla="*/ 900498 h 1543710"/>
              <a:gd name="connsiteX19" fmla="*/ 0 w 1664915"/>
              <a:gd name="connsiteY19" fmla="*/ 900498 h 1543710"/>
              <a:gd name="connsiteX20" fmla="*/ 0 w 1664915"/>
              <a:gd name="connsiteY20" fmla="*/ 477264 h 1543710"/>
              <a:gd name="connsiteX21" fmla="*/ 0 w 1664915"/>
              <a:gd name="connsiteY21" fmla="*/ 0 h 154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64915" h="1543710" fill="none" extrusionOk="0">
                <a:moveTo>
                  <a:pt x="0" y="0"/>
                </a:moveTo>
                <a:cubicBezTo>
                  <a:pt x="169771" y="-7427"/>
                  <a:pt x="315952" y="15333"/>
                  <a:pt x="466176" y="0"/>
                </a:cubicBezTo>
                <a:cubicBezTo>
                  <a:pt x="616400" y="-15333"/>
                  <a:pt x="749662" y="43157"/>
                  <a:pt x="971200" y="0"/>
                </a:cubicBezTo>
                <a:lnTo>
                  <a:pt x="971200" y="0"/>
                </a:lnTo>
                <a:cubicBezTo>
                  <a:pt x="1135363" y="-29966"/>
                  <a:pt x="1244959" y="7888"/>
                  <a:pt x="1387429" y="0"/>
                </a:cubicBezTo>
                <a:cubicBezTo>
                  <a:pt x="1525059" y="-14163"/>
                  <a:pt x="1582617" y="29955"/>
                  <a:pt x="1664915" y="0"/>
                </a:cubicBezTo>
                <a:cubicBezTo>
                  <a:pt x="1705695" y="179062"/>
                  <a:pt x="1616284" y="337168"/>
                  <a:pt x="1664915" y="459254"/>
                </a:cubicBezTo>
                <a:cubicBezTo>
                  <a:pt x="1713546" y="581340"/>
                  <a:pt x="1627123" y="715863"/>
                  <a:pt x="1664915" y="900498"/>
                </a:cubicBezTo>
                <a:cubicBezTo>
                  <a:pt x="1755322" y="935176"/>
                  <a:pt x="1829208" y="1085433"/>
                  <a:pt x="1928731" y="1189023"/>
                </a:cubicBezTo>
                <a:cubicBezTo>
                  <a:pt x="2028254" y="1292614"/>
                  <a:pt x="2040501" y="1370034"/>
                  <a:pt x="2203315" y="1489325"/>
                </a:cubicBezTo>
                <a:cubicBezTo>
                  <a:pt x="1970861" y="1423296"/>
                  <a:pt x="1933615" y="1341233"/>
                  <a:pt x="1664915" y="1286425"/>
                </a:cubicBezTo>
                <a:cubicBezTo>
                  <a:pt x="1690305" y="1398972"/>
                  <a:pt x="1637766" y="1429832"/>
                  <a:pt x="1664915" y="1543710"/>
                </a:cubicBezTo>
                <a:cubicBezTo>
                  <a:pt x="1594943" y="1561265"/>
                  <a:pt x="1493081" y="1510473"/>
                  <a:pt x="1387429" y="1543710"/>
                </a:cubicBezTo>
                <a:cubicBezTo>
                  <a:pt x="1234893" y="1551932"/>
                  <a:pt x="1171189" y="1525016"/>
                  <a:pt x="971200" y="1543710"/>
                </a:cubicBezTo>
                <a:lnTo>
                  <a:pt x="971200" y="1543710"/>
                </a:lnTo>
                <a:cubicBezTo>
                  <a:pt x="736079" y="1555090"/>
                  <a:pt x="678305" y="1519086"/>
                  <a:pt x="466176" y="1543710"/>
                </a:cubicBezTo>
                <a:cubicBezTo>
                  <a:pt x="254047" y="1568334"/>
                  <a:pt x="136354" y="1540047"/>
                  <a:pt x="0" y="1543710"/>
                </a:cubicBezTo>
                <a:cubicBezTo>
                  <a:pt x="-4262" y="1416231"/>
                  <a:pt x="29987" y="1345458"/>
                  <a:pt x="0" y="1286425"/>
                </a:cubicBezTo>
                <a:cubicBezTo>
                  <a:pt x="-11651" y="1189637"/>
                  <a:pt x="34590" y="990857"/>
                  <a:pt x="0" y="900498"/>
                </a:cubicBezTo>
                <a:lnTo>
                  <a:pt x="0" y="900498"/>
                </a:lnTo>
                <a:cubicBezTo>
                  <a:pt x="-12615" y="778006"/>
                  <a:pt x="38868" y="633463"/>
                  <a:pt x="0" y="477264"/>
                </a:cubicBezTo>
                <a:cubicBezTo>
                  <a:pt x="-38868" y="321065"/>
                  <a:pt x="27001" y="99725"/>
                  <a:pt x="0" y="0"/>
                </a:cubicBezTo>
                <a:close/>
              </a:path>
              <a:path w="1664915" h="1543710" stroke="0" extrusionOk="0">
                <a:moveTo>
                  <a:pt x="0" y="0"/>
                </a:moveTo>
                <a:cubicBezTo>
                  <a:pt x="174895" y="-42554"/>
                  <a:pt x="368003" y="6922"/>
                  <a:pt x="495312" y="0"/>
                </a:cubicBezTo>
                <a:cubicBezTo>
                  <a:pt x="622621" y="-6922"/>
                  <a:pt x="786521" y="52225"/>
                  <a:pt x="971200" y="0"/>
                </a:cubicBezTo>
                <a:lnTo>
                  <a:pt x="971200" y="0"/>
                </a:lnTo>
                <a:cubicBezTo>
                  <a:pt x="1149377" y="-27597"/>
                  <a:pt x="1248180" y="38225"/>
                  <a:pt x="1387429" y="0"/>
                </a:cubicBezTo>
                <a:cubicBezTo>
                  <a:pt x="1465013" y="-26671"/>
                  <a:pt x="1598684" y="30181"/>
                  <a:pt x="1664915" y="0"/>
                </a:cubicBezTo>
                <a:cubicBezTo>
                  <a:pt x="1718448" y="115201"/>
                  <a:pt x="1648500" y="250308"/>
                  <a:pt x="1664915" y="450249"/>
                </a:cubicBezTo>
                <a:cubicBezTo>
                  <a:pt x="1681330" y="650190"/>
                  <a:pt x="1619239" y="677604"/>
                  <a:pt x="1664915" y="900498"/>
                </a:cubicBezTo>
                <a:cubicBezTo>
                  <a:pt x="1780164" y="974572"/>
                  <a:pt x="1814084" y="1128934"/>
                  <a:pt x="1928731" y="1189023"/>
                </a:cubicBezTo>
                <a:cubicBezTo>
                  <a:pt x="2043378" y="1249112"/>
                  <a:pt x="2094789" y="1428720"/>
                  <a:pt x="2203315" y="1489325"/>
                </a:cubicBezTo>
                <a:cubicBezTo>
                  <a:pt x="2020297" y="1490221"/>
                  <a:pt x="1906769" y="1352114"/>
                  <a:pt x="1664915" y="1286425"/>
                </a:cubicBezTo>
                <a:cubicBezTo>
                  <a:pt x="1685306" y="1401300"/>
                  <a:pt x="1645278" y="1421448"/>
                  <a:pt x="1664915" y="1543710"/>
                </a:cubicBezTo>
                <a:cubicBezTo>
                  <a:pt x="1538973" y="1549670"/>
                  <a:pt x="1475383" y="1522877"/>
                  <a:pt x="1387429" y="1543710"/>
                </a:cubicBezTo>
                <a:cubicBezTo>
                  <a:pt x="1269115" y="1551112"/>
                  <a:pt x="1074060" y="1535236"/>
                  <a:pt x="971200" y="1543710"/>
                </a:cubicBezTo>
                <a:lnTo>
                  <a:pt x="971200" y="1543710"/>
                </a:lnTo>
                <a:cubicBezTo>
                  <a:pt x="811038" y="1569668"/>
                  <a:pt x="618820" y="1494665"/>
                  <a:pt x="495312" y="1543710"/>
                </a:cubicBezTo>
                <a:cubicBezTo>
                  <a:pt x="371804" y="1592755"/>
                  <a:pt x="211936" y="1521160"/>
                  <a:pt x="0" y="1543710"/>
                </a:cubicBezTo>
                <a:cubicBezTo>
                  <a:pt x="-15998" y="1465561"/>
                  <a:pt x="15350" y="1341054"/>
                  <a:pt x="0" y="1286425"/>
                </a:cubicBezTo>
                <a:cubicBezTo>
                  <a:pt x="-32986" y="1147377"/>
                  <a:pt x="24219" y="1047230"/>
                  <a:pt x="0" y="900498"/>
                </a:cubicBezTo>
                <a:lnTo>
                  <a:pt x="0" y="900498"/>
                </a:lnTo>
                <a:cubicBezTo>
                  <a:pt x="-35898" y="809178"/>
                  <a:pt x="42853" y="605368"/>
                  <a:pt x="0" y="477264"/>
                </a:cubicBezTo>
                <a:cubicBezTo>
                  <a:pt x="-42853" y="349160"/>
                  <a:pt x="29324" y="14276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82338"/>
                      <a:gd name="adj2" fmla="val 4647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Platform &amp; Language </a:t>
            </a:r>
            <a:r>
              <a:rPr lang="nl-NL" sz="1100" dirty="0" err="1"/>
              <a:t>runtime</a:t>
            </a:r>
            <a:r>
              <a:rPr lang="nl-NL" sz="1100" dirty="0"/>
              <a:t> features (transaction management, HTTP </a:t>
            </a:r>
            <a:r>
              <a:rPr lang="nl-NL" sz="1100" dirty="0" err="1"/>
              <a:t>request</a:t>
            </a:r>
            <a:r>
              <a:rPr lang="nl-NL" sz="1100" dirty="0"/>
              <a:t> handling, state management &amp; in memory </a:t>
            </a:r>
            <a:r>
              <a:rPr lang="nl-NL" sz="1100" dirty="0" err="1"/>
              <a:t>caching</a:t>
            </a:r>
            <a:r>
              <a:rPr lang="nl-NL" sz="1100" dirty="0"/>
              <a:t>, IAM, …</a:t>
            </a:r>
            <a:endParaRPr lang="en-NL" sz="11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7E35C4D-83BE-4708-846A-5405F516C9BA}"/>
              </a:ext>
            </a:extLst>
          </p:cNvPr>
          <p:cNvSpPr/>
          <p:nvPr/>
        </p:nvSpPr>
        <p:spPr>
          <a:xfrm rot="19393948">
            <a:off x="2661521" y="1333550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679B6B0-316E-402D-865C-3695664DADB6}"/>
              </a:ext>
            </a:extLst>
          </p:cNvPr>
          <p:cNvSpPr/>
          <p:nvPr/>
        </p:nvSpPr>
        <p:spPr>
          <a:xfrm rot="2260569">
            <a:off x="4985805" y="1420254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509CD-844D-4595-B6E0-AEA4623F19E9}"/>
              </a:ext>
            </a:extLst>
          </p:cNvPr>
          <p:cNvSpPr txBox="1"/>
          <p:nvPr/>
        </p:nvSpPr>
        <p:spPr>
          <a:xfrm>
            <a:off x="3412032" y="2894080"/>
            <a:ext cx="102111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Custom</a:t>
            </a:r>
            <a:r>
              <a:rPr lang="nl-NL" sz="1300" dirty="0"/>
              <a:t> Code</a:t>
            </a:r>
            <a:endParaRPr lang="en-NL" sz="1300" dirty="0" err="1"/>
          </a:p>
        </p:txBody>
      </p:sp>
    </p:spTree>
    <p:extLst>
      <p:ext uri="{BB962C8B-B14F-4D97-AF65-F5344CB8AC3E}">
        <p14:creationId xmlns:p14="http://schemas.microsoft.com/office/powerpoint/2010/main" val="96886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2" grpId="0" animBg="1"/>
      <p:bldP spid="13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17">
            <a:extLst>
              <a:ext uri="{FF2B5EF4-FFF2-40B4-BE49-F238E27FC236}">
                <a16:creationId xmlns:a16="http://schemas.microsoft.com/office/drawing/2014/main" id="{EC2432A4-E710-495B-9EC8-757AEB7BF652}"/>
              </a:ext>
            </a:extLst>
          </p:cNvPr>
          <p:cNvSpPr/>
          <p:nvPr/>
        </p:nvSpPr>
        <p:spPr>
          <a:xfrm>
            <a:off x="1129551" y="4237800"/>
            <a:ext cx="5199529" cy="504000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IaaS</a:t>
            </a:r>
            <a:endParaRPr lang="en-NL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3CAD902-476B-4B26-A9AD-F504ABE78232}"/>
              </a:ext>
            </a:extLst>
          </p:cNvPr>
          <p:cNvSpPr/>
          <p:nvPr/>
        </p:nvSpPr>
        <p:spPr>
          <a:xfrm>
            <a:off x="1057833" y="3553130"/>
            <a:ext cx="5199529" cy="851647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PaaS</a:t>
            </a:r>
            <a:endParaRPr lang="en-NL" dirty="0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9F9D000B-5476-4B75-8FAB-57C0D00B5FDE}"/>
              </a:ext>
            </a:extLst>
          </p:cNvPr>
          <p:cNvSpPr/>
          <p:nvPr/>
        </p:nvSpPr>
        <p:spPr>
          <a:xfrm>
            <a:off x="3921642" y="2258582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3F85F-101C-4FF3-B4AF-D968FAC6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Cloud Native Application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A215F-5BE6-48B9-829E-6370889C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Sangam20 | Rapid Fire - Cloud Native Overview</a:t>
            </a:r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7A261F-240E-4EFE-8D17-E05055C7BC85}"/>
              </a:ext>
            </a:extLst>
          </p:cNvPr>
          <p:cNvSpPr/>
          <p:nvPr/>
        </p:nvSpPr>
        <p:spPr>
          <a:xfrm>
            <a:off x="224116" y="792000"/>
            <a:ext cx="7377952" cy="2922187"/>
          </a:xfrm>
          <a:custGeom>
            <a:avLst/>
            <a:gdLst>
              <a:gd name="connsiteX0" fmla="*/ 0 w 7377952"/>
              <a:gd name="connsiteY0" fmla="*/ 1461094 h 2922187"/>
              <a:gd name="connsiteX1" fmla="*/ 3688976 w 7377952"/>
              <a:gd name="connsiteY1" fmla="*/ 0 h 2922187"/>
              <a:gd name="connsiteX2" fmla="*/ 7377952 w 7377952"/>
              <a:gd name="connsiteY2" fmla="*/ 1461094 h 2922187"/>
              <a:gd name="connsiteX3" fmla="*/ 3688976 w 7377952"/>
              <a:gd name="connsiteY3" fmla="*/ 2922188 h 2922187"/>
              <a:gd name="connsiteX4" fmla="*/ 0 w 7377952"/>
              <a:gd name="connsiteY4" fmla="*/ 1461094 h 292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7952" h="2922187" extrusionOk="0">
                <a:moveTo>
                  <a:pt x="0" y="1461094"/>
                </a:moveTo>
                <a:cubicBezTo>
                  <a:pt x="-32228" y="866491"/>
                  <a:pt x="1725284" y="-235399"/>
                  <a:pt x="3688976" y="0"/>
                </a:cubicBezTo>
                <a:cubicBezTo>
                  <a:pt x="5859300" y="-23784"/>
                  <a:pt x="7486675" y="735054"/>
                  <a:pt x="7377952" y="1461094"/>
                </a:cubicBezTo>
                <a:cubicBezTo>
                  <a:pt x="7346669" y="2215221"/>
                  <a:pt x="5677735" y="3294890"/>
                  <a:pt x="3688976" y="2922188"/>
                </a:cubicBezTo>
                <a:cubicBezTo>
                  <a:pt x="1477534" y="2967339"/>
                  <a:pt x="28298" y="2297561"/>
                  <a:pt x="0" y="1461094"/>
                </a:cubicBezTo>
                <a:close/>
              </a:path>
            </a:pathLst>
          </a:custGeom>
          <a:noFill/>
          <a:ln w="285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56730193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30F684B7-D71A-4B43-936B-5FEF9B2B8FD6}"/>
              </a:ext>
            </a:extLst>
          </p:cNvPr>
          <p:cNvSpPr/>
          <p:nvPr/>
        </p:nvSpPr>
        <p:spPr>
          <a:xfrm>
            <a:off x="4591480" y="2819005"/>
            <a:ext cx="1237129" cy="247808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9073F8E1-5273-4118-BBC9-AC62962346C3}"/>
              </a:ext>
            </a:extLst>
          </p:cNvPr>
          <p:cNvSpPr/>
          <p:nvPr/>
        </p:nvSpPr>
        <p:spPr>
          <a:xfrm>
            <a:off x="2908792" y="1690147"/>
            <a:ext cx="1201270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8BFC6407-46C6-403E-802A-0D573021083B}"/>
              </a:ext>
            </a:extLst>
          </p:cNvPr>
          <p:cNvSpPr/>
          <p:nvPr/>
        </p:nvSpPr>
        <p:spPr>
          <a:xfrm rot="21019716">
            <a:off x="1433964" y="1578792"/>
            <a:ext cx="1201270" cy="247862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532E4C-8729-4068-B18C-CC61D46AD84A}"/>
              </a:ext>
            </a:extLst>
          </p:cNvPr>
          <p:cNvSpPr/>
          <p:nvPr/>
        </p:nvSpPr>
        <p:spPr>
          <a:xfrm rot="20876395">
            <a:off x="1531694" y="1296775"/>
            <a:ext cx="914400" cy="3843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>
                <a:solidFill>
                  <a:schemeClr val="lt1"/>
                </a:solidFill>
              </a:rPr>
              <a:t>API Gateway</a:t>
            </a:r>
            <a:endParaRPr lang="en-NL" sz="1050" dirty="0">
              <a:solidFill>
                <a:schemeClr val="lt1"/>
              </a:solidFill>
            </a:endParaRPr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CCEEA22F-4834-4F0D-94A0-14D16A66F206}"/>
              </a:ext>
            </a:extLst>
          </p:cNvPr>
          <p:cNvSpPr/>
          <p:nvPr/>
        </p:nvSpPr>
        <p:spPr>
          <a:xfrm>
            <a:off x="3019120" y="1434597"/>
            <a:ext cx="1019858" cy="37205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Event Hub</a:t>
            </a:r>
            <a:endParaRPr lang="en-NL" sz="1000" dirty="0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DA428F48-A676-4616-854B-FD9824EF5BB3}"/>
              </a:ext>
            </a:extLst>
          </p:cNvPr>
          <p:cNvSpPr/>
          <p:nvPr/>
        </p:nvSpPr>
        <p:spPr>
          <a:xfrm>
            <a:off x="2934005" y="2704923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5725709D-1E2D-4499-AB36-45090D108493}"/>
              </a:ext>
            </a:extLst>
          </p:cNvPr>
          <p:cNvSpPr/>
          <p:nvPr/>
        </p:nvSpPr>
        <p:spPr>
          <a:xfrm>
            <a:off x="3126270" y="2484664"/>
            <a:ext cx="603107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Vault</a:t>
            </a:r>
            <a:endParaRPr lang="en-NL" sz="1100" dirty="0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AA13AD2C-0F68-43AC-B9AE-577350D4911E}"/>
              </a:ext>
            </a:extLst>
          </p:cNvPr>
          <p:cNvSpPr/>
          <p:nvPr/>
        </p:nvSpPr>
        <p:spPr>
          <a:xfrm>
            <a:off x="1392807" y="2914367"/>
            <a:ext cx="859678" cy="148207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5E1DD244-DB21-4877-9E59-DD50572506B5}"/>
              </a:ext>
            </a:extLst>
          </p:cNvPr>
          <p:cNvSpPr/>
          <p:nvPr/>
        </p:nvSpPr>
        <p:spPr>
          <a:xfrm>
            <a:off x="1597143" y="2543976"/>
            <a:ext cx="402777" cy="4224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5387B8F-C3F5-4E06-B9A4-21CD1D55C59D}"/>
              </a:ext>
            </a:extLst>
          </p:cNvPr>
          <p:cNvSpPr/>
          <p:nvPr/>
        </p:nvSpPr>
        <p:spPr>
          <a:xfrm>
            <a:off x="1810377" y="1876358"/>
            <a:ext cx="741759" cy="3261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D7094762-DB6A-4CAE-BCE9-486BC01C2776}"/>
              </a:ext>
            </a:extLst>
          </p:cNvPr>
          <p:cNvSpPr/>
          <p:nvPr/>
        </p:nvSpPr>
        <p:spPr>
          <a:xfrm>
            <a:off x="4113907" y="2038323"/>
            <a:ext cx="603107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IAM</a:t>
            </a:r>
            <a:endParaRPr lang="en-NL" sz="1100" dirty="0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C4AFA059-C4E9-4F36-8194-A2296CEA321D}"/>
              </a:ext>
            </a:extLst>
          </p:cNvPr>
          <p:cNvSpPr/>
          <p:nvPr/>
        </p:nvSpPr>
        <p:spPr>
          <a:xfrm>
            <a:off x="5321821" y="1989661"/>
            <a:ext cx="1338953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45D8AACA-57DE-49D0-9ED2-35B2CA984800}"/>
              </a:ext>
            </a:extLst>
          </p:cNvPr>
          <p:cNvSpPr/>
          <p:nvPr/>
        </p:nvSpPr>
        <p:spPr>
          <a:xfrm>
            <a:off x="5520493" y="1670685"/>
            <a:ext cx="1060090" cy="439876"/>
          </a:xfrm>
          <a:prstGeom prst="cube">
            <a:avLst>
              <a:gd name="adj" fmla="val 42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Container Engine</a:t>
            </a:r>
            <a:endParaRPr lang="en-NL" sz="1100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32CC8783-3A3C-4486-8EC9-BC7A445412C6}"/>
              </a:ext>
            </a:extLst>
          </p:cNvPr>
          <p:cNvSpPr/>
          <p:nvPr/>
        </p:nvSpPr>
        <p:spPr>
          <a:xfrm>
            <a:off x="5693078" y="1365963"/>
            <a:ext cx="636001" cy="439876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Web App</a:t>
            </a:r>
            <a:endParaRPr lang="en-NL" sz="105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02CD9A-F1ED-4DCE-945C-874198129232}"/>
              </a:ext>
            </a:extLst>
          </p:cNvPr>
          <p:cNvSpPr/>
          <p:nvPr/>
        </p:nvSpPr>
        <p:spPr>
          <a:xfrm>
            <a:off x="4513235" y="1258771"/>
            <a:ext cx="741759" cy="3261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EB14A5-3DFE-4A7E-8734-1ECA2908F416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2029044" y="1676859"/>
            <a:ext cx="152213" cy="1994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B2C7B6-E350-4084-82A9-EBEECBA93B87}"/>
              </a:ext>
            </a:extLst>
          </p:cNvPr>
          <p:cNvCxnSpPr>
            <a:stCxn id="31" idx="3"/>
            <a:endCxn id="25" idx="1"/>
          </p:cNvCxnSpPr>
          <p:nvPr/>
        </p:nvCxnSpPr>
        <p:spPr>
          <a:xfrm flipV="1">
            <a:off x="2552136" y="1620627"/>
            <a:ext cx="466984" cy="41882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20B94C-FFE9-4D02-BBDA-33C53F363380}"/>
              </a:ext>
            </a:extLst>
          </p:cNvPr>
          <p:cNvCxnSpPr>
            <a:stCxn id="31" idx="2"/>
            <a:endCxn id="30" idx="1"/>
          </p:cNvCxnSpPr>
          <p:nvPr/>
        </p:nvCxnSpPr>
        <p:spPr>
          <a:xfrm flipH="1">
            <a:off x="1798532" y="2202539"/>
            <a:ext cx="382725" cy="34143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8F446C-4D5C-4290-A9F6-1303D822D4D2}"/>
              </a:ext>
            </a:extLst>
          </p:cNvPr>
          <p:cNvCxnSpPr>
            <a:stCxn id="25" idx="4"/>
            <a:endCxn id="37" idx="1"/>
          </p:cNvCxnSpPr>
          <p:nvPr/>
        </p:nvCxnSpPr>
        <p:spPr>
          <a:xfrm flipV="1">
            <a:off x="4038978" y="1421862"/>
            <a:ext cx="474257" cy="19876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729F52-7CC2-4591-8B08-FACF6D3CF93D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>
            <a:off x="5254994" y="1421862"/>
            <a:ext cx="438084" cy="21902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6A71C1-F44C-497B-BC22-1D2F2BB97FCC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015872" y="1805839"/>
            <a:ext cx="940222" cy="71639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Down 50">
            <a:extLst>
              <a:ext uri="{FF2B5EF4-FFF2-40B4-BE49-F238E27FC236}">
                <a16:creationId xmlns:a16="http://schemas.microsoft.com/office/drawing/2014/main" id="{643B7647-FA73-4313-BB36-A9B7DEF9B9A9}"/>
              </a:ext>
            </a:extLst>
          </p:cNvPr>
          <p:cNvSpPr/>
          <p:nvPr/>
        </p:nvSpPr>
        <p:spPr>
          <a:xfrm rot="18071615">
            <a:off x="508661" y="897755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7A1183-402C-454F-8464-5737439AFA7D}"/>
              </a:ext>
            </a:extLst>
          </p:cNvPr>
          <p:cNvCxnSpPr>
            <a:endCxn id="27" idx="2"/>
          </p:cNvCxnSpPr>
          <p:nvPr/>
        </p:nvCxnSpPr>
        <p:spPr>
          <a:xfrm>
            <a:off x="2552197" y="2203102"/>
            <a:ext cx="574073" cy="49087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loud 53">
            <a:extLst>
              <a:ext uri="{FF2B5EF4-FFF2-40B4-BE49-F238E27FC236}">
                <a16:creationId xmlns:a16="http://schemas.microsoft.com/office/drawing/2014/main" id="{5A05AA35-2DB7-44B9-9546-23568A6FFD94}"/>
              </a:ext>
            </a:extLst>
          </p:cNvPr>
          <p:cNvSpPr/>
          <p:nvPr/>
        </p:nvSpPr>
        <p:spPr>
          <a:xfrm>
            <a:off x="3516217" y="1053805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0A3DA4E1-546E-4FCF-A0F0-B4FA71B7E6DA}"/>
              </a:ext>
            </a:extLst>
          </p:cNvPr>
          <p:cNvSpPr/>
          <p:nvPr/>
        </p:nvSpPr>
        <p:spPr>
          <a:xfrm>
            <a:off x="3612774" y="833546"/>
            <a:ext cx="698816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Cache</a:t>
            </a:r>
            <a:endParaRPr lang="en-NL" sz="11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C89E50-0373-49FA-8047-EC6239266B3E}"/>
              </a:ext>
            </a:extLst>
          </p:cNvPr>
          <p:cNvCxnSpPr>
            <a:endCxn id="55" idx="4"/>
          </p:cNvCxnSpPr>
          <p:nvPr/>
        </p:nvCxnSpPr>
        <p:spPr>
          <a:xfrm flipH="1" flipV="1">
            <a:off x="4227864" y="1042861"/>
            <a:ext cx="285371" cy="25274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3B0F01-4EBE-4A95-B3FF-A7F17142F560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>
          <a:xfrm flipH="1">
            <a:off x="4457324" y="1640886"/>
            <a:ext cx="1235754" cy="39743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>
            <a:extLst>
              <a:ext uri="{FF2B5EF4-FFF2-40B4-BE49-F238E27FC236}">
                <a16:creationId xmlns:a16="http://schemas.microsoft.com/office/drawing/2014/main" id="{BFF93F63-97EB-420B-B451-678E8D167C2F}"/>
              </a:ext>
            </a:extLst>
          </p:cNvPr>
          <p:cNvSpPr/>
          <p:nvPr/>
        </p:nvSpPr>
        <p:spPr>
          <a:xfrm>
            <a:off x="5933571" y="2892138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A0BCC00E-47D2-4EB8-B310-431AE581D602}"/>
              </a:ext>
            </a:extLst>
          </p:cNvPr>
          <p:cNvSpPr/>
          <p:nvPr/>
        </p:nvSpPr>
        <p:spPr>
          <a:xfrm>
            <a:off x="6125836" y="2671879"/>
            <a:ext cx="603107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Mail</a:t>
            </a:r>
            <a:endParaRPr lang="en-NL" sz="11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29BF7A-EC0E-40D1-B112-E77D2140CBB4}"/>
              </a:ext>
            </a:extLst>
          </p:cNvPr>
          <p:cNvCxnSpPr>
            <a:endCxn id="61" idx="0"/>
          </p:cNvCxnSpPr>
          <p:nvPr/>
        </p:nvCxnSpPr>
        <p:spPr>
          <a:xfrm>
            <a:off x="6125836" y="1781112"/>
            <a:ext cx="343417" cy="89076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be 65">
            <a:extLst>
              <a:ext uri="{FF2B5EF4-FFF2-40B4-BE49-F238E27FC236}">
                <a16:creationId xmlns:a16="http://schemas.microsoft.com/office/drawing/2014/main" id="{553B9C72-CC18-4099-9665-EAED66D0EB5D}"/>
              </a:ext>
            </a:extLst>
          </p:cNvPr>
          <p:cNvSpPr/>
          <p:nvPr/>
        </p:nvSpPr>
        <p:spPr>
          <a:xfrm>
            <a:off x="1599440" y="3720720"/>
            <a:ext cx="780908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Monitor</a:t>
            </a:r>
            <a:endParaRPr lang="en-NL" sz="1100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FB241E8D-F554-43BC-85EA-A7F6DCEB1574}"/>
              </a:ext>
            </a:extLst>
          </p:cNvPr>
          <p:cNvSpPr/>
          <p:nvPr/>
        </p:nvSpPr>
        <p:spPr>
          <a:xfrm>
            <a:off x="4931367" y="3798475"/>
            <a:ext cx="780908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Scaling</a:t>
            </a:r>
            <a:endParaRPr lang="en-NL" sz="11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C0CA70-46DF-44BA-A08E-29C81323A59C}"/>
              </a:ext>
            </a:extLst>
          </p:cNvPr>
          <p:cNvCxnSpPr>
            <a:stCxn id="73" idx="2"/>
            <a:endCxn id="19" idx="1"/>
          </p:cNvCxnSpPr>
          <p:nvPr/>
        </p:nvCxnSpPr>
        <p:spPr>
          <a:xfrm>
            <a:off x="1042349" y="1469775"/>
            <a:ext cx="499436" cy="11468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6EFC49F-9739-4FC7-AF1B-D6EBC709F0C6}"/>
              </a:ext>
            </a:extLst>
          </p:cNvPr>
          <p:cNvCxnSpPr>
            <a:stCxn id="37" idx="0"/>
          </p:cNvCxnSpPr>
          <p:nvPr/>
        </p:nvCxnSpPr>
        <p:spPr>
          <a:xfrm flipV="1">
            <a:off x="4884115" y="614824"/>
            <a:ext cx="189906" cy="64394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e 77">
            <a:extLst>
              <a:ext uri="{FF2B5EF4-FFF2-40B4-BE49-F238E27FC236}">
                <a16:creationId xmlns:a16="http://schemas.microsoft.com/office/drawing/2014/main" id="{0AE7A649-DBBD-45D1-AAC8-AFA5B5EA4591}"/>
              </a:ext>
            </a:extLst>
          </p:cNvPr>
          <p:cNvSpPr/>
          <p:nvPr/>
        </p:nvSpPr>
        <p:spPr>
          <a:xfrm>
            <a:off x="2380348" y="3770362"/>
            <a:ext cx="780908" cy="4559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Alert &amp; </a:t>
            </a:r>
            <a:r>
              <a:rPr lang="nl-NL" sz="1000" dirty="0" err="1"/>
              <a:t>Notify</a:t>
            </a:r>
            <a:endParaRPr lang="en-NL" sz="1000" dirty="0"/>
          </a:p>
        </p:txBody>
      </p:sp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id="{0F0705A3-3C31-4D9F-B9A3-D64A9EB67487}"/>
              </a:ext>
            </a:extLst>
          </p:cNvPr>
          <p:cNvSpPr/>
          <p:nvPr/>
        </p:nvSpPr>
        <p:spPr>
          <a:xfrm>
            <a:off x="6841335" y="2357718"/>
            <a:ext cx="2221980" cy="2404901"/>
          </a:xfrm>
          <a:custGeom>
            <a:avLst/>
            <a:gdLst>
              <a:gd name="connsiteX0" fmla="*/ 0 w 2221980"/>
              <a:gd name="connsiteY0" fmla="*/ 370337 h 2404901"/>
              <a:gd name="connsiteX1" fmla="*/ 370337 w 2221980"/>
              <a:gd name="connsiteY1" fmla="*/ 0 h 2404901"/>
              <a:gd name="connsiteX2" fmla="*/ 370330 w 2221980"/>
              <a:gd name="connsiteY2" fmla="*/ 0 h 2404901"/>
              <a:gd name="connsiteX3" fmla="*/ 370330 w 2221980"/>
              <a:gd name="connsiteY3" fmla="*/ 0 h 2404901"/>
              <a:gd name="connsiteX4" fmla="*/ 925825 w 2221980"/>
              <a:gd name="connsiteY4" fmla="*/ 0 h 2404901"/>
              <a:gd name="connsiteX5" fmla="*/ 1360959 w 2221980"/>
              <a:gd name="connsiteY5" fmla="*/ 0 h 2404901"/>
              <a:gd name="connsiteX6" fmla="*/ 1851643 w 2221980"/>
              <a:gd name="connsiteY6" fmla="*/ 0 h 2404901"/>
              <a:gd name="connsiteX7" fmla="*/ 2221980 w 2221980"/>
              <a:gd name="connsiteY7" fmla="*/ 370337 h 2404901"/>
              <a:gd name="connsiteX8" fmla="*/ 2221980 w 2221980"/>
              <a:gd name="connsiteY8" fmla="*/ 886598 h 2404901"/>
              <a:gd name="connsiteX9" fmla="*/ 2221980 w 2221980"/>
              <a:gd name="connsiteY9" fmla="*/ 1402859 h 2404901"/>
              <a:gd name="connsiteX10" fmla="*/ 2221980 w 2221980"/>
              <a:gd name="connsiteY10" fmla="*/ 1402859 h 2404901"/>
              <a:gd name="connsiteX11" fmla="*/ 2221980 w 2221980"/>
              <a:gd name="connsiteY11" fmla="*/ 1691447 h 2404901"/>
              <a:gd name="connsiteX12" fmla="*/ 2221980 w 2221980"/>
              <a:gd name="connsiteY12" fmla="*/ 2004084 h 2404901"/>
              <a:gd name="connsiteX13" fmla="*/ 2221980 w 2221980"/>
              <a:gd name="connsiteY13" fmla="*/ 2034564 h 2404901"/>
              <a:gd name="connsiteX14" fmla="*/ 1851643 w 2221980"/>
              <a:gd name="connsiteY14" fmla="*/ 2404901 h 2404901"/>
              <a:gd name="connsiteX15" fmla="*/ 1397992 w 2221980"/>
              <a:gd name="connsiteY15" fmla="*/ 2404901 h 2404901"/>
              <a:gd name="connsiteX16" fmla="*/ 925825 w 2221980"/>
              <a:gd name="connsiteY16" fmla="*/ 2404901 h 2404901"/>
              <a:gd name="connsiteX17" fmla="*/ 370330 w 2221980"/>
              <a:gd name="connsiteY17" fmla="*/ 2404901 h 2404901"/>
              <a:gd name="connsiteX18" fmla="*/ 370330 w 2221980"/>
              <a:gd name="connsiteY18" fmla="*/ 2404901 h 2404901"/>
              <a:gd name="connsiteX19" fmla="*/ 370337 w 2221980"/>
              <a:gd name="connsiteY19" fmla="*/ 2404901 h 2404901"/>
              <a:gd name="connsiteX20" fmla="*/ 0 w 2221980"/>
              <a:gd name="connsiteY20" fmla="*/ 2034564 h 2404901"/>
              <a:gd name="connsiteX21" fmla="*/ 0 w 2221980"/>
              <a:gd name="connsiteY21" fmla="*/ 2004084 h 2404901"/>
              <a:gd name="connsiteX22" fmla="*/ -460537 w 2221980"/>
              <a:gd name="connsiteY22" fmla="*/ 1677635 h 2404901"/>
              <a:gd name="connsiteX23" fmla="*/ -903013 w 2221980"/>
              <a:gd name="connsiteY23" fmla="*/ 1363988 h 2404901"/>
              <a:gd name="connsiteX24" fmla="*/ -451507 w 2221980"/>
              <a:gd name="connsiteY24" fmla="*/ 1383424 h 2404901"/>
              <a:gd name="connsiteX25" fmla="*/ 0 w 2221980"/>
              <a:gd name="connsiteY25" fmla="*/ 1402859 h 2404901"/>
              <a:gd name="connsiteX26" fmla="*/ 0 w 2221980"/>
              <a:gd name="connsiteY26" fmla="*/ 865948 h 2404901"/>
              <a:gd name="connsiteX27" fmla="*/ 0 w 2221980"/>
              <a:gd name="connsiteY27" fmla="*/ 370337 h 240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21980" h="2404901" fill="none" extrusionOk="0">
                <a:moveTo>
                  <a:pt x="0" y="370337"/>
                </a:moveTo>
                <a:cubicBezTo>
                  <a:pt x="10554" y="200992"/>
                  <a:pt x="151123" y="33392"/>
                  <a:pt x="370337" y="0"/>
                </a:cubicBezTo>
                <a:lnTo>
                  <a:pt x="370330" y="0"/>
                </a:lnTo>
                <a:lnTo>
                  <a:pt x="370330" y="0"/>
                </a:lnTo>
                <a:cubicBezTo>
                  <a:pt x="643826" y="-65678"/>
                  <a:pt x="749895" y="36415"/>
                  <a:pt x="925825" y="0"/>
                </a:cubicBezTo>
                <a:cubicBezTo>
                  <a:pt x="1017899" y="-18148"/>
                  <a:pt x="1269719" y="1528"/>
                  <a:pt x="1360959" y="0"/>
                </a:cubicBezTo>
                <a:cubicBezTo>
                  <a:pt x="1452199" y="-1528"/>
                  <a:pt x="1690399" y="26159"/>
                  <a:pt x="1851643" y="0"/>
                </a:cubicBezTo>
                <a:cubicBezTo>
                  <a:pt x="2107284" y="-6516"/>
                  <a:pt x="2228062" y="173023"/>
                  <a:pt x="2221980" y="370337"/>
                </a:cubicBezTo>
                <a:cubicBezTo>
                  <a:pt x="2260073" y="484274"/>
                  <a:pt x="2161957" y="684604"/>
                  <a:pt x="2221980" y="886598"/>
                </a:cubicBezTo>
                <a:cubicBezTo>
                  <a:pt x="2282003" y="1088592"/>
                  <a:pt x="2167316" y="1259462"/>
                  <a:pt x="2221980" y="1402859"/>
                </a:cubicBezTo>
                <a:lnTo>
                  <a:pt x="2221980" y="1402859"/>
                </a:lnTo>
                <a:cubicBezTo>
                  <a:pt x="2228394" y="1500921"/>
                  <a:pt x="2211816" y="1613698"/>
                  <a:pt x="2221980" y="1691447"/>
                </a:cubicBezTo>
                <a:cubicBezTo>
                  <a:pt x="2232144" y="1769196"/>
                  <a:pt x="2198309" y="1902321"/>
                  <a:pt x="2221980" y="2004084"/>
                </a:cubicBezTo>
                <a:cubicBezTo>
                  <a:pt x="2224897" y="2013343"/>
                  <a:pt x="2218496" y="2023687"/>
                  <a:pt x="2221980" y="2034564"/>
                </a:cubicBezTo>
                <a:cubicBezTo>
                  <a:pt x="2230063" y="2251798"/>
                  <a:pt x="2018523" y="2374528"/>
                  <a:pt x="1851643" y="2404901"/>
                </a:cubicBezTo>
                <a:cubicBezTo>
                  <a:pt x="1663376" y="2416769"/>
                  <a:pt x="1496720" y="2388889"/>
                  <a:pt x="1397992" y="2404901"/>
                </a:cubicBezTo>
                <a:cubicBezTo>
                  <a:pt x="1299264" y="2420913"/>
                  <a:pt x="1068421" y="2381419"/>
                  <a:pt x="925825" y="2404901"/>
                </a:cubicBezTo>
                <a:cubicBezTo>
                  <a:pt x="705029" y="2410402"/>
                  <a:pt x="511841" y="2400807"/>
                  <a:pt x="370330" y="2404901"/>
                </a:cubicBezTo>
                <a:lnTo>
                  <a:pt x="370330" y="2404901"/>
                </a:lnTo>
                <a:lnTo>
                  <a:pt x="370337" y="2404901"/>
                </a:lnTo>
                <a:cubicBezTo>
                  <a:pt x="151471" y="2388596"/>
                  <a:pt x="27919" y="2260691"/>
                  <a:pt x="0" y="2034564"/>
                </a:cubicBezTo>
                <a:cubicBezTo>
                  <a:pt x="-851" y="2022974"/>
                  <a:pt x="892" y="2017979"/>
                  <a:pt x="0" y="2004084"/>
                </a:cubicBezTo>
                <a:cubicBezTo>
                  <a:pt x="-124943" y="1969763"/>
                  <a:pt x="-231168" y="1759129"/>
                  <a:pt x="-460537" y="1677635"/>
                </a:cubicBezTo>
                <a:cubicBezTo>
                  <a:pt x="-689906" y="1596141"/>
                  <a:pt x="-661223" y="1475907"/>
                  <a:pt x="-903013" y="1363988"/>
                </a:cubicBezTo>
                <a:cubicBezTo>
                  <a:pt x="-713365" y="1326750"/>
                  <a:pt x="-576910" y="1379326"/>
                  <a:pt x="-451507" y="1383424"/>
                </a:cubicBezTo>
                <a:cubicBezTo>
                  <a:pt x="-326104" y="1387521"/>
                  <a:pt x="-211649" y="1415786"/>
                  <a:pt x="0" y="1402859"/>
                </a:cubicBezTo>
                <a:cubicBezTo>
                  <a:pt x="-19468" y="1195105"/>
                  <a:pt x="11248" y="1053984"/>
                  <a:pt x="0" y="865948"/>
                </a:cubicBezTo>
                <a:cubicBezTo>
                  <a:pt x="-11248" y="677912"/>
                  <a:pt x="11202" y="601287"/>
                  <a:pt x="0" y="370337"/>
                </a:cubicBezTo>
                <a:close/>
              </a:path>
              <a:path w="2221980" h="2404901" stroke="0" extrusionOk="0">
                <a:moveTo>
                  <a:pt x="0" y="370337"/>
                </a:moveTo>
                <a:cubicBezTo>
                  <a:pt x="18824" y="219556"/>
                  <a:pt x="202974" y="-23210"/>
                  <a:pt x="370337" y="0"/>
                </a:cubicBezTo>
                <a:lnTo>
                  <a:pt x="370330" y="0"/>
                </a:lnTo>
                <a:lnTo>
                  <a:pt x="370330" y="0"/>
                </a:lnTo>
                <a:cubicBezTo>
                  <a:pt x="518485" y="-32223"/>
                  <a:pt x="765500" y="36149"/>
                  <a:pt x="925825" y="0"/>
                </a:cubicBezTo>
                <a:cubicBezTo>
                  <a:pt x="1113079" y="-27640"/>
                  <a:pt x="1254749" y="6518"/>
                  <a:pt x="1388734" y="0"/>
                </a:cubicBezTo>
                <a:cubicBezTo>
                  <a:pt x="1522719" y="-6518"/>
                  <a:pt x="1700223" y="13768"/>
                  <a:pt x="1851643" y="0"/>
                </a:cubicBezTo>
                <a:cubicBezTo>
                  <a:pt x="2006757" y="31916"/>
                  <a:pt x="2184405" y="202697"/>
                  <a:pt x="2221980" y="370337"/>
                </a:cubicBezTo>
                <a:cubicBezTo>
                  <a:pt x="2266948" y="483559"/>
                  <a:pt x="2169401" y="760233"/>
                  <a:pt x="2221980" y="896923"/>
                </a:cubicBezTo>
                <a:cubicBezTo>
                  <a:pt x="2274559" y="1033613"/>
                  <a:pt x="2213460" y="1215224"/>
                  <a:pt x="2221980" y="1402859"/>
                </a:cubicBezTo>
                <a:lnTo>
                  <a:pt x="2221980" y="1402859"/>
                </a:lnTo>
                <a:cubicBezTo>
                  <a:pt x="2242568" y="1477258"/>
                  <a:pt x="2205604" y="1625055"/>
                  <a:pt x="2221980" y="1691447"/>
                </a:cubicBezTo>
                <a:cubicBezTo>
                  <a:pt x="2238356" y="1757839"/>
                  <a:pt x="2206507" y="1919931"/>
                  <a:pt x="2221980" y="2004084"/>
                </a:cubicBezTo>
                <a:cubicBezTo>
                  <a:pt x="2223438" y="2018349"/>
                  <a:pt x="2220601" y="2020028"/>
                  <a:pt x="2221980" y="2034564"/>
                </a:cubicBezTo>
                <a:cubicBezTo>
                  <a:pt x="2205660" y="2249801"/>
                  <a:pt x="2037106" y="2461138"/>
                  <a:pt x="1851643" y="2404901"/>
                </a:cubicBezTo>
                <a:cubicBezTo>
                  <a:pt x="1648642" y="2412887"/>
                  <a:pt x="1548713" y="2397691"/>
                  <a:pt x="1388734" y="2404901"/>
                </a:cubicBezTo>
                <a:cubicBezTo>
                  <a:pt x="1228755" y="2412111"/>
                  <a:pt x="1064658" y="2390742"/>
                  <a:pt x="925825" y="2404901"/>
                </a:cubicBezTo>
                <a:cubicBezTo>
                  <a:pt x="657667" y="2427439"/>
                  <a:pt x="504324" y="2343371"/>
                  <a:pt x="370330" y="2404901"/>
                </a:cubicBezTo>
                <a:lnTo>
                  <a:pt x="370330" y="2404901"/>
                </a:lnTo>
                <a:lnTo>
                  <a:pt x="370337" y="2404901"/>
                </a:lnTo>
                <a:cubicBezTo>
                  <a:pt x="136857" y="2413251"/>
                  <a:pt x="-14441" y="2231420"/>
                  <a:pt x="0" y="2034564"/>
                </a:cubicBezTo>
                <a:cubicBezTo>
                  <a:pt x="-1768" y="2024782"/>
                  <a:pt x="1950" y="2011671"/>
                  <a:pt x="0" y="2004084"/>
                </a:cubicBezTo>
                <a:cubicBezTo>
                  <a:pt x="-223521" y="1846182"/>
                  <a:pt x="-328471" y="1699478"/>
                  <a:pt x="-460537" y="1677635"/>
                </a:cubicBezTo>
                <a:cubicBezTo>
                  <a:pt x="-592603" y="1655791"/>
                  <a:pt x="-660576" y="1479438"/>
                  <a:pt x="-903013" y="1363988"/>
                </a:cubicBezTo>
                <a:cubicBezTo>
                  <a:pt x="-725386" y="1341544"/>
                  <a:pt x="-584253" y="1395083"/>
                  <a:pt x="-469567" y="1382646"/>
                </a:cubicBezTo>
                <a:cubicBezTo>
                  <a:pt x="-354881" y="1370209"/>
                  <a:pt x="-222545" y="1401143"/>
                  <a:pt x="0" y="1402859"/>
                </a:cubicBezTo>
                <a:cubicBezTo>
                  <a:pt x="-51972" y="1205016"/>
                  <a:pt x="46055" y="1055492"/>
                  <a:pt x="0" y="896923"/>
                </a:cubicBezTo>
                <a:cubicBezTo>
                  <a:pt x="-46055" y="738354"/>
                  <a:pt x="12071" y="485071"/>
                  <a:pt x="0" y="37033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80688442">
                  <a:prstGeom prst="wedgeRoundRectCallout">
                    <a:avLst>
                      <a:gd name="adj1" fmla="val -90640"/>
                      <a:gd name="adj2" fmla="val 6717"/>
                      <a:gd name="adj3" fmla="val 166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Managed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Quick </a:t>
            </a:r>
            <a:r>
              <a:rPr lang="nl-NL" sz="1100" dirty="0" err="1"/>
              <a:t>Provision</a:t>
            </a:r>
            <a:r>
              <a:rPr lang="nl-NL" sz="1100" dirty="0"/>
              <a:t> &amp; </a:t>
            </a:r>
            <a:r>
              <a:rPr lang="nl-NL" sz="1100" dirty="0" err="1"/>
              <a:t>Decommission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Distributed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Automated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Pay</a:t>
            </a:r>
            <a:r>
              <a:rPr lang="nl-NL" sz="1100" dirty="0"/>
              <a:t> per </a:t>
            </a:r>
            <a:r>
              <a:rPr lang="nl-NL" sz="1100" dirty="0" err="1"/>
              <a:t>use</a:t>
            </a:r>
            <a:r>
              <a:rPr lang="nl-NL" sz="1100" dirty="0"/>
              <a:t>/TCO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Vendor</a:t>
            </a:r>
            <a:r>
              <a:rPr lang="nl-NL" sz="1100" dirty="0"/>
              <a:t> takes </a:t>
            </a:r>
            <a:r>
              <a:rPr lang="nl-NL" sz="1100" dirty="0" err="1"/>
              <a:t>runtime</a:t>
            </a:r>
            <a:r>
              <a:rPr lang="nl-NL" sz="1100" dirty="0"/>
              <a:t> </a:t>
            </a:r>
            <a:r>
              <a:rPr lang="nl-NL" sz="1100" dirty="0" err="1"/>
              <a:t>responsibility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Enterprise </a:t>
            </a:r>
            <a:r>
              <a:rPr lang="nl-NL" sz="1100" dirty="0" err="1"/>
              <a:t>grade</a:t>
            </a:r>
            <a:r>
              <a:rPr lang="nl-NL" sz="1100" dirty="0"/>
              <a:t> platform </a:t>
            </a:r>
            <a:r>
              <a:rPr lang="nl-NL" sz="1100" dirty="0" err="1"/>
              <a:t>accessible</a:t>
            </a:r>
            <a:r>
              <a:rPr lang="nl-NL" sz="1100" dirty="0"/>
              <a:t> </a:t>
            </a:r>
            <a:r>
              <a:rPr lang="nl-NL" sz="1100" dirty="0" err="1"/>
              <a:t>to</a:t>
            </a:r>
            <a:r>
              <a:rPr lang="nl-NL" sz="1100" dirty="0"/>
              <a:t> startups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Rapid </a:t>
            </a:r>
            <a:r>
              <a:rPr lang="nl-NL" sz="1100" dirty="0" err="1"/>
              <a:t>Innovation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Security &amp;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Scale</a:t>
            </a:r>
            <a:endParaRPr lang="en-NL" sz="1100" dirty="0"/>
          </a:p>
        </p:txBody>
      </p:sp>
      <p:sp>
        <p:nvSpPr>
          <p:cNvPr id="80" name="Cloud 79">
            <a:extLst>
              <a:ext uri="{FF2B5EF4-FFF2-40B4-BE49-F238E27FC236}">
                <a16:creationId xmlns:a16="http://schemas.microsoft.com/office/drawing/2014/main" id="{5C54F5BC-1382-4F7F-AAA0-DB192F55E535}"/>
              </a:ext>
            </a:extLst>
          </p:cNvPr>
          <p:cNvSpPr/>
          <p:nvPr/>
        </p:nvSpPr>
        <p:spPr>
          <a:xfrm rot="19296920">
            <a:off x="572067" y="1381157"/>
            <a:ext cx="1066820" cy="234131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11129A5-B9EE-4E67-96A2-80656706B7A7}"/>
              </a:ext>
            </a:extLst>
          </p:cNvPr>
          <p:cNvSpPr/>
          <p:nvPr/>
        </p:nvSpPr>
        <p:spPr>
          <a:xfrm rot="19075368">
            <a:off x="456375" y="1134981"/>
            <a:ext cx="914400" cy="3843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>
                <a:solidFill>
                  <a:schemeClr val="lt1"/>
                </a:solidFill>
              </a:rPr>
              <a:t>CDN &amp; WAF</a:t>
            </a:r>
            <a:endParaRPr lang="en-NL" sz="1050" dirty="0">
              <a:solidFill>
                <a:schemeClr val="lt1"/>
              </a:solidFill>
            </a:endParaRPr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8025675F-2799-49D2-95CA-9B4199CD0A06}"/>
              </a:ext>
            </a:extLst>
          </p:cNvPr>
          <p:cNvSpPr/>
          <p:nvPr/>
        </p:nvSpPr>
        <p:spPr>
          <a:xfrm>
            <a:off x="4060721" y="3960388"/>
            <a:ext cx="780908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Logging</a:t>
            </a:r>
            <a:endParaRPr lang="en-NL" sz="11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0AB3E02-2FA2-47AB-A773-13D0336FD9E9}"/>
              </a:ext>
            </a:extLst>
          </p:cNvPr>
          <p:cNvSpPr/>
          <p:nvPr/>
        </p:nvSpPr>
        <p:spPr>
          <a:xfrm>
            <a:off x="2240986" y="2129166"/>
            <a:ext cx="240657" cy="799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1449EA5-E5ED-4122-AC91-26E290ED7CC1}"/>
              </a:ext>
            </a:extLst>
          </p:cNvPr>
          <p:cNvSpPr/>
          <p:nvPr/>
        </p:nvSpPr>
        <p:spPr>
          <a:xfrm>
            <a:off x="4960546" y="1502877"/>
            <a:ext cx="240657" cy="799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00E0B3C-DF06-4636-9BF0-DEF2170DA718}"/>
              </a:ext>
            </a:extLst>
          </p:cNvPr>
          <p:cNvSpPr/>
          <p:nvPr/>
        </p:nvSpPr>
        <p:spPr>
          <a:xfrm>
            <a:off x="6109620" y="1573446"/>
            <a:ext cx="63567" cy="213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8DD448D4-E676-4078-B5D7-FF083B247AA1}"/>
              </a:ext>
            </a:extLst>
          </p:cNvPr>
          <p:cNvSpPr/>
          <p:nvPr/>
        </p:nvSpPr>
        <p:spPr>
          <a:xfrm>
            <a:off x="4849903" y="2550437"/>
            <a:ext cx="744071" cy="4224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F09CF145-EA9E-4711-8FA1-34BF3ECDC284}"/>
              </a:ext>
            </a:extLst>
          </p:cNvPr>
          <p:cNvSpPr/>
          <p:nvPr/>
        </p:nvSpPr>
        <p:spPr>
          <a:xfrm>
            <a:off x="2859451" y="3266756"/>
            <a:ext cx="1201270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88738341-382C-4306-8634-1D453D5381FA}"/>
              </a:ext>
            </a:extLst>
          </p:cNvPr>
          <p:cNvSpPr/>
          <p:nvPr/>
        </p:nvSpPr>
        <p:spPr>
          <a:xfrm>
            <a:off x="3019120" y="3071676"/>
            <a:ext cx="941926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Data Integration</a:t>
            </a:r>
            <a:endParaRPr lang="en-NL" sz="9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197594-37D4-44E2-A41F-A5F36BFE1400}"/>
              </a:ext>
            </a:extLst>
          </p:cNvPr>
          <p:cNvCxnSpPr>
            <a:stCxn id="30" idx="4"/>
            <a:endCxn id="58" idx="2"/>
          </p:cNvCxnSpPr>
          <p:nvPr/>
        </p:nvCxnSpPr>
        <p:spPr>
          <a:xfrm>
            <a:off x="1999920" y="2755207"/>
            <a:ext cx="1019200" cy="52578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E1DF3-5CDB-44DA-821C-0CAA0437DA82}"/>
              </a:ext>
            </a:extLst>
          </p:cNvPr>
          <p:cNvCxnSpPr>
            <a:stCxn id="58" idx="5"/>
            <a:endCxn id="21" idx="2"/>
          </p:cNvCxnSpPr>
          <p:nvPr/>
        </p:nvCxnSpPr>
        <p:spPr>
          <a:xfrm flipV="1">
            <a:off x="3961046" y="2761668"/>
            <a:ext cx="888857" cy="43559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32" grpId="0" animBg="1"/>
      <p:bldP spid="22" grpId="0" animBg="1"/>
      <p:bldP spid="23" grpId="0" animBg="1"/>
      <p:bldP spid="24" grpId="0" animBg="1"/>
      <p:bldP spid="19" grpId="0" animBg="1"/>
      <p:bldP spid="25" grpId="0" animBg="1"/>
      <p:bldP spid="28" grpId="0" animBg="1"/>
      <p:bldP spid="27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51" grpId="0" animBg="1"/>
      <p:bldP spid="54" grpId="0" animBg="1"/>
      <p:bldP spid="55" grpId="0" animBg="1"/>
      <p:bldP spid="60" grpId="0" animBg="1"/>
      <p:bldP spid="61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73" grpId="0" animBg="1"/>
      <p:bldP spid="82" grpId="0" animBg="1"/>
      <p:bldP spid="21" grpId="0" animBg="1"/>
      <p:bldP spid="56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2854-638D-4135-835E-FCE1BDC0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Characteristics</a:t>
            </a:r>
            <a:r>
              <a:rPr lang="nl-NL" dirty="0"/>
              <a:t> of Cloud Native Applications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4663-587B-4899-9EE4-93FCE9CB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855315"/>
            <a:ext cx="7921973" cy="3780000"/>
          </a:xfrm>
        </p:spPr>
        <p:txBody>
          <a:bodyPr/>
          <a:lstStyle/>
          <a:p>
            <a:r>
              <a:rPr lang="nl-NL" dirty="0"/>
              <a:t>Modern – born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(era)</a:t>
            </a:r>
          </a:p>
          <a:p>
            <a:r>
              <a:rPr lang="nl-NL" dirty="0" err="1"/>
              <a:t>Emphasis</a:t>
            </a:r>
            <a:r>
              <a:rPr lang="nl-NL" dirty="0"/>
              <a:t> on </a:t>
            </a:r>
            <a:r>
              <a:rPr lang="nl-NL" dirty="0" err="1"/>
              <a:t>interaction</a:t>
            </a:r>
            <a:r>
              <a:rPr lang="nl-NL" dirty="0"/>
              <a:t>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decoupling</a:t>
            </a:r>
            <a:r>
              <a:rPr lang="nl-NL" dirty="0"/>
              <a:t>) points: </a:t>
            </a:r>
          </a:p>
          <a:p>
            <a:pPr marL="514350" indent="-285750"/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: </a:t>
            </a:r>
            <a:r>
              <a:rPr lang="nl-NL" dirty="0" err="1"/>
              <a:t>APIs</a:t>
            </a:r>
            <a:r>
              <a:rPr lang="nl-NL" dirty="0"/>
              <a:t>, Events / </a:t>
            </a:r>
            <a:r>
              <a:rPr lang="nl-NL" dirty="0" err="1"/>
              <a:t>message</a:t>
            </a:r>
            <a:r>
              <a:rPr lang="nl-NL" dirty="0"/>
              <a:t> format</a:t>
            </a:r>
          </a:p>
          <a:p>
            <a:pPr marL="514350" indent="-285750"/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PaaS Services: Service </a:t>
            </a:r>
            <a:r>
              <a:rPr lang="nl-NL" dirty="0" err="1"/>
              <a:t>APIs</a:t>
            </a:r>
            <a:r>
              <a:rPr lang="nl-NL" dirty="0"/>
              <a:t>, Formats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Protocols</a:t>
            </a:r>
            <a:endParaRPr lang="nl-NL" dirty="0"/>
          </a:p>
          <a:p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emphasis</a:t>
            </a:r>
            <a:r>
              <a:rPr lang="nl-NL" dirty="0"/>
              <a:t> on [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insulation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?] </a:t>
            </a:r>
            <a:r>
              <a:rPr lang="nl-NL" i="1" dirty="0" err="1"/>
              <a:t>implementation</a:t>
            </a:r>
            <a:r>
              <a:rPr lang="nl-NL" dirty="0"/>
              <a:t> of PaaS (platform) services</a:t>
            </a:r>
          </a:p>
          <a:p>
            <a:pPr lvl="1"/>
            <a:r>
              <a:rPr lang="nl-NL" dirty="0" err="1"/>
              <a:t>Key</a:t>
            </a:r>
            <a:r>
              <a:rPr lang="nl-NL" dirty="0"/>
              <a:t> are </a:t>
            </a:r>
            <a:r>
              <a:rPr lang="nl-NL" dirty="0" err="1"/>
              <a:t>industry</a:t>
            </a:r>
            <a:r>
              <a:rPr lang="nl-NL" dirty="0"/>
              <a:t> standard </a:t>
            </a:r>
            <a:r>
              <a:rPr lang="nl-NL" dirty="0" err="1"/>
              <a:t>APIs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different services</a:t>
            </a:r>
          </a:p>
          <a:p>
            <a:r>
              <a:rPr lang="nl-NL" dirty="0" err="1"/>
              <a:t>Custom</a:t>
            </a:r>
            <a:r>
              <a:rPr lang="nl-NL" dirty="0"/>
              <a:t> code in small, </a:t>
            </a:r>
            <a:r>
              <a:rPr lang="nl-NL" dirty="0" err="1"/>
              <a:t>simple</a:t>
            </a:r>
            <a:r>
              <a:rPr lang="nl-NL" dirty="0"/>
              <a:t> units</a:t>
            </a:r>
          </a:p>
          <a:p>
            <a:r>
              <a:rPr lang="nl-NL" dirty="0"/>
              <a:t>No explicit </a:t>
            </a:r>
            <a:r>
              <a:rPr lang="nl-NL" dirty="0" err="1"/>
              <a:t>Infrastructure</a:t>
            </a:r>
            <a:r>
              <a:rPr lang="nl-NL" dirty="0"/>
              <a:t> (</a:t>
            </a:r>
            <a:r>
              <a:rPr lang="nl-NL" dirty="0" err="1"/>
              <a:t>serverless</a:t>
            </a:r>
            <a:r>
              <a:rPr lang="nl-NL" dirty="0"/>
              <a:t>, software </a:t>
            </a:r>
            <a:r>
              <a:rPr lang="nl-NL" dirty="0" err="1"/>
              <a:t>defined</a:t>
            </a:r>
            <a:r>
              <a:rPr lang="nl-NL" dirty="0"/>
              <a:t>) &amp; </a:t>
            </a:r>
            <a:r>
              <a:rPr lang="nl-NL" dirty="0" err="1"/>
              <a:t>managed</a:t>
            </a:r>
            <a:r>
              <a:rPr lang="nl-NL" dirty="0"/>
              <a:t> Platform 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 err="1"/>
              <a:t>Stateless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Dynamically</a:t>
            </a:r>
            <a:r>
              <a:rPr lang="nl-NL" dirty="0"/>
              <a:t> </a:t>
            </a:r>
            <a:r>
              <a:rPr lang="nl-NL" dirty="0" err="1"/>
              <a:t>Scalable</a:t>
            </a:r>
            <a:r>
              <a:rPr lang="nl-NL" dirty="0"/>
              <a:t> (</a:t>
            </a:r>
            <a:r>
              <a:rPr lang="nl-NL" dirty="0" err="1"/>
              <a:t>Elastic</a:t>
            </a:r>
            <a:r>
              <a:rPr lang="nl-NL" dirty="0"/>
              <a:t>) – </a:t>
            </a:r>
            <a:r>
              <a:rPr lang="nl-NL" dirty="0" err="1"/>
              <a:t>expand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contract as </a:t>
            </a:r>
            <a:r>
              <a:rPr lang="nl-NL" dirty="0" err="1"/>
              <a:t>required</a:t>
            </a:r>
            <a:endParaRPr lang="nl-NL" dirty="0"/>
          </a:p>
          <a:p>
            <a:r>
              <a:rPr lang="nl-NL" dirty="0" err="1"/>
              <a:t>Pay</a:t>
            </a:r>
            <a:r>
              <a:rPr lang="nl-NL" dirty="0"/>
              <a:t> per </a:t>
            </a:r>
            <a:r>
              <a:rPr lang="nl-NL" dirty="0" err="1"/>
              <a:t>Use</a:t>
            </a:r>
            <a:endParaRPr lang="nl-NL" dirty="0"/>
          </a:p>
          <a:p>
            <a:r>
              <a:rPr lang="nl-NL" dirty="0"/>
              <a:t>Automation – no hands on ACC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Production</a:t>
            </a:r>
            <a:r>
              <a:rPr lang="nl-NL" dirty="0"/>
              <a:t> (speed, </a:t>
            </a:r>
            <a:r>
              <a:rPr lang="nl-NL" dirty="0" err="1"/>
              <a:t>repeatability</a:t>
            </a:r>
            <a:r>
              <a:rPr lang="nl-NL" dirty="0"/>
              <a:t>, </a:t>
            </a:r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adjustment</a:t>
            </a:r>
            <a:r>
              <a:rPr lang="nl-NL" dirty="0"/>
              <a:t>) </a:t>
            </a:r>
          </a:p>
          <a:p>
            <a:pPr lvl="1"/>
            <a:r>
              <a:rPr lang="nl-NL" dirty="0" err="1"/>
              <a:t>Infrastructure</a:t>
            </a:r>
            <a:r>
              <a:rPr lang="nl-NL" dirty="0"/>
              <a:t>/Platform as Code &amp; Application CI/CD [</a:t>
            </a:r>
            <a:r>
              <a:rPr lang="nl-NL" dirty="0" err="1"/>
              <a:t>pipelines</a:t>
            </a:r>
            <a:r>
              <a:rPr lang="nl-NL" dirty="0"/>
              <a:t>]</a:t>
            </a:r>
          </a:p>
          <a:p>
            <a:pPr marL="0" indent="0">
              <a:buNone/>
            </a:pPr>
            <a:endParaRPr lang="en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3F4AD-9193-4A1C-807F-B51D01D8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Sangam20 | Rapid Fire - Cloud Native Overview</a:t>
            </a:r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D6F42-6BCE-4FA5-8DCD-528050B7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4" y="55420"/>
            <a:ext cx="2590799" cy="14731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271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322D-AD11-415D-A784-CD8C953D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everything is rosy and pearly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448E-124B-4B32-9ADB-564606C80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Vendor</a:t>
            </a:r>
            <a:r>
              <a:rPr lang="nl-NL" dirty="0"/>
              <a:t> Lock-In</a:t>
            </a:r>
          </a:p>
          <a:p>
            <a:pPr lvl="1"/>
            <a:r>
              <a:rPr lang="nl-NL" dirty="0" err="1"/>
              <a:t>strategic</a:t>
            </a:r>
            <a:r>
              <a:rPr lang="nl-NL" dirty="0"/>
              <a:t> </a:t>
            </a:r>
            <a:r>
              <a:rPr lang="nl-NL" dirty="0" err="1"/>
              <a:t>directions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roadmaps</a:t>
            </a:r>
            <a:endParaRPr lang="nl-NL" dirty="0"/>
          </a:p>
          <a:p>
            <a:pPr lvl="1"/>
            <a:r>
              <a:rPr lang="nl-NL" dirty="0"/>
              <a:t>pricing </a:t>
            </a:r>
            <a:r>
              <a:rPr lang="nl-NL" dirty="0" err="1"/>
              <a:t>strategy</a:t>
            </a:r>
            <a:endParaRPr lang="nl-NL" dirty="0"/>
          </a:p>
          <a:p>
            <a:pPr lvl="1"/>
            <a:r>
              <a:rPr lang="nl-NL" dirty="0"/>
              <a:t>conflict of interest</a:t>
            </a:r>
          </a:p>
          <a:p>
            <a:r>
              <a:rPr lang="nl-NL" dirty="0"/>
              <a:t>Network </a:t>
            </a:r>
            <a:r>
              <a:rPr lang="nl-NL" dirty="0" err="1"/>
              <a:t>Latency</a:t>
            </a:r>
            <a:endParaRPr lang="nl-NL" dirty="0"/>
          </a:p>
          <a:p>
            <a:r>
              <a:rPr lang="nl-NL" dirty="0"/>
              <a:t>“</a:t>
            </a:r>
            <a:r>
              <a:rPr lang="nl-NL" dirty="0" err="1"/>
              <a:t>hidden</a:t>
            </a:r>
            <a:r>
              <a:rPr lang="nl-NL" dirty="0"/>
              <a:t> </a:t>
            </a:r>
            <a:r>
              <a:rPr lang="nl-NL" dirty="0" err="1"/>
              <a:t>costs</a:t>
            </a:r>
            <a:r>
              <a:rPr lang="nl-NL" dirty="0"/>
              <a:t>” </a:t>
            </a:r>
          </a:p>
          <a:p>
            <a:pPr lvl="1"/>
            <a:r>
              <a:rPr lang="nl-NL" dirty="0"/>
              <a:t>for </a:t>
            </a:r>
            <a:r>
              <a:rPr lang="nl-NL" dirty="0" err="1"/>
              <a:t>example</a:t>
            </a:r>
            <a:r>
              <a:rPr lang="nl-NL" dirty="0"/>
              <a:t>: data </a:t>
            </a:r>
            <a:r>
              <a:rPr lang="nl-NL" dirty="0" err="1"/>
              <a:t>egress</a:t>
            </a:r>
            <a:endParaRPr lang="nl-NL" dirty="0"/>
          </a:p>
          <a:p>
            <a:r>
              <a:rPr lang="nl-NL" dirty="0" err="1"/>
              <a:t>Physical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Legal </a:t>
            </a:r>
            <a:r>
              <a:rPr lang="nl-NL" dirty="0" err="1"/>
              <a:t>location</a:t>
            </a:r>
            <a:r>
              <a:rPr lang="nl-NL" dirty="0"/>
              <a:t> of data</a:t>
            </a:r>
          </a:p>
          <a:p>
            <a:r>
              <a:rPr lang="nl-NL" dirty="0"/>
              <a:t>…</a:t>
            </a:r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6138F-2C73-4F87-B591-D2B64463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Sangam20 | Rapid Fire - Cloud Native Overview</a:t>
            </a:r>
            <a:endParaRPr lang="en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517D61-D07A-4BC0-B675-11629D09D0F8}"/>
              </a:ext>
            </a:extLst>
          </p:cNvPr>
          <p:cNvGrpSpPr/>
          <p:nvPr/>
        </p:nvGrpSpPr>
        <p:grpSpPr>
          <a:xfrm>
            <a:off x="4492978" y="1646900"/>
            <a:ext cx="4413955" cy="3213100"/>
            <a:chOff x="936000" y="0"/>
            <a:chExt cx="7056533" cy="5143500"/>
          </a:xfrm>
        </p:grpSpPr>
        <p:pic>
          <p:nvPicPr>
            <p:cNvPr id="2050" name="Picture 2" descr="How do we smell? - Rose Eveleth - YouTube">
              <a:extLst>
                <a:ext uri="{FF2B5EF4-FFF2-40B4-BE49-F238E27FC236}">
                  <a16:creationId xmlns:a16="http://schemas.microsoft.com/office/drawing/2014/main" id="{CA26EA10-B4C1-473B-8610-4CD161EF99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6" r="12592"/>
            <a:stretch/>
          </p:blipFill>
          <p:spPr bwMode="auto">
            <a:xfrm>
              <a:off x="936000" y="0"/>
              <a:ext cx="7056533" cy="514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Graphic 5" descr="Cloud with solid fill">
              <a:extLst>
                <a:ext uri="{FF2B5EF4-FFF2-40B4-BE49-F238E27FC236}">
                  <a16:creationId xmlns:a16="http://schemas.microsoft.com/office/drawing/2014/main" id="{2F2F0F8C-74E6-4BF9-8212-F488DDE1D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006984">
              <a:off x="3442552" y="3727385"/>
              <a:ext cx="652918" cy="652918"/>
            </a:xfrm>
            <a:prstGeom prst="rect">
              <a:avLst/>
            </a:prstGeom>
          </p:spPr>
        </p:pic>
      </p:grpSp>
      <p:pic>
        <p:nvPicPr>
          <p:cNvPr id="8" name="Graphic 7" descr="Cloud with solid fill">
            <a:extLst>
              <a:ext uri="{FF2B5EF4-FFF2-40B4-BE49-F238E27FC236}">
                <a16:creationId xmlns:a16="http://schemas.microsoft.com/office/drawing/2014/main" id="{8334F84D-2340-4F26-BEB4-C1D8A0437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8042" y="4169016"/>
            <a:ext cx="317507" cy="317507"/>
          </a:xfrm>
          <a:prstGeom prst="rect">
            <a:avLst/>
          </a:prstGeom>
        </p:spPr>
      </p:pic>
      <p:pic>
        <p:nvPicPr>
          <p:cNvPr id="9" name="Graphic 8" descr="Cloud with solid fill">
            <a:extLst>
              <a:ext uri="{FF2B5EF4-FFF2-40B4-BE49-F238E27FC236}">
                <a16:creationId xmlns:a16="http://schemas.microsoft.com/office/drawing/2014/main" id="{8102A668-0D20-4D7C-BF42-2C4585DA3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55283">
            <a:off x="6252002" y="3812142"/>
            <a:ext cx="349584" cy="3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Traditional Application:</a:t>
            </a:r>
            <a:br>
              <a:rPr lang="nl-NL" dirty="0"/>
            </a:br>
            <a:r>
              <a:rPr lang="nl-NL" i="1" dirty="0"/>
              <a:t>Tweets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NoSQL</a:t>
            </a:r>
            <a:r>
              <a:rPr lang="nl-NL" i="1" dirty="0"/>
              <a:t>, Streaming &amp; Email</a:t>
            </a:r>
            <a:endParaRPr lang="en-NL" i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626805" y="1462855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290425" y="-1347358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2867147" y="-1725829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96665" y="-126246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118657" y="2001576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934414" y="-702457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705529" y="-187230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555548" y="-535413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3496066" y="-1312359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3841005" y="-1234239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499789" y="-189707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817478" y="-1273517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0258" y="-169640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591794" y="-148702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4164745-6875-45A4-A845-7590CA34B706}"/>
              </a:ext>
            </a:extLst>
          </p:cNvPr>
          <p:cNvSpPr txBox="1"/>
          <p:nvPr/>
        </p:nvSpPr>
        <p:spPr>
          <a:xfrm>
            <a:off x="1002530" y="4214531"/>
            <a:ext cx="87363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#sangam20</a:t>
            </a:r>
            <a:endParaRPr lang="en-NL" sz="1300" dirty="0" err="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032520" y="-248841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9199352" y="4264153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3475488" y="-1531423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150365" y="-708380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102659" y="-153375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506156" y="-163379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-2209131" y="3776086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53304" y="1844488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68532" y="2587902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83607C55-83D7-4AC9-8370-28670B6711BA}"/>
              </a:ext>
            </a:extLst>
          </p:cNvPr>
          <p:cNvSpPr/>
          <p:nvPr/>
        </p:nvSpPr>
        <p:spPr>
          <a:xfrm rot="21219778">
            <a:off x="2039608" y="796390"/>
            <a:ext cx="6112771" cy="2958027"/>
          </a:xfrm>
          <a:custGeom>
            <a:avLst/>
            <a:gdLst>
              <a:gd name="connsiteX0" fmla="*/ 0 w 6427893"/>
              <a:gd name="connsiteY0" fmla="*/ 2958027 h 2958027"/>
              <a:gd name="connsiteX1" fmla="*/ 1293707 w 6427893"/>
              <a:gd name="connsiteY1" fmla="*/ 1061494 h 2958027"/>
              <a:gd name="connsiteX2" fmla="*/ 4111413 w 6427893"/>
              <a:gd name="connsiteY2" fmla="*/ 1826880 h 2958027"/>
              <a:gd name="connsiteX3" fmla="*/ 4402667 w 6427893"/>
              <a:gd name="connsiteY3" fmla="*/ 38720 h 2958027"/>
              <a:gd name="connsiteX4" fmla="*/ 5594773 w 6427893"/>
              <a:gd name="connsiteY4" fmla="*/ 600907 h 2958027"/>
              <a:gd name="connsiteX5" fmla="*/ 6427893 w 6427893"/>
              <a:gd name="connsiteY5" fmla="*/ 641547 h 295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27893" h="2958027">
                <a:moveTo>
                  <a:pt x="0" y="2958027"/>
                </a:moveTo>
                <a:cubicBezTo>
                  <a:pt x="304236" y="2104022"/>
                  <a:pt x="608472" y="1250018"/>
                  <a:pt x="1293707" y="1061494"/>
                </a:cubicBezTo>
                <a:cubicBezTo>
                  <a:pt x="1978942" y="872970"/>
                  <a:pt x="3593253" y="1997342"/>
                  <a:pt x="4111413" y="1826880"/>
                </a:cubicBezTo>
                <a:cubicBezTo>
                  <a:pt x="4629573" y="1656418"/>
                  <a:pt x="4155440" y="243049"/>
                  <a:pt x="4402667" y="38720"/>
                </a:cubicBezTo>
                <a:cubicBezTo>
                  <a:pt x="4649894" y="-165609"/>
                  <a:pt x="5257235" y="500436"/>
                  <a:pt x="5594773" y="600907"/>
                </a:cubicBezTo>
                <a:cubicBezTo>
                  <a:pt x="5932311" y="701378"/>
                  <a:pt x="6180102" y="671462"/>
                  <a:pt x="6427893" y="641547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F94B326-2C31-4FC6-96D8-B6EA2C59B392}"/>
              </a:ext>
            </a:extLst>
          </p:cNvPr>
          <p:cNvSpPr/>
          <p:nvPr/>
        </p:nvSpPr>
        <p:spPr>
          <a:xfrm rot="21306432">
            <a:off x="2531553" y="1720259"/>
            <a:ext cx="5553558" cy="2007782"/>
          </a:xfrm>
          <a:custGeom>
            <a:avLst/>
            <a:gdLst>
              <a:gd name="connsiteX0" fmla="*/ 0 w 6380480"/>
              <a:gd name="connsiteY0" fmla="*/ 2007782 h 2007782"/>
              <a:gd name="connsiteX1" fmla="*/ 5229013 w 6380480"/>
              <a:gd name="connsiteY1" fmla="*/ 1262715 h 2007782"/>
              <a:gd name="connsiteX2" fmla="*/ 4937760 w 6380480"/>
              <a:gd name="connsiteY2" fmla="*/ 77382 h 2007782"/>
              <a:gd name="connsiteX3" fmla="*/ 6380480 w 6380480"/>
              <a:gd name="connsiteY3" fmla="*/ 212848 h 20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0480" h="2007782">
                <a:moveTo>
                  <a:pt x="0" y="2007782"/>
                </a:moveTo>
                <a:cubicBezTo>
                  <a:pt x="2203026" y="1796115"/>
                  <a:pt x="4406053" y="1584448"/>
                  <a:pt x="5229013" y="1262715"/>
                </a:cubicBezTo>
                <a:cubicBezTo>
                  <a:pt x="6051973" y="940982"/>
                  <a:pt x="4745849" y="252360"/>
                  <a:pt x="4937760" y="77382"/>
                </a:cubicBezTo>
                <a:cubicBezTo>
                  <a:pt x="5129671" y="-97596"/>
                  <a:pt x="5755075" y="57626"/>
                  <a:pt x="6380480" y="212848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ED1F21A-8709-4485-A26D-F1BF3CA71270}"/>
              </a:ext>
            </a:extLst>
          </p:cNvPr>
          <p:cNvSpPr/>
          <p:nvPr/>
        </p:nvSpPr>
        <p:spPr>
          <a:xfrm rot="20941732">
            <a:off x="2609481" y="3646949"/>
            <a:ext cx="4182114" cy="1135164"/>
          </a:xfrm>
          <a:custGeom>
            <a:avLst/>
            <a:gdLst>
              <a:gd name="connsiteX0" fmla="*/ 0 w 5208694"/>
              <a:gd name="connsiteY0" fmla="*/ 456795 h 1135164"/>
              <a:gd name="connsiteX1" fmla="*/ 2506134 w 5208694"/>
              <a:gd name="connsiteY1" fmla="*/ 1134128 h 1135164"/>
              <a:gd name="connsiteX2" fmla="*/ 3081867 w 5208694"/>
              <a:gd name="connsiteY2" fmla="*/ 321328 h 1135164"/>
              <a:gd name="connsiteX3" fmla="*/ 4050454 w 5208694"/>
              <a:gd name="connsiteY3" fmla="*/ 409382 h 1135164"/>
              <a:gd name="connsiteX4" fmla="*/ 4402667 w 5208694"/>
              <a:gd name="connsiteY4" fmla="*/ 2982 h 1135164"/>
              <a:gd name="connsiteX5" fmla="*/ 4944534 w 5208694"/>
              <a:gd name="connsiteY5" fmla="*/ 226502 h 1135164"/>
              <a:gd name="connsiteX6" fmla="*/ 5208694 w 5208694"/>
              <a:gd name="connsiteY6" fmla="*/ 253595 h 113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8694" h="1135164">
                <a:moveTo>
                  <a:pt x="0" y="456795"/>
                </a:moveTo>
                <a:cubicBezTo>
                  <a:pt x="996245" y="806750"/>
                  <a:pt x="1992490" y="1156706"/>
                  <a:pt x="2506134" y="1134128"/>
                </a:cubicBezTo>
                <a:cubicBezTo>
                  <a:pt x="3019778" y="1111550"/>
                  <a:pt x="2824480" y="442119"/>
                  <a:pt x="3081867" y="321328"/>
                </a:cubicBezTo>
                <a:cubicBezTo>
                  <a:pt x="3339254" y="200537"/>
                  <a:pt x="3830321" y="462440"/>
                  <a:pt x="4050454" y="409382"/>
                </a:cubicBezTo>
                <a:cubicBezTo>
                  <a:pt x="4270587" y="356324"/>
                  <a:pt x="4253654" y="33462"/>
                  <a:pt x="4402667" y="2982"/>
                </a:cubicBezTo>
                <a:cubicBezTo>
                  <a:pt x="4551680" y="-27498"/>
                  <a:pt x="4810196" y="184733"/>
                  <a:pt x="4944534" y="226502"/>
                </a:cubicBezTo>
                <a:cubicBezTo>
                  <a:pt x="5078872" y="268271"/>
                  <a:pt x="5143783" y="260933"/>
                  <a:pt x="5208694" y="253595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8BC552E5-8133-4FDE-B964-EE7FD27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DOAG 2020| Oracle Cloud Native Application Development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73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Traditional Application:</a:t>
            </a:r>
            <a:br>
              <a:rPr lang="nl-NL" dirty="0"/>
            </a:br>
            <a:r>
              <a:rPr lang="nl-NL" i="1" dirty="0"/>
              <a:t>Tweets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NoSQL</a:t>
            </a:r>
            <a:r>
              <a:rPr lang="nl-NL" i="1" dirty="0"/>
              <a:t>, Streaming &amp; Email</a:t>
            </a:r>
            <a:endParaRPr lang="en-NL" i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6189334" y="2767162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19" y="3120242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4217" y="3120242"/>
            <a:ext cx="468224" cy="4682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4164745-6875-45A4-A845-7590CA34B706}"/>
              </a:ext>
            </a:extLst>
          </p:cNvPr>
          <p:cNvSpPr txBox="1"/>
          <p:nvPr/>
        </p:nvSpPr>
        <p:spPr>
          <a:xfrm>
            <a:off x="378223" y="3847698"/>
            <a:ext cx="87363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#sangam20</a:t>
            </a:r>
            <a:endParaRPr lang="en-NL" sz="1300" dirty="0" err="1"/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8BC552E5-8133-4FDE-B964-EE7FD27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DOAG 2020| Oracle Cloud Native Application Development</a:t>
            </a:r>
            <a:endParaRPr lang="nl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818527F-0177-41A5-B7E4-433897FF7C8B}"/>
              </a:ext>
            </a:extLst>
          </p:cNvPr>
          <p:cNvSpPr/>
          <p:nvPr/>
        </p:nvSpPr>
        <p:spPr>
          <a:xfrm>
            <a:off x="3055604" y="1429729"/>
            <a:ext cx="3467947" cy="21132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427440-2F54-4CEA-A10C-D1C60156870C}"/>
              </a:ext>
            </a:extLst>
          </p:cNvPr>
          <p:cNvCxnSpPr/>
          <p:nvPr/>
        </p:nvCxnSpPr>
        <p:spPr>
          <a:xfrm>
            <a:off x="3143658" y="2140929"/>
            <a:ext cx="32579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E570169-0E86-474D-8D3E-9B45BF80DDC5}"/>
              </a:ext>
            </a:extLst>
          </p:cNvPr>
          <p:cNvSpPr txBox="1"/>
          <p:nvPr/>
        </p:nvSpPr>
        <p:spPr>
          <a:xfrm>
            <a:off x="4496423" y="1639525"/>
            <a:ext cx="63959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WebApp</a:t>
            </a:r>
            <a:endParaRPr lang="en-NL" sz="1300" dirty="0" err="1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20378A0B-1BDB-46B2-A5A7-92FF8866AC57}"/>
              </a:ext>
            </a:extLst>
          </p:cNvPr>
          <p:cNvSpPr/>
          <p:nvPr/>
        </p:nvSpPr>
        <p:spPr>
          <a:xfrm>
            <a:off x="4593150" y="3024431"/>
            <a:ext cx="1551093" cy="1082454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Database (RDBMS?)</a:t>
            </a:r>
            <a:endParaRPr lang="en-NL" dirty="0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3A025DAA-5491-44B0-AEB6-D171EE64D086}"/>
              </a:ext>
            </a:extLst>
          </p:cNvPr>
          <p:cNvSpPr/>
          <p:nvPr/>
        </p:nvSpPr>
        <p:spPr>
          <a:xfrm>
            <a:off x="3055604" y="3456712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JVM</a:t>
            </a:r>
            <a:endParaRPr lang="en-NL" dirty="0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D0CBCFF2-C840-4A47-AF46-963706D31DF4}"/>
              </a:ext>
            </a:extLst>
          </p:cNvPr>
          <p:cNvSpPr/>
          <p:nvPr/>
        </p:nvSpPr>
        <p:spPr>
          <a:xfrm>
            <a:off x="3055604" y="3140048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Java EE</a:t>
            </a:r>
            <a:endParaRPr lang="en-NL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135F6E4B-7380-4408-9000-14F7A5DAFA32}"/>
              </a:ext>
            </a:extLst>
          </p:cNvPr>
          <p:cNvSpPr/>
          <p:nvPr/>
        </p:nvSpPr>
        <p:spPr>
          <a:xfrm>
            <a:off x="3055604" y="3813155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Operating System</a:t>
            </a:r>
            <a:endParaRPr lang="en-NL" sz="1000" dirty="0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4DFE38-67A9-466C-838A-053EB8875974}"/>
              </a:ext>
            </a:extLst>
          </p:cNvPr>
          <p:cNvSpPr/>
          <p:nvPr/>
        </p:nvSpPr>
        <p:spPr>
          <a:xfrm>
            <a:off x="3055604" y="4149708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Hardware</a:t>
            </a:r>
            <a:endParaRPr lang="en-NL" sz="10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2A9B91D-9DD1-461D-B7AB-0A9524BB2AC2}"/>
              </a:ext>
            </a:extLst>
          </p:cNvPr>
          <p:cNvSpPr/>
          <p:nvPr/>
        </p:nvSpPr>
        <p:spPr>
          <a:xfrm rot="1746319">
            <a:off x="5259811" y="1484677"/>
            <a:ext cx="914400" cy="384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API</a:t>
            </a:r>
            <a:endParaRPr lang="en-NL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9A5628F-6F90-4058-A684-76849645F9FD}"/>
              </a:ext>
            </a:extLst>
          </p:cNvPr>
          <p:cNvSpPr/>
          <p:nvPr/>
        </p:nvSpPr>
        <p:spPr>
          <a:xfrm>
            <a:off x="4152884" y="2025974"/>
            <a:ext cx="1354667" cy="6263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/>
              <a:t>3rd party </a:t>
            </a:r>
            <a:r>
              <a:rPr lang="nl-NL" sz="1000" dirty="0" err="1"/>
              <a:t>libraries</a:t>
            </a:r>
            <a:r>
              <a:rPr lang="nl-NL" sz="1000" dirty="0"/>
              <a:t> &amp; </a:t>
            </a:r>
            <a:r>
              <a:rPr lang="nl-NL" sz="1000" dirty="0" err="1"/>
              <a:t>frameworks</a:t>
            </a:r>
            <a:endParaRPr lang="nl-NL" sz="1000" dirty="0"/>
          </a:p>
          <a:p>
            <a:pPr algn="ctr"/>
            <a:endParaRPr lang="nl-NL" sz="1000" dirty="0"/>
          </a:p>
          <a:p>
            <a:pPr algn="ctr"/>
            <a:endParaRPr lang="en-NL" sz="1000" dirty="0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1750D169-C875-4474-BD18-527F97E30533}"/>
              </a:ext>
            </a:extLst>
          </p:cNvPr>
          <p:cNvSpPr/>
          <p:nvPr/>
        </p:nvSpPr>
        <p:spPr>
          <a:xfrm rot="2260569">
            <a:off x="5921356" y="1190516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4898303" y="3628560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A79055B-933D-4401-90EB-87846A620525}"/>
              </a:ext>
            </a:extLst>
          </p:cNvPr>
          <p:cNvSpPr/>
          <p:nvPr/>
        </p:nvSpPr>
        <p:spPr>
          <a:xfrm>
            <a:off x="2713463" y="2891883"/>
            <a:ext cx="1125611" cy="498379"/>
          </a:xfrm>
          <a:custGeom>
            <a:avLst/>
            <a:gdLst>
              <a:gd name="connsiteX0" fmla="*/ 1092820 w 1125611"/>
              <a:gd name="connsiteY0" fmla="*/ 0 h 498379"/>
              <a:gd name="connsiteX1" fmla="*/ 988742 w 1125611"/>
              <a:gd name="connsiteY1" fmla="*/ 431180 h 498379"/>
              <a:gd name="connsiteX2" fmla="*/ 0 w 1125611"/>
              <a:gd name="connsiteY2" fmla="*/ 490654 h 4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611" h="498379">
                <a:moveTo>
                  <a:pt x="1092820" y="0"/>
                </a:moveTo>
                <a:cubicBezTo>
                  <a:pt x="1131849" y="174702"/>
                  <a:pt x="1170879" y="349404"/>
                  <a:pt x="988742" y="431180"/>
                </a:cubicBezTo>
                <a:cubicBezTo>
                  <a:pt x="806605" y="512956"/>
                  <a:pt x="403302" y="501805"/>
                  <a:pt x="0" y="49065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33594-20F5-4A42-972C-B0D831148880}"/>
              </a:ext>
            </a:extLst>
          </p:cNvPr>
          <p:cNvSpPr/>
          <p:nvPr/>
        </p:nvSpPr>
        <p:spPr>
          <a:xfrm>
            <a:off x="4277577" y="2378242"/>
            <a:ext cx="437692" cy="211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712898B1-41DD-4F25-B507-442E06A1C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133" y="2357762"/>
            <a:ext cx="234579" cy="23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77B52F-82E9-4EC5-BE76-8AA641507FBB}"/>
              </a:ext>
            </a:extLst>
          </p:cNvPr>
          <p:cNvSpPr/>
          <p:nvPr/>
        </p:nvSpPr>
        <p:spPr>
          <a:xfrm>
            <a:off x="1836234" y="2505307"/>
            <a:ext cx="2475571" cy="1267793"/>
          </a:xfrm>
          <a:custGeom>
            <a:avLst/>
            <a:gdLst>
              <a:gd name="connsiteX0" fmla="*/ 2475571 w 2475571"/>
              <a:gd name="connsiteY0" fmla="*/ 0 h 1267793"/>
              <a:gd name="connsiteX1" fmla="*/ 2014654 w 2475571"/>
              <a:gd name="connsiteY1" fmla="*/ 1174595 h 1267793"/>
              <a:gd name="connsiteX2" fmla="*/ 0 w 2475571"/>
              <a:gd name="connsiteY2" fmla="*/ 1107688 h 126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5571" h="1267793">
                <a:moveTo>
                  <a:pt x="2475571" y="0"/>
                </a:moveTo>
                <a:cubicBezTo>
                  <a:pt x="2451410" y="494990"/>
                  <a:pt x="2427249" y="989980"/>
                  <a:pt x="2014654" y="1174595"/>
                </a:cubicBezTo>
                <a:cubicBezTo>
                  <a:pt x="1602059" y="1359210"/>
                  <a:pt x="801029" y="1233449"/>
                  <a:pt x="0" y="1107688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6D3279-B778-46C4-9C29-29D287F00946}"/>
              </a:ext>
            </a:extLst>
          </p:cNvPr>
          <p:cNvSpPr/>
          <p:nvPr/>
        </p:nvSpPr>
        <p:spPr>
          <a:xfrm>
            <a:off x="4928728" y="2376133"/>
            <a:ext cx="437692" cy="211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</a:t>
            </a:r>
            <a:endParaRPr lang="en-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6BF3AED-2941-4AF8-B96A-DE544ECA478C}"/>
              </a:ext>
            </a:extLst>
          </p:cNvPr>
          <p:cNvSpPr/>
          <p:nvPr/>
        </p:nvSpPr>
        <p:spPr>
          <a:xfrm>
            <a:off x="633386" y="4315922"/>
            <a:ext cx="782524" cy="3539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Logging</a:t>
            </a:r>
            <a:r>
              <a:rPr lang="nl-NL" sz="1050" dirty="0"/>
              <a:t>?</a:t>
            </a:r>
            <a:endParaRPr lang="en-NL" sz="105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BAC68A2-0930-4614-8415-08198DA92FC5}"/>
              </a:ext>
            </a:extLst>
          </p:cNvPr>
          <p:cNvSpPr/>
          <p:nvPr/>
        </p:nvSpPr>
        <p:spPr>
          <a:xfrm>
            <a:off x="1516090" y="4315922"/>
            <a:ext cx="921419" cy="37321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50" dirty="0"/>
              <a:t>Monitoring?</a:t>
            </a:r>
            <a:endParaRPr lang="en-NL" sz="105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FE5730-BD3F-43D7-9796-D9FC8034135D}"/>
              </a:ext>
            </a:extLst>
          </p:cNvPr>
          <p:cNvSpPr/>
          <p:nvPr/>
        </p:nvSpPr>
        <p:spPr>
          <a:xfrm>
            <a:off x="3397405" y="2685147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76B245-A73D-450F-AC77-F6801DD2F55F}"/>
              </a:ext>
            </a:extLst>
          </p:cNvPr>
          <p:cNvSpPr/>
          <p:nvPr/>
        </p:nvSpPr>
        <p:spPr>
          <a:xfrm>
            <a:off x="5681436" y="2428453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34F4ED5-6F9D-44DC-BADE-B622914F0162}"/>
              </a:ext>
            </a:extLst>
          </p:cNvPr>
          <p:cNvSpPr/>
          <p:nvPr/>
        </p:nvSpPr>
        <p:spPr>
          <a:xfrm rot="2734588">
            <a:off x="6263938" y="2628449"/>
            <a:ext cx="780585" cy="223800"/>
          </a:xfrm>
          <a:custGeom>
            <a:avLst/>
            <a:gdLst>
              <a:gd name="connsiteX0" fmla="*/ 0 w 780585"/>
              <a:gd name="connsiteY0" fmla="*/ 223800 h 223800"/>
              <a:gd name="connsiteX1" fmla="*/ 379141 w 780585"/>
              <a:gd name="connsiteY1" fmla="*/ 776 h 223800"/>
              <a:gd name="connsiteX2" fmla="*/ 780585 w 780585"/>
              <a:gd name="connsiteY2" fmla="*/ 164327 h 22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585" h="223800">
                <a:moveTo>
                  <a:pt x="0" y="223800"/>
                </a:moveTo>
                <a:cubicBezTo>
                  <a:pt x="124522" y="117244"/>
                  <a:pt x="249044" y="10688"/>
                  <a:pt x="379141" y="776"/>
                </a:cubicBezTo>
                <a:cubicBezTo>
                  <a:pt x="509239" y="-9136"/>
                  <a:pt x="644912" y="77595"/>
                  <a:pt x="780585" y="164327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A3F2407-897B-4797-A45C-8D08E488D532}"/>
              </a:ext>
            </a:extLst>
          </p:cNvPr>
          <p:cNvSpPr/>
          <p:nvPr/>
        </p:nvSpPr>
        <p:spPr>
          <a:xfrm>
            <a:off x="3674125" y="1760424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27A837-8136-4BA2-B745-14329F74A820}"/>
              </a:ext>
            </a:extLst>
          </p:cNvPr>
          <p:cNvSpPr/>
          <p:nvPr/>
        </p:nvSpPr>
        <p:spPr>
          <a:xfrm>
            <a:off x="4326673" y="1799063"/>
            <a:ext cx="1256371" cy="121924"/>
          </a:xfrm>
          <a:custGeom>
            <a:avLst/>
            <a:gdLst>
              <a:gd name="connsiteX0" fmla="*/ 1256371 w 1256371"/>
              <a:gd name="connsiteY0" fmla="*/ 0 h 121924"/>
              <a:gd name="connsiteX1" fmla="*/ 683942 w 1256371"/>
              <a:gd name="connsiteY1" fmla="*/ 118947 h 121924"/>
              <a:gd name="connsiteX2" fmla="*/ 0 w 1256371"/>
              <a:gd name="connsiteY2" fmla="*/ 74342 h 121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6371" h="121924">
                <a:moveTo>
                  <a:pt x="1256371" y="0"/>
                </a:moveTo>
                <a:cubicBezTo>
                  <a:pt x="1074854" y="53278"/>
                  <a:pt x="893337" y="106557"/>
                  <a:pt x="683942" y="118947"/>
                </a:cubicBezTo>
                <a:cubicBezTo>
                  <a:pt x="474547" y="131337"/>
                  <a:pt x="237273" y="102839"/>
                  <a:pt x="0" y="7434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A113C62-912F-4D15-B0D6-14BE95C2FD17}"/>
              </a:ext>
            </a:extLst>
          </p:cNvPr>
          <p:cNvSpPr/>
          <p:nvPr/>
        </p:nvSpPr>
        <p:spPr>
          <a:xfrm>
            <a:off x="3370360" y="2264116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B2510A-31CD-405A-8E2B-D248ED922F04}"/>
              </a:ext>
            </a:extLst>
          </p:cNvPr>
          <p:cNvSpPr/>
          <p:nvPr/>
        </p:nvSpPr>
        <p:spPr>
          <a:xfrm>
            <a:off x="3404249" y="1873405"/>
            <a:ext cx="283088" cy="408878"/>
          </a:xfrm>
          <a:custGeom>
            <a:avLst/>
            <a:gdLst>
              <a:gd name="connsiteX0" fmla="*/ 283088 w 283088"/>
              <a:gd name="connsiteY0" fmla="*/ 0 h 408878"/>
              <a:gd name="connsiteX1" fmla="*/ 590 w 283088"/>
              <a:gd name="connsiteY1" fmla="*/ 170985 h 408878"/>
              <a:gd name="connsiteX2" fmla="*/ 223614 w 283088"/>
              <a:gd name="connsiteY2" fmla="*/ 408878 h 40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88" h="408878">
                <a:moveTo>
                  <a:pt x="283088" y="0"/>
                </a:moveTo>
                <a:cubicBezTo>
                  <a:pt x="146795" y="51419"/>
                  <a:pt x="10502" y="102839"/>
                  <a:pt x="590" y="170985"/>
                </a:cubicBezTo>
                <a:cubicBezTo>
                  <a:pt x="-9322" y="239131"/>
                  <a:pt x="107146" y="324004"/>
                  <a:pt x="223614" y="40887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776626C-FF54-403A-BD0F-A2FC88B5A029}"/>
              </a:ext>
            </a:extLst>
          </p:cNvPr>
          <p:cNvSpPr/>
          <p:nvPr/>
        </p:nvSpPr>
        <p:spPr>
          <a:xfrm>
            <a:off x="3620429" y="2460702"/>
            <a:ext cx="96644" cy="230459"/>
          </a:xfrm>
          <a:custGeom>
            <a:avLst/>
            <a:gdLst>
              <a:gd name="connsiteX0" fmla="*/ 96644 w 96644"/>
              <a:gd name="connsiteY0" fmla="*/ 0 h 230459"/>
              <a:gd name="connsiteX1" fmla="*/ 0 w 96644"/>
              <a:gd name="connsiteY1" fmla="*/ 141249 h 230459"/>
              <a:gd name="connsiteX2" fmla="*/ 96644 w 96644"/>
              <a:gd name="connsiteY2" fmla="*/ 230459 h 23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44" h="230459">
                <a:moveTo>
                  <a:pt x="96644" y="0"/>
                </a:moveTo>
                <a:cubicBezTo>
                  <a:pt x="48322" y="51419"/>
                  <a:pt x="0" y="102839"/>
                  <a:pt x="0" y="141249"/>
                </a:cubicBezTo>
                <a:cubicBezTo>
                  <a:pt x="0" y="179659"/>
                  <a:pt x="48322" y="205059"/>
                  <a:pt x="96644" y="230459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20C046-1A60-4B2E-84D2-A80541922DF4}"/>
              </a:ext>
            </a:extLst>
          </p:cNvPr>
          <p:cNvSpPr/>
          <p:nvPr/>
        </p:nvSpPr>
        <p:spPr>
          <a:xfrm>
            <a:off x="3843454" y="2438400"/>
            <a:ext cx="408878" cy="68154"/>
          </a:xfrm>
          <a:custGeom>
            <a:avLst/>
            <a:gdLst>
              <a:gd name="connsiteX0" fmla="*/ 0 w 408878"/>
              <a:gd name="connsiteY0" fmla="*/ 0 h 68154"/>
              <a:gd name="connsiteX1" fmla="*/ 193287 w 408878"/>
              <a:gd name="connsiteY1" fmla="*/ 66907 h 68154"/>
              <a:gd name="connsiteX2" fmla="*/ 408878 w 408878"/>
              <a:gd name="connsiteY2" fmla="*/ 37171 h 6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878" h="68154">
                <a:moveTo>
                  <a:pt x="0" y="0"/>
                </a:moveTo>
                <a:cubicBezTo>
                  <a:pt x="62570" y="30356"/>
                  <a:pt x="125141" y="60712"/>
                  <a:pt x="193287" y="66907"/>
                </a:cubicBezTo>
                <a:cubicBezTo>
                  <a:pt x="261433" y="73102"/>
                  <a:pt x="335155" y="55136"/>
                  <a:pt x="408878" y="371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005060-CFC8-4DB2-A2F0-DC78706D12E4}"/>
              </a:ext>
            </a:extLst>
          </p:cNvPr>
          <p:cNvSpPr/>
          <p:nvPr/>
        </p:nvSpPr>
        <p:spPr>
          <a:xfrm>
            <a:off x="3783980" y="2497873"/>
            <a:ext cx="2029522" cy="492446"/>
          </a:xfrm>
          <a:custGeom>
            <a:avLst/>
            <a:gdLst>
              <a:gd name="connsiteX0" fmla="*/ 0 w 2029522"/>
              <a:gd name="connsiteY0" fmla="*/ 0 h 492446"/>
              <a:gd name="connsiteX1" fmla="*/ 847493 w 2029522"/>
              <a:gd name="connsiteY1" fmla="*/ 490654 h 492446"/>
              <a:gd name="connsiteX2" fmla="*/ 2029522 w 2029522"/>
              <a:gd name="connsiteY2" fmla="*/ 133815 h 49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522" h="492446">
                <a:moveTo>
                  <a:pt x="0" y="0"/>
                </a:moveTo>
                <a:cubicBezTo>
                  <a:pt x="254619" y="234176"/>
                  <a:pt x="509239" y="468352"/>
                  <a:pt x="847493" y="490654"/>
                </a:cubicBezTo>
                <a:cubicBezTo>
                  <a:pt x="1185747" y="512956"/>
                  <a:pt x="1607634" y="323385"/>
                  <a:pt x="2029522" y="133815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1D9549-34A4-4AC2-B11F-06521F9B9CF4}"/>
              </a:ext>
            </a:extLst>
          </p:cNvPr>
          <p:cNvSpPr/>
          <p:nvPr/>
        </p:nvSpPr>
        <p:spPr>
          <a:xfrm>
            <a:off x="5462076" y="2609385"/>
            <a:ext cx="522412" cy="1040781"/>
          </a:xfrm>
          <a:custGeom>
            <a:avLst/>
            <a:gdLst>
              <a:gd name="connsiteX0" fmla="*/ 522412 w 522412"/>
              <a:gd name="connsiteY0" fmla="*/ 0 h 1040781"/>
              <a:gd name="connsiteX1" fmla="*/ 68929 w 522412"/>
              <a:gd name="connsiteY1" fmla="*/ 557561 h 1040781"/>
              <a:gd name="connsiteX2" fmla="*/ 9456 w 522412"/>
              <a:gd name="connsiteY2" fmla="*/ 1040781 h 104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412" h="1040781">
                <a:moveTo>
                  <a:pt x="522412" y="0"/>
                </a:moveTo>
                <a:cubicBezTo>
                  <a:pt x="338417" y="192049"/>
                  <a:pt x="154422" y="384098"/>
                  <a:pt x="68929" y="557561"/>
                </a:cubicBezTo>
                <a:cubicBezTo>
                  <a:pt x="-16564" y="731024"/>
                  <a:pt x="-3554" y="885902"/>
                  <a:pt x="9456" y="1040781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073502-0DC1-45BF-901A-A677E8DCC2C7}"/>
              </a:ext>
            </a:extLst>
          </p:cNvPr>
          <p:cNvSpPr/>
          <p:nvPr/>
        </p:nvSpPr>
        <p:spPr>
          <a:xfrm rot="281852">
            <a:off x="3112848" y="2431111"/>
            <a:ext cx="342429" cy="766240"/>
          </a:xfrm>
          <a:custGeom>
            <a:avLst/>
            <a:gdLst>
              <a:gd name="connsiteX0" fmla="*/ 260653 w 342429"/>
              <a:gd name="connsiteY0" fmla="*/ 0 h 705816"/>
              <a:gd name="connsiteX1" fmla="*/ 458 w 342429"/>
              <a:gd name="connsiteY1" fmla="*/ 691375 h 705816"/>
              <a:gd name="connsiteX2" fmla="*/ 201180 w 342429"/>
              <a:gd name="connsiteY2" fmla="*/ 438614 h 705816"/>
              <a:gd name="connsiteX3" fmla="*/ 342429 w 342429"/>
              <a:gd name="connsiteY3" fmla="*/ 74341 h 70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29" h="705816">
                <a:moveTo>
                  <a:pt x="260653" y="0"/>
                </a:moveTo>
                <a:cubicBezTo>
                  <a:pt x="135511" y="309136"/>
                  <a:pt x="10370" y="618273"/>
                  <a:pt x="458" y="691375"/>
                </a:cubicBezTo>
                <a:cubicBezTo>
                  <a:pt x="-9454" y="764477"/>
                  <a:pt x="144185" y="541453"/>
                  <a:pt x="201180" y="438614"/>
                </a:cubicBezTo>
                <a:cubicBezTo>
                  <a:pt x="258175" y="335775"/>
                  <a:pt x="300302" y="205058"/>
                  <a:pt x="342429" y="7434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728506BA-84D6-43CA-B995-1F95B67D434D}"/>
              </a:ext>
            </a:extLst>
          </p:cNvPr>
          <p:cNvSpPr/>
          <p:nvPr/>
        </p:nvSpPr>
        <p:spPr>
          <a:xfrm>
            <a:off x="6654231" y="297047"/>
            <a:ext cx="2075337" cy="1279716"/>
          </a:xfrm>
          <a:custGeom>
            <a:avLst/>
            <a:gdLst>
              <a:gd name="connsiteX0" fmla="*/ 0 w 2075337"/>
              <a:gd name="connsiteY0" fmla="*/ 0 h 1279716"/>
              <a:gd name="connsiteX1" fmla="*/ 345890 w 2075337"/>
              <a:gd name="connsiteY1" fmla="*/ 0 h 1279716"/>
              <a:gd name="connsiteX2" fmla="*/ 345890 w 2075337"/>
              <a:gd name="connsiteY2" fmla="*/ 0 h 1279716"/>
              <a:gd name="connsiteX3" fmla="*/ 864724 w 2075337"/>
              <a:gd name="connsiteY3" fmla="*/ 0 h 1279716"/>
              <a:gd name="connsiteX4" fmla="*/ 1231943 w 2075337"/>
              <a:gd name="connsiteY4" fmla="*/ 0 h 1279716"/>
              <a:gd name="connsiteX5" fmla="*/ 1599163 w 2075337"/>
              <a:gd name="connsiteY5" fmla="*/ 0 h 1279716"/>
              <a:gd name="connsiteX6" fmla="*/ 2075337 w 2075337"/>
              <a:gd name="connsiteY6" fmla="*/ 0 h 1279716"/>
              <a:gd name="connsiteX7" fmla="*/ 2075337 w 2075337"/>
              <a:gd name="connsiteY7" fmla="*/ 365785 h 1279716"/>
              <a:gd name="connsiteX8" fmla="*/ 2075337 w 2075337"/>
              <a:gd name="connsiteY8" fmla="*/ 746501 h 1279716"/>
              <a:gd name="connsiteX9" fmla="*/ 2075337 w 2075337"/>
              <a:gd name="connsiteY9" fmla="*/ 746501 h 1279716"/>
              <a:gd name="connsiteX10" fmla="*/ 2075337 w 2075337"/>
              <a:gd name="connsiteY10" fmla="*/ 1066430 h 1279716"/>
              <a:gd name="connsiteX11" fmla="*/ 2075337 w 2075337"/>
              <a:gd name="connsiteY11" fmla="*/ 1279716 h 1279716"/>
              <a:gd name="connsiteX12" fmla="*/ 1659693 w 2075337"/>
              <a:gd name="connsiteY12" fmla="*/ 1279716 h 1279716"/>
              <a:gd name="connsiteX13" fmla="*/ 1268262 w 2075337"/>
              <a:gd name="connsiteY13" fmla="*/ 1279716 h 1279716"/>
              <a:gd name="connsiteX14" fmla="*/ 864724 w 2075337"/>
              <a:gd name="connsiteY14" fmla="*/ 1279716 h 1279716"/>
              <a:gd name="connsiteX15" fmla="*/ 427944 w 2075337"/>
              <a:gd name="connsiteY15" fmla="*/ 1461606 h 1279716"/>
              <a:gd name="connsiteX16" fmla="*/ 16607 w 2075337"/>
              <a:gd name="connsiteY16" fmla="*/ 1632901 h 1279716"/>
              <a:gd name="connsiteX17" fmla="*/ -407451 w 2075337"/>
              <a:gd name="connsiteY17" fmla="*/ 1809493 h 1279716"/>
              <a:gd name="connsiteX18" fmla="*/ -15714 w 2075337"/>
              <a:gd name="connsiteY18" fmla="*/ 1534009 h 1279716"/>
              <a:gd name="connsiteX19" fmla="*/ 345890 w 2075337"/>
              <a:gd name="connsiteY19" fmla="*/ 1279716 h 1279716"/>
              <a:gd name="connsiteX20" fmla="*/ 0 w 2075337"/>
              <a:gd name="connsiteY20" fmla="*/ 1279716 h 1279716"/>
              <a:gd name="connsiteX21" fmla="*/ 0 w 2075337"/>
              <a:gd name="connsiteY21" fmla="*/ 1066430 h 1279716"/>
              <a:gd name="connsiteX22" fmla="*/ 0 w 2075337"/>
              <a:gd name="connsiteY22" fmla="*/ 746501 h 1279716"/>
              <a:gd name="connsiteX23" fmla="*/ 0 w 2075337"/>
              <a:gd name="connsiteY23" fmla="*/ 746501 h 1279716"/>
              <a:gd name="connsiteX24" fmla="*/ 0 w 2075337"/>
              <a:gd name="connsiteY24" fmla="*/ 395646 h 1279716"/>
              <a:gd name="connsiteX25" fmla="*/ 0 w 2075337"/>
              <a:gd name="connsiteY25" fmla="*/ 0 h 12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75337" h="1279716" fill="none" extrusionOk="0">
                <a:moveTo>
                  <a:pt x="0" y="0"/>
                </a:moveTo>
                <a:cubicBezTo>
                  <a:pt x="167913" y="-17341"/>
                  <a:pt x="249164" y="8375"/>
                  <a:pt x="345890" y="0"/>
                </a:cubicBezTo>
                <a:lnTo>
                  <a:pt x="345890" y="0"/>
                </a:lnTo>
                <a:cubicBezTo>
                  <a:pt x="557409" y="-21271"/>
                  <a:pt x="618001" y="58615"/>
                  <a:pt x="864724" y="0"/>
                </a:cubicBezTo>
                <a:cubicBezTo>
                  <a:pt x="1047548" y="-10676"/>
                  <a:pt x="1131581" y="6719"/>
                  <a:pt x="1231943" y="0"/>
                </a:cubicBezTo>
                <a:cubicBezTo>
                  <a:pt x="1332305" y="-6719"/>
                  <a:pt x="1501200" y="14726"/>
                  <a:pt x="1599163" y="0"/>
                </a:cubicBezTo>
                <a:cubicBezTo>
                  <a:pt x="1697126" y="-14726"/>
                  <a:pt x="1918737" y="24591"/>
                  <a:pt x="2075337" y="0"/>
                </a:cubicBezTo>
                <a:cubicBezTo>
                  <a:pt x="2095926" y="78288"/>
                  <a:pt x="2064231" y="213355"/>
                  <a:pt x="2075337" y="365785"/>
                </a:cubicBezTo>
                <a:cubicBezTo>
                  <a:pt x="2086443" y="518216"/>
                  <a:pt x="2030765" y="621600"/>
                  <a:pt x="2075337" y="746501"/>
                </a:cubicBezTo>
                <a:lnTo>
                  <a:pt x="2075337" y="746501"/>
                </a:lnTo>
                <a:cubicBezTo>
                  <a:pt x="2085185" y="876296"/>
                  <a:pt x="2044817" y="973034"/>
                  <a:pt x="2075337" y="1066430"/>
                </a:cubicBezTo>
                <a:cubicBezTo>
                  <a:pt x="2094318" y="1158131"/>
                  <a:pt x="2073609" y="1181225"/>
                  <a:pt x="2075337" y="1279716"/>
                </a:cubicBezTo>
                <a:cubicBezTo>
                  <a:pt x="1968742" y="1287539"/>
                  <a:pt x="1788368" y="1243665"/>
                  <a:pt x="1659693" y="1279716"/>
                </a:cubicBezTo>
                <a:cubicBezTo>
                  <a:pt x="1531018" y="1315767"/>
                  <a:pt x="1377058" y="1246914"/>
                  <a:pt x="1268262" y="1279716"/>
                </a:cubicBezTo>
                <a:cubicBezTo>
                  <a:pt x="1159466" y="1312518"/>
                  <a:pt x="1032775" y="1245394"/>
                  <a:pt x="864724" y="1279716"/>
                </a:cubicBezTo>
                <a:cubicBezTo>
                  <a:pt x="773392" y="1366451"/>
                  <a:pt x="518662" y="1422356"/>
                  <a:pt x="427944" y="1461606"/>
                </a:cubicBezTo>
                <a:cubicBezTo>
                  <a:pt x="337226" y="1500856"/>
                  <a:pt x="111750" y="1583401"/>
                  <a:pt x="16607" y="1632901"/>
                </a:cubicBezTo>
                <a:cubicBezTo>
                  <a:pt x="-78536" y="1682401"/>
                  <a:pt x="-321554" y="1716548"/>
                  <a:pt x="-407451" y="1809493"/>
                </a:cubicBezTo>
                <a:cubicBezTo>
                  <a:pt x="-292092" y="1706167"/>
                  <a:pt x="-118165" y="1656207"/>
                  <a:pt x="-15714" y="1534009"/>
                </a:cubicBezTo>
                <a:cubicBezTo>
                  <a:pt x="86738" y="1411811"/>
                  <a:pt x="279552" y="1351505"/>
                  <a:pt x="345890" y="1279716"/>
                </a:cubicBezTo>
                <a:cubicBezTo>
                  <a:pt x="230220" y="1319496"/>
                  <a:pt x="92048" y="1253805"/>
                  <a:pt x="0" y="1279716"/>
                </a:cubicBezTo>
                <a:cubicBezTo>
                  <a:pt x="-8958" y="1194067"/>
                  <a:pt x="6442" y="1159737"/>
                  <a:pt x="0" y="1066430"/>
                </a:cubicBezTo>
                <a:cubicBezTo>
                  <a:pt x="-4883" y="956516"/>
                  <a:pt x="32254" y="822392"/>
                  <a:pt x="0" y="746501"/>
                </a:cubicBezTo>
                <a:lnTo>
                  <a:pt x="0" y="746501"/>
                </a:lnTo>
                <a:cubicBezTo>
                  <a:pt x="-32854" y="645824"/>
                  <a:pt x="31574" y="568408"/>
                  <a:pt x="0" y="395646"/>
                </a:cubicBezTo>
                <a:cubicBezTo>
                  <a:pt x="-31574" y="222884"/>
                  <a:pt x="1345" y="157398"/>
                  <a:pt x="0" y="0"/>
                </a:cubicBezTo>
                <a:close/>
              </a:path>
              <a:path w="2075337" h="1279716" stroke="0" extrusionOk="0">
                <a:moveTo>
                  <a:pt x="0" y="0"/>
                </a:moveTo>
                <a:cubicBezTo>
                  <a:pt x="110205" y="-22621"/>
                  <a:pt x="179608" y="40654"/>
                  <a:pt x="345890" y="0"/>
                </a:cubicBezTo>
                <a:lnTo>
                  <a:pt x="345890" y="0"/>
                </a:lnTo>
                <a:cubicBezTo>
                  <a:pt x="494980" y="-40168"/>
                  <a:pt x="634060" y="33467"/>
                  <a:pt x="864724" y="0"/>
                </a:cubicBezTo>
                <a:cubicBezTo>
                  <a:pt x="951098" y="-26885"/>
                  <a:pt x="1153025" y="24985"/>
                  <a:pt x="1256156" y="0"/>
                </a:cubicBezTo>
                <a:cubicBezTo>
                  <a:pt x="1359287" y="-24985"/>
                  <a:pt x="1490380" y="42077"/>
                  <a:pt x="1671799" y="0"/>
                </a:cubicBezTo>
                <a:cubicBezTo>
                  <a:pt x="1853218" y="-42077"/>
                  <a:pt x="1976053" y="5915"/>
                  <a:pt x="2075337" y="0"/>
                </a:cubicBezTo>
                <a:cubicBezTo>
                  <a:pt x="2075397" y="180165"/>
                  <a:pt x="2072781" y="241254"/>
                  <a:pt x="2075337" y="388181"/>
                </a:cubicBezTo>
                <a:cubicBezTo>
                  <a:pt x="2077893" y="535108"/>
                  <a:pt x="2073441" y="572381"/>
                  <a:pt x="2075337" y="746501"/>
                </a:cubicBezTo>
                <a:lnTo>
                  <a:pt x="2075337" y="746501"/>
                </a:lnTo>
                <a:cubicBezTo>
                  <a:pt x="2077429" y="903342"/>
                  <a:pt x="2059406" y="908938"/>
                  <a:pt x="2075337" y="1066430"/>
                </a:cubicBezTo>
                <a:cubicBezTo>
                  <a:pt x="2080869" y="1172684"/>
                  <a:pt x="2074440" y="1218334"/>
                  <a:pt x="2075337" y="1279716"/>
                </a:cubicBezTo>
                <a:cubicBezTo>
                  <a:pt x="1965057" y="1293985"/>
                  <a:pt x="1793789" y="1266018"/>
                  <a:pt x="1696012" y="1279716"/>
                </a:cubicBezTo>
                <a:cubicBezTo>
                  <a:pt x="1598236" y="1293414"/>
                  <a:pt x="1426260" y="1271989"/>
                  <a:pt x="1304580" y="1279716"/>
                </a:cubicBezTo>
                <a:cubicBezTo>
                  <a:pt x="1182900" y="1287443"/>
                  <a:pt x="984343" y="1261896"/>
                  <a:pt x="864724" y="1279716"/>
                </a:cubicBezTo>
                <a:cubicBezTo>
                  <a:pt x="787644" y="1371434"/>
                  <a:pt x="637203" y="1361316"/>
                  <a:pt x="427944" y="1461606"/>
                </a:cubicBezTo>
                <a:cubicBezTo>
                  <a:pt x="218685" y="1561896"/>
                  <a:pt x="161395" y="1571499"/>
                  <a:pt x="-8836" y="1643496"/>
                </a:cubicBezTo>
                <a:cubicBezTo>
                  <a:pt x="-179067" y="1715493"/>
                  <a:pt x="-301249" y="1736928"/>
                  <a:pt x="-407451" y="1809493"/>
                </a:cubicBezTo>
                <a:cubicBezTo>
                  <a:pt x="-331194" y="1731801"/>
                  <a:pt x="-141967" y="1662646"/>
                  <a:pt x="-53381" y="1560498"/>
                </a:cubicBezTo>
                <a:cubicBezTo>
                  <a:pt x="35205" y="1458350"/>
                  <a:pt x="203369" y="1406518"/>
                  <a:pt x="345890" y="1279716"/>
                </a:cubicBezTo>
                <a:cubicBezTo>
                  <a:pt x="237954" y="1296053"/>
                  <a:pt x="165311" y="1252340"/>
                  <a:pt x="0" y="1279716"/>
                </a:cubicBezTo>
                <a:cubicBezTo>
                  <a:pt x="-10098" y="1210598"/>
                  <a:pt x="11473" y="1131802"/>
                  <a:pt x="0" y="1066430"/>
                </a:cubicBezTo>
                <a:cubicBezTo>
                  <a:pt x="-20803" y="967429"/>
                  <a:pt x="2091" y="882455"/>
                  <a:pt x="0" y="746501"/>
                </a:cubicBezTo>
                <a:lnTo>
                  <a:pt x="0" y="746501"/>
                </a:lnTo>
                <a:cubicBezTo>
                  <a:pt x="-13488" y="575646"/>
                  <a:pt x="28761" y="500158"/>
                  <a:pt x="0" y="358320"/>
                </a:cubicBezTo>
                <a:cubicBezTo>
                  <a:pt x="-28761" y="216482"/>
                  <a:pt x="15292" y="105814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-69633"/>
                      <a:gd name="adj2" fmla="val 9139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A single unit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build</a:t>
            </a:r>
            <a:r>
              <a:rPr lang="nl-NL" sz="1200" dirty="0"/>
              <a:t> | test | </a:t>
            </a:r>
            <a:r>
              <a:rPr lang="nl-NL" sz="1200" dirty="0" err="1"/>
              <a:t>deploy</a:t>
            </a:r>
            <a:r>
              <a:rPr lang="nl-NL" sz="1200" dirty="0"/>
              <a:t> | </a:t>
            </a:r>
            <a:r>
              <a:rPr lang="nl-NL" sz="1200" dirty="0" err="1"/>
              <a:t>scale</a:t>
            </a:r>
            <a:r>
              <a:rPr lang="nl-NL" sz="1200" dirty="0"/>
              <a:t> | </a:t>
            </a:r>
            <a:r>
              <a:rPr lang="nl-NL" sz="1200" dirty="0" err="1"/>
              <a:t>fail</a:t>
            </a:r>
            <a:endParaRPr lang="nl-NL" sz="1200" dirty="0"/>
          </a:p>
          <a:p>
            <a:pPr algn="ctr"/>
            <a:r>
              <a:rPr lang="nl-NL" sz="1200" dirty="0" err="1"/>
              <a:t>Synchronous</a:t>
            </a:r>
            <a:r>
              <a:rPr lang="nl-NL" sz="1200" dirty="0"/>
              <a:t> (</a:t>
            </a:r>
            <a:r>
              <a:rPr lang="nl-NL" sz="1200" dirty="0" err="1"/>
              <a:t>internal</a:t>
            </a:r>
            <a:r>
              <a:rPr lang="nl-NL" sz="1200" dirty="0"/>
              <a:t>) </a:t>
            </a:r>
            <a:r>
              <a:rPr lang="nl-NL" sz="1200" dirty="0" err="1"/>
              <a:t>interactions</a:t>
            </a:r>
            <a:endParaRPr lang="nl-NL" sz="1200" dirty="0"/>
          </a:p>
          <a:p>
            <a:pPr algn="ctr"/>
            <a:r>
              <a:rPr lang="nl-NL" sz="1200" dirty="0"/>
              <a:t>No (built-in) monitoring | </a:t>
            </a:r>
            <a:r>
              <a:rPr lang="nl-NL" sz="1200" dirty="0" err="1"/>
              <a:t>logging</a:t>
            </a:r>
            <a:r>
              <a:rPr lang="nl-NL" sz="1200" dirty="0"/>
              <a:t> </a:t>
            </a:r>
            <a:endParaRPr lang="en-NL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079936-923F-4A89-8DE4-8B6A4F016B05}"/>
              </a:ext>
            </a:extLst>
          </p:cNvPr>
          <p:cNvSpPr/>
          <p:nvPr/>
        </p:nvSpPr>
        <p:spPr>
          <a:xfrm>
            <a:off x="2845528" y="3024431"/>
            <a:ext cx="4314733" cy="1507225"/>
          </a:xfrm>
          <a:custGeom>
            <a:avLst/>
            <a:gdLst>
              <a:gd name="connsiteX0" fmla="*/ 0 w 4314733"/>
              <a:gd name="connsiteY0" fmla="*/ 0 h 1507225"/>
              <a:gd name="connsiteX1" fmla="*/ 573243 w 4314733"/>
              <a:gd name="connsiteY1" fmla="*/ 0 h 1507225"/>
              <a:gd name="connsiteX2" fmla="*/ 1189634 w 4314733"/>
              <a:gd name="connsiteY2" fmla="*/ 0 h 1507225"/>
              <a:gd name="connsiteX3" fmla="*/ 1806024 w 4314733"/>
              <a:gd name="connsiteY3" fmla="*/ 0 h 1507225"/>
              <a:gd name="connsiteX4" fmla="*/ 2465562 w 4314733"/>
              <a:gd name="connsiteY4" fmla="*/ 0 h 1507225"/>
              <a:gd name="connsiteX5" fmla="*/ 3081952 w 4314733"/>
              <a:gd name="connsiteY5" fmla="*/ 0 h 1507225"/>
              <a:gd name="connsiteX6" fmla="*/ 3741490 w 4314733"/>
              <a:gd name="connsiteY6" fmla="*/ 0 h 1507225"/>
              <a:gd name="connsiteX7" fmla="*/ 4314733 w 4314733"/>
              <a:gd name="connsiteY7" fmla="*/ 0 h 1507225"/>
              <a:gd name="connsiteX8" fmla="*/ 4314733 w 4314733"/>
              <a:gd name="connsiteY8" fmla="*/ 472264 h 1507225"/>
              <a:gd name="connsiteX9" fmla="*/ 4314733 w 4314733"/>
              <a:gd name="connsiteY9" fmla="*/ 944528 h 1507225"/>
              <a:gd name="connsiteX10" fmla="*/ 4314733 w 4314733"/>
              <a:gd name="connsiteY10" fmla="*/ 1507225 h 1507225"/>
              <a:gd name="connsiteX11" fmla="*/ 3655195 w 4314733"/>
              <a:gd name="connsiteY11" fmla="*/ 1507225 h 1507225"/>
              <a:gd name="connsiteX12" fmla="*/ 2995657 w 4314733"/>
              <a:gd name="connsiteY12" fmla="*/ 1507225 h 1507225"/>
              <a:gd name="connsiteX13" fmla="*/ 2336120 w 4314733"/>
              <a:gd name="connsiteY13" fmla="*/ 1507225 h 1507225"/>
              <a:gd name="connsiteX14" fmla="*/ 1719729 w 4314733"/>
              <a:gd name="connsiteY14" fmla="*/ 1507225 h 1507225"/>
              <a:gd name="connsiteX15" fmla="*/ 1060192 w 4314733"/>
              <a:gd name="connsiteY15" fmla="*/ 1507225 h 1507225"/>
              <a:gd name="connsiteX16" fmla="*/ 0 w 4314733"/>
              <a:gd name="connsiteY16" fmla="*/ 1507225 h 1507225"/>
              <a:gd name="connsiteX17" fmla="*/ 0 w 4314733"/>
              <a:gd name="connsiteY17" fmla="*/ 1004817 h 1507225"/>
              <a:gd name="connsiteX18" fmla="*/ 0 w 4314733"/>
              <a:gd name="connsiteY18" fmla="*/ 547625 h 1507225"/>
              <a:gd name="connsiteX19" fmla="*/ 0 w 4314733"/>
              <a:gd name="connsiteY19" fmla="*/ 0 h 150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14733" h="1507225" extrusionOk="0">
                <a:moveTo>
                  <a:pt x="0" y="0"/>
                </a:moveTo>
                <a:cubicBezTo>
                  <a:pt x="283311" y="22990"/>
                  <a:pt x="387919" y="-18454"/>
                  <a:pt x="573243" y="0"/>
                </a:cubicBezTo>
                <a:cubicBezTo>
                  <a:pt x="758567" y="18454"/>
                  <a:pt x="891075" y="-9504"/>
                  <a:pt x="1189634" y="0"/>
                </a:cubicBezTo>
                <a:cubicBezTo>
                  <a:pt x="1488193" y="9504"/>
                  <a:pt x="1579677" y="25602"/>
                  <a:pt x="1806024" y="0"/>
                </a:cubicBezTo>
                <a:cubicBezTo>
                  <a:pt x="2032371" y="-25602"/>
                  <a:pt x="2152649" y="4441"/>
                  <a:pt x="2465562" y="0"/>
                </a:cubicBezTo>
                <a:cubicBezTo>
                  <a:pt x="2778475" y="-4441"/>
                  <a:pt x="2853073" y="18930"/>
                  <a:pt x="3081952" y="0"/>
                </a:cubicBezTo>
                <a:cubicBezTo>
                  <a:pt x="3310831" y="-18930"/>
                  <a:pt x="3579923" y="5549"/>
                  <a:pt x="3741490" y="0"/>
                </a:cubicBezTo>
                <a:cubicBezTo>
                  <a:pt x="3903057" y="-5549"/>
                  <a:pt x="4051909" y="-8042"/>
                  <a:pt x="4314733" y="0"/>
                </a:cubicBezTo>
                <a:cubicBezTo>
                  <a:pt x="4331421" y="151496"/>
                  <a:pt x="4331020" y="279435"/>
                  <a:pt x="4314733" y="472264"/>
                </a:cubicBezTo>
                <a:cubicBezTo>
                  <a:pt x="4298446" y="665093"/>
                  <a:pt x="4328976" y="717045"/>
                  <a:pt x="4314733" y="944528"/>
                </a:cubicBezTo>
                <a:cubicBezTo>
                  <a:pt x="4300490" y="1172011"/>
                  <a:pt x="4340165" y="1325608"/>
                  <a:pt x="4314733" y="1507225"/>
                </a:cubicBezTo>
                <a:cubicBezTo>
                  <a:pt x="4006407" y="1509030"/>
                  <a:pt x="3872435" y="1526051"/>
                  <a:pt x="3655195" y="1507225"/>
                </a:cubicBezTo>
                <a:cubicBezTo>
                  <a:pt x="3437955" y="1488399"/>
                  <a:pt x="3167818" y="1511455"/>
                  <a:pt x="2995657" y="1507225"/>
                </a:cubicBezTo>
                <a:cubicBezTo>
                  <a:pt x="2823496" y="1502995"/>
                  <a:pt x="2657118" y="1521711"/>
                  <a:pt x="2336120" y="1507225"/>
                </a:cubicBezTo>
                <a:cubicBezTo>
                  <a:pt x="2015122" y="1492739"/>
                  <a:pt x="1991645" y="1515243"/>
                  <a:pt x="1719729" y="1507225"/>
                </a:cubicBezTo>
                <a:cubicBezTo>
                  <a:pt x="1447813" y="1499207"/>
                  <a:pt x="1371007" y="1534778"/>
                  <a:pt x="1060192" y="1507225"/>
                </a:cubicBezTo>
                <a:cubicBezTo>
                  <a:pt x="749377" y="1479672"/>
                  <a:pt x="421766" y="1530497"/>
                  <a:pt x="0" y="1507225"/>
                </a:cubicBezTo>
                <a:cubicBezTo>
                  <a:pt x="-10621" y="1359726"/>
                  <a:pt x="11724" y="1245204"/>
                  <a:pt x="0" y="1004817"/>
                </a:cubicBezTo>
                <a:cubicBezTo>
                  <a:pt x="-11724" y="764430"/>
                  <a:pt x="-6841" y="642751"/>
                  <a:pt x="0" y="547625"/>
                </a:cubicBezTo>
                <a:cubicBezTo>
                  <a:pt x="6841" y="452499"/>
                  <a:pt x="17168" y="240964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1538805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7C1BCE60-B97D-49EE-9341-D98FDF3124C6}"/>
              </a:ext>
            </a:extLst>
          </p:cNvPr>
          <p:cNvSpPr/>
          <p:nvPr/>
        </p:nvSpPr>
        <p:spPr>
          <a:xfrm>
            <a:off x="6588000" y="3994531"/>
            <a:ext cx="2477516" cy="673683"/>
          </a:xfrm>
          <a:custGeom>
            <a:avLst/>
            <a:gdLst>
              <a:gd name="connsiteX0" fmla="*/ 0 w 2477516"/>
              <a:gd name="connsiteY0" fmla="*/ 0 h 673683"/>
              <a:gd name="connsiteX1" fmla="*/ 412919 w 2477516"/>
              <a:gd name="connsiteY1" fmla="*/ 0 h 673683"/>
              <a:gd name="connsiteX2" fmla="*/ 579194 w 2477516"/>
              <a:gd name="connsiteY2" fmla="*/ -365028 h 673683"/>
              <a:gd name="connsiteX3" fmla="*/ 1032298 w 2477516"/>
              <a:gd name="connsiteY3" fmla="*/ 0 h 673683"/>
              <a:gd name="connsiteX4" fmla="*/ 1514037 w 2477516"/>
              <a:gd name="connsiteY4" fmla="*/ 0 h 673683"/>
              <a:gd name="connsiteX5" fmla="*/ 1966872 w 2477516"/>
              <a:gd name="connsiteY5" fmla="*/ 0 h 673683"/>
              <a:gd name="connsiteX6" fmla="*/ 2477516 w 2477516"/>
              <a:gd name="connsiteY6" fmla="*/ 0 h 673683"/>
              <a:gd name="connsiteX7" fmla="*/ 2477516 w 2477516"/>
              <a:gd name="connsiteY7" fmla="*/ 112281 h 673683"/>
              <a:gd name="connsiteX8" fmla="*/ 2477516 w 2477516"/>
              <a:gd name="connsiteY8" fmla="*/ 112281 h 673683"/>
              <a:gd name="connsiteX9" fmla="*/ 2477516 w 2477516"/>
              <a:gd name="connsiteY9" fmla="*/ 280701 h 673683"/>
              <a:gd name="connsiteX10" fmla="*/ 2477516 w 2477516"/>
              <a:gd name="connsiteY10" fmla="*/ 673683 h 673683"/>
              <a:gd name="connsiteX11" fmla="*/ 2039133 w 2477516"/>
              <a:gd name="connsiteY11" fmla="*/ 673683 h 673683"/>
              <a:gd name="connsiteX12" fmla="*/ 1528490 w 2477516"/>
              <a:gd name="connsiteY12" fmla="*/ 673683 h 673683"/>
              <a:gd name="connsiteX13" fmla="*/ 1032298 w 2477516"/>
              <a:gd name="connsiteY13" fmla="*/ 673683 h 673683"/>
              <a:gd name="connsiteX14" fmla="*/ 710221 w 2477516"/>
              <a:gd name="connsiteY14" fmla="*/ 673683 h 673683"/>
              <a:gd name="connsiteX15" fmla="*/ 412919 w 2477516"/>
              <a:gd name="connsiteY15" fmla="*/ 673683 h 673683"/>
              <a:gd name="connsiteX16" fmla="*/ 412919 w 2477516"/>
              <a:gd name="connsiteY16" fmla="*/ 673683 h 673683"/>
              <a:gd name="connsiteX17" fmla="*/ 0 w 2477516"/>
              <a:gd name="connsiteY17" fmla="*/ 673683 h 673683"/>
              <a:gd name="connsiteX18" fmla="*/ 0 w 2477516"/>
              <a:gd name="connsiteY18" fmla="*/ 280701 h 673683"/>
              <a:gd name="connsiteX19" fmla="*/ 0 w 2477516"/>
              <a:gd name="connsiteY19" fmla="*/ 112281 h 673683"/>
              <a:gd name="connsiteX20" fmla="*/ 0 w 2477516"/>
              <a:gd name="connsiteY20" fmla="*/ 112281 h 673683"/>
              <a:gd name="connsiteX21" fmla="*/ 0 w 2477516"/>
              <a:gd name="connsiteY21" fmla="*/ 0 h 67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77516" h="673683" fill="none" extrusionOk="0">
                <a:moveTo>
                  <a:pt x="0" y="0"/>
                </a:moveTo>
                <a:cubicBezTo>
                  <a:pt x="119172" y="-12835"/>
                  <a:pt x="234047" y="35831"/>
                  <a:pt x="412919" y="0"/>
                </a:cubicBezTo>
                <a:cubicBezTo>
                  <a:pt x="431109" y="-89881"/>
                  <a:pt x="508254" y="-205911"/>
                  <a:pt x="579194" y="-365028"/>
                </a:cubicBezTo>
                <a:cubicBezTo>
                  <a:pt x="772436" y="-237956"/>
                  <a:pt x="857928" y="-114736"/>
                  <a:pt x="1032298" y="0"/>
                </a:cubicBezTo>
                <a:cubicBezTo>
                  <a:pt x="1230358" y="-50461"/>
                  <a:pt x="1345012" y="15691"/>
                  <a:pt x="1514037" y="0"/>
                </a:cubicBezTo>
                <a:cubicBezTo>
                  <a:pt x="1683062" y="-15691"/>
                  <a:pt x="1843350" y="49098"/>
                  <a:pt x="1966872" y="0"/>
                </a:cubicBezTo>
                <a:cubicBezTo>
                  <a:pt x="2090395" y="-49098"/>
                  <a:pt x="2254411" y="9255"/>
                  <a:pt x="2477516" y="0"/>
                </a:cubicBezTo>
                <a:cubicBezTo>
                  <a:pt x="2488369" y="51651"/>
                  <a:pt x="2472180" y="81455"/>
                  <a:pt x="2477516" y="112281"/>
                </a:cubicBezTo>
                <a:lnTo>
                  <a:pt x="2477516" y="112281"/>
                </a:lnTo>
                <a:cubicBezTo>
                  <a:pt x="2497568" y="192217"/>
                  <a:pt x="2468184" y="217351"/>
                  <a:pt x="2477516" y="280701"/>
                </a:cubicBezTo>
                <a:cubicBezTo>
                  <a:pt x="2484246" y="439888"/>
                  <a:pt x="2445890" y="493680"/>
                  <a:pt x="2477516" y="673683"/>
                </a:cubicBezTo>
                <a:cubicBezTo>
                  <a:pt x="2272886" y="685014"/>
                  <a:pt x="2186864" y="636761"/>
                  <a:pt x="2039133" y="673683"/>
                </a:cubicBezTo>
                <a:cubicBezTo>
                  <a:pt x="1891402" y="710605"/>
                  <a:pt x="1741496" y="669747"/>
                  <a:pt x="1528490" y="673683"/>
                </a:cubicBezTo>
                <a:cubicBezTo>
                  <a:pt x="1315484" y="677619"/>
                  <a:pt x="1274439" y="659939"/>
                  <a:pt x="1032298" y="673683"/>
                </a:cubicBezTo>
                <a:cubicBezTo>
                  <a:pt x="954040" y="702601"/>
                  <a:pt x="835639" y="666010"/>
                  <a:pt x="710221" y="673683"/>
                </a:cubicBezTo>
                <a:cubicBezTo>
                  <a:pt x="584803" y="681356"/>
                  <a:pt x="477607" y="638715"/>
                  <a:pt x="412919" y="673683"/>
                </a:cubicBezTo>
                <a:lnTo>
                  <a:pt x="412919" y="673683"/>
                </a:lnTo>
                <a:cubicBezTo>
                  <a:pt x="226017" y="688648"/>
                  <a:pt x="108436" y="648795"/>
                  <a:pt x="0" y="673683"/>
                </a:cubicBezTo>
                <a:cubicBezTo>
                  <a:pt x="-14970" y="592795"/>
                  <a:pt x="19324" y="467415"/>
                  <a:pt x="0" y="280701"/>
                </a:cubicBezTo>
                <a:cubicBezTo>
                  <a:pt x="-19745" y="223639"/>
                  <a:pt x="2419" y="181974"/>
                  <a:pt x="0" y="112281"/>
                </a:cubicBezTo>
                <a:lnTo>
                  <a:pt x="0" y="112281"/>
                </a:lnTo>
                <a:cubicBezTo>
                  <a:pt x="-4754" y="59682"/>
                  <a:pt x="13183" y="37879"/>
                  <a:pt x="0" y="0"/>
                </a:cubicBezTo>
                <a:close/>
              </a:path>
              <a:path w="2477516" h="673683" stroke="0" extrusionOk="0">
                <a:moveTo>
                  <a:pt x="0" y="0"/>
                </a:moveTo>
                <a:cubicBezTo>
                  <a:pt x="89099" y="-36788"/>
                  <a:pt x="297361" y="3367"/>
                  <a:pt x="412919" y="0"/>
                </a:cubicBezTo>
                <a:cubicBezTo>
                  <a:pt x="454915" y="-161486"/>
                  <a:pt x="522308" y="-176696"/>
                  <a:pt x="579194" y="-365028"/>
                </a:cubicBezTo>
                <a:cubicBezTo>
                  <a:pt x="776751" y="-239271"/>
                  <a:pt x="818806" y="-126009"/>
                  <a:pt x="1032298" y="0"/>
                </a:cubicBezTo>
                <a:cubicBezTo>
                  <a:pt x="1255717" y="-34538"/>
                  <a:pt x="1346821" y="22503"/>
                  <a:pt x="1528490" y="0"/>
                </a:cubicBezTo>
                <a:cubicBezTo>
                  <a:pt x="1710159" y="-22503"/>
                  <a:pt x="1869870" y="38068"/>
                  <a:pt x="2010229" y="0"/>
                </a:cubicBezTo>
                <a:cubicBezTo>
                  <a:pt x="2150588" y="-38068"/>
                  <a:pt x="2332651" y="26961"/>
                  <a:pt x="2477516" y="0"/>
                </a:cubicBezTo>
                <a:cubicBezTo>
                  <a:pt x="2485489" y="52384"/>
                  <a:pt x="2472749" y="71871"/>
                  <a:pt x="2477516" y="112281"/>
                </a:cubicBezTo>
                <a:lnTo>
                  <a:pt x="2477516" y="112281"/>
                </a:lnTo>
                <a:cubicBezTo>
                  <a:pt x="2493039" y="168452"/>
                  <a:pt x="2472527" y="213750"/>
                  <a:pt x="2477516" y="280701"/>
                </a:cubicBezTo>
                <a:cubicBezTo>
                  <a:pt x="2501308" y="456970"/>
                  <a:pt x="2467195" y="562622"/>
                  <a:pt x="2477516" y="673683"/>
                </a:cubicBezTo>
                <a:cubicBezTo>
                  <a:pt x="2322371" y="695246"/>
                  <a:pt x="2131808" y="671227"/>
                  <a:pt x="2010229" y="673683"/>
                </a:cubicBezTo>
                <a:cubicBezTo>
                  <a:pt x="1888650" y="676139"/>
                  <a:pt x="1695008" y="646396"/>
                  <a:pt x="1571846" y="673683"/>
                </a:cubicBezTo>
                <a:cubicBezTo>
                  <a:pt x="1448684" y="700970"/>
                  <a:pt x="1301242" y="644477"/>
                  <a:pt x="1032298" y="673683"/>
                </a:cubicBezTo>
                <a:cubicBezTo>
                  <a:pt x="965951" y="691086"/>
                  <a:pt x="812613" y="657548"/>
                  <a:pt x="716415" y="673683"/>
                </a:cubicBezTo>
                <a:cubicBezTo>
                  <a:pt x="620217" y="689818"/>
                  <a:pt x="557106" y="667610"/>
                  <a:pt x="412919" y="673683"/>
                </a:cubicBezTo>
                <a:lnTo>
                  <a:pt x="412919" y="673683"/>
                </a:lnTo>
                <a:cubicBezTo>
                  <a:pt x="259311" y="682502"/>
                  <a:pt x="152191" y="628043"/>
                  <a:pt x="0" y="673683"/>
                </a:cubicBezTo>
                <a:cubicBezTo>
                  <a:pt x="-10895" y="582699"/>
                  <a:pt x="27394" y="466255"/>
                  <a:pt x="0" y="280701"/>
                </a:cubicBezTo>
                <a:cubicBezTo>
                  <a:pt x="-7458" y="204377"/>
                  <a:pt x="14028" y="183993"/>
                  <a:pt x="0" y="112281"/>
                </a:cubicBezTo>
                <a:lnTo>
                  <a:pt x="0" y="112281"/>
                </a:lnTo>
                <a:cubicBezTo>
                  <a:pt x="-4109" y="83204"/>
                  <a:pt x="78" y="4574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-26622"/>
                      <a:gd name="adj2" fmla="val -10418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Platform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Infrastructure</a:t>
            </a:r>
            <a:r>
              <a:rPr lang="nl-NL" sz="1200" dirty="0"/>
              <a:t> </a:t>
            </a:r>
            <a:br>
              <a:rPr lang="nl-NL" sz="1200" dirty="0"/>
            </a:b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install</a:t>
            </a:r>
            <a:r>
              <a:rPr lang="nl-NL" sz="1200" dirty="0"/>
              <a:t> | </a:t>
            </a:r>
            <a:r>
              <a:rPr lang="nl-NL" sz="1200" dirty="0" err="1"/>
              <a:t>configure</a:t>
            </a:r>
            <a:r>
              <a:rPr lang="nl-NL" sz="1200" dirty="0"/>
              <a:t> | secure | </a:t>
            </a:r>
            <a:r>
              <a:rPr lang="nl-NL" sz="1200" dirty="0" err="1"/>
              <a:t>operate</a:t>
            </a:r>
            <a:r>
              <a:rPr lang="nl-NL" sz="1200" dirty="0"/>
              <a:t> | </a:t>
            </a:r>
            <a:r>
              <a:rPr lang="nl-NL" sz="1200" dirty="0" err="1"/>
              <a:t>maintain</a:t>
            </a:r>
            <a:r>
              <a:rPr lang="nl-NL" sz="1200" dirty="0"/>
              <a:t> 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506044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80" grpId="0" animBg="1"/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Demonstration</a:t>
            </a:r>
            <a:r>
              <a:rPr lang="nl-NL" dirty="0"/>
              <a:t> of Cloud Native Application on OCI:</a:t>
            </a:r>
            <a:br>
              <a:rPr lang="nl-NL" dirty="0"/>
            </a:br>
            <a:r>
              <a:rPr lang="nl-NL" i="1" dirty="0"/>
              <a:t>Tweets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NoSQL</a:t>
            </a:r>
            <a:r>
              <a:rPr lang="nl-NL" i="1" dirty="0"/>
              <a:t>, Streaming &amp; Email</a:t>
            </a:r>
            <a:endParaRPr lang="en-NL" i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626805" y="1462855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290425" y="-1347358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2867147" y="-1725829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96665" y="-126246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118657" y="2001576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934414" y="-702457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705529" y="-187230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555548" y="-535413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3496066" y="-1312359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3841005" y="-1234239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499789" y="-189707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817478" y="-1273517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0258" y="-169640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591794" y="-148702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4164745-6875-45A4-A845-7590CA34B706}"/>
              </a:ext>
            </a:extLst>
          </p:cNvPr>
          <p:cNvSpPr txBox="1"/>
          <p:nvPr/>
        </p:nvSpPr>
        <p:spPr>
          <a:xfrm>
            <a:off x="1104123" y="4290122"/>
            <a:ext cx="87363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#sangam20</a:t>
            </a:r>
            <a:endParaRPr lang="en-NL" sz="1300" dirty="0" err="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032520" y="-248841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9199352" y="4264153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3475488" y="-1531423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150365" y="-708380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102659" y="-153375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506156" y="-163379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-2209131" y="3776086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53304" y="1844488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68532" y="2587902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83607C55-83D7-4AC9-8370-28670B6711BA}"/>
              </a:ext>
            </a:extLst>
          </p:cNvPr>
          <p:cNvSpPr/>
          <p:nvPr/>
        </p:nvSpPr>
        <p:spPr>
          <a:xfrm rot="21219778">
            <a:off x="2039608" y="796390"/>
            <a:ext cx="6112771" cy="2958027"/>
          </a:xfrm>
          <a:custGeom>
            <a:avLst/>
            <a:gdLst>
              <a:gd name="connsiteX0" fmla="*/ 0 w 6427893"/>
              <a:gd name="connsiteY0" fmla="*/ 2958027 h 2958027"/>
              <a:gd name="connsiteX1" fmla="*/ 1293707 w 6427893"/>
              <a:gd name="connsiteY1" fmla="*/ 1061494 h 2958027"/>
              <a:gd name="connsiteX2" fmla="*/ 4111413 w 6427893"/>
              <a:gd name="connsiteY2" fmla="*/ 1826880 h 2958027"/>
              <a:gd name="connsiteX3" fmla="*/ 4402667 w 6427893"/>
              <a:gd name="connsiteY3" fmla="*/ 38720 h 2958027"/>
              <a:gd name="connsiteX4" fmla="*/ 5594773 w 6427893"/>
              <a:gd name="connsiteY4" fmla="*/ 600907 h 2958027"/>
              <a:gd name="connsiteX5" fmla="*/ 6427893 w 6427893"/>
              <a:gd name="connsiteY5" fmla="*/ 641547 h 295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27893" h="2958027">
                <a:moveTo>
                  <a:pt x="0" y="2958027"/>
                </a:moveTo>
                <a:cubicBezTo>
                  <a:pt x="304236" y="2104022"/>
                  <a:pt x="608472" y="1250018"/>
                  <a:pt x="1293707" y="1061494"/>
                </a:cubicBezTo>
                <a:cubicBezTo>
                  <a:pt x="1978942" y="872970"/>
                  <a:pt x="3593253" y="1997342"/>
                  <a:pt x="4111413" y="1826880"/>
                </a:cubicBezTo>
                <a:cubicBezTo>
                  <a:pt x="4629573" y="1656418"/>
                  <a:pt x="4155440" y="243049"/>
                  <a:pt x="4402667" y="38720"/>
                </a:cubicBezTo>
                <a:cubicBezTo>
                  <a:pt x="4649894" y="-165609"/>
                  <a:pt x="5257235" y="500436"/>
                  <a:pt x="5594773" y="600907"/>
                </a:cubicBezTo>
                <a:cubicBezTo>
                  <a:pt x="5932311" y="701378"/>
                  <a:pt x="6180102" y="671462"/>
                  <a:pt x="6427893" y="641547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F94B326-2C31-4FC6-96D8-B6EA2C59B392}"/>
              </a:ext>
            </a:extLst>
          </p:cNvPr>
          <p:cNvSpPr/>
          <p:nvPr/>
        </p:nvSpPr>
        <p:spPr>
          <a:xfrm rot="21306432">
            <a:off x="2531553" y="1720259"/>
            <a:ext cx="5553558" cy="2007782"/>
          </a:xfrm>
          <a:custGeom>
            <a:avLst/>
            <a:gdLst>
              <a:gd name="connsiteX0" fmla="*/ 0 w 6380480"/>
              <a:gd name="connsiteY0" fmla="*/ 2007782 h 2007782"/>
              <a:gd name="connsiteX1" fmla="*/ 5229013 w 6380480"/>
              <a:gd name="connsiteY1" fmla="*/ 1262715 h 2007782"/>
              <a:gd name="connsiteX2" fmla="*/ 4937760 w 6380480"/>
              <a:gd name="connsiteY2" fmla="*/ 77382 h 2007782"/>
              <a:gd name="connsiteX3" fmla="*/ 6380480 w 6380480"/>
              <a:gd name="connsiteY3" fmla="*/ 212848 h 20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0480" h="2007782">
                <a:moveTo>
                  <a:pt x="0" y="2007782"/>
                </a:moveTo>
                <a:cubicBezTo>
                  <a:pt x="2203026" y="1796115"/>
                  <a:pt x="4406053" y="1584448"/>
                  <a:pt x="5229013" y="1262715"/>
                </a:cubicBezTo>
                <a:cubicBezTo>
                  <a:pt x="6051973" y="940982"/>
                  <a:pt x="4745849" y="252360"/>
                  <a:pt x="4937760" y="77382"/>
                </a:cubicBezTo>
                <a:cubicBezTo>
                  <a:pt x="5129671" y="-97596"/>
                  <a:pt x="5755075" y="57626"/>
                  <a:pt x="6380480" y="212848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ED1F21A-8709-4485-A26D-F1BF3CA71270}"/>
              </a:ext>
            </a:extLst>
          </p:cNvPr>
          <p:cNvSpPr/>
          <p:nvPr/>
        </p:nvSpPr>
        <p:spPr>
          <a:xfrm rot="20941732">
            <a:off x="2609481" y="3646949"/>
            <a:ext cx="4182114" cy="1135164"/>
          </a:xfrm>
          <a:custGeom>
            <a:avLst/>
            <a:gdLst>
              <a:gd name="connsiteX0" fmla="*/ 0 w 5208694"/>
              <a:gd name="connsiteY0" fmla="*/ 456795 h 1135164"/>
              <a:gd name="connsiteX1" fmla="*/ 2506134 w 5208694"/>
              <a:gd name="connsiteY1" fmla="*/ 1134128 h 1135164"/>
              <a:gd name="connsiteX2" fmla="*/ 3081867 w 5208694"/>
              <a:gd name="connsiteY2" fmla="*/ 321328 h 1135164"/>
              <a:gd name="connsiteX3" fmla="*/ 4050454 w 5208694"/>
              <a:gd name="connsiteY3" fmla="*/ 409382 h 1135164"/>
              <a:gd name="connsiteX4" fmla="*/ 4402667 w 5208694"/>
              <a:gd name="connsiteY4" fmla="*/ 2982 h 1135164"/>
              <a:gd name="connsiteX5" fmla="*/ 4944534 w 5208694"/>
              <a:gd name="connsiteY5" fmla="*/ 226502 h 1135164"/>
              <a:gd name="connsiteX6" fmla="*/ 5208694 w 5208694"/>
              <a:gd name="connsiteY6" fmla="*/ 253595 h 113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8694" h="1135164">
                <a:moveTo>
                  <a:pt x="0" y="456795"/>
                </a:moveTo>
                <a:cubicBezTo>
                  <a:pt x="996245" y="806750"/>
                  <a:pt x="1992490" y="1156706"/>
                  <a:pt x="2506134" y="1134128"/>
                </a:cubicBezTo>
                <a:cubicBezTo>
                  <a:pt x="3019778" y="1111550"/>
                  <a:pt x="2824480" y="442119"/>
                  <a:pt x="3081867" y="321328"/>
                </a:cubicBezTo>
                <a:cubicBezTo>
                  <a:pt x="3339254" y="200537"/>
                  <a:pt x="3830321" y="462440"/>
                  <a:pt x="4050454" y="409382"/>
                </a:cubicBezTo>
                <a:cubicBezTo>
                  <a:pt x="4270587" y="356324"/>
                  <a:pt x="4253654" y="33462"/>
                  <a:pt x="4402667" y="2982"/>
                </a:cubicBezTo>
                <a:cubicBezTo>
                  <a:pt x="4551680" y="-27498"/>
                  <a:pt x="4810196" y="184733"/>
                  <a:pt x="4944534" y="226502"/>
                </a:cubicBezTo>
                <a:cubicBezTo>
                  <a:pt x="5078872" y="268271"/>
                  <a:pt x="5143783" y="260933"/>
                  <a:pt x="5208694" y="253595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8BC552E5-8133-4FDE-B964-EE7FD27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DOAG 2020| Oracle Cloud Native Application Development</a:t>
            </a:r>
            <a:endParaRPr lang="nl-NL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6CB84217-ED55-421C-9CCF-71D2AB7DFA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672412" y="730852"/>
            <a:ext cx="281442" cy="281442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18F2B6F0-D047-4605-A15D-1AE73A28F1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778697" y="4572099"/>
            <a:ext cx="431901" cy="431901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8E718FCD-32CF-4D16-A413-0529FE64A5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63879" y="-752467"/>
            <a:ext cx="281442" cy="2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55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Cloud Native design</a:t>
            </a:r>
            <a:br>
              <a:rPr lang="nl-NL" dirty="0"/>
            </a:br>
            <a:r>
              <a:rPr lang="nl-NL" dirty="0"/>
              <a:t>Tweets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NoSQL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/>
              <a:t>Streaming &amp; Email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1437876" y="1283921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5101837" y="1423585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678559" y="1045114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44220" y="1764157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2612604" y="2195725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653084" y="1154313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3237788" y="2830710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307478" y="1458584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652417" y="1536704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flipV="1">
            <a:off x="7447344" y="1129548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3499718" y="2092606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1670" y="1074540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3403206" y="1283921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2C23E1AE-364C-4ADF-AA9E-C3124BAB37CB}"/>
              </a:ext>
            </a:extLst>
          </p:cNvPr>
          <p:cNvSpPr/>
          <p:nvPr/>
        </p:nvSpPr>
        <p:spPr>
          <a:xfrm>
            <a:off x="4190496" y="2038644"/>
            <a:ext cx="971301" cy="490353"/>
          </a:xfrm>
          <a:prstGeom prst="wedgeRoundRectCallout">
            <a:avLst>
              <a:gd name="adj1" fmla="val -67284"/>
              <a:gd name="adj2" fmla="val 4634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Write JSON </a:t>
            </a:r>
            <a:r>
              <a:rPr lang="nl-NL" sz="900">
                <a:solidFill>
                  <a:schemeClr val="dk1"/>
                </a:solidFill>
              </a:rPr>
              <a:t>document with</a:t>
            </a:r>
            <a:r>
              <a:rPr lang="nl-NL" sz="900" dirty="0">
                <a:solidFill>
                  <a:schemeClr val="dk1"/>
                </a:solidFill>
              </a:rPr>
              <a:t>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4" name="Speech Bubble: Rectangle with Corners Rounded 103">
            <a:extLst>
              <a:ext uri="{FF2B5EF4-FFF2-40B4-BE49-F238E27FC236}">
                <a16:creationId xmlns:a16="http://schemas.microsoft.com/office/drawing/2014/main" id="{7B9D7EDE-81D4-43D0-BA07-813E84571C18}"/>
              </a:ext>
            </a:extLst>
          </p:cNvPr>
          <p:cNvSpPr/>
          <p:nvPr/>
        </p:nvSpPr>
        <p:spPr>
          <a:xfrm>
            <a:off x="4494202" y="2703874"/>
            <a:ext cx="1043428" cy="512311"/>
          </a:xfrm>
          <a:prstGeom prst="wedgeRoundRectCallout">
            <a:avLst>
              <a:gd name="adj1" fmla="val -67146"/>
              <a:gd name="adj2" fmla="val -1595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Retrieve</a:t>
            </a:r>
            <a:r>
              <a:rPr lang="nl-NL" sz="900" dirty="0">
                <a:solidFill>
                  <a:schemeClr val="dk1"/>
                </a:solidFill>
              </a:rPr>
              <a:t> X minutes </a:t>
            </a:r>
            <a:r>
              <a:rPr lang="nl-NL" sz="900" dirty="0" err="1">
                <a:solidFill>
                  <a:schemeClr val="dk1"/>
                </a:solidFill>
              </a:rPr>
              <a:t>worth</a:t>
            </a:r>
            <a:r>
              <a:rPr lang="nl-NL" sz="900" dirty="0">
                <a:solidFill>
                  <a:schemeClr val="dk1"/>
                </a:solidFill>
              </a:rPr>
              <a:t> of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6" name="Speech Bubble: Rectangle with Corners Rounded 105">
            <a:extLst>
              <a:ext uri="{FF2B5EF4-FFF2-40B4-BE49-F238E27FC236}">
                <a16:creationId xmlns:a16="http://schemas.microsoft.com/office/drawing/2014/main" id="{96647628-0CEC-473D-9346-05C50A2CA89F}"/>
              </a:ext>
            </a:extLst>
          </p:cNvPr>
          <p:cNvSpPr/>
          <p:nvPr/>
        </p:nvSpPr>
        <p:spPr>
          <a:xfrm>
            <a:off x="3353544" y="168944"/>
            <a:ext cx="1001759" cy="720496"/>
          </a:xfrm>
          <a:prstGeom prst="wedgeRoundRectCallout">
            <a:avLst>
              <a:gd name="adj1" fmla="val 21087"/>
              <a:gd name="adj2" fmla="val 9634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Store JSON file </a:t>
            </a:r>
            <a:r>
              <a:rPr lang="nl-NL" sz="900" dirty="0" err="1">
                <a:solidFill>
                  <a:schemeClr val="dk1"/>
                </a:solidFill>
              </a:rPr>
              <a:t>with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all</a:t>
            </a:r>
            <a:r>
              <a:rPr lang="nl-NL" sz="900" dirty="0">
                <a:solidFill>
                  <a:schemeClr val="dk1"/>
                </a:solidFill>
              </a:rPr>
              <a:t> tweets in time </a:t>
            </a:r>
            <a:r>
              <a:rPr lang="nl-NL" sz="900" dirty="0" err="1">
                <a:solidFill>
                  <a:schemeClr val="dk1"/>
                </a:solidFill>
              </a:rPr>
              <a:t>period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8" name="Speech Bubble: Rectangle with Corners Rounded 107">
            <a:extLst>
              <a:ext uri="{FF2B5EF4-FFF2-40B4-BE49-F238E27FC236}">
                <a16:creationId xmlns:a16="http://schemas.microsoft.com/office/drawing/2014/main" id="{FA6D9E99-8F7B-4097-A6FE-F0C578F3ACF8}"/>
              </a:ext>
            </a:extLst>
          </p:cNvPr>
          <p:cNvSpPr/>
          <p:nvPr/>
        </p:nvSpPr>
        <p:spPr>
          <a:xfrm>
            <a:off x="5716774" y="550216"/>
            <a:ext cx="884736" cy="574776"/>
          </a:xfrm>
          <a:prstGeom prst="wedgeRoundRectCallout">
            <a:avLst>
              <a:gd name="adj1" fmla="val 100596"/>
              <a:gd name="adj2" fmla="val 16005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>
                <a:solidFill>
                  <a:schemeClr val="dk1"/>
                </a:solidFill>
              </a:rPr>
              <a:t>Trigger function with</a:t>
            </a:r>
            <a:r>
              <a:rPr lang="nl-NL" sz="900" dirty="0">
                <a:solidFill>
                  <a:schemeClr val="dk1"/>
                </a:solidFill>
              </a:rPr>
              <a:t> event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9" name="Speech Bubble: Rectangle with Corners Rounded 108">
            <a:extLst>
              <a:ext uri="{FF2B5EF4-FFF2-40B4-BE49-F238E27FC236}">
                <a16:creationId xmlns:a16="http://schemas.microsoft.com/office/drawing/2014/main" id="{6FF7F571-EC86-4B05-8640-0641FF10ACEE}"/>
              </a:ext>
            </a:extLst>
          </p:cNvPr>
          <p:cNvSpPr/>
          <p:nvPr/>
        </p:nvSpPr>
        <p:spPr>
          <a:xfrm>
            <a:off x="7637658" y="200343"/>
            <a:ext cx="754474" cy="574776"/>
          </a:xfrm>
          <a:prstGeom prst="wedgeRoundRectCallout">
            <a:avLst>
              <a:gd name="adj1" fmla="val -19241"/>
              <a:gd name="adj2" fmla="val 10820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Create</a:t>
            </a:r>
            <a:r>
              <a:rPr lang="nl-NL" sz="900" dirty="0">
                <a:solidFill>
                  <a:schemeClr val="dk1"/>
                </a:solidFill>
              </a:rPr>
              <a:t> Tweet Records in </a:t>
            </a:r>
            <a:r>
              <a:rPr lang="nl-NL" sz="900" dirty="0" err="1">
                <a:solidFill>
                  <a:schemeClr val="dk1"/>
                </a:solidFill>
              </a:rPr>
              <a:t>NoSQL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12" name="Speech Bubble: Rectangle with Corners Rounded 111">
            <a:extLst>
              <a:ext uri="{FF2B5EF4-FFF2-40B4-BE49-F238E27FC236}">
                <a16:creationId xmlns:a16="http://schemas.microsoft.com/office/drawing/2014/main" id="{C67EE2FD-7599-45F1-A874-4C9B6D15137B}"/>
              </a:ext>
            </a:extLst>
          </p:cNvPr>
          <p:cNvSpPr/>
          <p:nvPr/>
        </p:nvSpPr>
        <p:spPr>
          <a:xfrm>
            <a:off x="5742099" y="2860249"/>
            <a:ext cx="805941" cy="574776"/>
          </a:xfrm>
          <a:prstGeom prst="wedgeRoundRectCallout">
            <a:avLst>
              <a:gd name="adj1" fmla="val 88240"/>
              <a:gd name="adj2" fmla="val -1199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>
                <a:solidFill>
                  <a:schemeClr val="dk1"/>
                </a:solidFill>
              </a:rPr>
              <a:t>Send</a:t>
            </a:r>
            <a:r>
              <a:rPr lang="nl-NL" sz="900" dirty="0">
                <a:solidFill>
                  <a:schemeClr val="dk1"/>
                </a:solidFill>
              </a:rPr>
              <a:t> Tweet Report as email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13" name="Speech Bubble: Rectangle with Corners Rounded 112">
            <a:extLst>
              <a:ext uri="{FF2B5EF4-FFF2-40B4-BE49-F238E27FC236}">
                <a16:creationId xmlns:a16="http://schemas.microsoft.com/office/drawing/2014/main" id="{D2F1E09E-6754-4A1C-926D-A92E879559E0}"/>
              </a:ext>
            </a:extLst>
          </p:cNvPr>
          <p:cNvSpPr/>
          <p:nvPr/>
        </p:nvSpPr>
        <p:spPr>
          <a:xfrm>
            <a:off x="583890" y="876957"/>
            <a:ext cx="1136169" cy="422381"/>
          </a:xfrm>
          <a:prstGeom prst="wedgeRoundRectCallout">
            <a:avLst>
              <a:gd name="adj1" fmla="val 46007"/>
              <a:gd name="adj2" fmla="val 9524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Invoke</a:t>
            </a:r>
            <a:r>
              <a:rPr lang="nl-NL" sz="900" dirty="0"/>
              <a:t> Tweet </a:t>
            </a:r>
            <a:r>
              <a:rPr lang="nl-NL" sz="900" dirty="0" err="1"/>
              <a:t>Aggregator</a:t>
            </a:r>
            <a:r>
              <a:rPr lang="nl-NL" sz="900" dirty="0"/>
              <a:t> </a:t>
            </a:r>
            <a:r>
              <a:rPr lang="nl-NL" sz="900" dirty="0" err="1"/>
              <a:t>every</a:t>
            </a:r>
            <a:r>
              <a:rPr lang="nl-NL" sz="900" dirty="0"/>
              <a:t> X minutes</a:t>
            </a:r>
            <a:endParaRPr lang="en-NL" sz="9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843932" y="2522102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6639032" y="2856077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286900" y="1239520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7" name="Speech Bubble: Rectangle with Corners Rounded 106">
            <a:extLst>
              <a:ext uri="{FF2B5EF4-FFF2-40B4-BE49-F238E27FC236}">
                <a16:creationId xmlns:a16="http://schemas.microsoft.com/office/drawing/2014/main" id="{2D69D8A8-37C0-42C6-9CF3-C469F931E5A8}"/>
              </a:ext>
            </a:extLst>
          </p:cNvPr>
          <p:cNvSpPr/>
          <p:nvPr/>
        </p:nvSpPr>
        <p:spPr>
          <a:xfrm>
            <a:off x="4881457" y="75741"/>
            <a:ext cx="884737" cy="720496"/>
          </a:xfrm>
          <a:prstGeom prst="wedgeRoundRectCallout">
            <a:avLst>
              <a:gd name="adj1" fmla="val -57815"/>
              <a:gd name="adj2" fmla="val 17343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Cloud Event for new JSON file</a:t>
            </a:r>
            <a:endParaRPr lang="en-NL" sz="900" dirty="0">
              <a:solidFill>
                <a:schemeClr val="dk1"/>
              </a:solidFill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961777" y="2062563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050214" y="1492868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453711" y="1392823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Speech Bubble: Rectangle with Corners Rounded 139">
            <a:extLst>
              <a:ext uri="{FF2B5EF4-FFF2-40B4-BE49-F238E27FC236}">
                <a16:creationId xmlns:a16="http://schemas.microsoft.com/office/drawing/2014/main" id="{1EE10747-5E7B-481C-B1C8-33D934ED953B}"/>
              </a:ext>
            </a:extLst>
          </p:cNvPr>
          <p:cNvSpPr/>
          <p:nvPr/>
        </p:nvSpPr>
        <p:spPr>
          <a:xfrm>
            <a:off x="7830906" y="2494663"/>
            <a:ext cx="754474" cy="574776"/>
          </a:xfrm>
          <a:prstGeom prst="wedgeRoundRectCallout">
            <a:avLst>
              <a:gd name="adj1" fmla="val -57844"/>
              <a:gd name="adj2" fmla="val -16990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>
                <a:solidFill>
                  <a:schemeClr val="dk1"/>
                </a:solidFill>
              </a:rPr>
              <a:t>Publish each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>
                <a:solidFill>
                  <a:schemeClr val="dk1"/>
                </a:solidFill>
              </a:rPr>
              <a:t>Tweet to</a:t>
            </a:r>
            <a:r>
              <a:rPr lang="nl-NL" sz="900" dirty="0">
                <a:solidFill>
                  <a:schemeClr val="dk1"/>
                </a:solidFill>
              </a:rPr>
              <a:t> Stream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2289303" y="3253644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>
            <a:cxnSpLocks/>
          </p:cNvCxnSpPr>
          <p:nvPr/>
        </p:nvCxnSpPr>
        <p:spPr>
          <a:xfrm>
            <a:off x="2020356" y="1716121"/>
            <a:ext cx="592248" cy="708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2177619" y="2462918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5728" y="1639923"/>
            <a:ext cx="422382" cy="422382"/>
          </a:xfrm>
          <a:prstGeom prst="rect">
            <a:avLst/>
          </a:prstGeom>
        </p:spPr>
      </p:pic>
      <p:sp>
        <p:nvSpPr>
          <p:cNvPr id="87" name="Speech Bubble: Rectangle with Corners Rounded 86">
            <a:extLst>
              <a:ext uri="{FF2B5EF4-FFF2-40B4-BE49-F238E27FC236}">
                <a16:creationId xmlns:a16="http://schemas.microsoft.com/office/drawing/2014/main" id="{6E1AFDFB-AACC-4856-BD34-9C669DB5C12E}"/>
              </a:ext>
            </a:extLst>
          </p:cNvPr>
          <p:cNvSpPr/>
          <p:nvPr/>
        </p:nvSpPr>
        <p:spPr>
          <a:xfrm>
            <a:off x="2558818" y="1631595"/>
            <a:ext cx="1018016" cy="490353"/>
          </a:xfrm>
          <a:prstGeom prst="wedgeRoundRectCallout">
            <a:avLst>
              <a:gd name="adj1" fmla="val -1385"/>
              <a:gd name="adj2" fmla="val 9814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Expose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function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to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external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callers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88" name="Speech Bubble: Rectangle with Corners Rounded 87">
            <a:extLst>
              <a:ext uri="{FF2B5EF4-FFF2-40B4-BE49-F238E27FC236}">
                <a16:creationId xmlns:a16="http://schemas.microsoft.com/office/drawing/2014/main" id="{5F58C96C-BACD-46D6-A076-040496B2E57A}"/>
              </a:ext>
            </a:extLst>
          </p:cNvPr>
          <p:cNvSpPr/>
          <p:nvPr/>
        </p:nvSpPr>
        <p:spPr>
          <a:xfrm>
            <a:off x="6066306" y="1437159"/>
            <a:ext cx="831879" cy="490353"/>
          </a:xfrm>
          <a:prstGeom prst="wedgeRoundRectCallout">
            <a:avLst>
              <a:gd name="adj1" fmla="val 6983"/>
              <a:gd name="adj2" fmla="val 1603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Publish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to</a:t>
            </a:r>
            <a:r>
              <a:rPr lang="nl-NL" sz="900" dirty="0">
                <a:solidFill>
                  <a:schemeClr val="dk1"/>
                </a:solidFill>
              </a:rPr>
              <a:t> Notification Topic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B199-9E33-4EC0-A375-12850BA3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DOAG 2020| Oracle Cloud Native Application Development</a:t>
            </a:r>
            <a:endParaRPr lang="nl-NL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472716-1909-4372-AC79-5CBB45AA4646}"/>
              </a:ext>
            </a:extLst>
          </p:cNvPr>
          <p:cNvSpPr txBox="1"/>
          <p:nvPr/>
        </p:nvSpPr>
        <p:spPr>
          <a:xfrm>
            <a:off x="1059294" y="4655445"/>
            <a:ext cx="87363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#sangam20</a:t>
            </a:r>
            <a:endParaRPr lang="en-NL" sz="1300" dirty="0" err="1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52F3075-FACF-4FC0-A810-FD0A7843DBB5}"/>
              </a:ext>
            </a:extLst>
          </p:cNvPr>
          <p:cNvCxnSpPr>
            <a:cxnSpLocks/>
          </p:cNvCxnSpPr>
          <p:nvPr/>
        </p:nvCxnSpPr>
        <p:spPr>
          <a:xfrm rot="5400000">
            <a:off x="3430240" y="3139121"/>
            <a:ext cx="512096" cy="260284"/>
          </a:xfrm>
          <a:prstGeom prst="bentConnector3">
            <a:avLst>
              <a:gd name="adj1" fmla="val 6217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peech Bubble: Rectangle with Corners Rounded 91">
            <a:extLst>
              <a:ext uri="{FF2B5EF4-FFF2-40B4-BE49-F238E27FC236}">
                <a16:creationId xmlns:a16="http://schemas.microsoft.com/office/drawing/2014/main" id="{3E3D96E7-1208-4B2A-8DDB-F6CF1E47C3F3}"/>
              </a:ext>
            </a:extLst>
          </p:cNvPr>
          <p:cNvSpPr/>
          <p:nvPr/>
        </p:nvSpPr>
        <p:spPr>
          <a:xfrm>
            <a:off x="4051185" y="3442608"/>
            <a:ext cx="1043428" cy="597162"/>
          </a:xfrm>
          <a:prstGeom prst="wedgeRoundRectCallout">
            <a:avLst>
              <a:gd name="adj1" fmla="val -88391"/>
              <a:gd name="adj2" fmla="val -686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Get Twitter </a:t>
            </a:r>
            <a:r>
              <a:rPr lang="nl-NL" sz="900" dirty="0" err="1">
                <a:solidFill>
                  <a:schemeClr val="dk1"/>
                </a:solidFill>
              </a:rPr>
              <a:t>credentials</a:t>
            </a:r>
            <a:r>
              <a:rPr lang="nl-NL" sz="900" dirty="0">
                <a:solidFill>
                  <a:schemeClr val="dk1"/>
                </a:solidFill>
              </a:rPr>
              <a:t> in secure way </a:t>
            </a:r>
            <a:r>
              <a:rPr lang="nl-NL" sz="900" dirty="0" err="1">
                <a:solidFill>
                  <a:schemeClr val="dk1"/>
                </a:solidFill>
              </a:rPr>
              <a:t>from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vault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98F3C279-E371-4ACF-95F3-FAB160109358}"/>
              </a:ext>
            </a:extLst>
          </p:cNvPr>
          <p:cNvSpPr/>
          <p:nvPr/>
        </p:nvSpPr>
        <p:spPr>
          <a:xfrm>
            <a:off x="39068" y="2259181"/>
            <a:ext cx="2075337" cy="1473164"/>
          </a:xfrm>
          <a:custGeom>
            <a:avLst/>
            <a:gdLst>
              <a:gd name="connsiteX0" fmla="*/ 0 w 2075337"/>
              <a:gd name="connsiteY0" fmla="*/ 0 h 1473164"/>
              <a:gd name="connsiteX1" fmla="*/ 403538 w 2075337"/>
              <a:gd name="connsiteY1" fmla="*/ 0 h 1473164"/>
              <a:gd name="connsiteX2" fmla="*/ 782863 w 2075337"/>
              <a:gd name="connsiteY2" fmla="*/ 0 h 1473164"/>
              <a:gd name="connsiteX3" fmla="*/ 1210613 w 2075337"/>
              <a:gd name="connsiteY3" fmla="*/ 0 h 1473164"/>
              <a:gd name="connsiteX4" fmla="*/ 1210613 w 2075337"/>
              <a:gd name="connsiteY4" fmla="*/ 0 h 1473164"/>
              <a:gd name="connsiteX5" fmla="*/ 1729448 w 2075337"/>
              <a:gd name="connsiteY5" fmla="*/ 0 h 1473164"/>
              <a:gd name="connsiteX6" fmla="*/ 2075337 w 2075337"/>
              <a:gd name="connsiteY6" fmla="*/ 0 h 1473164"/>
              <a:gd name="connsiteX7" fmla="*/ 2075337 w 2075337"/>
              <a:gd name="connsiteY7" fmla="*/ 412486 h 1473164"/>
              <a:gd name="connsiteX8" fmla="*/ 2075337 w 2075337"/>
              <a:gd name="connsiteY8" fmla="*/ 859346 h 1473164"/>
              <a:gd name="connsiteX9" fmla="*/ 2423360 w 2075337"/>
              <a:gd name="connsiteY9" fmla="*/ 970956 h 1473164"/>
              <a:gd name="connsiteX10" fmla="*/ 2744612 w 2075337"/>
              <a:gd name="connsiteY10" fmla="*/ 1073981 h 1473164"/>
              <a:gd name="connsiteX11" fmla="*/ 2396589 w 2075337"/>
              <a:gd name="connsiteY11" fmla="*/ 1153882 h 1473164"/>
              <a:gd name="connsiteX12" fmla="*/ 2075337 w 2075337"/>
              <a:gd name="connsiteY12" fmla="*/ 1227637 h 1473164"/>
              <a:gd name="connsiteX13" fmla="*/ 2075337 w 2075337"/>
              <a:gd name="connsiteY13" fmla="*/ 1473164 h 1473164"/>
              <a:gd name="connsiteX14" fmla="*/ 1729448 w 2075337"/>
              <a:gd name="connsiteY14" fmla="*/ 1473164 h 1473164"/>
              <a:gd name="connsiteX15" fmla="*/ 1210613 w 2075337"/>
              <a:gd name="connsiteY15" fmla="*/ 1473164 h 1473164"/>
              <a:gd name="connsiteX16" fmla="*/ 1210613 w 2075337"/>
              <a:gd name="connsiteY16" fmla="*/ 1473164 h 1473164"/>
              <a:gd name="connsiteX17" fmla="*/ 794969 w 2075337"/>
              <a:gd name="connsiteY17" fmla="*/ 1473164 h 1473164"/>
              <a:gd name="connsiteX18" fmla="*/ 415644 w 2075337"/>
              <a:gd name="connsiteY18" fmla="*/ 1473164 h 1473164"/>
              <a:gd name="connsiteX19" fmla="*/ 0 w 2075337"/>
              <a:gd name="connsiteY19" fmla="*/ 1473164 h 1473164"/>
              <a:gd name="connsiteX20" fmla="*/ 0 w 2075337"/>
              <a:gd name="connsiteY20" fmla="*/ 1227637 h 1473164"/>
              <a:gd name="connsiteX21" fmla="*/ 0 w 2075337"/>
              <a:gd name="connsiteY21" fmla="*/ 859346 h 1473164"/>
              <a:gd name="connsiteX22" fmla="*/ 0 w 2075337"/>
              <a:gd name="connsiteY22" fmla="*/ 859346 h 1473164"/>
              <a:gd name="connsiteX23" fmla="*/ 0 w 2075337"/>
              <a:gd name="connsiteY23" fmla="*/ 421080 h 1473164"/>
              <a:gd name="connsiteX24" fmla="*/ 0 w 2075337"/>
              <a:gd name="connsiteY24" fmla="*/ 0 h 147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75337" h="1473164" fill="none" extrusionOk="0">
                <a:moveTo>
                  <a:pt x="0" y="0"/>
                </a:moveTo>
                <a:cubicBezTo>
                  <a:pt x="126318" y="-23358"/>
                  <a:pt x="229438" y="44336"/>
                  <a:pt x="403538" y="0"/>
                </a:cubicBezTo>
                <a:cubicBezTo>
                  <a:pt x="577638" y="-44336"/>
                  <a:pt x="691027" y="16730"/>
                  <a:pt x="782863" y="0"/>
                </a:cubicBezTo>
                <a:cubicBezTo>
                  <a:pt x="874699" y="-16730"/>
                  <a:pt x="1010414" y="1865"/>
                  <a:pt x="1210613" y="0"/>
                </a:cubicBezTo>
                <a:lnTo>
                  <a:pt x="1210613" y="0"/>
                </a:lnTo>
                <a:cubicBezTo>
                  <a:pt x="1331558" y="-44644"/>
                  <a:pt x="1610242" y="42932"/>
                  <a:pt x="1729448" y="0"/>
                </a:cubicBezTo>
                <a:cubicBezTo>
                  <a:pt x="1851730" y="-20270"/>
                  <a:pt x="1993060" y="30533"/>
                  <a:pt x="2075337" y="0"/>
                </a:cubicBezTo>
                <a:cubicBezTo>
                  <a:pt x="2124215" y="189988"/>
                  <a:pt x="2066261" y="239637"/>
                  <a:pt x="2075337" y="412486"/>
                </a:cubicBezTo>
                <a:cubicBezTo>
                  <a:pt x="2084413" y="585335"/>
                  <a:pt x="2031599" y="748869"/>
                  <a:pt x="2075337" y="859346"/>
                </a:cubicBezTo>
                <a:cubicBezTo>
                  <a:pt x="2235505" y="884544"/>
                  <a:pt x="2281972" y="959098"/>
                  <a:pt x="2423360" y="970956"/>
                </a:cubicBezTo>
                <a:cubicBezTo>
                  <a:pt x="2564748" y="982814"/>
                  <a:pt x="2641519" y="1062692"/>
                  <a:pt x="2744612" y="1073981"/>
                </a:cubicBezTo>
                <a:cubicBezTo>
                  <a:pt x="2597955" y="1108221"/>
                  <a:pt x="2509785" y="1092114"/>
                  <a:pt x="2396589" y="1153882"/>
                </a:cubicBezTo>
                <a:cubicBezTo>
                  <a:pt x="2283393" y="1215650"/>
                  <a:pt x="2145365" y="1200156"/>
                  <a:pt x="2075337" y="1227637"/>
                </a:cubicBezTo>
                <a:cubicBezTo>
                  <a:pt x="2081071" y="1285119"/>
                  <a:pt x="2068955" y="1397237"/>
                  <a:pt x="2075337" y="1473164"/>
                </a:cubicBezTo>
                <a:cubicBezTo>
                  <a:pt x="1902857" y="1507470"/>
                  <a:pt x="1861835" y="1433585"/>
                  <a:pt x="1729448" y="1473164"/>
                </a:cubicBezTo>
                <a:cubicBezTo>
                  <a:pt x="1608755" y="1477949"/>
                  <a:pt x="1319047" y="1441190"/>
                  <a:pt x="1210613" y="1473164"/>
                </a:cubicBezTo>
                <a:lnTo>
                  <a:pt x="1210613" y="1473164"/>
                </a:lnTo>
                <a:cubicBezTo>
                  <a:pt x="1069315" y="1515294"/>
                  <a:pt x="917415" y="1446087"/>
                  <a:pt x="794969" y="1473164"/>
                </a:cubicBezTo>
                <a:cubicBezTo>
                  <a:pt x="672523" y="1500241"/>
                  <a:pt x="542455" y="1451289"/>
                  <a:pt x="415644" y="1473164"/>
                </a:cubicBezTo>
                <a:cubicBezTo>
                  <a:pt x="288834" y="1495039"/>
                  <a:pt x="129300" y="1442297"/>
                  <a:pt x="0" y="1473164"/>
                </a:cubicBezTo>
                <a:cubicBezTo>
                  <a:pt x="-6467" y="1413340"/>
                  <a:pt x="9015" y="1299611"/>
                  <a:pt x="0" y="1227637"/>
                </a:cubicBezTo>
                <a:cubicBezTo>
                  <a:pt x="-24561" y="1082090"/>
                  <a:pt x="7239" y="973072"/>
                  <a:pt x="0" y="859346"/>
                </a:cubicBezTo>
                <a:lnTo>
                  <a:pt x="0" y="859346"/>
                </a:lnTo>
                <a:cubicBezTo>
                  <a:pt x="-26730" y="695149"/>
                  <a:pt x="13847" y="596913"/>
                  <a:pt x="0" y="421080"/>
                </a:cubicBezTo>
                <a:cubicBezTo>
                  <a:pt x="-13847" y="245247"/>
                  <a:pt x="39486" y="143669"/>
                  <a:pt x="0" y="0"/>
                </a:cubicBezTo>
                <a:close/>
              </a:path>
              <a:path w="2075337" h="1473164" stroke="0" extrusionOk="0">
                <a:moveTo>
                  <a:pt x="0" y="0"/>
                </a:moveTo>
                <a:cubicBezTo>
                  <a:pt x="158499" y="-13930"/>
                  <a:pt x="307422" y="30561"/>
                  <a:pt x="415644" y="0"/>
                </a:cubicBezTo>
                <a:cubicBezTo>
                  <a:pt x="523866" y="-30561"/>
                  <a:pt x="634980" y="13636"/>
                  <a:pt x="831288" y="0"/>
                </a:cubicBezTo>
                <a:cubicBezTo>
                  <a:pt x="1027596" y="-13636"/>
                  <a:pt x="1074901" y="407"/>
                  <a:pt x="1210613" y="0"/>
                </a:cubicBezTo>
                <a:lnTo>
                  <a:pt x="1210613" y="0"/>
                </a:lnTo>
                <a:cubicBezTo>
                  <a:pt x="1326397" y="-54622"/>
                  <a:pt x="1542812" y="41984"/>
                  <a:pt x="1729448" y="0"/>
                </a:cubicBezTo>
                <a:cubicBezTo>
                  <a:pt x="1809438" y="-8563"/>
                  <a:pt x="1938289" y="7601"/>
                  <a:pt x="2075337" y="0"/>
                </a:cubicBezTo>
                <a:cubicBezTo>
                  <a:pt x="2097930" y="152856"/>
                  <a:pt x="2034835" y="270702"/>
                  <a:pt x="2075337" y="446860"/>
                </a:cubicBezTo>
                <a:cubicBezTo>
                  <a:pt x="2115839" y="623018"/>
                  <a:pt x="2033782" y="663714"/>
                  <a:pt x="2075337" y="859346"/>
                </a:cubicBezTo>
                <a:cubicBezTo>
                  <a:pt x="2172632" y="847538"/>
                  <a:pt x="2299205" y="969357"/>
                  <a:pt x="2416667" y="968810"/>
                </a:cubicBezTo>
                <a:cubicBezTo>
                  <a:pt x="2534129" y="968263"/>
                  <a:pt x="2654371" y="1059957"/>
                  <a:pt x="2744612" y="1073981"/>
                </a:cubicBezTo>
                <a:cubicBezTo>
                  <a:pt x="2612156" y="1124473"/>
                  <a:pt x="2485171" y="1094976"/>
                  <a:pt x="2396589" y="1153882"/>
                </a:cubicBezTo>
                <a:cubicBezTo>
                  <a:pt x="2308007" y="1212788"/>
                  <a:pt x="2220643" y="1168310"/>
                  <a:pt x="2075337" y="1227637"/>
                </a:cubicBezTo>
                <a:cubicBezTo>
                  <a:pt x="2098674" y="1288047"/>
                  <a:pt x="2049585" y="1383280"/>
                  <a:pt x="2075337" y="1473164"/>
                </a:cubicBezTo>
                <a:cubicBezTo>
                  <a:pt x="1940790" y="1503100"/>
                  <a:pt x="1849605" y="1467646"/>
                  <a:pt x="1729448" y="1473164"/>
                </a:cubicBezTo>
                <a:cubicBezTo>
                  <a:pt x="1524759" y="1504485"/>
                  <a:pt x="1325553" y="1467906"/>
                  <a:pt x="1210613" y="1473164"/>
                </a:cubicBezTo>
                <a:lnTo>
                  <a:pt x="1210613" y="1473164"/>
                </a:lnTo>
                <a:cubicBezTo>
                  <a:pt x="1029596" y="1476490"/>
                  <a:pt x="948632" y="1442888"/>
                  <a:pt x="843394" y="1473164"/>
                </a:cubicBezTo>
                <a:cubicBezTo>
                  <a:pt x="738156" y="1503440"/>
                  <a:pt x="569551" y="1437432"/>
                  <a:pt x="476174" y="1473164"/>
                </a:cubicBezTo>
                <a:cubicBezTo>
                  <a:pt x="382797" y="1508896"/>
                  <a:pt x="192306" y="1431604"/>
                  <a:pt x="0" y="1473164"/>
                </a:cubicBezTo>
                <a:cubicBezTo>
                  <a:pt x="-7771" y="1406819"/>
                  <a:pt x="17068" y="1307571"/>
                  <a:pt x="0" y="1227637"/>
                </a:cubicBezTo>
                <a:cubicBezTo>
                  <a:pt x="-15359" y="1145419"/>
                  <a:pt x="434" y="970409"/>
                  <a:pt x="0" y="859346"/>
                </a:cubicBezTo>
                <a:lnTo>
                  <a:pt x="0" y="859346"/>
                </a:lnTo>
                <a:cubicBezTo>
                  <a:pt x="-10367" y="640087"/>
                  <a:pt x="26932" y="585095"/>
                  <a:pt x="0" y="412486"/>
                </a:cubicBezTo>
                <a:cubicBezTo>
                  <a:pt x="-26932" y="239877"/>
                  <a:pt x="14658" y="146997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82249"/>
                      <a:gd name="adj2" fmla="val 2290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Custom</a:t>
            </a:r>
            <a:r>
              <a:rPr lang="nl-NL" sz="1100" dirty="0"/>
              <a:t> code in multiple small units </a:t>
            </a:r>
            <a:r>
              <a:rPr lang="nl-NL" sz="1100" dirty="0" err="1"/>
              <a:t>that</a:t>
            </a:r>
            <a:r>
              <a:rPr lang="nl-NL" sz="1100" dirty="0"/>
              <a:t> </a:t>
            </a:r>
            <a:r>
              <a:rPr lang="nl-NL" sz="1100" dirty="0" err="1"/>
              <a:t>each</a:t>
            </a:r>
            <a:r>
              <a:rPr lang="nl-NL" sz="1100" dirty="0"/>
              <a:t> </a:t>
            </a:r>
            <a:r>
              <a:rPr lang="nl-NL" sz="1100" dirty="0" err="1"/>
              <a:t>build</a:t>
            </a:r>
            <a:r>
              <a:rPr lang="nl-NL" sz="1100" dirty="0"/>
              <a:t> | test | </a:t>
            </a:r>
            <a:r>
              <a:rPr lang="nl-NL" sz="1100" dirty="0" err="1"/>
              <a:t>deploy</a:t>
            </a:r>
            <a:r>
              <a:rPr lang="nl-NL" sz="1100" dirty="0"/>
              <a:t> | </a:t>
            </a:r>
            <a:r>
              <a:rPr lang="nl-NL" sz="1100" dirty="0" err="1"/>
              <a:t>scale</a:t>
            </a:r>
            <a:r>
              <a:rPr lang="nl-NL" sz="1100" dirty="0"/>
              <a:t> | </a:t>
            </a:r>
            <a:r>
              <a:rPr lang="nl-NL" sz="1100" dirty="0" err="1"/>
              <a:t>fail</a:t>
            </a:r>
            <a:endParaRPr lang="nl-NL" sz="1100" dirty="0"/>
          </a:p>
          <a:p>
            <a:pPr algn="ctr"/>
            <a:r>
              <a:rPr lang="nl-NL" sz="1100" dirty="0" err="1"/>
              <a:t>Asynchronous</a:t>
            </a:r>
            <a:r>
              <a:rPr lang="nl-NL" sz="1100" dirty="0"/>
              <a:t> </a:t>
            </a:r>
            <a:r>
              <a:rPr lang="nl-NL" sz="1100" dirty="0" err="1"/>
              <a:t>interactions</a:t>
            </a:r>
            <a:endParaRPr lang="nl-NL" sz="1100" dirty="0"/>
          </a:p>
          <a:p>
            <a:pPr algn="ctr"/>
            <a:r>
              <a:rPr lang="nl-NL" sz="1100" dirty="0" err="1"/>
              <a:t>Managed</a:t>
            </a:r>
            <a:r>
              <a:rPr lang="nl-NL" sz="1100" dirty="0"/>
              <a:t> Platform (</a:t>
            </a:r>
            <a:r>
              <a:rPr lang="nl-NL" sz="1100" dirty="0" err="1"/>
              <a:t>and</a:t>
            </a:r>
            <a:r>
              <a:rPr lang="nl-NL" sz="1100" dirty="0"/>
              <a:t> </a:t>
            </a:r>
            <a:r>
              <a:rPr lang="nl-NL" sz="1100" dirty="0" err="1"/>
              <a:t>underlying</a:t>
            </a:r>
            <a:r>
              <a:rPr lang="nl-NL" sz="1100" dirty="0"/>
              <a:t> Infra) </a:t>
            </a:r>
            <a:r>
              <a:rPr lang="nl-NL" sz="1100" dirty="0" err="1"/>
              <a:t>with</a:t>
            </a:r>
            <a:r>
              <a:rPr lang="nl-NL" sz="1100" dirty="0"/>
              <a:t> built in </a:t>
            </a:r>
            <a:r>
              <a:rPr lang="nl-NL" sz="1100" dirty="0" err="1"/>
              <a:t>logging</a:t>
            </a:r>
            <a:r>
              <a:rPr lang="nl-NL" sz="1100" dirty="0"/>
              <a:t> | monitoring | </a:t>
            </a:r>
            <a:r>
              <a:rPr lang="nl-NL" sz="1100" dirty="0" err="1"/>
              <a:t>Ops</a:t>
            </a:r>
            <a:r>
              <a:rPr lang="nl-NL" sz="1100" dirty="0"/>
              <a:t> </a:t>
            </a:r>
            <a:br>
              <a:rPr lang="nl-NL" sz="1100" dirty="0"/>
            </a:br>
            <a:r>
              <a:rPr lang="nl-NL" sz="1100" dirty="0" err="1"/>
              <a:t>Configured</a:t>
            </a:r>
            <a:r>
              <a:rPr lang="nl-NL" sz="1100" dirty="0"/>
              <a:t> </a:t>
            </a:r>
            <a:r>
              <a:rPr lang="nl-NL" sz="1100" dirty="0" err="1"/>
              <a:t>through</a:t>
            </a:r>
            <a:r>
              <a:rPr lang="nl-NL" sz="1100" dirty="0"/>
              <a:t> Infra as Code</a:t>
            </a:r>
            <a:endParaRPr lang="en-NL" sz="11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26A2520-0956-4191-B5F6-1938848ED816}"/>
              </a:ext>
            </a:extLst>
          </p:cNvPr>
          <p:cNvSpPr/>
          <p:nvPr/>
        </p:nvSpPr>
        <p:spPr>
          <a:xfrm>
            <a:off x="5752110" y="4638300"/>
            <a:ext cx="805942" cy="237244"/>
          </a:xfrm>
          <a:prstGeom prst="rect">
            <a:avLst/>
          </a:prstGeom>
        </p:spPr>
        <p:txBody>
          <a:bodyPr wrap="square" tIns="7315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Oracle Sans" panose="020B0503020204020204" pitchFamily="34" charset="0"/>
              </a:rPr>
              <a:t>Auditing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05834D4-9A33-400A-98D1-2E7A2DE06ECC}"/>
              </a:ext>
            </a:extLst>
          </p:cNvPr>
          <p:cNvSpPr/>
          <p:nvPr/>
        </p:nvSpPr>
        <p:spPr>
          <a:xfrm>
            <a:off x="4207347" y="4477953"/>
            <a:ext cx="805942" cy="237244"/>
          </a:xfrm>
          <a:prstGeom prst="rect">
            <a:avLst/>
          </a:prstGeom>
        </p:spPr>
        <p:txBody>
          <a:bodyPr wrap="square" tIns="7315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Oracle Sans" panose="020B0503020204020204" pitchFamily="34" charset="0"/>
              </a:rPr>
              <a:t>Monitoring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42CD365-0572-41E9-B5A4-922EB2A2F1DB}"/>
              </a:ext>
            </a:extLst>
          </p:cNvPr>
          <p:cNvSpPr/>
          <p:nvPr/>
        </p:nvSpPr>
        <p:spPr>
          <a:xfrm>
            <a:off x="5051962" y="4272612"/>
            <a:ext cx="805942" cy="237244"/>
          </a:xfrm>
          <a:prstGeom prst="rect">
            <a:avLst/>
          </a:prstGeom>
        </p:spPr>
        <p:txBody>
          <a:bodyPr wrap="square" tIns="7315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Oracle Sans" panose="020B0503020204020204" pitchFamily="34" charset="0"/>
              </a:rPr>
              <a:t>Logging</a:t>
            </a:r>
          </a:p>
        </p:txBody>
      </p:sp>
      <p:pic>
        <p:nvPicPr>
          <p:cNvPr id="99" name="Graphic 90">
            <a:extLst>
              <a:ext uri="{FF2B5EF4-FFF2-40B4-BE49-F238E27FC236}">
                <a16:creationId xmlns:a16="http://schemas.microsoft.com/office/drawing/2014/main" id="{A063934D-FB5D-4AAA-A4F2-E01D4E1773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22231" y="4229016"/>
            <a:ext cx="465699" cy="465699"/>
          </a:xfrm>
          <a:prstGeom prst="rect">
            <a:avLst/>
          </a:prstGeom>
        </p:spPr>
      </p:pic>
      <p:pic>
        <p:nvPicPr>
          <p:cNvPr id="101" name="Graphic 106">
            <a:extLst>
              <a:ext uri="{FF2B5EF4-FFF2-40B4-BE49-F238E27FC236}">
                <a16:creationId xmlns:a16="http://schemas.microsoft.com/office/drawing/2014/main" id="{7AC4740A-08FD-4FB8-8382-DFBE5A7C93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45962" y="3863328"/>
            <a:ext cx="496952" cy="496952"/>
          </a:xfrm>
          <a:prstGeom prst="rect">
            <a:avLst/>
          </a:prstGeom>
        </p:spPr>
      </p:pic>
      <p:pic>
        <p:nvPicPr>
          <p:cNvPr id="102" name="Graphic 8">
            <a:extLst>
              <a:ext uri="{FF2B5EF4-FFF2-40B4-BE49-F238E27FC236}">
                <a16:creationId xmlns:a16="http://schemas.microsoft.com/office/drawing/2014/main" id="{E2965D53-4016-406D-8E0D-06CB94FEC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56367" y="4068669"/>
            <a:ext cx="507902" cy="507902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05D3BA3C-4BC4-410C-8E36-890FA6261050}"/>
              </a:ext>
            </a:extLst>
          </p:cNvPr>
          <p:cNvSpPr/>
          <p:nvPr/>
        </p:nvSpPr>
        <p:spPr>
          <a:xfrm>
            <a:off x="6519084" y="4281984"/>
            <a:ext cx="759616" cy="352661"/>
          </a:xfrm>
          <a:prstGeom prst="rect">
            <a:avLst/>
          </a:prstGeom>
        </p:spPr>
        <p:txBody>
          <a:bodyPr wrap="square" tIns="73152">
            <a:spAutoFit/>
          </a:bodyPr>
          <a:lstStyle/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MS UI Gothic" panose="020B0600070205080204" pitchFamily="34" charset="-128"/>
                <a:ea typeface="Arial" charset="0"/>
                <a:cs typeface="Oracle Sans" panose="020B0503020204020204" pitchFamily="34" charset="0"/>
              </a:rPr>
              <a:t>Container Registry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6EEE3597-95E1-4DB0-BDCB-07D1A0A2AA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14903" y="3875238"/>
            <a:ext cx="496952" cy="496952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26FCFB62-1990-47EB-A973-3883C1B3413C}"/>
              </a:ext>
            </a:extLst>
          </p:cNvPr>
          <p:cNvSpPr/>
          <p:nvPr/>
        </p:nvSpPr>
        <p:spPr>
          <a:xfrm>
            <a:off x="3143193" y="3918397"/>
            <a:ext cx="805942" cy="237244"/>
          </a:xfrm>
          <a:prstGeom prst="rect">
            <a:avLst/>
          </a:prstGeom>
        </p:spPr>
        <p:txBody>
          <a:bodyPr wrap="square" tIns="73152">
            <a:spAutoFit/>
          </a:bodyPr>
          <a:lstStyle/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MS UI Gothic" panose="020B0600070205080204" pitchFamily="34" charset="-128"/>
                <a:ea typeface="Arial" charset="0"/>
                <a:cs typeface="Oracle Sans" panose="020B0503020204020204" pitchFamily="34" charset="0"/>
              </a:rPr>
              <a:t>Vault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BBA80E82-71D5-4758-80FF-379F44251D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253935" y="3514225"/>
            <a:ext cx="496952" cy="496952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F06AD3F2-8501-47D4-A0E6-EC2009B6B0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665255" y="2347419"/>
            <a:ext cx="281442" cy="281442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7A523090-C747-45B1-A223-598DADFB22A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797311" y="2990363"/>
            <a:ext cx="431901" cy="431901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3EE7D9D0-A37E-4105-BE21-02A82DB972B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701546" y="864100"/>
            <a:ext cx="281442" cy="28144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8302147-829D-408C-A52A-F77F7BAA2C01}"/>
              </a:ext>
            </a:extLst>
          </p:cNvPr>
          <p:cNvSpPr/>
          <p:nvPr/>
        </p:nvSpPr>
        <p:spPr>
          <a:xfrm>
            <a:off x="3451860" y="2506256"/>
            <a:ext cx="615798" cy="26328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B585636-6AE4-4E90-85B6-AFC232C56EC0}"/>
              </a:ext>
            </a:extLst>
          </p:cNvPr>
          <p:cNvSpPr/>
          <p:nvPr/>
        </p:nvSpPr>
        <p:spPr>
          <a:xfrm>
            <a:off x="7041823" y="952651"/>
            <a:ext cx="615798" cy="26328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104" grpId="0" animBg="1"/>
      <p:bldP spid="106" grpId="0" animBg="1"/>
      <p:bldP spid="108" grpId="0" animBg="1"/>
      <p:bldP spid="109" grpId="0" animBg="1"/>
      <p:bldP spid="112" grpId="0" animBg="1"/>
      <p:bldP spid="113" grpId="0" animBg="1"/>
      <p:bldP spid="107" grpId="0" animBg="1"/>
      <p:bldP spid="140" grpId="0" animBg="1"/>
      <p:bldP spid="87" grpId="0" animBg="1"/>
      <p:bldP spid="88" grpId="0" animBg="1"/>
      <p:bldP spid="92" grpId="0" animBg="1"/>
      <p:bldP spid="2" grpId="0" animBg="1"/>
      <p:bldP spid="84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D9E1F8-7010-46B9-B190-C3D78E6AB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AMIS_Conclusion_Presentatie_v2</Template>
  <TotalTime>134</TotalTime>
  <Words>1137</Words>
  <Application>Microsoft Office PowerPoint</Application>
  <PresentationFormat>On-screen Show (16:9)</PresentationFormat>
  <Paragraphs>211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MS UI Gothic</vt:lpstr>
      <vt:lpstr>Arial</vt:lpstr>
      <vt:lpstr>Calibri</vt:lpstr>
      <vt:lpstr>Office-thema</vt:lpstr>
      <vt:lpstr>Rapid Fire   Cloud Native Overview</vt:lpstr>
      <vt:lpstr>A traditional application</vt:lpstr>
      <vt:lpstr>Cloud Native Application</vt:lpstr>
      <vt:lpstr>Characteristics of Cloud Native Applications </vt:lpstr>
      <vt:lpstr>Not everything is rosy and pearly</vt:lpstr>
      <vt:lpstr>Traditional Application: Tweets to NoSQL, Streaming &amp; Email</vt:lpstr>
      <vt:lpstr>Traditional Application: Tweets to NoSQL, Streaming &amp; Email</vt:lpstr>
      <vt:lpstr>Demonstration of Cloud Native Application on OCI: Tweets to NoSQL, Streaming &amp; Email</vt:lpstr>
      <vt:lpstr>Cloud Native design Tweets to NoSQL, Streaming &amp; Email</vt:lpstr>
      <vt:lpstr>Decoupling</vt:lpstr>
      <vt:lpstr>Conclusion</vt:lpstr>
      <vt:lpstr>PowerPoint Presentation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Fire   Cloud Native</dc:title>
  <dc:subject/>
  <dc:creator>Lucas Jellema</dc:creator>
  <cp:keywords/>
  <dc:description>AMIS Conclusion presentatie - versie 2 - juni 2019
Ontwerp: Humming
Template: Ton Persoon</dc:description>
  <cp:lastModifiedBy>Lucas Jellema</cp:lastModifiedBy>
  <cp:revision>5</cp:revision>
  <dcterms:created xsi:type="dcterms:W3CDTF">2020-12-16T15:31:23Z</dcterms:created>
  <dcterms:modified xsi:type="dcterms:W3CDTF">2020-12-17T08:10:03Z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