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69" r:id="rId14"/>
    <p:sldId id="273" r:id="rId15"/>
    <p:sldId id="270" r:id="rId16"/>
    <p:sldId id="271"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sem Título" id="{5E02D4D4-D5DB-4EE5-AFBF-82A813DC3C02}">
          <p14:sldIdLst>
            <p14:sldId id="256"/>
            <p14:sldId id="257"/>
            <p14:sldId id="258"/>
            <p14:sldId id="259"/>
            <p14:sldId id="261"/>
            <p14:sldId id="262"/>
            <p14:sldId id="263"/>
            <p14:sldId id="264"/>
            <p14:sldId id="265"/>
            <p14:sldId id="266"/>
            <p14:sldId id="268"/>
            <p14:sldId id="267"/>
            <p14:sldId id="269"/>
            <p14:sldId id="273"/>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pt-BR" smtClean="0"/>
              <a:t>Clique para editar o título mestre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94C2DFC-2B7F-4C42-A271-63F7002F3A9C}"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EAF215-8C1A-4D73-A41C-B1A4704E569A}" type="slidenum">
              <a:rPr lang="pt-BR" smtClean="0"/>
              <a:t>‹nº›</a:t>
            </a:fld>
            <a:endParaRPr lang="pt-B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94C2DFC-2B7F-4C42-A271-63F7002F3A9C}"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94C2DFC-2B7F-4C42-A271-63F7002F3A9C}"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94C2DFC-2B7F-4C42-A271-63F7002F3A9C}"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94C2DFC-2B7F-4C42-A271-63F7002F3A9C}"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EAF215-8C1A-4D73-A41C-B1A4704E569A}" type="slidenum">
              <a:rPr lang="pt-BR" smtClean="0"/>
              <a:t>‹nº›</a:t>
            </a:fld>
            <a:endParaRPr lang="pt-B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94C2DFC-2B7F-4C42-A271-63F7002F3A9C}" type="datetimeFigureOut">
              <a:rPr lang="pt-BR" smtClean="0"/>
              <a:t>11/12/2017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94C2DFC-2B7F-4C42-A271-63F7002F3A9C}" type="datetimeFigureOut">
              <a:rPr lang="pt-BR" smtClean="0"/>
              <a:t>11/12/2017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EAF215-8C1A-4D73-A41C-B1A4704E569A}" type="slidenum">
              <a:rPr lang="pt-BR" smtClean="0"/>
              <a:t>‹nº›</a:t>
            </a:fld>
            <a:endParaRPr lang="pt-B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D94C2DFC-2B7F-4C42-A271-63F7002F3A9C}" type="datetimeFigureOut">
              <a:rPr lang="pt-BR" smtClean="0"/>
              <a:t>11/12/2017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C2DFC-2B7F-4C42-A271-63F7002F3A9C}" type="datetimeFigureOut">
              <a:rPr lang="pt-BR" smtClean="0"/>
              <a:t>11/12/2017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94C2DFC-2B7F-4C42-A271-63F7002F3A9C}" type="datetimeFigureOut">
              <a:rPr lang="pt-BR" smtClean="0"/>
              <a:t>11/12/2017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EAF215-8C1A-4D73-A41C-B1A4704E569A}" type="slidenum">
              <a:rPr lang="pt-BR" smtClean="0"/>
              <a:t>‹nº›</a:t>
            </a:fld>
            <a:endParaRPr lang="pt-B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94C2DFC-2B7F-4C42-A271-63F7002F3A9C}" type="datetimeFigureOut">
              <a:rPr lang="pt-BR" smtClean="0"/>
              <a:t>11/12/2017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EAF215-8C1A-4D73-A41C-B1A4704E569A}"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94C2DFC-2B7F-4C42-A271-63F7002F3A9C}" type="datetimeFigureOut">
              <a:rPr lang="pt-BR" smtClean="0"/>
              <a:t>11/12/2017</a:t>
            </a:fld>
            <a:endParaRPr lang="pt-B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pt-B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EAF215-8C1A-4D73-A41C-B1A4704E569A}"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371600"/>
            <a:ext cx="7848600" cy="2633464"/>
          </a:xfrm>
        </p:spPr>
        <p:txBody>
          <a:bodyPr>
            <a:normAutofit fontScale="90000"/>
          </a:bodyPr>
          <a:lstStyle/>
          <a:p>
            <a:pPr algn="ctr"/>
            <a:r>
              <a:rPr lang="pt-BR" sz="6000" b="1" dirty="0">
                <a:latin typeface="Arial" pitchFamily="34" charset="0"/>
                <a:cs typeface="Arial" pitchFamily="34" charset="0"/>
              </a:rPr>
              <a:t>G</a:t>
            </a:r>
            <a:r>
              <a:rPr lang="pt-BR" sz="6000" b="1" dirty="0" smtClean="0">
                <a:latin typeface="Arial" pitchFamily="34" charset="0"/>
                <a:cs typeface="Arial" pitchFamily="34" charset="0"/>
              </a:rPr>
              <a:t>erência </a:t>
            </a:r>
            <a:r>
              <a:rPr lang="pt-BR" sz="6000" b="1" dirty="0">
                <a:latin typeface="Arial" pitchFamily="34" charset="0"/>
                <a:cs typeface="Arial" pitchFamily="34" charset="0"/>
              </a:rPr>
              <a:t>de </a:t>
            </a:r>
            <a:r>
              <a:rPr lang="pt-BR" sz="6000" b="1" dirty="0" smtClean="0">
                <a:latin typeface="Arial" pitchFamily="34" charset="0"/>
                <a:cs typeface="Arial" pitchFamily="34" charset="0"/>
              </a:rPr>
              <a:t>Configuração </a:t>
            </a:r>
            <a:r>
              <a:rPr lang="pt-BR" sz="6000" b="1" dirty="0">
                <a:latin typeface="Arial" pitchFamily="34" charset="0"/>
                <a:cs typeface="Arial" pitchFamily="34" charset="0"/>
              </a:rPr>
              <a:t>de </a:t>
            </a:r>
            <a:r>
              <a:rPr lang="pt-BR" sz="6000" b="1" dirty="0" smtClean="0">
                <a:latin typeface="Arial" pitchFamily="34" charset="0"/>
                <a:cs typeface="Arial" pitchFamily="34" charset="0"/>
              </a:rPr>
              <a:t>Software</a:t>
            </a:r>
            <a:r>
              <a:rPr lang="pt-BR" dirty="0"/>
              <a:t/>
            </a:r>
            <a:br>
              <a:rPr lang="pt-BR" dirty="0"/>
            </a:br>
            <a:r>
              <a:rPr lang="pt-BR" sz="4000" dirty="0" smtClean="0"/>
              <a:t>Plano de estudo</a:t>
            </a:r>
            <a:endParaRPr lang="pt-BR" sz="4000" dirty="0"/>
          </a:p>
        </p:txBody>
      </p:sp>
      <p:sp>
        <p:nvSpPr>
          <p:cNvPr id="4" name="Subtítulo 3"/>
          <p:cNvSpPr>
            <a:spLocks noGrp="1"/>
          </p:cNvSpPr>
          <p:nvPr>
            <p:ph type="subTitle" idx="1"/>
          </p:nvPr>
        </p:nvSpPr>
        <p:spPr>
          <a:xfrm>
            <a:off x="395536" y="5229200"/>
            <a:ext cx="3888432" cy="1152128"/>
          </a:xfrm>
        </p:spPr>
        <p:txBody>
          <a:bodyPr>
            <a:normAutofit fontScale="92500"/>
          </a:bodyPr>
          <a:lstStyle/>
          <a:p>
            <a:pPr algn="ctr"/>
            <a:r>
              <a:rPr lang="pt-BR" b="1" dirty="0" err="1" smtClean="0">
                <a:solidFill>
                  <a:schemeClr val="tx1"/>
                </a:solidFill>
              </a:rPr>
              <a:t>Brano</a:t>
            </a:r>
            <a:r>
              <a:rPr lang="pt-BR" b="1" dirty="0" smtClean="0">
                <a:solidFill>
                  <a:schemeClr val="tx1"/>
                </a:solidFill>
              </a:rPr>
              <a:t> </a:t>
            </a:r>
            <a:r>
              <a:rPr lang="pt-BR" b="1" dirty="0" err="1" smtClean="0">
                <a:solidFill>
                  <a:schemeClr val="tx1"/>
                </a:solidFill>
              </a:rPr>
              <a:t>Hailon</a:t>
            </a:r>
            <a:r>
              <a:rPr lang="pt-BR" b="1" dirty="0" smtClean="0">
                <a:solidFill>
                  <a:schemeClr val="tx1"/>
                </a:solidFill>
              </a:rPr>
              <a:t> da Silva</a:t>
            </a:r>
          </a:p>
          <a:p>
            <a:pPr algn="ctr"/>
            <a:r>
              <a:rPr lang="pt-BR" b="1" dirty="0" smtClean="0">
                <a:solidFill>
                  <a:schemeClr val="tx1"/>
                </a:solidFill>
              </a:rPr>
              <a:t>Branohailons@gmail.com</a:t>
            </a:r>
            <a:endParaRPr lang="pt-BR" b="1" dirty="0">
              <a:solidFill>
                <a:schemeClr val="tx1"/>
              </a:solidFill>
            </a:endParaRPr>
          </a:p>
        </p:txBody>
      </p:sp>
    </p:spTree>
    <p:extLst>
      <p:ext uri="{BB962C8B-B14F-4D97-AF65-F5344CB8AC3E}">
        <p14:creationId xmlns:p14="http://schemas.microsoft.com/office/powerpoint/2010/main" val="200306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dirty="0" err="1"/>
              <a:t>MPS.Br</a:t>
            </a:r>
            <a:r>
              <a:rPr lang="pt-BR" dirty="0"/>
              <a:t>: Processo Gerência de Configuração (Nível F) </a:t>
            </a:r>
          </a:p>
        </p:txBody>
      </p:sp>
      <p:sp>
        <p:nvSpPr>
          <p:cNvPr id="3" name="Espaço Reservado para Conteúdo 2"/>
          <p:cNvSpPr>
            <a:spLocks noGrp="1"/>
          </p:cNvSpPr>
          <p:nvPr>
            <p:ph idx="1"/>
          </p:nvPr>
        </p:nvSpPr>
        <p:spPr/>
        <p:txBody>
          <a:bodyPr>
            <a:normAutofit fontScale="85000" lnSpcReduction="10000"/>
          </a:bodyPr>
          <a:lstStyle/>
          <a:p>
            <a:pPr algn="just"/>
            <a:r>
              <a:rPr lang="pt-BR" dirty="0"/>
              <a:t>O principal foco do nível F é agregar processos de apoio à gestão do trabalho no que diz respeito à Garantia da Qualidade (GQA) e Medição (MED), bem como aqueles referentes à organização dos artefatos de trabalho por meio da Gerência de Configuração (GCO). Esses processos adicionais possibilitam melhor organização e controle e também uma maior visibilidade de como os artefatos3 são produzidos nas várias etapas do trabalho e do processo. Estes processos de forma articulada possibilitam analisar se os artefatos estão de acordo com os padrões e procedimentos estabelecidos, o que ajuda muito na implantação do programa de melhoria de processo sob o ponto de vista de institucionalização. </a:t>
            </a:r>
            <a:endParaRPr lang="pt-BR" dirty="0" smtClean="0"/>
          </a:p>
          <a:p>
            <a:pPr algn="just"/>
            <a:r>
              <a:rPr lang="pt-BR" dirty="0" smtClean="0"/>
              <a:t>Como </a:t>
            </a:r>
            <a:r>
              <a:rPr lang="pt-BR" dirty="0"/>
              <a:t>muitas organizações subcontratam etapas do processo de serviços ou componentes específicos do serviço, essa atividade também deverá ser controlada com o mesmo rigor que as questões internas, mas respeitando o modo com que as outras organizações trabalham. Os requisitos úteis para que esse controle seja feito de forma adequada são definidos no processo Aquisição (AQU). </a:t>
            </a:r>
            <a:endParaRPr lang="pt-BR" dirty="0" smtClean="0"/>
          </a:p>
        </p:txBody>
      </p:sp>
    </p:spTree>
    <p:extLst>
      <p:ext uri="{BB962C8B-B14F-4D97-AF65-F5344CB8AC3E}">
        <p14:creationId xmlns:p14="http://schemas.microsoft.com/office/powerpoint/2010/main" val="168033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39552" y="620688"/>
            <a:ext cx="8229600" cy="5884912"/>
          </a:xfrm>
        </p:spPr>
        <p:txBody>
          <a:bodyPr>
            <a:normAutofit fontScale="77500" lnSpcReduction="20000"/>
          </a:bodyPr>
          <a:lstStyle/>
          <a:p>
            <a:pPr algn="just"/>
            <a:r>
              <a:rPr lang="pt-BR" dirty="0"/>
              <a:t>O processo de Gerência de Problemas (GPL) tem como objetivo minimizar as interrupções dos serviços por meio da investigação das causas raiz de um ou mais incidentes que possam impactar na prestação dos serviços ou em Acordos de Nível de Serviço (ANS). Este processo está diretamente relacionado com o processo de Gerência de Incidentes (GIN), que gera a base de dados de incidentes e erros conhecidos que serão objeto de análise da causa raiz. Além disso, a implantação do processo Gerência de Portfólio de Trabalhos (GPT) possibilita às organizações uma gerência mais efetiva dos recursos disponíveis e investimentos realizados visando atender os objetivos estratégicos da organização</a:t>
            </a:r>
            <a:r>
              <a:rPr lang="pt-BR" dirty="0" smtClean="0"/>
              <a:t>.</a:t>
            </a:r>
          </a:p>
          <a:p>
            <a:pPr algn="just"/>
            <a:r>
              <a:rPr lang="pt-BR" dirty="0"/>
              <a:t>A implementação dos processos para o nível F pode ser feita em qualquer sequência, visto que os processos desse nível são de apoio à gestão do trabalho (AQU, GCO, MED e GPT) e gestão dos problemas (GPL), fornecendo maior qualidade e controle aos artefatos gerados durante o trabalho e a identificação de causas raiz dos incidentes e erros do ambiente de serviços. Devido à implantação dos processos de apoio, as organizações podem ter a necessidade de incorporar à sua equipe alguns novos perfis para realizar atividades de garantia da qualidade, gerência de configuração, medição, gerência do portfólio de trabalhos, aquisição e gerência de problemas. Vale a pena ressaltar, no entanto, que a existência de um novo perfil não implica necessariamente na contratação de novas pessoas, mas na definição de novas competências e na delimitação das responsabilidades necessárias.  </a:t>
            </a:r>
          </a:p>
          <a:p>
            <a:pPr algn="just"/>
            <a:endParaRPr lang="pt-BR" dirty="0"/>
          </a:p>
        </p:txBody>
      </p:sp>
    </p:spTree>
    <p:extLst>
      <p:ext uri="{BB962C8B-B14F-4D97-AF65-F5344CB8AC3E}">
        <p14:creationId xmlns:p14="http://schemas.microsoft.com/office/powerpoint/2010/main" val="168248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ISO/IEC 12207 </a:t>
            </a:r>
          </a:p>
        </p:txBody>
      </p:sp>
      <p:sp>
        <p:nvSpPr>
          <p:cNvPr id="3" name="Espaço Reservado para Conteúdo 2"/>
          <p:cNvSpPr>
            <a:spLocks noGrp="1"/>
          </p:cNvSpPr>
          <p:nvPr>
            <p:ph idx="1"/>
          </p:nvPr>
        </p:nvSpPr>
        <p:spPr/>
        <p:txBody>
          <a:bodyPr>
            <a:normAutofit fontScale="92500" lnSpcReduction="20000"/>
          </a:bodyPr>
          <a:lstStyle/>
          <a:p>
            <a:pPr algn="just"/>
            <a:r>
              <a:rPr lang="pt-BR" dirty="0"/>
              <a:t>Atualmente os softwares, a cada dia que passa, recebem maior importância no controle de sistemas. Levanta-se então a bandeira da “Qualidade de software” desenvolvido pela Indústria do software.</a:t>
            </a:r>
            <a:br>
              <a:rPr lang="pt-BR" dirty="0"/>
            </a:br>
            <a:r>
              <a:rPr lang="pt-BR" dirty="0"/>
              <a:t>Organizações como o ISO (</a:t>
            </a:r>
            <a:r>
              <a:rPr lang="pt-BR" dirty="0" err="1"/>
              <a:t>Institute</a:t>
            </a:r>
            <a:r>
              <a:rPr lang="pt-BR" dirty="0"/>
              <a:t> </a:t>
            </a:r>
            <a:r>
              <a:rPr lang="pt-BR" dirty="0" err="1"/>
              <a:t>of</a:t>
            </a:r>
            <a:r>
              <a:rPr lang="pt-BR" dirty="0"/>
              <a:t> </a:t>
            </a:r>
            <a:r>
              <a:rPr lang="pt-BR" dirty="0" err="1"/>
              <a:t>Organization</a:t>
            </a:r>
            <a:r>
              <a:rPr lang="pt-BR" dirty="0"/>
              <a:t> for </a:t>
            </a:r>
            <a:r>
              <a:rPr lang="pt-BR" dirty="0" err="1"/>
              <a:t>Standardization</a:t>
            </a:r>
            <a:r>
              <a:rPr lang="pt-BR" dirty="0"/>
              <a:t>), IEC (</a:t>
            </a:r>
            <a:r>
              <a:rPr lang="pt-BR" dirty="0" err="1"/>
              <a:t>International</a:t>
            </a:r>
            <a:r>
              <a:rPr lang="pt-BR" dirty="0"/>
              <a:t> </a:t>
            </a:r>
            <a:r>
              <a:rPr lang="pt-BR" dirty="0" err="1"/>
              <a:t>Electrotechnical</a:t>
            </a:r>
            <a:r>
              <a:rPr lang="pt-BR" dirty="0"/>
              <a:t> </a:t>
            </a:r>
            <a:r>
              <a:rPr lang="pt-BR" dirty="0" err="1"/>
              <a:t>Commission</a:t>
            </a:r>
            <a:r>
              <a:rPr lang="pt-BR" dirty="0"/>
              <a:t>),  IEEE (</a:t>
            </a:r>
            <a:r>
              <a:rPr lang="pt-BR" dirty="0" err="1"/>
              <a:t>Institute</a:t>
            </a:r>
            <a:r>
              <a:rPr lang="pt-BR" dirty="0"/>
              <a:t> </a:t>
            </a:r>
            <a:r>
              <a:rPr lang="pt-BR" dirty="0" err="1"/>
              <a:t>of</a:t>
            </a:r>
            <a:r>
              <a:rPr lang="pt-BR" dirty="0"/>
              <a:t> </a:t>
            </a:r>
            <a:r>
              <a:rPr lang="pt-BR" dirty="0" err="1"/>
              <a:t>Electrical</a:t>
            </a:r>
            <a:r>
              <a:rPr lang="pt-BR" dirty="0"/>
              <a:t> </a:t>
            </a:r>
            <a:r>
              <a:rPr lang="pt-BR" dirty="0" err="1"/>
              <a:t>and</a:t>
            </a:r>
            <a:r>
              <a:rPr lang="pt-BR" dirty="0"/>
              <a:t> </a:t>
            </a:r>
            <a:r>
              <a:rPr lang="pt-BR" dirty="0" err="1"/>
              <a:t>Electronics</a:t>
            </a:r>
            <a:r>
              <a:rPr lang="pt-BR" dirty="0"/>
              <a:t> </a:t>
            </a:r>
            <a:r>
              <a:rPr lang="pt-BR" dirty="0" err="1"/>
              <a:t>Engineers</a:t>
            </a:r>
            <a:r>
              <a:rPr lang="pt-BR" dirty="0"/>
              <a:t>), PMI (Project Management </a:t>
            </a:r>
            <a:r>
              <a:rPr lang="pt-BR" dirty="0" err="1"/>
              <a:t>Institute</a:t>
            </a:r>
            <a:r>
              <a:rPr lang="pt-BR" dirty="0"/>
              <a:t>), SEI (Software </a:t>
            </a:r>
            <a:r>
              <a:rPr lang="pt-BR" dirty="0" err="1"/>
              <a:t>Engineering</a:t>
            </a:r>
            <a:r>
              <a:rPr lang="pt-BR" dirty="0"/>
              <a:t> </a:t>
            </a:r>
            <a:r>
              <a:rPr lang="pt-BR" dirty="0" err="1"/>
              <a:t>Institute</a:t>
            </a:r>
            <a:r>
              <a:rPr lang="pt-BR" dirty="0"/>
              <a:t>) dentre outros, propõem  modelos e padrões que visão a melhoria no desenvolvimento de software</a:t>
            </a:r>
            <a:r>
              <a:rPr lang="pt-BR" dirty="0" smtClean="0"/>
              <a:t>.</a:t>
            </a:r>
          </a:p>
          <a:p>
            <a:pPr algn="just"/>
            <a:endParaRPr lang="pt-BR" dirty="0"/>
          </a:p>
          <a:p>
            <a:pPr algn="just"/>
            <a:r>
              <a:rPr lang="pt-BR" b="1" dirty="0"/>
              <a:t>ISO/IEC 12207 – Processos do Ciclo de Vida do Software</a:t>
            </a:r>
            <a:r>
              <a:rPr lang="pt-BR" dirty="0"/>
              <a:t/>
            </a:r>
            <a:br>
              <a:rPr lang="pt-BR" dirty="0"/>
            </a:br>
            <a:r>
              <a:rPr lang="pt-BR" dirty="0"/>
              <a:t>A norma ISO/IEC 12207 foi criada em 1995 com o objetivo de estabelecer uma estrutura comum para os processos do ciclo de vida de um software (MACHADO, 2006).</a:t>
            </a:r>
          </a:p>
          <a:p>
            <a:pPr algn="just"/>
            <a:r>
              <a:rPr lang="pt-BR" dirty="0"/>
              <a:t>Defende que as atividades devem atingir o propósito do processo e para isso deve adotar as seguintes premissas:</a:t>
            </a:r>
          </a:p>
          <a:p>
            <a:pPr algn="just"/>
            <a:endParaRPr lang="pt-BR" dirty="0"/>
          </a:p>
        </p:txBody>
      </p:sp>
    </p:spTree>
    <p:extLst>
      <p:ext uri="{BB962C8B-B14F-4D97-AF65-F5344CB8AC3E}">
        <p14:creationId xmlns:p14="http://schemas.microsoft.com/office/powerpoint/2010/main" val="234634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20688"/>
            <a:ext cx="8229600" cy="5856312"/>
          </a:xfrm>
        </p:spPr>
        <p:txBody>
          <a:bodyPr>
            <a:normAutofit fontScale="92500"/>
          </a:bodyPr>
          <a:lstStyle/>
          <a:p>
            <a:pPr algn="just"/>
            <a:r>
              <a:rPr lang="pt-BR" dirty="0"/>
              <a:t>Que procedimentos e métodos serão usados para a execução das atividades;</a:t>
            </a:r>
          </a:p>
          <a:p>
            <a:pPr algn="just"/>
            <a:r>
              <a:rPr lang="pt-BR" dirty="0"/>
              <a:t>Que ferramentas e equipamentos suportarão a realização das atividades, de forma a simplificar e automatizar o trabalho;</a:t>
            </a:r>
          </a:p>
          <a:p>
            <a:pPr algn="just"/>
            <a:r>
              <a:rPr lang="pt-BR" dirty="0"/>
              <a:t>Qual o perfil adequado de quem irá executar as atividades e qual o treinamento requerido nos procedimentos, métodos, ferramentas para que se possam realizar as atividades de forma adequada;</a:t>
            </a:r>
          </a:p>
          <a:p>
            <a:pPr algn="just"/>
            <a:r>
              <a:rPr lang="pt-BR" dirty="0"/>
              <a:t>Quais as métricas de processo que poderão ser empregadas para que a execução do processo possa ter a qualidade avaliada.</a:t>
            </a:r>
          </a:p>
          <a:p>
            <a:pPr algn="just"/>
            <a:r>
              <a:rPr lang="pt-BR" dirty="0"/>
              <a:t>A norma ISO/IEC 12207 estabelece uma arquitetura de alto nível do ciclo de vida de software que é construída a partir de um conjunto de processos e seus inter-relacionamentos. Os processos são descritos tanto em nível de propósito/saídas como em termos de atividades.</a:t>
            </a:r>
          </a:p>
          <a:p>
            <a:pPr algn="just"/>
            <a:endParaRPr lang="pt-BR" dirty="0"/>
          </a:p>
        </p:txBody>
      </p:sp>
    </p:spTree>
    <p:extLst>
      <p:ext uri="{BB962C8B-B14F-4D97-AF65-F5344CB8AC3E}">
        <p14:creationId xmlns:p14="http://schemas.microsoft.com/office/powerpoint/2010/main" val="188332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Norma ISO/IEC </a:t>
            </a:r>
            <a:r>
              <a:rPr lang="pt-BR" dirty="0" smtClean="0"/>
              <a:t>14102</a:t>
            </a:r>
            <a:endParaRPr lang="pt-BR" dirty="0"/>
          </a:p>
        </p:txBody>
      </p:sp>
      <p:sp>
        <p:nvSpPr>
          <p:cNvPr id="3" name="Espaço Reservado para Conteúdo 2"/>
          <p:cNvSpPr>
            <a:spLocks noGrp="1"/>
          </p:cNvSpPr>
          <p:nvPr>
            <p:ph idx="1"/>
          </p:nvPr>
        </p:nvSpPr>
        <p:spPr/>
        <p:txBody>
          <a:bodyPr/>
          <a:lstStyle/>
          <a:p>
            <a:pPr algn="just"/>
            <a:r>
              <a:rPr lang="pt-BR" dirty="0"/>
              <a:t>Esta norma trata da seleção e avaliação de ferramentas CASE, e cobre parcial ou todo o ciclo de vida da engenharia de software. Estabelece processos e atividades a serem aplicadas na avaliação de ferramentas e na seleção da ferramenta mais apropriada dentre diversas candidatas. Estes processos são genéricos e as organizações devem adaptá-los de acordo com suas necessidades.</a:t>
            </a:r>
            <a:endParaRPr lang="pt-BR" dirty="0"/>
          </a:p>
        </p:txBody>
      </p:sp>
    </p:spTree>
    <p:extLst>
      <p:ext uri="{BB962C8B-B14F-4D97-AF65-F5344CB8AC3E}">
        <p14:creationId xmlns:p14="http://schemas.microsoft.com/office/powerpoint/2010/main" val="82986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CASE</a:t>
            </a:r>
          </a:p>
        </p:txBody>
      </p:sp>
      <p:sp>
        <p:nvSpPr>
          <p:cNvPr id="3" name="Espaço Reservado para Conteúdo 2"/>
          <p:cNvSpPr>
            <a:spLocks noGrp="1"/>
          </p:cNvSpPr>
          <p:nvPr>
            <p:ph idx="1"/>
          </p:nvPr>
        </p:nvSpPr>
        <p:spPr/>
        <p:txBody>
          <a:bodyPr/>
          <a:lstStyle/>
          <a:p>
            <a:r>
              <a:rPr lang="pt-BR" dirty="0"/>
              <a:t>Ferramentas CASE (do inglês Computer-</a:t>
            </a:r>
            <a:r>
              <a:rPr lang="pt-BR" dirty="0" err="1"/>
              <a:t>Aided</a:t>
            </a:r>
            <a:r>
              <a:rPr lang="pt-BR" dirty="0"/>
              <a:t> Software </a:t>
            </a:r>
            <a:r>
              <a:rPr lang="pt-BR" dirty="0" err="1"/>
              <a:t>Engineering</a:t>
            </a:r>
            <a:r>
              <a:rPr lang="pt-BR" dirty="0"/>
              <a:t>) é uma classificação que abrange todas as ferramentas baseadas em computadores que auxiliam atividades de engenharia de software, desde análise de requisitos e modelagem até programação e testes. Podem ser consideradas como ferramentas automatizadas que tem como objetivo auxiliar o desenvolvedor de sistemas em uma ou várias etapas do ciclo, de desenvolvimento de software.</a:t>
            </a:r>
          </a:p>
        </p:txBody>
      </p:sp>
    </p:spTree>
    <p:extLst>
      <p:ext uri="{BB962C8B-B14F-4D97-AF65-F5344CB8AC3E}">
        <p14:creationId xmlns:p14="http://schemas.microsoft.com/office/powerpoint/2010/main" val="245475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8229600" cy="5784304"/>
          </a:xfrm>
        </p:spPr>
        <p:txBody>
          <a:bodyPr/>
          <a:lstStyle/>
          <a:p>
            <a:pPr marL="0" indent="0">
              <a:buNone/>
            </a:pPr>
            <a:r>
              <a:rPr lang="pt-BR" b="1" dirty="0"/>
              <a:t>Vantagens do uso de ferramentas </a:t>
            </a:r>
            <a:r>
              <a:rPr lang="pt-BR" b="1" dirty="0" smtClean="0"/>
              <a:t>CASE</a:t>
            </a:r>
          </a:p>
          <a:p>
            <a:r>
              <a:rPr lang="pt-BR" dirty="0" smtClean="0"/>
              <a:t>Qualidade </a:t>
            </a:r>
            <a:r>
              <a:rPr lang="pt-BR" dirty="0"/>
              <a:t>no produto final</a:t>
            </a:r>
          </a:p>
          <a:p>
            <a:r>
              <a:rPr lang="pt-BR" dirty="0"/>
              <a:t>Produtividade</a:t>
            </a:r>
          </a:p>
          <a:p>
            <a:r>
              <a:rPr lang="pt-BR" dirty="0"/>
              <a:t>Agilizar o tempo para tomada de decisão</a:t>
            </a:r>
          </a:p>
          <a:p>
            <a:r>
              <a:rPr lang="pt-BR" dirty="0"/>
              <a:t>Menor quantidade de códigos de programação</a:t>
            </a:r>
          </a:p>
          <a:p>
            <a:r>
              <a:rPr lang="pt-BR" dirty="0"/>
              <a:t>Melhoria e redução de custos na manutenção</a:t>
            </a:r>
          </a:p>
          <a:p>
            <a:r>
              <a:rPr lang="pt-BR" dirty="0"/>
              <a:t>Agilidade no retrabalho do software</a:t>
            </a:r>
          </a:p>
          <a:p>
            <a:r>
              <a:rPr lang="pt-BR" dirty="0"/>
              <a:t>Maior facilidade para </a:t>
            </a:r>
            <a:r>
              <a:rPr lang="pt-BR" dirty="0" smtClean="0"/>
              <a:t>desenvolvimento</a:t>
            </a:r>
          </a:p>
          <a:p>
            <a:pPr marL="0" indent="0">
              <a:buNone/>
            </a:pPr>
            <a:r>
              <a:rPr lang="pt-BR" b="1" dirty="0"/>
              <a:t>Desvantagens do uso de ferramentas CASE</a:t>
            </a:r>
          </a:p>
          <a:p>
            <a:r>
              <a:rPr lang="pt-BR" dirty="0"/>
              <a:t>Incompatibilidade de ferramentas</a:t>
            </a:r>
          </a:p>
          <a:p>
            <a:r>
              <a:rPr lang="pt-BR" dirty="0"/>
              <a:t>Formação para </a:t>
            </a:r>
            <a:r>
              <a:rPr lang="pt-BR" dirty="0" smtClean="0"/>
              <a:t>utilização</a:t>
            </a:r>
            <a:endParaRPr lang="pt-BR" dirty="0"/>
          </a:p>
        </p:txBody>
      </p:sp>
    </p:spTree>
    <p:extLst>
      <p:ext uri="{BB962C8B-B14F-4D97-AF65-F5344CB8AC3E}">
        <p14:creationId xmlns:p14="http://schemas.microsoft.com/office/powerpoint/2010/main" val="47535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533400"/>
            <a:ext cx="8712968" cy="990600"/>
          </a:xfrm>
        </p:spPr>
        <p:txBody>
          <a:bodyPr>
            <a:normAutofit/>
          </a:bodyPr>
          <a:lstStyle/>
          <a:p>
            <a:pPr lvl="0" algn="ctr"/>
            <a:r>
              <a:rPr lang="pt-BR" sz="2700" b="1" dirty="0">
                <a:latin typeface="Arial" pitchFamily="34" charset="0"/>
                <a:cs typeface="Arial" pitchFamily="34" charset="0"/>
              </a:rPr>
              <a:t>Fundamentos da gerência de configuração de </a:t>
            </a:r>
            <a:r>
              <a:rPr lang="pt-BR" sz="2700" b="1" dirty="0" smtClean="0">
                <a:latin typeface="Arial" pitchFamily="34" charset="0"/>
                <a:cs typeface="Arial" pitchFamily="34" charset="0"/>
              </a:rPr>
              <a:t>software</a:t>
            </a:r>
            <a:endParaRPr lang="pt-BR" b="1" dirty="0">
              <a:latin typeface="Arial" pitchFamily="34" charset="0"/>
              <a:cs typeface="Arial" pitchFamily="34" charset="0"/>
            </a:endParaRPr>
          </a:p>
        </p:txBody>
      </p:sp>
      <p:sp>
        <p:nvSpPr>
          <p:cNvPr id="3" name="Espaço Reservado para Conteúdo 2"/>
          <p:cNvSpPr>
            <a:spLocks noGrp="1"/>
          </p:cNvSpPr>
          <p:nvPr>
            <p:ph idx="1"/>
          </p:nvPr>
        </p:nvSpPr>
        <p:spPr/>
        <p:txBody>
          <a:bodyPr>
            <a:normAutofit/>
          </a:bodyPr>
          <a:lstStyle/>
          <a:p>
            <a:pPr algn="just"/>
            <a:r>
              <a:rPr lang="pt-BR" b="1" dirty="0"/>
              <a:t>Gerência de Configuração de Software</a:t>
            </a:r>
            <a:r>
              <a:rPr lang="pt-BR" dirty="0"/>
              <a:t> (GCS) é um conjunto de atividades de apoio que permite a absorção ordenada das mudanças inerentes ao desenvolvimento de software, mantendo a integridade e a estabilidade durante a evolução do projeto</a:t>
            </a:r>
            <a:r>
              <a:rPr lang="pt-BR" dirty="0" smtClean="0"/>
              <a:t>.</a:t>
            </a:r>
          </a:p>
          <a:p>
            <a:pPr algn="just"/>
            <a:endParaRPr lang="pt-BR" sz="1800" dirty="0">
              <a:latin typeface="Arial" pitchFamily="34" charset="0"/>
              <a:cs typeface="Arial" pitchFamily="34" charset="0"/>
            </a:endParaRPr>
          </a:p>
          <a:p>
            <a:pPr marL="1430338" indent="0" algn="just">
              <a:buNone/>
            </a:pPr>
            <a:r>
              <a:rPr lang="pt-BR" sz="1800" dirty="0">
                <a:latin typeface="Arial" pitchFamily="34" charset="0"/>
                <a:cs typeface="Arial" pitchFamily="34" charset="0"/>
              </a:rPr>
              <a:t>"conjunto de atividades projetadas para controlar as mudanças pela identificação dos produtos do trabalho que serão alterados, estabelecendo um relacionamento entre eles, definindo o mecanismo para o gerenciamento de diferentes versões destes produtos, controlando as mudanças impostas, e auditando e relatando as mudanças realizadas</a:t>
            </a:r>
            <a:r>
              <a:rPr lang="pt-BR" sz="1500" dirty="0">
                <a:latin typeface="Arial" pitchFamily="34" charset="0"/>
                <a:cs typeface="Arial" pitchFamily="34" charset="0"/>
              </a:rPr>
              <a:t>."</a:t>
            </a:r>
          </a:p>
        </p:txBody>
      </p:sp>
    </p:spTree>
    <p:extLst>
      <p:ext uri="{BB962C8B-B14F-4D97-AF65-F5344CB8AC3E}">
        <p14:creationId xmlns:p14="http://schemas.microsoft.com/office/powerpoint/2010/main" val="34290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8229600" cy="5784304"/>
          </a:xfrm>
        </p:spPr>
        <p:txBody>
          <a:bodyPr>
            <a:normAutofit fontScale="55000" lnSpcReduction="20000"/>
          </a:bodyPr>
          <a:lstStyle/>
          <a:p>
            <a:pPr marL="0" indent="0">
              <a:buNone/>
            </a:pPr>
            <a:r>
              <a:rPr lang="pt-BR" sz="2900" b="1" dirty="0" smtClean="0">
                <a:latin typeface="Arial" pitchFamily="34" charset="0"/>
                <a:cs typeface="Arial" pitchFamily="34" charset="0"/>
              </a:rPr>
              <a:t>Conceitos</a:t>
            </a:r>
            <a:endParaRPr lang="pt-BR" sz="2900" b="1" dirty="0">
              <a:latin typeface="Arial" pitchFamily="34" charset="0"/>
              <a:cs typeface="Arial" pitchFamily="34" charset="0"/>
            </a:endParaRPr>
          </a:p>
          <a:p>
            <a:pPr marL="0" indent="0" algn="just">
              <a:buNone/>
            </a:pPr>
            <a:r>
              <a:rPr lang="pt-BR" sz="2900" dirty="0">
                <a:latin typeface="Arial" pitchFamily="34" charset="0"/>
                <a:cs typeface="Arial" pitchFamily="34" charset="0"/>
              </a:rPr>
              <a:t> o estado do conjunto de itens que formam o sistema em um determinado momento </a:t>
            </a:r>
            <a:r>
              <a:rPr lang="pt-BR" sz="2900" dirty="0" smtClean="0">
                <a:latin typeface="Arial" pitchFamily="34" charset="0"/>
                <a:cs typeface="Arial" pitchFamily="34" charset="0"/>
              </a:rPr>
              <a:t>.Este </a:t>
            </a:r>
            <a:r>
              <a:rPr lang="pt-BR" sz="2900" dirty="0">
                <a:latin typeface="Arial" pitchFamily="34" charset="0"/>
                <a:cs typeface="Arial" pitchFamily="34" charset="0"/>
              </a:rPr>
              <a:t>sistema pode ser composto de todo tipo de elementos, como peças de hardware, artefatos eletrônicos ou não (i.e. documentos em papel), etc. A configuração de software trata apenas dos elementos que se encontram em formato eletrônico e fazem parte dessa configuração. Isso inclui todos os arquivos fontes, todos os documentos eletrônicos, as ferramentas de software utilizadas para construir ou mesmo ler estes arquivos, o sistema operacional utilizado, as bibliotecas de software, etc.</a:t>
            </a:r>
          </a:p>
          <a:p>
            <a:pPr marL="0" indent="0">
              <a:buNone/>
            </a:pPr>
            <a:endParaRPr lang="pt-BR" sz="2900" b="1" dirty="0" smtClean="0">
              <a:latin typeface="Arial" pitchFamily="34" charset="0"/>
              <a:cs typeface="Arial" pitchFamily="34" charset="0"/>
            </a:endParaRPr>
          </a:p>
          <a:p>
            <a:pPr marL="0" indent="0">
              <a:buNone/>
            </a:pPr>
            <a:r>
              <a:rPr lang="pt-BR" sz="2900" b="1" dirty="0" smtClean="0">
                <a:latin typeface="Arial" pitchFamily="34" charset="0"/>
                <a:cs typeface="Arial" pitchFamily="34" charset="0"/>
              </a:rPr>
              <a:t>Terminologia </a:t>
            </a:r>
          </a:p>
          <a:p>
            <a:pPr marL="0" indent="0" algn="just">
              <a:buNone/>
            </a:pPr>
            <a:r>
              <a:rPr lang="pt-BR" sz="2900" dirty="0" smtClean="0">
                <a:latin typeface="Arial" pitchFamily="34" charset="0"/>
                <a:cs typeface="Arial" pitchFamily="34" charset="0"/>
              </a:rPr>
              <a:t>A terminologia específica da GCS, como também sua história, tem dado origem a controvérsias, de frequentes variações. Ferramentas vendidas como também acadêmicas tiraram vantagem disto para deliberadamente mudar a terminologia ou procedimentos para reduzir a possibilidade dos clientes para mudanças, algumas vezes tentando desta maneira redefinir o estabelecimento de acrônimos. </a:t>
            </a:r>
          </a:p>
          <a:p>
            <a:pPr marL="0" indent="0">
              <a:buNone/>
            </a:pPr>
            <a:endParaRPr lang="pt-BR" sz="2900" b="1" dirty="0" smtClean="0">
              <a:latin typeface="Arial" pitchFamily="34" charset="0"/>
              <a:cs typeface="Arial" pitchFamily="34" charset="0"/>
            </a:endParaRPr>
          </a:p>
          <a:p>
            <a:pPr marL="0" indent="0">
              <a:buNone/>
            </a:pPr>
            <a:r>
              <a:rPr lang="pt-BR" sz="2900" b="1" dirty="0" smtClean="0">
                <a:latin typeface="Arial" pitchFamily="34" charset="0"/>
                <a:cs typeface="Arial" pitchFamily="34" charset="0"/>
              </a:rPr>
              <a:t>Propósitos</a:t>
            </a:r>
          </a:p>
          <a:p>
            <a:pPr marL="0" indent="0" algn="just">
              <a:buNone/>
            </a:pPr>
            <a:r>
              <a:rPr lang="pt-BR" sz="2900" dirty="0">
                <a:latin typeface="Arial" pitchFamily="34" charset="0"/>
                <a:cs typeface="Arial" pitchFamily="34" charset="0"/>
              </a:rPr>
              <a:t>A gerência de mudanças é uma parte geralmente negligenciada da Gerência de configuração. Como ela não tem resultados imediatos para os desenvolvedores e engenheiros de software envolvidos no projeto, estes acabam por não perceber sua importância. Gerência de mudanças entretanto é uma parte importante da Gerência de configuração, pois é a atividade que permite se saber o motivo de uma configuração ter sido mudada para outra configuração. Esta atividade também pode ser parcialmente automatizada, e diversos sistemas de controle de versão já são integrados com sistemas de gerência de mudanças. </a:t>
            </a:r>
            <a:endParaRPr lang="pt-BR" sz="2900" dirty="0">
              <a:latin typeface="Arial" pitchFamily="34" charset="0"/>
              <a:cs typeface="Arial" pitchFamily="34" charset="0"/>
            </a:endParaRPr>
          </a:p>
          <a:p>
            <a:pPr marL="0" indent="0" algn="just">
              <a:buNone/>
            </a:pPr>
            <a:endParaRPr lang="pt-BR" sz="2000" dirty="0">
              <a:latin typeface="Arial" pitchFamily="34" charset="0"/>
              <a:cs typeface="Arial" pitchFamily="34" charset="0"/>
            </a:endParaRPr>
          </a:p>
        </p:txBody>
      </p:sp>
    </p:spTree>
    <p:extLst>
      <p:ext uri="{BB962C8B-B14F-4D97-AF65-F5344CB8AC3E}">
        <p14:creationId xmlns:p14="http://schemas.microsoft.com/office/powerpoint/2010/main" val="51114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pt-BR" sz="3200" dirty="0"/>
              <a:t>Processos de Gerência de configuração de </a:t>
            </a:r>
            <a:r>
              <a:rPr lang="pt-BR" sz="3200" dirty="0" smtClean="0"/>
              <a:t>software</a:t>
            </a:r>
            <a:endParaRPr lang="pt-BR" sz="3200" dirty="0"/>
          </a:p>
        </p:txBody>
      </p:sp>
      <p:sp>
        <p:nvSpPr>
          <p:cNvPr id="3" name="Espaço Reservado para Conteúdo 2"/>
          <p:cNvSpPr>
            <a:spLocks noGrp="1"/>
          </p:cNvSpPr>
          <p:nvPr>
            <p:ph idx="1"/>
          </p:nvPr>
        </p:nvSpPr>
        <p:spPr/>
        <p:txBody>
          <a:bodyPr>
            <a:normAutofit fontScale="77500" lnSpcReduction="20000"/>
          </a:bodyPr>
          <a:lstStyle/>
          <a:p>
            <a:pPr marL="0" indent="0">
              <a:buNone/>
            </a:pPr>
            <a:r>
              <a:rPr lang="pt-BR" sz="2600" b="1" dirty="0" smtClean="0"/>
              <a:t>Identificação </a:t>
            </a:r>
            <a:r>
              <a:rPr lang="pt-BR" sz="2600" b="1" dirty="0"/>
              <a:t>de itens de configuração</a:t>
            </a:r>
          </a:p>
          <a:p>
            <a:pPr marL="0" indent="0">
              <a:buNone/>
            </a:pPr>
            <a:r>
              <a:rPr lang="pt-BR" dirty="0" smtClean="0"/>
              <a:t>Durante </a:t>
            </a:r>
            <a:r>
              <a:rPr lang="pt-BR" dirty="0"/>
              <a:t>o desenvolvimento de software, uma grande quantidade de informações é produzida e cada um desses documentos produzidos que precisam sofrer controle de versões e de mudanças é chamado de item de configuração de software O Item de configuração é um elemento unitário que será gerenciado: um arquivo de código fonte, um documento de texto, um projeto de uma placa eletrônica, uma planta feita em papel, um CD-ROM de instalação de um sistema operacional, etc. A configuração de um sistema é basicamente a lista de todos os itens de configuração necessários para reproduzir um determinado estado de um sistema. Em geral números de versão são associados aos itens de configuração de forma a podermos identificar também a evolução destes itens.</a:t>
            </a:r>
          </a:p>
          <a:p>
            <a:r>
              <a:rPr lang="pt-BR" dirty="0"/>
              <a:t>Exemplos de itens de configuração podem ser:</a:t>
            </a:r>
          </a:p>
          <a:p>
            <a:r>
              <a:rPr lang="pt-BR" dirty="0"/>
              <a:t>Item A: CD de instalação do sistema operacional, versão 1.0</a:t>
            </a:r>
          </a:p>
          <a:p>
            <a:r>
              <a:rPr lang="pt-BR" dirty="0"/>
              <a:t>Item B: Documento de ajuda do sistema em formato eletrônico, versão 2.0</a:t>
            </a:r>
          </a:p>
          <a:p>
            <a:r>
              <a:rPr lang="pt-BR" dirty="0"/>
              <a:t>Item C: Processador de texto usado para imprimir o documento de ajuda, versão 5.0</a:t>
            </a:r>
          </a:p>
          <a:p>
            <a:r>
              <a:rPr lang="pt-BR" dirty="0"/>
              <a:t>e assim por diante.</a:t>
            </a:r>
          </a:p>
          <a:p>
            <a:endParaRPr lang="pt-BR" dirty="0"/>
          </a:p>
        </p:txBody>
      </p:sp>
    </p:spTree>
    <p:extLst>
      <p:ext uri="{BB962C8B-B14F-4D97-AF65-F5344CB8AC3E}">
        <p14:creationId xmlns:p14="http://schemas.microsoft.com/office/powerpoint/2010/main" val="256415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8229600" cy="5784304"/>
          </a:xfrm>
        </p:spPr>
        <p:txBody>
          <a:bodyPr>
            <a:normAutofit fontScale="92500" lnSpcReduction="20000"/>
          </a:bodyPr>
          <a:lstStyle/>
          <a:p>
            <a:pPr marL="0" indent="0" algn="just">
              <a:buNone/>
            </a:pPr>
            <a:r>
              <a:rPr lang="pt-BR" b="1" dirty="0"/>
              <a:t>Controle de versões e </a:t>
            </a:r>
            <a:r>
              <a:rPr lang="pt-BR" b="1" dirty="0" err="1"/>
              <a:t>baselines</a:t>
            </a:r>
            <a:r>
              <a:rPr lang="pt-BR" b="1" dirty="0"/>
              <a:t> </a:t>
            </a:r>
            <a:endParaRPr lang="pt-BR" b="1" dirty="0" smtClean="0"/>
          </a:p>
          <a:p>
            <a:pPr marL="0" indent="0" algn="just">
              <a:buNone/>
            </a:pPr>
            <a:r>
              <a:rPr lang="pt-BR" dirty="0"/>
              <a:t>Linha-base ou </a:t>
            </a:r>
            <a:r>
              <a:rPr lang="pt-BR" dirty="0" err="1"/>
              <a:t>baseline</a:t>
            </a:r>
            <a:r>
              <a:rPr lang="pt-BR" dirty="0"/>
              <a:t> é um conceito de gerenciamento de configuração de software que nos ajuda a controlar as mudanças, sem impedir seriamente as mudanças justificáveis. Segundo PRESSMAN no contexto de engenharia de software, definimos uma linha-base como um marco de referência no desenvolvimento de um software, que é caracterizado pela entrega de um ou mais itens de configuração (em inglês, Software </a:t>
            </a:r>
            <a:r>
              <a:rPr lang="pt-BR" dirty="0" err="1"/>
              <a:t>Configuration</a:t>
            </a:r>
            <a:r>
              <a:rPr lang="pt-BR" dirty="0"/>
              <a:t> </a:t>
            </a:r>
            <a:r>
              <a:rPr lang="pt-BR" dirty="0" err="1"/>
              <a:t>Items</a:t>
            </a:r>
            <a:r>
              <a:rPr lang="pt-BR" dirty="0"/>
              <a:t> - </a:t>
            </a:r>
            <a:r>
              <a:rPr lang="pt-BR" dirty="0" err="1"/>
              <a:t>SCIs</a:t>
            </a:r>
            <a:r>
              <a:rPr lang="pt-BR" dirty="0"/>
              <a:t>) e pela aprovação desses </a:t>
            </a:r>
            <a:r>
              <a:rPr lang="pt-BR" dirty="0" err="1"/>
              <a:t>SCIs</a:t>
            </a:r>
            <a:r>
              <a:rPr lang="pt-BR" dirty="0"/>
              <a:t>, obtida por meio de uma revisão técnica formal.</a:t>
            </a:r>
          </a:p>
          <a:p>
            <a:pPr marL="0" indent="0" algn="just">
              <a:buNone/>
            </a:pPr>
            <a:endParaRPr lang="pt-BR" dirty="0"/>
          </a:p>
          <a:p>
            <a:pPr marL="0" indent="0" algn="just">
              <a:buNone/>
            </a:pPr>
            <a:r>
              <a:rPr lang="pt-BR" dirty="0"/>
              <a:t>Exemplos de linhas-base:</a:t>
            </a:r>
          </a:p>
          <a:p>
            <a:pPr marL="0" indent="0" algn="just">
              <a:buNone/>
            </a:pPr>
            <a:endParaRPr lang="pt-BR" dirty="0"/>
          </a:p>
          <a:p>
            <a:pPr algn="just"/>
            <a:r>
              <a:rPr lang="pt-BR" dirty="0"/>
              <a:t>Versão 1.0</a:t>
            </a:r>
          </a:p>
          <a:p>
            <a:pPr algn="just"/>
            <a:r>
              <a:rPr lang="pt-BR" dirty="0"/>
              <a:t>Versão de correção de erros 1.1</a:t>
            </a:r>
          </a:p>
          <a:p>
            <a:pPr algn="just"/>
            <a:r>
              <a:rPr lang="pt-BR" dirty="0"/>
              <a:t>Versão personalizada do sistema para o governo americano</a:t>
            </a:r>
          </a:p>
          <a:p>
            <a:pPr marL="0" indent="0" algn="just">
              <a:buNone/>
            </a:pPr>
            <a:r>
              <a:rPr lang="pt-BR" dirty="0"/>
              <a:t>Em Sistemas de controle de versão uma linha-base é geralmente identificada pelo uso de </a:t>
            </a:r>
            <a:r>
              <a:rPr lang="pt-BR" dirty="0" err="1"/>
              <a:t>branches</a:t>
            </a:r>
            <a:r>
              <a:rPr lang="pt-BR" dirty="0"/>
              <a:t> (ramos, em inglês</a:t>
            </a:r>
            <a:r>
              <a:rPr lang="pt-BR" dirty="0" smtClean="0"/>
              <a:t>).</a:t>
            </a:r>
          </a:p>
          <a:p>
            <a:pPr marL="0" indent="0" algn="just">
              <a:buNone/>
            </a:pPr>
            <a:endParaRPr lang="pt-BR" b="1" dirty="0"/>
          </a:p>
        </p:txBody>
      </p:sp>
    </p:spTree>
    <p:extLst>
      <p:ext uri="{BB962C8B-B14F-4D97-AF65-F5344CB8AC3E}">
        <p14:creationId xmlns:p14="http://schemas.microsoft.com/office/powerpoint/2010/main" val="44121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48680"/>
            <a:ext cx="8229600" cy="5928320"/>
          </a:xfrm>
        </p:spPr>
        <p:txBody>
          <a:bodyPr>
            <a:normAutofit fontScale="77500" lnSpcReduction="20000"/>
          </a:bodyPr>
          <a:lstStyle/>
          <a:p>
            <a:pPr marL="0" indent="0" algn="just">
              <a:buNone/>
            </a:pPr>
            <a:r>
              <a:rPr lang="pt-BR" b="1" dirty="0" err="1" smtClean="0"/>
              <a:t>Baselines</a:t>
            </a:r>
            <a:r>
              <a:rPr lang="pt-BR" b="1" dirty="0" smtClean="0"/>
              <a:t> </a:t>
            </a:r>
            <a:r>
              <a:rPr lang="pt-BR" b="1" dirty="0"/>
              <a:t>(linhas de referência) </a:t>
            </a:r>
            <a:endParaRPr lang="pt-BR" b="1" dirty="0" smtClean="0"/>
          </a:p>
          <a:p>
            <a:pPr algn="just"/>
            <a:r>
              <a:rPr lang="pt-BR" dirty="0"/>
              <a:t>Uma Linha de Referência (</a:t>
            </a:r>
            <a:r>
              <a:rPr lang="pt-BR" dirty="0" err="1"/>
              <a:t>baseline</a:t>
            </a:r>
            <a:r>
              <a:rPr lang="pt-BR" dirty="0"/>
              <a:t>) é um conceito de Gerenciamento de Configuração de Software que ajuda a controlar as mudanças sem impedir seriamente as mudanças justificáveis</a:t>
            </a:r>
            <a:r>
              <a:rPr lang="pt-BR" dirty="0" smtClean="0"/>
              <a:t>.</a:t>
            </a:r>
          </a:p>
          <a:p>
            <a:pPr algn="just"/>
            <a:r>
              <a:rPr lang="pt-BR" dirty="0"/>
              <a:t>As </a:t>
            </a:r>
            <a:r>
              <a:rPr lang="pt-BR" dirty="0" err="1"/>
              <a:t>baselines</a:t>
            </a:r>
            <a:r>
              <a:rPr lang="pt-BR" dirty="0"/>
              <a:t> podem ocorrer ao final de cada uma das fases do processo de desenvolvimento de software, ou de algum outro modo definido pela gerência</a:t>
            </a:r>
            <a:r>
              <a:rPr lang="pt-BR" dirty="0" smtClean="0"/>
              <a:t>.</a:t>
            </a:r>
          </a:p>
          <a:p>
            <a:pPr algn="just"/>
            <a:r>
              <a:rPr lang="pt-BR" dirty="0"/>
              <a:t>Um item de configuração de software que passou por uma linha básica é considerado “</a:t>
            </a:r>
            <a:r>
              <a:rPr lang="pt-BR" dirty="0" err="1"/>
              <a:t>baselined</a:t>
            </a:r>
            <a:r>
              <a:rPr lang="pt-BR" dirty="0"/>
              <a:t>” ou é dito que o item ”tornou-se uma linha básica”  </a:t>
            </a:r>
            <a:endParaRPr lang="pt-BR" dirty="0" smtClean="0"/>
          </a:p>
          <a:p>
            <a:pPr marL="0" indent="0" algn="just">
              <a:buNone/>
            </a:pPr>
            <a:r>
              <a:rPr lang="pt-BR" b="1" dirty="0" smtClean="0"/>
              <a:t> </a:t>
            </a:r>
            <a:r>
              <a:rPr lang="pt-BR" b="1" dirty="0"/>
              <a:t>Repositório dos Itens de Configuração </a:t>
            </a:r>
            <a:endParaRPr lang="pt-BR" b="1" dirty="0" smtClean="0"/>
          </a:p>
          <a:p>
            <a:pPr algn="just"/>
            <a:r>
              <a:rPr lang="pt-BR" dirty="0"/>
              <a:t>Um repositório de itens de configuração é um local sob controle de acesso (banco de dados) onde são armazenados os Itens de Configuração de Software depois de liberados por uma "</a:t>
            </a:r>
            <a:r>
              <a:rPr lang="pt-BR" dirty="0" err="1"/>
              <a:t>baseline</a:t>
            </a:r>
            <a:r>
              <a:rPr lang="pt-BR" dirty="0"/>
              <a:t>". </a:t>
            </a:r>
            <a:endParaRPr lang="pt-BR" dirty="0" smtClean="0"/>
          </a:p>
          <a:p>
            <a:pPr algn="just"/>
            <a:r>
              <a:rPr lang="pt-BR" dirty="0"/>
              <a:t>Nos pontos estabelecidos pelas linhas de referência, os itens de configuração devem ser identificados, analisados, corrigidos , aprovados e armazenados no repositório de itens de </a:t>
            </a:r>
            <a:r>
              <a:rPr lang="pt-BR" dirty="0" smtClean="0"/>
              <a:t>configuração</a:t>
            </a:r>
          </a:p>
          <a:p>
            <a:pPr algn="just"/>
            <a:r>
              <a:rPr lang="pt-BR" dirty="0"/>
              <a:t>Os itens de um repositório de itens de configuração só poderão ser alterados após uma solicitação de alteração formalmente aprovada pelo gerente de configuração. </a:t>
            </a:r>
            <a:endParaRPr lang="pt-BR" dirty="0" smtClean="0"/>
          </a:p>
          <a:p>
            <a:pPr algn="just"/>
            <a:r>
              <a:rPr lang="pt-BR" dirty="0" smtClean="0"/>
              <a:t>Essa </a:t>
            </a:r>
            <a:r>
              <a:rPr lang="pt-BR" dirty="0"/>
              <a:t>é uma forma de prover controle sobre a situação de cada um dos itens de configuração, evitando inconsistências. </a:t>
            </a:r>
            <a:endParaRPr lang="pt-BR" dirty="0" smtClean="0"/>
          </a:p>
        </p:txBody>
      </p:sp>
    </p:spTree>
    <p:extLst>
      <p:ext uri="{BB962C8B-B14F-4D97-AF65-F5344CB8AC3E}">
        <p14:creationId xmlns:p14="http://schemas.microsoft.com/office/powerpoint/2010/main" val="47935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8229600" cy="5784304"/>
          </a:xfrm>
        </p:spPr>
        <p:txBody>
          <a:bodyPr>
            <a:normAutofit lnSpcReduction="10000"/>
          </a:bodyPr>
          <a:lstStyle/>
          <a:p>
            <a:pPr marL="0" indent="0" algn="just">
              <a:buNone/>
            </a:pPr>
            <a:r>
              <a:rPr lang="pt-BR" b="1" dirty="0"/>
              <a:t>Check-in / </a:t>
            </a:r>
            <a:r>
              <a:rPr lang="pt-BR" b="1" dirty="0" err="1" smtClean="0"/>
              <a:t>Check</a:t>
            </a:r>
            <a:r>
              <a:rPr lang="pt-BR" b="1" dirty="0" smtClean="0"/>
              <a:t>-out</a:t>
            </a:r>
          </a:p>
          <a:p>
            <a:pPr algn="just"/>
            <a:r>
              <a:rPr lang="pt-BR" dirty="0" err="1"/>
              <a:t>Check</a:t>
            </a:r>
            <a:r>
              <a:rPr lang="pt-BR" dirty="0"/>
              <a:t> In/</a:t>
            </a:r>
            <a:r>
              <a:rPr lang="pt-BR" dirty="0" err="1"/>
              <a:t>Check</a:t>
            </a:r>
            <a:r>
              <a:rPr lang="pt-BR" dirty="0"/>
              <a:t> Out é o método utilizado para trabalhar com itens de configuração que já estão no repositório, ou seja, conferência na entrada e conferência na saída. </a:t>
            </a:r>
            <a:endParaRPr lang="pt-BR" dirty="0" smtClean="0"/>
          </a:p>
          <a:p>
            <a:pPr algn="just"/>
            <a:r>
              <a:rPr lang="pt-BR" dirty="0"/>
              <a:t>Quando for desejada uma alteração em algum item de configuração do repositório, uma cópia do item é colocada numa área de trabalho do desenvolvedor (“</a:t>
            </a:r>
            <a:r>
              <a:rPr lang="pt-BR" dirty="0" err="1"/>
              <a:t>check</a:t>
            </a:r>
            <a:r>
              <a:rPr lang="pt-BR" dirty="0"/>
              <a:t> out”) </a:t>
            </a:r>
            <a:endParaRPr lang="pt-BR" dirty="0" smtClean="0"/>
          </a:p>
          <a:p>
            <a:pPr algn="just"/>
            <a:r>
              <a:rPr lang="pt-BR" dirty="0" smtClean="0"/>
              <a:t>Dentro </a:t>
            </a:r>
            <a:r>
              <a:rPr lang="pt-BR" dirty="0"/>
              <a:t>de sua área, o desenvolvedor tem total liberdade de trabalho</a:t>
            </a:r>
            <a:r>
              <a:rPr lang="pt-BR" b="1" dirty="0" smtClean="0"/>
              <a:t> </a:t>
            </a:r>
            <a:endParaRPr lang="pt-BR" b="1" dirty="0"/>
          </a:p>
          <a:p>
            <a:pPr algn="just"/>
            <a:r>
              <a:rPr lang="pt-BR" dirty="0"/>
              <a:t>Após o final das alterações no item de configuração, ele será revisado e recolocado no repositório (“</a:t>
            </a:r>
            <a:r>
              <a:rPr lang="pt-BR" dirty="0" err="1"/>
              <a:t>check</a:t>
            </a:r>
            <a:r>
              <a:rPr lang="pt-BR" dirty="0"/>
              <a:t> in</a:t>
            </a:r>
            <a:r>
              <a:rPr lang="pt-BR" dirty="0" smtClean="0"/>
              <a:t>”).</a:t>
            </a:r>
          </a:p>
          <a:p>
            <a:pPr algn="just"/>
            <a:r>
              <a:rPr lang="pt-BR" dirty="0" smtClean="0"/>
              <a:t> Uma </a:t>
            </a:r>
            <a:r>
              <a:rPr lang="pt-BR" dirty="0"/>
              <a:t>nova linha de referência deverá ser traçada, de modo que uma nova configuração contendo o item alterado seja formada e congelada no repositório </a:t>
            </a:r>
          </a:p>
        </p:txBody>
      </p:sp>
    </p:spTree>
    <p:extLst>
      <p:ext uri="{BB962C8B-B14F-4D97-AF65-F5344CB8AC3E}">
        <p14:creationId xmlns:p14="http://schemas.microsoft.com/office/powerpoint/2010/main" val="21565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Relatos de configuração </a:t>
            </a:r>
          </a:p>
        </p:txBody>
      </p:sp>
      <p:sp>
        <p:nvSpPr>
          <p:cNvPr id="3" name="Espaço Reservado para Conteúdo 2"/>
          <p:cNvSpPr>
            <a:spLocks noGrp="1"/>
          </p:cNvSpPr>
          <p:nvPr>
            <p:ph idx="1"/>
          </p:nvPr>
        </p:nvSpPr>
        <p:spPr/>
        <p:txBody>
          <a:bodyPr/>
          <a:lstStyle/>
          <a:p>
            <a:r>
              <a:rPr lang="pt-BR" dirty="0"/>
              <a:t>O objetivo do Relato da Situação é relatar a todas as pessoas envolvidas no desenvolvimento e na manutenção do software. </a:t>
            </a:r>
            <a:endParaRPr lang="pt-BR" dirty="0" smtClean="0"/>
          </a:p>
          <a:p>
            <a:r>
              <a:rPr lang="pt-BR" dirty="0" smtClean="0"/>
              <a:t>As </a:t>
            </a:r>
            <a:r>
              <a:rPr lang="pt-BR" dirty="0"/>
              <a:t>seguintes informações sobre as alterações na configuração de software: </a:t>
            </a:r>
            <a:endParaRPr lang="pt-BR" dirty="0" smtClean="0"/>
          </a:p>
          <a:p>
            <a:r>
              <a:rPr lang="pt-BR" dirty="0" smtClean="0"/>
              <a:t>O </a:t>
            </a:r>
            <a:r>
              <a:rPr lang="pt-BR" dirty="0"/>
              <a:t>que aconteceu? </a:t>
            </a:r>
            <a:endParaRPr lang="pt-BR" dirty="0" smtClean="0"/>
          </a:p>
          <a:p>
            <a:r>
              <a:rPr lang="pt-BR" dirty="0" smtClean="0"/>
              <a:t>Quem </a:t>
            </a:r>
            <a:r>
              <a:rPr lang="pt-BR" dirty="0"/>
              <a:t>o fez? </a:t>
            </a:r>
            <a:endParaRPr lang="pt-BR" dirty="0" smtClean="0"/>
          </a:p>
          <a:p>
            <a:r>
              <a:rPr lang="pt-BR" dirty="0" smtClean="0"/>
              <a:t>Quando </a:t>
            </a:r>
            <a:r>
              <a:rPr lang="pt-BR" dirty="0"/>
              <a:t>aconteceu? </a:t>
            </a:r>
            <a:endParaRPr lang="pt-BR" dirty="0" smtClean="0"/>
          </a:p>
          <a:p>
            <a:r>
              <a:rPr lang="pt-BR" dirty="0" smtClean="0"/>
              <a:t>O </a:t>
            </a:r>
            <a:r>
              <a:rPr lang="pt-BR" dirty="0"/>
              <a:t>que mais será afetado? </a:t>
            </a:r>
          </a:p>
        </p:txBody>
      </p:sp>
    </p:spTree>
    <p:extLst>
      <p:ext uri="{BB962C8B-B14F-4D97-AF65-F5344CB8AC3E}">
        <p14:creationId xmlns:p14="http://schemas.microsoft.com/office/powerpoint/2010/main" val="281182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workflow_gcs_simplificad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92696"/>
            <a:ext cx="5472608" cy="543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11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lho">
  <a:themeElements>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Escritório Clássico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lh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78</TotalTime>
  <Words>1802</Words>
  <Application>Microsoft Office PowerPoint</Application>
  <PresentationFormat>Apresentação na tela (4:3)</PresentationFormat>
  <Paragraphs>84</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Brilho</vt:lpstr>
      <vt:lpstr>Gerência de Configuração de Software Plano de estudo</vt:lpstr>
      <vt:lpstr>Fundamentos da gerência de configuração de software</vt:lpstr>
      <vt:lpstr>Apresentação do PowerPoint</vt:lpstr>
      <vt:lpstr>Processos de Gerência de configuração de software</vt:lpstr>
      <vt:lpstr>Apresentação do PowerPoint</vt:lpstr>
      <vt:lpstr>Apresentação do PowerPoint</vt:lpstr>
      <vt:lpstr>Apresentação do PowerPoint</vt:lpstr>
      <vt:lpstr>Relatos de configuração </vt:lpstr>
      <vt:lpstr>Apresentação do PowerPoint</vt:lpstr>
      <vt:lpstr>MPS.Br: Processo Gerência de Configuração (Nível F) </vt:lpstr>
      <vt:lpstr>Apresentação do PowerPoint</vt:lpstr>
      <vt:lpstr>ISO/IEC 12207 </vt:lpstr>
      <vt:lpstr>Apresentação do PowerPoint</vt:lpstr>
      <vt:lpstr>Norma ISO/IEC 14102</vt:lpstr>
      <vt:lpstr>Ferramentas CASE</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Gerência de Configuração de Software Plano de estudo</dc:title>
  <dc:creator>Brian</dc:creator>
  <cp:lastModifiedBy>Brian</cp:lastModifiedBy>
  <cp:revision>7</cp:revision>
  <dcterms:created xsi:type="dcterms:W3CDTF">2017-12-11T14:57:08Z</dcterms:created>
  <dcterms:modified xsi:type="dcterms:W3CDTF">2017-12-11T16:15:33Z</dcterms:modified>
</cp:coreProperties>
</file>