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ADAC63-2430-4A6E-9349-B584800B5850}">
  <a:tblStyle styleId="{8CADAC63-2430-4A6E-9349-B584800B58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42e558a8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42e558a8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Since the casual riders seem to spend more time riding and it happens mostly during the summer months, it would be </a:t>
            </a:r>
            <a:r>
              <a:rPr lang="en-CA"/>
              <a:t>beneficial</a:t>
            </a:r>
            <a:r>
              <a:rPr lang="en-CA"/>
              <a:t> to have another type of membership that is focused on the warmer months </a:t>
            </a:r>
            <a:r>
              <a:rPr lang="en-CA">
                <a:solidFill>
                  <a:schemeClr val="dk1"/>
                </a:solidFill>
              </a:rPr>
              <a:t>(May to October), but if signing a annual membership, a bigger discount could be obtained.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CA">
                <a:solidFill>
                  <a:schemeClr val="dk1"/>
                </a:solidFill>
              </a:rPr>
              <a:t>A marketing campaign should be developed and be launched during the warmer months on the benefits of having a membership. The campaign should show images of people riding (in what would be a hour-long riding - calmly, relaxed, enjoying) in the areas that are most used by casual riders (navy pier, parks, shore front).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CA">
                <a:solidFill>
                  <a:schemeClr val="dk1"/>
                </a:solidFill>
              </a:rPr>
              <a:t>Since there is a concentration of casual riders during the weekends, promotional stands should be set up by the most used stations during the weekends. If signing for a plan, the new member would receive gifts.</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3fe04959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3fe04959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3fe049592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3fe04959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3fe049592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3fe049592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3fe049592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3fe049592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3fe04949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3fe04949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3fe04949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3fe04949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Cyclistic is the main company that provides bike sharing services for the Cook County, that encompasses Chicago.</a:t>
            </a:r>
            <a:endParaRPr/>
          </a:p>
          <a:p>
            <a:pPr indent="0" lvl="0" marL="0" rtl="0" algn="l">
              <a:spcBef>
                <a:spcPts val="0"/>
              </a:spcBef>
              <a:spcAft>
                <a:spcPts val="0"/>
              </a:spcAft>
              <a:buNone/>
            </a:pPr>
            <a:r>
              <a:rPr lang="en-CA"/>
              <a:t>Cyclistic has on average more than 15,000 users daily, although the number of users and their profile varies with month, day of the week and hour of the day.</a:t>
            </a:r>
            <a:endParaRPr/>
          </a:p>
          <a:p>
            <a:pPr indent="0" lvl="0" marL="0" rtl="0" algn="l">
              <a:spcBef>
                <a:spcPts val="0"/>
              </a:spcBef>
              <a:spcAft>
                <a:spcPts val="0"/>
              </a:spcAft>
              <a:buNone/>
            </a:pPr>
            <a:r>
              <a:rPr lang="en-CA"/>
              <a:t>The users of Cyclistic are divided into two groups: members and casual riders.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To increase the profits, leadership concluded that we need to increase the number of members, because they bring more revenues than the casual riders.</a:t>
            </a:r>
            <a:endParaRPr/>
          </a:p>
          <a:p>
            <a:pPr indent="0" lvl="0" marL="0" rtl="0" algn="l">
              <a:spcBef>
                <a:spcPts val="0"/>
              </a:spcBef>
              <a:spcAft>
                <a:spcPts val="0"/>
              </a:spcAft>
              <a:buNone/>
            </a:pPr>
            <a:r>
              <a:rPr lang="en-CA"/>
              <a:t>I was assigned the task to </a:t>
            </a:r>
            <a:r>
              <a:rPr lang="en-CA"/>
              <a:t>answer</a:t>
            </a:r>
            <a:r>
              <a:rPr lang="en-CA"/>
              <a:t> the question: what is the difference between the members and casual riders?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3fe0495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3fe0495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Member rides are the largest in the past 12 months, but the usage varies by month as shown in the chart.</a:t>
            </a:r>
            <a:endParaRPr/>
          </a:p>
          <a:p>
            <a:pPr indent="0" lvl="0" marL="0" rtl="0" algn="l">
              <a:spcBef>
                <a:spcPts val="0"/>
              </a:spcBef>
              <a:spcAft>
                <a:spcPts val="0"/>
              </a:spcAft>
              <a:buNone/>
            </a:pPr>
            <a:r>
              <a:rPr lang="en-CA"/>
              <a:t>Casual rides surpass the member rides from June to August. Also, casual members have a pretty low usage of the service during the Winter months.</a:t>
            </a:r>
            <a:endParaRPr/>
          </a:p>
          <a:p>
            <a:pPr indent="0" lvl="0" marL="0" rtl="0" algn="l">
              <a:spcBef>
                <a:spcPts val="0"/>
              </a:spcBef>
              <a:spcAft>
                <a:spcPts val="0"/>
              </a:spcAft>
              <a:buNone/>
            </a:pPr>
            <a:r>
              <a:rPr lang="en-CA"/>
              <a:t>Any marketing campaigns should focus in the Summer months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3fe04959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3fe04959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Casual and member riders have a different usage in terms of the day of the week.</a:t>
            </a:r>
            <a:endParaRPr/>
          </a:p>
          <a:p>
            <a:pPr indent="0" lvl="0" marL="0" rtl="0" algn="l">
              <a:spcBef>
                <a:spcPts val="0"/>
              </a:spcBef>
              <a:spcAft>
                <a:spcPts val="0"/>
              </a:spcAft>
              <a:buNone/>
            </a:pPr>
            <a:r>
              <a:rPr lang="en-CA"/>
              <a:t>During the weekends, most of the rides are done by casual riders, as they peak and surpass members on Saturdays and Sundays.</a:t>
            </a:r>
            <a:endParaRPr/>
          </a:p>
          <a:p>
            <a:pPr indent="0" lvl="0" marL="0" rtl="0" algn="l">
              <a:spcBef>
                <a:spcPts val="0"/>
              </a:spcBef>
              <a:spcAft>
                <a:spcPts val="0"/>
              </a:spcAft>
              <a:buNone/>
            </a:pPr>
            <a:r>
              <a:rPr lang="en-CA"/>
              <a:t>Members have a slight peak during the business days, but the usage by members is sort of stable throughout the week.</a:t>
            </a:r>
            <a:endParaRPr/>
          </a:p>
          <a:p>
            <a:pPr indent="0" lvl="0" marL="0" rtl="0" algn="l">
              <a:spcBef>
                <a:spcPts val="0"/>
              </a:spcBef>
              <a:spcAft>
                <a:spcPts val="0"/>
              </a:spcAft>
              <a:buNone/>
            </a:pPr>
            <a:r>
              <a:rPr lang="en-CA"/>
              <a:t>One of the reasons is that casual riders use the bike to leisure unique activities while the members commute to work with the service.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3fe04959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3fe04959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In a day, the casual riders start increasing their usage in the morning to peak at the end of the business day (at 5pm).</a:t>
            </a:r>
            <a:endParaRPr/>
          </a:p>
          <a:p>
            <a:pPr indent="0" lvl="0" marL="0" rtl="0" algn="l">
              <a:spcBef>
                <a:spcPts val="0"/>
              </a:spcBef>
              <a:spcAft>
                <a:spcPts val="0"/>
              </a:spcAft>
              <a:buNone/>
            </a:pPr>
            <a:r>
              <a:rPr lang="en-CA"/>
              <a:t>Supporting the hypothesis that members users use the service for commute to work and back home, they have two peaks in an average day (at 8am and 5pm).</a:t>
            </a:r>
            <a:endParaRPr/>
          </a:p>
          <a:p>
            <a:pPr indent="0" lvl="0" marL="0" rtl="0" algn="l">
              <a:spcBef>
                <a:spcPts val="0"/>
              </a:spcBef>
              <a:spcAft>
                <a:spcPts val="0"/>
              </a:spcAft>
              <a:buNone/>
            </a:pPr>
            <a:r>
              <a:rPr lang="en-CA"/>
              <a:t>If you plot the data separated by day of the week, it is possible to observe that during the weekends, there is no morning peak for member riders as they show a very similar usage profile as the casual riders.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3fe04959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3fe04959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Casual riders spend on average ~ 31min using the service, while the members use for ~13min on average.</a:t>
            </a:r>
            <a:endParaRPr/>
          </a:p>
          <a:p>
            <a:pPr indent="0" lvl="0" marL="0" rtl="0" algn="l">
              <a:spcBef>
                <a:spcPts val="0"/>
              </a:spcBef>
              <a:spcAft>
                <a:spcPts val="0"/>
              </a:spcAft>
              <a:buNone/>
            </a:pPr>
            <a:r>
              <a:rPr lang="en-CA"/>
              <a:t>This behaviour is consistent for any month of the year, any day of the week, or any time of a day.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3fe049592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3fe049592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During the winter, casual riders cycle less than members. However, the sum of the hours spent riding the bike in warmer months increases considerably as the casual riders spend 2.5x more time riding than the member riders. This behaviour is especially true during the weekends, but during the week, they spend a similar amount.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3fe049592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3fe049592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The starting and ending stations differ between member and casual riders.</a:t>
            </a:r>
            <a:endParaRPr/>
          </a:p>
          <a:p>
            <a:pPr indent="0" lvl="0" marL="0" rtl="0" algn="l">
              <a:spcBef>
                <a:spcPts val="0"/>
              </a:spcBef>
              <a:spcAft>
                <a:spcPts val="0"/>
              </a:spcAft>
              <a:buNone/>
            </a:pPr>
            <a:r>
              <a:rPr lang="en-CA"/>
              <a:t>Casual riders are concentrated close to the navy pier, millenium park, lincoln park.</a:t>
            </a:r>
            <a:endParaRPr/>
          </a:p>
          <a:p>
            <a:pPr indent="0" lvl="0" marL="0" rtl="0" algn="l">
              <a:spcBef>
                <a:spcPts val="0"/>
              </a:spcBef>
              <a:spcAft>
                <a:spcPts val="0"/>
              </a:spcAft>
              <a:buNone/>
            </a:pPr>
            <a:r>
              <a:rPr lang="en-CA"/>
              <a:t>Member </a:t>
            </a:r>
            <a:r>
              <a:rPr lang="en-CA"/>
              <a:t>riders are concentrated mostly in the university area.</a:t>
            </a:r>
            <a:endParaRPr/>
          </a:p>
          <a:p>
            <a:pPr indent="0" lvl="0" marL="0" rtl="0" algn="l">
              <a:spcBef>
                <a:spcPts val="0"/>
              </a:spcBef>
              <a:spcAft>
                <a:spcPts val="0"/>
              </a:spcAft>
              <a:buNone/>
            </a:pPr>
            <a:r>
              <a:rPr lang="en-CA"/>
              <a:t>The 20 most used stations have been identified and can be used to decide advertisement locations.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BIKESHARING USERS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Understanding the main differences between Cyclistic casual and member riders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ACTION! HOW TO INCREASE MEMBERSHIPS</a:t>
            </a:r>
            <a:endParaRPr/>
          </a:p>
        </p:txBody>
      </p:sp>
      <p:sp>
        <p:nvSpPr>
          <p:cNvPr id="150" name="Google Shape;150;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CA"/>
              <a:t>Membership plans for warmer months; bigger discounts if you sign for the whole year</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CA"/>
              <a:t>Advertisement campaigns during the Summer, especially in the areas close to the shore</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CA"/>
              <a:t>Stands with promotional items in the most used stations during the weekends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APPENDIX 1</a:t>
            </a:r>
            <a:endParaRPr/>
          </a:p>
        </p:txBody>
      </p:sp>
      <p:sp>
        <p:nvSpPr>
          <p:cNvPr id="156" name="Google Shape;156;p23"/>
          <p:cNvSpPr txBox="1"/>
          <p:nvPr>
            <p:ph idx="1" type="body"/>
          </p:nvPr>
        </p:nvSpPr>
        <p:spPr>
          <a:xfrm>
            <a:off x="729450" y="2078875"/>
            <a:ext cx="2690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Bikesharing for each day of the week</a:t>
            </a:r>
            <a:endParaRPr/>
          </a:p>
        </p:txBody>
      </p:sp>
      <p:pic>
        <p:nvPicPr>
          <p:cNvPr id="157" name="Google Shape;157;p23"/>
          <p:cNvPicPr preferRelativeResize="0"/>
          <p:nvPr/>
        </p:nvPicPr>
        <p:blipFill>
          <a:blip r:embed="rId3">
            <a:alphaModFix/>
          </a:blip>
          <a:stretch>
            <a:fillRect/>
          </a:stretch>
        </p:blipFill>
        <p:spPr>
          <a:xfrm>
            <a:off x="3482700" y="2078875"/>
            <a:ext cx="4449776" cy="2746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APPENDIX 2</a:t>
            </a:r>
            <a:endParaRPr/>
          </a:p>
        </p:txBody>
      </p:sp>
      <p:pic>
        <p:nvPicPr>
          <p:cNvPr id="163" name="Google Shape;163;p24" title="Chart"/>
          <p:cNvPicPr preferRelativeResize="0"/>
          <p:nvPr/>
        </p:nvPicPr>
        <p:blipFill>
          <a:blip r:embed="rId3">
            <a:alphaModFix/>
          </a:blip>
          <a:stretch>
            <a:fillRect/>
          </a:stretch>
        </p:blipFill>
        <p:spPr>
          <a:xfrm>
            <a:off x="152400" y="2006250"/>
            <a:ext cx="4827249" cy="2984849"/>
          </a:xfrm>
          <a:prstGeom prst="rect">
            <a:avLst/>
          </a:prstGeom>
          <a:noFill/>
          <a:ln>
            <a:noFill/>
          </a:ln>
        </p:spPr>
      </p:pic>
      <p:pic>
        <p:nvPicPr>
          <p:cNvPr id="164" name="Google Shape;164;p24"/>
          <p:cNvPicPr preferRelativeResize="0"/>
          <p:nvPr/>
        </p:nvPicPr>
        <p:blipFill>
          <a:blip r:embed="rId4">
            <a:alphaModFix/>
          </a:blip>
          <a:stretch>
            <a:fillRect/>
          </a:stretch>
        </p:blipFill>
        <p:spPr>
          <a:xfrm>
            <a:off x="5111024" y="2370625"/>
            <a:ext cx="3859552" cy="23818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APPENDIX 3</a:t>
            </a:r>
            <a:endParaRPr/>
          </a:p>
        </p:txBody>
      </p:sp>
      <p:pic>
        <p:nvPicPr>
          <p:cNvPr id="170" name="Google Shape;170;p25" title="Chart"/>
          <p:cNvPicPr preferRelativeResize="0"/>
          <p:nvPr/>
        </p:nvPicPr>
        <p:blipFill>
          <a:blip r:embed="rId3">
            <a:alphaModFix/>
          </a:blip>
          <a:stretch>
            <a:fillRect/>
          </a:stretch>
        </p:blipFill>
        <p:spPr>
          <a:xfrm>
            <a:off x="152400" y="2006250"/>
            <a:ext cx="4827249" cy="2984849"/>
          </a:xfrm>
          <a:prstGeom prst="rect">
            <a:avLst/>
          </a:prstGeom>
          <a:noFill/>
          <a:ln>
            <a:noFill/>
          </a:ln>
        </p:spPr>
      </p:pic>
      <p:pic>
        <p:nvPicPr>
          <p:cNvPr id="171" name="Google Shape;171;p25"/>
          <p:cNvPicPr preferRelativeResize="0"/>
          <p:nvPr/>
        </p:nvPicPr>
        <p:blipFill>
          <a:blip r:embed="rId4">
            <a:alphaModFix/>
          </a:blip>
          <a:stretch>
            <a:fillRect/>
          </a:stretch>
        </p:blipFill>
        <p:spPr>
          <a:xfrm>
            <a:off x="5132049" y="2006250"/>
            <a:ext cx="3859552" cy="23818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aphicFrame>
        <p:nvGraphicFramePr>
          <p:cNvPr id="176" name="Google Shape;176;p26"/>
          <p:cNvGraphicFramePr/>
          <p:nvPr/>
        </p:nvGraphicFramePr>
        <p:xfrm>
          <a:off x="388800" y="1853850"/>
          <a:ext cx="3000000" cy="3000000"/>
        </p:xfrm>
        <a:graphic>
          <a:graphicData uri="http://schemas.openxmlformats.org/drawingml/2006/table">
            <a:tbl>
              <a:tblPr>
                <a:noFill/>
                <a:tableStyleId>{8CADAC63-2430-4A6E-9349-B584800B5850}</a:tableStyleId>
              </a:tblPr>
              <a:tblGrid>
                <a:gridCol w="1889625"/>
                <a:gridCol w="1358475"/>
              </a:tblGrid>
              <a:tr h="313775">
                <a:tc>
                  <a:txBody>
                    <a:bodyPr/>
                    <a:lstStyle/>
                    <a:p>
                      <a:pPr indent="0" lvl="0" marL="0" rtl="0" algn="l">
                        <a:spcBef>
                          <a:spcPts val="0"/>
                        </a:spcBef>
                        <a:spcAft>
                          <a:spcPts val="0"/>
                        </a:spcAft>
                        <a:buNone/>
                      </a:pPr>
                      <a:r>
                        <a:rPr b="1" lang="en-CA" sz="800"/>
                        <a:t>Stations - most used by casual</a:t>
                      </a:r>
                      <a:endParaRPr b="1" sz="800"/>
                    </a:p>
                  </a:txBody>
                  <a:tcPr marT="91425" marB="91425" marR="91425" marL="91425"/>
                </a:tc>
                <a:tc>
                  <a:txBody>
                    <a:bodyPr/>
                    <a:lstStyle/>
                    <a:p>
                      <a:pPr indent="0" lvl="0" marL="0" marR="0" rtl="0" algn="ctr">
                        <a:lnSpc>
                          <a:spcPct val="115000"/>
                        </a:lnSpc>
                        <a:spcBef>
                          <a:spcPts val="0"/>
                        </a:spcBef>
                        <a:spcAft>
                          <a:spcPts val="0"/>
                        </a:spcAft>
                        <a:buNone/>
                      </a:pPr>
                      <a:r>
                        <a:rPr b="1" lang="en-CA" sz="800"/>
                        <a:t>Number of riders</a:t>
                      </a:r>
                      <a:endParaRPr sz="800"/>
                    </a:p>
                  </a:txBody>
                  <a:tcPr marT="91425" marB="91425" marR="91425" marL="91425"/>
                </a:tc>
              </a:tr>
              <a:tr h="304775">
                <a:tc>
                  <a:txBody>
                    <a:bodyPr/>
                    <a:lstStyle/>
                    <a:p>
                      <a:pPr indent="0" lvl="0" marL="0" rtl="0" algn="l">
                        <a:lnSpc>
                          <a:spcPct val="115000"/>
                        </a:lnSpc>
                        <a:spcBef>
                          <a:spcPts val="0"/>
                        </a:spcBef>
                        <a:spcAft>
                          <a:spcPts val="0"/>
                        </a:spcAft>
                        <a:buNone/>
                      </a:pPr>
                      <a:r>
                        <a:rPr lang="en-CA" sz="800"/>
                        <a:t>Streeter Dr &amp; Grand Ave</a:t>
                      </a:r>
                      <a:endParaRPr sz="800"/>
                    </a:p>
                  </a:txBody>
                  <a:tcPr marT="91425" marB="91425" marR="28575" marL="28575" anchor="b"/>
                </a:tc>
                <a:tc>
                  <a:txBody>
                    <a:bodyPr/>
                    <a:lstStyle/>
                    <a:p>
                      <a:pPr indent="0" lvl="0" marL="0" marR="0" rtl="0" algn="ctr">
                        <a:lnSpc>
                          <a:spcPct val="115000"/>
                        </a:lnSpc>
                        <a:spcBef>
                          <a:spcPts val="0"/>
                        </a:spcBef>
                        <a:spcAft>
                          <a:spcPts val="0"/>
                        </a:spcAft>
                        <a:buNone/>
                      </a:pPr>
                      <a:r>
                        <a:rPr lang="en-CA" sz="800"/>
                        <a:t>56277</a:t>
                      </a:r>
                      <a:endParaRPr sz="800"/>
                    </a:p>
                  </a:txBody>
                  <a:tcPr marT="91425" marB="91425" marR="28575" marL="28575" anchor="b"/>
                </a:tc>
              </a:tr>
              <a:tr h="304775">
                <a:tc>
                  <a:txBody>
                    <a:bodyPr/>
                    <a:lstStyle/>
                    <a:p>
                      <a:pPr indent="0" lvl="0" marL="0" rtl="0" algn="l">
                        <a:lnSpc>
                          <a:spcPct val="115000"/>
                        </a:lnSpc>
                        <a:spcBef>
                          <a:spcPts val="0"/>
                        </a:spcBef>
                        <a:spcAft>
                          <a:spcPts val="0"/>
                        </a:spcAft>
                        <a:buNone/>
                      </a:pPr>
                      <a:r>
                        <a:rPr lang="en-CA" sz="800"/>
                        <a:t>Theater on the Lake</a:t>
                      </a:r>
                      <a:endParaRPr sz="800"/>
                    </a:p>
                  </a:txBody>
                  <a:tcPr marT="91425" marB="91425" marR="28575" marL="28575" anchor="b"/>
                </a:tc>
                <a:tc>
                  <a:txBody>
                    <a:bodyPr/>
                    <a:lstStyle/>
                    <a:p>
                      <a:pPr indent="0" lvl="0" marL="0" marR="0" rtl="0" algn="ctr">
                        <a:lnSpc>
                          <a:spcPct val="115000"/>
                        </a:lnSpc>
                        <a:spcBef>
                          <a:spcPts val="0"/>
                        </a:spcBef>
                        <a:spcAft>
                          <a:spcPts val="0"/>
                        </a:spcAft>
                        <a:buNone/>
                      </a:pPr>
                      <a:r>
                        <a:rPr lang="en-CA" sz="800"/>
                        <a:t>17611</a:t>
                      </a:r>
                      <a:endParaRPr sz="800"/>
                    </a:p>
                  </a:txBody>
                  <a:tcPr marT="91425" marB="91425" marR="28575" marL="28575" anchor="b"/>
                </a:tc>
              </a:tr>
              <a:tr h="304775">
                <a:tc>
                  <a:txBody>
                    <a:bodyPr/>
                    <a:lstStyle/>
                    <a:p>
                      <a:pPr indent="0" lvl="0" marL="0" rtl="0" algn="l">
                        <a:lnSpc>
                          <a:spcPct val="115000"/>
                        </a:lnSpc>
                        <a:spcBef>
                          <a:spcPts val="0"/>
                        </a:spcBef>
                        <a:spcAft>
                          <a:spcPts val="0"/>
                        </a:spcAft>
                        <a:buNone/>
                      </a:pPr>
                      <a:r>
                        <a:rPr lang="en-CA" sz="800"/>
                        <a:t>Millennium Park</a:t>
                      </a:r>
                      <a:endParaRPr sz="800"/>
                    </a:p>
                  </a:txBody>
                  <a:tcPr marT="91425" marB="91425" marR="28575" marL="28575" anchor="b"/>
                </a:tc>
                <a:tc>
                  <a:txBody>
                    <a:bodyPr/>
                    <a:lstStyle/>
                    <a:p>
                      <a:pPr indent="0" lvl="0" marL="0" marR="0" rtl="0" algn="ctr">
                        <a:lnSpc>
                          <a:spcPct val="115000"/>
                        </a:lnSpc>
                        <a:spcBef>
                          <a:spcPts val="0"/>
                        </a:spcBef>
                        <a:spcAft>
                          <a:spcPts val="0"/>
                        </a:spcAft>
                        <a:buNone/>
                      </a:pPr>
                      <a:r>
                        <a:rPr lang="en-CA" sz="800"/>
                        <a:t>17331</a:t>
                      </a:r>
                      <a:endParaRPr sz="800"/>
                    </a:p>
                  </a:txBody>
                  <a:tcPr marT="91425" marB="91425" marR="28575" marL="28575" anchor="b"/>
                </a:tc>
              </a:tr>
              <a:tr h="304775">
                <a:tc>
                  <a:txBody>
                    <a:bodyPr/>
                    <a:lstStyle/>
                    <a:p>
                      <a:pPr indent="0" lvl="0" marL="0" rtl="0" algn="l">
                        <a:lnSpc>
                          <a:spcPct val="115000"/>
                        </a:lnSpc>
                        <a:spcBef>
                          <a:spcPts val="0"/>
                        </a:spcBef>
                        <a:spcAft>
                          <a:spcPts val="0"/>
                        </a:spcAft>
                        <a:buNone/>
                      </a:pPr>
                      <a:r>
                        <a:rPr lang="en-CA" sz="800"/>
                        <a:t>Michigan Ave &amp; Oak St</a:t>
                      </a:r>
                      <a:endParaRPr sz="800"/>
                    </a:p>
                  </a:txBody>
                  <a:tcPr marT="91425" marB="91425" marR="28575" marL="28575" anchor="b"/>
                </a:tc>
                <a:tc>
                  <a:txBody>
                    <a:bodyPr/>
                    <a:lstStyle/>
                    <a:p>
                      <a:pPr indent="0" lvl="0" marL="0" marR="0" rtl="0" algn="ctr">
                        <a:lnSpc>
                          <a:spcPct val="115000"/>
                        </a:lnSpc>
                        <a:spcBef>
                          <a:spcPts val="0"/>
                        </a:spcBef>
                        <a:spcAft>
                          <a:spcPts val="0"/>
                        </a:spcAft>
                        <a:buNone/>
                      </a:pPr>
                      <a:r>
                        <a:rPr lang="en-CA" sz="800"/>
                        <a:t>17123</a:t>
                      </a:r>
                      <a:endParaRPr sz="800"/>
                    </a:p>
                  </a:txBody>
                  <a:tcPr marT="91425" marB="91425" marR="28575" marL="28575" anchor="b"/>
                </a:tc>
              </a:tr>
              <a:tr h="304775">
                <a:tc>
                  <a:txBody>
                    <a:bodyPr/>
                    <a:lstStyle/>
                    <a:p>
                      <a:pPr indent="0" lvl="0" marL="0" rtl="0" algn="l">
                        <a:lnSpc>
                          <a:spcPct val="115000"/>
                        </a:lnSpc>
                        <a:spcBef>
                          <a:spcPts val="0"/>
                        </a:spcBef>
                        <a:spcAft>
                          <a:spcPts val="0"/>
                        </a:spcAft>
                        <a:buNone/>
                      </a:pPr>
                      <a:r>
                        <a:rPr lang="en-CA" sz="800"/>
                        <a:t>Lake Shore Dr &amp; Monroe St</a:t>
                      </a:r>
                      <a:endParaRPr sz="800"/>
                    </a:p>
                  </a:txBody>
                  <a:tcPr marT="91425" marB="91425" marR="28575" marL="28575" anchor="b"/>
                </a:tc>
                <a:tc>
                  <a:txBody>
                    <a:bodyPr/>
                    <a:lstStyle/>
                    <a:p>
                      <a:pPr indent="0" lvl="0" marL="0" marR="0" rtl="0" algn="ctr">
                        <a:lnSpc>
                          <a:spcPct val="115000"/>
                        </a:lnSpc>
                        <a:spcBef>
                          <a:spcPts val="0"/>
                        </a:spcBef>
                        <a:spcAft>
                          <a:spcPts val="0"/>
                        </a:spcAft>
                        <a:buNone/>
                      </a:pPr>
                      <a:r>
                        <a:rPr lang="en-CA" sz="800"/>
                        <a:t>14736</a:t>
                      </a:r>
                      <a:endParaRPr sz="800"/>
                    </a:p>
                  </a:txBody>
                  <a:tcPr marT="91425" marB="91425" marR="28575" marL="28575" anchor="b"/>
                </a:tc>
              </a:tr>
              <a:tr h="201050">
                <a:tc>
                  <a:txBody>
                    <a:bodyPr/>
                    <a:lstStyle/>
                    <a:p>
                      <a:pPr indent="0" lvl="0" marL="0" rtl="0" algn="l">
                        <a:lnSpc>
                          <a:spcPct val="115000"/>
                        </a:lnSpc>
                        <a:spcBef>
                          <a:spcPts val="0"/>
                        </a:spcBef>
                        <a:spcAft>
                          <a:spcPts val="0"/>
                        </a:spcAft>
                        <a:buNone/>
                      </a:pPr>
                      <a:r>
                        <a:rPr lang="en-CA" sz="800"/>
                        <a:t>DuSable Lake Shore Dr &amp; Monroe St</a:t>
                      </a:r>
                      <a:endParaRPr sz="800"/>
                    </a:p>
                  </a:txBody>
                  <a:tcPr marT="91425" marB="91425" marR="28575" marL="28575" anchor="b"/>
                </a:tc>
                <a:tc>
                  <a:txBody>
                    <a:bodyPr/>
                    <a:lstStyle/>
                    <a:p>
                      <a:pPr indent="0" lvl="0" marL="0" marR="0" rtl="0" algn="ctr">
                        <a:lnSpc>
                          <a:spcPct val="115000"/>
                        </a:lnSpc>
                        <a:spcBef>
                          <a:spcPts val="0"/>
                        </a:spcBef>
                        <a:spcAft>
                          <a:spcPts val="0"/>
                        </a:spcAft>
                        <a:buNone/>
                      </a:pPr>
                      <a:r>
                        <a:rPr lang="en-CA" sz="800"/>
                        <a:t>14576</a:t>
                      </a:r>
                      <a:endParaRPr sz="800"/>
                    </a:p>
                  </a:txBody>
                  <a:tcPr marT="91425" marB="91425" marR="28575" marL="28575" anchor="b"/>
                </a:tc>
              </a:tr>
              <a:tr h="304775">
                <a:tc>
                  <a:txBody>
                    <a:bodyPr/>
                    <a:lstStyle/>
                    <a:p>
                      <a:pPr indent="0" lvl="0" marL="0" rtl="0" algn="l">
                        <a:lnSpc>
                          <a:spcPct val="115000"/>
                        </a:lnSpc>
                        <a:spcBef>
                          <a:spcPts val="0"/>
                        </a:spcBef>
                        <a:spcAft>
                          <a:spcPts val="0"/>
                        </a:spcAft>
                        <a:buNone/>
                      </a:pPr>
                      <a:r>
                        <a:rPr lang="en-CA" sz="800"/>
                        <a:t>Wells St &amp; Concord Ln</a:t>
                      </a:r>
                      <a:endParaRPr sz="800"/>
                    </a:p>
                  </a:txBody>
                  <a:tcPr marT="91425" marB="91425" marR="28575" marL="28575" anchor="b"/>
                </a:tc>
                <a:tc>
                  <a:txBody>
                    <a:bodyPr/>
                    <a:lstStyle/>
                    <a:p>
                      <a:pPr indent="0" lvl="0" marL="0" marR="0" rtl="0" algn="ctr">
                        <a:lnSpc>
                          <a:spcPct val="115000"/>
                        </a:lnSpc>
                        <a:spcBef>
                          <a:spcPts val="0"/>
                        </a:spcBef>
                        <a:spcAft>
                          <a:spcPts val="0"/>
                        </a:spcAft>
                        <a:buNone/>
                      </a:pPr>
                      <a:r>
                        <a:rPr lang="en-CA" sz="800"/>
                        <a:t>14112</a:t>
                      </a:r>
                      <a:endParaRPr sz="800"/>
                    </a:p>
                  </a:txBody>
                  <a:tcPr marT="91425" marB="91425" marR="28575" marL="28575" anchor="b"/>
                </a:tc>
              </a:tr>
              <a:tr h="304775">
                <a:tc>
                  <a:txBody>
                    <a:bodyPr/>
                    <a:lstStyle/>
                    <a:p>
                      <a:pPr indent="0" lvl="0" marL="0" rtl="0" algn="l">
                        <a:lnSpc>
                          <a:spcPct val="115000"/>
                        </a:lnSpc>
                        <a:spcBef>
                          <a:spcPts val="0"/>
                        </a:spcBef>
                        <a:spcAft>
                          <a:spcPts val="0"/>
                        </a:spcAft>
                        <a:buNone/>
                      </a:pPr>
                      <a:r>
                        <a:rPr lang="en-CA" sz="800"/>
                        <a:t>Clark St &amp; Lincoln Ave</a:t>
                      </a:r>
                      <a:endParaRPr sz="800"/>
                    </a:p>
                  </a:txBody>
                  <a:tcPr marT="91425" marB="91425" marR="28575" marL="28575" anchor="b"/>
                </a:tc>
                <a:tc>
                  <a:txBody>
                    <a:bodyPr/>
                    <a:lstStyle/>
                    <a:p>
                      <a:pPr indent="0" lvl="0" marL="0" marR="0" rtl="0" algn="ctr">
                        <a:lnSpc>
                          <a:spcPct val="115000"/>
                        </a:lnSpc>
                        <a:spcBef>
                          <a:spcPts val="0"/>
                        </a:spcBef>
                        <a:spcAft>
                          <a:spcPts val="0"/>
                        </a:spcAft>
                        <a:buNone/>
                      </a:pPr>
                      <a:r>
                        <a:rPr lang="en-CA" sz="800"/>
                        <a:t>13016</a:t>
                      </a:r>
                      <a:endParaRPr sz="800"/>
                    </a:p>
                  </a:txBody>
                  <a:tcPr marT="91425" marB="91425" marR="28575" marL="28575" anchor="b"/>
                </a:tc>
              </a:tr>
              <a:tr h="104950">
                <a:tc>
                  <a:txBody>
                    <a:bodyPr/>
                    <a:lstStyle/>
                    <a:p>
                      <a:pPr indent="0" lvl="0" marL="0" rtl="0" algn="l">
                        <a:lnSpc>
                          <a:spcPct val="115000"/>
                        </a:lnSpc>
                        <a:spcBef>
                          <a:spcPts val="0"/>
                        </a:spcBef>
                        <a:spcAft>
                          <a:spcPts val="0"/>
                        </a:spcAft>
                        <a:buNone/>
                      </a:pPr>
                      <a:r>
                        <a:rPr lang="en-CA" sz="800"/>
                        <a:t>DuSable Lake Shore Dr &amp; North Blvd</a:t>
                      </a:r>
                      <a:endParaRPr sz="800"/>
                    </a:p>
                  </a:txBody>
                  <a:tcPr marT="91425" marB="91425" marR="28575" marL="28575" anchor="b"/>
                </a:tc>
                <a:tc>
                  <a:txBody>
                    <a:bodyPr/>
                    <a:lstStyle/>
                    <a:p>
                      <a:pPr indent="0" lvl="0" marL="0" marR="0" rtl="0" algn="ctr">
                        <a:lnSpc>
                          <a:spcPct val="115000"/>
                        </a:lnSpc>
                        <a:spcBef>
                          <a:spcPts val="0"/>
                        </a:spcBef>
                        <a:spcAft>
                          <a:spcPts val="0"/>
                        </a:spcAft>
                        <a:buNone/>
                      </a:pPr>
                      <a:r>
                        <a:rPr lang="en-CA" sz="800"/>
                        <a:t>12645</a:t>
                      </a:r>
                      <a:endParaRPr sz="800"/>
                    </a:p>
                  </a:txBody>
                  <a:tcPr marT="91425" marB="91425" marR="28575" marL="28575" anchor="b"/>
                </a:tc>
              </a:tr>
            </a:tbl>
          </a:graphicData>
        </a:graphic>
      </p:graphicFrame>
      <p:sp>
        <p:nvSpPr>
          <p:cNvPr id="177" name="Google Shape;17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APPENDIX 4</a:t>
            </a:r>
            <a:endParaRPr/>
          </a:p>
        </p:txBody>
      </p:sp>
      <p:graphicFrame>
        <p:nvGraphicFramePr>
          <p:cNvPr id="178" name="Google Shape;178;p26"/>
          <p:cNvGraphicFramePr/>
          <p:nvPr/>
        </p:nvGraphicFramePr>
        <p:xfrm>
          <a:off x="4348125" y="1853850"/>
          <a:ext cx="3000000" cy="3000000"/>
        </p:xfrm>
        <a:graphic>
          <a:graphicData uri="http://schemas.openxmlformats.org/drawingml/2006/table">
            <a:tbl>
              <a:tblPr>
                <a:noFill/>
                <a:tableStyleId>{8CADAC63-2430-4A6E-9349-B584800B5850}</a:tableStyleId>
              </a:tblPr>
              <a:tblGrid>
                <a:gridCol w="1889625"/>
                <a:gridCol w="1358475"/>
              </a:tblGrid>
              <a:tr h="313775">
                <a:tc>
                  <a:txBody>
                    <a:bodyPr/>
                    <a:lstStyle/>
                    <a:p>
                      <a:pPr indent="0" lvl="0" marL="0" rtl="0" algn="l">
                        <a:spcBef>
                          <a:spcPts val="0"/>
                        </a:spcBef>
                        <a:spcAft>
                          <a:spcPts val="0"/>
                        </a:spcAft>
                        <a:buNone/>
                      </a:pPr>
                      <a:r>
                        <a:rPr b="1" lang="en-CA" sz="800"/>
                        <a:t>Stations - most used by members</a:t>
                      </a:r>
                      <a:endParaRPr b="1" sz="800"/>
                    </a:p>
                  </a:txBody>
                  <a:tcPr marT="91425" marB="91425" marR="91425" marL="91425"/>
                </a:tc>
                <a:tc>
                  <a:txBody>
                    <a:bodyPr/>
                    <a:lstStyle/>
                    <a:p>
                      <a:pPr indent="0" lvl="0" marL="0" marR="0" rtl="0" algn="ctr">
                        <a:lnSpc>
                          <a:spcPct val="115000"/>
                        </a:lnSpc>
                        <a:spcBef>
                          <a:spcPts val="0"/>
                        </a:spcBef>
                        <a:spcAft>
                          <a:spcPts val="0"/>
                        </a:spcAft>
                        <a:buNone/>
                      </a:pPr>
                      <a:r>
                        <a:rPr b="1" lang="en-CA" sz="800"/>
                        <a:t>Number of riders</a:t>
                      </a:r>
                      <a:endParaRPr sz="800"/>
                    </a:p>
                  </a:txBody>
                  <a:tcPr marT="91425" marB="91425" marR="91425" marL="91425"/>
                </a:tc>
              </a:tr>
              <a:tr h="304775">
                <a:tc>
                  <a:txBody>
                    <a:bodyPr/>
                    <a:lstStyle/>
                    <a:p>
                      <a:pPr indent="0" lvl="0" marL="0" marR="0" rtl="0" algn="ctr">
                        <a:lnSpc>
                          <a:spcPct val="115000"/>
                        </a:lnSpc>
                        <a:spcBef>
                          <a:spcPts val="0"/>
                        </a:spcBef>
                        <a:spcAft>
                          <a:spcPts val="0"/>
                        </a:spcAft>
                        <a:buNone/>
                      </a:pPr>
                      <a:r>
                        <a:rPr lang="en-CA" sz="800"/>
                        <a:t>No name (University area)</a:t>
                      </a:r>
                      <a:endParaRPr sz="800"/>
                    </a:p>
                  </a:txBody>
                  <a:tcPr marT="91425" marB="91425" marR="28575" marL="28575" anchor="b"/>
                </a:tc>
                <a:tc>
                  <a:txBody>
                    <a:bodyPr/>
                    <a:lstStyle/>
                    <a:p>
                      <a:pPr indent="0" lvl="0" marL="0" marR="0" rtl="0" algn="ctr">
                        <a:lnSpc>
                          <a:spcPct val="115000"/>
                        </a:lnSpc>
                        <a:spcBef>
                          <a:spcPts val="0"/>
                        </a:spcBef>
                        <a:spcAft>
                          <a:spcPts val="0"/>
                        </a:spcAft>
                        <a:buNone/>
                      </a:pPr>
                      <a:r>
                        <a:rPr lang="en-CA" sz="800"/>
                        <a:t>35154</a:t>
                      </a:r>
                      <a:endParaRPr sz="800"/>
                    </a:p>
                  </a:txBody>
                  <a:tcPr marT="91425" marB="91425" marR="28575" marL="28575" anchor="b"/>
                </a:tc>
              </a:tr>
              <a:tr h="304775">
                <a:tc>
                  <a:txBody>
                    <a:bodyPr/>
                    <a:lstStyle/>
                    <a:p>
                      <a:pPr indent="0" lvl="0" marL="0" marR="0" rtl="0" algn="ctr">
                        <a:lnSpc>
                          <a:spcPct val="115000"/>
                        </a:lnSpc>
                        <a:spcBef>
                          <a:spcPts val="0"/>
                        </a:spcBef>
                        <a:spcAft>
                          <a:spcPts val="0"/>
                        </a:spcAft>
                        <a:buNone/>
                      </a:pPr>
                      <a:r>
                        <a:rPr lang="en-CA" sz="800"/>
                        <a:t>Clark St &amp; Elm St</a:t>
                      </a:r>
                      <a:endParaRPr sz="800"/>
                    </a:p>
                  </a:txBody>
                  <a:tcPr marT="91425" marB="91425" marR="28575" marL="28575" anchor="b"/>
                </a:tc>
                <a:tc>
                  <a:txBody>
                    <a:bodyPr/>
                    <a:lstStyle/>
                    <a:p>
                      <a:pPr indent="0" lvl="0" marL="0" marR="0" rtl="0" algn="ctr">
                        <a:lnSpc>
                          <a:spcPct val="115000"/>
                        </a:lnSpc>
                        <a:spcBef>
                          <a:spcPts val="0"/>
                        </a:spcBef>
                        <a:spcAft>
                          <a:spcPts val="0"/>
                        </a:spcAft>
                        <a:buNone/>
                      </a:pPr>
                      <a:r>
                        <a:rPr lang="en-CA" sz="800"/>
                        <a:t>18673</a:t>
                      </a:r>
                      <a:endParaRPr sz="800"/>
                    </a:p>
                  </a:txBody>
                  <a:tcPr marT="91425" marB="91425" marR="28575" marL="28575" anchor="b"/>
                </a:tc>
              </a:tr>
              <a:tr h="304775">
                <a:tc>
                  <a:txBody>
                    <a:bodyPr/>
                    <a:lstStyle/>
                    <a:p>
                      <a:pPr indent="0" lvl="0" marL="0" rtl="0" algn="ctr">
                        <a:lnSpc>
                          <a:spcPct val="115000"/>
                        </a:lnSpc>
                        <a:spcBef>
                          <a:spcPts val="0"/>
                        </a:spcBef>
                        <a:spcAft>
                          <a:spcPts val="0"/>
                        </a:spcAft>
                        <a:buNone/>
                      </a:pPr>
                      <a:r>
                        <a:rPr lang="en-CA" sz="800"/>
                        <a:t>No name (University area)</a:t>
                      </a:r>
                      <a:endParaRPr sz="800"/>
                    </a:p>
                  </a:txBody>
                  <a:tcPr marT="91425" marB="91425" marR="28575" marL="28575" anchor="b"/>
                </a:tc>
                <a:tc>
                  <a:txBody>
                    <a:bodyPr/>
                    <a:lstStyle/>
                    <a:p>
                      <a:pPr indent="0" lvl="0" marL="0" marR="0" rtl="0" algn="ctr">
                        <a:lnSpc>
                          <a:spcPct val="115000"/>
                        </a:lnSpc>
                        <a:spcBef>
                          <a:spcPts val="0"/>
                        </a:spcBef>
                        <a:spcAft>
                          <a:spcPts val="0"/>
                        </a:spcAft>
                        <a:buNone/>
                      </a:pPr>
                      <a:r>
                        <a:rPr lang="en-CA" sz="800"/>
                        <a:t>18477</a:t>
                      </a:r>
                      <a:endParaRPr sz="800"/>
                    </a:p>
                  </a:txBody>
                  <a:tcPr marT="91425" marB="91425" marR="28575" marL="28575" anchor="b"/>
                </a:tc>
              </a:tr>
              <a:tr h="304775">
                <a:tc>
                  <a:txBody>
                    <a:bodyPr/>
                    <a:lstStyle/>
                    <a:p>
                      <a:pPr indent="0" lvl="0" marL="0" marR="0" rtl="0" algn="ctr">
                        <a:lnSpc>
                          <a:spcPct val="115000"/>
                        </a:lnSpc>
                        <a:spcBef>
                          <a:spcPts val="0"/>
                        </a:spcBef>
                        <a:spcAft>
                          <a:spcPts val="0"/>
                        </a:spcAft>
                        <a:buNone/>
                      </a:pPr>
                      <a:r>
                        <a:rPr lang="en-CA" sz="800"/>
                        <a:t>Kingsbury St &amp; Kinzie St</a:t>
                      </a:r>
                      <a:endParaRPr sz="800"/>
                    </a:p>
                  </a:txBody>
                  <a:tcPr marT="91425" marB="91425" marR="28575" marL="28575" anchor="b"/>
                </a:tc>
                <a:tc>
                  <a:txBody>
                    <a:bodyPr/>
                    <a:lstStyle/>
                    <a:p>
                      <a:pPr indent="0" lvl="0" marL="0" marR="0" rtl="0" algn="ctr">
                        <a:lnSpc>
                          <a:spcPct val="115000"/>
                        </a:lnSpc>
                        <a:spcBef>
                          <a:spcPts val="0"/>
                        </a:spcBef>
                        <a:spcAft>
                          <a:spcPts val="0"/>
                        </a:spcAft>
                        <a:buNone/>
                      </a:pPr>
                      <a:r>
                        <a:rPr lang="en-CA" sz="800"/>
                        <a:t>17865</a:t>
                      </a:r>
                      <a:endParaRPr sz="800"/>
                    </a:p>
                  </a:txBody>
                  <a:tcPr marT="91425" marB="91425" marR="28575" marL="28575" anchor="b"/>
                </a:tc>
              </a:tr>
              <a:tr h="304775">
                <a:tc>
                  <a:txBody>
                    <a:bodyPr/>
                    <a:lstStyle/>
                    <a:p>
                      <a:pPr indent="0" lvl="0" marL="0" marR="0" rtl="0" algn="ctr">
                        <a:lnSpc>
                          <a:spcPct val="115000"/>
                        </a:lnSpc>
                        <a:spcBef>
                          <a:spcPts val="0"/>
                        </a:spcBef>
                        <a:spcAft>
                          <a:spcPts val="0"/>
                        </a:spcAft>
                        <a:buNone/>
                      </a:pPr>
                      <a:r>
                        <a:rPr lang="en-CA" sz="800"/>
                        <a:t>Wells St &amp; Concord Ln</a:t>
                      </a:r>
                      <a:endParaRPr sz="800"/>
                    </a:p>
                  </a:txBody>
                  <a:tcPr marT="91425" marB="91425" marR="28575" marL="28575" anchor="b"/>
                </a:tc>
                <a:tc>
                  <a:txBody>
                    <a:bodyPr/>
                    <a:lstStyle/>
                    <a:p>
                      <a:pPr indent="0" lvl="0" marL="0" marR="0" rtl="0" algn="ctr">
                        <a:lnSpc>
                          <a:spcPct val="115000"/>
                        </a:lnSpc>
                        <a:spcBef>
                          <a:spcPts val="0"/>
                        </a:spcBef>
                        <a:spcAft>
                          <a:spcPts val="0"/>
                        </a:spcAft>
                        <a:buNone/>
                      </a:pPr>
                      <a:r>
                        <a:rPr lang="en-CA" sz="800"/>
                        <a:t>17450</a:t>
                      </a:r>
                      <a:endParaRPr sz="800"/>
                    </a:p>
                  </a:txBody>
                  <a:tcPr marT="91425" marB="91425" marR="28575" marL="28575" anchor="b"/>
                </a:tc>
              </a:tr>
              <a:tr h="201050">
                <a:tc>
                  <a:txBody>
                    <a:bodyPr/>
                    <a:lstStyle/>
                    <a:p>
                      <a:pPr indent="0" lvl="0" marL="0" marR="0" rtl="0" algn="ctr">
                        <a:lnSpc>
                          <a:spcPct val="115000"/>
                        </a:lnSpc>
                        <a:spcBef>
                          <a:spcPts val="0"/>
                        </a:spcBef>
                        <a:spcAft>
                          <a:spcPts val="0"/>
                        </a:spcAft>
                        <a:buNone/>
                      </a:pPr>
                      <a:r>
                        <a:rPr lang="en-CA" sz="800"/>
                        <a:t>Wells St &amp; Elm St</a:t>
                      </a:r>
                      <a:endParaRPr sz="800"/>
                    </a:p>
                  </a:txBody>
                  <a:tcPr marT="91425" marB="91425" marR="28575" marL="28575" anchor="b"/>
                </a:tc>
                <a:tc>
                  <a:txBody>
                    <a:bodyPr/>
                    <a:lstStyle/>
                    <a:p>
                      <a:pPr indent="0" lvl="0" marL="0" marR="0" rtl="0" algn="ctr">
                        <a:lnSpc>
                          <a:spcPct val="115000"/>
                        </a:lnSpc>
                        <a:spcBef>
                          <a:spcPts val="0"/>
                        </a:spcBef>
                        <a:spcAft>
                          <a:spcPts val="0"/>
                        </a:spcAft>
                        <a:buNone/>
                      </a:pPr>
                      <a:r>
                        <a:rPr lang="en-CA" sz="800"/>
                        <a:t>15560</a:t>
                      </a:r>
                      <a:endParaRPr sz="800"/>
                    </a:p>
                  </a:txBody>
                  <a:tcPr marT="91425" marB="91425" marR="28575" marL="28575" anchor="b"/>
                </a:tc>
              </a:tr>
              <a:tr h="304775">
                <a:tc>
                  <a:txBody>
                    <a:bodyPr/>
                    <a:lstStyle/>
                    <a:p>
                      <a:pPr indent="0" lvl="0" marL="0" marR="0" rtl="0" algn="ctr">
                        <a:lnSpc>
                          <a:spcPct val="115000"/>
                        </a:lnSpc>
                        <a:spcBef>
                          <a:spcPts val="0"/>
                        </a:spcBef>
                        <a:spcAft>
                          <a:spcPts val="0"/>
                        </a:spcAft>
                        <a:buNone/>
                      </a:pPr>
                      <a:r>
                        <a:rPr lang="en-CA" sz="800"/>
                        <a:t>Broadway &amp; Barry Ave</a:t>
                      </a:r>
                      <a:endParaRPr sz="800"/>
                    </a:p>
                  </a:txBody>
                  <a:tcPr marT="91425" marB="91425" marR="28575" marL="28575" anchor="b"/>
                </a:tc>
                <a:tc>
                  <a:txBody>
                    <a:bodyPr/>
                    <a:lstStyle/>
                    <a:p>
                      <a:pPr indent="0" lvl="0" marL="0" marR="0" rtl="0" algn="ctr">
                        <a:lnSpc>
                          <a:spcPct val="115000"/>
                        </a:lnSpc>
                        <a:spcBef>
                          <a:spcPts val="0"/>
                        </a:spcBef>
                        <a:spcAft>
                          <a:spcPts val="0"/>
                        </a:spcAft>
                        <a:buNone/>
                      </a:pPr>
                      <a:r>
                        <a:rPr lang="en-CA" sz="800"/>
                        <a:t>13843</a:t>
                      </a:r>
                      <a:endParaRPr sz="800"/>
                    </a:p>
                  </a:txBody>
                  <a:tcPr marT="91425" marB="91425" marR="28575" marL="28575" anchor="b"/>
                </a:tc>
              </a:tr>
              <a:tr h="304775">
                <a:tc>
                  <a:txBody>
                    <a:bodyPr/>
                    <a:lstStyle/>
                    <a:p>
                      <a:pPr indent="0" lvl="0" marL="0" marR="0" rtl="0" algn="ctr">
                        <a:lnSpc>
                          <a:spcPct val="115000"/>
                        </a:lnSpc>
                        <a:spcBef>
                          <a:spcPts val="0"/>
                        </a:spcBef>
                        <a:spcAft>
                          <a:spcPts val="0"/>
                        </a:spcAft>
                        <a:buNone/>
                      </a:pPr>
                      <a:r>
                        <a:rPr lang="en-CA" sz="800"/>
                        <a:t>Dearborn St &amp; Erie St</a:t>
                      </a:r>
                      <a:endParaRPr sz="800"/>
                    </a:p>
                  </a:txBody>
                  <a:tcPr marT="91425" marB="91425" marR="28575" marL="28575" anchor="b"/>
                </a:tc>
                <a:tc>
                  <a:txBody>
                    <a:bodyPr/>
                    <a:lstStyle/>
                    <a:p>
                      <a:pPr indent="0" lvl="0" marL="0" marR="0" rtl="0" algn="ctr">
                        <a:lnSpc>
                          <a:spcPct val="115000"/>
                        </a:lnSpc>
                        <a:spcBef>
                          <a:spcPts val="0"/>
                        </a:spcBef>
                        <a:spcAft>
                          <a:spcPts val="0"/>
                        </a:spcAft>
                        <a:buNone/>
                      </a:pPr>
                      <a:r>
                        <a:rPr lang="en-CA" sz="800"/>
                        <a:t>13662</a:t>
                      </a:r>
                      <a:endParaRPr sz="800"/>
                    </a:p>
                  </a:txBody>
                  <a:tcPr marT="91425" marB="91425" marR="28575" marL="28575" anchor="b"/>
                </a:tc>
              </a:tr>
              <a:tr h="104950">
                <a:tc>
                  <a:txBody>
                    <a:bodyPr/>
                    <a:lstStyle/>
                    <a:p>
                      <a:pPr indent="0" lvl="0" marL="0" marR="0" rtl="0" algn="ctr">
                        <a:lnSpc>
                          <a:spcPct val="115000"/>
                        </a:lnSpc>
                        <a:spcBef>
                          <a:spcPts val="0"/>
                        </a:spcBef>
                        <a:spcAft>
                          <a:spcPts val="0"/>
                        </a:spcAft>
                        <a:buNone/>
                      </a:pPr>
                      <a:r>
                        <a:rPr lang="en-CA" sz="800"/>
                        <a:t>Streeter Dr &amp; Grand Ave</a:t>
                      </a:r>
                      <a:endParaRPr sz="800"/>
                    </a:p>
                  </a:txBody>
                  <a:tcPr marT="91425" marB="91425" marR="28575" marL="28575" anchor="b"/>
                </a:tc>
                <a:tc>
                  <a:txBody>
                    <a:bodyPr/>
                    <a:lstStyle/>
                    <a:p>
                      <a:pPr indent="0" lvl="0" marL="0" marR="0" rtl="0" algn="ctr">
                        <a:lnSpc>
                          <a:spcPct val="115000"/>
                        </a:lnSpc>
                        <a:spcBef>
                          <a:spcPts val="0"/>
                        </a:spcBef>
                        <a:spcAft>
                          <a:spcPts val="0"/>
                        </a:spcAft>
                        <a:buNone/>
                      </a:pPr>
                      <a:r>
                        <a:rPr lang="en-CA" sz="800"/>
                        <a:t>13650</a:t>
                      </a:r>
                      <a:endParaRPr sz="800"/>
                    </a:p>
                  </a:txBody>
                  <a:tcPr marT="91425" marB="91425" marR="28575" marL="28575" anchor="b"/>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AGENDA</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CA"/>
              <a:t>Purpose</a:t>
            </a:r>
            <a:endParaRPr/>
          </a:p>
          <a:p>
            <a:pPr indent="-311150" lvl="0" marL="457200" rtl="0" algn="l">
              <a:spcBef>
                <a:spcPts val="0"/>
              </a:spcBef>
              <a:spcAft>
                <a:spcPts val="0"/>
              </a:spcAft>
              <a:buSzPts val="1300"/>
              <a:buChar char="●"/>
            </a:pPr>
            <a:r>
              <a:rPr lang="en-CA"/>
              <a:t>The case for casual riders during the year</a:t>
            </a:r>
            <a:endParaRPr/>
          </a:p>
          <a:p>
            <a:pPr indent="-311150" lvl="0" marL="457200" rtl="0" algn="l">
              <a:spcBef>
                <a:spcPts val="0"/>
              </a:spcBef>
              <a:spcAft>
                <a:spcPts val="0"/>
              </a:spcAft>
              <a:buSzPts val="1300"/>
              <a:buChar char="●"/>
            </a:pPr>
            <a:r>
              <a:rPr lang="en-CA"/>
              <a:t>The case for the rides of casual riders</a:t>
            </a:r>
            <a:endParaRPr/>
          </a:p>
          <a:p>
            <a:pPr indent="-311150" lvl="0" marL="457200" rtl="0" algn="l">
              <a:spcBef>
                <a:spcPts val="0"/>
              </a:spcBef>
              <a:spcAft>
                <a:spcPts val="0"/>
              </a:spcAft>
              <a:buSzPts val="1300"/>
              <a:buChar char="●"/>
            </a:pPr>
            <a:r>
              <a:rPr lang="en-CA"/>
              <a:t>How to increase the number of memberships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Purpose</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CA"/>
              <a:t>Cyclistic users: members and casual riders</a:t>
            </a:r>
            <a:endParaRPr/>
          </a:p>
          <a:p>
            <a:pPr indent="-298450" lvl="1" marL="914400" rtl="0" algn="l">
              <a:spcBef>
                <a:spcPts val="0"/>
              </a:spcBef>
              <a:spcAft>
                <a:spcPts val="0"/>
              </a:spcAft>
              <a:buSzPts val="1100"/>
              <a:buChar char="○"/>
            </a:pPr>
            <a:r>
              <a:rPr lang="en-CA"/>
              <a:t>&gt; 15k users/day</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Char char="●"/>
            </a:pPr>
            <a:r>
              <a:rPr lang="en-CA"/>
              <a:t>Goal: increase the number of members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CA"/>
              <a:t>Study: understand the differences between the casual riders and member riders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CASUAL RIDERS IN A YEAR</a:t>
            </a:r>
            <a:endParaRPr/>
          </a:p>
        </p:txBody>
      </p:sp>
      <p:sp>
        <p:nvSpPr>
          <p:cNvPr id="105" name="Google Shape;105;p16"/>
          <p:cNvSpPr txBox="1"/>
          <p:nvPr>
            <p:ph idx="1" type="body"/>
          </p:nvPr>
        </p:nvSpPr>
        <p:spPr>
          <a:xfrm>
            <a:off x="771500" y="2099900"/>
            <a:ext cx="2949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Casual riders peak in warmer months</a:t>
            </a:r>
            <a:endParaRPr/>
          </a:p>
        </p:txBody>
      </p:sp>
      <p:pic>
        <p:nvPicPr>
          <p:cNvPr id="106" name="Google Shape;106;p16" title="Chart"/>
          <p:cNvPicPr preferRelativeResize="0"/>
          <p:nvPr/>
        </p:nvPicPr>
        <p:blipFill>
          <a:blip r:embed="rId3">
            <a:alphaModFix/>
          </a:blip>
          <a:stretch>
            <a:fillRect/>
          </a:stretch>
        </p:blipFill>
        <p:spPr>
          <a:xfrm>
            <a:off x="3873500" y="2006250"/>
            <a:ext cx="4827249" cy="2984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CASUAL RIDERS IN A WEEK</a:t>
            </a:r>
            <a:endParaRPr/>
          </a:p>
        </p:txBody>
      </p:sp>
      <p:sp>
        <p:nvSpPr>
          <p:cNvPr id="112" name="Google Shape;112;p17"/>
          <p:cNvSpPr txBox="1"/>
          <p:nvPr>
            <p:ph idx="1" type="body"/>
          </p:nvPr>
        </p:nvSpPr>
        <p:spPr>
          <a:xfrm>
            <a:off x="729450" y="2078875"/>
            <a:ext cx="3476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Weekends - peak of casual riders</a:t>
            </a:r>
            <a:endParaRPr/>
          </a:p>
          <a:p>
            <a:pPr indent="0" lvl="0" marL="0" rtl="0" algn="l">
              <a:spcBef>
                <a:spcPts val="1200"/>
              </a:spcBef>
              <a:spcAft>
                <a:spcPts val="1200"/>
              </a:spcAft>
              <a:buNone/>
            </a:pPr>
            <a:r>
              <a:rPr lang="en-CA"/>
              <a:t>Business days - peak of member riders</a:t>
            </a:r>
            <a:endParaRPr/>
          </a:p>
        </p:txBody>
      </p:sp>
      <p:pic>
        <p:nvPicPr>
          <p:cNvPr id="113" name="Google Shape;113;p17" title="Chart"/>
          <p:cNvPicPr preferRelativeResize="0"/>
          <p:nvPr/>
        </p:nvPicPr>
        <p:blipFill>
          <a:blip r:embed="rId3">
            <a:alphaModFix/>
          </a:blip>
          <a:stretch>
            <a:fillRect/>
          </a:stretch>
        </p:blipFill>
        <p:spPr>
          <a:xfrm>
            <a:off x="4358550" y="2006250"/>
            <a:ext cx="4633050" cy="28647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CASUAL RIDERS IN A DAY</a:t>
            </a:r>
            <a:endParaRPr/>
          </a:p>
        </p:txBody>
      </p:sp>
      <p:sp>
        <p:nvSpPr>
          <p:cNvPr id="119" name="Google Shape;119;p18"/>
          <p:cNvSpPr txBox="1"/>
          <p:nvPr>
            <p:ph idx="1" type="body"/>
          </p:nvPr>
        </p:nvSpPr>
        <p:spPr>
          <a:xfrm>
            <a:off x="729450" y="2078875"/>
            <a:ext cx="3524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Casual riders peak the use late afternoon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CA"/>
              <a:t>Member riders have two peaks: one in the morning and the second late afternoon</a:t>
            </a:r>
            <a:endParaRPr/>
          </a:p>
        </p:txBody>
      </p:sp>
      <p:pic>
        <p:nvPicPr>
          <p:cNvPr id="120" name="Google Shape;120;p18" title="Chart"/>
          <p:cNvPicPr preferRelativeResize="0"/>
          <p:nvPr/>
        </p:nvPicPr>
        <p:blipFill>
          <a:blip r:embed="rId3">
            <a:alphaModFix/>
          </a:blip>
          <a:stretch>
            <a:fillRect/>
          </a:stretch>
        </p:blipFill>
        <p:spPr>
          <a:xfrm>
            <a:off x="4384925" y="1853850"/>
            <a:ext cx="4585650" cy="28354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RIDE DURATION</a:t>
            </a:r>
            <a:endParaRPr/>
          </a:p>
        </p:txBody>
      </p:sp>
      <p:sp>
        <p:nvSpPr>
          <p:cNvPr id="126" name="Google Shape;126;p19"/>
          <p:cNvSpPr txBox="1"/>
          <p:nvPr>
            <p:ph idx="1" type="body"/>
          </p:nvPr>
        </p:nvSpPr>
        <p:spPr>
          <a:xfrm>
            <a:off x="729450" y="2078875"/>
            <a:ext cx="2424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Casual riders spend more time riding </a:t>
            </a:r>
            <a:endParaRPr/>
          </a:p>
        </p:txBody>
      </p:sp>
      <p:pic>
        <p:nvPicPr>
          <p:cNvPr id="127" name="Google Shape;127;p19" title="Chart"/>
          <p:cNvPicPr preferRelativeResize="0"/>
          <p:nvPr/>
        </p:nvPicPr>
        <p:blipFill>
          <a:blip r:embed="rId3">
            <a:alphaModFix/>
          </a:blip>
          <a:stretch>
            <a:fillRect/>
          </a:stretch>
        </p:blipFill>
        <p:spPr>
          <a:xfrm>
            <a:off x="3516075" y="1796025"/>
            <a:ext cx="4827249" cy="2984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TOTAL RIDE DURATION</a:t>
            </a:r>
            <a:endParaRPr/>
          </a:p>
        </p:txBody>
      </p:sp>
      <p:sp>
        <p:nvSpPr>
          <p:cNvPr id="133" name="Google Shape;133;p20"/>
          <p:cNvSpPr txBox="1"/>
          <p:nvPr>
            <p:ph idx="1" type="body"/>
          </p:nvPr>
        </p:nvSpPr>
        <p:spPr>
          <a:xfrm>
            <a:off x="729450" y="2078875"/>
            <a:ext cx="35172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Casual riders prefer warmer months to ride</a:t>
            </a:r>
            <a:endParaRPr/>
          </a:p>
        </p:txBody>
      </p:sp>
      <p:pic>
        <p:nvPicPr>
          <p:cNvPr id="134" name="Google Shape;134;p20" title="Chart"/>
          <p:cNvPicPr preferRelativeResize="0"/>
          <p:nvPr/>
        </p:nvPicPr>
        <p:blipFill>
          <a:blip r:embed="rId3">
            <a:alphaModFix/>
          </a:blip>
          <a:stretch>
            <a:fillRect/>
          </a:stretch>
        </p:blipFill>
        <p:spPr>
          <a:xfrm>
            <a:off x="4399050" y="2006250"/>
            <a:ext cx="4592550" cy="28397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RIDING AREAS</a:t>
            </a:r>
            <a:endParaRPr/>
          </a:p>
        </p:txBody>
      </p:sp>
      <p:sp>
        <p:nvSpPr>
          <p:cNvPr id="140" name="Google Shape;140;p21"/>
          <p:cNvSpPr txBox="1"/>
          <p:nvPr>
            <p:ph idx="1" type="body"/>
          </p:nvPr>
        </p:nvSpPr>
        <p:spPr>
          <a:xfrm>
            <a:off x="729450" y="2078875"/>
            <a:ext cx="3587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Casual riders: concentrated on the shore front areas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CA"/>
              <a:t>Member riders: concentrated at the university area</a:t>
            </a:r>
            <a:endParaRPr/>
          </a:p>
        </p:txBody>
      </p:sp>
      <p:pic>
        <p:nvPicPr>
          <p:cNvPr id="141" name="Google Shape;141;p21"/>
          <p:cNvPicPr preferRelativeResize="0"/>
          <p:nvPr/>
        </p:nvPicPr>
        <p:blipFill>
          <a:blip r:embed="rId3">
            <a:alphaModFix/>
          </a:blip>
          <a:stretch>
            <a:fillRect/>
          </a:stretch>
        </p:blipFill>
        <p:spPr>
          <a:xfrm>
            <a:off x="4230700" y="1992225"/>
            <a:ext cx="2272250" cy="2699000"/>
          </a:xfrm>
          <a:prstGeom prst="rect">
            <a:avLst/>
          </a:prstGeom>
          <a:noFill/>
          <a:ln>
            <a:noFill/>
          </a:ln>
        </p:spPr>
      </p:pic>
      <p:pic>
        <p:nvPicPr>
          <p:cNvPr id="142" name="Google Shape;142;p21"/>
          <p:cNvPicPr preferRelativeResize="0"/>
          <p:nvPr/>
        </p:nvPicPr>
        <p:blipFill>
          <a:blip r:embed="rId4">
            <a:alphaModFix/>
          </a:blip>
          <a:stretch>
            <a:fillRect/>
          </a:stretch>
        </p:blipFill>
        <p:spPr>
          <a:xfrm>
            <a:off x="6594700" y="2023725"/>
            <a:ext cx="2120597" cy="2667501"/>
          </a:xfrm>
          <a:prstGeom prst="rect">
            <a:avLst/>
          </a:prstGeom>
          <a:noFill/>
          <a:ln>
            <a:noFill/>
          </a:ln>
        </p:spPr>
      </p:pic>
      <p:sp>
        <p:nvSpPr>
          <p:cNvPr id="143" name="Google Shape;143;p21"/>
          <p:cNvSpPr txBox="1"/>
          <p:nvPr/>
        </p:nvSpPr>
        <p:spPr>
          <a:xfrm>
            <a:off x="4316550" y="2023725"/>
            <a:ext cx="96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a:latin typeface="Lato"/>
                <a:ea typeface="Lato"/>
                <a:cs typeface="Lato"/>
                <a:sym typeface="Lato"/>
              </a:rPr>
              <a:t>members</a:t>
            </a:r>
            <a:endParaRPr b="1">
              <a:latin typeface="Lato"/>
              <a:ea typeface="Lato"/>
              <a:cs typeface="Lato"/>
              <a:sym typeface="Lato"/>
            </a:endParaRPr>
          </a:p>
        </p:txBody>
      </p:sp>
      <p:sp>
        <p:nvSpPr>
          <p:cNvPr id="144" name="Google Shape;144;p21"/>
          <p:cNvSpPr txBox="1"/>
          <p:nvPr/>
        </p:nvSpPr>
        <p:spPr>
          <a:xfrm>
            <a:off x="6690350" y="2023725"/>
            <a:ext cx="14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a:latin typeface="Lato"/>
                <a:ea typeface="Lato"/>
                <a:cs typeface="Lato"/>
                <a:sym typeface="Lato"/>
              </a:rPr>
              <a:t>casual riders</a:t>
            </a:r>
            <a:endParaRPr b="1">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