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A26E0-8506-4C3D-A73E-2930DCC495F6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9DC5-17D9-4B5C-91B2-AB285D66ED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0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C5134-B5ED-2F50-490A-6C0832DE0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DCA351-264A-06FD-343D-947835CF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41083-04BD-2B03-483C-D5904829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A7396-53BB-559D-B8F8-EF13FEBB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CFAD8-A20E-EC18-BFC0-9EF2E1C8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7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1DBE8-6594-4F22-A05D-F822D15C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5139C2-5425-98AB-1A14-ECB98F98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4A2E3-88DB-3D02-D19E-AF47EA91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B401E-6B99-B2FD-CEC5-9B289B07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A4033-30D7-60DC-6B6E-1534F516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DAB38-2DD3-C07A-9499-5125F5AC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034E7C-8146-E8FA-E171-E49034B9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978E-02DE-18C5-B3B7-04E3F782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61509-E067-F35A-D57C-EDFCD9CA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A9656-9D65-2665-921A-31DDFA4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8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C359F-E7F0-4242-40C7-DA5B3081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676C2-35DD-8AF9-2A5C-4FE48A9A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50577-9A41-4B1F-BEDA-3FF9F708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C95F8-094C-CC7C-1ED8-85079B2C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17546-B719-4989-F006-8A9E27BC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53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56464-B1B5-7824-D59B-C84385CC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B6A22-94A9-2F01-9B25-0789B8A0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F46E7-4721-717D-30B8-F12AAB9E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E8D1F-3AA9-3E4A-E40C-4AD9AE9E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15E47-D138-2C87-5C0D-F481C4F0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B316F-3EB4-2156-FF82-8F6BB48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5BF97-2CAC-B755-5E8B-40871ACC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0471C7-FFA3-BF7B-26F5-9DA075E7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EF2D14-4288-DAE5-B4A8-919CD48A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86260-CD1E-DA76-BBB8-EF1BC0D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5F1C9-657C-41BC-8607-027A493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5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0D1A0-6493-6B60-E249-1E486BAF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88B211-B213-8FBA-70C8-20C7EA4F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F7FE40-8DC8-C182-492C-BB50EF8B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92A0DF-AE78-9E7B-C58C-629D3BD21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6BA098-E26C-7C6F-9DBA-01DC49838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66EEC4-E657-9BF8-62F8-48CB824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42EC96-ABE2-DBF9-3A7E-4EAD51E3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571E1-83BF-D4B2-1CD9-E5F63A0B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D9C50-3089-CBB7-4ABD-F177C2A5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24399-40F7-2E84-B27A-89668CC6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3FAF0A-E079-6E3C-DBF3-D65E42D2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A1977D-F55F-84AD-31D5-98B82C06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6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461249-02FB-247E-07E3-0356F4A1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F6F1F7-F64B-EF2B-2DC6-8D2340CE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A242B7-F8FA-3430-568A-6A3D612B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60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E740C-A882-5116-9EDA-09DA0983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8196F-073E-FA79-B138-318B4276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073865-D798-291F-A607-45301459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527D1F-21B1-E04D-62FF-3DDA8CE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66C53-1400-2E7D-C8A8-BF124CBE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1B258-3DDA-7ABB-7385-E7380516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78CDC-2030-21B7-DD45-F92D8E4A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4E1DB4-D2DF-19DF-4C72-7A7A58D85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ABE653-38A5-51B3-A3D2-BEB75B5E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31823-029C-4FB2-754F-3E0F98A3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1DE217-AA46-5088-6BC3-F8083798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16F72A-DC29-2C72-03FE-6420BAE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0CE323-B5C0-83FA-9734-8F76EABE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4535C-1FD0-FB01-4E24-9ABF7D25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369E5-B901-F4CF-040C-59AC0F964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0F2D-CB51-4F74-8199-480576D78C5F}" type="datetimeFigureOut">
              <a:rPr lang="pt-BR" smtClean="0"/>
              <a:t>03/08/2022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70B8F-9DF5-A66A-189B-A9D268B8A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4278B-ECDA-4F21-9C21-62F4F267F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F5E3-3320-4CE6-91A1-119350B947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ersus.com/br/apple-m1-ultra-vs-intel-core-i9-12900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2.jpeg"/><Relationship Id="rId3" Type="http://schemas.openxmlformats.org/officeDocument/2006/relationships/image" Target="../media/image6.svg"/><Relationship Id="rId7" Type="http://schemas.openxmlformats.org/officeDocument/2006/relationships/slide" Target="slide9.xml"/><Relationship Id="rId12" Type="http://schemas.openxmlformats.org/officeDocument/2006/relationships/slide" Target="slide7.xml"/><Relationship Id="rId2" Type="http://schemas.openxmlformats.org/officeDocument/2006/relationships/image" Target="../media/image5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slide" Target="slide8.xml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B6B994-E6C7-5402-3089-5EE08255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3" y="0"/>
            <a:ext cx="12197443" cy="68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2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5D6E152-7861-3F62-A41B-728C5F9563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45F65C-13C5-850F-6139-1FFC0946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462"/>
            <a:ext cx="12192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DBEA694-0587-F0CB-EEAF-C1392BAFF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FA0A02-3582-5213-DD51-45D14FD5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61" y="0"/>
            <a:ext cx="339247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6F2EF9-618F-8150-9EFC-C9C33BC21B85}"/>
              </a:ext>
            </a:extLst>
          </p:cNvPr>
          <p:cNvSpPr txBox="1"/>
          <p:nvPr/>
        </p:nvSpPr>
        <p:spPr>
          <a:xfrm>
            <a:off x="7610764" y="2131291"/>
            <a:ext cx="2983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Todos os 6 computadores terão, esse plano do Office. Portanto conseguiram utilizar ferramentas contábeis no trabalho.</a:t>
            </a:r>
          </a:p>
        </p:txBody>
      </p:sp>
    </p:spTree>
    <p:extLst>
      <p:ext uri="{BB962C8B-B14F-4D97-AF65-F5344CB8AC3E}">
        <p14:creationId xmlns:p14="http://schemas.microsoft.com/office/powerpoint/2010/main" val="34368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716305-0C79-E4E5-8794-4C733E98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133066"/>
            <a:ext cx="9171708" cy="6591868"/>
          </a:xfrm>
          <a:prstGeom prst="rect">
            <a:avLst/>
          </a:prstGeom>
        </p:spPr>
      </p:pic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D28F2900-B6E2-1019-8062-CD619897C352}"/>
              </a:ext>
            </a:extLst>
          </p:cNvPr>
          <p:cNvSpPr/>
          <p:nvPr/>
        </p:nvSpPr>
        <p:spPr>
          <a:xfrm>
            <a:off x="369455" y="258618"/>
            <a:ext cx="720436" cy="738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312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B02D9489-4F79-BC34-8AFA-79A00902A6E5}"/>
              </a:ext>
            </a:extLst>
          </p:cNvPr>
          <p:cNvSpPr/>
          <p:nvPr/>
        </p:nvSpPr>
        <p:spPr>
          <a:xfrm>
            <a:off x="369455" y="258618"/>
            <a:ext cx="720436" cy="738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FB2D0D0-7531-A3A6-3C3C-77EECFFF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01459"/>
              </p:ext>
            </p:extLst>
          </p:nvPr>
        </p:nvGraphicFramePr>
        <p:xfrm>
          <a:off x="1584036" y="1811445"/>
          <a:ext cx="9153237" cy="4035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079">
                  <a:extLst>
                    <a:ext uri="{9D8B030D-6E8A-4147-A177-3AD203B41FA5}">
                      <a16:colId xmlns:a16="http://schemas.microsoft.com/office/drawing/2014/main" val="2836150073"/>
                    </a:ext>
                  </a:extLst>
                </a:gridCol>
                <a:gridCol w="3051079">
                  <a:extLst>
                    <a:ext uri="{9D8B030D-6E8A-4147-A177-3AD203B41FA5}">
                      <a16:colId xmlns:a16="http://schemas.microsoft.com/office/drawing/2014/main" val="2912381332"/>
                    </a:ext>
                  </a:extLst>
                </a:gridCol>
                <a:gridCol w="3051079">
                  <a:extLst>
                    <a:ext uri="{9D8B030D-6E8A-4147-A177-3AD203B41FA5}">
                      <a16:colId xmlns:a16="http://schemas.microsoft.com/office/drawing/2014/main" val="601156941"/>
                    </a:ext>
                  </a:extLst>
                </a:gridCol>
              </a:tblGrid>
              <a:tr h="708596">
                <a:tc>
                  <a:txBody>
                    <a:bodyPr/>
                    <a:lstStyle/>
                    <a:p>
                      <a:pPr algn="ctr"/>
                      <a:r>
                        <a:rPr lang="pt-BR" sz="2000" u="non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Categorias</a:t>
                      </a:r>
                    </a:p>
                  </a:txBody>
                  <a:tcPr marL="152400" marR="381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u="non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Apple M1 Ultra</a:t>
                      </a:r>
                    </a:p>
                  </a:txBody>
                  <a:tcPr marL="152400" marR="38100" marT="152400" marB="1524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Intel Xeon Platinum 8380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1041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CPU: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3.2GHz x 16 &amp; 2GHz x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x 3.2GHz&amp; 8 x 2.4 GHz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26939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Núcleos: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79666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Threads: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0605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Litografia: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19181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Vídeo Integrado: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68933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do </a:t>
                      </a:r>
                      <a:r>
                        <a:rPr lang="pt-BR" dirty="0" err="1"/>
                        <a:t>clock</a:t>
                      </a:r>
                      <a:r>
                        <a:rPr lang="pt-BR" dirty="0"/>
                        <a:t> da GPU: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1300MHz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4385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TDP: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065715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32784"/>
                  </a:ext>
                </a:extLst>
              </a:tr>
              <a:tr h="36970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Cache: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 Mb /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14Mb / L2 – 38Mb / 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6138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F874FE6-D5BD-133E-F8F4-00D7ECFAA81B}"/>
              </a:ext>
            </a:extLst>
          </p:cNvPr>
          <p:cNvSpPr txBox="1"/>
          <p:nvPr/>
        </p:nvSpPr>
        <p:spPr>
          <a:xfrm>
            <a:off x="2715492" y="6044083"/>
            <a:ext cx="702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Fonte: </a:t>
            </a:r>
            <a:r>
              <a:rPr lang="pt-BR" dirty="0">
                <a:solidFill>
                  <a:srgbClr val="0563C1"/>
                </a:solidFill>
                <a:hlinkClick r:id="rId2"/>
              </a:rPr>
              <a:t>https://versus.com/br/apple-m1-ultra-vs-intel-core-i9-12900k</a:t>
            </a:r>
            <a:endParaRPr lang="pt-BR" dirty="0"/>
          </a:p>
        </p:txBody>
      </p:sp>
      <p:pic>
        <p:nvPicPr>
          <p:cNvPr id="1028" name="Picture 4" descr="Apple revela o M1 Ultra, o chip mais potente do mundo em um computador  pessoal - Apple (BR)">
            <a:extLst>
              <a:ext uri="{FF2B5EF4-FFF2-40B4-BE49-F238E27FC236}">
                <a16:creationId xmlns:a16="http://schemas.microsoft.com/office/drawing/2014/main" id="{121A778E-C5AE-EF66-4E46-8C282D497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43" t="9019" r="28020" b="11431"/>
          <a:stretch/>
        </p:blipFill>
        <p:spPr bwMode="auto">
          <a:xfrm>
            <a:off x="5472545" y="395334"/>
            <a:ext cx="1246909" cy="12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cessador Intel Xeon Platinum 8380 de 40 núcleos de, 2.30GHz 40C/80T,  11.2GT/s, 60M Cache, Turbo, HT (270W) DDR4-3200 | Dell Brasil">
            <a:extLst>
              <a:ext uri="{FF2B5EF4-FFF2-40B4-BE49-F238E27FC236}">
                <a16:creationId xmlns:a16="http://schemas.microsoft.com/office/drawing/2014/main" id="{1CE7D55C-9B29-AB93-6DA4-D6518137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67" y="341745"/>
            <a:ext cx="1464179" cy="14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Atraso 4">
            <a:extLst>
              <a:ext uri="{FF2B5EF4-FFF2-40B4-BE49-F238E27FC236}">
                <a16:creationId xmlns:a16="http://schemas.microsoft.com/office/drawing/2014/main" id="{D482E999-42D5-6ECA-EF98-DAF5319FF008}"/>
              </a:ext>
            </a:extLst>
          </p:cNvPr>
          <p:cNvSpPr/>
          <p:nvPr/>
        </p:nvSpPr>
        <p:spPr>
          <a:xfrm>
            <a:off x="-415636" y="-390658"/>
            <a:ext cx="5107709" cy="1773382"/>
          </a:xfrm>
          <a:prstGeom prst="flowChartDe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6F5A64-7BCC-15AC-0059-DC3F0141AB27}"/>
              </a:ext>
            </a:extLst>
          </p:cNvPr>
          <p:cNvSpPr txBox="1"/>
          <p:nvPr/>
        </p:nvSpPr>
        <p:spPr>
          <a:xfrm>
            <a:off x="757382" y="360218"/>
            <a:ext cx="4276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Lemon Tea" panose="02000600000000000000" pitchFamily="2" charset="0"/>
              </a:rPr>
              <a:t>GLOSSÁRIO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68BD33-1C0C-E8E1-C11F-2769346AB4DD}"/>
              </a:ext>
            </a:extLst>
          </p:cNvPr>
          <p:cNvSpPr txBox="1"/>
          <p:nvPr/>
        </p:nvSpPr>
        <p:spPr>
          <a:xfrm>
            <a:off x="1671782" y="2105891"/>
            <a:ext cx="9125527" cy="396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F24684-97A2-D305-E3CA-FC207AF4547E}"/>
              </a:ext>
            </a:extLst>
          </p:cNvPr>
          <p:cNvSpPr txBox="1"/>
          <p:nvPr/>
        </p:nvSpPr>
        <p:spPr>
          <a:xfrm>
            <a:off x="1380836" y="1578712"/>
            <a:ext cx="97074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Lemon Tea" panose="02000600000000000000" pitchFamily="2" charset="0"/>
              </a:rPr>
              <a:t>Clock</a:t>
            </a:r>
            <a:r>
              <a:rPr lang="pt-BR" dirty="0"/>
              <a:t>: É a frequência que um processador tem para executar uma tarefa medida por segundos.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Núcleos</a:t>
            </a:r>
            <a:r>
              <a:rPr lang="pt-BR" dirty="0"/>
              <a:t>: Uma unidade de processamento independente que fica na parte central da </a:t>
            </a:r>
            <a:r>
              <a:rPr lang="pt-BR" dirty="0" err="1"/>
              <a:t>cpu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Threads</a:t>
            </a:r>
            <a:r>
              <a:rPr lang="pt-BR" dirty="0"/>
              <a:t>: Linhas de execução que ficam dentro dos núcleos e realizam o processamento efetivo das tarefas, podem ter mais de uma thread dentro de um núcleo (</a:t>
            </a:r>
            <a:r>
              <a:rPr lang="pt-BR" dirty="0" err="1"/>
              <a:t>Multithreads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Litografia</a:t>
            </a:r>
            <a:r>
              <a:rPr lang="pt-BR" dirty="0"/>
              <a:t>: Remete a distância dos transistores.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TDP</a:t>
            </a:r>
            <a:r>
              <a:rPr lang="pt-BR" dirty="0"/>
              <a:t>: Energia Térmica de Projeto, é a medida que mostra quanto calor é gerado pelo processador em sua utilização normal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Bits</a:t>
            </a:r>
            <a:r>
              <a:rPr lang="pt-BR" dirty="0"/>
              <a:t>: Bits se refere, números binários. Na CPU, está relacionado a quantidade de informação que o processador processa. </a:t>
            </a:r>
          </a:p>
          <a:p>
            <a:endParaRPr lang="pt-BR" dirty="0"/>
          </a:p>
          <a:p>
            <a:r>
              <a:rPr lang="pt-BR" sz="2000" b="1" dirty="0">
                <a:solidFill>
                  <a:srgbClr val="FF0000"/>
                </a:solidFill>
                <a:latin typeface="Lemon Tea" panose="02000600000000000000" pitchFamily="2" charset="0"/>
              </a:rPr>
              <a:t>Cache</a:t>
            </a:r>
            <a:r>
              <a:rPr lang="pt-BR" dirty="0"/>
              <a:t>: Faz parte da CPU e sua função é buscar informação dentro da memória RAM, para agilizar os processos da CPU.</a:t>
            </a:r>
          </a:p>
        </p:txBody>
      </p:sp>
    </p:spTree>
    <p:extLst>
      <p:ext uri="{BB962C8B-B14F-4D97-AF65-F5344CB8AC3E}">
        <p14:creationId xmlns:p14="http://schemas.microsoft.com/office/powerpoint/2010/main" val="227271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F01E9E6A-788B-64E4-04CF-2E11ABF7FF9E}"/>
              </a:ext>
            </a:extLst>
          </p:cNvPr>
          <p:cNvSpPr/>
          <p:nvPr/>
        </p:nvSpPr>
        <p:spPr>
          <a:xfrm>
            <a:off x="369455" y="258618"/>
            <a:ext cx="720436" cy="7389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Gráfico 5" descr="Computador">
            <a:extLst>
              <a:ext uri="{FF2B5EF4-FFF2-40B4-BE49-F238E27FC236}">
                <a16:creationId xmlns:a16="http://schemas.microsoft.com/office/drawing/2014/main" id="{2B3E0DF1-F1C9-E8C1-9019-765451A2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4582" y="5418278"/>
            <a:ext cx="914400" cy="914400"/>
          </a:xfrm>
          <a:prstGeom prst="rect">
            <a:avLst/>
          </a:prstGeom>
        </p:spPr>
      </p:pic>
      <p:pic>
        <p:nvPicPr>
          <p:cNvPr id="7" name="Gráfico 6" descr="Computador">
            <a:extLst>
              <a:ext uri="{FF2B5EF4-FFF2-40B4-BE49-F238E27FC236}">
                <a16:creationId xmlns:a16="http://schemas.microsoft.com/office/drawing/2014/main" id="{2492E079-5F60-81CD-1415-730A11F5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927" y="3737260"/>
            <a:ext cx="914400" cy="914400"/>
          </a:xfrm>
          <a:prstGeom prst="rect">
            <a:avLst/>
          </a:prstGeom>
        </p:spPr>
      </p:pic>
      <p:pic>
        <p:nvPicPr>
          <p:cNvPr id="8" name="Gráfico 7" descr="Computador">
            <a:extLst>
              <a:ext uri="{FF2B5EF4-FFF2-40B4-BE49-F238E27FC236}">
                <a16:creationId xmlns:a16="http://schemas.microsoft.com/office/drawing/2014/main" id="{425ABC8C-EA6C-57FF-0567-1E961A91C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764" y="4725401"/>
            <a:ext cx="914400" cy="914400"/>
          </a:xfrm>
          <a:prstGeom prst="rect">
            <a:avLst/>
          </a:prstGeom>
        </p:spPr>
      </p:pic>
      <p:pic>
        <p:nvPicPr>
          <p:cNvPr id="9" name="Gráfico 8" descr="Computador">
            <a:extLst>
              <a:ext uri="{FF2B5EF4-FFF2-40B4-BE49-F238E27FC236}">
                <a16:creationId xmlns:a16="http://schemas.microsoft.com/office/drawing/2014/main" id="{10A9CCB0-B520-67FC-9002-89DED2B7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164" y="2749119"/>
            <a:ext cx="914400" cy="914400"/>
          </a:xfrm>
          <a:prstGeom prst="rect">
            <a:avLst/>
          </a:prstGeom>
        </p:spPr>
      </p:pic>
      <p:pic>
        <p:nvPicPr>
          <p:cNvPr id="10" name="Gráfico 9" descr="Computador">
            <a:extLst>
              <a:ext uri="{FF2B5EF4-FFF2-40B4-BE49-F238E27FC236}">
                <a16:creationId xmlns:a16="http://schemas.microsoft.com/office/drawing/2014/main" id="{CD4613DA-F456-17B8-B34C-7304BC98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4146" y="1668316"/>
            <a:ext cx="914400" cy="914400"/>
          </a:xfrm>
          <a:prstGeom prst="rect">
            <a:avLst/>
          </a:prstGeom>
        </p:spPr>
      </p:pic>
      <p:pic>
        <p:nvPicPr>
          <p:cNvPr id="11" name="Gráfico 10" descr="Computador">
            <a:extLst>
              <a:ext uri="{FF2B5EF4-FFF2-40B4-BE49-F238E27FC236}">
                <a16:creationId xmlns:a16="http://schemas.microsoft.com/office/drawing/2014/main" id="{8B5FA6E6-D5FE-C20C-D59A-C7A9AB949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764" y="753916"/>
            <a:ext cx="914400" cy="914400"/>
          </a:xfrm>
          <a:prstGeom prst="rect">
            <a:avLst/>
          </a:prstGeom>
        </p:spPr>
      </p:pic>
      <p:pic>
        <p:nvPicPr>
          <p:cNvPr id="2050" name="Picture 2" descr="Switch - Free electronics icons">
            <a:extLst>
              <a:ext uri="{FF2B5EF4-FFF2-40B4-BE49-F238E27FC236}">
                <a16:creationId xmlns:a16="http://schemas.microsoft.com/office/drawing/2014/main" id="{FF1B647E-B452-C7B7-91B4-EB653072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263" y="2861109"/>
            <a:ext cx="985981" cy="98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áfico 14" descr="Impressora">
            <a:extLst>
              <a:ext uri="{FF2B5EF4-FFF2-40B4-BE49-F238E27FC236}">
                <a16:creationId xmlns:a16="http://schemas.microsoft.com/office/drawing/2014/main" id="{ADA15CFE-BB62-7896-7CDE-DB628BEB7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82" y="83127"/>
            <a:ext cx="914400" cy="914400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E15E4C4-D6DF-4907-77FD-B9C81EF1B868}"/>
              </a:ext>
            </a:extLst>
          </p:cNvPr>
          <p:cNvCxnSpPr>
            <a:stCxn id="2050" idx="0"/>
          </p:cNvCxnSpPr>
          <p:nvPr/>
        </p:nvCxnSpPr>
        <p:spPr>
          <a:xfrm flipV="1">
            <a:off x="7278254" y="997527"/>
            <a:ext cx="1736437" cy="18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327CE78-AE0A-3B12-9F5C-2C8B6C32E0E7}"/>
              </a:ext>
            </a:extLst>
          </p:cNvPr>
          <p:cNvCxnSpPr>
            <a:stCxn id="2050" idx="0"/>
          </p:cNvCxnSpPr>
          <p:nvPr/>
        </p:nvCxnSpPr>
        <p:spPr>
          <a:xfrm flipV="1">
            <a:off x="7278254" y="1560945"/>
            <a:ext cx="2540001" cy="13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A514BDF-A097-D0F3-C117-D8FBB5F1FC16}"/>
              </a:ext>
            </a:extLst>
          </p:cNvPr>
          <p:cNvCxnSpPr>
            <a:stCxn id="2050" idx="3"/>
            <a:endCxn id="10" idx="1"/>
          </p:cNvCxnSpPr>
          <p:nvPr/>
        </p:nvCxnSpPr>
        <p:spPr>
          <a:xfrm flipV="1">
            <a:off x="7771244" y="2125516"/>
            <a:ext cx="2882902" cy="12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8FEC0D-87DB-4B2F-D22D-948AAF6355E9}"/>
              </a:ext>
            </a:extLst>
          </p:cNvPr>
          <p:cNvCxnSpPr>
            <a:stCxn id="2050" idx="3"/>
            <a:endCxn id="9" idx="1"/>
          </p:cNvCxnSpPr>
          <p:nvPr/>
        </p:nvCxnSpPr>
        <p:spPr>
          <a:xfrm flipV="1">
            <a:off x="7771244" y="3206319"/>
            <a:ext cx="3039920" cy="14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84ACFAE-C557-3263-74ED-339FB062BE15}"/>
              </a:ext>
            </a:extLst>
          </p:cNvPr>
          <p:cNvCxnSpPr>
            <a:stCxn id="2050" idx="3"/>
            <a:endCxn id="7" idx="1"/>
          </p:cNvCxnSpPr>
          <p:nvPr/>
        </p:nvCxnSpPr>
        <p:spPr>
          <a:xfrm>
            <a:off x="7771244" y="3354100"/>
            <a:ext cx="2776683" cy="8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DEAF661-0FC3-AB3C-D398-5FCDB33A025D}"/>
              </a:ext>
            </a:extLst>
          </p:cNvPr>
          <p:cNvCxnSpPr>
            <a:stCxn id="2050" idx="2"/>
            <a:endCxn id="8" idx="1"/>
          </p:cNvCxnSpPr>
          <p:nvPr/>
        </p:nvCxnSpPr>
        <p:spPr>
          <a:xfrm>
            <a:off x="7278254" y="3847090"/>
            <a:ext cx="2618510" cy="133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0CD307E-28F4-CE1B-9469-FABBA72E7554}"/>
              </a:ext>
            </a:extLst>
          </p:cNvPr>
          <p:cNvCxnSpPr>
            <a:stCxn id="2050" idx="2"/>
            <a:endCxn id="6" idx="0"/>
          </p:cNvCxnSpPr>
          <p:nvPr/>
        </p:nvCxnSpPr>
        <p:spPr>
          <a:xfrm>
            <a:off x="7278254" y="3847090"/>
            <a:ext cx="2013528" cy="15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B667A2-410A-A053-485B-B8C6DCD6B0A7}"/>
              </a:ext>
            </a:extLst>
          </p:cNvPr>
          <p:cNvSpPr txBox="1"/>
          <p:nvPr/>
        </p:nvSpPr>
        <p:spPr>
          <a:xfrm>
            <a:off x="10363199" y="600027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Pc-1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00594DD-1DC9-7F66-8568-7D1EFED5E969}"/>
              </a:ext>
            </a:extLst>
          </p:cNvPr>
          <p:cNvSpPr txBox="1"/>
          <p:nvPr/>
        </p:nvSpPr>
        <p:spPr>
          <a:xfrm>
            <a:off x="11028219" y="1480346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Pc-2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97E6F2-51B1-2650-35D1-9E0470D2BD3A}"/>
              </a:ext>
            </a:extLst>
          </p:cNvPr>
          <p:cNvSpPr txBox="1"/>
          <p:nvPr/>
        </p:nvSpPr>
        <p:spPr>
          <a:xfrm>
            <a:off x="11319163" y="2595230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Pc-3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6C08480-35FB-E7D7-6785-A225B1B15934}"/>
              </a:ext>
            </a:extLst>
          </p:cNvPr>
          <p:cNvSpPr txBox="1"/>
          <p:nvPr/>
        </p:nvSpPr>
        <p:spPr>
          <a:xfrm>
            <a:off x="11069783" y="3586399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Pc-4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05B4F4D-3EFC-AA70-872F-A0BCCD2AAF97}"/>
              </a:ext>
            </a:extLst>
          </p:cNvPr>
          <p:cNvSpPr txBox="1"/>
          <p:nvPr/>
        </p:nvSpPr>
        <p:spPr>
          <a:xfrm>
            <a:off x="10427855" y="4577620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Pc-5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BDACC89-E7C2-9160-87B2-34BCE878E589}"/>
              </a:ext>
            </a:extLst>
          </p:cNvPr>
          <p:cNvSpPr txBox="1"/>
          <p:nvPr/>
        </p:nvSpPr>
        <p:spPr>
          <a:xfrm>
            <a:off x="9291782" y="5297055"/>
            <a:ext cx="64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7" action="ppaction://hlinksldjump"/>
              </a:rPr>
              <a:t>Pc-6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3FB85B8-00C1-DFEA-9214-39DB07712ABF}"/>
              </a:ext>
            </a:extLst>
          </p:cNvPr>
          <p:cNvSpPr txBox="1"/>
          <p:nvPr/>
        </p:nvSpPr>
        <p:spPr>
          <a:xfrm>
            <a:off x="9545782" y="96053"/>
            <a:ext cx="126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8" action="ppaction://hlinksldjump"/>
              </a:rPr>
              <a:t>Impressora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DEC023B-AD33-8476-CAF0-01825136EFAE}"/>
              </a:ext>
            </a:extLst>
          </p:cNvPr>
          <p:cNvSpPr txBox="1"/>
          <p:nvPr/>
        </p:nvSpPr>
        <p:spPr>
          <a:xfrm>
            <a:off x="6934199" y="2845994"/>
            <a:ext cx="127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9" action="ppaction://hlinksldjump"/>
              </a:rPr>
              <a:t>Switch</a:t>
            </a:r>
            <a:endParaRPr lang="pt-BR" sz="1400" b="1" dirty="0">
              <a:solidFill>
                <a:srgbClr val="FF0000"/>
              </a:solidFill>
            </a:endParaRPr>
          </a:p>
          <a:p>
            <a:endParaRPr lang="pt-BR" sz="1400" b="1" dirty="0">
              <a:solidFill>
                <a:srgbClr val="FF0000"/>
              </a:solidFill>
            </a:endParaRPr>
          </a:p>
        </p:txBody>
      </p:sp>
      <p:pic>
        <p:nvPicPr>
          <p:cNvPr id="46" name="Gráfico 45" descr="Roteador sem fio">
            <a:extLst>
              <a:ext uri="{FF2B5EF4-FFF2-40B4-BE49-F238E27FC236}">
                <a16:creationId xmlns:a16="http://schemas.microsoft.com/office/drawing/2014/main" id="{763F36BC-BD5F-182A-46B3-0D2792F7F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4834" y="2914552"/>
            <a:ext cx="914400" cy="914400"/>
          </a:xfrm>
          <a:prstGeom prst="rect">
            <a:avLst/>
          </a:prstGeom>
        </p:spPr>
      </p:pic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6F3DED-EED9-32D9-FA2A-50DF4F849A0B}"/>
              </a:ext>
            </a:extLst>
          </p:cNvPr>
          <p:cNvCxnSpPr>
            <a:stCxn id="46" idx="3"/>
            <a:endCxn id="2050" idx="1"/>
          </p:cNvCxnSpPr>
          <p:nvPr/>
        </p:nvCxnSpPr>
        <p:spPr>
          <a:xfrm flipV="1">
            <a:off x="5089234" y="3354100"/>
            <a:ext cx="1696029" cy="1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978273F-2D14-78DB-67A9-A26BE52644A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190169" y="3371752"/>
            <a:ext cx="1984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094A6E-D93A-D5C4-5262-0763BEBE4ED0}"/>
              </a:ext>
            </a:extLst>
          </p:cNvPr>
          <p:cNvSpPr txBox="1"/>
          <p:nvPr/>
        </p:nvSpPr>
        <p:spPr>
          <a:xfrm>
            <a:off x="4213508" y="3736535"/>
            <a:ext cx="162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hlinkClick r:id="rId8" action="ppaction://hlinksldjump"/>
              </a:rPr>
              <a:t>Roteador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D258DE9-2D66-6F1E-4A84-F6D110427018}"/>
              </a:ext>
            </a:extLst>
          </p:cNvPr>
          <p:cNvSpPr txBox="1"/>
          <p:nvPr/>
        </p:nvSpPr>
        <p:spPr>
          <a:xfrm>
            <a:off x="2190169" y="258618"/>
            <a:ext cx="4284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Orçamento:</a:t>
            </a:r>
          </a:p>
          <a:p>
            <a:endParaRPr lang="pt-BR" dirty="0"/>
          </a:p>
          <a:p>
            <a:r>
              <a:rPr lang="pt-BR" dirty="0"/>
              <a:t>Investimento Único: </a:t>
            </a:r>
            <a:r>
              <a:rPr lang="pt-BR" dirty="0">
                <a:solidFill>
                  <a:srgbClr val="FF0000"/>
                </a:solidFill>
              </a:rPr>
              <a:t>11.936,6</a:t>
            </a:r>
          </a:p>
          <a:p>
            <a:r>
              <a:rPr lang="pt-BR" dirty="0"/>
              <a:t>Investimento a Longo </a:t>
            </a:r>
            <a:r>
              <a:rPr lang="pt-BR"/>
              <a:t>Prazo: </a:t>
            </a:r>
            <a:r>
              <a:rPr lang="pt-BR">
                <a:solidFill>
                  <a:srgbClr val="FF0000"/>
                </a:solidFill>
              </a:rPr>
              <a:t>412,48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52" name="Picture 4">
            <a:hlinkClick r:id="rId12" action="ppaction://hlinksldjump"/>
            <a:extLst>
              <a:ext uri="{FF2B5EF4-FFF2-40B4-BE49-F238E27FC236}">
                <a16:creationId xmlns:a16="http://schemas.microsoft.com/office/drawing/2014/main" id="{2F4F2F4D-A493-F4F6-C755-ACD9A848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32" y="2322774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DC Telefones - Loja Autorizada Vivo (telefonia fixa, móvel, internet, TV  HDTV, Fibra)">
            <a:hlinkClick r:id="rId12" action="ppaction://hlinksldjump"/>
            <a:extLst>
              <a:ext uri="{FF2B5EF4-FFF2-40B4-BE49-F238E27FC236}">
                <a16:creationId xmlns:a16="http://schemas.microsoft.com/office/drawing/2014/main" id="{AC36930C-A34F-ED32-4CCF-A9622E06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989" y="2198994"/>
            <a:ext cx="632488" cy="7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áfico 58" descr="Baixar da nuvem">
            <a:extLst>
              <a:ext uri="{FF2B5EF4-FFF2-40B4-BE49-F238E27FC236}">
                <a16:creationId xmlns:a16="http://schemas.microsoft.com/office/drawing/2014/main" id="{91F60F27-1B7D-8ACB-AE5A-CAEA381E53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4151" y="2800345"/>
            <a:ext cx="914400" cy="914400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40EA99-4B1E-5808-7F1A-1C16A1C24E3B}"/>
              </a:ext>
            </a:extLst>
          </p:cNvPr>
          <p:cNvSpPr txBox="1"/>
          <p:nvPr/>
        </p:nvSpPr>
        <p:spPr>
          <a:xfrm>
            <a:off x="822024" y="3567342"/>
            <a:ext cx="162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Servidor em Nuvem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3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>
            <a:extLst>
              <a:ext uri="{FF2B5EF4-FFF2-40B4-BE49-F238E27FC236}">
                <a16:creationId xmlns:a16="http://schemas.microsoft.com/office/drawing/2014/main" id="{C848E0F1-6AF3-3C68-A06C-E82062BE8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0A140E-D4FE-7309-F5A7-5A590EA3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7" y="1020619"/>
            <a:ext cx="12048983" cy="46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24A67CF-5AC6-8B06-9EDB-3614A20A4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E0684D-586A-49DD-CCE4-AB82E1AF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25" y="1479666"/>
            <a:ext cx="3409950" cy="4953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DF7EBA-2946-BA40-0BB4-4B69ABC8221E}"/>
              </a:ext>
            </a:extLst>
          </p:cNvPr>
          <p:cNvSpPr txBox="1"/>
          <p:nvPr/>
        </p:nvSpPr>
        <p:spPr>
          <a:xfrm>
            <a:off x="4013200" y="556336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Duas Provedoras, para caso ocorrer algum problema técnico a empresa não se prejudicar.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CEAA478-3DFD-9FE7-643B-C2834D60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6" y="1866205"/>
            <a:ext cx="2942648" cy="45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3D167F94-55E0-1507-A0C3-FDC123A35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DF6F6E-003F-B2BC-3666-9CB927D8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3" y="353291"/>
            <a:ext cx="10935854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6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E360632-7305-7C73-947C-16AA77E5D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6AED86-9262-A62C-F3CF-7B287B13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65" y="0"/>
            <a:ext cx="10231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17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Lemon Tea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</dc:creator>
  <cp:lastModifiedBy>Lucas Jorge</cp:lastModifiedBy>
  <cp:revision>1</cp:revision>
  <dcterms:created xsi:type="dcterms:W3CDTF">2022-08-03T23:23:49Z</dcterms:created>
  <dcterms:modified xsi:type="dcterms:W3CDTF">2022-08-04T02:53:19Z</dcterms:modified>
</cp:coreProperties>
</file>