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63" r:id="rId4"/>
    <p:sldId id="264" r:id="rId5"/>
    <p:sldId id="258" r:id="rId6"/>
    <p:sldId id="259" r:id="rId7"/>
    <p:sldId id="260" r:id="rId8"/>
    <p:sldId id="261" r:id="rId9"/>
    <p:sldId id="262" r:id="rId1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15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3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6726063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787" y="4243845"/>
            <a:ext cx="2307831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6726064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833787" y="2590078"/>
            <a:ext cx="2307832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0242" y="2733709"/>
            <a:ext cx="6069268" cy="1373070"/>
          </a:xfrm>
        </p:spPr>
        <p:txBody>
          <a:bodyPr anchor="b">
            <a:noAutofit/>
          </a:bodyPr>
          <a:lstStyle>
            <a:lvl1pPr algn="r"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0241" y="4394040"/>
            <a:ext cx="6108101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55655" y="5936188"/>
            <a:ext cx="2057400" cy="365125"/>
          </a:xfrm>
        </p:spPr>
        <p:txBody>
          <a:bodyPr/>
          <a:lstStyle/>
          <a:p>
            <a:fld id="{9A98D0B0-42F2-4E80-85DE-87CF8395141F}" type="datetimeFigureOut">
              <a:rPr lang="pt-BR" smtClean="0"/>
              <a:t>10/09/2018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1" y="5936189"/>
            <a:ext cx="4021666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399" y="2750337"/>
            <a:ext cx="1370293" cy="1356442"/>
          </a:xfrm>
        </p:spPr>
        <p:txBody>
          <a:bodyPr/>
          <a:lstStyle/>
          <a:p>
            <a:fld id="{A1E2078E-4380-49C8-8EED-96DC36B570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9818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3" y="4711617"/>
            <a:ext cx="6894770" cy="544482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1639" y="609598"/>
            <a:ext cx="6896534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5256098"/>
            <a:ext cx="6894772" cy="54781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8D0B0-42F2-4E80-85DE-87CF8395141F}" type="datetimeFigureOut">
              <a:rPr lang="pt-BR" smtClean="0"/>
              <a:t>10/09/2018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310"/>
            <a:ext cx="1149836" cy="1090789"/>
          </a:xfrm>
        </p:spPr>
        <p:txBody>
          <a:bodyPr/>
          <a:lstStyle/>
          <a:p>
            <a:fld id="{A1E2078E-4380-49C8-8EED-96DC36B570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8424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2" name="Picture 21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3" name="Picture 22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4" name="Rectangle 23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255" y="609597"/>
            <a:ext cx="6896534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889151" cy="1101764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8D0B0-42F2-4E80-85DE-87CF8395141F}" type="datetimeFigureOut">
              <a:rPr lang="pt-BR" smtClean="0"/>
              <a:t>10/09/2018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616"/>
            <a:ext cx="1149836" cy="1090789"/>
          </a:xfrm>
        </p:spPr>
        <p:txBody>
          <a:bodyPr/>
          <a:lstStyle/>
          <a:p>
            <a:fld id="{A1E2078E-4380-49C8-8EED-96DC36B570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99433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30" name="Picture 29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1" name="Picture 30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921" y="616983"/>
            <a:ext cx="642514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89438" y="3660763"/>
            <a:ext cx="5987731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903919" cy="110176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8D0B0-42F2-4E80-85DE-87CF8395141F}" type="datetimeFigureOut">
              <a:rPr lang="pt-BR" smtClean="0"/>
              <a:t>10/09/2018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fld id="{A1E2078E-4380-49C8-8EED-96DC36B57015}" type="slidenum">
              <a:rPr lang="pt-BR" smtClean="0"/>
              <a:t>‹nº›</a:t>
            </a:fld>
            <a:endParaRPr lang="pt-BR"/>
          </a:p>
        </p:txBody>
      </p:sp>
      <p:sp>
        <p:nvSpPr>
          <p:cNvPr id="27" name="TextBox 26"/>
          <p:cNvSpPr txBox="1"/>
          <p:nvPr/>
        </p:nvSpPr>
        <p:spPr>
          <a:xfrm>
            <a:off x="270932" y="748116"/>
            <a:ext cx="5334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967191" y="2998573"/>
            <a:ext cx="457200" cy="5847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486237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3" name="Picture 22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4" name="Picture 23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8" y="4710340"/>
            <a:ext cx="6896534" cy="5898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9" y="5300150"/>
            <a:ext cx="6896534" cy="51195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8D0B0-42F2-4E80-85DE-87CF8395141F}" type="datetimeFigureOut">
              <a:rPr lang="pt-BR" smtClean="0"/>
              <a:t>10/09/2018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fld id="{A1E2078E-4380-49C8-8EED-96DC36B570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50074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32629" y="2329489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39777" y="3015290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8413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2879710" y="3007906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26136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233520" y="3007905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8D0B0-42F2-4E80-85DE-87CF8395141F}" type="datetimeFigureOut">
              <a:rPr lang="pt-BR" smtClean="0"/>
              <a:t>10/09/2018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078E-4380-49C8-8EED-96DC36B570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37780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35" name="Picture 34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6" name="Picture 35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7" name="Rectangle 36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37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32391" y="4297503"/>
            <a:ext cx="21922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32391" y="2336873"/>
            <a:ext cx="2192257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32391" y="4873765"/>
            <a:ext cx="219225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0497" y="4297503"/>
            <a:ext cx="221507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870497" y="2336873"/>
            <a:ext cx="221507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2869483" y="4873764"/>
            <a:ext cx="2218004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31028" y="4297503"/>
            <a:ext cx="219433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231027" y="2336873"/>
            <a:ext cx="2194333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230934" y="4873762"/>
            <a:ext cx="2197239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8D0B0-42F2-4E80-85DE-87CF8395141F}" type="datetimeFigureOut">
              <a:rPr lang="pt-BR" smtClean="0"/>
              <a:t>10/09/2018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078E-4380-49C8-8EED-96DC36B570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58262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7" name="Picture 16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8" name="Picture 17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>
            <a:lvl1pPr algn="r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8D0B0-42F2-4E80-85DE-87CF8395141F}" type="datetimeFigureOut">
              <a:rPr lang="pt-BR" smtClean="0"/>
              <a:t>10/09/2018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078E-4380-49C8-8EED-96DC36B570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59689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 rot="5400000">
            <a:off x="4575305" y="2747178"/>
            <a:ext cx="6862555" cy="1368199"/>
            <a:chOff x="2281445" y="609600"/>
            <a:chExt cx="6862555" cy="1368199"/>
          </a:xfrm>
        </p:grpSpPr>
        <p:sp>
          <p:nvSpPr>
            <p:cNvPr id="12" name="Rectangle 11"/>
            <p:cNvSpPr/>
            <p:nvPr/>
          </p:nvSpPr>
          <p:spPr>
            <a:xfrm>
              <a:off x="2281445" y="609601"/>
              <a:ext cx="5285695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7710769" y="609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64798" y="609597"/>
            <a:ext cx="1069602" cy="4461936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241" y="609598"/>
            <a:ext cx="6576359" cy="5326589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144" y="5936188"/>
            <a:ext cx="2057400" cy="365125"/>
          </a:xfrm>
        </p:spPr>
        <p:txBody>
          <a:bodyPr/>
          <a:lstStyle/>
          <a:p>
            <a:fld id="{9A98D0B0-42F2-4E80-85DE-87CF8395141F}" type="datetimeFigureOut">
              <a:rPr lang="pt-BR" smtClean="0"/>
              <a:t>10/09/2018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0241" y="5936189"/>
            <a:ext cx="4518959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31152" y="5432500"/>
            <a:ext cx="1149636" cy="1273100"/>
          </a:xfrm>
        </p:spPr>
        <p:txBody>
          <a:bodyPr anchor="t"/>
          <a:lstStyle>
            <a:lvl1pPr algn="ctr">
              <a:defRPr/>
            </a:lvl1pPr>
          </a:lstStyle>
          <a:p>
            <a:fld id="{A1E2078E-4380-49C8-8EED-96DC36B570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0052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8" name="Picture 2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9" name="Picture 2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0" name="Rectangle 29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3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8D0B0-42F2-4E80-85DE-87CF8395141F}" type="datetimeFigureOut">
              <a:rPr lang="pt-BR" smtClean="0"/>
              <a:t>10/09/2018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078E-4380-49C8-8EED-96DC36B570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6160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2728432"/>
            <a:ext cx="9161969" cy="1677035"/>
            <a:chOff x="0" y="2895600"/>
            <a:chExt cx="9161969" cy="1677035"/>
          </a:xfrm>
        </p:grpSpPr>
        <p:pic>
          <p:nvPicPr>
            <p:cNvPr id="19" name="Picture 1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0" name="Picture 19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1" name="Rectangle 20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2869895"/>
            <a:ext cx="688915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1639" y="4232172"/>
            <a:ext cx="688915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65810" y="5936188"/>
            <a:ext cx="2057400" cy="365125"/>
          </a:xfrm>
        </p:spPr>
        <p:txBody>
          <a:bodyPr/>
          <a:lstStyle/>
          <a:p>
            <a:fld id="{9A98D0B0-42F2-4E80-85DE-87CF8395141F}" type="datetimeFigureOut">
              <a:rPr lang="pt-BR" smtClean="0"/>
              <a:t>10/09/2018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0" y="5936189"/>
            <a:ext cx="4834673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56438" y="2869896"/>
            <a:ext cx="1149836" cy="1090789"/>
          </a:xfrm>
        </p:spPr>
        <p:txBody>
          <a:bodyPr/>
          <a:lstStyle/>
          <a:p>
            <a:fld id="{A1E2078E-4380-49C8-8EED-96DC36B570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5938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53228"/>
            <a:ext cx="6887390" cy="1080938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2336873"/>
            <a:ext cx="3357899" cy="3599316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61128" y="2336873"/>
            <a:ext cx="3359661" cy="3599316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8D0B0-42F2-4E80-85DE-87CF8395141F}" type="datetimeFigureOut">
              <a:rPr lang="pt-BR" smtClean="0"/>
              <a:t>10/09/2018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078E-4380-49C8-8EED-96DC36B570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0015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9" name="Picture 2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0" name="Picture 29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1" name="Rectangle 30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3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30"/>
            <a:ext cx="6896534" cy="108093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0988" y="2336874"/>
            <a:ext cx="3145080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638" y="3030009"/>
            <a:ext cx="3367045" cy="2906179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82646" y="2336873"/>
            <a:ext cx="3145527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61129" y="3030009"/>
            <a:ext cx="3367044" cy="2906179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8D0B0-42F2-4E80-85DE-87CF8395141F}" type="datetimeFigureOut">
              <a:rPr lang="pt-BR" smtClean="0"/>
              <a:t>10/09/2018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078E-4380-49C8-8EED-96DC36B570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4613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6" name="Picture 15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7" name="Picture 16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8D0B0-42F2-4E80-85DE-87CF8395141F}" type="datetimeFigureOut">
              <a:rPr lang="pt-BR" smtClean="0"/>
              <a:t>10/09/2018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078E-4380-49C8-8EED-96DC36B570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0794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HD-ShadowShort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71"/>
          <a:stretch/>
        </p:blipFill>
        <p:spPr>
          <a:xfrm>
            <a:off x="7717217" y="1973262"/>
            <a:ext cx="1444752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710769" y="609600"/>
            <a:ext cx="1433231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8D0B0-42F2-4E80-85DE-87CF8395141F}" type="datetimeFigureOut">
              <a:rPr lang="pt-BR" smtClean="0"/>
              <a:t>10/09/2018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078E-4380-49C8-8EED-96DC36B570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237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7"/>
            <a:ext cx="6896534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4385" y="2336874"/>
            <a:ext cx="3913788" cy="359931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2336873"/>
            <a:ext cx="2796240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8D0B0-42F2-4E80-85DE-87CF8395141F}" type="datetimeFigureOut">
              <a:rPr lang="pt-BR" smtClean="0"/>
              <a:t>10/09/2018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078E-4380-49C8-8EED-96DC36B570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313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10956" y="2336874"/>
            <a:ext cx="3917217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2336874"/>
            <a:ext cx="2798487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8D0B0-42F2-4E80-85DE-87CF8395141F}" type="datetimeFigureOut">
              <a:rPr lang="pt-BR" smtClean="0"/>
              <a:t>10/09/2018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078E-4380-49C8-8EED-96DC36B570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7111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ames\Desktop\msft\Berlin\build Assets\hashOverlaySD-FullResolve.png"/>
          <p:cNvPicPr>
            <a:picLocks noChangeAspect="1" noChangeArrowheads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2336873"/>
            <a:ext cx="6887389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67881" y="5936188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98D0B0-42F2-4E80-85DE-87CF8395141F}" type="datetimeFigureOut">
              <a:rPr lang="pt-BR" smtClean="0"/>
              <a:t>10/09/2018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5936189"/>
            <a:ext cx="48346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48600" y="753228"/>
            <a:ext cx="1157674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E2078E-4380-49C8-8EED-96DC36B570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24890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Alan </a:t>
            </a:r>
            <a:r>
              <a:rPr lang="pt-BR" dirty="0" err="1" smtClean="0"/>
              <a:t>Kay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45444"/>
            <a:ext cx="3779520" cy="314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07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Histórico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33400" y="2336873"/>
            <a:ext cx="8445500" cy="3599316"/>
          </a:xfrm>
        </p:spPr>
        <p:txBody>
          <a:bodyPr>
            <a:normAutofit/>
          </a:bodyPr>
          <a:lstStyle/>
          <a:p>
            <a:r>
              <a:rPr lang="pt-BR" dirty="0" smtClean="0"/>
              <a:t>Nascimento: 17/05/1940 (78 anos), Springfield US-MA</a:t>
            </a:r>
          </a:p>
          <a:p>
            <a:endParaRPr lang="pt-BR" dirty="0" smtClean="0"/>
          </a:p>
          <a:p>
            <a:r>
              <a:rPr lang="pt-BR" dirty="0"/>
              <a:t>Conhecido por seu trabalho pioneiro em programação orientada a objetos e design gráfico de interface de usuário em janelas</a:t>
            </a:r>
            <a:r>
              <a:rPr lang="pt-BR" dirty="0" smtClean="0"/>
              <a:t>.</a:t>
            </a:r>
          </a:p>
          <a:p>
            <a:endParaRPr lang="pt-BR" dirty="0"/>
          </a:p>
          <a:p>
            <a:r>
              <a:rPr lang="pt-BR" dirty="0" smtClean="0"/>
              <a:t>Membro </a:t>
            </a:r>
            <a:r>
              <a:rPr lang="pt-BR" dirty="0"/>
              <a:t>da Academia Americana de Artes e Ciências, da Academia Nacional de Engenharia e da Royal </a:t>
            </a:r>
            <a:r>
              <a:rPr lang="pt-BR" dirty="0" err="1"/>
              <a:t>Society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Arts</a:t>
            </a:r>
            <a:r>
              <a:rPr lang="pt-B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72300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Histórico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33400" y="2336873"/>
            <a:ext cx="8445500" cy="3599316"/>
          </a:xfrm>
        </p:spPr>
        <p:txBody>
          <a:bodyPr/>
          <a:lstStyle/>
          <a:p>
            <a:r>
              <a:rPr lang="pt-BR" dirty="0"/>
              <a:t>Presidente do </a:t>
            </a:r>
            <a:r>
              <a:rPr lang="pt-BR" dirty="0" err="1"/>
              <a:t>Viewpoints</a:t>
            </a:r>
            <a:r>
              <a:rPr lang="pt-BR" dirty="0"/>
              <a:t> </a:t>
            </a:r>
            <a:r>
              <a:rPr lang="pt-BR" dirty="0" err="1"/>
              <a:t>Research</a:t>
            </a:r>
            <a:r>
              <a:rPr lang="pt-BR" dirty="0"/>
              <a:t> </a:t>
            </a:r>
            <a:r>
              <a:rPr lang="pt-BR" dirty="0" err="1"/>
              <a:t>Institute</a:t>
            </a:r>
            <a:r>
              <a:rPr lang="pt-BR" dirty="0"/>
              <a:t> e professor adjunto de Ciência da Computação na Universidade da </a:t>
            </a:r>
            <a:r>
              <a:rPr lang="pt-BR" dirty="0" smtClean="0"/>
              <a:t>Califórnia.</a:t>
            </a:r>
          </a:p>
          <a:p>
            <a:endParaRPr lang="pt-BR" dirty="0"/>
          </a:p>
          <a:p>
            <a:r>
              <a:rPr lang="pt-BR" dirty="0" smtClean="0"/>
              <a:t>Participa </a:t>
            </a:r>
            <a:r>
              <a:rPr lang="pt-BR" dirty="0"/>
              <a:t>do conselho consultivo da TTI / </a:t>
            </a:r>
            <a:r>
              <a:rPr lang="pt-BR" dirty="0" err="1" smtClean="0"/>
              <a:t>Vanguard</a:t>
            </a:r>
            <a:r>
              <a:rPr lang="pt-BR" dirty="0" smtClean="0"/>
              <a:t>.</a:t>
            </a:r>
          </a:p>
          <a:p>
            <a:endParaRPr lang="pt-BR" dirty="0"/>
          </a:p>
          <a:p>
            <a:r>
              <a:rPr lang="pt-BR" dirty="0"/>
              <a:t>Até meados de 2005, </a:t>
            </a:r>
            <a:r>
              <a:rPr lang="pt-BR" dirty="0" smtClean="0"/>
              <a:t>era </a:t>
            </a:r>
            <a:r>
              <a:rPr lang="pt-BR" dirty="0"/>
              <a:t>membro sênior do HP </a:t>
            </a:r>
            <a:r>
              <a:rPr lang="pt-BR" dirty="0" err="1"/>
              <a:t>Labs</a:t>
            </a:r>
            <a:r>
              <a:rPr lang="pt-BR" dirty="0"/>
              <a:t>, professor visitante da Universidade de Kyoto, e professor adjunto do </a:t>
            </a:r>
            <a:r>
              <a:rPr lang="pt-BR" dirty="0" smtClean="0"/>
              <a:t>MIT.</a:t>
            </a:r>
          </a:p>
        </p:txBody>
      </p:sp>
    </p:spTree>
    <p:extLst>
      <p:ext uri="{BB962C8B-B14F-4D97-AF65-F5344CB8AC3E}">
        <p14:creationId xmlns:p14="http://schemas.microsoft.com/office/powerpoint/2010/main" val="878101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Histórico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33400" y="2336872"/>
            <a:ext cx="8445500" cy="4279827"/>
          </a:xfrm>
        </p:spPr>
        <p:txBody>
          <a:bodyPr>
            <a:normAutofit/>
          </a:bodyPr>
          <a:lstStyle/>
          <a:p>
            <a:r>
              <a:rPr lang="pt-BR" dirty="0"/>
              <a:t>Influência de Seymour </a:t>
            </a:r>
            <a:r>
              <a:rPr lang="pt-BR" dirty="0" err="1" smtClean="0"/>
              <a:t>Papert</a:t>
            </a:r>
            <a:r>
              <a:rPr lang="pt-BR" dirty="0" smtClean="0"/>
              <a:t> em 1968, foi apresentado ao conceito de Construcionismo</a:t>
            </a:r>
            <a:r>
              <a:rPr lang="da-DK" dirty="0" smtClean="0"/>
              <a:t>, o que influenciou sua orientação profissionai a partir daí.</a:t>
            </a:r>
            <a:br>
              <a:rPr lang="da-DK" dirty="0" smtClean="0"/>
            </a:br>
            <a:r>
              <a:rPr lang="da-DK" dirty="0" smtClean="0"/>
              <a:t/>
            </a:r>
            <a:br>
              <a:rPr lang="da-DK" dirty="0" smtClean="0"/>
            </a:br>
            <a:r>
              <a:rPr lang="pt-BR" dirty="0"/>
              <a:t>O </a:t>
            </a:r>
            <a:r>
              <a:rPr lang="pt-BR" b="1" dirty="0"/>
              <a:t>construcionismo</a:t>
            </a:r>
            <a:r>
              <a:rPr lang="pt-BR" dirty="0"/>
              <a:t> é uma teoria proposta por </a:t>
            </a:r>
            <a:r>
              <a:rPr lang="pt-BR" dirty="0" err="1" smtClean="0"/>
              <a:t>Papert</a:t>
            </a:r>
            <a:r>
              <a:rPr lang="pt-BR" dirty="0"/>
              <a:t>, e diz respeito à construção do conhecimento baseada na realização de uma ação concreta que resulta em um produto palpável, desenvolvido com o concurso do computador, que seja de interesse de quem o produz</a:t>
            </a:r>
            <a:r>
              <a:rPr lang="pt-BR" dirty="0" smtClean="0"/>
              <a:t>.</a:t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/>
              <a:t>O construcionismo implica numa interação aluno-objeto, mediada por uma linguagem de </a:t>
            </a:r>
            <a:r>
              <a:rPr lang="pt-BR" dirty="0" smtClean="0"/>
              <a:t>programação.</a:t>
            </a:r>
          </a:p>
        </p:txBody>
      </p:sp>
    </p:spTree>
    <p:extLst>
      <p:ext uri="{BB962C8B-B14F-4D97-AF65-F5344CB8AC3E}">
        <p14:creationId xmlns:p14="http://schemas.microsoft.com/office/powerpoint/2010/main" val="3867997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Formação acadêmica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33400" y="2336872"/>
            <a:ext cx="8305800" cy="4267127"/>
          </a:xfrm>
        </p:spPr>
        <p:txBody>
          <a:bodyPr>
            <a:normAutofit fontScale="85000" lnSpcReduction="20000"/>
          </a:bodyPr>
          <a:lstStyle/>
          <a:p>
            <a:r>
              <a:rPr lang="pt-BR" dirty="0"/>
              <a:t>Brooklyn </a:t>
            </a:r>
            <a:r>
              <a:rPr lang="pt-BR" dirty="0" err="1"/>
              <a:t>Technical</a:t>
            </a:r>
            <a:r>
              <a:rPr lang="pt-BR" dirty="0"/>
              <a:t> High </a:t>
            </a:r>
            <a:r>
              <a:rPr lang="pt-BR" dirty="0" err="1"/>
              <a:t>School</a:t>
            </a:r>
            <a:r>
              <a:rPr lang="pt-BR" dirty="0"/>
              <a:t>, uma escola pública, com foco em ciências, tecnologia, matemática e engenharia;</a:t>
            </a:r>
          </a:p>
          <a:p>
            <a:endParaRPr lang="pt-BR" dirty="0"/>
          </a:p>
          <a:p>
            <a:r>
              <a:rPr lang="pt-BR" dirty="0" err="1"/>
              <a:t>Bethany</a:t>
            </a:r>
            <a:r>
              <a:rPr lang="pt-BR" dirty="0"/>
              <a:t> </a:t>
            </a:r>
            <a:r>
              <a:rPr lang="pt-BR" dirty="0" err="1"/>
              <a:t>College</a:t>
            </a:r>
            <a:r>
              <a:rPr lang="pt-BR" dirty="0"/>
              <a:t>, uma faculdade particular, onde se formou em biologia e trabalhou com matemática; </a:t>
            </a:r>
          </a:p>
          <a:p>
            <a:endParaRPr lang="pt-BR" dirty="0"/>
          </a:p>
          <a:p>
            <a:r>
              <a:rPr lang="pt-BR" dirty="0"/>
              <a:t>1966 entrou na Universidade do Colorado Boulder, onde conquistou seu diploma de bacharel em matemática e biologia molecular;</a:t>
            </a:r>
          </a:p>
          <a:p>
            <a:endParaRPr lang="pt-BR" dirty="0"/>
          </a:p>
          <a:p>
            <a:r>
              <a:rPr lang="pt-BR" dirty="0"/>
              <a:t>No outono do mesmo ano, começou a sua pós-graduação na Faculdade de Engenharia da Universidade de Utah;</a:t>
            </a:r>
          </a:p>
          <a:p>
            <a:endParaRPr lang="pt-BR" dirty="0"/>
          </a:p>
          <a:p>
            <a:r>
              <a:rPr lang="pt-BR" dirty="0" smtClean="0"/>
              <a:t>1968, na mesma universidade, iniciou seu </a:t>
            </a:r>
            <a:r>
              <a:rPr lang="pt-BR" dirty="0"/>
              <a:t>mestrado em engenharia elétrica e em seguida se tornou Ph.D. em ciências da computação;</a:t>
            </a:r>
          </a:p>
        </p:txBody>
      </p:sp>
    </p:spTree>
    <p:extLst>
      <p:ext uri="{BB962C8B-B14F-4D97-AF65-F5344CB8AC3E}">
        <p14:creationId xmlns:p14="http://schemas.microsoft.com/office/powerpoint/2010/main" val="4176212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Carreira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pt-BR" dirty="0" smtClean="0"/>
              <a:t>XEROX PARC</a:t>
            </a:r>
          </a:p>
          <a:p>
            <a:r>
              <a:rPr lang="pt-BR" dirty="0" smtClean="0"/>
              <a:t>Atari Inc.</a:t>
            </a:r>
          </a:p>
          <a:p>
            <a:r>
              <a:rPr lang="pt-BR" dirty="0" smtClean="0"/>
              <a:t>Apple Inc. ATG</a:t>
            </a:r>
          </a:p>
          <a:p>
            <a:r>
              <a:rPr lang="pt-BR" dirty="0" smtClean="0"/>
              <a:t>Walt Disney </a:t>
            </a:r>
            <a:r>
              <a:rPr lang="pt-BR" dirty="0" err="1" smtClean="0"/>
              <a:t>Imagineering</a:t>
            </a:r>
            <a:endParaRPr lang="pt-BR" dirty="0" smtClean="0"/>
          </a:p>
          <a:p>
            <a:r>
              <a:rPr lang="pt-BR" dirty="0" err="1" smtClean="0"/>
              <a:t>Applied</a:t>
            </a:r>
            <a:r>
              <a:rPr lang="pt-BR" dirty="0" smtClean="0"/>
              <a:t> </a:t>
            </a:r>
            <a:r>
              <a:rPr lang="pt-BR" dirty="0" err="1" smtClean="0"/>
              <a:t>Minds</a:t>
            </a:r>
            <a:r>
              <a:rPr lang="pt-BR" dirty="0" smtClean="0"/>
              <a:t> </a:t>
            </a:r>
            <a:r>
              <a:rPr lang="pt-BR" dirty="0" err="1" smtClean="0"/>
              <a:t>Inc</a:t>
            </a:r>
            <a:endParaRPr lang="pt-BR" dirty="0" smtClean="0"/>
          </a:p>
          <a:p>
            <a:r>
              <a:rPr lang="pt-BR" dirty="0" err="1" smtClean="0"/>
              <a:t>Viewpoints</a:t>
            </a:r>
            <a:r>
              <a:rPr lang="pt-BR" dirty="0" smtClean="0"/>
              <a:t> </a:t>
            </a:r>
            <a:r>
              <a:rPr lang="pt-BR" dirty="0" err="1" smtClean="0"/>
              <a:t>Research</a:t>
            </a:r>
            <a:r>
              <a:rPr lang="pt-BR" dirty="0" smtClean="0"/>
              <a:t> </a:t>
            </a:r>
            <a:r>
              <a:rPr lang="pt-BR" dirty="0" err="1" smtClean="0"/>
              <a:t>Institute</a:t>
            </a:r>
            <a:endParaRPr lang="pt-BR" dirty="0" smtClean="0"/>
          </a:p>
          <a:p>
            <a:r>
              <a:rPr lang="pt-BR" dirty="0" smtClean="0"/>
              <a:t>Hewlett-Packard </a:t>
            </a:r>
            <a:r>
              <a:rPr lang="pt-BR" dirty="0" err="1" smtClean="0"/>
              <a:t>Labs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521628" y="2336873"/>
            <a:ext cx="3359661" cy="3599316"/>
          </a:xfrm>
        </p:spPr>
        <p:txBody>
          <a:bodyPr>
            <a:normAutofit fontScale="92500"/>
          </a:bodyPr>
          <a:lstStyle/>
          <a:p>
            <a:r>
              <a:rPr lang="pt-BR" dirty="0" smtClean="0"/>
              <a:t>Stanford</a:t>
            </a:r>
          </a:p>
          <a:p>
            <a:r>
              <a:rPr lang="pt-BR" dirty="0" smtClean="0"/>
              <a:t>UCLA</a:t>
            </a:r>
          </a:p>
          <a:p>
            <a:r>
              <a:rPr lang="pt-BR" dirty="0" smtClean="0"/>
              <a:t>Kyoto</a:t>
            </a:r>
          </a:p>
          <a:p>
            <a:r>
              <a:rPr lang="pt-BR" dirty="0" smtClean="0"/>
              <a:t>MIT</a:t>
            </a:r>
          </a:p>
          <a:p>
            <a:r>
              <a:rPr lang="pt-BR" dirty="0" smtClean="0"/>
              <a:t>NYU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37442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Principais contribuições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33400" y="2336872"/>
            <a:ext cx="8242300" cy="4063927"/>
          </a:xfrm>
        </p:spPr>
        <p:txBody>
          <a:bodyPr>
            <a:normAutofit/>
          </a:bodyPr>
          <a:lstStyle/>
          <a:p>
            <a:r>
              <a:rPr lang="pt-BR" dirty="0" err="1" smtClean="0"/>
              <a:t>Dynabook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Conceito de computador do tamanho de um livro para ensino infantil. Precursor dos laptops.</a:t>
            </a:r>
          </a:p>
          <a:p>
            <a:endParaRPr lang="pt-BR" dirty="0"/>
          </a:p>
          <a:p>
            <a:r>
              <a:rPr lang="pt-BR" dirty="0" err="1" smtClean="0"/>
              <a:t>Smalltalk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Linguagem de programação orientada a objetos desenvolvida com uso intenso de gráficos e animações.</a:t>
            </a:r>
          </a:p>
        </p:txBody>
      </p:sp>
    </p:spTree>
    <p:extLst>
      <p:ext uri="{BB962C8B-B14F-4D97-AF65-F5344CB8AC3E}">
        <p14:creationId xmlns:p14="http://schemas.microsoft.com/office/powerpoint/2010/main" val="2154593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Principais contribuições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33400" y="2336873"/>
            <a:ext cx="8267700" cy="3599316"/>
          </a:xfrm>
        </p:spPr>
        <p:txBody>
          <a:bodyPr/>
          <a:lstStyle/>
          <a:p>
            <a:r>
              <a:rPr lang="pt-BR" dirty="0" smtClean="0"/>
              <a:t>Interface </a:t>
            </a:r>
            <a:r>
              <a:rPr lang="pt-BR" dirty="0"/>
              <a:t>gráfica de </a:t>
            </a:r>
            <a:r>
              <a:rPr lang="pt-BR" dirty="0" smtClean="0"/>
              <a:t>usuário</a:t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>Testava seus designs com crianças para entender o que usuários precisavam em uma interface. 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Aproveitou o poder do reconhecimento visual (ícones, recursos visuais, layout, janelas) para recordação de ações.</a:t>
            </a:r>
          </a:p>
        </p:txBody>
      </p:sp>
    </p:spTree>
    <p:extLst>
      <p:ext uri="{BB962C8B-B14F-4D97-AF65-F5344CB8AC3E}">
        <p14:creationId xmlns:p14="http://schemas.microsoft.com/office/powerpoint/2010/main" val="27745022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/>
          <p:cNvSpPr txBox="1"/>
          <p:nvPr/>
        </p:nvSpPr>
        <p:spPr>
          <a:xfrm>
            <a:off x="279400" y="508000"/>
            <a:ext cx="72263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UNIVERSIDADE FEDERAL DE UBERLÂNDIA</a:t>
            </a:r>
          </a:p>
          <a:p>
            <a:endParaRPr lang="pt-BR" dirty="0" smtClean="0"/>
          </a:p>
          <a:p>
            <a:r>
              <a:rPr lang="pt-BR" dirty="0" smtClean="0"/>
              <a:t>SEMINÁRIO DA DISCIPLINA GSI037 INTERAÇÃO HUMANO-COMPUTADOR</a:t>
            </a:r>
          </a:p>
          <a:p>
            <a:endParaRPr lang="pt-BR" dirty="0" smtClean="0"/>
          </a:p>
          <a:p>
            <a:r>
              <a:rPr lang="pt-BR" dirty="0" smtClean="0"/>
              <a:t>MOTIVACIONAL - </a:t>
            </a:r>
            <a:r>
              <a:rPr lang="pt-BR" dirty="0" smtClean="0"/>
              <a:t>“ALAN </a:t>
            </a:r>
            <a:r>
              <a:rPr lang="pt-BR" dirty="0" smtClean="0"/>
              <a:t>KAY”</a:t>
            </a:r>
          </a:p>
          <a:p>
            <a:endParaRPr lang="pt-BR" dirty="0" smtClean="0"/>
          </a:p>
          <a:p>
            <a:r>
              <a:rPr lang="pt-BR" dirty="0" smtClean="0"/>
              <a:t>GRUPO:</a:t>
            </a:r>
          </a:p>
          <a:p>
            <a:endParaRPr lang="pt-BR" dirty="0" smtClean="0"/>
          </a:p>
          <a:p>
            <a:r>
              <a:rPr lang="pt-BR" dirty="0" smtClean="0"/>
              <a:t>BETANIA ASSUNÇÃO</a:t>
            </a:r>
            <a:endParaRPr lang="pt-BR" dirty="0" smtClean="0"/>
          </a:p>
          <a:p>
            <a:r>
              <a:rPr lang="pt-BR" dirty="0" smtClean="0"/>
              <a:t>HEITOR HENRIQUE NUNES</a:t>
            </a:r>
          </a:p>
          <a:p>
            <a:r>
              <a:rPr lang="pt-BR" dirty="0" smtClean="0"/>
              <a:t>LUCAS JOSINO</a:t>
            </a:r>
          </a:p>
          <a:p>
            <a:r>
              <a:rPr lang="pt-BR" dirty="0" smtClean="0"/>
              <a:t>MARCELO ALVES PRADO</a:t>
            </a:r>
          </a:p>
          <a:p>
            <a:r>
              <a:rPr lang="pt-BR" dirty="0" smtClean="0"/>
              <a:t>STEFFAN MARTINS ALVES</a:t>
            </a:r>
          </a:p>
          <a:p>
            <a:endParaRPr lang="pt-BR" dirty="0"/>
          </a:p>
          <a:p>
            <a:r>
              <a:rPr lang="pt-BR" dirty="0" smtClean="0"/>
              <a:t>PROFESSOR:</a:t>
            </a:r>
          </a:p>
          <a:p>
            <a:endParaRPr lang="pt-BR" dirty="0"/>
          </a:p>
          <a:p>
            <a:r>
              <a:rPr lang="pt-BR" dirty="0" smtClean="0"/>
              <a:t>RENAN CATTELAN</a:t>
            </a:r>
            <a:endParaRPr lang="pt-BR" dirty="0" smtClean="0"/>
          </a:p>
          <a:p>
            <a:endParaRPr lang="pt-BR" dirty="0"/>
          </a:p>
          <a:p>
            <a:r>
              <a:rPr lang="pt-BR" dirty="0" smtClean="0"/>
              <a:t>DATA:</a:t>
            </a:r>
          </a:p>
          <a:p>
            <a:endParaRPr lang="pt-BR" dirty="0"/>
          </a:p>
          <a:p>
            <a:r>
              <a:rPr lang="pt-BR" dirty="0" smtClean="0"/>
              <a:t>11/09/2018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798805257"/>
      </p:ext>
    </p:extLst>
  </p:cSld>
  <p:clrMapOvr>
    <a:masterClrMapping/>
  </p:clrMapOvr>
</p:sld>
</file>

<file path=ppt/theme/theme1.xml><?xml version="1.0" encoding="utf-8"?>
<a:theme xmlns:a="http://schemas.openxmlformats.org/drawingml/2006/main" name="Berlim">
  <a:themeElements>
    <a:clrScheme name="Escala de Cinza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Berlim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m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TM04033917[[fn=Berlim]]</Template>
  <TotalTime>105</TotalTime>
  <Words>305</Words>
  <Application>Microsoft Office PowerPoint</Application>
  <PresentationFormat>Apresentação na tela (4:3)</PresentationFormat>
  <Paragraphs>65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2" baseType="lpstr">
      <vt:lpstr>Arial</vt:lpstr>
      <vt:lpstr>Trebuchet MS</vt:lpstr>
      <vt:lpstr>Berlim</vt:lpstr>
      <vt:lpstr>Alan Kay</vt:lpstr>
      <vt:lpstr>Histórico</vt:lpstr>
      <vt:lpstr>Histórico</vt:lpstr>
      <vt:lpstr>Histórico</vt:lpstr>
      <vt:lpstr>Formação acadêmica</vt:lpstr>
      <vt:lpstr>Carreira</vt:lpstr>
      <vt:lpstr>Principais contribuições</vt:lpstr>
      <vt:lpstr>Principais contribuições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Alan Kay</dc:title>
  <dc:creator>Steffan Martins Alves</dc:creator>
  <cp:lastModifiedBy>Steffan Martins Alves</cp:lastModifiedBy>
  <cp:revision>11</cp:revision>
  <dcterms:created xsi:type="dcterms:W3CDTF">2018-09-10T21:23:43Z</dcterms:created>
  <dcterms:modified xsi:type="dcterms:W3CDTF">2018-09-11T00:41:53Z</dcterms:modified>
</cp:coreProperties>
</file>