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93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3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F9093629-8E48-4C51-9614-C22E410531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E33F518-05BE-4DAB-96F7-2C49C0ACC4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pt-BR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pt-BR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3994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3994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72E587C8-2F23-4795-A2E0-EF4E59CC58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ECE1C-33BD-4E83-B9EF-984C219567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86205-9ADB-4785-8B6F-93FB31C626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11675-2AAA-4140-92DD-98CA733B2E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54F60-FC45-46DE-A8D9-5DFAE7A0F7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F02BD-B9C9-49D7-A850-C9255D7AC4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B1539-4E53-4848-ACE7-3744BB0D4C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4B543-5D18-42F2-B225-509B0FEA82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C1B30-2A21-435C-8414-8397A0FF14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C2A50-AFF9-4929-8F7A-B08B9D43EF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0C5F2-8CA5-4A8D-921D-9E8A468885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3891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1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3891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2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4881691-0987-4C18-9A8C-41BB20110D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atividadespoo@yahoo.com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Herança – Parte 2</a:t>
            </a:r>
            <a:endParaRPr lang="pt-BR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P. O. O.</a:t>
            </a:r>
          </a:p>
          <a:p>
            <a:pPr eaLnBrk="1" hangingPunct="1"/>
            <a:r>
              <a:rPr lang="pt-BR" smtClean="0"/>
              <a:t>Prof. Grace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61437-DF11-42FA-9FB5-4C8A40FE1170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3379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Resultado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276475"/>
            <a:ext cx="8064500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C46274-47E9-4690-8B94-67AC207CFB37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348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Herança – Acesso aos membros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pt-BR" sz="2400" smtClean="0"/>
              <a:t>Acesso public:</a:t>
            </a:r>
          </a:p>
          <a:p>
            <a:pPr lvl="1" eaLnBrk="1" hangingPunct="1">
              <a:lnSpc>
                <a:spcPct val="130000"/>
              </a:lnSpc>
            </a:pPr>
            <a:r>
              <a:rPr lang="pt-BR" sz="2000" smtClean="0"/>
              <a:t>Subclasses acessam diretamente membros public de sua superclasse.</a:t>
            </a:r>
          </a:p>
          <a:p>
            <a:pPr eaLnBrk="1" hangingPunct="1">
              <a:lnSpc>
                <a:spcPct val="130000"/>
              </a:lnSpc>
            </a:pPr>
            <a:r>
              <a:rPr lang="pt-BR" sz="2400" smtClean="0"/>
              <a:t>Acesso private:</a:t>
            </a:r>
          </a:p>
          <a:p>
            <a:pPr lvl="1" eaLnBrk="1" hangingPunct="1">
              <a:lnSpc>
                <a:spcPct val="130000"/>
              </a:lnSpc>
            </a:pPr>
            <a:r>
              <a:rPr lang="pt-BR" sz="2000" smtClean="0"/>
              <a:t>Subclasses não acessam diretamente atributos private da superclasse. Apenas por meio de métodos não-private.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21A51-6E6B-4E42-9B68-4390994003BF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3584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Herança – Acesso aos membros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pt-BR" smtClean="0"/>
              <a:t>Acesso protected:</a:t>
            </a:r>
          </a:p>
          <a:p>
            <a:pPr lvl="1" eaLnBrk="1" hangingPunct="1">
              <a:lnSpc>
                <a:spcPct val="130000"/>
              </a:lnSpc>
            </a:pPr>
            <a:r>
              <a:rPr lang="pt-BR" smtClean="0"/>
              <a:t>Subclasses acessam diretamente membros </a:t>
            </a:r>
            <a:r>
              <a:rPr lang="pt-BR" smtClean="0">
                <a:solidFill>
                  <a:srgbClr val="FF0000"/>
                </a:solidFill>
              </a:rPr>
              <a:t>protected</a:t>
            </a:r>
            <a:r>
              <a:rPr lang="pt-BR" smtClean="0"/>
              <a:t> de sua superclasse.</a:t>
            </a:r>
          </a:p>
          <a:p>
            <a:pPr lvl="1" eaLnBrk="1" hangingPunct="1">
              <a:lnSpc>
                <a:spcPct val="130000"/>
              </a:lnSpc>
            </a:pPr>
            <a:r>
              <a:rPr lang="pt-BR" smtClean="0"/>
              <a:t>Pode ser usada a palavra-chave “super.”</a:t>
            </a:r>
          </a:p>
          <a:p>
            <a:pPr lvl="1" eaLnBrk="1" hangingPunct="1">
              <a:lnSpc>
                <a:spcPct val="130000"/>
              </a:lnSpc>
            </a:pPr>
            <a:r>
              <a:rPr lang="pt-BR" smtClean="0"/>
              <a:t>Também são acessíveis a classes de um mesmo pacote (conjunto de classes)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19D7E1-2572-42A5-8443-1F6CB2A64C92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3686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Alterando a classe Veiculo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mtClean="0"/>
              <a:t>	public class Veiculo</a:t>
            </a:r>
            <a:br>
              <a:rPr lang="pt-BR" smtClean="0"/>
            </a:br>
            <a:r>
              <a:rPr lang="pt-BR" smtClean="0"/>
              <a:t>{</a:t>
            </a:r>
            <a:br>
              <a:rPr lang="pt-BR" smtClean="0"/>
            </a:br>
            <a:r>
              <a:rPr lang="pt-BR" smtClean="0"/>
              <a:t>   </a:t>
            </a:r>
            <a:r>
              <a:rPr lang="pt-BR" smtClean="0">
                <a:solidFill>
                  <a:srgbClr val="FF0000"/>
                </a:solidFill>
              </a:rPr>
              <a:t>protected</a:t>
            </a:r>
            <a:r>
              <a:rPr lang="pt-BR" smtClean="0"/>
              <a:t> String modelo, placa;</a:t>
            </a:r>
            <a:br>
              <a:rPr lang="pt-BR" smtClean="0"/>
            </a:br>
            <a:r>
              <a:rPr lang="pt-BR" smtClean="0"/>
              <a:t>   </a:t>
            </a:r>
            <a:r>
              <a:rPr lang="pt-BR" smtClean="0">
                <a:solidFill>
                  <a:srgbClr val="FF0000"/>
                </a:solidFill>
              </a:rPr>
              <a:t>protected</a:t>
            </a:r>
            <a:r>
              <a:rPr lang="pt-BR" smtClean="0"/>
              <a:t> int anoFabr;</a:t>
            </a:r>
            <a:br>
              <a:rPr lang="pt-BR" smtClean="0"/>
            </a:br>
            <a:r>
              <a:rPr lang="pt-BR" smtClean="0"/>
              <a:t>   </a:t>
            </a:r>
            <a:r>
              <a:rPr lang="pt-BR" smtClean="0">
                <a:solidFill>
                  <a:srgbClr val="FF0000"/>
                </a:solidFill>
              </a:rPr>
              <a:t>protected</a:t>
            </a:r>
            <a:r>
              <a:rPr lang="pt-BR" smtClean="0"/>
              <a:t> double valor;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mtClean="0"/>
              <a:t>	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mtClean="0"/>
              <a:t>	}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pt-BR" sz="3200" b="1" smtClean="0">
                <a:solidFill>
                  <a:srgbClr val="FF0000"/>
                </a:solidFill>
              </a:rPr>
              <a:t>O teste do carro funcionou ?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83D063-6B35-4751-B5F9-ABB40ECA739D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3789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Resultado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276475"/>
            <a:ext cx="40100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E74F78-B5C4-4897-853F-A44161A96556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3891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 – Classe Caminhão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Subclasse Caminhao estende Veiculo</a:t>
            </a:r>
          </a:p>
          <a:p>
            <a:pPr lvl="1" eaLnBrk="1" hangingPunct="1"/>
            <a:r>
              <a:rPr lang="pt-BR" smtClean="0"/>
              <a:t>Atributos específicos</a:t>
            </a:r>
          </a:p>
          <a:p>
            <a:pPr lvl="2" eaLnBrk="1" hangingPunct="1"/>
            <a:r>
              <a:rPr lang="pt-BR" smtClean="0"/>
              <a:t>Capacidade</a:t>
            </a:r>
          </a:p>
          <a:p>
            <a:pPr lvl="2" eaLnBrk="1" hangingPunct="1"/>
            <a:r>
              <a:rPr lang="pt-BR" smtClean="0"/>
              <a:t>Número de eixos</a:t>
            </a:r>
          </a:p>
          <a:p>
            <a:pPr lvl="1" eaLnBrk="1" hangingPunct="1"/>
            <a:r>
              <a:rPr lang="pt-BR" smtClean="0"/>
              <a:t>Métodos</a:t>
            </a:r>
          </a:p>
          <a:p>
            <a:pPr lvl="2" eaLnBrk="1" hangingPunct="1"/>
            <a:r>
              <a:rPr lang="pt-BR" smtClean="0"/>
              <a:t>Construtor</a:t>
            </a:r>
          </a:p>
          <a:p>
            <a:pPr lvl="2" eaLnBrk="1" hangingPunct="1"/>
            <a:r>
              <a:rPr lang="pt-BR" smtClean="0"/>
              <a:t>Sets e gets</a:t>
            </a:r>
          </a:p>
          <a:p>
            <a:pPr lvl="2" eaLnBrk="1" hangingPunct="1"/>
            <a:r>
              <a:rPr lang="pt-BR" smtClean="0"/>
              <a:t>Impressão dos dados do caminhão</a:t>
            </a:r>
          </a:p>
          <a:p>
            <a:pPr lvl="2"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212538-D0EC-41E1-8A1C-A3C583885CB0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3993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– Classe Caminhao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349500"/>
            <a:ext cx="81375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Atividades para enviar por e-mail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54975" cy="4235450"/>
          </a:xfrm>
        </p:spPr>
        <p:txBody>
          <a:bodyPr/>
          <a:lstStyle/>
          <a:p>
            <a:pPr eaLnBrk="1" hangingPunct="1"/>
            <a:r>
              <a:rPr lang="pt-BR" sz="2400" dirty="0" smtClean="0"/>
              <a:t>Classes:</a:t>
            </a:r>
          </a:p>
          <a:p>
            <a:pPr lvl="1" eaLnBrk="1" hangingPunct="1"/>
            <a:r>
              <a:rPr lang="pt-BR" sz="2000" dirty="0" smtClean="0"/>
              <a:t>Veiculo, carro e caminhão</a:t>
            </a:r>
          </a:p>
          <a:p>
            <a:pPr lvl="1" eaLnBrk="1" hangingPunct="1"/>
            <a:r>
              <a:rPr lang="pt-BR" sz="2000" dirty="0" smtClean="0"/>
              <a:t>Programa de </a:t>
            </a:r>
            <a:r>
              <a:rPr lang="pt-BR" sz="2000" dirty="0" err="1" smtClean="0"/>
              <a:t>testeCarro</a:t>
            </a:r>
            <a:r>
              <a:rPr lang="pt-BR" sz="2000" dirty="0" smtClean="0"/>
              <a:t> e </a:t>
            </a:r>
            <a:r>
              <a:rPr lang="pt-BR" sz="2000" dirty="0" err="1" smtClean="0"/>
              <a:t>testeCaminhao</a:t>
            </a:r>
            <a:endParaRPr lang="pt-BR" sz="2000" dirty="0" smtClean="0"/>
          </a:p>
          <a:p>
            <a:pPr eaLnBrk="1" hangingPunct="1"/>
            <a:endParaRPr lang="pt-BR" sz="2400" dirty="0" smtClean="0"/>
          </a:p>
          <a:p>
            <a:pPr eaLnBrk="1" hangingPunct="1"/>
            <a:r>
              <a:rPr lang="pt-BR" sz="2400" dirty="0" smtClean="0"/>
              <a:t>E-mail </a:t>
            </a:r>
            <a:r>
              <a:rPr lang="pt-BR" sz="2400" b="1" i="1" dirty="0" smtClean="0">
                <a:solidFill>
                  <a:srgbClr val="FF0000"/>
                </a:solidFill>
                <a:hlinkClick r:id="rId2"/>
              </a:rPr>
              <a:t>poo.profgrace@yahoo.com.br</a:t>
            </a:r>
            <a:endParaRPr lang="pt-BR" sz="2400" b="1" i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pt-BR" sz="2400" dirty="0" smtClean="0"/>
              <a:t>Identifique quais atividades estão sendo enviadas no </a:t>
            </a:r>
            <a:r>
              <a:rPr lang="pt-BR" sz="2400" b="1" i="1" dirty="0" err="1" smtClean="0"/>
              <a:t>subject</a:t>
            </a:r>
            <a:r>
              <a:rPr lang="pt-BR" sz="2400" b="1" i="1" dirty="0" smtClean="0"/>
              <a:t>/ assunto</a:t>
            </a:r>
            <a:r>
              <a:rPr lang="pt-BR" sz="2400" dirty="0" smtClean="0"/>
              <a:t> da mensagem. </a:t>
            </a:r>
          </a:p>
          <a:p>
            <a:pPr lvl="1" eaLnBrk="1" hangingPunct="1">
              <a:buFontTx/>
              <a:buNone/>
            </a:pPr>
            <a:r>
              <a:rPr lang="pt-BR" sz="2000" smtClean="0"/>
              <a:t>Ex.: Assunto: Entrega da Atividade – Herança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D0B35-8245-495F-8DE9-6258840714D3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2560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Subclasse Carro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Atributos específicos</a:t>
            </a:r>
          </a:p>
          <a:p>
            <a:pPr lvl="1" eaLnBrk="1" hangingPunct="1"/>
            <a:r>
              <a:rPr lang="pt-BR" smtClean="0"/>
              <a:t>Número de portas</a:t>
            </a:r>
          </a:p>
          <a:p>
            <a:pPr lvl="1" eaLnBrk="1" hangingPunct="1"/>
            <a:r>
              <a:rPr lang="pt-BR" smtClean="0"/>
              <a:t>Ano do modelo</a:t>
            </a:r>
          </a:p>
          <a:p>
            <a:pPr eaLnBrk="1" hangingPunct="1"/>
            <a:r>
              <a:rPr lang="pt-BR" smtClean="0"/>
              <a:t>Métodos</a:t>
            </a:r>
          </a:p>
          <a:p>
            <a:pPr lvl="1" eaLnBrk="1" hangingPunct="1"/>
            <a:r>
              <a:rPr lang="pt-BR" smtClean="0"/>
              <a:t>Construtor</a:t>
            </a:r>
          </a:p>
          <a:p>
            <a:pPr lvl="1" eaLnBrk="1" hangingPunct="1"/>
            <a:r>
              <a:rPr lang="pt-BR" smtClean="0"/>
              <a:t>Sets e gets específicos</a:t>
            </a:r>
          </a:p>
          <a:p>
            <a:pPr lvl="1" eaLnBrk="1" hangingPunct="1"/>
            <a:r>
              <a:rPr lang="pt-BR" smtClean="0"/>
              <a:t>Impressão dos dados do carro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B3C37C-6A42-477B-86B8-566134FB1AB3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662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Subclasse Carro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349500"/>
            <a:ext cx="6624637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80" name="Text Box 4"/>
          <p:cNvSpPr txBox="1">
            <a:spLocks noChangeArrowheads="1"/>
          </p:cNvSpPr>
          <p:nvPr/>
        </p:nvSpPr>
        <p:spPr bwMode="auto">
          <a:xfrm rot="-807976">
            <a:off x="3924300" y="4652963"/>
            <a:ext cx="345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Demais métodos?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B8625-3770-40A1-B4EE-58D57662357A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765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Classe Carro – Atributos e construtor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54975" cy="4235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 err="1" smtClean="0">
                <a:solidFill>
                  <a:srgbClr val="FF0000"/>
                </a:solidFill>
              </a:rPr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Carro </a:t>
            </a:r>
            <a:r>
              <a:rPr lang="pt-BR" sz="2000" dirty="0" err="1" smtClean="0">
                <a:solidFill>
                  <a:srgbClr val="FF0000"/>
                </a:solidFill>
              </a:rPr>
              <a:t>extends</a:t>
            </a:r>
            <a:r>
              <a:rPr lang="pt-BR" sz="2000" dirty="0" smtClean="0"/>
              <a:t> Veiculo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0000"/>
                </a:solidFill>
              </a:rPr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numPortas</a:t>
            </a:r>
            <a:r>
              <a:rPr lang="pt-BR" sz="2000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0000"/>
                </a:solidFill>
              </a:rPr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anoModelo</a:t>
            </a:r>
            <a:r>
              <a:rPr lang="pt-BR" sz="2000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0000"/>
                </a:solidFill>
              </a:rPr>
              <a:t>public</a:t>
            </a:r>
            <a:r>
              <a:rPr lang="pt-BR" sz="2000" dirty="0" smtClean="0"/>
              <a:t> Carro(String modelo, String placa,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anoFabr</a:t>
            </a:r>
            <a:r>
              <a:rPr lang="pt-BR" sz="2000" dirty="0" smtClean="0"/>
              <a:t>, </a:t>
            </a:r>
            <a:r>
              <a:rPr lang="pt-BR" sz="2000" dirty="0" err="1" smtClean="0"/>
              <a:t>int</a:t>
            </a:r>
            <a:r>
              <a:rPr lang="pt-BR" sz="2000" dirty="0" smtClean="0"/>
              <a:t> 				</a:t>
            </a:r>
            <a:r>
              <a:rPr lang="pt-BR" sz="2000" dirty="0" err="1" smtClean="0"/>
              <a:t>anoModelo</a:t>
            </a:r>
            <a:r>
              <a:rPr lang="pt-BR" sz="2000" dirty="0" smtClean="0"/>
              <a:t>,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numPortas</a:t>
            </a:r>
            <a:r>
              <a:rPr lang="pt-BR" sz="2000" dirty="0" smtClean="0"/>
              <a:t>,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valor) {   	</a:t>
            </a:r>
            <a:r>
              <a:rPr lang="pt-BR" sz="2000" dirty="0" err="1" smtClean="0"/>
              <a:t>setModelo</a:t>
            </a:r>
            <a:r>
              <a:rPr lang="pt-BR" sz="2000" dirty="0" smtClean="0"/>
              <a:t>(modelo);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setPlaca</a:t>
            </a:r>
            <a:r>
              <a:rPr lang="pt-BR" sz="2000" dirty="0" smtClean="0"/>
              <a:t>(placa);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setAnoFabr</a:t>
            </a:r>
            <a:r>
              <a:rPr lang="pt-BR" sz="2000" dirty="0" smtClean="0"/>
              <a:t>(</a:t>
            </a:r>
            <a:r>
              <a:rPr lang="pt-BR" sz="2000" dirty="0" err="1" smtClean="0"/>
              <a:t>anoFabr</a:t>
            </a:r>
            <a:r>
              <a:rPr lang="pt-BR" sz="20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setValor</a:t>
            </a:r>
            <a:r>
              <a:rPr lang="pt-BR" sz="2000" dirty="0" smtClean="0"/>
              <a:t>(valor);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setPortas</a:t>
            </a:r>
            <a:r>
              <a:rPr lang="pt-BR" sz="2000" dirty="0" smtClean="0"/>
              <a:t>(</a:t>
            </a:r>
            <a:r>
              <a:rPr lang="pt-BR" sz="2000" dirty="0" err="1" smtClean="0"/>
              <a:t>numPortas</a:t>
            </a:r>
            <a:r>
              <a:rPr lang="pt-BR" sz="20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setAnoModelo</a:t>
            </a:r>
            <a:r>
              <a:rPr lang="pt-BR" sz="2000" dirty="0" smtClean="0"/>
              <a:t>(</a:t>
            </a:r>
            <a:r>
              <a:rPr lang="pt-BR" sz="2000" dirty="0" err="1" smtClean="0"/>
              <a:t>anoModelo</a:t>
            </a:r>
            <a:r>
              <a:rPr lang="pt-BR" sz="2000" dirty="0" smtClean="0"/>
              <a:t>);</a:t>
            </a:r>
            <a:br>
              <a:rPr lang="pt-BR" sz="2000" dirty="0" smtClean="0"/>
            </a:br>
            <a:r>
              <a:rPr lang="pt-BR" sz="2000" dirty="0" smtClean="0"/>
              <a:t>   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35688" y="5805488"/>
            <a:ext cx="2324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Implemente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2C4AD5-F8CF-41BA-8429-B8264847514D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867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Carro – sets e gets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48880"/>
            <a:ext cx="8054975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 smtClean="0"/>
              <a:t>	</a:t>
            </a:r>
            <a:r>
              <a:rPr lang="pt-BR" sz="1800" b="1" dirty="0" err="1" smtClean="0">
                <a:solidFill>
                  <a:srgbClr val="FF0000"/>
                </a:solidFill>
              </a:rPr>
              <a:t>public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void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setPortas</a:t>
            </a:r>
            <a:r>
              <a:rPr lang="pt-BR" sz="1800" b="1" dirty="0" smtClean="0"/>
              <a:t>(</a:t>
            </a:r>
            <a:r>
              <a:rPr lang="pt-BR" sz="1800" b="1" dirty="0" err="1" smtClean="0"/>
              <a:t>int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numPortas</a:t>
            </a:r>
            <a:r>
              <a:rPr lang="pt-BR" sz="1800" b="1" dirty="0" smtClean="0"/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 smtClean="0"/>
              <a:t>		</a:t>
            </a:r>
            <a:r>
              <a:rPr lang="pt-BR" sz="1800" b="1" dirty="0" err="1" smtClean="0">
                <a:solidFill>
                  <a:srgbClr val="FF0000"/>
                </a:solidFill>
              </a:rPr>
              <a:t>this</a:t>
            </a:r>
            <a:r>
              <a:rPr lang="pt-BR" sz="1800" b="1" dirty="0" smtClean="0">
                <a:solidFill>
                  <a:srgbClr val="FF0000"/>
                </a:solidFill>
              </a:rPr>
              <a:t>.</a:t>
            </a:r>
            <a:r>
              <a:rPr lang="pt-BR" sz="1800" b="1" dirty="0" err="1" smtClean="0"/>
              <a:t>numPortas</a:t>
            </a:r>
            <a:r>
              <a:rPr lang="pt-BR" sz="1800" b="1" dirty="0" smtClean="0"/>
              <a:t> =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 smtClean="0"/>
              <a:t>		</a:t>
            </a:r>
            <a:r>
              <a:rPr lang="pt-BR" sz="1800" b="1" dirty="0" err="1" smtClean="0"/>
              <a:t>if</a:t>
            </a:r>
            <a:r>
              <a:rPr lang="pt-BR" sz="1800" b="1" dirty="0" smtClean="0"/>
              <a:t> (</a:t>
            </a:r>
            <a:r>
              <a:rPr lang="pt-BR" sz="1800" b="1" dirty="0" err="1" smtClean="0"/>
              <a:t>numPortas</a:t>
            </a:r>
            <a:r>
              <a:rPr lang="pt-BR" sz="1800" b="1" dirty="0" smtClean="0"/>
              <a:t> &gt; 2)	</a:t>
            </a:r>
            <a:r>
              <a:rPr lang="pt-BR" sz="1800" b="1" dirty="0" err="1" smtClean="0">
                <a:solidFill>
                  <a:srgbClr val="FF0000"/>
                </a:solidFill>
              </a:rPr>
              <a:t>this</a:t>
            </a:r>
            <a:r>
              <a:rPr lang="pt-BR" sz="1800" b="1" dirty="0" smtClean="0">
                <a:solidFill>
                  <a:srgbClr val="FF0000"/>
                </a:solidFill>
              </a:rPr>
              <a:t>.</a:t>
            </a:r>
            <a:r>
              <a:rPr lang="pt-BR" sz="1800" b="1" dirty="0" err="1" smtClean="0"/>
              <a:t>numPortas</a:t>
            </a:r>
            <a:r>
              <a:rPr lang="pt-BR" sz="1800" b="1" dirty="0" smtClean="0"/>
              <a:t> = </a:t>
            </a:r>
            <a:r>
              <a:rPr lang="pt-BR" sz="1800" b="1" dirty="0" err="1" smtClean="0"/>
              <a:t>numPortas</a:t>
            </a:r>
            <a:r>
              <a:rPr lang="pt-BR" sz="18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 smtClean="0"/>
              <a:t>	}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pt-BR" sz="1800" b="1" dirty="0" smtClean="0"/>
              <a:t>	</a:t>
            </a:r>
            <a:r>
              <a:rPr lang="pt-BR" sz="1800" b="1" dirty="0" err="1" smtClean="0">
                <a:solidFill>
                  <a:srgbClr val="FF0000"/>
                </a:solidFill>
              </a:rPr>
              <a:t>public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int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getPortas</a:t>
            </a:r>
            <a:r>
              <a:rPr lang="pt-BR" sz="1800" b="1" dirty="0" smtClean="0"/>
              <a:t>() {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 smtClean="0"/>
              <a:t>		</a:t>
            </a:r>
            <a:r>
              <a:rPr lang="pt-BR" sz="1800" b="1" dirty="0" err="1" smtClean="0"/>
              <a:t>return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numPortas</a:t>
            </a:r>
            <a:r>
              <a:rPr lang="pt-BR" sz="18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 smtClean="0"/>
              <a:t>	}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pt-BR" sz="1800" b="1" dirty="0" smtClean="0"/>
              <a:t>	</a:t>
            </a:r>
            <a:r>
              <a:rPr lang="pt-BR" sz="1800" b="1" dirty="0" err="1" smtClean="0">
                <a:solidFill>
                  <a:srgbClr val="FF0000"/>
                </a:solidFill>
              </a:rPr>
              <a:t>public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void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setAnoModelo</a:t>
            </a:r>
            <a:r>
              <a:rPr lang="pt-BR" sz="1800" b="1" dirty="0" smtClean="0"/>
              <a:t>(</a:t>
            </a:r>
            <a:r>
              <a:rPr lang="pt-BR" sz="1800" b="1" dirty="0" err="1" smtClean="0"/>
              <a:t>int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anoModelo</a:t>
            </a:r>
            <a:r>
              <a:rPr lang="pt-BR" sz="1800" b="1" dirty="0" smtClean="0"/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 smtClean="0"/>
              <a:t>		</a:t>
            </a:r>
            <a:r>
              <a:rPr lang="pt-BR" sz="1800" b="1" dirty="0" err="1" smtClean="0">
                <a:solidFill>
                  <a:srgbClr val="FF0000"/>
                </a:solidFill>
              </a:rPr>
              <a:t>this</a:t>
            </a:r>
            <a:r>
              <a:rPr lang="pt-BR" sz="1800" b="1" dirty="0" smtClean="0">
                <a:solidFill>
                  <a:srgbClr val="FF0000"/>
                </a:solidFill>
              </a:rPr>
              <a:t>.</a:t>
            </a:r>
            <a:r>
              <a:rPr lang="pt-BR" sz="1800" b="1" dirty="0" err="1" smtClean="0"/>
              <a:t>anoModelo</a:t>
            </a:r>
            <a:r>
              <a:rPr lang="pt-BR" sz="1800" b="1" dirty="0" smtClean="0"/>
              <a:t> = </a:t>
            </a:r>
            <a:r>
              <a:rPr lang="pt-BR" sz="1800" b="1" dirty="0" err="1" smtClean="0"/>
              <a:t>anoModelo</a:t>
            </a:r>
            <a:r>
              <a:rPr lang="pt-BR" sz="18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 smtClean="0"/>
              <a:t>	}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pt-BR" sz="1800" b="1" dirty="0" smtClean="0"/>
              <a:t>	</a:t>
            </a:r>
            <a:r>
              <a:rPr lang="pt-BR" sz="1800" b="1" dirty="0" err="1" smtClean="0">
                <a:solidFill>
                  <a:srgbClr val="FF0000"/>
                </a:solidFill>
              </a:rPr>
              <a:t>public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int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getAnoModelo</a:t>
            </a:r>
            <a:r>
              <a:rPr lang="pt-BR" sz="1800" b="1" dirty="0" smtClean="0"/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 smtClean="0"/>
              <a:t>		</a:t>
            </a:r>
            <a:r>
              <a:rPr lang="pt-BR" sz="1800" b="1" dirty="0" err="1" smtClean="0"/>
              <a:t>return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anoModelo</a:t>
            </a:r>
            <a:r>
              <a:rPr lang="pt-BR" sz="18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 smtClean="0"/>
              <a:t>}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 rot="-807976">
            <a:off x="6410325" y="3956050"/>
            <a:ext cx="2124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Compilou?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00563" y="5876925"/>
            <a:ext cx="4191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Implemente e compile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F80E12-9B8C-4FF7-90DF-CCE6235D9CA8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969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Compilação da classe Carro: erro no construtor!!!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789040"/>
            <a:ext cx="8054975" cy="2952626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t-BR" sz="2400" dirty="0" smtClean="0"/>
              <a:t>Caso a superclasse possua construtor definido, a subclasse deve utilizá-lo para garantir integridade dos atributos básicos.</a:t>
            </a:r>
            <a:endParaRPr lang="pt-BR" sz="20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err="1" smtClean="0">
                <a:solidFill>
                  <a:srgbClr val="FF0000"/>
                </a:solidFill>
              </a:rPr>
              <a:t>public</a:t>
            </a:r>
            <a:r>
              <a:rPr lang="pt-BR" sz="2000" dirty="0" smtClean="0"/>
              <a:t> Carro(String modelo, String placa,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anoFabr</a:t>
            </a:r>
            <a:r>
              <a:rPr lang="pt-BR" sz="2000" dirty="0" smtClean="0"/>
              <a:t>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/>
              <a:t>			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anoModelo</a:t>
            </a:r>
            <a:r>
              <a:rPr lang="pt-BR" sz="2000" dirty="0" smtClean="0"/>
              <a:t>,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numPortas</a:t>
            </a:r>
            <a:r>
              <a:rPr lang="pt-BR" sz="2000" dirty="0" smtClean="0"/>
              <a:t>,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valor)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0000"/>
                </a:solidFill>
              </a:rPr>
              <a:t>super</a:t>
            </a:r>
            <a:r>
              <a:rPr lang="pt-BR" sz="2000" dirty="0" smtClean="0"/>
              <a:t> (modelo, placa, </a:t>
            </a:r>
            <a:r>
              <a:rPr lang="pt-BR" sz="2000" dirty="0" err="1" smtClean="0"/>
              <a:t>anoFabr</a:t>
            </a:r>
            <a:r>
              <a:rPr lang="pt-BR" sz="2000" dirty="0" smtClean="0"/>
              <a:t>, valor);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setPortas</a:t>
            </a:r>
            <a:r>
              <a:rPr lang="pt-BR" sz="2000" dirty="0" smtClean="0"/>
              <a:t>(</a:t>
            </a:r>
            <a:r>
              <a:rPr lang="pt-BR" sz="2000" dirty="0" err="1" smtClean="0"/>
              <a:t>numPortas</a:t>
            </a:r>
            <a:r>
              <a:rPr lang="pt-BR" sz="2000" dirty="0" smtClean="0"/>
              <a:t>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setAnoModelo</a:t>
            </a:r>
            <a:r>
              <a:rPr lang="pt-BR" sz="2000" dirty="0" smtClean="0"/>
              <a:t>(</a:t>
            </a:r>
            <a:r>
              <a:rPr lang="pt-BR" sz="2000" dirty="0" err="1" smtClean="0"/>
              <a:t>anoModelo</a:t>
            </a:r>
            <a:r>
              <a:rPr lang="pt-BR" sz="2000" dirty="0" smtClean="0"/>
              <a:t>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pt-BR" sz="2000" dirty="0" smtClean="0"/>
              <a:t>}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9900" y="2276872"/>
            <a:ext cx="44323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109DBB-5863-40F4-8DAF-D78DE8013EAB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3072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- Classe Carro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289175"/>
            <a:ext cx="8064500" cy="394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8763" y="4292600"/>
            <a:ext cx="2328862" cy="239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997470-EA3F-4769-9CB2-0E1A3F3A1CD4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3174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Imprimido dados do carro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O método “imprime( )” foi herdado da classe Veículo 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Não possui todos os dados do carro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Como codificar método imprime( ) para objetos do tipo Carro?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No programa teste, qual método será executado: da classe Veículo ou da classe Carro?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BF7E45-2D0A-42BA-8BB0-D92E3221D1CF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3277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Alterando a Classe Carro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305800" cy="3724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pt-BR" sz="2000" dirty="0" err="1" smtClean="0">
                <a:solidFill>
                  <a:srgbClr val="FF0000"/>
                </a:solidFill>
              </a:rPr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imprime( 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pt-BR" sz="2000" dirty="0" smtClean="0"/>
              <a:t>{</a:t>
            </a:r>
            <a:br>
              <a:rPr lang="pt-BR" sz="2000" dirty="0" smtClean="0"/>
            </a:b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("\</a:t>
            </a:r>
            <a:r>
              <a:rPr lang="pt-BR" sz="2000" dirty="0" err="1" smtClean="0"/>
              <a:t>nVeiculo</a:t>
            </a:r>
            <a:r>
              <a:rPr lang="pt-BR" sz="2000" dirty="0" smtClean="0"/>
              <a:t>: </a:t>
            </a:r>
            <a:r>
              <a:rPr lang="pt-BR" sz="2000" dirty="0" smtClean="0">
                <a:solidFill>
                  <a:srgbClr val="FF0000"/>
                </a:solidFill>
              </a:rPr>
              <a:t>%s</a:t>
            </a:r>
            <a:r>
              <a:rPr lang="pt-BR" sz="2000" dirty="0" smtClean="0"/>
              <a:t>\</a:t>
            </a:r>
            <a:r>
              <a:rPr lang="pt-BR" sz="2000" dirty="0" err="1" smtClean="0"/>
              <a:t>nPlaca</a:t>
            </a:r>
            <a:r>
              <a:rPr lang="pt-BR" sz="2000" dirty="0" smtClean="0"/>
              <a:t>: </a:t>
            </a:r>
            <a:r>
              <a:rPr lang="pt-BR" sz="2000" dirty="0" smtClean="0">
                <a:solidFill>
                  <a:srgbClr val="FF0000"/>
                </a:solidFill>
              </a:rPr>
              <a:t>%7s</a:t>
            </a:r>
            <a:r>
              <a:rPr lang="pt-BR" sz="2000" dirty="0" smtClean="0"/>
              <a:t>", modelo, placa);</a:t>
            </a:r>
            <a:br>
              <a:rPr lang="pt-BR" sz="2000" dirty="0" smtClean="0"/>
            </a:b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("\</a:t>
            </a:r>
            <a:r>
              <a:rPr lang="pt-BR" sz="2000" dirty="0" err="1" smtClean="0"/>
              <a:t>nFabr</a:t>
            </a:r>
            <a:r>
              <a:rPr lang="pt-BR" sz="2000" dirty="0" smtClean="0"/>
              <a:t>: </a:t>
            </a:r>
            <a:r>
              <a:rPr lang="pt-BR" sz="2000" dirty="0" smtClean="0">
                <a:solidFill>
                  <a:srgbClr val="FF0000"/>
                </a:solidFill>
              </a:rPr>
              <a:t>%4d</a:t>
            </a:r>
            <a:r>
              <a:rPr lang="pt-BR" sz="2000" dirty="0" smtClean="0"/>
              <a:t>\</a:t>
            </a:r>
            <a:r>
              <a:rPr lang="pt-BR" sz="2000" dirty="0" err="1" smtClean="0"/>
              <a:t>nModelo</a:t>
            </a:r>
            <a:r>
              <a:rPr lang="pt-BR" sz="2000" dirty="0" smtClean="0"/>
              <a:t>: </a:t>
            </a:r>
            <a:r>
              <a:rPr lang="pt-BR" sz="2000" dirty="0" smtClean="0">
                <a:solidFill>
                  <a:srgbClr val="FF0000"/>
                </a:solidFill>
              </a:rPr>
              <a:t>%4d</a:t>
            </a:r>
            <a:r>
              <a:rPr lang="pt-BR" sz="2000" dirty="0" smtClean="0"/>
              <a:t>", </a:t>
            </a:r>
            <a:r>
              <a:rPr lang="pt-BR" sz="2000" dirty="0" err="1" smtClean="0"/>
              <a:t>anoFabr</a:t>
            </a:r>
            <a:r>
              <a:rPr lang="pt-BR" sz="2000" dirty="0" smtClean="0"/>
              <a:t>, 	</a:t>
            </a:r>
            <a:r>
              <a:rPr lang="pt-BR" sz="2000" dirty="0" err="1" smtClean="0"/>
              <a:t>anoModelo</a:t>
            </a:r>
            <a:r>
              <a:rPr lang="pt-BR" sz="2000" dirty="0" smtClean="0"/>
              <a:t>);</a:t>
            </a:r>
            <a:br>
              <a:rPr lang="pt-BR" sz="2000" dirty="0" smtClean="0"/>
            </a:b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("\n%</a:t>
            </a:r>
            <a:r>
              <a:rPr lang="pt-BR" sz="2000" dirty="0" smtClean="0">
                <a:solidFill>
                  <a:srgbClr val="FF0000"/>
                </a:solidFill>
              </a:rPr>
              <a:t>02d</a:t>
            </a:r>
            <a:r>
              <a:rPr lang="pt-BR" sz="2000" dirty="0" smtClean="0"/>
              <a:t> Portas\</a:t>
            </a:r>
            <a:r>
              <a:rPr lang="pt-BR" sz="2000" dirty="0" err="1" smtClean="0"/>
              <a:t>nR$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%.2f</a:t>
            </a:r>
            <a:r>
              <a:rPr lang="pt-BR" sz="2000" dirty="0" smtClean="0"/>
              <a:t>\n", </a:t>
            </a:r>
            <a:r>
              <a:rPr lang="pt-BR" sz="2000" dirty="0" err="1" smtClean="0"/>
              <a:t>numPortas</a:t>
            </a:r>
            <a:r>
              <a:rPr lang="pt-BR" sz="2000" dirty="0" smtClean="0"/>
              <a:t>, valor);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pt-BR" sz="2000" dirty="0" smtClean="0"/>
              <a:t>}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pt-BR" b="1" dirty="0" smtClean="0">
                <a:solidFill>
                  <a:srgbClr val="FF0000"/>
                </a:solidFill>
              </a:rPr>
              <a:t>O teste do carro funcionou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ápsulas">
  <a:themeElements>
    <a:clrScheme name="Cápsula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ápsul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ápsula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3053</TotalTime>
  <Words>330</Words>
  <Application>Microsoft Office PowerPoint</Application>
  <PresentationFormat>Apresentação na tela 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Cápsulas</vt:lpstr>
      <vt:lpstr>Herança – Parte 2</vt:lpstr>
      <vt:lpstr>Subclasse Carro</vt:lpstr>
      <vt:lpstr>Subclasse Carro</vt:lpstr>
      <vt:lpstr>Classe Carro – Atributos e construtor</vt:lpstr>
      <vt:lpstr>Classe Carro – sets e gets</vt:lpstr>
      <vt:lpstr>Compilação da classe Carro: erro no construtor!!!</vt:lpstr>
      <vt:lpstr>Teste - Classe Carro</vt:lpstr>
      <vt:lpstr>Imprimido dados do carro</vt:lpstr>
      <vt:lpstr>Alterando a Classe Carro</vt:lpstr>
      <vt:lpstr>Resultado</vt:lpstr>
      <vt:lpstr>Herança – Acesso aos membros</vt:lpstr>
      <vt:lpstr>Herança – Acesso aos membros</vt:lpstr>
      <vt:lpstr>Alterando a classe Veiculo</vt:lpstr>
      <vt:lpstr>Resultado</vt:lpstr>
      <vt:lpstr>Atividade – Classe Caminhão</vt:lpstr>
      <vt:lpstr>Teste – Classe Caminhao</vt:lpstr>
      <vt:lpstr>Atividades para enviar por e-mail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Plataforma JAVA 1</dc:title>
  <dc:creator>Grace</dc:creator>
  <cp:lastModifiedBy>Grace Borges</cp:lastModifiedBy>
  <cp:revision>450</cp:revision>
  <dcterms:created xsi:type="dcterms:W3CDTF">2008-07-15T02:11:57Z</dcterms:created>
  <dcterms:modified xsi:type="dcterms:W3CDTF">2018-05-07T22:10:51Z</dcterms:modified>
</cp:coreProperties>
</file>