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93" r:id="rId2"/>
    <p:sldId id="384" r:id="rId3"/>
    <p:sldId id="442" r:id="rId4"/>
    <p:sldId id="398" r:id="rId5"/>
    <p:sldId id="405" r:id="rId6"/>
    <p:sldId id="417" r:id="rId7"/>
    <p:sldId id="443" r:id="rId8"/>
    <p:sldId id="444" r:id="rId9"/>
    <p:sldId id="439" r:id="rId10"/>
    <p:sldId id="425" r:id="rId11"/>
    <p:sldId id="427" r:id="rId12"/>
    <p:sldId id="429" r:id="rId13"/>
    <p:sldId id="436" r:id="rId14"/>
    <p:sldId id="430" r:id="rId15"/>
    <p:sldId id="431" r:id="rId16"/>
    <p:sldId id="432" r:id="rId17"/>
    <p:sldId id="433" r:id="rId18"/>
    <p:sldId id="434" r:id="rId19"/>
    <p:sldId id="419" r:id="rId20"/>
    <p:sldId id="445" r:id="rId21"/>
  </p:sldIdLst>
  <p:sldSz cx="9144000" cy="6858000" type="screen4x3"/>
  <p:notesSz cx="6888163" cy="10020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28202BC-C9A1-4697-B186-1CFA195511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641952D-ED84-4B6E-A4F2-D9563E5634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pt-BR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99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3994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693570D-C80A-43CA-A1A5-3B34AD45FE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D7E6-8260-43FE-812D-561543E29C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549A-F0E1-4C19-B34D-52C2DAB8EC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4093-749D-43E3-A709-FA4F6ADC11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2A936-62B0-444C-8D22-2618C08F40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80C0-3C57-4D72-B97C-441202731B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DA1A9-1DBC-4B89-AE14-2395A3C4A5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76B01-971C-4440-A594-57416C58D0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0CDC-1DAC-45AA-8DE4-E934B23E33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B5D6F-721B-48EA-AAF2-FF1B9CD7F8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62610-4F05-42E4-AFC1-044E412A68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3891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1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F5E6283-BD5F-4722-A415-07EE548153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poo@yahoo.com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Polimorfismo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P. O. O.</a:t>
            </a:r>
          </a:p>
          <a:p>
            <a:pPr eaLnBrk="1" hangingPunct="1"/>
            <a:r>
              <a:rPr lang="pt-BR" smtClean="0"/>
              <a:t>Prof. Grace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D70C8-8366-4C15-84BE-A699AB1372A1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27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Reforçando - Polimorfismo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276475"/>
            <a:ext cx="8137400" cy="39608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pt-BR" sz="2400" b="1" dirty="0" smtClean="0"/>
          </a:p>
          <a:p>
            <a:pPr eaLnBrk="1" hangingPunct="1">
              <a:lnSpc>
                <a:spcPct val="110000"/>
              </a:lnSpc>
            </a:pPr>
            <a:r>
              <a:rPr lang="pt-BR" sz="2400" b="1" dirty="0" smtClean="0"/>
              <a:t>Redefinição de um método </a:t>
            </a:r>
            <a:r>
              <a:rPr lang="pt-BR" sz="2400" dirty="0" smtClean="0"/>
              <a:t>da superclasse, ou seja, quando o método é reescrito na subclasse;</a:t>
            </a:r>
          </a:p>
          <a:p>
            <a:pPr eaLnBrk="1" hangingPunct="1">
              <a:lnSpc>
                <a:spcPct val="110000"/>
              </a:lnSpc>
            </a:pPr>
            <a:endParaRPr lang="pt-BR" sz="2400" dirty="0" smtClean="0"/>
          </a:p>
          <a:p>
            <a:pPr eaLnBrk="1" hangingPunct="1">
              <a:lnSpc>
                <a:spcPct val="110000"/>
              </a:lnSpc>
            </a:pPr>
            <a:r>
              <a:rPr lang="pt-BR" sz="2400" dirty="0" smtClean="0"/>
              <a:t>Assim, um </a:t>
            </a:r>
            <a:r>
              <a:rPr lang="pt-BR" sz="2400" b="1" dirty="0" smtClean="0"/>
              <a:t>mesmo método</a:t>
            </a:r>
            <a:r>
              <a:rPr lang="pt-BR" sz="2400" dirty="0" smtClean="0"/>
              <a:t> quando invocado por objetos de tipos diferentes apresenta </a:t>
            </a:r>
            <a:r>
              <a:rPr lang="pt-BR" sz="2400" b="1" dirty="0" smtClean="0"/>
              <a:t>comportamentos distintos,</a:t>
            </a:r>
            <a:r>
              <a:rPr lang="pt-BR" sz="2400" dirty="0" smtClean="0"/>
              <a:t> apesar de pertencerem a mesma hierarquia (herança).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E2F64-81B1-457F-AF71-9431ED04ABF9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37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Polimorfismo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49500"/>
            <a:ext cx="8305800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z="2400" b="1" smtClean="0"/>
              <a:t>						    imprime()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endParaRPr lang="pt-BR" sz="2400" b="1" smtClean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endParaRPr lang="pt-BR" sz="2400" b="1" smtClean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pt-BR" sz="2400" b="1" smtClean="0"/>
              <a:t>   imprime()					   imprime()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pt-BR" sz="2400" b="1" smtClean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pt-BR" sz="2400" b="1" smtClean="0"/>
          </a:p>
          <a:p>
            <a:pPr eaLnBrk="1" hangingPunct="1">
              <a:spcBef>
                <a:spcPct val="30000"/>
              </a:spcBef>
            </a:pPr>
            <a:r>
              <a:rPr lang="pt-BR" sz="2400" b="1" smtClean="0"/>
              <a:t>Redefinição do método imprime()</a:t>
            </a:r>
            <a:r>
              <a:rPr lang="pt-BR" sz="2400" smtClean="0"/>
              <a:t>: provoca diferentes resultados quando o mesmo método é invocado por um objeto do tipo veículo, carro ou caminhão.</a:t>
            </a:r>
          </a:p>
        </p:txBody>
      </p:sp>
      <p:pic>
        <p:nvPicPr>
          <p:cNvPr id="33797" name="Picture 5" descr="http://www.educacao.cc/wp-content/uploads/2011/10/tipos-de-veiculos-automoto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2341563"/>
            <a:ext cx="2879725" cy="1663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379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4427538"/>
            <a:ext cx="20161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25" y="4457700"/>
            <a:ext cx="2035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1F6C8C-54DD-4327-A126-C681B5198498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348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– Frota de veículos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4306888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pt-BR" smtClean="0"/>
              <a:t>Algoritmo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mtClean="0"/>
              <a:t>Solicita quantidade de veículos (n)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mtClean="0"/>
              <a:t>Leitura de n veículos:</a:t>
            </a:r>
          </a:p>
          <a:p>
            <a:pPr lvl="2" eaLnBrk="1" hangingPunct="1">
              <a:spcBef>
                <a:spcPct val="10000"/>
              </a:spcBef>
            </a:pPr>
            <a:r>
              <a:rPr lang="pt-BR" smtClean="0"/>
              <a:t>Solicita tipo de veiculo (“v”, “a”, “c”)</a:t>
            </a:r>
          </a:p>
          <a:p>
            <a:pPr lvl="2" eaLnBrk="1" hangingPunct="1">
              <a:spcBef>
                <a:spcPct val="10000"/>
              </a:spcBef>
            </a:pPr>
            <a:r>
              <a:rPr lang="pt-BR" smtClean="0"/>
              <a:t>Solicita dados de acordo com o tipo</a:t>
            </a:r>
          </a:p>
          <a:p>
            <a:pPr lvl="2" eaLnBrk="1" hangingPunct="1">
              <a:spcBef>
                <a:spcPct val="10000"/>
              </a:spcBef>
            </a:pPr>
            <a:r>
              <a:rPr lang="pt-BR" smtClean="0"/>
              <a:t>Armazena em vetor de tamanho </a:t>
            </a:r>
            <a:r>
              <a:rPr lang="pt-BR" b="1" smtClean="0"/>
              <a:t>n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mtClean="0"/>
              <a:t>Imprime dados de </a:t>
            </a:r>
            <a:r>
              <a:rPr lang="pt-BR" b="1" smtClean="0"/>
              <a:t>n </a:t>
            </a:r>
            <a:r>
              <a:rPr lang="pt-BR" smtClean="0"/>
              <a:t>veículos armazenados em cada posição do vetor (polimorfismo)</a:t>
            </a:r>
          </a:p>
          <a:p>
            <a:pPr eaLnBrk="1" hangingPunct="1">
              <a:spcBef>
                <a:spcPct val="10000"/>
              </a:spcBef>
            </a:pPr>
            <a:r>
              <a:rPr lang="pt-BR" smtClean="0"/>
              <a:t>Qual o tipo do vetor? </a:t>
            </a:r>
          </a:p>
          <a:p>
            <a:pPr lvl="1" eaLnBrk="1" hangingPunct="1">
              <a:spcBef>
                <a:spcPct val="10000"/>
              </a:spcBef>
            </a:pPr>
            <a:r>
              <a:rPr lang="pt-BR" smtClean="0"/>
              <a:t>Veículo? Carro? Caminhão?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48E3C-188C-4683-86CE-6F85A287406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358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Hierarquia – Veículo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348038" y="2420938"/>
            <a:ext cx="21590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Veículo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187450" y="4221163"/>
            <a:ext cx="28082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Carro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787900" y="4221163"/>
            <a:ext cx="30241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Caminhão</a:t>
            </a:r>
          </a:p>
        </p:txBody>
      </p:sp>
      <p:grpSp>
        <p:nvGrpSpPr>
          <p:cNvPr id="35847" name="Group 6"/>
          <p:cNvGrpSpPr>
            <a:grpSpLocks/>
          </p:cNvGrpSpPr>
          <p:nvPr/>
        </p:nvGrpSpPr>
        <p:grpSpPr bwMode="auto">
          <a:xfrm>
            <a:off x="2843213" y="3500438"/>
            <a:ext cx="1152525" cy="715962"/>
            <a:chOff x="1700" y="2376"/>
            <a:chExt cx="726" cy="510"/>
          </a:xfrm>
        </p:grpSpPr>
        <p:sp>
          <p:nvSpPr>
            <p:cNvPr id="35852" name="Line 7"/>
            <p:cNvSpPr>
              <a:spLocks noChangeShapeType="1"/>
            </p:cNvSpPr>
            <p:nvPr/>
          </p:nvSpPr>
          <p:spPr bwMode="auto">
            <a:xfrm flipH="1">
              <a:off x="1700" y="2568"/>
              <a:ext cx="5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3" name="AutoShape 8"/>
            <p:cNvSpPr>
              <a:spLocks noChangeArrowheads="1"/>
            </p:cNvSpPr>
            <p:nvPr/>
          </p:nvSpPr>
          <p:spPr bwMode="auto">
            <a:xfrm rot="3022189">
              <a:off x="2199" y="2376"/>
              <a:ext cx="227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5848" name="Group 9"/>
          <p:cNvGrpSpPr>
            <a:grpSpLocks/>
          </p:cNvGrpSpPr>
          <p:nvPr/>
        </p:nvGrpSpPr>
        <p:grpSpPr bwMode="auto">
          <a:xfrm>
            <a:off x="4772025" y="3527425"/>
            <a:ext cx="1023938" cy="765175"/>
            <a:chOff x="3006" y="2340"/>
            <a:chExt cx="645" cy="546"/>
          </a:xfrm>
        </p:grpSpPr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198" y="2523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851" name="AutoShape 11"/>
            <p:cNvSpPr>
              <a:spLocks noChangeArrowheads="1"/>
            </p:cNvSpPr>
            <p:nvPr/>
          </p:nvSpPr>
          <p:spPr bwMode="auto">
            <a:xfrm rot="-2658508">
              <a:off x="3006" y="2340"/>
              <a:ext cx="205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55650" y="5300663"/>
            <a:ext cx="8208963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pt-BR" sz="2400" kern="0" dirty="0">
                <a:latin typeface="+mn-lt"/>
              </a:rPr>
              <a:t>Podemos afirmar que:</a:t>
            </a:r>
          </a:p>
          <a:p>
            <a:pPr marL="800100" lvl="1" indent="-3429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pt-BR" sz="2000" kern="0" dirty="0">
                <a:latin typeface="+mn-lt"/>
              </a:rPr>
              <a:t>Todo Carro “é um” Veículo, mas nem todo Veículo é um carro.</a:t>
            </a:r>
          </a:p>
          <a:p>
            <a:pPr marL="800100" lvl="1" indent="-3429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  <a:defRPr/>
            </a:pPr>
            <a:r>
              <a:rPr lang="pt-BR" sz="2000" kern="0" dirty="0">
                <a:latin typeface="+mn-lt"/>
              </a:rPr>
              <a:t>Todo Caminhão “é um” Veículo.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B81709-1D3C-4F9A-A5E4-86DB23C2821F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68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Vetor de Veículos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10513" cy="42354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pt-BR" sz="2400" smtClean="0"/>
              <a:t>Como um vetor preparado para armazenar dados de Veiculos consegue guardar dados do tipo Carro ou Caminhão, se eles são “maiores” que veículo??? Ou seja, tem mais atributos e ocupam mais memória?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pt-BR" sz="2400" smtClean="0"/>
              <a:t>Cada posição do vetor guarda a referência para o objeto instanciado em memória (endereço);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pt-BR" sz="2400" smtClean="0"/>
              <a:t>Diferentemente dos tipos primitivos, variáveis associadas a objetos não guardam os objetos, mas sim sua referência (endereçamento em memória).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9237AE-DE4E-4A72-88B0-340D6909FC84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378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Atividade - Classe Frota (parte 1 de 3)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1025"/>
            <a:ext cx="91090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92500" y="1863725"/>
            <a:ext cx="4895850" cy="701675"/>
            <a:chOff x="2948" y="2478"/>
            <a:chExt cx="2109" cy="442"/>
          </a:xfrm>
        </p:grpSpPr>
        <p:sp>
          <p:nvSpPr>
            <p:cNvPr id="37904" name="Line 5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05" name="Text Box 6"/>
            <p:cNvSpPr txBox="1">
              <a:spLocks noChangeArrowheads="1"/>
            </p:cNvSpPr>
            <p:nvPr/>
          </p:nvSpPr>
          <p:spPr bwMode="auto">
            <a:xfrm>
              <a:off x="3742" y="2478"/>
              <a:ext cx="131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Usa classe Scanner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Início da classe Frota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7763" y="3463925"/>
            <a:ext cx="2736850" cy="701675"/>
            <a:chOff x="2948" y="2478"/>
            <a:chExt cx="2109" cy="442"/>
          </a:xfrm>
        </p:grpSpPr>
        <p:sp>
          <p:nvSpPr>
            <p:cNvPr id="37902" name="Line 8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03" name="Text Box 9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Declaração de Variáveis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643438" y="4508500"/>
            <a:ext cx="4176712" cy="396875"/>
            <a:chOff x="2948" y="2478"/>
            <a:chExt cx="2109" cy="250"/>
          </a:xfrm>
        </p:grpSpPr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Tamanho da Frota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635375" y="5103813"/>
            <a:ext cx="5508625" cy="396875"/>
            <a:chOff x="2948" y="2478"/>
            <a:chExt cx="2109" cy="250"/>
          </a:xfrm>
        </p:grpSpPr>
        <p:sp>
          <p:nvSpPr>
            <p:cNvPr id="37898" name="Line 14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899" name="Text Box 15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Loop para entrada de dados</a:t>
              </a:r>
            </a:p>
          </p:txBody>
        </p:sp>
      </p:grpSp>
      <p:sp>
        <p:nvSpPr>
          <p:cNvPr id="163856" name="Line 16"/>
          <p:cNvSpPr>
            <a:spLocks noChangeShapeType="1"/>
          </p:cNvSpPr>
          <p:nvPr/>
        </p:nvSpPr>
        <p:spPr bwMode="auto">
          <a:xfrm>
            <a:off x="900113" y="5013325"/>
            <a:ext cx="1728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84762-8053-48A1-8CEA-8D5F9B2AC013}" type="slidenum">
              <a:rPr lang="pt-BR" smtClean="0"/>
              <a:pPr/>
              <a:t>16</a:t>
            </a:fld>
            <a:endParaRPr lang="pt-BR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8"/>
            <a:ext cx="91440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Frota (parte 2 de 3)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87900" y="2636838"/>
            <a:ext cx="4032250" cy="701675"/>
            <a:chOff x="2948" y="2478"/>
            <a:chExt cx="2109" cy="442"/>
          </a:xfrm>
        </p:grpSpPr>
        <p:sp>
          <p:nvSpPr>
            <p:cNvPr id="38922" name="Line 5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23" name="Text Box 6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Dados comuns a qualquer veiculo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87900" y="4149725"/>
            <a:ext cx="4176713" cy="396875"/>
            <a:chOff x="2948" y="2478"/>
            <a:chExt cx="2109" cy="250"/>
          </a:xfrm>
        </p:grpSpPr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Dados objeto Carro</a:t>
              </a:r>
            </a:p>
          </p:txBody>
        </p:sp>
      </p:grp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2627313" y="6165850"/>
            <a:ext cx="1081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87460E-AE7F-4BD3-81E0-6AA2C7D3846C}" type="slidenum">
              <a:rPr lang="pt-BR" smtClean="0"/>
              <a:pPr/>
              <a:t>17</a:t>
            </a:fld>
            <a:endParaRPr lang="pt-BR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844675"/>
            <a:ext cx="7921625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Frota (parte 3 de 3)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08625" y="1719263"/>
            <a:ext cx="4032250" cy="396875"/>
            <a:chOff x="2948" y="2478"/>
            <a:chExt cx="2109" cy="250"/>
          </a:xfrm>
        </p:grpSpPr>
        <p:sp>
          <p:nvSpPr>
            <p:cNvPr id="39950" name="Line 5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51" name="Text Box 6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Caminhão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71775" y="3500438"/>
            <a:ext cx="5976938" cy="396875"/>
            <a:chOff x="2948" y="2478"/>
            <a:chExt cx="2109" cy="250"/>
          </a:xfrm>
        </p:grpSpPr>
        <p:sp>
          <p:nvSpPr>
            <p:cNvPr id="39948" name="Line 8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49" name="Text Box 9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dirty="0">
                  <a:solidFill>
                    <a:srgbClr val="FF0000"/>
                  </a:solidFill>
                </a:rPr>
                <a:t>Tipo </a:t>
              </a:r>
              <a:r>
                <a:rPr lang="pt-BR" sz="2000" dirty="0" smtClean="0">
                  <a:solidFill>
                    <a:srgbClr val="FF0000"/>
                  </a:solidFill>
                </a:rPr>
                <a:t>genérico</a:t>
              </a:r>
              <a:r>
                <a:rPr lang="pt-BR" sz="2000" dirty="0" smtClean="0">
                  <a:solidFill>
                    <a:srgbClr val="FF0000"/>
                  </a:solidFill>
                </a:rPr>
                <a:t>: </a:t>
              </a:r>
              <a:r>
                <a:rPr lang="pt-BR" sz="2000" dirty="0">
                  <a:solidFill>
                    <a:srgbClr val="FF0000"/>
                  </a:solidFill>
                </a:rPr>
                <a:t>veículo</a:t>
              </a:r>
            </a:p>
          </p:txBody>
        </p:sp>
      </p:grpSp>
      <p:sp>
        <p:nvSpPr>
          <p:cNvPr id="165898" name="Line 10"/>
          <p:cNvSpPr>
            <a:spLocks noChangeShapeType="1"/>
          </p:cNvSpPr>
          <p:nvPr/>
        </p:nvSpPr>
        <p:spPr bwMode="auto">
          <a:xfrm>
            <a:off x="3492500" y="4221163"/>
            <a:ext cx="10810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5899" name="Line 11"/>
          <p:cNvSpPr>
            <a:spLocks noChangeShapeType="1"/>
          </p:cNvSpPr>
          <p:nvPr/>
        </p:nvSpPr>
        <p:spPr bwMode="auto">
          <a:xfrm>
            <a:off x="3563938" y="3213100"/>
            <a:ext cx="10810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51275" y="5264150"/>
            <a:ext cx="3960813" cy="1016000"/>
            <a:chOff x="2948" y="2478"/>
            <a:chExt cx="2109" cy="640"/>
          </a:xfrm>
        </p:grpSpPr>
        <p:sp>
          <p:nvSpPr>
            <p:cNvPr id="39946" name="Line 13"/>
            <p:cNvSpPr>
              <a:spLocks noChangeShapeType="1"/>
            </p:cNvSpPr>
            <p:nvPr/>
          </p:nvSpPr>
          <p:spPr bwMode="auto">
            <a:xfrm flipH="1">
              <a:off x="2948" y="2614"/>
              <a:ext cx="7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947" name="Text Box 14"/>
            <p:cNvSpPr txBox="1">
              <a:spLocks noChangeArrowheads="1"/>
            </p:cNvSpPr>
            <p:nvPr/>
          </p:nvSpPr>
          <p:spPr bwMode="auto">
            <a:xfrm>
              <a:off x="3743" y="2478"/>
              <a:ext cx="131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>
                  <a:solidFill>
                    <a:srgbClr val="FF0000"/>
                  </a:solidFill>
                </a:rPr>
                <a:t>Polimorfismo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O que vai aparecer no imprime???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 animBg="1"/>
      <p:bldP spid="1658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7599A-C564-424E-B774-B64DB5C962D3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409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Ligação tardia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10513" cy="41624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400" smtClean="0"/>
              <a:t>O método pode ser invocado a partir de uma </a:t>
            </a:r>
            <a:r>
              <a:rPr lang="pt-BR" sz="2400" b="1" smtClean="0"/>
              <a:t>referência</a:t>
            </a:r>
            <a:r>
              <a:rPr lang="pt-BR" sz="2400" smtClean="0"/>
              <a:t> a um objeto do tipo da </a:t>
            </a:r>
            <a:r>
              <a:rPr lang="pt-BR" sz="2400" b="1" smtClean="0"/>
              <a:t>superclasse</a:t>
            </a:r>
            <a:r>
              <a:rPr lang="pt-BR" sz="2400" smtClean="0"/>
              <a:t>, apesar de, na prática, ser uma </a:t>
            </a:r>
            <a:r>
              <a:rPr lang="pt-BR" sz="2400" b="1" smtClean="0"/>
              <a:t>instância da subclasse</a:t>
            </a:r>
            <a:r>
              <a:rPr lang="pt-BR" sz="2400" smtClean="0"/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pt-BR" sz="2400" smtClean="0"/>
              <a:t>Neste caso, a </a:t>
            </a:r>
            <a:r>
              <a:rPr lang="pt-BR" sz="2400" b="1" smtClean="0"/>
              <a:t>decisão</a:t>
            </a:r>
            <a:r>
              <a:rPr lang="pt-BR" sz="2400" smtClean="0"/>
              <a:t> sobre qual o método que deve ser selecionado, de acordo com o tipo da classe derivada, é tomada em </a:t>
            </a:r>
            <a:r>
              <a:rPr lang="pt-BR" sz="2400" b="1" smtClean="0"/>
              <a:t>tempo de execução</a:t>
            </a:r>
            <a:r>
              <a:rPr lang="pt-BR" sz="2400" smtClean="0"/>
              <a:t>, através do mecanismo de </a:t>
            </a:r>
            <a:r>
              <a:rPr lang="pt-BR" sz="2400" b="1" smtClean="0"/>
              <a:t>ligação tardia</a:t>
            </a:r>
            <a:r>
              <a:rPr lang="pt-BR" sz="2400" smtClean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000" smtClean="0"/>
              <a:t>Ex: Classe Frota. Diferentemente da classe TesteCarro (não possui ligação tardia).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Atividades para enviar por e-mail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235450"/>
          </a:xfrm>
        </p:spPr>
        <p:txBody>
          <a:bodyPr/>
          <a:lstStyle/>
          <a:p>
            <a:pPr eaLnBrk="1" hangingPunct="1"/>
            <a:r>
              <a:rPr lang="pt-BR" sz="2400" dirty="0" smtClean="0"/>
              <a:t>Classes:</a:t>
            </a:r>
          </a:p>
          <a:p>
            <a:pPr lvl="1" eaLnBrk="1" hangingPunct="1"/>
            <a:r>
              <a:rPr lang="pt-BR" sz="2000" dirty="0" smtClean="0"/>
              <a:t>Veiculo, carro e caminhão</a:t>
            </a:r>
          </a:p>
          <a:p>
            <a:pPr lvl="1" eaLnBrk="1" hangingPunct="1"/>
            <a:r>
              <a:rPr lang="pt-BR" sz="2000" smtClean="0"/>
              <a:t>Frota </a:t>
            </a:r>
            <a:r>
              <a:rPr lang="pt-BR" sz="2000" dirty="0" smtClean="0"/>
              <a:t>de veículos</a:t>
            </a:r>
          </a:p>
          <a:p>
            <a:pPr eaLnBrk="1" hangingPunct="1"/>
            <a:endParaRPr lang="pt-BR" sz="2400" dirty="0" smtClean="0"/>
          </a:p>
          <a:p>
            <a:pPr eaLnBrk="1" hangingPunct="1"/>
            <a:r>
              <a:rPr lang="pt-BR" sz="2400" dirty="0" smtClean="0"/>
              <a:t>E-mail </a:t>
            </a:r>
            <a:r>
              <a:rPr lang="pt-BR" sz="2400" b="1" i="1" dirty="0" smtClean="0">
                <a:solidFill>
                  <a:srgbClr val="FF0000"/>
                </a:solidFill>
                <a:hlinkClick r:id="rId2"/>
              </a:rPr>
              <a:t>poo.profgrace@yahoo.com.br</a:t>
            </a:r>
            <a:endParaRPr lang="pt-BR" sz="2400" b="1" i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pt-BR" sz="2400" dirty="0" smtClean="0"/>
              <a:t>Identifique quais atividades estão sendo enviadas no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/ assunto</a:t>
            </a:r>
            <a:r>
              <a:rPr lang="pt-BR" sz="2400" dirty="0" smtClean="0"/>
              <a:t> da mensagem. </a:t>
            </a:r>
          </a:p>
          <a:p>
            <a:pPr lvl="1" eaLnBrk="1" hangingPunct="1">
              <a:buFontTx/>
              <a:buNone/>
            </a:pPr>
            <a:r>
              <a:rPr lang="pt-BR" sz="2000" dirty="0" smtClean="0"/>
              <a:t>Ex.: Assunto: Entrega das Atividades de Polimorfismo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E6CC7-4417-4822-A585-A6167331424B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Relembrando Herança</a:t>
            </a:r>
            <a:endParaRPr lang="pt-BR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162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Cria uma nova classe a partir de uma classe existente:</a:t>
            </a:r>
          </a:p>
          <a:p>
            <a:pPr lvl="1" eaLnBrk="1" hangingPunct="1"/>
            <a:r>
              <a:rPr lang="pt-BR" smtClean="0"/>
              <a:t>absorvendo os dados e comportamentos da classe existente; e</a:t>
            </a:r>
          </a:p>
          <a:p>
            <a:pPr lvl="1" eaLnBrk="1" hangingPunct="1"/>
            <a:r>
              <a:rPr lang="pt-BR" smtClean="0"/>
              <a:t>aprimorando-a com novas capacidades.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Adota um relacionamento hierárquico entre classes</a:t>
            </a:r>
          </a:p>
          <a:p>
            <a:pPr eaLnBrk="1" hangingPunct="1">
              <a:lnSpc>
                <a:spcPct val="120000"/>
              </a:lnSpc>
            </a:pPr>
            <a:r>
              <a:rPr lang="pt-BR" smtClean="0"/>
              <a:t>Permite melhor organização e reuso de código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Próximas aulas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 smtClean="0"/>
              <a:t> </a:t>
            </a:r>
            <a:r>
              <a:rPr lang="pt-BR" sz="2400" dirty="0" smtClean="0"/>
              <a:t>21/Mai: Aula </a:t>
            </a:r>
            <a:r>
              <a:rPr lang="pt-BR" sz="2400" dirty="0" smtClean="0"/>
              <a:t>12: Classes Abstratas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 </a:t>
            </a:r>
            <a:r>
              <a:rPr lang="pt-BR" sz="2400" dirty="0" smtClean="0"/>
              <a:t>28/Mai: Aula </a:t>
            </a:r>
            <a:r>
              <a:rPr lang="pt-BR" sz="2400" dirty="0" smtClean="0"/>
              <a:t>13: Aula de Exercícios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 </a:t>
            </a:r>
            <a:r>
              <a:rPr lang="pt-BR" sz="2400" dirty="0" smtClean="0"/>
              <a:t>04/Jun: </a:t>
            </a:r>
            <a:r>
              <a:rPr lang="pt-BR" sz="2400" b="1" dirty="0" smtClean="0"/>
              <a:t>Prova </a:t>
            </a:r>
            <a:r>
              <a:rPr lang="pt-BR" sz="2400" b="1" dirty="0" smtClean="0"/>
              <a:t>2</a:t>
            </a: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 </a:t>
            </a:r>
            <a:r>
              <a:rPr lang="pt-BR" sz="2400" dirty="0" smtClean="0"/>
              <a:t>11/Jun: Aula </a:t>
            </a:r>
            <a:r>
              <a:rPr lang="pt-BR" sz="2400" dirty="0" smtClean="0"/>
              <a:t>14: Tratamento de Exceções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 </a:t>
            </a:r>
            <a:r>
              <a:rPr lang="pt-BR" sz="2400" dirty="0" smtClean="0"/>
              <a:t>18/Jun: Aula </a:t>
            </a:r>
            <a:r>
              <a:rPr lang="pt-BR" sz="2400" dirty="0" smtClean="0"/>
              <a:t>15: Interfaces e Componentes GUI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 </a:t>
            </a:r>
            <a:r>
              <a:rPr lang="pt-BR" sz="2400" dirty="0" smtClean="0"/>
              <a:t>25/Jun:</a:t>
            </a:r>
            <a:r>
              <a:rPr lang="pt-BR" sz="2400" b="1" dirty="0" smtClean="0"/>
              <a:t> SUBSTITUTIVA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34093-749D-43E3-A709-FA4F6ADC114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958BC-1989-40D0-A182-41A6D104F58D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Veículos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348038" y="2636838"/>
            <a:ext cx="2159000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Veículo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187450" y="4581525"/>
            <a:ext cx="28082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Carro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4787900" y="4581525"/>
            <a:ext cx="30241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2400"/>
              <a:t>Caminhão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43213" y="3716338"/>
            <a:ext cx="1152525" cy="809625"/>
            <a:chOff x="1700" y="2376"/>
            <a:chExt cx="726" cy="510"/>
          </a:xfrm>
        </p:grpSpPr>
        <p:sp>
          <p:nvSpPr>
            <p:cNvPr id="7179" name="Line 7"/>
            <p:cNvSpPr>
              <a:spLocks noChangeShapeType="1"/>
            </p:cNvSpPr>
            <p:nvPr/>
          </p:nvSpPr>
          <p:spPr bwMode="auto">
            <a:xfrm flipH="1">
              <a:off x="1700" y="2568"/>
              <a:ext cx="50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80" name="AutoShape 8"/>
            <p:cNvSpPr>
              <a:spLocks noChangeArrowheads="1"/>
            </p:cNvSpPr>
            <p:nvPr/>
          </p:nvSpPr>
          <p:spPr bwMode="auto">
            <a:xfrm rot="3022189">
              <a:off x="2199" y="2376"/>
              <a:ext cx="227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72025" y="3743325"/>
            <a:ext cx="1023938" cy="866775"/>
            <a:chOff x="3006" y="2340"/>
            <a:chExt cx="645" cy="546"/>
          </a:xfrm>
        </p:grpSpPr>
        <p:sp>
          <p:nvSpPr>
            <p:cNvPr id="7177" name="Line 10"/>
            <p:cNvSpPr>
              <a:spLocks noChangeShapeType="1"/>
            </p:cNvSpPr>
            <p:nvPr/>
          </p:nvSpPr>
          <p:spPr bwMode="auto">
            <a:xfrm>
              <a:off x="3198" y="2523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78" name="AutoShape 11"/>
            <p:cNvSpPr>
              <a:spLocks noChangeArrowheads="1"/>
            </p:cNvSpPr>
            <p:nvPr/>
          </p:nvSpPr>
          <p:spPr bwMode="auto">
            <a:xfrm rot="-2658508">
              <a:off x="3006" y="2340"/>
              <a:ext cx="205" cy="22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83988-0AFA-4217-A0DC-3C021B57E105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Modelo: Classe Veículo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57388"/>
            <a:ext cx="51117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98730-6E04-4099-8A7E-817BA458A052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Subclasse Carro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349500"/>
            <a:ext cx="6624637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83F96C-69F0-453E-8C12-EFFDF002CBA6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07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Atividade para casa</a:t>
            </a:r>
            <a:br>
              <a:rPr lang="pt-BR" smtClean="0"/>
            </a:br>
            <a:r>
              <a:rPr lang="pt-BR" smtClean="0"/>
              <a:t>Classe Caminhão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35152"/>
          </a:xfrm>
        </p:spPr>
        <p:txBody>
          <a:bodyPr/>
          <a:lstStyle/>
          <a:p>
            <a:pPr eaLnBrk="1" hangingPunct="1"/>
            <a:r>
              <a:rPr lang="pt-BR" dirty="0" smtClean="0"/>
              <a:t>Subclasse </a:t>
            </a:r>
            <a:r>
              <a:rPr lang="pt-BR" dirty="0" err="1" smtClean="0"/>
              <a:t>Caminhao</a:t>
            </a:r>
            <a:r>
              <a:rPr lang="pt-BR" dirty="0" smtClean="0"/>
              <a:t> estende Veiculo</a:t>
            </a:r>
          </a:p>
          <a:p>
            <a:pPr lvl="1" eaLnBrk="1" hangingPunct="1"/>
            <a:r>
              <a:rPr lang="pt-BR" dirty="0" smtClean="0"/>
              <a:t>Atributos específicos</a:t>
            </a:r>
          </a:p>
          <a:p>
            <a:pPr lvl="2" eaLnBrk="1" hangingPunct="1"/>
            <a:r>
              <a:rPr lang="pt-BR" dirty="0" smtClean="0"/>
              <a:t>Capacidade</a:t>
            </a:r>
          </a:p>
          <a:p>
            <a:pPr lvl="2" eaLnBrk="1" hangingPunct="1"/>
            <a:r>
              <a:rPr lang="pt-BR" dirty="0" smtClean="0"/>
              <a:t>Número de eixos</a:t>
            </a:r>
          </a:p>
          <a:p>
            <a:pPr lvl="1" eaLnBrk="1" hangingPunct="1"/>
            <a:r>
              <a:rPr lang="pt-BR" dirty="0" smtClean="0"/>
              <a:t>Métodos</a:t>
            </a:r>
          </a:p>
          <a:p>
            <a:pPr lvl="2" eaLnBrk="1" hangingPunct="1"/>
            <a:r>
              <a:rPr lang="pt-BR" dirty="0" smtClean="0"/>
              <a:t>Construtor</a:t>
            </a:r>
          </a:p>
          <a:p>
            <a:pPr lvl="2" eaLnBrk="1" hangingPunct="1"/>
            <a:r>
              <a:rPr lang="pt-BR" dirty="0" smtClean="0"/>
              <a:t>Sets e </a:t>
            </a:r>
            <a:r>
              <a:rPr lang="pt-BR" dirty="0" err="1" smtClean="0"/>
              <a:t>gets</a:t>
            </a:r>
            <a:endParaRPr lang="pt-BR" dirty="0" smtClean="0"/>
          </a:p>
          <a:p>
            <a:pPr lvl="2" eaLnBrk="1" hangingPunct="1"/>
            <a:r>
              <a:rPr lang="pt-BR" dirty="0" smtClean="0"/>
              <a:t>Impressão dos dados do caminhão</a:t>
            </a:r>
          </a:p>
          <a:p>
            <a:pPr lvl="2" eaLnBrk="1" hangingPunct="1">
              <a:buNone/>
            </a:pPr>
            <a:endParaRPr lang="pt-BR" dirty="0" smtClean="0"/>
          </a:p>
          <a:p>
            <a:pPr marL="3175" lvl="2" indent="-3175" algn="ctr" eaLnBrk="1" hangingPunct="1">
              <a:buNone/>
            </a:pPr>
            <a:r>
              <a:rPr lang="pt-BR" sz="2600" b="1" dirty="0" smtClean="0">
                <a:solidFill>
                  <a:srgbClr val="FF0000"/>
                </a:solidFill>
              </a:rPr>
              <a:t>E o que herança tem a ver com polimorfismo?</a:t>
            </a:r>
            <a:endParaRPr lang="pt-BR" sz="2600" dirty="0" smtClean="0"/>
          </a:p>
          <a:p>
            <a:pPr marL="269875" lvl="2" eaLnBrk="1" hangingPunct="1">
              <a:buNone/>
            </a:pPr>
            <a:endParaRPr lang="pt-BR" dirty="0" smtClean="0"/>
          </a:p>
          <a:p>
            <a:pPr lvl="2"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DFCB6-554F-4251-AB27-F856472846DC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 de Polimorfismo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362200"/>
            <a:ext cx="7416800" cy="372427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1800" i="1" smtClean="0"/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3200" i="1" smtClean="0"/>
              <a:t>Princípio pelo várias classes </a:t>
            </a:r>
            <a:r>
              <a:rPr lang="pt-BR" sz="3200" b="1" i="1" smtClean="0"/>
              <a:t>derivadas </a:t>
            </a:r>
            <a:r>
              <a:rPr lang="pt-BR" sz="3200" i="1" smtClean="0"/>
              <a:t>de uma mesma </a:t>
            </a:r>
            <a:r>
              <a:rPr lang="pt-BR" sz="3200" b="1" i="1" smtClean="0"/>
              <a:t>superclasse</a:t>
            </a:r>
            <a:r>
              <a:rPr lang="pt-BR" sz="3200" i="1" smtClean="0"/>
              <a:t> podem invocar métodos que têm a </a:t>
            </a:r>
            <a:r>
              <a:rPr lang="pt-BR" sz="3200" b="1" i="1" smtClean="0"/>
              <a:t>mesma identificação </a:t>
            </a:r>
            <a:r>
              <a:rPr lang="pt-BR" sz="3200" i="1" smtClean="0"/>
              <a:t>(assinatura) mas </a:t>
            </a:r>
            <a:r>
              <a:rPr lang="pt-BR" sz="3200" b="1" i="1" smtClean="0"/>
              <a:t>comportamentos distintos</a:t>
            </a:r>
            <a:r>
              <a:rPr lang="pt-BR" sz="3200" i="1" smtClean="0"/>
              <a:t>.</a:t>
            </a:r>
          </a:p>
          <a:p>
            <a:pPr algn="ctr"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32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0CE7C-63BF-453E-BBF1-AAFAB9985C8E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exemplo – Classe Veículo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Atributos básicos</a:t>
            </a:r>
          </a:p>
          <a:p>
            <a:pPr lvl="1" eaLnBrk="1" hangingPunct="1"/>
            <a:r>
              <a:rPr lang="pt-BR" sz="2000" smtClean="0"/>
              <a:t>Modelo</a:t>
            </a:r>
          </a:p>
          <a:p>
            <a:pPr lvl="1" eaLnBrk="1" hangingPunct="1"/>
            <a:r>
              <a:rPr lang="pt-BR" sz="2000" smtClean="0"/>
              <a:t>Placa</a:t>
            </a:r>
          </a:p>
          <a:p>
            <a:pPr lvl="1" eaLnBrk="1" hangingPunct="1"/>
            <a:r>
              <a:rPr lang="pt-BR" sz="2000" smtClean="0"/>
              <a:t>Ano Fabricação</a:t>
            </a:r>
          </a:p>
          <a:p>
            <a:pPr lvl="1" eaLnBrk="1" hangingPunct="1"/>
            <a:r>
              <a:rPr lang="pt-BR" sz="2000" smtClean="0"/>
              <a:t>Valor</a:t>
            </a:r>
          </a:p>
          <a:p>
            <a:pPr eaLnBrk="1" hangingPunct="1"/>
            <a:r>
              <a:rPr lang="pt-BR" sz="2400" smtClean="0"/>
              <a:t>Métodos básicos</a:t>
            </a:r>
          </a:p>
          <a:p>
            <a:pPr lvl="1" eaLnBrk="1" hangingPunct="1"/>
            <a:r>
              <a:rPr lang="pt-BR" sz="2000" smtClean="0"/>
              <a:t>Sets e gets</a:t>
            </a:r>
          </a:p>
          <a:p>
            <a:pPr lvl="1" eaLnBrk="1" hangingPunct="1"/>
            <a:r>
              <a:rPr lang="pt-BR" sz="2000" smtClean="0"/>
              <a:t>Depreciar valor do veículo</a:t>
            </a:r>
          </a:p>
          <a:p>
            <a:pPr lvl="1" eaLnBrk="1" hangingPunct="1"/>
            <a:r>
              <a:rPr lang="pt-BR" sz="2000" smtClean="0"/>
              <a:t>Impressão dos dados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076825" y="3622675"/>
            <a:ext cx="388778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Quais ou qual método esperamos que tenha exatamente o mesmo comportamento nas classes carro e caminhão?</a:t>
            </a:r>
          </a:p>
          <a:p>
            <a:endParaRPr lang="pt-BR" sz="2400">
              <a:solidFill>
                <a:srgbClr val="FF0000"/>
              </a:solidFill>
            </a:endParaRPr>
          </a:p>
          <a:p>
            <a:r>
              <a:rPr lang="pt-BR" sz="2400">
                <a:solidFill>
                  <a:srgbClr val="FF0000"/>
                </a:solidFill>
              </a:rPr>
              <a:t>Qual deve ser alterado nas classes filhas?</a:t>
            </a:r>
          </a:p>
        </p:txBody>
      </p:sp>
      <p:sp>
        <p:nvSpPr>
          <p:cNvPr id="6" name="Chave direita 5"/>
          <p:cNvSpPr/>
          <p:nvPr/>
        </p:nvSpPr>
        <p:spPr>
          <a:xfrm>
            <a:off x="4643438" y="5084763"/>
            <a:ext cx="288925" cy="7207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E8A0A-AD2D-40D3-92B5-D4B417D6A7BB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17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Teste - Classe Carro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289175"/>
            <a:ext cx="7920038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16238" y="5005388"/>
            <a:ext cx="6154737" cy="1808162"/>
            <a:chOff x="1837" y="3113"/>
            <a:chExt cx="3877" cy="1139"/>
          </a:xfrm>
        </p:grpSpPr>
        <p:sp>
          <p:nvSpPr>
            <p:cNvPr id="31753" name="Line 5"/>
            <p:cNvSpPr>
              <a:spLocks noChangeShapeType="1"/>
            </p:cNvSpPr>
            <p:nvPr/>
          </p:nvSpPr>
          <p:spPr bwMode="auto">
            <a:xfrm flipH="1" flipV="1">
              <a:off x="1837" y="3113"/>
              <a:ext cx="499" cy="5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54" name="Text Box 6"/>
            <p:cNvSpPr txBox="1">
              <a:spLocks noChangeArrowheads="1"/>
            </p:cNvSpPr>
            <p:nvPr/>
          </p:nvSpPr>
          <p:spPr bwMode="auto">
            <a:xfrm>
              <a:off x="1904" y="3612"/>
              <a:ext cx="381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 b="1">
                  <a:solidFill>
                    <a:srgbClr val="FF0000"/>
                  </a:solidFill>
                </a:rPr>
                <a:t>deprecia( )</a:t>
              </a:r>
              <a:r>
                <a:rPr lang="pt-BR" sz="2000">
                  <a:solidFill>
                    <a:srgbClr val="FF0000"/>
                  </a:solidFill>
                </a:rPr>
                <a:t>: quando invocado a partir de um objeto Carro,</a:t>
              </a:r>
              <a:r>
                <a:rPr lang="pt-BR" sz="2000"/>
                <a:t> </a:t>
              </a:r>
              <a:r>
                <a:rPr lang="pt-BR" sz="2000">
                  <a:solidFill>
                    <a:srgbClr val="FF0000"/>
                  </a:solidFill>
                </a:rPr>
                <a:t>comporta-se exatamente igual a um Veiculo.</a:t>
              </a:r>
            </a:p>
            <a:p>
              <a:r>
                <a:rPr lang="pt-BR" sz="2000">
                  <a:solidFill>
                    <a:srgbClr val="FF0000"/>
                  </a:solidFill>
                </a:rPr>
                <a:t>Método foi herdado.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46450" y="4292600"/>
            <a:ext cx="5689600" cy="923925"/>
            <a:chOff x="2176" y="2659"/>
            <a:chExt cx="3584" cy="582"/>
          </a:xfrm>
        </p:grpSpPr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 flipH="1">
              <a:off x="2176" y="2931"/>
              <a:ext cx="140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3628" y="2659"/>
              <a:ext cx="213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pt-BR" sz="2000" dirty="0">
                  <a:solidFill>
                    <a:srgbClr val="FF0000"/>
                  </a:solidFill>
                </a:rPr>
                <a:t>Já o </a:t>
              </a:r>
              <a:r>
                <a:rPr lang="pt-BR" sz="2000" b="1" dirty="0">
                  <a:solidFill>
                    <a:srgbClr val="FF0000"/>
                  </a:solidFill>
                </a:rPr>
                <a:t>imprime</a:t>
              </a:r>
              <a:r>
                <a:rPr lang="pt-BR" sz="2000" dirty="0">
                  <a:solidFill>
                    <a:srgbClr val="FF0000"/>
                  </a:solidFill>
                </a:rPr>
                <a:t>(), foi reescrito na subclasse</a:t>
              </a:r>
              <a:r>
                <a:rPr lang="pt-BR" sz="2000" dirty="0" smtClean="0">
                  <a:solidFill>
                    <a:srgbClr val="FF0000"/>
                  </a:solidFill>
                </a:rPr>
                <a:t>... Isto </a:t>
              </a:r>
              <a:r>
                <a:rPr lang="pt-BR" sz="2000" dirty="0">
                  <a:solidFill>
                    <a:srgbClr val="FF0000"/>
                  </a:solidFill>
                </a:rPr>
                <a:t>é </a:t>
              </a:r>
              <a:r>
                <a:rPr lang="pt-BR" sz="2000" dirty="0" smtClean="0">
                  <a:solidFill>
                    <a:srgbClr val="FF0000"/>
                  </a:solidFill>
                </a:rPr>
                <a:t>exemplo de polimorfismo</a:t>
              </a:r>
              <a:r>
                <a:rPr lang="pt-BR" sz="2000" dirty="0">
                  <a:solidFill>
                    <a:srgbClr val="FF0000"/>
                  </a:solidFill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ápsulas">
  <a:themeElements>
    <a:clrScheme name="Cápsula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ápsula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ápsula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ápsula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ápsula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3118</TotalTime>
  <Words>653</Words>
  <Application>Microsoft Office PowerPoint</Application>
  <PresentationFormat>Apresentação na tela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Cápsulas</vt:lpstr>
      <vt:lpstr>Polimorfismo</vt:lpstr>
      <vt:lpstr>Relembrando Herança</vt:lpstr>
      <vt:lpstr>Exemplo: Veículos</vt:lpstr>
      <vt:lpstr>Modelo: Classe Veículo</vt:lpstr>
      <vt:lpstr>Subclasse Carro</vt:lpstr>
      <vt:lpstr>Atividade para casa Classe Caminhão</vt:lpstr>
      <vt:lpstr>Definição de Polimorfismo</vt:lpstr>
      <vt:lpstr>Por exemplo – Classe Veículo</vt:lpstr>
      <vt:lpstr>Teste - Classe Carro</vt:lpstr>
      <vt:lpstr>Reforçando - Polimorfismo</vt:lpstr>
      <vt:lpstr>Polimorfismo</vt:lpstr>
      <vt:lpstr>Exemplo – Frota de veículos</vt:lpstr>
      <vt:lpstr>Hierarquia – Veículo</vt:lpstr>
      <vt:lpstr>Vetor de Veículos</vt:lpstr>
      <vt:lpstr>Atividade - Classe Frota (parte 1 de 3)</vt:lpstr>
      <vt:lpstr>Classe Frota (parte 2 de 3)</vt:lpstr>
      <vt:lpstr>Classe Frota (parte 3 de 3)</vt:lpstr>
      <vt:lpstr>Ligação tardia</vt:lpstr>
      <vt:lpstr>Atividades para enviar por e-mail</vt:lpstr>
      <vt:lpstr>Próximas aulas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Plataforma JAVA 1</dc:title>
  <dc:creator>Grace</dc:creator>
  <cp:lastModifiedBy>Grace Borges</cp:lastModifiedBy>
  <cp:revision>459</cp:revision>
  <dcterms:created xsi:type="dcterms:W3CDTF">2008-07-15T02:11:57Z</dcterms:created>
  <dcterms:modified xsi:type="dcterms:W3CDTF">2018-05-14T21:23:06Z</dcterms:modified>
</cp:coreProperties>
</file>