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293" r:id="rId2"/>
    <p:sldId id="356" r:id="rId3"/>
    <p:sldId id="374" r:id="rId4"/>
    <p:sldId id="375" r:id="rId5"/>
    <p:sldId id="408" r:id="rId6"/>
    <p:sldId id="378" r:id="rId7"/>
    <p:sldId id="380" r:id="rId8"/>
    <p:sldId id="382" r:id="rId9"/>
    <p:sldId id="411" r:id="rId10"/>
    <p:sldId id="388" r:id="rId11"/>
    <p:sldId id="414" r:id="rId12"/>
    <p:sldId id="390" r:id="rId13"/>
    <p:sldId id="416" r:id="rId14"/>
    <p:sldId id="397" r:id="rId15"/>
    <p:sldId id="419" r:id="rId16"/>
    <p:sldId id="420" r:id="rId17"/>
    <p:sldId id="434" r:id="rId18"/>
    <p:sldId id="421" r:id="rId19"/>
    <p:sldId id="422" r:id="rId20"/>
    <p:sldId id="423" r:id="rId21"/>
  </p:sldIdLst>
  <p:sldSz cx="9144000" cy="6858000" type="screen4x3"/>
  <p:notesSz cx="6888163" cy="100203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17" autoAdjust="0"/>
  </p:normalViewPr>
  <p:slideViewPr>
    <p:cSldViewPr>
      <p:cViewPr varScale="1">
        <p:scale>
          <a:sx n="62" d="100"/>
          <a:sy n="62" d="100"/>
        </p:scale>
        <p:origin x="-1312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2075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2075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C5EB040-4D4F-453C-A510-EC71C7B2E9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2075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10150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59325"/>
            <a:ext cx="5510213" cy="45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2075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85EDA89-47EE-417C-8B55-2925606892F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pt-BR" sz="240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pt-BR" sz="240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3994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39948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B85A8F30-4983-4607-A138-CAC77A05C59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68B21-3AF4-4CE2-912E-89CCEA9C885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BF67D-8A8F-41FB-9739-B874CCC0AE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0253E-E1C4-43BE-BD24-8A444DDC2C4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87786-3FCE-4E31-80AE-E936D0C388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80A5C-A01B-4339-9DAA-8A760EDC3BF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20A42-FE30-418A-9744-F6855A939DA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57933-28C5-4C73-9964-137135762B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F94C0-2AA6-4F04-913B-045F2575AB7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74C4A-4A20-4D79-A768-5F0B5E1E056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A2F8C-61E1-4D3A-AAC4-877079D3335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3891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891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38919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8920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389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89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89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EBBB62B-8F44-42DA-AA87-0FB399FB1B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Classes e sobrecarga de métodos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P. O. O.</a:t>
            </a:r>
          </a:p>
          <a:p>
            <a:pPr eaLnBrk="1" hangingPunct="1"/>
            <a:r>
              <a:rPr lang="pt-BR" smtClean="0"/>
              <a:t>Prof. Grace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Número de Slide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C3F21E0-FD1C-46A5-9766-E88D6EC730D9}" type="slidenum">
              <a:rPr lang="pt-BR" sz="2600" b="1">
                <a:solidFill>
                  <a:schemeClr val="bg1"/>
                </a:solidFill>
              </a:rPr>
              <a:pPr/>
              <a:t>10</a:t>
            </a:fld>
            <a:endParaRPr lang="pt-BR" sz="2600" b="1">
              <a:solidFill>
                <a:schemeClr val="bg1"/>
              </a:solidFill>
            </a:endParaRPr>
          </a:p>
        </p:txBody>
      </p:sp>
      <p:sp>
        <p:nvSpPr>
          <p:cNvPr id="18435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Programa usando classe Circulo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989138"/>
            <a:ext cx="7200900" cy="32940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868988" y="2133600"/>
            <a:ext cx="2232025" cy="1582738"/>
            <a:chOff x="3697" y="1344"/>
            <a:chExt cx="1406" cy="997"/>
          </a:xfrm>
        </p:grpSpPr>
        <p:sp>
          <p:nvSpPr>
            <p:cNvPr id="18444" name="Text Box 8"/>
            <p:cNvSpPr txBox="1">
              <a:spLocks noChangeArrowheads="1"/>
            </p:cNvSpPr>
            <p:nvPr/>
          </p:nvSpPr>
          <p:spPr bwMode="auto">
            <a:xfrm>
              <a:off x="3697" y="1344"/>
              <a:ext cx="140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>
                  <a:solidFill>
                    <a:srgbClr val="FF0000"/>
                  </a:solidFill>
                </a:rPr>
                <a:t>Instancia objeto </a:t>
              </a:r>
              <a:r>
                <a:rPr lang="pt-BR" sz="2000" b="1">
                  <a:solidFill>
                    <a:srgbClr val="FF0000"/>
                  </a:solidFill>
                </a:rPr>
                <a:t>c</a:t>
              </a:r>
              <a:r>
                <a:rPr lang="pt-BR" sz="2000">
                  <a:solidFill>
                    <a:srgbClr val="FF0000"/>
                  </a:solidFill>
                </a:rPr>
                <a:t> </a:t>
              </a:r>
            </a:p>
            <a:p>
              <a:r>
                <a:rPr lang="pt-BR" sz="2000">
                  <a:solidFill>
                    <a:srgbClr val="FF0000"/>
                  </a:solidFill>
                </a:rPr>
                <a:t>do tipo Circulo</a:t>
              </a:r>
            </a:p>
          </p:txBody>
        </p:sp>
        <p:grpSp>
          <p:nvGrpSpPr>
            <p:cNvPr id="18445" name="Group 10"/>
            <p:cNvGrpSpPr>
              <a:grpSpLocks/>
            </p:cNvGrpSpPr>
            <p:nvPr/>
          </p:nvGrpSpPr>
          <p:grpSpPr bwMode="auto">
            <a:xfrm>
              <a:off x="4105" y="1797"/>
              <a:ext cx="544" cy="544"/>
              <a:chOff x="4105" y="1797"/>
              <a:chExt cx="544" cy="544"/>
            </a:xfrm>
          </p:grpSpPr>
          <p:sp>
            <p:nvSpPr>
              <p:cNvPr id="18446" name="Line 7"/>
              <p:cNvSpPr>
                <a:spLocks noChangeShapeType="1"/>
              </p:cNvSpPr>
              <p:nvPr/>
            </p:nvSpPr>
            <p:spPr bwMode="auto">
              <a:xfrm flipH="1" flipV="1">
                <a:off x="4105" y="2341"/>
                <a:ext cx="54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arrow" w="lg" len="lg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447" name="Line 9"/>
              <p:cNvSpPr>
                <a:spLocks noChangeShapeType="1"/>
              </p:cNvSpPr>
              <p:nvPr/>
            </p:nvSpPr>
            <p:spPr bwMode="auto">
              <a:xfrm>
                <a:off x="4649" y="1797"/>
                <a:ext cx="0" cy="5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500563" y="4078288"/>
            <a:ext cx="3240087" cy="1133475"/>
            <a:chOff x="2835" y="2569"/>
            <a:chExt cx="2041" cy="714"/>
          </a:xfrm>
        </p:grpSpPr>
        <p:sp>
          <p:nvSpPr>
            <p:cNvPr id="18440" name="Text Box 11"/>
            <p:cNvSpPr txBox="1">
              <a:spLocks noChangeArrowheads="1"/>
            </p:cNvSpPr>
            <p:nvPr/>
          </p:nvSpPr>
          <p:spPr bwMode="auto">
            <a:xfrm>
              <a:off x="2835" y="2841"/>
              <a:ext cx="204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>
                  <a:solidFill>
                    <a:srgbClr val="FF0000"/>
                  </a:solidFill>
                </a:rPr>
                <a:t>Chama método exibeDados do objeto </a:t>
              </a:r>
              <a:r>
                <a:rPr lang="pt-BR" sz="2000" b="1">
                  <a:solidFill>
                    <a:srgbClr val="FF0000"/>
                  </a:solidFill>
                </a:rPr>
                <a:t>c</a:t>
              </a:r>
              <a:endParaRPr lang="pt-BR" sz="2000">
                <a:solidFill>
                  <a:srgbClr val="FF0000"/>
                </a:solidFill>
              </a:endParaRPr>
            </a:p>
          </p:txBody>
        </p:sp>
        <p:grpSp>
          <p:nvGrpSpPr>
            <p:cNvPr id="18441" name="Group 12"/>
            <p:cNvGrpSpPr>
              <a:grpSpLocks/>
            </p:cNvGrpSpPr>
            <p:nvPr/>
          </p:nvGrpSpPr>
          <p:grpSpPr bwMode="auto">
            <a:xfrm flipV="1">
              <a:off x="3016" y="2569"/>
              <a:ext cx="544" cy="226"/>
              <a:chOff x="4105" y="1797"/>
              <a:chExt cx="544" cy="544"/>
            </a:xfrm>
          </p:grpSpPr>
          <p:sp>
            <p:nvSpPr>
              <p:cNvPr id="18442" name="Line 13"/>
              <p:cNvSpPr>
                <a:spLocks noChangeShapeType="1"/>
              </p:cNvSpPr>
              <p:nvPr/>
            </p:nvSpPr>
            <p:spPr bwMode="auto">
              <a:xfrm flipH="1" flipV="1">
                <a:off x="4105" y="2341"/>
                <a:ext cx="54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arrow" w="lg" len="lg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443" name="Line 14"/>
              <p:cNvSpPr>
                <a:spLocks noChangeShapeType="1"/>
              </p:cNvSpPr>
              <p:nvPr/>
            </p:nvSpPr>
            <p:spPr bwMode="auto">
              <a:xfrm>
                <a:off x="4649" y="1797"/>
                <a:ext cx="0" cy="5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15" name="CaixaDeTexto 14"/>
          <p:cNvSpPr txBox="1">
            <a:spLocks noChangeArrowheads="1"/>
          </p:cNvSpPr>
          <p:nvPr/>
        </p:nvSpPr>
        <p:spPr bwMode="auto">
          <a:xfrm>
            <a:off x="1357313" y="5643563"/>
            <a:ext cx="65722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</a:rPr>
              <a:t>Invocamos os métodos a partir do objeto.</a:t>
            </a:r>
          </a:p>
          <a:p>
            <a:pPr algn="ctr"/>
            <a:r>
              <a:rPr lang="pt-BR" sz="2400" b="1" dirty="0">
                <a:solidFill>
                  <a:srgbClr val="FF0000"/>
                </a:solidFill>
              </a:rPr>
              <a:t>Nesse exemplo, o que será impresso?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CD710F-637F-4B30-9B97-F2E1E52E6F0D}" type="slidenum">
              <a:rPr lang="pt-BR" smtClean="0"/>
              <a:pPr/>
              <a:t>11</a:t>
            </a:fld>
            <a:endParaRPr lang="pt-BR" smtClean="0"/>
          </a:p>
        </p:txBody>
      </p:sp>
      <p:sp>
        <p:nvSpPr>
          <p:cNvPr id="1945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Invocando métodos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948613" cy="413861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sz="2400" dirty="0" smtClean="0"/>
              <a:t>Observe que não existe </a:t>
            </a:r>
            <a:r>
              <a:rPr lang="pt-BR" sz="2400" b="1" dirty="0" smtClean="0"/>
              <a:t>obrigatoriedade</a:t>
            </a:r>
            <a:r>
              <a:rPr lang="pt-BR" sz="2400" dirty="0" smtClean="0"/>
              <a:t> de chamar os métodos na </a:t>
            </a:r>
            <a:r>
              <a:rPr lang="pt-BR" sz="2400" b="1" dirty="0" smtClean="0"/>
              <a:t>ordem</a:t>
            </a:r>
            <a:r>
              <a:rPr lang="pt-BR" sz="2400" dirty="0" smtClean="0"/>
              <a:t> em que foram implementados.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endParaRPr lang="pt-BR" sz="2400" dirty="0" smtClean="0"/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sz="2400" dirty="0" smtClean="0"/>
              <a:t>Semelhante a um “fornecedor de serviços”, o objeto instanciado disponibiliza todos os seus métodos, entretanto, o programa só utiliza aqueles que desejar, na ordem que for relevante.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endParaRPr 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Número de Slide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89E73F2-E92D-44FF-8FE0-3F917085C61F}" type="slidenum">
              <a:rPr lang="pt-BR" sz="2600" b="1">
                <a:solidFill>
                  <a:schemeClr val="bg1"/>
                </a:solidFill>
              </a:rPr>
              <a:pPr/>
              <a:t>12</a:t>
            </a:fld>
            <a:endParaRPr lang="pt-BR" sz="2600" b="1">
              <a:solidFill>
                <a:schemeClr val="bg1"/>
              </a:solidFill>
            </a:endParaRPr>
          </a:p>
        </p:txBody>
      </p:sp>
      <p:sp>
        <p:nvSpPr>
          <p:cNvPr id="21507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Alterando o programa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2276872"/>
            <a:ext cx="6913563" cy="34385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427538" y="4167188"/>
            <a:ext cx="3419475" cy="701675"/>
            <a:chOff x="3606" y="3612"/>
            <a:chExt cx="2154" cy="442"/>
          </a:xfrm>
        </p:grpSpPr>
        <p:sp>
          <p:nvSpPr>
            <p:cNvPr id="21511" name="Line 6"/>
            <p:cNvSpPr>
              <a:spLocks noChangeShapeType="1"/>
            </p:cNvSpPr>
            <p:nvPr/>
          </p:nvSpPr>
          <p:spPr bwMode="auto">
            <a:xfrm flipH="1">
              <a:off x="3606" y="3748"/>
              <a:ext cx="40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12" name="Text Box 7"/>
            <p:cNvSpPr txBox="1">
              <a:spLocks noChangeArrowheads="1"/>
            </p:cNvSpPr>
            <p:nvPr/>
          </p:nvSpPr>
          <p:spPr bwMode="auto">
            <a:xfrm>
              <a:off x="3969" y="3612"/>
              <a:ext cx="179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>
                  <a:solidFill>
                    <a:srgbClr val="FF0000"/>
                  </a:solidFill>
                </a:rPr>
                <a:t>Chamando método com parâmetro</a:t>
              </a:r>
            </a:p>
          </p:txBody>
        </p:sp>
      </p:grp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755576" y="5775647"/>
            <a:ext cx="77768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FF0000"/>
                </a:solidFill>
              </a:rPr>
              <a:t>E agora, o que seria </a:t>
            </a:r>
            <a:r>
              <a:rPr lang="pt-BR" sz="2400" b="1" dirty="0">
                <a:solidFill>
                  <a:srgbClr val="FF0000"/>
                </a:solidFill>
              </a:rPr>
              <a:t>impresso?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Circulo com Construtor!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974850"/>
            <a:ext cx="691197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348038" y="2997200"/>
            <a:ext cx="5759450" cy="708025"/>
            <a:chOff x="3606" y="3612"/>
            <a:chExt cx="2154" cy="446"/>
          </a:xfrm>
        </p:grpSpPr>
        <p:sp>
          <p:nvSpPr>
            <p:cNvPr id="32784" name="Line 12"/>
            <p:cNvSpPr>
              <a:spLocks noChangeShapeType="1"/>
            </p:cNvSpPr>
            <p:nvPr/>
          </p:nvSpPr>
          <p:spPr bwMode="auto">
            <a:xfrm flipH="1">
              <a:off x="3606" y="3748"/>
              <a:ext cx="26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785" name="Text Box 13"/>
            <p:cNvSpPr txBox="1">
              <a:spLocks noChangeArrowheads="1"/>
            </p:cNvSpPr>
            <p:nvPr/>
          </p:nvSpPr>
          <p:spPr bwMode="auto">
            <a:xfrm>
              <a:off x="3875" y="3612"/>
              <a:ext cx="1885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pt-BR" sz="2000" dirty="0">
                  <a:solidFill>
                    <a:srgbClr val="FF0000"/>
                  </a:solidFill>
                </a:rPr>
                <a:t>Aloca </a:t>
              </a:r>
              <a:r>
                <a:rPr lang="pt-BR" sz="2000" dirty="0" smtClean="0">
                  <a:solidFill>
                    <a:srgbClr val="FF0000"/>
                  </a:solidFill>
                </a:rPr>
                <a:t>memória e </a:t>
              </a:r>
              <a:r>
                <a:rPr lang="pt-BR" sz="2000" dirty="0">
                  <a:solidFill>
                    <a:srgbClr val="FF0000"/>
                  </a:solidFill>
                </a:rPr>
                <a:t>inicializa atributos do </a:t>
              </a:r>
              <a:r>
                <a:rPr lang="pt-BR" sz="2000" dirty="0" smtClean="0">
                  <a:solidFill>
                    <a:srgbClr val="FF0000"/>
                  </a:solidFill>
                </a:rPr>
                <a:t>objeto.</a:t>
              </a:r>
              <a:endParaRPr lang="pt-BR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636963" y="4076700"/>
            <a:ext cx="5256212" cy="701675"/>
            <a:chOff x="3606" y="3612"/>
            <a:chExt cx="2154" cy="442"/>
          </a:xfrm>
        </p:grpSpPr>
        <p:sp>
          <p:nvSpPr>
            <p:cNvPr id="32782" name="Line 15"/>
            <p:cNvSpPr>
              <a:spLocks noChangeShapeType="1"/>
            </p:cNvSpPr>
            <p:nvPr/>
          </p:nvSpPr>
          <p:spPr bwMode="auto">
            <a:xfrm flipH="1">
              <a:off x="3606" y="3748"/>
              <a:ext cx="40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783" name="Text Box 16"/>
            <p:cNvSpPr txBox="1">
              <a:spLocks noChangeArrowheads="1"/>
            </p:cNvSpPr>
            <p:nvPr/>
          </p:nvSpPr>
          <p:spPr bwMode="auto">
            <a:xfrm>
              <a:off x="3969" y="3612"/>
              <a:ext cx="179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 dirty="0">
                  <a:solidFill>
                    <a:srgbClr val="FF0000"/>
                  </a:solidFill>
                </a:rPr>
                <a:t> Altera atributo com segurança</a:t>
              </a:r>
            </a:p>
            <a:p>
              <a:r>
                <a:rPr lang="pt-BR" sz="2000" dirty="0">
                  <a:solidFill>
                    <a:srgbClr val="FF0000"/>
                  </a:solidFill>
                </a:rPr>
                <a:t> (</a:t>
              </a:r>
              <a:r>
                <a:rPr lang="pt-BR" sz="2000" dirty="0" err="1">
                  <a:solidFill>
                    <a:srgbClr val="FF0000"/>
                  </a:solidFill>
                </a:rPr>
                <a:t>encapsulamento</a:t>
              </a:r>
              <a:r>
                <a:rPr lang="pt-BR" sz="2000" dirty="0">
                  <a:solidFill>
                    <a:srgbClr val="FF0000"/>
                  </a:solidFill>
                </a:rPr>
                <a:t>)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3708400" y="5768975"/>
            <a:ext cx="5364163" cy="396875"/>
            <a:chOff x="3606" y="3612"/>
            <a:chExt cx="2154" cy="250"/>
          </a:xfrm>
        </p:grpSpPr>
        <p:sp>
          <p:nvSpPr>
            <p:cNvPr id="32780" name="Line 18"/>
            <p:cNvSpPr>
              <a:spLocks noChangeShapeType="1"/>
            </p:cNvSpPr>
            <p:nvPr/>
          </p:nvSpPr>
          <p:spPr bwMode="auto">
            <a:xfrm flipH="1">
              <a:off x="3606" y="3748"/>
              <a:ext cx="40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781" name="Text Box 19"/>
            <p:cNvSpPr txBox="1">
              <a:spLocks noChangeArrowheads="1"/>
            </p:cNvSpPr>
            <p:nvPr/>
          </p:nvSpPr>
          <p:spPr bwMode="auto">
            <a:xfrm>
              <a:off x="3969" y="3612"/>
              <a:ext cx="17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>
                  <a:solidFill>
                    <a:srgbClr val="FF0000"/>
                  </a:solidFill>
                </a:rPr>
                <a:t> Acessa valor armazenado no atributo</a:t>
              </a:r>
            </a:p>
          </p:txBody>
        </p:sp>
      </p:grpSp>
      <p:sp>
        <p:nvSpPr>
          <p:cNvPr id="20" name="CaixaDeTexto 19"/>
          <p:cNvSpPr txBox="1">
            <a:spLocks noChangeArrowheads="1"/>
          </p:cNvSpPr>
          <p:nvPr/>
        </p:nvSpPr>
        <p:spPr bwMode="auto">
          <a:xfrm>
            <a:off x="611560" y="6454497"/>
            <a:ext cx="230425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200" b="1" dirty="0" smtClean="0">
                <a:solidFill>
                  <a:srgbClr val="FF0000"/>
                </a:solidFill>
              </a:rPr>
              <a:t>...</a:t>
            </a:r>
            <a:endParaRPr lang="pt-BR" sz="2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Número de Slide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68D0B0D-F037-4ACF-B218-6D523970320E}" type="slidenum">
              <a:rPr lang="pt-BR" sz="2600" b="1">
                <a:solidFill>
                  <a:schemeClr val="bg1"/>
                </a:solidFill>
              </a:rPr>
              <a:pPr/>
              <a:t>14</a:t>
            </a:fld>
            <a:endParaRPr lang="pt-BR" sz="2600" b="1">
              <a:solidFill>
                <a:schemeClr val="bg1"/>
              </a:solidFill>
            </a:endParaRPr>
          </a:p>
        </p:txBody>
      </p:sp>
      <p:sp>
        <p:nvSpPr>
          <p:cNvPr id="28675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Importância do encapsulamento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2362200"/>
            <a:ext cx="7838256" cy="4235152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pt-BR" sz="3600" dirty="0" smtClean="0">
                <a:solidFill>
                  <a:srgbClr val="FF0000"/>
                </a:solidFill>
              </a:rPr>
              <a:t>Porque encapsular e ocultar?</a:t>
            </a:r>
          </a:p>
          <a:p>
            <a:pPr algn="ctr" eaLnBrk="1" hangingPunct="1">
              <a:lnSpc>
                <a:spcPct val="120000"/>
              </a:lnSpc>
              <a:buFontTx/>
              <a:buChar char="-"/>
            </a:pPr>
            <a:r>
              <a:rPr lang="pt-BR" sz="2400" dirty="0" smtClean="0"/>
              <a:t>Criamos classes para “clientes” (reuso)</a:t>
            </a:r>
          </a:p>
          <a:p>
            <a:pPr algn="ctr" eaLnBrk="1" hangingPunct="1">
              <a:lnSpc>
                <a:spcPct val="120000"/>
              </a:lnSpc>
              <a:buFontTx/>
              <a:buChar char="-"/>
            </a:pPr>
            <a:r>
              <a:rPr lang="pt-BR" sz="2400" dirty="0" smtClean="0"/>
              <a:t>Capacidade de usar sem conhecer detalhes internos</a:t>
            </a:r>
          </a:p>
          <a:p>
            <a:pPr algn="ctr" eaLnBrk="1" hangingPunct="1">
              <a:lnSpc>
                <a:spcPct val="120000"/>
              </a:lnSpc>
              <a:buFontTx/>
              <a:buChar char="-"/>
            </a:pPr>
            <a:r>
              <a:rPr lang="pt-BR" sz="2400" dirty="0" smtClean="0"/>
              <a:t>Alterações na implementação não afetam cliente</a:t>
            </a:r>
          </a:p>
          <a:p>
            <a:pPr algn="ctr" eaLnBrk="1" hangingPunct="1">
              <a:lnSpc>
                <a:spcPct val="120000"/>
              </a:lnSpc>
              <a:buFontTx/>
              <a:buChar char="-"/>
            </a:pPr>
            <a:r>
              <a:rPr lang="pt-BR" sz="2400" dirty="0" smtClean="0"/>
              <a:t>Garantia de acesso seguro aos dados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Posso ter círculo com raio negativo?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pt-BR" sz="2400" b="1" dirty="0" smtClean="0"/>
              <a:t>Supondo que não, a validação deve ser feita no método 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Número de Slide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68D0B0D-F037-4ACF-B218-6D523970320E}" type="slidenum">
              <a:rPr lang="pt-BR" sz="2600" b="1">
                <a:solidFill>
                  <a:schemeClr val="bg1"/>
                </a:solidFill>
              </a:rPr>
              <a:pPr/>
              <a:t>15</a:t>
            </a:fld>
            <a:endParaRPr lang="pt-BR" sz="2600" b="1">
              <a:solidFill>
                <a:schemeClr val="bg1"/>
              </a:solidFill>
            </a:endParaRPr>
          </a:p>
        </p:txBody>
      </p:sp>
      <p:sp>
        <p:nvSpPr>
          <p:cNvPr id="28675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Dúvidas</a:t>
            </a:r>
          </a:p>
        </p:txBody>
      </p:sp>
      <p:pic>
        <p:nvPicPr>
          <p:cNvPr id="2050" name="Picture 2" descr="Resultado de imagem para duvidas image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708920"/>
            <a:ext cx="6096000" cy="2914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C0F822-CD57-4158-9231-52D14675DF9C}" type="slidenum">
              <a:rPr lang="pt-BR">
                <a:latin typeface="Arial" charset="0"/>
              </a:rPr>
              <a:pPr/>
              <a:t>16</a:t>
            </a:fld>
            <a:endParaRPr lang="pt-BR">
              <a:latin typeface="Arial" charset="0"/>
            </a:endParaRPr>
          </a:p>
        </p:txBody>
      </p:sp>
      <p:sp>
        <p:nvSpPr>
          <p:cNvPr id="717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Sobrecarga de métodos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910513" cy="4090988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dirty="0" smtClean="0"/>
              <a:t>O que é?</a:t>
            </a:r>
          </a:p>
          <a:p>
            <a:pPr lvl="1" eaLnBrk="1" hangingPunct="1">
              <a:spcBef>
                <a:spcPts val="1200"/>
              </a:spcBef>
            </a:pPr>
            <a:r>
              <a:rPr lang="pt-BR" dirty="0" smtClean="0"/>
              <a:t>Recurso que permite que </a:t>
            </a:r>
            <a:r>
              <a:rPr lang="pt-BR" dirty="0" smtClean="0">
                <a:solidFill>
                  <a:srgbClr val="C00000"/>
                </a:solidFill>
              </a:rPr>
              <a:t>vários métodos</a:t>
            </a:r>
            <a:r>
              <a:rPr lang="pt-BR" dirty="0" smtClean="0"/>
              <a:t>, com </a:t>
            </a:r>
            <a:r>
              <a:rPr lang="pt-BR" dirty="0" smtClean="0">
                <a:solidFill>
                  <a:srgbClr val="C00000"/>
                </a:solidFill>
              </a:rPr>
              <a:t>mesmo nome </a:t>
            </a:r>
            <a:r>
              <a:rPr lang="pt-BR" dirty="0" smtClean="0"/>
              <a:t>sejam definidos</a:t>
            </a:r>
          </a:p>
          <a:p>
            <a:pPr lvl="1" eaLnBrk="1" hangingPunct="1">
              <a:spcBef>
                <a:spcPts val="1200"/>
              </a:spcBef>
            </a:pPr>
            <a:r>
              <a:rPr lang="pt-BR" dirty="0" smtClean="0"/>
              <a:t>Obrigatório </a:t>
            </a:r>
            <a:r>
              <a:rPr lang="pt-BR" dirty="0" smtClean="0">
                <a:solidFill>
                  <a:srgbClr val="C00000"/>
                </a:solidFill>
              </a:rPr>
              <a:t>diferentes parâmetros</a:t>
            </a:r>
            <a:r>
              <a:rPr lang="pt-BR" dirty="0" smtClean="0"/>
              <a:t>: quantidade, tipos e ordem dos argumentos</a:t>
            </a:r>
          </a:p>
          <a:p>
            <a:pPr lvl="1" eaLnBrk="1" hangingPunct="1">
              <a:spcBef>
                <a:spcPts val="1200"/>
              </a:spcBef>
            </a:pPr>
            <a:r>
              <a:rPr lang="pt-BR" dirty="0" smtClean="0"/>
              <a:t>Apesar de ser bastante usada para definir vários construtores, a sobrecarga também pode ser usada para sobrescrever </a:t>
            </a:r>
            <a:r>
              <a:rPr lang="pt-BR" dirty="0" smtClean="0">
                <a:solidFill>
                  <a:srgbClr val="C00000"/>
                </a:solidFill>
              </a:rPr>
              <a:t>outros métodos que não sejam construtores</a:t>
            </a:r>
            <a:r>
              <a:rPr lang="pt-B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F9139D-0696-4758-984C-37AB9EC9E86B}" type="slidenum">
              <a:rPr lang="pt-BR">
                <a:latin typeface="Arial" charset="0"/>
              </a:rPr>
              <a:pPr/>
              <a:t>17</a:t>
            </a:fld>
            <a:endParaRPr lang="pt-BR">
              <a:latin typeface="Arial" charset="0"/>
            </a:endParaRPr>
          </a:p>
        </p:txBody>
      </p:sp>
      <p:sp>
        <p:nvSpPr>
          <p:cNvPr id="6147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382000" cy="1143000"/>
          </a:xfrm>
        </p:spPr>
        <p:txBody>
          <a:bodyPr/>
          <a:lstStyle/>
          <a:p>
            <a:pPr eaLnBrk="1" hangingPunct="1"/>
            <a:r>
              <a:rPr lang="pt-BR" sz="3000" smtClean="0">
                <a:solidFill>
                  <a:srgbClr val="FF0000"/>
                </a:solidFill>
              </a:rPr>
              <a:t>Quantos construtores uma classe pode ter?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981950" cy="3724275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dirty="0" smtClean="0"/>
              <a:t>Nenhum (construtor padrão: não recomendável)</a:t>
            </a:r>
          </a:p>
          <a:p>
            <a:pPr algn="ctr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dirty="0" smtClean="0"/>
              <a:t>Apenas 1 construtor</a:t>
            </a:r>
          </a:p>
          <a:p>
            <a:pPr algn="ctr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dirty="0" smtClean="0"/>
              <a:t>Vários construtores!!!</a:t>
            </a:r>
          </a:p>
          <a:p>
            <a:pPr algn="ctr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4400" dirty="0" smtClean="0">
                <a:solidFill>
                  <a:srgbClr val="FF0000"/>
                </a:solidFill>
              </a:rPr>
              <a:t>Para isso usaremos o recurso de sobrecarga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8FF568-D6A0-4F04-949D-0688291D503F}" type="slidenum">
              <a:rPr lang="pt-BR">
                <a:latin typeface="Arial" charset="0"/>
              </a:rPr>
              <a:pPr/>
              <a:t>18</a:t>
            </a:fld>
            <a:endParaRPr lang="pt-BR">
              <a:latin typeface="Arial" charset="0"/>
            </a:endParaRPr>
          </a:p>
        </p:txBody>
      </p:sp>
      <p:sp>
        <p:nvSpPr>
          <p:cNvPr id="819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 inicial: Classe Data</a:t>
            </a:r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844675"/>
            <a:ext cx="6911975" cy="487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9796" name="Line 4"/>
          <p:cNvSpPr>
            <a:spLocks noChangeShapeType="1"/>
          </p:cNvSpPr>
          <p:nvPr/>
        </p:nvSpPr>
        <p:spPr bwMode="auto">
          <a:xfrm>
            <a:off x="2124075" y="5373688"/>
            <a:ext cx="1008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9797" name="Line 5"/>
          <p:cNvSpPr>
            <a:spLocks noChangeShapeType="1"/>
          </p:cNvSpPr>
          <p:nvPr/>
        </p:nvSpPr>
        <p:spPr bwMode="auto">
          <a:xfrm>
            <a:off x="2484438" y="6524625"/>
            <a:ext cx="15843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971600" y="2204865"/>
            <a:ext cx="2952328" cy="79208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1115616" y="2924944"/>
            <a:ext cx="6356350" cy="100811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1115616" y="4005064"/>
            <a:ext cx="6356350" cy="280831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/>
          </a:p>
        </p:txBody>
      </p:sp>
      <p:sp>
        <p:nvSpPr>
          <p:cNvPr id="12" name="Seta para baixo 11"/>
          <p:cNvSpPr/>
          <p:nvPr/>
        </p:nvSpPr>
        <p:spPr>
          <a:xfrm>
            <a:off x="3203848" y="3645024"/>
            <a:ext cx="216024" cy="43204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>
            <a:spLocks noChangeArrowheads="1"/>
          </p:cNvSpPr>
          <p:nvPr/>
        </p:nvSpPr>
        <p:spPr bwMode="auto">
          <a:xfrm>
            <a:off x="4067944" y="3327375"/>
            <a:ext cx="33843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FF0000"/>
                </a:solidFill>
              </a:rPr>
              <a:t>construtor</a:t>
            </a:r>
            <a:endParaRPr lang="pt-BR" sz="2400" b="1" dirty="0">
              <a:solidFill>
                <a:srgbClr val="FF0000"/>
              </a:solidFill>
            </a:endParaRPr>
          </a:p>
        </p:txBody>
      </p:sp>
      <p:sp>
        <p:nvSpPr>
          <p:cNvPr id="14" name="CaixaDeTexto 13"/>
          <p:cNvSpPr txBox="1">
            <a:spLocks noChangeArrowheads="1"/>
          </p:cNvSpPr>
          <p:nvPr/>
        </p:nvSpPr>
        <p:spPr bwMode="auto">
          <a:xfrm>
            <a:off x="3491880" y="4437112"/>
            <a:ext cx="39604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pt-BR" sz="2400" b="1" dirty="0" smtClean="0">
                <a:solidFill>
                  <a:srgbClr val="FF0000"/>
                </a:solidFill>
              </a:rPr>
              <a:t>valida e atualiza atributos do objeto tipo Data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6" grpId="0" animBg="1"/>
      <p:bldP spid="289797" grpId="0" animBg="1"/>
      <p:bldP spid="7" grpId="0" animBg="1"/>
      <p:bldP spid="7" grpId="1" animBg="1"/>
      <p:bldP spid="9" grpId="0" animBg="1"/>
      <p:bldP spid="9" grpId="1" animBg="1"/>
      <p:bldP spid="11" grpId="0" animBg="1"/>
      <p:bldP spid="12" grpId="0" animBg="1"/>
      <p:bldP spid="12" grpId="1" animBg="1"/>
      <p:bldP spid="13" grpId="0"/>
      <p:bldP spid="13" grpId="1"/>
      <p:bldP spid="14" grpId="0"/>
      <p:bldP spid="1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D19A81-C5A2-432F-A25A-435BD8405032}" type="slidenum">
              <a:rPr lang="pt-BR">
                <a:latin typeface="Arial" charset="0"/>
              </a:rPr>
              <a:pPr/>
              <a:t>19</a:t>
            </a:fld>
            <a:endParaRPr lang="pt-BR">
              <a:latin typeface="Arial" charset="0"/>
            </a:endParaRPr>
          </a:p>
        </p:txBody>
      </p:sp>
      <p:sp>
        <p:nvSpPr>
          <p:cNvPr id="921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Criando a classe Data (cont.)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2352675"/>
            <a:ext cx="7993063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4572000" y="5732463"/>
            <a:ext cx="2462213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>
                <a:solidFill>
                  <a:srgbClr val="C00000"/>
                </a:solidFill>
              </a:rPr>
              <a:t>Implemente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383100" y="2729558"/>
            <a:ext cx="203677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1979712" y="3501008"/>
            <a:ext cx="159256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1619672" y="4077072"/>
            <a:ext cx="86409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4932040" y="3966155"/>
            <a:ext cx="403244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FF0000"/>
                </a:solidFill>
              </a:rPr>
              <a:t>Método privado: uso interno da classe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10" grpId="0" animBg="1"/>
      <p:bldP spid="11" grpId="0"/>
      <p:bldP spid="1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 para Aula 06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Revisão: Classes e métodos</a:t>
            </a:r>
          </a:p>
          <a:p>
            <a:r>
              <a:rPr lang="pt-BR" dirty="0" smtClean="0"/>
              <a:t>Sobrecarga de Métodos</a:t>
            </a:r>
          </a:p>
          <a:p>
            <a:r>
              <a:rPr lang="pt-BR" dirty="0" smtClean="0"/>
              <a:t>Exercícios</a:t>
            </a:r>
          </a:p>
          <a:p>
            <a:endParaRPr lang="pt-BR" dirty="0" smtClean="0"/>
          </a:p>
        </p:txBody>
      </p:sp>
      <p:sp>
        <p:nvSpPr>
          <p:cNvPr id="4100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D54CFC-71B4-4FBA-9799-BC9ABA37A7F8}" type="slidenum">
              <a:rPr lang="pt-BR" smtClean="0"/>
              <a:pPr/>
              <a:t>2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933925-23F2-4DE7-A2EB-8A6340BC6B15}" type="slidenum">
              <a:rPr lang="pt-BR">
                <a:latin typeface="Arial" charset="0"/>
              </a:rPr>
              <a:pPr/>
              <a:t>20</a:t>
            </a:fld>
            <a:endParaRPr lang="pt-BR">
              <a:latin typeface="Arial" charset="0"/>
            </a:endParaRPr>
          </a:p>
        </p:txBody>
      </p:sp>
      <p:sp>
        <p:nvSpPr>
          <p:cNvPr id="1024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Teste da Classe Data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362200"/>
            <a:ext cx="8208963" cy="4306888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pt-BR" sz="1600" b="1" dirty="0" err="1" smtClean="0">
                <a:latin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</a:rPr>
              <a:t>TesteData</a:t>
            </a:r>
            <a:r>
              <a:rPr lang="pt-BR" sz="1600" b="1" dirty="0" smtClean="0">
                <a:latin typeface="Courier New" pitchFamily="49" charset="0"/>
              </a:rPr>
              <a:t> { 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pt-BR" sz="1600" b="1" dirty="0" smtClean="0">
                <a:latin typeface="Courier New" pitchFamily="49" charset="0"/>
              </a:rPr>
              <a:t>	</a:t>
            </a:r>
            <a:r>
              <a:rPr lang="pt-BR" sz="1600" b="1" dirty="0" err="1" smtClean="0">
                <a:latin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</a:rPr>
              <a:t> (String </a:t>
            </a:r>
            <a:r>
              <a:rPr lang="pt-BR" sz="1600" b="1" dirty="0" err="1" smtClean="0">
                <a:latin typeface="Courier New" pitchFamily="49" charset="0"/>
              </a:rPr>
              <a:t>args</a:t>
            </a:r>
            <a:r>
              <a:rPr lang="pt-BR" sz="1600" b="1" dirty="0" smtClean="0">
                <a:latin typeface="Courier New" pitchFamily="49" charset="0"/>
              </a:rPr>
              <a:t>[])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pt-BR" sz="1600" b="1" dirty="0" smtClean="0"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pt-BR" sz="1600" b="1" dirty="0" smtClean="0">
                <a:latin typeface="Courier New" pitchFamily="49" charset="0"/>
              </a:rPr>
              <a:t>		Data </a:t>
            </a:r>
            <a:r>
              <a:rPr lang="pt-BR" sz="1600" b="1" dirty="0" err="1" smtClean="0">
                <a:latin typeface="Courier New" pitchFamily="49" charset="0"/>
              </a:rPr>
              <a:t>data</a:t>
            </a:r>
            <a:r>
              <a:rPr lang="pt-BR" sz="1600" b="1" dirty="0" smtClean="0">
                <a:latin typeface="Courier New" pitchFamily="49" charset="0"/>
              </a:rPr>
              <a:t> = </a:t>
            </a:r>
            <a:r>
              <a:rPr lang="pt-BR" sz="1600" b="1" dirty="0" err="1" smtClean="0">
                <a:latin typeface="Courier New" pitchFamily="49" charset="0"/>
              </a:rPr>
              <a:t>new</a:t>
            </a:r>
            <a:r>
              <a:rPr lang="pt-BR" sz="1600" b="1" dirty="0" smtClean="0">
                <a:latin typeface="Courier New" pitchFamily="49" charset="0"/>
              </a:rPr>
              <a:t> 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</a:rPr>
              <a:t>Data(06, 04, 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</a:rPr>
              <a:t>2018)</a:t>
            </a:r>
            <a:r>
              <a:rPr lang="pt-BR" sz="1600" b="1" dirty="0" smtClean="0">
                <a:latin typeface="Courier New" pitchFamily="49" charset="0"/>
              </a:rPr>
              <a:t>;</a:t>
            </a:r>
            <a:endParaRPr lang="pt-BR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pt-BR" sz="1600" b="1" dirty="0" smtClean="0">
                <a:latin typeface="Courier New" pitchFamily="49" charset="0"/>
              </a:rPr>
              <a:t>		System.</a:t>
            </a:r>
            <a:r>
              <a:rPr lang="pt-BR" sz="1600" b="1" dirty="0" err="1" smtClean="0">
                <a:latin typeface="Courier New" pitchFamily="49" charset="0"/>
              </a:rPr>
              <a:t>out.println</a:t>
            </a:r>
            <a:r>
              <a:rPr lang="pt-BR" sz="1600" b="1" dirty="0" smtClean="0">
                <a:latin typeface="Courier New" pitchFamily="49" charset="0"/>
              </a:rPr>
              <a:t>(“Meu aniversário: “ + 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</a:rPr>
              <a:t>data.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</a:rPr>
              <a:t>toString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pt-BR" sz="1600" b="1" dirty="0" smtClean="0">
                <a:solidFill>
                  <a:schemeClr val="accent4"/>
                </a:solidFill>
                <a:latin typeface="Courier New" pitchFamily="49" charset="0"/>
              </a:rPr>
              <a:t>)</a:t>
            </a:r>
            <a:r>
              <a:rPr lang="pt-BR" sz="16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  <a:defRPr/>
            </a:pPr>
            <a:endParaRPr lang="pt-BR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pt-BR" sz="1600" b="1" dirty="0" smtClean="0">
                <a:latin typeface="Courier New" pitchFamily="49" charset="0"/>
              </a:rPr>
              <a:t>		data.</a:t>
            </a:r>
            <a:r>
              <a:rPr lang="pt-BR" sz="1600" b="1" dirty="0" err="1" smtClean="0">
                <a:latin typeface="Courier New" pitchFamily="49" charset="0"/>
              </a:rPr>
              <a:t>setData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</a:rPr>
              <a:t>(31, 02, 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</a:rPr>
              <a:t>2018)</a:t>
            </a:r>
            <a:r>
              <a:rPr lang="pt-BR" sz="1600" b="1" dirty="0" smtClean="0">
                <a:latin typeface="Courier New" pitchFamily="49" charset="0"/>
              </a:rPr>
              <a:t>;</a:t>
            </a:r>
            <a:endParaRPr lang="pt-BR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pt-BR" sz="1600" b="1" dirty="0" smtClean="0">
                <a:latin typeface="Courier New" pitchFamily="49" charset="0"/>
              </a:rPr>
              <a:t>		System.</a:t>
            </a:r>
            <a:r>
              <a:rPr lang="pt-BR" sz="1600" b="1" dirty="0" err="1" smtClean="0">
                <a:latin typeface="Courier New" pitchFamily="49" charset="0"/>
              </a:rPr>
              <a:t>out.println</a:t>
            </a:r>
            <a:r>
              <a:rPr lang="pt-BR" sz="1600" b="1" dirty="0" smtClean="0">
                <a:latin typeface="Courier New" pitchFamily="49" charset="0"/>
              </a:rPr>
              <a:t>(“Que data é essa? “ + 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</a:rPr>
              <a:t>data.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</a:rPr>
              <a:t>toString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pt-BR" sz="1600" b="1" dirty="0" smtClean="0">
                <a:solidFill>
                  <a:schemeClr val="accent4"/>
                </a:solidFill>
                <a:latin typeface="Courier New" pitchFamily="49" charset="0"/>
              </a:rPr>
              <a:t>)</a:t>
            </a:r>
            <a:r>
              <a:rPr lang="pt-BR" sz="16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  <a:defRPr/>
            </a:pPr>
            <a:endParaRPr lang="pt-BR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pt-BR" sz="1600" b="1" dirty="0" smtClean="0">
                <a:latin typeface="Courier New" pitchFamily="49" charset="0"/>
              </a:rPr>
              <a:t>	}	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pt-BR" sz="16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4572000" y="5732463"/>
            <a:ext cx="3408363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>
                <a:solidFill>
                  <a:srgbClr val="C00000"/>
                </a:solidFill>
              </a:rPr>
              <a:t>Teste sua classe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15F30B-0D0B-440F-A45F-5D483D4B4B0F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512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Classes e Objetos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3228975" cy="3724275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pt-BR" smtClean="0"/>
              <a:t>Classe</a:t>
            </a:r>
          </a:p>
          <a:p>
            <a:pPr algn="ctr" eaLnBrk="1" hangingPunct="1">
              <a:buFont typeface="Wingdings" pitchFamily="2" charset="2"/>
              <a:buNone/>
            </a:pPr>
            <a:endParaRPr lang="pt-BR" smtClean="0"/>
          </a:p>
          <a:p>
            <a:pPr algn="ctr" eaLnBrk="1" hangingPunct="1">
              <a:buFont typeface="Wingdings" pitchFamily="2" charset="2"/>
              <a:buNone/>
            </a:pPr>
            <a:endParaRPr lang="pt-BR" smtClean="0"/>
          </a:p>
          <a:p>
            <a:pPr algn="ctr" eaLnBrk="1" hangingPunct="1">
              <a:buFont typeface="Wingdings" pitchFamily="2" charset="2"/>
              <a:buNone/>
            </a:pPr>
            <a:r>
              <a:rPr lang="pt-BR" smtClean="0"/>
              <a:t>Abstração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pt-BR" smtClean="0"/>
              <a:t>Molde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pt-BR" smtClean="0"/>
              <a:t>(Projeto)</a:t>
            </a:r>
          </a:p>
          <a:p>
            <a:pPr algn="ctr" eaLnBrk="1" hangingPunct="1">
              <a:buFont typeface="Wingdings" pitchFamily="2" charset="2"/>
              <a:buNone/>
            </a:pPr>
            <a:endParaRPr lang="pt-BR" smtClean="0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4356100" y="2349500"/>
            <a:ext cx="32289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2800"/>
              <a:t>Objeto</a:t>
            </a:r>
          </a:p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pt-BR" sz="2800"/>
          </a:p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pt-BR" sz="2800"/>
          </a:p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2800"/>
              <a:t>Concreto</a:t>
            </a:r>
          </a:p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2800"/>
              <a:t>Ocorrência real</a:t>
            </a:r>
          </a:p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2800"/>
              <a:t>Instância</a:t>
            </a:r>
          </a:p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2800"/>
              <a:t>(Produto)</a:t>
            </a:r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2051050" y="3141663"/>
            <a:ext cx="647700" cy="57467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5580063" y="3068638"/>
            <a:ext cx="647700" cy="57467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auto">
          <a:xfrm>
            <a:off x="3995738" y="2801938"/>
            <a:ext cx="6413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5400">
                <a:solidFill>
                  <a:srgbClr val="FF000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pt-BR" smtClean="0"/>
              <a:t>Composição de uma Classe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2439988"/>
            <a:ext cx="7772400" cy="701675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pt-BR" b="1" smtClean="0"/>
              <a:t>Uma classe é composta por: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827088" y="3068638"/>
            <a:ext cx="3457575" cy="28082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pt-BR" sz="2000"/>
              <a:t>Comportamentos ou operações</a:t>
            </a: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pt-BR" sz="2000"/>
              <a:t>Características ou atributos</a:t>
            </a: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2000"/>
              <a:t>	(modelo)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5219700" y="3068638"/>
            <a:ext cx="3600450" cy="28082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pt-BR" sz="2000"/>
              <a:t>Métodos ou funções</a:t>
            </a: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pt-BR" sz="2000"/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pt-BR" sz="2000"/>
              <a:t>Dados ou variáveis</a:t>
            </a: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/>
              <a:t>	</a:t>
            </a: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2000"/>
              <a:t>	(implementação)</a:t>
            </a:r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4356100" y="4149725"/>
            <a:ext cx="792163" cy="574675"/>
          </a:xfrm>
          <a:prstGeom prst="rightArrow">
            <a:avLst>
              <a:gd name="adj1" fmla="val 50000"/>
              <a:gd name="adj2" fmla="val 3446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0D11A5-9D03-4A3E-81DA-59A3D7FA1584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717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Exemplos usados durante aulas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126288" cy="40195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 smtClean="0"/>
              <a:t>Classe: </a:t>
            </a:r>
            <a:r>
              <a:rPr lang="pt-BR" b="1" dirty="0" smtClean="0"/>
              <a:t>String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pt-BR" dirty="0" smtClean="0"/>
              <a:t>String s;		</a:t>
            </a:r>
            <a:r>
              <a:rPr lang="pt-BR" dirty="0" smtClean="0">
                <a:solidFill>
                  <a:srgbClr val="FF0000"/>
                </a:solidFill>
              </a:rPr>
              <a:t>// declara objeto </a:t>
            </a:r>
            <a:r>
              <a:rPr lang="pt-BR" b="1" dirty="0" smtClean="0">
                <a:solidFill>
                  <a:srgbClr val="FF0000"/>
                </a:solidFill>
              </a:rPr>
              <a:t>s </a:t>
            </a:r>
            <a:r>
              <a:rPr lang="pt-BR" dirty="0" smtClean="0">
                <a:solidFill>
                  <a:srgbClr val="FF0000"/>
                </a:solidFill>
              </a:rPr>
              <a:t>do tipo String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pt-BR" dirty="0" smtClean="0"/>
              <a:t>s = “</a:t>
            </a:r>
            <a:r>
              <a:rPr lang="pt-BR" dirty="0" err="1" smtClean="0"/>
              <a:t>abcd</a:t>
            </a:r>
            <a:r>
              <a:rPr lang="pt-BR" dirty="0" smtClean="0"/>
              <a:t>”;	</a:t>
            </a:r>
            <a:r>
              <a:rPr lang="pt-BR" dirty="0" smtClean="0">
                <a:solidFill>
                  <a:srgbClr val="FF0000"/>
                </a:solidFill>
              </a:rPr>
              <a:t>// instancia </a:t>
            </a:r>
            <a:r>
              <a:rPr lang="pt-BR" b="1" dirty="0" smtClean="0">
                <a:solidFill>
                  <a:srgbClr val="FF0000"/>
                </a:solidFill>
              </a:rPr>
              <a:t>s</a:t>
            </a:r>
            <a:r>
              <a:rPr lang="pt-BR" dirty="0" smtClean="0">
                <a:solidFill>
                  <a:srgbClr val="FF0000"/>
                </a:solidFill>
              </a:rPr>
              <a:t> na memória do comp.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pt-BR" dirty="0" err="1" smtClean="0"/>
              <a:t>char</a:t>
            </a:r>
            <a:r>
              <a:rPr lang="pt-BR" dirty="0" smtClean="0"/>
              <a:t> c = </a:t>
            </a:r>
            <a:r>
              <a:rPr lang="pt-BR" b="1" dirty="0" err="1" smtClean="0"/>
              <a:t>s</a:t>
            </a:r>
            <a:r>
              <a:rPr lang="pt-BR" dirty="0" err="1" smtClean="0"/>
              <a:t>.charAt</a:t>
            </a:r>
            <a:r>
              <a:rPr lang="pt-BR" dirty="0" smtClean="0"/>
              <a:t>( i );	</a:t>
            </a:r>
            <a:r>
              <a:rPr lang="pt-BR" dirty="0" smtClean="0">
                <a:solidFill>
                  <a:srgbClr val="FF0000"/>
                </a:solidFill>
              </a:rPr>
              <a:t>// invoca método </a:t>
            </a:r>
            <a:r>
              <a:rPr lang="pt-BR" dirty="0" err="1" smtClean="0">
                <a:solidFill>
                  <a:srgbClr val="FF0000"/>
                </a:solidFill>
              </a:rPr>
              <a:t>charAt</a:t>
            </a:r>
            <a:r>
              <a:rPr lang="pt-BR" dirty="0" smtClean="0">
                <a:solidFill>
                  <a:srgbClr val="FF0000"/>
                </a:solidFill>
              </a:rPr>
              <a:t>( 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pt-BR" dirty="0" smtClean="0">
                <a:solidFill>
                  <a:srgbClr val="FF0000"/>
                </a:solidFill>
              </a:rPr>
              <a:t>					// a partir do objeto </a:t>
            </a:r>
            <a:r>
              <a:rPr lang="pt-BR" b="1" dirty="0" smtClean="0">
                <a:solidFill>
                  <a:srgbClr val="FF0000"/>
                </a:solidFill>
              </a:rPr>
              <a:t>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pt-BR" dirty="0" smtClean="0"/>
          </a:p>
          <a:p>
            <a:pPr eaLnBrk="1" hangingPunct="1">
              <a:lnSpc>
                <a:spcPct val="90000"/>
              </a:lnSpc>
            </a:pPr>
            <a:r>
              <a:rPr lang="pt-BR" dirty="0" smtClean="0"/>
              <a:t>Classe: </a:t>
            </a:r>
            <a:r>
              <a:rPr lang="pt-BR" b="1" dirty="0" smtClean="0"/>
              <a:t>Scanner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pt-BR" dirty="0" smtClean="0"/>
              <a:t>Scanner entrada;		</a:t>
            </a:r>
            <a:r>
              <a:rPr lang="pt-BR" dirty="0" smtClean="0">
                <a:solidFill>
                  <a:srgbClr val="FF0000"/>
                </a:solidFill>
              </a:rPr>
              <a:t>//declara objeto </a:t>
            </a:r>
            <a:r>
              <a:rPr lang="pt-BR" b="1" dirty="0" smtClean="0">
                <a:solidFill>
                  <a:srgbClr val="FF0000"/>
                </a:solidFill>
              </a:rPr>
              <a:t>entrada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pt-BR" dirty="0" smtClean="0"/>
              <a:t>entrada = </a:t>
            </a:r>
            <a:r>
              <a:rPr lang="pt-BR" b="1" dirty="0" err="1" smtClean="0"/>
              <a:t>new</a:t>
            </a:r>
            <a:r>
              <a:rPr lang="pt-BR" dirty="0" smtClean="0"/>
              <a:t> Scanner(System.in); </a:t>
            </a:r>
            <a:r>
              <a:rPr lang="pt-BR" dirty="0" smtClean="0">
                <a:solidFill>
                  <a:srgbClr val="FF0000"/>
                </a:solidFill>
              </a:rPr>
              <a:t>// instancia entrada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pt-BR" dirty="0" err="1" smtClean="0"/>
              <a:t>int</a:t>
            </a:r>
            <a:r>
              <a:rPr lang="pt-BR" dirty="0" smtClean="0"/>
              <a:t> i = </a:t>
            </a:r>
            <a:r>
              <a:rPr lang="pt-BR" b="1" dirty="0" smtClean="0"/>
              <a:t>entrada</a:t>
            </a:r>
            <a:r>
              <a:rPr lang="pt-BR" dirty="0" smtClean="0"/>
              <a:t>.</a:t>
            </a:r>
            <a:r>
              <a:rPr lang="pt-BR" dirty="0" err="1" smtClean="0"/>
              <a:t>nextInt</a:t>
            </a:r>
            <a:r>
              <a:rPr lang="pt-BR" dirty="0" smtClean="0"/>
              <a:t>( ); 	</a:t>
            </a:r>
            <a:r>
              <a:rPr lang="pt-BR" dirty="0" smtClean="0">
                <a:solidFill>
                  <a:srgbClr val="FF0000"/>
                </a:solidFill>
              </a:rPr>
              <a:t>// invoca método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9193AF-561A-4699-B0EA-5E8366967578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819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Exemplos de Classes e Objetos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981950" cy="4235450"/>
          </a:xfrm>
        </p:spPr>
        <p:txBody>
          <a:bodyPr/>
          <a:lstStyle/>
          <a:p>
            <a:pPr eaLnBrk="1" hangingPunct="1"/>
            <a:r>
              <a:rPr lang="pt-BR" dirty="0" smtClean="0"/>
              <a:t>No contexto de uma rede social, como você modelaria (atributos e tarefas):</a:t>
            </a:r>
          </a:p>
          <a:p>
            <a:pPr lvl="1" eaLnBrk="1" hangingPunct="1"/>
            <a:r>
              <a:rPr lang="pt-BR" dirty="0" smtClean="0"/>
              <a:t>Usuário</a:t>
            </a:r>
          </a:p>
          <a:p>
            <a:pPr lvl="1" eaLnBrk="1" hangingPunct="1"/>
            <a:r>
              <a:rPr lang="pt-BR" dirty="0" smtClean="0"/>
              <a:t>Gerente da rede</a:t>
            </a:r>
          </a:p>
          <a:p>
            <a:pPr lvl="1" eaLnBrk="1" hangingPunct="1"/>
            <a:endParaRPr lang="pt-BR" dirty="0" smtClean="0"/>
          </a:p>
          <a:p>
            <a:pPr eaLnBrk="1" hangingPunct="1"/>
            <a:r>
              <a:rPr lang="pt-BR" dirty="0" smtClean="0"/>
              <a:t>No contexto de um banco como você modelaria (atributos e tarefas):</a:t>
            </a:r>
          </a:p>
          <a:p>
            <a:pPr lvl="1" eaLnBrk="1" hangingPunct="1"/>
            <a:r>
              <a:rPr lang="pt-BR" dirty="0" smtClean="0"/>
              <a:t>Conta bancária</a:t>
            </a:r>
          </a:p>
          <a:p>
            <a:pPr lvl="1" eaLnBrk="1" hangingPunct="1"/>
            <a:r>
              <a:rPr lang="pt-BR" dirty="0" smtClean="0"/>
              <a:t>Cliente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Número de Slide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6447DAB-1AAB-4FBF-AD62-1FC442368D15}" type="slidenum">
              <a:rPr lang="pt-BR" sz="2600" b="1">
                <a:solidFill>
                  <a:schemeClr val="bg1"/>
                </a:solidFill>
              </a:rPr>
              <a:pPr/>
              <a:t>7</a:t>
            </a:fld>
            <a:endParaRPr lang="pt-BR" sz="2600" b="1">
              <a:solidFill>
                <a:schemeClr val="bg1"/>
              </a:solidFill>
            </a:endParaRPr>
          </a:p>
        </p:txBody>
      </p:sp>
      <p:sp>
        <p:nvSpPr>
          <p:cNvPr id="10243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Exemplo: Círculo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pt-BR" sz="2400" smtClean="0"/>
              <a:t>Classe: Círculo</a:t>
            </a:r>
          </a:p>
          <a:p>
            <a:pPr eaLnBrk="1" hangingPunct="1"/>
            <a:r>
              <a:rPr lang="pt-BR" sz="2400" smtClean="0"/>
              <a:t>Atributos (variáveis de instância)</a:t>
            </a:r>
          </a:p>
          <a:p>
            <a:pPr lvl="1" eaLnBrk="1" hangingPunct="1"/>
            <a:r>
              <a:rPr lang="pt-BR" sz="2000" smtClean="0"/>
              <a:t>Raio</a:t>
            </a:r>
          </a:p>
          <a:p>
            <a:pPr eaLnBrk="1" hangingPunct="1"/>
            <a:r>
              <a:rPr lang="pt-BR" sz="2400" smtClean="0"/>
              <a:t>Métodos (tarefas)</a:t>
            </a:r>
          </a:p>
          <a:p>
            <a:pPr lvl="1" eaLnBrk="1" hangingPunct="1"/>
            <a:r>
              <a:rPr lang="pt-BR" sz="2000" smtClean="0"/>
              <a:t>Alterar (set)/ informar (get) raio</a:t>
            </a:r>
          </a:p>
          <a:p>
            <a:pPr lvl="1" eaLnBrk="1" hangingPunct="1"/>
            <a:r>
              <a:rPr lang="pt-BR" sz="2000" smtClean="0"/>
              <a:t>Calcular diâmetro</a:t>
            </a:r>
          </a:p>
          <a:p>
            <a:pPr lvl="1" eaLnBrk="1" hangingPunct="1"/>
            <a:r>
              <a:rPr lang="pt-BR" sz="2000" smtClean="0"/>
              <a:t>Calcular área</a:t>
            </a:r>
          </a:p>
          <a:p>
            <a:pPr lvl="1" eaLnBrk="1" hangingPunct="1"/>
            <a:r>
              <a:rPr lang="pt-BR" sz="2000" smtClean="0"/>
              <a:t>Calcular circunferência</a:t>
            </a:r>
          </a:p>
          <a:p>
            <a:pPr lvl="1" eaLnBrk="1" hangingPunct="1"/>
            <a:r>
              <a:rPr lang="pt-BR" sz="2000" smtClean="0"/>
              <a:t>Exibir Dados</a:t>
            </a: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5573266" y="2852936"/>
            <a:ext cx="3391222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FF0000"/>
                </a:solidFill>
              </a:rPr>
              <a:t>Dúvidas: </a:t>
            </a:r>
            <a:r>
              <a:rPr lang="pt-BR" sz="2400" b="1" dirty="0">
                <a:solidFill>
                  <a:srgbClr val="FF0000"/>
                </a:solidFill>
              </a:rPr>
              <a:t>por que diâmetro, área e circunferência não são atributos</a:t>
            </a:r>
            <a:r>
              <a:rPr lang="pt-BR" sz="2400" b="1" dirty="0" smtClean="0">
                <a:solidFill>
                  <a:srgbClr val="FF0000"/>
                </a:solidFill>
              </a:rPr>
              <a:t>?</a:t>
            </a:r>
          </a:p>
          <a:p>
            <a:pPr algn="ctr"/>
            <a:endParaRPr lang="pt-BR" sz="2400" b="1" dirty="0" smtClean="0">
              <a:solidFill>
                <a:srgbClr val="FF0000"/>
              </a:solidFill>
            </a:endParaRPr>
          </a:p>
          <a:p>
            <a:pPr algn="ctr"/>
            <a:r>
              <a:rPr lang="pt-BR" sz="2400" b="1" dirty="0" smtClean="0">
                <a:solidFill>
                  <a:srgbClr val="FF0000"/>
                </a:solidFill>
              </a:rPr>
              <a:t>Poderia ter mais atributos além do raio?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50268"/>
            <a:ext cx="691515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0" name="Espaço Reservado para Número de Slide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7423727-F437-4594-901D-149CFD1C7AFE}" type="slidenum">
              <a:rPr lang="pt-BR" sz="2600" b="1">
                <a:solidFill>
                  <a:schemeClr val="bg1"/>
                </a:solidFill>
              </a:rPr>
              <a:pPr/>
              <a:t>8</a:t>
            </a:fld>
            <a:endParaRPr lang="pt-BR" sz="2600" b="1">
              <a:solidFill>
                <a:schemeClr val="bg1"/>
              </a:solidFill>
            </a:endParaRPr>
          </a:p>
        </p:txBody>
      </p:sp>
      <p:sp>
        <p:nvSpPr>
          <p:cNvPr id="12291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762000"/>
            <a:ext cx="7924800" cy="938213"/>
          </a:xfrm>
        </p:spPr>
        <p:txBody>
          <a:bodyPr/>
          <a:lstStyle/>
          <a:p>
            <a:pPr eaLnBrk="1" hangingPunct="1"/>
            <a:r>
              <a:rPr lang="pt-BR" smtClean="0"/>
              <a:t>Exemplo</a:t>
            </a:r>
          </a:p>
        </p:txBody>
      </p:sp>
      <p:grpSp>
        <p:nvGrpSpPr>
          <p:cNvPr id="12293" name="Group 9"/>
          <p:cNvGrpSpPr>
            <a:grpSpLocks/>
          </p:cNvGrpSpPr>
          <p:nvPr/>
        </p:nvGrpSpPr>
        <p:grpSpPr bwMode="auto">
          <a:xfrm>
            <a:off x="0" y="2347913"/>
            <a:ext cx="1079500" cy="4249737"/>
            <a:chOff x="0" y="1479"/>
            <a:chExt cx="680" cy="2677"/>
          </a:xfrm>
        </p:grpSpPr>
        <p:sp>
          <p:nvSpPr>
            <p:cNvPr id="12301" name="Line 6"/>
            <p:cNvSpPr>
              <a:spLocks noChangeShapeType="1"/>
            </p:cNvSpPr>
            <p:nvPr/>
          </p:nvSpPr>
          <p:spPr bwMode="auto">
            <a:xfrm flipV="1">
              <a:off x="113" y="1479"/>
              <a:ext cx="408" cy="6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02" name="Text Box 7"/>
            <p:cNvSpPr txBox="1">
              <a:spLocks noChangeArrowheads="1"/>
            </p:cNvSpPr>
            <p:nvPr/>
          </p:nvSpPr>
          <p:spPr bwMode="auto">
            <a:xfrm>
              <a:off x="0" y="2115"/>
              <a:ext cx="6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>
                  <a:solidFill>
                    <a:srgbClr val="FF0000"/>
                  </a:solidFill>
                </a:rPr>
                <a:t>Chaves</a:t>
              </a:r>
            </a:p>
          </p:txBody>
        </p:sp>
        <p:sp>
          <p:nvSpPr>
            <p:cNvPr id="12303" name="Line 8"/>
            <p:cNvSpPr>
              <a:spLocks noChangeShapeType="1"/>
            </p:cNvSpPr>
            <p:nvPr/>
          </p:nvSpPr>
          <p:spPr bwMode="auto">
            <a:xfrm>
              <a:off x="158" y="2387"/>
              <a:ext cx="363" cy="176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03786" name="Line 10"/>
          <p:cNvSpPr>
            <a:spLocks noChangeShapeType="1"/>
          </p:cNvSpPr>
          <p:nvPr/>
        </p:nvSpPr>
        <p:spPr bwMode="auto">
          <a:xfrm>
            <a:off x="827088" y="2205038"/>
            <a:ext cx="16573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3787" name="Oval 11"/>
          <p:cNvSpPr>
            <a:spLocks noChangeArrowheads="1"/>
          </p:cNvSpPr>
          <p:nvPr/>
        </p:nvSpPr>
        <p:spPr bwMode="auto">
          <a:xfrm>
            <a:off x="2411413" y="1916113"/>
            <a:ext cx="1511300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296" name="Rectangle 13"/>
          <p:cNvSpPr>
            <a:spLocks noChangeArrowheads="1"/>
          </p:cNvSpPr>
          <p:nvPr/>
        </p:nvSpPr>
        <p:spPr bwMode="auto">
          <a:xfrm>
            <a:off x="1187450" y="2924175"/>
            <a:ext cx="6356350" cy="35290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/>
          </a:p>
        </p:txBody>
      </p:sp>
      <p:sp>
        <p:nvSpPr>
          <p:cNvPr id="12297" name="Text Box 15"/>
          <p:cNvSpPr txBox="1">
            <a:spLocks noChangeArrowheads="1"/>
          </p:cNvSpPr>
          <p:nvPr/>
        </p:nvSpPr>
        <p:spPr bwMode="auto">
          <a:xfrm>
            <a:off x="7596188" y="3716338"/>
            <a:ext cx="1368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>
                <a:solidFill>
                  <a:srgbClr val="FF0000"/>
                </a:solidFill>
              </a:rPr>
              <a:t>Métodos</a:t>
            </a:r>
          </a:p>
          <a:p>
            <a:r>
              <a:rPr lang="pt-BR" sz="2000">
                <a:solidFill>
                  <a:srgbClr val="FF0000"/>
                </a:solidFill>
              </a:rPr>
              <a:t>públicos</a:t>
            </a:r>
          </a:p>
        </p:txBody>
      </p:sp>
      <p:sp>
        <p:nvSpPr>
          <p:cNvPr id="12298" name="Rectangle 16"/>
          <p:cNvSpPr>
            <a:spLocks noChangeArrowheads="1"/>
          </p:cNvSpPr>
          <p:nvPr/>
        </p:nvSpPr>
        <p:spPr bwMode="auto">
          <a:xfrm>
            <a:off x="1187450" y="2276475"/>
            <a:ext cx="6356350" cy="5762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/>
          </a:p>
        </p:txBody>
      </p:sp>
      <p:sp>
        <p:nvSpPr>
          <p:cNvPr id="12299" name="Text Box 17"/>
          <p:cNvSpPr txBox="1">
            <a:spLocks noChangeArrowheads="1"/>
          </p:cNvSpPr>
          <p:nvPr/>
        </p:nvSpPr>
        <p:spPr bwMode="auto">
          <a:xfrm>
            <a:off x="7596188" y="2349500"/>
            <a:ext cx="1368425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>
                <a:solidFill>
                  <a:srgbClr val="FF0000"/>
                </a:solidFill>
              </a:rPr>
              <a:t>Atributos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6" grpId="0" animBg="1"/>
      <p:bldP spid="20378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966DDD-1D86-49EB-B26B-3EEDAFB73282}" type="slidenum">
              <a:rPr lang="pt-BR" smtClean="0"/>
              <a:pPr/>
              <a:t>9</a:t>
            </a:fld>
            <a:endParaRPr lang="pt-BR" smtClean="0"/>
          </a:p>
        </p:txBody>
      </p:sp>
      <p:sp>
        <p:nvSpPr>
          <p:cNvPr id="1536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Cuidado!!!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877175" cy="4067175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pt-BR" sz="2400" smtClean="0"/>
              <a:t>Declarar mais de uma </a:t>
            </a:r>
            <a:r>
              <a:rPr lang="pt-BR" sz="2400" b="1" smtClean="0"/>
              <a:t>classe</a:t>
            </a:r>
            <a:r>
              <a:rPr lang="pt-BR" sz="2400" smtClean="0"/>
              <a:t> </a:t>
            </a:r>
            <a:r>
              <a:rPr lang="pt-BR" sz="2400" b="1" smtClean="0"/>
              <a:t>public</a:t>
            </a:r>
            <a:r>
              <a:rPr lang="pt-BR" sz="2400" smtClean="0"/>
              <a:t> no mesmo arquivo é um erro de compilação.</a:t>
            </a:r>
          </a:p>
          <a:p>
            <a:pPr eaLnBrk="1" hangingPunct="1">
              <a:spcBef>
                <a:spcPct val="30000"/>
              </a:spcBef>
            </a:pPr>
            <a:r>
              <a:rPr lang="pt-BR" sz="2400" smtClean="0"/>
              <a:t>Porém, podemos ter vários </a:t>
            </a:r>
            <a:r>
              <a:rPr lang="pt-BR" sz="2400" b="1" smtClean="0"/>
              <a:t>métodos</a:t>
            </a:r>
            <a:r>
              <a:rPr lang="pt-BR" sz="2400" smtClean="0"/>
              <a:t> </a:t>
            </a:r>
            <a:r>
              <a:rPr lang="pt-BR" sz="2400" b="1" smtClean="0"/>
              <a:t>public</a:t>
            </a:r>
            <a:r>
              <a:rPr lang="pt-BR" sz="2400" smtClean="0"/>
              <a:t> declarados em uma mesma classe</a:t>
            </a:r>
          </a:p>
          <a:p>
            <a:pPr eaLnBrk="1" hangingPunct="1">
              <a:spcBef>
                <a:spcPct val="30000"/>
              </a:spcBef>
            </a:pPr>
            <a:r>
              <a:rPr lang="pt-BR" sz="2400" smtClean="0"/>
              <a:t>Recomenda-se que atributos sejam privados (</a:t>
            </a:r>
            <a:r>
              <a:rPr lang="pt-BR" sz="2400" b="1" smtClean="0"/>
              <a:t>encapsulamento</a:t>
            </a:r>
            <a:r>
              <a:rPr lang="pt-BR" sz="2400" smtClean="0"/>
              <a:t>)</a:t>
            </a:r>
          </a:p>
          <a:p>
            <a:pPr eaLnBrk="1" hangingPunct="1">
              <a:spcBef>
                <a:spcPct val="30000"/>
              </a:spcBef>
            </a:pPr>
            <a:r>
              <a:rPr lang="pt-BR" sz="2400" smtClean="0"/>
              <a:t>Apesar de privados, os </a:t>
            </a:r>
            <a:r>
              <a:rPr lang="pt-BR" sz="2400" b="1" smtClean="0"/>
              <a:t>atributos</a:t>
            </a:r>
            <a:r>
              <a:rPr lang="pt-BR" sz="2400" smtClean="0"/>
              <a:t> podem ser acessados ou alterados a partir de qualquer </a:t>
            </a:r>
            <a:r>
              <a:rPr lang="pt-BR" sz="2400" b="1" smtClean="0"/>
              <a:t>método</a:t>
            </a:r>
            <a:r>
              <a:rPr lang="pt-BR" sz="24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ápsulas">
  <a:themeElements>
    <a:clrScheme name="Cápsula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ápsula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ápsula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ápsula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ápsula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ápsula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ápsula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ápsula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ápsula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ápsula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2855</TotalTime>
  <Words>555</Words>
  <Application>Microsoft Office PowerPoint</Application>
  <PresentationFormat>Apresentação na tela (4:3)</PresentationFormat>
  <Paragraphs>148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Cápsulas</vt:lpstr>
      <vt:lpstr>Classes e sobrecarga de métodos</vt:lpstr>
      <vt:lpstr>Agenda para Aula 06</vt:lpstr>
      <vt:lpstr>Classes e Objetos</vt:lpstr>
      <vt:lpstr>Composição de uma Classe</vt:lpstr>
      <vt:lpstr>Exemplos usados durante aulas</vt:lpstr>
      <vt:lpstr>Exemplos de Classes e Objetos</vt:lpstr>
      <vt:lpstr>Exemplo: Círculo</vt:lpstr>
      <vt:lpstr>Exemplo</vt:lpstr>
      <vt:lpstr>Cuidado!!!</vt:lpstr>
      <vt:lpstr>Programa usando classe Circulo</vt:lpstr>
      <vt:lpstr>Invocando métodos</vt:lpstr>
      <vt:lpstr>Alterando o programa</vt:lpstr>
      <vt:lpstr>Classe Circulo com Construtor!</vt:lpstr>
      <vt:lpstr>Importância do encapsulamento</vt:lpstr>
      <vt:lpstr>Dúvidas</vt:lpstr>
      <vt:lpstr>Sobrecarga de métodos</vt:lpstr>
      <vt:lpstr>Quantos construtores uma classe pode ter?</vt:lpstr>
      <vt:lpstr>Exemplo inicial: Classe Data</vt:lpstr>
      <vt:lpstr>Criando a classe Data (cont.)</vt:lpstr>
      <vt:lpstr>Teste da Classe Data</vt:lpstr>
    </vt:vector>
  </TitlesOfParts>
  <Company>Outgrow / Lukiano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Plataforma JAVA 1</dc:title>
  <dc:creator>Grace</dc:creator>
  <cp:lastModifiedBy>Grace Borges</cp:lastModifiedBy>
  <cp:revision>410</cp:revision>
  <dcterms:created xsi:type="dcterms:W3CDTF">2008-07-15T02:11:57Z</dcterms:created>
  <dcterms:modified xsi:type="dcterms:W3CDTF">2018-03-26T21:07:06Z</dcterms:modified>
</cp:coreProperties>
</file>