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293" r:id="rId2"/>
    <p:sldId id="378" r:id="rId3"/>
    <p:sldId id="406" r:id="rId4"/>
    <p:sldId id="407" r:id="rId5"/>
    <p:sldId id="408" r:id="rId6"/>
    <p:sldId id="409" r:id="rId7"/>
    <p:sldId id="410" r:id="rId8"/>
    <p:sldId id="411" r:id="rId9"/>
    <p:sldId id="412" r:id="rId10"/>
    <p:sldId id="414" r:id="rId11"/>
    <p:sldId id="415" r:id="rId12"/>
    <p:sldId id="416" r:id="rId13"/>
    <p:sldId id="405" r:id="rId14"/>
    <p:sldId id="304" r:id="rId15"/>
    <p:sldId id="305" r:id="rId16"/>
    <p:sldId id="306" r:id="rId17"/>
    <p:sldId id="307" r:id="rId18"/>
    <p:sldId id="308" r:id="rId19"/>
    <p:sldId id="309" r:id="rId20"/>
    <p:sldId id="363" r:id="rId21"/>
    <p:sldId id="364" r:id="rId22"/>
    <p:sldId id="313" r:id="rId23"/>
    <p:sldId id="314" r:id="rId24"/>
    <p:sldId id="315" r:id="rId25"/>
    <p:sldId id="316" r:id="rId26"/>
    <p:sldId id="317" r:id="rId27"/>
    <p:sldId id="366" r:id="rId28"/>
    <p:sldId id="369" r:id="rId29"/>
    <p:sldId id="318" r:id="rId30"/>
    <p:sldId id="319" r:id="rId31"/>
    <p:sldId id="320" r:id="rId32"/>
    <p:sldId id="321" r:id="rId33"/>
    <p:sldId id="404" r:id="rId34"/>
  </p:sldIdLst>
  <p:sldSz cx="9144000" cy="6858000" type="screen4x3"/>
  <p:notesSz cx="6888163" cy="100203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17" autoAdjust="0"/>
  </p:normalViewPr>
  <p:slideViewPr>
    <p:cSldViewPr>
      <p:cViewPr varScale="1">
        <p:scale>
          <a:sx n="62" d="100"/>
          <a:sy n="62" d="100"/>
        </p:scale>
        <p:origin x="-1312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512FDE5-7EF1-406E-9641-A75E8C5EC6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10150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9325"/>
            <a:ext cx="5510213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602AD0F3-9A3D-4392-9688-9BE170ABB0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pt-BR" sz="240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pt-BR" sz="240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3994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39948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C2371935-F602-4F7A-8EA3-76AF9D7FBC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C6940-F843-4A42-A950-BB9A6708DD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9E1C1-DF1E-41BC-80FB-AF35FE79C1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0C503-461A-454A-8846-28952DBECEB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9B50F-55E8-4C0E-9617-280A0DAA89C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BDAE7-1193-4778-B5BC-CA731EC37EE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86377-F484-4AA8-BD26-BAF52F94806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7C6F0-FA56-41A2-A8E9-223A49F9B8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FCB65-A449-4F3A-9ADD-0B96CB58525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119A5-5BB9-48D4-8A3F-E1EFF6E8DCD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028FA-EABD-4170-A277-2E2B5C0E0E4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3891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891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38919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8920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389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89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89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0354C10-2538-40F8-8064-5CD1506496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ml.org/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mg.org/gettingstarted/what_is_uml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Modelagem UML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P. O. O.</a:t>
            </a:r>
          </a:p>
          <a:p>
            <a:pPr eaLnBrk="1" hangingPunct="1"/>
            <a:r>
              <a:rPr lang="pt-BR" smtClean="0"/>
              <a:t>Prof. Grace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AF9835-97ED-494E-9485-79130ADBB3F8}" type="slidenum">
              <a:rPr lang="pt-BR">
                <a:latin typeface="Arial" charset="0"/>
              </a:rPr>
              <a:pPr/>
              <a:t>10</a:t>
            </a:fld>
            <a:endParaRPr lang="pt-BR">
              <a:latin typeface="Arial" charset="0"/>
            </a:endParaRPr>
          </a:p>
        </p:txBody>
      </p:sp>
      <p:sp>
        <p:nvSpPr>
          <p:cNvPr id="1638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Atividade para casa: </a:t>
            </a:r>
            <a:r>
              <a:rPr lang="pt-BR" dirty="0" smtClean="0"/>
              <a:t>Conta Corrente com </a:t>
            </a:r>
            <a:r>
              <a:rPr lang="pt-BR" dirty="0" smtClean="0"/>
              <a:t>Cheque </a:t>
            </a:r>
            <a:r>
              <a:rPr lang="pt-BR" dirty="0" smtClean="0"/>
              <a:t>Especial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766050" cy="40195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400" smtClean="0"/>
              <a:t>Altere a classe conta corrente considerando um novo atributo: </a:t>
            </a:r>
            <a:r>
              <a:rPr lang="pt-BR" sz="2400" b="1" smtClean="0"/>
              <a:t>Limite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Considere este atributo no </a:t>
            </a:r>
            <a:r>
              <a:rPr lang="pt-BR" sz="2400" smtClean="0">
                <a:solidFill>
                  <a:srgbClr val="C00000"/>
                </a:solidFill>
              </a:rPr>
              <a:t>construtor</a:t>
            </a:r>
            <a:r>
              <a:rPr lang="pt-BR" sz="2400" smtClean="0"/>
              <a:t> da classe;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Durante a operação de </a:t>
            </a:r>
            <a:r>
              <a:rPr lang="pt-BR" sz="2400" smtClean="0">
                <a:solidFill>
                  <a:srgbClr val="C00000"/>
                </a:solidFill>
              </a:rPr>
              <a:t>saque</a:t>
            </a:r>
            <a:r>
              <a:rPr lang="pt-BR" sz="2400" smtClean="0"/>
              <a:t> atualize saldo considerando que: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000" smtClean="0"/>
              <a:t>Só é permitido sacar se a quantia estiver dentro do saldo mais limite do cliente;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000" smtClean="0"/>
              <a:t>Caso a quantia não esteja coberta pelo limite, informe que não foi possível realizar o saque por falta de recursos;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599CB2-52B6-4B1E-B5C1-893947FADD25}" type="slidenum">
              <a:rPr lang="pt-BR">
                <a:latin typeface="Arial" charset="0"/>
              </a:rPr>
              <a:pPr/>
              <a:t>11</a:t>
            </a:fld>
            <a:endParaRPr lang="pt-BR">
              <a:latin typeface="Arial" charset="0"/>
            </a:endParaRPr>
          </a:p>
        </p:txBody>
      </p:sp>
      <p:sp>
        <p:nvSpPr>
          <p:cNvPr id="1741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Conta </a:t>
            </a:r>
            <a:r>
              <a:rPr lang="pt-BR" dirty="0" smtClean="0"/>
              <a:t>Corrente com </a:t>
            </a:r>
            <a:r>
              <a:rPr lang="pt-BR" dirty="0" smtClean="0"/>
              <a:t>Cheque </a:t>
            </a:r>
            <a:r>
              <a:rPr lang="pt-BR" dirty="0" smtClean="0"/>
              <a:t>Especial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766050" cy="40195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dirty="0" smtClean="0"/>
              <a:t>Sobrecarga:</a:t>
            </a:r>
          </a:p>
          <a:p>
            <a:pPr lvl="1" eaLnBrk="1" hangingPunct="1">
              <a:lnSpc>
                <a:spcPct val="120000"/>
              </a:lnSpc>
            </a:pPr>
            <a:r>
              <a:rPr lang="pt-BR" dirty="0" smtClean="0"/>
              <a:t>Codifique um segundo </a:t>
            </a:r>
            <a:r>
              <a:rPr lang="pt-BR" dirty="0" smtClean="0">
                <a:solidFill>
                  <a:srgbClr val="C00000"/>
                </a:solidFill>
              </a:rPr>
              <a:t>construtor</a:t>
            </a:r>
            <a:r>
              <a:rPr lang="pt-BR" dirty="0" smtClean="0"/>
              <a:t> que receba número da conta, titular e saldo. Neste caso, o </a:t>
            </a:r>
            <a:r>
              <a:rPr lang="pt-BR" b="1" dirty="0" smtClean="0"/>
              <a:t>Limite padrão </a:t>
            </a:r>
            <a:r>
              <a:rPr lang="pt-BR" dirty="0" smtClean="0"/>
              <a:t>é de R$1000,00.</a:t>
            </a:r>
          </a:p>
          <a:p>
            <a:pPr lvl="1" eaLnBrk="1" hangingPunct="1">
              <a:lnSpc>
                <a:spcPct val="120000"/>
              </a:lnSpc>
            </a:pPr>
            <a:r>
              <a:rPr lang="pt-BR" dirty="0" smtClean="0"/>
              <a:t>Codifique um terceiro construtor que receba apenas o número da conta e titular. Neste caso, </a:t>
            </a:r>
            <a:r>
              <a:rPr lang="pt-BR" b="1" dirty="0" smtClean="0"/>
              <a:t>saldo e limite devem ser inicializados com 0</a:t>
            </a:r>
            <a:r>
              <a:rPr lang="pt-BR" dirty="0" smtClean="0"/>
              <a:t>.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24436E-5280-46EE-AE64-D7F774F83AAE}" type="slidenum">
              <a:rPr lang="pt-BR">
                <a:latin typeface="Arial" charset="0"/>
              </a:rPr>
              <a:pPr/>
              <a:t>12</a:t>
            </a:fld>
            <a:endParaRPr lang="pt-BR">
              <a:latin typeface="Arial" charset="0"/>
            </a:endParaRPr>
          </a:p>
        </p:txBody>
      </p:sp>
      <p:sp>
        <p:nvSpPr>
          <p:cNvPr id="1843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Atividade: Caixa Eletrônico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000" smtClean="0"/>
              <a:t>Escreva um programa em Java que utilize a classe conta corrente para simular um caixa eletrônico.</a:t>
            </a:r>
          </a:p>
          <a:p>
            <a:pPr eaLnBrk="1" hangingPunct="1">
              <a:lnSpc>
                <a:spcPct val="120000"/>
              </a:lnSpc>
            </a:pPr>
            <a:r>
              <a:rPr lang="pt-BR" sz="2000" smtClean="0"/>
              <a:t>A aplicação deve solicitar: número, titular, saldo e limite da conta corrente para instanciar o objeto (abertura da conta).</a:t>
            </a:r>
          </a:p>
          <a:p>
            <a:pPr eaLnBrk="1" hangingPunct="1">
              <a:lnSpc>
                <a:spcPct val="120000"/>
              </a:lnSpc>
            </a:pPr>
            <a:r>
              <a:rPr lang="pt-BR" sz="2000" smtClean="0"/>
              <a:t>Em seguida apresente um menu com as opções de Saque, Deposito, Saldo e Sair.</a:t>
            </a:r>
          </a:p>
          <a:p>
            <a:pPr eaLnBrk="1" hangingPunct="1">
              <a:lnSpc>
                <a:spcPct val="120000"/>
              </a:lnSpc>
            </a:pPr>
            <a:r>
              <a:rPr lang="pt-BR" sz="2000" smtClean="0"/>
              <a:t>Após a realização da operação selecionada, volte a exibir as opções do menu até que seja selecionada a saída da aplicação.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Modelagem de sistema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Definição de classes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349500"/>
            <a:ext cx="8066087" cy="41751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pt-BR" smtClean="0"/>
              <a:t>Quem define que classes criar durante o desenvolvimento de um Sistema?</a:t>
            </a:r>
          </a:p>
          <a:p>
            <a:pPr>
              <a:lnSpc>
                <a:spcPct val="110000"/>
              </a:lnSpc>
            </a:pPr>
            <a:r>
              <a:rPr lang="pt-BR" smtClean="0"/>
              <a:t>Que métodos criar para cada classe?</a:t>
            </a:r>
          </a:p>
          <a:p>
            <a:pPr>
              <a:lnSpc>
                <a:spcPct val="110000"/>
              </a:lnSpc>
            </a:pPr>
            <a:r>
              <a:rPr lang="pt-BR" smtClean="0"/>
              <a:t>E quanto aos atributos? Que tipos de dados eles devem armazenar? Quantos devo criar?</a:t>
            </a:r>
          </a:p>
          <a:p>
            <a:pPr>
              <a:lnSpc>
                <a:spcPct val="110000"/>
              </a:lnSpc>
            </a:pPr>
            <a:r>
              <a:rPr lang="pt-BR" smtClean="0"/>
              <a:t>Atividade: </a:t>
            </a:r>
            <a:r>
              <a:rPr lang="pt-BR" b="1" i="1" smtClean="0"/>
              <a:t>Modelagem de sistema</a:t>
            </a:r>
          </a:p>
          <a:p>
            <a:pPr lvl="1">
              <a:lnSpc>
                <a:spcPct val="110000"/>
              </a:lnSpc>
            </a:pPr>
            <a:r>
              <a:rPr lang="pt-BR" smtClean="0"/>
              <a:t>Realizada para elaborar e representar as soluções dadas ao sistema (análise e projeto)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 que é Modelagem?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2276475"/>
            <a:ext cx="8305800" cy="4235450"/>
          </a:xfrm>
        </p:spPr>
        <p:txBody>
          <a:bodyPr/>
          <a:lstStyle/>
          <a:p>
            <a:r>
              <a:rPr lang="pt-BR" smtClean="0"/>
              <a:t>Representação de algo do mundo real por meio de modelos;</a:t>
            </a:r>
          </a:p>
          <a:p>
            <a:r>
              <a:rPr lang="pt-BR" smtClean="0"/>
              <a:t>Simplificação da realidade:</a:t>
            </a:r>
          </a:p>
          <a:p>
            <a:pPr lvl="1"/>
            <a:r>
              <a:rPr lang="pt-BR" smtClean="0"/>
              <a:t>Ex.: Planta de uma casa </a:t>
            </a:r>
          </a:p>
          <a:p>
            <a:pPr lvl="1"/>
            <a:r>
              <a:rPr lang="pt-BR" smtClean="0"/>
              <a:t>Representa, mas não é a casa</a:t>
            </a:r>
          </a:p>
          <a:p>
            <a:pPr lvl="1">
              <a:buFontTx/>
              <a:buNone/>
            </a:pPr>
            <a:endParaRPr lang="pt-BR" smtClean="0"/>
          </a:p>
          <a:p>
            <a:r>
              <a:rPr lang="pt-BR" smtClean="0"/>
              <a:t>Modelagem de sistemas:</a:t>
            </a:r>
          </a:p>
          <a:p>
            <a:pPr lvl="1"/>
            <a:r>
              <a:rPr lang="pt-BR" smtClean="0"/>
              <a:t>representações do sistemas que desenvolvemos;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5963" y="3068638"/>
            <a:ext cx="3168650" cy="227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É importante? Por quê?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9475" y="2349500"/>
            <a:ext cx="4454525" cy="4378325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2400" smtClean="0"/>
              <a:t>Ajuda a: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 typeface="Arial" charset="0"/>
              <a:buAutoNum type="arabicPeriod"/>
            </a:pPr>
            <a:r>
              <a:rPr lang="pt-BR" sz="2400" smtClean="0"/>
              <a:t>Compreender o sistema;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 typeface="Arial" charset="0"/>
              <a:buAutoNum type="arabicPeriod"/>
            </a:pPr>
            <a:r>
              <a:rPr lang="pt-BR" sz="2400" smtClean="0"/>
              <a:t>Sair do mundo das ideias e para algo “palpável”;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 typeface="Arial" charset="0"/>
              <a:buAutoNum type="arabicPeriod"/>
            </a:pPr>
            <a:r>
              <a:rPr lang="pt-BR" sz="2400" smtClean="0"/>
              <a:t>Perceber furos de entendimento antes de implementar;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 typeface="Arial" charset="0"/>
              <a:buAutoNum type="arabicPeriod"/>
            </a:pPr>
            <a:r>
              <a:rPr lang="pt-BR" sz="2400" smtClean="0"/>
              <a:t>Ter compreensão única do sistema (equipe e cliente);</a:t>
            </a:r>
          </a:p>
        </p:txBody>
      </p:sp>
      <p:pic>
        <p:nvPicPr>
          <p:cNvPr id="22532" name="Picture 5" descr="http://1.bp.blogspot.com/-DLqC0WPP_F8/VAI9Q2wkAOI/AAAAAAAALXA/edfswiuTixA/s1600/C%C3%89REBRO%2BS%C3%8DNDROME%2BDO%2BPENSAMENTO%2BACELERADO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2420938"/>
            <a:ext cx="3816350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Objetivos da modelagem de sistemas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362200"/>
            <a:ext cx="4679950" cy="4306888"/>
          </a:xfrm>
        </p:spPr>
        <p:txBody>
          <a:bodyPr/>
          <a:lstStyle/>
          <a:p>
            <a:pPr marL="514350" indent="-514350">
              <a:lnSpc>
                <a:spcPct val="120000"/>
              </a:lnSpc>
              <a:spcBef>
                <a:spcPct val="0"/>
              </a:spcBef>
              <a:buFont typeface="Arial" charset="0"/>
              <a:buAutoNum type="arabicPeriod"/>
            </a:pPr>
            <a:r>
              <a:rPr lang="pt-BR" smtClean="0"/>
              <a:t>Visualizar o sistema;</a:t>
            </a:r>
          </a:p>
          <a:p>
            <a:pPr marL="514350" indent="-514350">
              <a:lnSpc>
                <a:spcPct val="120000"/>
              </a:lnSpc>
              <a:spcBef>
                <a:spcPct val="0"/>
              </a:spcBef>
              <a:buFont typeface="Arial" charset="0"/>
              <a:buAutoNum type="arabicPeriod"/>
            </a:pPr>
            <a:r>
              <a:rPr lang="pt-BR" smtClean="0"/>
              <a:t>Especificar estrutura e/ ou o comportamento do sistema;</a:t>
            </a:r>
          </a:p>
          <a:p>
            <a:pPr marL="514350" indent="-514350">
              <a:lnSpc>
                <a:spcPct val="120000"/>
              </a:lnSpc>
              <a:spcBef>
                <a:spcPct val="0"/>
              </a:spcBef>
              <a:buFont typeface="Arial" charset="0"/>
              <a:buAutoNum type="arabicPeriod"/>
            </a:pPr>
            <a:r>
              <a:rPr lang="pt-BR" smtClean="0"/>
              <a:t>Proporcionar guia para construção;</a:t>
            </a:r>
          </a:p>
          <a:p>
            <a:pPr marL="514350" indent="-514350">
              <a:lnSpc>
                <a:spcPct val="120000"/>
              </a:lnSpc>
              <a:spcBef>
                <a:spcPct val="0"/>
              </a:spcBef>
              <a:buFont typeface="Arial" charset="0"/>
              <a:buAutoNum type="arabicPeriod"/>
            </a:pPr>
            <a:r>
              <a:rPr lang="pt-BR" smtClean="0"/>
              <a:t>Documentar tomadas de decisões;</a:t>
            </a:r>
          </a:p>
        </p:txBody>
      </p:sp>
      <p:pic>
        <p:nvPicPr>
          <p:cNvPr id="23556" name="Picture 5" descr="http://blog.myscrumhalf.com/wp-content/uploads/modelagem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063" y="2997200"/>
            <a:ext cx="33337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Escolha de modelos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276475"/>
            <a:ext cx="8054975" cy="25209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pt-BR" sz="2400" smtClean="0"/>
              <a:t>A escolha dos modelos pode influenciar na definição da solução: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pt-BR" sz="2200" smtClean="0"/>
              <a:t>Modelos estruturados: soluções estruturadas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pt-BR" sz="2200" smtClean="0"/>
              <a:t>Modelos orientados a objetos: soluções O. O.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pt-BR" sz="2400" smtClean="0"/>
              <a:t>Nenhum modelo único é suficiente. 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4437063"/>
            <a:ext cx="2743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938" y="4437063"/>
            <a:ext cx="27813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19850" y="4437063"/>
            <a:ext cx="27241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Modelagem O. O.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349500"/>
            <a:ext cx="8137525" cy="4319588"/>
          </a:xfrm>
        </p:spPr>
        <p:txBody>
          <a:bodyPr/>
          <a:lstStyle/>
          <a:p>
            <a:r>
              <a:rPr lang="pt-BR" sz="2500" smtClean="0"/>
              <a:t>Representação mais próxima da nossa realidade;</a:t>
            </a:r>
          </a:p>
          <a:p>
            <a:r>
              <a:rPr lang="pt-BR" sz="2500" smtClean="0"/>
              <a:t>Elementos base: objetos ou classes;</a:t>
            </a:r>
          </a:p>
          <a:p>
            <a:pPr lvl="1"/>
            <a:r>
              <a:rPr lang="pt-BR" sz="2300" smtClean="0"/>
              <a:t>Objetos possuem:</a:t>
            </a:r>
          </a:p>
          <a:p>
            <a:pPr lvl="2"/>
            <a:r>
              <a:rPr lang="pt-BR" sz="2100" smtClean="0"/>
              <a:t>Identidade (nome/ instância);</a:t>
            </a:r>
          </a:p>
          <a:p>
            <a:pPr lvl="2"/>
            <a:r>
              <a:rPr lang="pt-BR" sz="2100" smtClean="0"/>
              <a:t>Comportamento (métodos);</a:t>
            </a:r>
          </a:p>
          <a:p>
            <a:pPr lvl="2"/>
            <a:r>
              <a:rPr lang="pt-BR" sz="2100" smtClean="0"/>
              <a:t>Estado associado a ele (valores que atributos podem assumir);</a:t>
            </a:r>
          </a:p>
          <a:p>
            <a:pPr lvl="1"/>
            <a:r>
              <a:rPr lang="pt-BR" sz="2300" smtClean="0"/>
              <a:t>Classes: representam um conjunto de objetos;</a:t>
            </a:r>
          </a:p>
          <a:p>
            <a:r>
              <a:rPr lang="pt-BR" sz="2500" smtClean="0"/>
              <a:t>Abordagem bastante utilizada na construção de sistemas das mais variadas áreas, dimensões e complexidades: uso da UML.</a:t>
            </a:r>
            <a:endParaRPr lang="pt-BR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 08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362200"/>
            <a:ext cx="7910513" cy="3730625"/>
          </a:xfrm>
        </p:spPr>
        <p:txBody>
          <a:bodyPr/>
          <a:lstStyle/>
          <a:p>
            <a:r>
              <a:rPr lang="pt-BR" dirty="0" smtClean="0"/>
              <a:t>Correção de atividades</a:t>
            </a:r>
          </a:p>
          <a:p>
            <a:r>
              <a:rPr lang="pt-BR" dirty="0" smtClean="0"/>
              <a:t>Modelagem UML</a:t>
            </a:r>
          </a:p>
          <a:p>
            <a:r>
              <a:rPr lang="pt-BR" dirty="0" smtClean="0"/>
              <a:t>Exercícios</a:t>
            </a:r>
          </a:p>
          <a:p>
            <a:endParaRPr lang="pt-BR" dirty="0" smtClean="0"/>
          </a:p>
        </p:txBody>
      </p:sp>
      <p:sp>
        <p:nvSpPr>
          <p:cNvPr id="410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4F924F-0B72-43CE-9427-F085279081B0}" type="slidenum">
              <a:rPr lang="pt-BR" smtClean="0"/>
              <a:pPr/>
              <a:t>2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smtClean="0"/>
              <a:t>Unified Modeling Language - UML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2362200"/>
            <a:ext cx="7981950" cy="40909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Linguagem para:</a:t>
            </a:r>
            <a:endParaRPr lang="pt-BR" smtClean="0"/>
          </a:p>
          <a:p>
            <a:pPr lvl="1">
              <a:lnSpc>
                <a:spcPct val="120000"/>
              </a:lnSpc>
            </a:pPr>
            <a:r>
              <a:rPr lang="pt-BR" smtClean="0"/>
              <a:t>Visualização</a:t>
            </a:r>
          </a:p>
          <a:p>
            <a:pPr lvl="1">
              <a:lnSpc>
                <a:spcPct val="120000"/>
              </a:lnSpc>
            </a:pPr>
            <a:r>
              <a:rPr lang="pt-BR" smtClean="0"/>
              <a:t>Especificação</a:t>
            </a:r>
          </a:p>
          <a:p>
            <a:pPr lvl="1">
              <a:lnSpc>
                <a:spcPct val="120000"/>
              </a:lnSpc>
            </a:pPr>
            <a:r>
              <a:rPr lang="pt-BR" smtClean="0"/>
              <a:t>Construção e</a:t>
            </a:r>
          </a:p>
          <a:p>
            <a:pPr lvl="1">
              <a:lnSpc>
                <a:spcPct val="120000"/>
              </a:lnSpc>
            </a:pPr>
            <a:r>
              <a:rPr lang="pt-BR" smtClean="0"/>
              <a:t>Documentação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pt-BR" smtClean="0"/>
              <a:t>de artefatos de sistema de software;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pt-BR" sz="2400" b="1" i="1" smtClean="0"/>
              <a:t>Artefatos</a:t>
            </a:r>
            <a:r>
              <a:rPr lang="pt-BR" sz="2400" smtClean="0"/>
              <a:t>: Requisitos do sistema, modelos, código de programa, arquitetura, etc.</a:t>
            </a:r>
          </a:p>
        </p:txBody>
      </p:sp>
      <p:pic>
        <p:nvPicPr>
          <p:cNvPr id="34820" name="Picture 4" descr="DiagramasdaU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2913" y="1798638"/>
            <a:ext cx="4891087" cy="335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smtClean="0"/>
              <a:t>Diagramas UML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2276475"/>
            <a:ext cx="8208963" cy="4392613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pt-BR" sz="2400" smtClean="0"/>
              <a:t>Diagramas de estrutura (6 diagramas): 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pt-BR" sz="2000" smtClean="0"/>
              <a:t>Representam a visão estática da aplicação.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pt-BR" sz="2000" smtClean="0"/>
              <a:t>São eles: Classes; Objetos; Componentes; Estrutura composta; Pacotes; Implantação;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pt-BR" sz="2400" smtClean="0"/>
              <a:t>Diagramas de Comportamento (3 diagramas): 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pt-BR" sz="2000" smtClean="0"/>
              <a:t>Aspectos gerais de comportamento;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pt-BR" sz="2000" smtClean="0"/>
              <a:t>São eles: Casos de uso; Atividades; Máquina de Estados;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pt-BR" sz="2400" smtClean="0"/>
              <a:t>Diagramas de Interação (4 diagramas): 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pt-BR" sz="2000" smtClean="0"/>
              <a:t>Representa diferentes aspectos de interação entre classes e objetos; deriva dos anteriores; 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pt-BR" sz="2000" smtClean="0"/>
              <a:t>São eles: Sequência; Comunicação; Tempo; Diagrama geral de interação</a:t>
            </a:r>
            <a:endParaRPr lang="pt-BR" sz="1800" smtClean="0"/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5508625" y="6375400"/>
            <a:ext cx="373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800" b="1" i="1"/>
              <a:t>Fonte: </a:t>
            </a:r>
            <a:r>
              <a:rPr lang="pt-BR" sz="1800" b="1" i="1">
                <a:hlinkClick r:id="rId2"/>
              </a:rPr>
              <a:t>http://www.uml.org/</a:t>
            </a:r>
            <a:endParaRPr lang="pt-BR" sz="1800" b="1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Por que tantos diagramas?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pt-BR" smtClean="0"/>
              <a:t>Representam as múltiplas visões do sistema;</a:t>
            </a:r>
          </a:p>
          <a:p>
            <a:pPr>
              <a:lnSpc>
                <a:spcPct val="120000"/>
              </a:lnSpc>
            </a:pPr>
            <a:r>
              <a:rPr lang="pt-BR" smtClean="0"/>
              <a:t>Visão mais geral ou mais específica de acordo com o diagrama;</a:t>
            </a:r>
          </a:p>
          <a:p>
            <a:pPr>
              <a:lnSpc>
                <a:spcPct val="120000"/>
              </a:lnSpc>
            </a:pPr>
            <a:r>
              <a:rPr lang="pt-BR" smtClean="0"/>
              <a:t>Descoberta de falhas anteriores;</a:t>
            </a:r>
          </a:p>
          <a:p>
            <a:pPr>
              <a:lnSpc>
                <a:spcPct val="120000"/>
              </a:lnSpc>
            </a:pPr>
            <a:r>
              <a:rPr lang="pt-BR" smtClean="0"/>
              <a:t>Cada diagrama tem sua finalidade;</a:t>
            </a:r>
          </a:p>
          <a:p>
            <a:pPr lvl="1">
              <a:lnSpc>
                <a:spcPct val="120000"/>
              </a:lnSpc>
            </a:pPr>
            <a:r>
              <a:rPr lang="pt-BR" smtClean="0"/>
              <a:t>Ex.: Caso de uso, classe, sequência e atividade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1) Digrama de Caso de uso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pt-BR" sz="2400" smtClean="0"/>
              <a:t>Diagrama mais geral da UML;</a:t>
            </a:r>
          </a:p>
          <a:p>
            <a:pPr>
              <a:lnSpc>
                <a:spcPct val="110000"/>
              </a:lnSpc>
            </a:pPr>
            <a:r>
              <a:rPr lang="pt-BR" sz="2400" smtClean="0"/>
              <a:t>Base para desenvolvimento de outros diagramas;</a:t>
            </a:r>
          </a:p>
          <a:p>
            <a:pPr>
              <a:lnSpc>
                <a:spcPct val="110000"/>
              </a:lnSpc>
            </a:pPr>
            <a:r>
              <a:rPr lang="pt-BR" sz="2400" smtClean="0"/>
              <a:t>Auxilia no levantamento e análise dos requisitos;</a:t>
            </a:r>
          </a:p>
          <a:p>
            <a:pPr>
              <a:lnSpc>
                <a:spcPct val="110000"/>
              </a:lnSpc>
            </a:pPr>
            <a:r>
              <a:rPr lang="pt-BR" sz="2400" smtClean="0"/>
              <a:t>Linguagem simples e fácil compreensão para usuários;</a:t>
            </a:r>
          </a:p>
          <a:p>
            <a:pPr>
              <a:lnSpc>
                <a:spcPct val="110000"/>
              </a:lnSpc>
            </a:pPr>
            <a:r>
              <a:rPr lang="pt-BR" sz="2400" smtClean="0"/>
              <a:t>Ideia geral de como o sistema se comporta;</a:t>
            </a:r>
          </a:p>
          <a:p>
            <a:pPr>
              <a:lnSpc>
                <a:spcPct val="110000"/>
              </a:lnSpc>
            </a:pPr>
            <a:r>
              <a:rPr lang="pt-BR" sz="2400" smtClean="0"/>
              <a:t>Identifica atores do sistema (usuários e outros softwares);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smtClean="0"/>
              <a:t>Exemplo: Sistema de controle de Submissões para Congresso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420938"/>
            <a:ext cx="2952750" cy="3436937"/>
          </a:xfrm>
        </p:spPr>
        <p:txBody>
          <a:bodyPr/>
          <a:lstStyle/>
          <a:p>
            <a:r>
              <a:rPr lang="pt-BR" sz="2400" smtClean="0"/>
              <a:t>Atores</a:t>
            </a:r>
          </a:p>
          <a:p>
            <a:r>
              <a:rPr lang="pt-BR" sz="2400" smtClean="0"/>
              <a:t>Casos de uso</a:t>
            </a:r>
          </a:p>
          <a:p>
            <a:r>
              <a:rPr lang="pt-BR" sz="2400" smtClean="0"/>
              <a:t>Relações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475" y="1998663"/>
            <a:ext cx="5545138" cy="4670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2) Diagrama de Classes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pt-BR" sz="2400" smtClean="0"/>
              <a:t>Define a estrutura das classes utilizadas pelo sistema;</a:t>
            </a:r>
          </a:p>
          <a:p>
            <a:pPr>
              <a:lnSpc>
                <a:spcPct val="120000"/>
              </a:lnSpc>
            </a:pPr>
            <a:r>
              <a:rPr lang="pt-BR" sz="2400" smtClean="0"/>
              <a:t>Determina os atributos e métodos de cada classe;</a:t>
            </a:r>
          </a:p>
          <a:p>
            <a:pPr>
              <a:lnSpc>
                <a:spcPct val="120000"/>
              </a:lnSpc>
            </a:pPr>
            <a:r>
              <a:rPr lang="pt-BR" sz="2400" smtClean="0"/>
              <a:t>Estabelecer como as classes se relacionam entre si;</a:t>
            </a:r>
          </a:p>
          <a:p>
            <a:pPr>
              <a:lnSpc>
                <a:spcPct val="120000"/>
              </a:lnSpc>
            </a:pPr>
            <a:r>
              <a:rPr lang="pt-BR" sz="2400" smtClean="0"/>
              <a:t>Apoio para a maioria dos outros diagramas;</a:t>
            </a:r>
          </a:p>
          <a:p>
            <a:pPr>
              <a:lnSpc>
                <a:spcPct val="120000"/>
              </a:lnSpc>
            </a:pPr>
            <a:r>
              <a:rPr lang="pt-BR" sz="2400" smtClean="0"/>
              <a:t>Mais utilizado e importante da UML.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Exemplo: Controle de Submissões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916113"/>
            <a:ext cx="6911975" cy="4840287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Diagrama de Classe</a:t>
            </a:r>
            <a:br>
              <a:rPr lang="pt-BR" smtClean="0"/>
            </a:br>
            <a:r>
              <a:rPr lang="pt-BR" smtClean="0"/>
              <a:t>Exemplo: Círculo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2708275"/>
            <a:ext cx="806608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98525" y="3068638"/>
            <a:ext cx="2986088" cy="3205162"/>
            <a:chOff x="566" y="1933"/>
            <a:chExt cx="1881" cy="2019"/>
          </a:xfrm>
        </p:grpSpPr>
        <p:sp>
          <p:nvSpPr>
            <p:cNvPr id="33797" name="Oval 5"/>
            <p:cNvSpPr>
              <a:spLocks noChangeArrowheads="1"/>
            </p:cNvSpPr>
            <p:nvPr/>
          </p:nvSpPr>
          <p:spPr bwMode="auto">
            <a:xfrm>
              <a:off x="566" y="1933"/>
              <a:ext cx="227" cy="167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798" name="Line 6"/>
            <p:cNvSpPr>
              <a:spLocks noChangeShapeType="1"/>
            </p:cNvSpPr>
            <p:nvPr/>
          </p:nvSpPr>
          <p:spPr bwMode="auto">
            <a:xfrm rot="10800000" flipH="1" flipV="1">
              <a:off x="748" y="3521"/>
              <a:ext cx="726" cy="317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799" name="Text Box 7"/>
            <p:cNvSpPr txBox="1">
              <a:spLocks noChangeArrowheads="1"/>
            </p:cNvSpPr>
            <p:nvPr/>
          </p:nvSpPr>
          <p:spPr bwMode="auto">
            <a:xfrm>
              <a:off x="1519" y="3702"/>
              <a:ext cx="9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>
                  <a:solidFill>
                    <a:srgbClr val="FF0000"/>
                  </a:solidFill>
                </a:rPr>
                <a:t>Visibilidade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No jGrasp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989138"/>
            <a:ext cx="7478713" cy="433387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1620" name="Oval 4"/>
          <p:cNvSpPr>
            <a:spLocks noChangeArrowheads="1"/>
          </p:cNvSpPr>
          <p:nvPr/>
        </p:nvSpPr>
        <p:spPr bwMode="auto">
          <a:xfrm>
            <a:off x="323850" y="3068638"/>
            <a:ext cx="3527425" cy="266541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84438" y="1047750"/>
            <a:ext cx="5767387" cy="1517650"/>
            <a:chOff x="1565" y="660"/>
            <a:chExt cx="3633" cy="956"/>
          </a:xfrm>
        </p:grpSpPr>
        <p:sp>
          <p:nvSpPr>
            <p:cNvPr id="34822" name="Line 6"/>
            <p:cNvSpPr>
              <a:spLocks noChangeShapeType="1"/>
            </p:cNvSpPr>
            <p:nvPr/>
          </p:nvSpPr>
          <p:spPr bwMode="auto">
            <a:xfrm flipH="1">
              <a:off x="1565" y="845"/>
              <a:ext cx="952" cy="77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823" name="Text Box 7"/>
            <p:cNvSpPr txBox="1">
              <a:spLocks noChangeArrowheads="1"/>
            </p:cNvSpPr>
            <p:nvPr/>
          </p:nvSpPr>
          <p:spPr bwMode="auto">
            <a:xfrm>
              <a:off x="2595" y="660"/>
              <a:ext cx="260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>
                  <a:solidFill>
                    <a:srgbClr val="FF0000"/>
                  </a:solidFill>
                </a:rPr>
                <a:t>Crie um projeto e adicione as </a:t>
              </a:r>
            </a:p>
            <a:p>
              <a:r>
                <a:rPr lang="pt-BR" sz="2000">
                  <a:solidFill>
                    <a:srgbClr val="FF0000"/>
                  </a:solidFill>
                </a:rPr>
                <a:t>classes que fazem parte do projeto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3) Diagrama de sequência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pt-BR" sz="2400" smtClean="0"/>
              <a:t>Preocupa-se com a ordem em que as mensagens são trocadas entre os objetos de determinado processo;</a:t>
            </a:r>
          </a:p>
          <a:p>
            <a:pPr>
              <a:lnSpc>
                <a:spcPct val="120000"/>
              </a:lnSpc>
            </a:pPr>
            <a:r>
              <a:rPr lang="pt-BR" sz="2400" smtClean="0"/>
              <a:t>Baseia-se em um Caso de Uso definido anteriormente;</a:t>
            </a:r>
          </a:p>
          <a:p>
            <a:pPr>
              <a:lnSpc>
                <a:spcPct val="120000"/>
              </a:lnSpc>
            </a:pPr>
            <a:r>
              <a:rPr lang="pt-BR" sz="2400" smtClean="0"/>
              <a:t>Apoia-se no Diagrama de Classes para determinar objetos envolvidos e os métodos disparados;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Classe </a:t>
            </a:r>
            <a:r>
              <a:rPr lang="pt-BR" sz="3200" dirty="0" err="1" smtClean="0"/>
              <a:t>ContaCorrente</a:t>
            </a:r>
            <a:endParaRPr lang="pt-BR" sz="32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349500"/>
            <a:ext cx="7993062" cy="42481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pt-BR" sz="2400" smtClean="0"/>
              <a:t>Atributos (variáveis de instância)</a:t>
            </a:r>
          </a:p>
          <a:p>
            <a:pPr lvl="1">
              <a:lnSpc>
                <a:spcPct val="110000"/>
              </a:lnSpc>
            </a:pPr>
            <a:r>
              <a:rPr lang="pt-BR" sz="2000" smtClean="0"/>
              <a:t>Número da conta</a:t>
            </a:r>
          </a:p>
          <a:p>
            <a:pPr lvl="1">
              <a:lnSpc>
                <a:spcPct val="110000"/>
              </a:lnSpc>
            </a:pPr>
            <a:r>
              <a:rPr lang="pt-BR" sz="2000" smtClean="0"/>
              <a:t>Titular</a:t>
            </a:r>
          </a:p>
          <a:p>
            <a:pPr lvl="1">
              <a:lnSpc>
                <a:spcPct val="110000"/>
              </a:lnSpc>
            </a:pPr>
            <a:r>
              <a:rPr lang="pt-BR" sz="2000" smtClean="0"/>
              <a:t>Saldo</a:t>
            </a:r>
          </a:p>
          <a:p>
            <a:pPr>
              <a:lnSpc>
                <a:spcPct val="110000"/>
              </a:lnSpc>
            </a:pPr>
            <a:r>
              <a:rPr lang="pt-BR" sz="2400" smtClean="0"/>
              <a:t>Métodos (operações/ tarefas)</a:t>
            </a:r>
          </a:p>
          <a:p>
            <a:pPr lvl="1">
              <a:lnSpc>
                <a:spcPct val="110000"/>
              </a:lnSpc>
            </a:pPr>
            <a:r>
              <a:rPr lang="pt-BR" sz="2000" smtClean="0"/>
              <a:t>Construtor: inicializa titular, numero da conta e saldo (sempre maior ou igual a zero);</a:t>
            </a:r>
          </a:p>
          <a:p>
            <a:pPr lvl="1">
              <a:lnSpc>
                <a:spcPct val="110000"/>
              </a:lnSpc>
            </a:pPr>
            <a:r>
              <a:rPr lang="pt-BR" sz="2000" smtClean="0"/>
              <a:t>Depósito (atualizar saldo acrescido da quantia depositada);</a:t>
            </a:r>
          </a:p>
          <a:p>
            <a:pPr lvl="1">
              <a:lnSpc>
                <a:spcPct val="110000"/>
              </a:lnSpc>
            </a:pPr>
            <a:r>
              <a:rPr lang="pt-BR" sz="2000" smtClean="0"/>
              <a:t>Saque (atualizar saldo decrescido da quantia sacada);</a:t>
            </a:r>
          </a:p>
          <a:p>
            <a:pPr lvl="1">
              <a:lnSpc>
                <a:spcPct val="110000"/>
              </a:lnSpc>
            </a:pPr>
            <a:r>
              <a:rPr lang="pt-BR" sz="2000" smtClean="0"/>
              <a:t>Exibir dados da conta</a:t>
            </a:r>
          </a:p>
        </p:txBody>
      </p:sp>
      <p:pic>
        <p:nvPicPr>
          <p:cNvPr id="11268" name="Picture 6" descr="MC900390942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688" y="2492375"/>
            <a:ext cx="2176462" cy="194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 Diagrama de Sequência</a:t>
            </a:r>
            <a:br>
              <a:rPr lang="pt-BR" smtClean="0"/>
            </a:br>
            <a:r>
              <a:rPr lang="pt-BR" smtClean="0"/>
              <a:t>Caso de uso: Realizar Submissão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225" y="1989138"/>
            <a:ext cx="6911975" cy="46196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4) Diagrama de estados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pt-BR" sz="2400" smtClean="0"/>
              <a:t>Identifica mudanças sofridas nos estados de:</a:t>
            </a:r>
          </a:p>
          <a:p>
            <a:pPr lvl="1">
              <a:lnSpc>
                <a:spcPct val="120000"/>
              </a:lnSpc>
            </a:pPr>
            <a:r>
              <a:rPr lang="pt-BR" sz="2000" smtClean="0"/>
              <a:t>instância de uma classe ou</a:t>
            </a:r>
          </a:p>
          <a:p>
            <a:pPr lvl="1">
              <a:lnSpc>
                <a:spcPct val="120000"/>
              </a:lnSpc>
            </a:pPr>
            <a:r>
              <a:rPr lang="pt-BR" sz="2000" smtClean="0"/>
              <a:t>caso de uso ou</a:t>
            </a:r>
          </a:p>
          <a:p>
            <a:pPr lvl="1">
              <a:lnSpc>
                <a:spcPct val="120000"/>
              </a:lnSpc>
            </a:pPr>
            <a:r>
              <a:rPr lang="pt-BR" sz="2000" smtClean="0"/>
              <a:t>subsistema ou </a:t>
            </a:r>
          </a:p>
          <a:p>
            <a:pPr lvl="1">
              <a:lnSpc>
                <a:spcPct val="120000"/>
              </a:lnSpc>
            </a:pPr>
            <a:r>
              <a:rPr lang="pt-BR" sz="2000" smtClean="0"/>
              <a:t>sistema completo. </a:t>
            </a:r>
          </a:p>
          <a:p>
            <a:pPr>
              <a:lnSpc>
                <a:spcPct val="120000"/>
              </a:lnSpc>
            </a:pPr>
            <a:r>
              <a:rPr lang="pt-BR" sz="2400" smtClean="0"/>
              <a:t>Baseia-se em um Caso de Uso </a:t>
            </a:r>
          </a:p>
          <a:p>
            <a:pPr>
              <a:lnSpc>
                <a:spcPct val="120000"/>
              </a:lnSpc>
            </a:pPr>
            <a:r>
              <a:rPr lang="pt-BR" sz="2400" smtClean="0"/>
              <a:t>Apoia-se no Diagrama de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 Diagrama de Estados</a:t>
            </a:r>
            <a:br>
              <a:rPr lang="pt-BR" smtClean="0"/>
            </a:br>
            <a:r>
              <a:rPr lang="pt-BR" smtClean="0"/>
              <a:t>Caso de Uso: Realizar submissão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989138"/>
            <a:ext cx="8064500" cy="42529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Atividades</a:t>
            </a:r>
          </a:p>
        </p:txBody>
      </p:sp>
      <p:sp>
        <p:nvSpPr>
          <p:cNvPr id="39939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362200"/>
            <a:ext cx="7910513" cy="41624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400" dirty="0" smtClean="0"/>
              <a:t>Elabore os diagramas de Classe (</a:t>
            </a:r>
            <a:r>
              <a:rPr lang="pt-BR" sz="2400" dirty="0" err="1" smtClean="0"/>
              <a:t>jgrasp</a:t>
            </a:r>
            <a:r>
              <a:rPr lang="pt-BR" sz="2400" dirty="0" smtClean="0"/>
              <a:t> ou </a:t>
            </a:r>
            <a:r>
              <a:rPr lang="pt-BR" sz="2400" dirty="0" err="1" smtClean="0"/>
              <a:t>word</a:t>
            </a:r>
            <a:r>
              <a:rPr lang="pt-BR" sz="2400" dirty="0" smtClean="0"/>
              <a:t> ou qualquer editor) para:</a:t>
            </a:r>
          </a:p>
          <a:p>
            <a:pPr lvl="1">
              <a:spcBef>
                <a:spcPts val="1200"/>
              </a:spcBef>
            </a:pPr>
            <a:r>
              <a:rPr lang="pt-BR" sz="2000" dirty="0" smtClean="0"/>
              <a:t>Classe Conta Corrente</a:t>
            </a:r>
          </a:p>
          <a:p>
            <a:pPr>
              <a:spcBef>
                <a:spcPts val="1200"/>
              </a:spcBef>
            </a:pPr>
            <a:r>
              <a:rPr lang="pt-BR" sz="2400" dirty="0" smtClean="0"/>
              <a:t>Leitura e resumo “Introdução a UML”: </a:t>
            </a:r>
            <a:r>
              <a:rPr lang="pt-BR" sz="1800" dirty="0" smtClean="0">
                <a:hlinkClick r:id="rId2"/>
              </a:rPr>
              <a:t>http://www.omg.org/gettingstarted/what_is_uml.htm</a:t>
            </a:r>
            <a:endParaRPr lang="pt-BR" sz="1800" dirty="0" smtClean="0"/>
          </a:p>
          <a:p>
            <a:pPr>
              <a:spcBef>
                <a:spcPts val="1200"/>
              </a:spcBef>
            </a:pPr>
            <a:r>
              <a:rPr lang="pt-BR" sz="2400" dirty="0" smtClean="0"/>
              <a:t>Leitura e resumo crítico do artigo: Modelagem Estruturada x Modelagem </a:t>
            </a:r>
            <a:r>
              <a:rPr lang="pt-BR" sz="2400" dirty="0" err="1" smtClean="0"/>
              <a:t>O.O.</a:t>
            </a:r>
            <a:endParaRPr lang="pt-BR" sz="2400" dirty="0" smtClean="0"/>
          </a:p>
          <a:p>
            <a:pPr>
              <a:spcBef>
                <a:spcPts val="1200"/>
              </a:spcBef>
            </a:pPr>
            <a:r>
              <a:rPr lang="pt-BR" sz="2400" dirty="0" smtClean="0"/>
              <a:t>Enviar atividades por email: </a:t>
            </a:r>
            <a:r>
              <a:rPr lang="pt-BR" sz="2400" b="1" i="1" dirty="0" smtClean="0"/>
              <a:t>poo.profgrace@yahoo.com.br</a:t>
            </a:r>
          </a:p>
        </p:txBody>
      </p:sp>
      <p:sp>
        <p:nvSpPr>
          <p:cNvPr id="3994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05F2AC-0C70-4FBA-AF29-14B4C9401132}" type="slidenum">
              <a:rPr lang="pt-BR" smtClean="0"/>
              <a:pPr/>
              <a:t>33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Atividade – Conta corrente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349500"/>
            <a:ext cx="7693025" cy="3724275"/>
          </a:xfrm>
        </p:spPr>
        <p:txBody>
          <a:bodyPr/>
          <a:lstStyle/>
          <a:p>
            <a:pPr marL="533400" indent="-533400">
              <a:lnSpc>
                <a:spcPct val="120000"/>
              </a:lnSpc>
            </a:pPr>
            <a:r>
              <a:rPr lang="pt-BR" smtClean="0"/>
              <a:t>Implemente a classe ContaCorrente</a:t>
            </a:r>
          </a:p>
          <a:p>
            <a:pPr marL="914400" lvl="1" indent="-457200">
              <a:lnSpc>
                <a:spcPct val="120000"/>
              </a:lnSpc>
            </a:pPr>
            <a:r>
              <a:rPr lang="pt-BR" smtClean="0"/>
              <a:t>O valor inicial do saldo deve ser sempre maior ou igual a 0;</a:t>
            </a:r>
          </a:p>
          <a:p>
            <a:pPr marL="914400" lvl="1" indent="-457200">
              <a:lnSpc>
                <a:spcPct val="120000"/>
              </a:lnSpc>
            </a:pPr>
            <a:r>
              <a:rPr lang="pt-BR" smtClean="0"/>
              <a:t>Não esqueça de validar os valores de saque e depósito (não devem ser menores que zero).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EEAD35-DB7A-45E0-8E77-90A18A78A426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1331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Implementação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2354263"/>
            <a:ext cx="7848600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122488" y="3068638"/>
            <a:ext cx="6337300" cy="792162"/>
            <a:chOff x="1337" y="1933"/>
            <a:chExt cx="3992" cy="499"/>
          </a:xfrm>
        </p:grpSpPr>
        <p:sp>
          <p:nvSpPr>
            <p:cNvPr id="13327" name="Line 5"/>
            <p:cNvSpPr>
              <a:spLocks noChangeShapeType="1"/>
            </p:cNvSpPr>
            <p:nvPr/>
          </p:nvSpPr>
          <p:spPr bwMode="auto">
            <a:xfrm flipV="1">
              <a:off x="1337" y="2069"/>
              <a:ext cx="1452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28" name="Text Box 6"/>
            <p:cNvSpPr txBox="1">
              <a:spLocks noChangeArrowheads="1"/>
            </p:cNvSpPr>
            <p:nvPr/>
          </p:nvSpPr>
          <p:spPr bwMode="auto">
            <a:xfrm>
              <a:off x="2744" y="1933"/>
              <a:ext cx="25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>
                  <a:solidFill>
                    <a:srgbClr val="FF0000"/>
                  </a:solidFill>
                </a:rPr>
                <a:t>Não apresenta tipo de retorno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779838" y="4076700"/>
            <a:ext cx="3097212" cy="396875"/>
            <a:chOff x="3215" y="2716"/>
            <a:chExt cx="1951" cy="250"/>
          </a:xfrm>
        </p:grpSpPr>
        <p:sp>
          <p:nvSpPr>
            <p:cNvPr id="13325" name="Text Box 8"/>
            <p:cNvSpPr txBox="1">
              <a:spLocks noChangeArrowheads="1"/>
            </p:cNvSpPr>
            <p:nvPr/>
          </p:nvSpPr>
          <p:spPr bwMode="auto">
            <a:xfrm>
              <a:off x="3624" y="2716"/>
              <a:ext cx="1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>
                  <a:solidFill>
                    <a:srgbClr val="FF0000"/>
                  </a:solidFill>
                </a:rPr>
                <a:t>Usa método set</a:t>
              </a:r>
            </a:p>
          </p:txBody>
        </p:sp>
        <p:sp>
          <p:nvSpPr>
            <p:cNvPr id="13326" name="Line 9"/>
            <p:cNvSpPr>
              <a:spLocks noChangeShapeType="1"/>
            </p:cNvSpPr>
            <p:nvPr/>
          </p:nvSpPr>
          <p:spPr bwMode="auto">
            <a:xfrm flipV="1">
              <a:off x="3215" y="2849"/>
              <a:ext cx="27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354513" y="4976813"/>
            <a:ext cx="3889375" cy="396875"/>
            <a:chOff x="3215" y="2716"/>
            <a:chExt cx="1951" cy="250"/>
          </a:xfrm>
        </p:grpSpPr>
        <p:sp>
          <p:nvSpPr>
            <p:cNvPr id="13323" name="Text Box 11"/>
            <p:cNvSpPr txBox="1">
              <a:spLocks noChangeArrowheads="1"/>
            </p:cNvSpPr>
            <p:nvPr/>
          </p:nvSpPr>
          <p:spPr bwMode="auto">
            <a:xfrm>
              <a:off x="3624" y="2716"/>
              <a:ext cx="1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>
                  <a:solidFill>
                    <a:srgbClr val="FF0000"/>
                  </a:solidFill>
                </a:rPr>
                <a:t>Não possui método set</a:t>
              </a:r>
            </a:p>
          </p:txBody>
        </p:sp>
        <p:sp>
          <p:nvSpPr>
            <p:cNvPr id="13324" name="Line 12"/>
            <p:cNvSpPr>
              <a:spLocks noChangeShapeType="1"/>
            </p:cNvSpPr>
            <p:nvPr/>
          </p:nvSpPr>
          <p:spPr bwMode="auto">
            <a:xfrm flipV="1">
              <a:off x="3215" y="2849"/>
              <a:ext cx="27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354513" y="6056313"/>
            <a:ext cx="3889375" cy="396875"/>
            <a:chOff x="3215" y="2716"/>
            <a:chExt cx="1951" cy="250"/>
          </a:xfrm>
        </p:grpSpPr>
        <p:sp>
          <p:nvSpPr>
            <p:cNvPr id="13321" name="Text Box 14"/>
            <p:cNvSpPr txBox="1">
              <a:spLocks noChangeArrowheads="1"/>
            </p:cNvSpPr>
            <p:nvPr/>
          </p:nvSpPr>
          <p:spPr bwMode="auto">
            <a:xfrm>
              <a:off x="3624" y="2716"/>
              <a:ext cx="1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>
                  <a:solidFill>
                    <a:srgbClr val="FF0000"/>
                  </a:solidFill>
                </a:rPr>
                <a:t>Não possui método set</a:t>
              </a:r>
            </a:p>
          </p:txBody>
        </p:sp>
        <p:sp>
          <p:nvSpPr>
            <p:cNvPr id="13322" name="Line 15"/>
            <p:cNvSpPr>
              <a:spLocks noChangeShapeType="1"/>
            </p:cNvSpPr>
            <p:nvPr/>
          </p:nvSpPr>
          <p:spPr bwMode="auto">
            <a:xfrm flipV="1">
              <a:off x="3215" y="2849"/>
              <a:ext cx="27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D20CBD-FCFE-4E40-AC53-BF932D38CED1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1433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Saque e deposito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2328863"/>
            <a:ext cx="7345363" cy="401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3173" name="Line 5"/>
          <p:cNvSpPr>
            <a:spLocks noChangeShapeType="1"/>
          </p:cNvSpPr>
          <p:nvPr/>
        </p:nvSpPr>
        <p:spPr bwMode="auto">
          <a:xfrm>
            <a:off x="3922713" y="2565400"/>
            <a:ext cx="10810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3174" name="Line 6"/>
          <p:cNvSpPr>
            <a:spLocks noChangeShapeType="1"/>
          </p:cNvSpPr>
          <p:nvPr/>
        </p:nvSpPr>
        <p:spPr bwMode="auto">
          <a:xfrm>
            <a:off x="2339975" y="4292600"/>
            <a:ext cx="29527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3175" name="Line 7"/>
          <p:cNvSpPr>
            <a:spLocks noChangeShapeType="1"/>
          </p:cNvSpPr>
          <p:nvPr/>
        </p:nvSpPr>
        <p:spPr bwMode="auto">
          <a:xfrm>
            <a:off x="4427538" y="5013325"/>
            <a:ext cx="12969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3176" name="Line 8"/>
          <p:cNvSpPr>
            <a:spLocks noChangeShapeType="1"/>
          </p:cNvSpPr>
          <p:nvPr/>
        </p:nvSpPr>
        <p:spPr bwMode="auto">
          <a:xfrm>
            <a:off x="1835150" y="6021388"/>
            <a:ext cx="34575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3" grpId="0" animBg="1"/>
      <p:bldP spid="263174" grpId="0" animBg="1"/>
      <p:bldP spid="263175" grpId="0" animBg="1"/>
      <p:bldP spid="26317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ADC9E2-7678-49AB-9E19-91F01C3DBF68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1536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verDados( ) e setTitular( )</a:t>
            </a: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2276475"/>
            <a:ext cx="8208963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4198" name="Line 6"/>
          <p:cNvSpPr>
            <a:spLocks noChangeShapeType="1"/>
          </p:cNvSpPr>
          <p:nvPr/>
        </p:nvSpPr>
        <p:spPr bwMode="auto">
          <a:xfrm>
            <a:off x="3492500" y="4437063"/>
            <a:ext cx="12969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547813" y="5335588"/>
            <a:ext cx="662463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b="1">
                <a:solidFill>
                  <a:srgbClr val="FF0000"/>
                </a:solidFill>
              </a:rPr>
              <a:t>Obs.: Caso opte em criar o método setSaldo( ) para ser usado no construtor, Saque( ) e Deposito( ), não esqueça de deixar com acesso privado (private)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8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853D3E-4A3E-48EC-B235-6548BAE2401B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1638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Gets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2427288"/>
            <a:ext cx="4897437" cy="379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5221" name="Line 5"/>
          <p:cNvSpPr>
            <a:spLocks noChangeShapeType="1"/>
          </p:cNvSpPr>
          <p:nvPr/>
        </p:nvSpPr>
        <p:spPr bwMode="auto">
          <a:xfrm>
            <a:off x="2339975" y="2636838"/>
            <a:ext cx="9366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5222" name="Line 6"/>
          <p:cNvSpPr>
            <a:spLocks noChangeShapeType="1"/>
          </p:cNvSpPr>
          <p:nvPr/>
        </p:nvSpPr>
        <p:spPr bwMode="auto">
          <a:xfrm>
            <a:off x="2413000" y="3933825"/>
            <a:ext cx="5032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5223" name="Line 7"/>
          <p:cNvSpPr>
            <a:spLocks noChangeShapeType="1"/>
          </p:cNvSpPr>
          <p:nvPr/>
        </p:nvSpPr>
        <p:spPr bwMode="auto">
          <a:xfrm>
            <a:off x="2411413" y="5157788"/>
            <a:ext cx="9366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1" grpId="0" animBg="1"/>
      <p:bldP spid="265222" grpId="0" animBg="1"/>
      <p:bldP spid="2652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Programa teste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895475"/>
            <a:ext cx="838835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ápsulas">
  <a:themeElements>
    <a:clrScheme name="Cápsula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ápsula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ápsula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ápsula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ápsula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ápsula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ápsula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ápsula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ápsula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ápsula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3010</TotalTime>
  <Words>1148</Words>
  <Application>Microsoft Office PowerPoint</Application>
  <PresentationFormat>Apresentação na tela (4:3)</PresentationFormat>
  <Paragraphs>163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Cápsulas</vt:lpstr>
      <vt:lpstr>Modelagem UML</vt:lpstr>
      <vt:lpstr>Aula 08</vt:lpstr>
      <vt:lpstr>Classe ContaCorrente</vt:lpstr>
      <vt:lpstr>Atividade – Conta corrente</vt:lpstr>
      <vt:lpstr>Implementação</vt:lpstr>
      <vt:lpstr>Saque e deposito</vt:lpstr>
      <vt:lpstr>verDados( ) e setTitular( )</vt:lpstr>
      <vt:lpstr>Gets</vt:lpstr>
      <vt:lpstr>Programa teste</vt:lpstr>
      <vt:lpstr>Atividade para casa: Conta Corrente com Cheque Especial</vt:lpstr>
      <vt:lpstr>Conta Corrente com Cheque Especial</vt:lpstr>
      <vt:lpstr>Atividade: Caixa Eletrônico</vt:lpstr>
      <vt:lpstr>Modelagem de sistema</vt:lpstr>
      <vt:lpstr>Definição de classes</vt:lpstr>
      <vt:lpstr>O que é Modelagem?</vt:lpstr>
      <vt:lpstr>É importante? Por quê?</vt:lpstr>
      <vt:lpstr>Objetivos da modelagem de sistemas</vt:lpstr>
      <vt:lpstr>Escolha de modelos</vt:lpstr>
      <vt:lpstr>Modelagem O. O.</vt:lpstr>
      <vt:lpstr>Unified Modeling Language - UML</vt:lpstr>
      <vt:lpstr>Diagramas UML</vt:lpstr>
      <vt:lpstr>Por que tantos diagramas?</vt:lpstr>
      <vt:lpstr>1) Digrama de Caso de uso</vt:lpstr>
      <vt:lpstr>Exemplo: Sistema de controle de Submissões para Congresso</vt:lpstr>
      <vt:lpstr>2) Diagrama de Classes</vt:lpstr>
      <vt:lpstr>Exemplo: Controle de Submissões</vt:lpstr>
      <vt:lpstr>Diagrama de Classe Exemplo: Círculo</vt:lpstr>
      <vt:lpstr>No jGrasp</vt:lpstr>
      <vt:lpstr>3) Diagrama de sequência</vt:lpstr>
      <vt:lpstr>Exemplo Diagrama de Sequência Caso de uso: Realizar Submissão</vt:lpstr>
      <vt:lpstr>4) Diagrama de estados</vt:lpstr>
      <vt:lpstr>Exemplo Diagrama de Estados Caso de Uso: Realizar submissão</vt:lpstr>
      <vt:lpstr>Atividades</vt:lpstr>
    </vt:vector>
  </TitlesOfParts>
  <Company>Outgrow / Lukiano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Plataforma JAVA 1</dc:title>
  <dc:creator>Grace</dc:creator>
  <cp:lastModifiedBy>Grace Borges</cp:lastModifiedBy>
  <cp:revision>405</cp:revision>
  <dcterms:created xsi:type="dcterms:W3CDTF">2008-07-15T02:11:57Z</dcterms:created>
  <dcterms:modified xsi:type="dcterms:W3CDTF">2018-04-09T20:26:22Z</dcterms:modified>
</cp:coreProperties>
</file>