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293" r:id="rId2"/>
    <p:sldId id="420" r:id="rId3"/>
    <p:sldId id="384" r:id="rId4"/>
    <p:sldId id="385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</p:sldIdLst>
  <p:sldSz cx="9144000" cy="6858000" type="screen4x3"/>
  <p:notesSz cx="6888163" cy="10020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7" autoAdjust="0"/>
  </p:normalViewPr>
  <p:slideViewPr>
    <p:cSldViewPr>
      <p:cViewPr varScale="1">
        <p:scale>
          <a:sx n="62" d="100"/>
          <a:sy n="62" d="100"/>
        </p:scale>
        <p:origin x="-131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F9093629-8E48-4C51-9614-C22E410531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01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E33F518-05BE-4DAB-96F7-2C49C0ACC4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3AA840-F358-4850-9FC8-5C8A94A6FBBC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760913"/>
            <a:ext cx="5510213" cy="4508500"/>
          </a:xfrm>
          <a:noFill/>
          <a:ln/>
        </p:spPr>
        <p:txBody>
          <a:bodyPr/>
          <a:lstStyle/>
          <a:p>
            <a:pPr eaLnBrk="1" hangingPunct="1"/>
            <a:endParaRPr lang="es-UY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pt-BR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pt-BR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3994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3994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72E587C8-2F23-4795-A2E0-EF4E59CC58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ECE1C-33BD-4E83-B9EF-984C219567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86205-9ADB-4785-8B6F-93FB31C626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11675-2AAA-4140-92DD-98CA733B2E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54F60-FC45-46DE-A8D9-5DFAE7A0F7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F02BD-B9C9-49D7-A850-C9255D7AC4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B1539-4E53-4848-ACE7-3744BB0D4C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4B543-5D18-42F2-B225-509B0FEA82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C1B30-2A21-435C-8414-8397A0FF14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C2A50-AFF9-4929-8F7A-B08B9D43EF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0C5F2-8CA5-4A8D-921D-9E8A468885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3891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91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3891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92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89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89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4881691-0987-4C18-9A8C-41BB20110D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Herança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P. O. O.</a:t>
            </a:r>
          </a:p>
          <a:p>
            <a:pPr eaLnBrk="1" hangingPunct="1"/>
            <a:r>
              <a:rPr lang="pt-BR" smtClean="0"/>
              <a:t>Prof. Grace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F3E306-6ED3-4278-9F80-409FA39CE79E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331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Herança – Hierarquia de classes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mtClean="0"/>
              <a:t>Superclasse direta: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mtClean="0"/>
              <a:t>Herdada explicitamente (um nível acima na hierarquia).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mtClean="0"/>
              <a:t>Superclasse indireta: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mtClean="0"/>
              <a:t>Herdada de dois ou mais níveis acima na hierarquia.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4133DF-9248-4DF0-B752-83BCF8F1C01E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14339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229475" cy="1143000"/>
          </a:xfrm>
          <a:noFill/>
        </p:spPr>
        <p:txBody>
          <a:bodyPr/>
          <a:lstStyle/>
          <a:p>
            <a:pPr eaLnBrk="1" hangingPunct="1"/>
            <a:r>
              <a:rPr lang="pt-BR" smtClean="0"/>
              <a:t>Hierarquia de classes</a:t>
            </a:r>
            <a:endParaRPr lang="en-US" smtClean="0"/>
          </a:p>
        </p:txBody>
      </p:sp>
      <p:pic>
        <p:nvPicPr>
          <p:cNvPr id="14340" name="Picture 3" descr="09_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638" y="2360613"/>
            <a:ext cx="7173912" cy="351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755650" y="4076700"/>
            <a:ext cx="17510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/>
              <a:t>Superclasse </a:t>
            </a:r>
          </a:p>
          <a:p>
            <a:r>
              <a:rPr lang="pt-BR" sz="2000"/>
              <a:t>direta de </a:t>
            </a:r>
          </a:p>
          <a:p>
            <a:r>
              <a:rPr lang="pt-BR" sz="2000"/>
              <a:t>Administrador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971550" y="2420938"/>
            <a:ext cx="17795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/>
              <a:t>Superclasses </a:t>
            </a:r>
          </a:p>
          <a:p>
            <a:r>
              <a:rPr lang="pt-BR" sz="2000"/>
              <a:t>indiretas de </a:t>
            </a:r>
          </a:p>
          <a:p>
            <a:r>
              <a:rPr lang="pt-BR" sz="2000"/>
              <a:t>Administrador</a:t>
            </a:r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 flipV="1">
            <a:off x="2627313" y="2636838"/>
            <a:ext cx="165735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2627313" y="2781300"/>
            <a:ext cx="649287" cy="7191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>
            <a:off x="1979613" y="4508500"/>
            <a:ext cx="576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8F1DC3-FA9F-478B-91D8-7224DDBFB90D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1536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Superclasse Object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mtClean="0"/>
              <a:t>O compilador Java configura a </a:t>
            </a:r>
            <a:r>
              <a:rPr lang="pt-BR" noProof="1" smtClean="0"/>
              <a:t>super</a:t>
            </a:r>
            <a:r>
              <a:rPr lang="pt-BR" smtClean="0"/>
              <a:t>classe de uma classe como </a:t>
            </a:r>
            <a:r>
              <a:rPr lang="pt-BR" smtClean="0">
                <a:latin typeface="Lucida Console" pitchFamily="49" charset="0"/>
              </a:rPr>
              <a:t>Object</a:t>
            </a:r>
            <a:r>
              <a:rPr lang="pt-BR" smtClean="0"/>
              <a:t> quando a declaração de classe não estender uma </a:t>
            </a:r>
            <a:r>
              <a:rPr lang="pt-BR" noProof="1" smtClean="0"/>
              <a:t>super</a:t>
            </a:r>
            <a:r>
              <a:rPr lang="pt-BR" smtClean="0"/>
              <a:t>classe explicitamente.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C1458E-C0F3-489C-8684-9CF2472D1B2C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1638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Herança – Hierarquia de classes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pt-BR" smtClean="0"/>
              <a:t>Herança única:</a:t>
            </a:r>
          </a:p>
          <a:p>
            <a:pPr lvl="1" eaLnBrk="1" hangingPunct="1">
              <a:lnSpc>
                <a:spcPct val="130000"/>
              </a:lnSpc>
            </a:pPr>
            <a:r>
              <a:rPr lang="pt-BR" smtClean="0"/>
              <a:t>Herda de uma superclasse.</a:t>
            </a:r>
          </a:p>
          <a:p>
            <a:pPr eaLnBrk="1" hangingPunct="1">
              <a:lnSpc>
                <a:spcPct val="130000"/>
              </a:lnSpc>
            </a:pPr>
            <a:r>
              <a:rPr lang="pt-BR" smtClean="0"/>
              <a:t>Herança múltipla:</a:t>
            </a:r>
          </a:p>
          <a:p>
            <a:pPr lvl="1" eaLnBrk="1" hangingPunct="1">
              <a:lnSpc>
                <a:spcPct val="130000"/>
              </a:lnSpc>
            </a:pPr>
            <a:r>
              <a:rPr lang="pt-BR" smtClean="0"/>
              <a:t>Herda de múltiplas superclasses.</a:t>
            </a:r>
          </a:p>
          <a:p>
            <a:pPr lvl="1" eaLnBrk="1" hangingPunct="1">
              <a:lnSpc>
                <a:spcPct val="130000"/>
              </a:lnSpc>
            </a:pPr>
            <a:r>
              <a:rPr lang="pt-BR" smtClean="0"/>
              <a:t>O Java não suporta herança múltipla.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680F9D-0FE1-4E49-8583-F9B6018875F3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1741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– Veículo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348038" y="2636838"/>
            <a:ext cx="215900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400"/>
              <a:t>Veículo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187450" y="4581525"/>
            <a:ext cx="2808288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400"/>
              <a:t>Carro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4787900" y="4581525"/>
            <a:ext cx="3024188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400"/>
              <a:t>Caminhão</a:t>
            </a:r>
          </a:p>
        </p:txBody>
      </p:sp>
      <p:grpSp>
        <p:nvGrpSpPr>
          <p:cNvPr id="17415" name="Group 6"/>
          <p:cNvGrpSpPr>
            <a:grpSpLocks/>
          </p:cNvGrpSpPr>
          <p:nvPr/>
        </p:nvGrpSpPr>
        <p:grpSpPr bwMode="auto">
          <a:xfrm>
            <a:off x="2843213" y="3716338"/>
            <a:ext cx="1152525" cy="809625"/>
            <a:chOff x="1700" y="2376"/>
            <a:chExt cx="726" cy="510"/>
          </a:xfrm>
        </p:grpSpPr>
        <p:sp>
          <p:nvSpPr>
            <p:cNvPr id="17419" name="Line 7"/>
            <p:cNvSpPr>
              <a:spLocks noChangeShapeType="1"/>
            </p:cNvSpPr>
            <p:nvPr/>
          </p:nvSpPr>
          <p:spPr bwMode="auto">
            <a:xfrm flipH="1">
              <a:off x="1700" y="2568"/>
              <a:ext cx="50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0" name="AutoShape 8"/>
            <p:cNvSpPr>
              <a:spLocks noChangeArrowheads="1"/>
            </p:cNvSpPr>
            <p:nvPr/>
          </p:nvSpPr>
          <p:spPr bwMode="auto">
            <a:xfrm rot="3022189">
              <a:off x="2199" y="2376"/>
              <a:ext cx="227" cy="22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7416" name="Group 9"/>
          <p:cNvGrpSpPr>
            <a:grpSpLocks/>
          </p:cNvGrpSpPr>
          <p:nvPr/>
        </p:nvGrpSpPr>
        <p:grpSpPr bwMode="auto">
          <a:xfrm>
            <a:off x="4772025" y="3743325"/>
            <a:ext cx="1023938" cy="866775"/>
            <a:chOff x="3006" y="2340"/>
            <a:chExt cx="645" cy="546"/>
          </a:xfrm>
        </p:grpSpPr>
        <p:sp>
          <p:nvSpPr>
            <p:cNvPr id="17417" name="Line 10"/>
            <p:cNvSpPr>
              <a:spLocks noChangeShapeType="1"/>
            </p:cNvSpPr>
            <p:nvPr/>
          </p:nvSpPr>
          <p:spPr bwMode="auto">
            <a:xfrm>
              <a:off x="3198" y="2523"/>
              <a:ext cx="45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 rot="-2658508">
              <a:off x="3006" y="2340"/>
              <a:ext cx="205" cy="22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F9B6B6-AA77-4FFC-BC0E-480180E2862A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1843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– Classe Veículo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400" smtClean="0"/>
              <a:t>Atributos básicos</a:t>
            </a:r>
          </a:p>
          <a:p>
            <a:pPr lvl="1" eaLnBrk="1" hangingPunct="1"/>
            <a:r>
              <a:rPr lang="pt-BR" sz="2000" smtClean="0"/>
              <a:t>Modelo</a:t>
            </a:r>
          </a:p>
          <a:p>
            <a:pPr lvl="1" eaLnBrk="1" hangingPunct="1"/>
            <a:r>
              <a:rPr lang="pt-BR" sz="2000" smtClean="0"/>
              <a:t>Placa</a:t>
            </a:r>
          </a:p>
          <a:p>
            <a:pPr lvl="1" eaLnBrk="1" hangingPunct="1"/>
            <a:r>
              <a:rPr lang="pt-BR" sz="2000" smtClean="0"/>
              <a:t>Ano Fabricação</a:t>
            </a:r>
          </a:p>
          <a:p>
            <a:pPr lvl="1" eaLnBrk="1" hangingPunct="1"/>
            <a:r>
              <a:rPr lang="pt-BR" sz="2000" smtClean="0"/>
              <a:t>Valor</a:t>
            </a:r>
          </a:p>
          <a:p>
            <a:pPr eaLnBrk="1" hangingPunct="1"/>
            <a:r>
              <a:rPr lang="pt-BR" sz="2400" smtClean="0"/>
              <a:t>Métodos básicos</a:t>
            </a:r>
          </a:p>
          <a:p>
            <a:pPr lvl="1" eaLnBrk="1" hangingPunct="1"/>
            <a:r>
              <a:rPr lang="pt-BR" sz="2000" smtClean="0"/>
              <a:t>Sets e gets</a:t>
            </a:r>
          </a:p>
          <a:p>
            <a:pPr lvl="1" eaLnBrk="1" hangingPunct="1"/>
            <a:r>
              <a:rPr lang="pt-BR" sz="2000" smtClean="0"/>
              <a:t>Depreciar valor do veículo</a:t>
            </a:r>
          </a:p>
          <a:p>
            <a:pPr lvl="1" eaLnBrk="1" hangingPunct="1"/>
            <a:r>
              <a:rPr lang="pt-BR" sz="2000" smtClean="0"/>
              <a:t>Impressão dos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DAD990-8C35-44F2-99B0-A21B8D9AE1FE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1945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Veículo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957388"/>
            <a:ext cx="5111750" cy="471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F8F1B5-9C0D-4D11-9D62-7169BDBA0FCA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2048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– Classe Veículo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10513" cy="43068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600" b="1" dirty="0" err="1" smtClean="0">
                <a:solidFill>
                  <a:srgbClr val="FF0000"/>
                </a:solidFill>
              </a:rPr>
              <a:t>public</a:t>
            </a:r>
            <a:r>
              <a:rPr lang="pt-BR" sz="1600" b="1" dirty="0" smtClean="0">
                <a:solidFill>
                  <a:srgbClr val="FF0000"/>
                </a:solidFill>
              </a:rPr>
              <a:t> </a:t>
            </a:r>
            <a:r>
              <a:rPr lang="pt-BR" sz="1600" b="1" dirty="0" err="1" smtClean="0">
                <a:solidFill>
                  <a:srgbClr val="FF0000"/>
                </a:solidFill>
              </a:rPr>
              <a:t>class</a:t>
            </a:r>
            <a:r>
              <a:rPr lang="pt-BR" sz="1600" b="1" dirty="0" smtClean="0">
                <a:solidFill>
                  <a:srgbClr val="FF0000"/>
                </a:solidFill>
              </a:rPr>
              <a:t> </a:t>
            </a:r>
            <a:r>
              <a:rPr lang="pt-BR" sz="1600" b="1" dirty="0" smtClean="0"/>
              <a:t>Veiculo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600" b="1" dirty="0" smtClean="0">
                <a:solidFill>
                  <a:srgbClr val="FF0000"/>
                </a:solidFill>
              </a:rPr>
              <a:t>	</a:t>
            </a:r>
            <a:r>
              <a:rPr lang="pt-BR" sz="1600" b="1" dirty="0" err="1" smtClean="0">
                <a:solidFill>
                  <a:srgbClr val="FF0000"/>
                </a:solidFill>
              </a:rPr>
              <a:t>private</a:t>
            </a:r>
            <a:r>
              <a:rPr lang="pt-BR" sz="1600" b="1" dirty="0" smtClean="0"/>
              <a:t> String </a:t>
            </a:r>
            <a:r>
              <a:rPr lang="pt-BR" sz="1600" b="1" dirty="0" smtClean="0">
                <a:solidFill>
                  <a:srgbClr val="9900CC"/>
                </a:solidFill>
              </a:rPr>
              <a:t>modelo</a:t>
            </a:r>
            <a:r>
              <a:rPr lang="pt-BR" sz="1600" b="1" dirty="0" smtClean="0"/>
              <a:t>, placa;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600" b="1" dirty="0" smtClean="0">
                <a:solidFill>
                  <a:srgbClr val="FF0000"/>
                </a:solidFill>
              </a:rPr>
              <a:t>	</a:t>
            </a:r>
            <a:r>
              <a:rPr lang="pt-BR" sz="1600" b="1" dirty="0" err="1" smtClean="0">
                <a:solidFill>
                  <a:srgbClr val="FF0000"/>
                </a:solidFill>
              </a:rPr>
              <a:t>private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int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anoFabr</a:t>
            </a:r>
            <a:r>
              <a:rPr lang="pt-BR" sz="1600" b="1" dirty="0" smtClean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600" b="1" dirty="0" smtClean="0">
                <a:solidFill>
                  <a:srgbClr val="FF0000"/>
                </a:solidFill>
              </a:rPr>
              <a:t>	</a:t>
            </a:r>
            <a:r>
              <a:rPr lang="pt-BR" sz="1600" b="1" dirty="0" err="1" smtClean="0">
                <a:solidFill>
                  <a:srgbClr val="FF0000"/>
                </a:solidFill>
              </a:rPr>
              <a:t>private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double</a:t>
            </a:r>
            <a:r>
              <a:rPr lang="pt-BR" sz="1600" b="1" dirty="0" smtClean="0"/>
              <a:t> valor;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600" dirty="0" smtClean="0"/>
              <a:t>	</a:t>
            </a:r>
            <a:r>
              <a:rPr lang="pt-BR" sz="1600" b="1" dirty="0" err="1" smtClean="0"/>
              <a:t>public</a:t>
            </a:r>
            <a:r>
              <a:rPr lang="pt-BR" sz="1600" b="1" dirty="0" smtClean="0"/>
              <a:t> Veiculo(String </a:t>
            </a:r>
            <a:r>
              <a:rPr lang="pt-BR" sz="1600" b="1" dirty="0" err="1" smtClean="0"/>
              <a:t>pModelo</a:t>
            </a:r>
            <a:r>
              <a:rPr lang="pt-BR" sz="1600" b="1" dirty="0" smtClean="0"/>
              <a:t>, String </a:t>
            </a:r>
            <a:r>
              <a:rPr lang="pt-BR" sz="1600" b="1" dirty="0" err="1" smtClean="0"/>
              <a:t>pPlaca</a:t>
            </a:r>
            <a:r>
              <a:rPr lang="pt-BR" sz="1600" b="1" dirty="0" smtClean="0"/>
              <a:t>, </a:t>
            </a:r>
            <a:r>
              <a:rPr lang="pt-BR" sz="1600" b="1" dirty="0" err="1" smtClean="0"/>
              <a:t>int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pAnoFabr</a:t>
            </a:r>
            <a:r>
              <a:rPr lang="pt-BR" sz="1600" b="1" dirty="0" smtClean="0"/>
              <a:t>, </a:t>
            </a:r>
            <a:r>
              <a:rPr lang="pt-BR" sz="1600" b="1" dirty="0" err="1" smtClean="0"/>
              <a:t>double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pValor</a:t>
            </a:r>
            <a:r>
              <a:rPr lang="pt-BR" sz="1600" b="1" dirty="0" smtClean="0"/>
              <a:t>){</a:t>
            </a:r>
            <a:br>
              <a:rPr lang="pt-BR" sz="1600" b="1" dirty="0" smtClean="0"/>
            </a:br>
            <a:r>
              <a:rPr lang="pt-BR" sz="1600" b="1" dirty="0" smtClean="0"/>
              <a:t>      </a:t>
            </a:r>
            <a:r>
              <a:rPr lang="pt-BR" sz="1600" b="1" dirty="0" err="1" smtClean="0"/>
              <a:t>setModelo</a:t>
            </a:r>
            <a:r>
              <a:rPr lang="pt-BR" sz="1600" b="1" dirty="0" smtClean="0"/>
              <a:t>(</a:t>
            </a:r>
            <a:r>
              <a:rPr lang="pt-BR" sz="1600" b="1" dirty="0" err="1" smtClean="0"/>
              <a:t>pModelo</a:t>
            </a:r>
            <a:r>
              <a:rPr lang="pt-BR" sz="1600" b="1" dirty="0" smtClean="0"/>
              <a:t>);</a:t>
            </a:r>
            <a:br>
              <a:rPr lang="pt-BR" sz="1600" b="1" dirty="0" smtClean="0"/>
            </a:br>
            <a:r>
              <a:rPr lang="pt-BR" sz="1600" b="1" dirty="0" smtClean="0"/>
              <a:t>      </a:t>
            </a:r>
            <a:r>
              <a:rPr lang="pt-BR" sz="1600" b="1" dirty="0" err="1" smtClean="0"/>
              <a:t>setPlaca</a:t>
            </a:r>
            <a:r>
              <a:rPr lang="pt-BR" sz="1600" b="1" dirty="0" smtClean="0"/>
              <a:t>(</a:t>
            </a:r>
            <a:r>
              <a:rPr lang="pt-BR" sz="1600" b="1" dirty="0" err="1" smtClean="0"/>
              <a:t>pPlaca</a:t>
            </a:r>
            <a:r>
              <a:rPr lang="pt-BR" sz="1600" b="1" dirty="0" smtClean="0"/>
              <a:t>);</a:t>
            </a:r>
            <a:br>
              <a:rPr lang="pt-BR" sz="1600" b="1" dirty="0" smtClean="0"/>
            </a:br>
            <a:r>
              <a:rPr lang="pt-BR" sz="1600" b="1" dirty="0" smtClean="0"/>
              <a:t>      </a:t>
            </a:r>
            <a:r>
              <a:rPr lang="pt-BR" sz="1600" b="1" dirty="0" err="1" smtClean="0"/>
              <a:t>setAnoFabr</a:t>
            </a:r>
            <a:r>
              <a:rPr lang="pt-BR" sz="1600" b="1" dirty="0" smtClean="0"/>
              <a:t>(</a:t>
            </a:r>
            <a:r>
              <a:rPr lang="pt-BR" sz="1600" b="1" dirty="0" err="1" smtClean="0"/>
              <a:t>pAnoFabr</a:t>
            </a:r>
            <a:r>
              <a:rPr lang="pt-BR" sz="1600" b="1" dirty="0" smtClean="0"/>
              <a:t>);</a:t>
            </a:r>
            <a:br>
              <a:rPr lang="pt-BR" sz="1600" b="1" dirty="0" smtClean="0"/>
            </a:br>
            <a:r>
              <a:rPr lang="pt-BR" sz="1600" b="1" dirty="0" smtClean="0"/>
              <a:t>      </a:t>
            </a:r>
            <a:r>
              <a:rPr lang="pt-BR" sz="1600" b="1" dirty="0" err="1" smtClean="0"/>
              <a:t>setValor</a:t>
            </a:r>
            <a:r>
              <a:rPr lang="pt-BR" sz="1600" b="1" dirty="0" smtClean="0"/>
              <a:t>(</a:t>
            </a:r>
            <a:r>
              <a:rPr lang="pt-BR" sz="1600" b="1" dirty="0" err="1" smtClean="0"/>
              <a:t>pValor</a:t>
            </a:r>
            <a:r>
              <a:rPr lang="pt-BR" sz="1600" b="1" dirty="0" smtClean="0"/>
              <a:t>);</a:t>
            </a:r>
            <a:br>
              <a:rPr lang="pt-BR" sz="1600" b="1" dirty="0" smtClean="0"/>
            </a:br>
            <a:r>
              <a:rPr lang="pt-BR" sz="1600" b="1" dirty="0" smtClean="0"/>
              <a:t>   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pt-BR" sz="1600" b="1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600" b="1" dirty="0" smtClean="0">
                <a:solidFill>
                  <a:srgbClr val="FF0000"/>
                </a:solidFill>
              </a:rPr>
              <a:t>	</a:t>
            </a:r>
            <a:r>
              <a:rPr lang="pt-BR" sz="1600" b="1" dirty="0" err="1" smtClean="0">
                <a:solidFill>
                  <a:srgbClr val="FF0000"/>
                </a:solidFill>
              </a:rPr>
              <a:t>public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void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setModelo</a:t>
            </a:r>
            <a:r>
              <a:rPr lang="pt-BR" sz="1600" b="1" dirty="0" smtClean="0"/>
              <a:t>(String </a:t>
            </a:r>
            <a:r>
              <a:rPr lang="pt-BR" sz="1600" b="1" dirty="0" err="1" smtClean="0">
                <a:solidFill>
                  <a:srgbClr val="339933"/>
                </a:solidFill>
              </a:rPr>
              <a:t>pModelo</a:t>
            </a:r>
            <a:r>
              <a:rPr lang="pt-BR" sz="1600" b="1" dirty="0" smtClean="0"/>
              <a:t>){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600" b="1" dirty="0" smtClean="0"/>
              <a:t>   		</a:t>
            </a:r>
            <a:r>
              <a:rPr lang="pt-BR" sz="1600" b="1" dirty="0" smtClean="0">
                <a:solidFill>
                  <a:srgbClr val="9900CC"/>
                </a:solidFill>
              </a:rPr>
              <a:t>modelo</a:t>
            </a:r>
            <a:r>
              <a:rPr lang="pt-BR" sz="1600" b="1" dirty="0" smtClean="0"/>
              <a:t> = </a:t>
            </a:r>
            <a:r>
              <a:rPr lang="pt-BR" sz="1600" b="1" dirty="0" err="1" smtClean="0">
                <a:solidFill>
                  <a:srgbClr val="339933"/>
                </a:solidFill>
              </a:rPr>
              <a:t>pModelo</a:t>
            </a:r>
            <a:r>
              <a:rPr lang="pt-BR" sz="1600" b="1" dirty="0" smtClean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600" b="1" dirty="0" smtClean="0"/>
              <a:t>	}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838200" y="5301208"/>
            <a:ext cx="8305800" cy="1139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>
                <a:solidFill>
                  <a:srgbClr val="FF0000"/>
                </a:solidFill>
              </a:rPr>
              <a:t>	</a:t>
            </a:r>
            <a:r>
              <a:rPr lang="pt-BR" sz="1600" b="1" dirty="0" err="1">
                <a:solidFill>
                  <a:srgbClr val="FF0000"/>
                </a:solidFill>
              </a:rPr>
              <a:t>public</a:t>
            </a:r>
            <a:r>
              <a:rPr lang="pt-BR" sz="1600" b="1" dirty="0"/>
              <a:t> </a:t>
            </a:r>
            <a:r>
              <a:rPr lang="pt-BR" sz="1600" b="1" dirty="0" err="1"/>
              <a:t>void</a:t>
            </a:r>
            <a:r>
              <a:rPr lang="pt-BR" sz="1600" b="1" dirty="0"/>
              <a:t> </a:t>
            </a:r>
            <a:r>
              <a:rPr lang="pt-BR" sz="1600" b="1" dirty="0" err="1"/>
              <a:t>setModelo</a:t>
            </a:r>
            <a:r>
              <a:rPr lang="pt-BR" sz="1600" b="1" dirty="0"/>
              <a:t>(String </a:t>
            </a:r>
            <a:r>
              <a:rPr lang="pt-BR" sz="1600" b="1" dirty="0">
                <a:solidFill>
                  <a:srgbClr val="339933"/>
                </a:solidFill>
              </a:rPr>
              <a:t>modelo</a:t>
            </a:r>
            <a:r>
              <a:rPr lang="pt-BR" sz="1600" b="1" dirty="0" smtClean="0"/>
              <a:t>){</a:t>
            </a:r>
          </a:p>
          <a:p>
            <a:pPr marL="342900" indent="-342900">
              <a:lnSpc>
                <a:spcPct val="110000"/>
              </a:lnSpc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/>
              <a:t>	      </a:t>
            </a:r>
            <a:r>
              <a:rPr lang="pt-BR" sz="1600" b="1" dirty="0" err="1">
                <a:solidFill>
                  <a:srgbClr val="FF0000"/>
                </a:solidFill>
              </a:rPr>
              <a:t>this</a:t>
            </a:r>
            <a:r>
              <a:rPr lang="pt-BR" sz="1600" b="1" dirty="0"/>
              <a:t>.</a:t>
            </a:r>
            <a:r>
              <a:rPr lang="pt-BR" sz="1600" b="1" dirty="0">
                <a:solidFill>
                  <a:srgbClr val="9900CC"/>
                </a:solidFill>
              </a:rPr>
              <a:t>modelo</a:t>
            </a:r>
            <a:r>
              <a:rPr lang="pt-BR" sz="1600" b="1" dirty="0"/>
              <a:t> = </a:t>
            </a:r>
            <a:r>
              <a:rPr lang="pt-BR" sz="1600" b="1" dirty="0">
                <a:solidFill>
                  <a:srgbClr val="339933"/>
                </a:solidFill>
              </a:rPr>
              <a:t>modelo</a:t>
            </a:r>
            <a:r>
              <a:rPr lang="pt-BR" sz="1600" b="1" dirty="0"/>
              <a:t>;</a:t>
            </a:r>
          </a:p>
          <a:p>
            <a:pPr marL="342900" indent="-342900">
              <a:lnSpc>
                <a:spcPct val="110000"/>
              </a:lnSpc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/>
              <a:t>	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35688" y="5805488"/>
            <a:ext cx="2324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Implemente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  <p:bldP spid="113668" grpId="0" build="p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657E51-1946-4F97-BF69-B82589D5A16A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2150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– Classe Veículo (cont.)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6829425" cy="43068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 smtClean="0"/>
              <a:t>	</a:t>
            </a:r>
            <a:r>
              <a:rPr lang="pt-BR" sz="1600" b="1" dirty="0" err="1" smtClean="0">
                <a:solidFill>
                  <a:srgbClr val="FF0000"/>
                </a:solidFill>
              </a:rPr>
              <a:t>public</a:t>
            </a:r>
            <a:r>
              <a:rPr lang="pt-BR" sz="1600" b="1" dirty="0" smtClean="0"/>
              <a:t> String </a:t>
            </a:r>
            <a:r>
              <a:rPr lang="pt-BR" sz="1600" b="1" dirty="0" err="1" smtClean="0"/>
              <a:t>getModelo</a:t>
            </a:r>
            <a:r>
              <a:rPr lang="pt-BR" sz="1600" b="1" dirty="0" smtClean="0"/>
              <a:t>( )  {</a:t>
            </a:r>
            <a:br>
              <a:rPr lang="pt-BR" sz="1600" b="1" dirty="0" smtClean="0"/>
            </a:br>
            <a:r>
              <a:rPr lang="pt-BR" sz="1600" b="1" dirty="0" smtClean="0"/>
              <a:t>      </a:t>
            </a:r>
            <a:r>
              <a:rPr lang="pt-BR" sz="1600" b="1" dirty="0" err="1" smtClean="0"/>
              <a:t>return</a:t>
            </a:r>
            <a:r>
              <a:rPr lang="pt-BR" sz="1600" b="1" dirty="0" smtClean="0"/>
              <a:t> </a:t>
            </a:r>
            <a:r>
              <a:rPr lang="pt-BR" sz="1600" b="1" dirty="0" err="1" smtClean="0">
                <a:solidFill>
                  <a:srgbClr val="FF0000"/>
                </a:solidFill>
              </a:rPr>
              <a:t>this</a:t>
            </a:r>
            <a:r>
              <a:rPr lang="pt-BR" sz="1600" b="1" dirty="0" smtClean="0"/>
              <a:t>.modelo; 		// uso opcional nesse caso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err="1" smtClean="0">
                <a:solidFill>
                  <a:srgbClr val="FF0000"/>
                </a:solidFill>
              </a:rPr>
              <a:t>public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void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setPlaca</a:t>
            </a:r>
            <a:r>
              <a:rPr lang="pt-BR" sz="1600" b="1" dirty="0" smtClean="0"/>
              <a:t>(String placa)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 smtClean="0"/>
              <a:t>		</a:t>
            </a:r>
            <a:r>
              <a:rPr lang="pt-BR" sz="1600" b="1" dirty="0" err="1" smtClean="0">
                <a:solidFill>
                  <a:srgbClr val="FF0000"/>
                </a:solidFill>
              </a:rPr>
              <a:t>this</a:t>
            </a:r>
            <a:r>
              <a:rPr lang="pt-BR" sz="1600" b="1" dirty="0" smtClean="0"/>
              <a:t>.placa = placa;</a:t>
            </a:r>
            <a:br>
              <a:rPr lang="pt-BR" sz="1600" b="1" dirty="0" smtClean="0"/>
            </a:br>
            <a:r>
              <a:rPr lang="pt-BR" sz="1600" b="1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sz="16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 smtClean="0"/>
              <a:t>	</a:t>
            </a:r>
            <a:r>
              <a:rPr lang="pt-BR" sz="1600" b="1" dirty="0" err="1" smtClean="0">
                <a:solidFill>
                  <a:srgbClr val="FF0000"/>
                </a:solidFill>
              </a:rPr>
              <a:t>public</a:t>
            </a:r>
            <a:r>
              <a:rPr lang="pt-BR" sz="1600" b="1" dirty="0" smtClean="0"/>
              <a:t> String </a:t>
            </a:r>
            <a:r>
              <a:rPr lang="pt-BR" sz="1600" b="1" dirty="0" err="1" smtClean="0"/>
              <a:t>getPlaca</a:t>
            </a:r>
            <a:r>
              <a:rPr lang="pt-BR" sz="1600" b="1" dirty="0" smtClean="0"/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 smtClean="0"/>
              <a:t>		</a:t>
            </a:r>
            <a:r>
              <a:rPr lang="pt-BR" sz="1600" b="1" dirty="0" err="1" smtClean="0"/>
              <a:t>return</a:t>
            </a:r>
            <a:r>
              <a:rPr lang="pt-BR" sz="1600" b="1" dirty="0" smtClean="0"/>
              <a:t> placa;</a:t>
            </a:r>
            <a:br>
              <a:rPr lang="pt-BR" sz="1600" b="1" dirty="0" smtClean="0"/>
            </a:br>
            <a:r>
              <a:rPr lang="pt-BR" sz="1600" b="1" dirty="0" smtClean="0"/>
              <a:t>}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err="1" smtClean="0">
                <a:solidFill>
                  <a:srgbClr val="FF0000"/>
                </a:solidFill>
              </a:rPr>
              <a:t>public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void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setAnoFabr</a:t>
            </a:r>
            <a:r>
              <a:rPr lang="pt-BR" sz="1600" b="1" dirty="0" smtClean="0"/>
              <a:t>(</a:t>
            </a:r>
            <a:r>
              <a:rPr lang="pt-BR" sz="1600" b="1" dirty="0" err="1" smtClean="0"/>
              <a:t>int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anoFabr</a:t>
            </a:r>
            <a:r>
              <a:rPr lang="pt-BR" sz="1600" b="1" dirty="0" smtClean="0"/>
              <a:t>) {</a:t>
            </a:r>
            <a:br>
              <a:rPr lang="pt-BR" sz="1600" b="1" dirty="0" smtClean="0"/>
            </a:br>
            <a:r>
              <a:rPr lang="pt-BR" sz="1600" b="1" dirty="0" smtClean="0"/>
              <a:t>	</a:t>
            </a:r>
            <a:r>
              <a:rPr lang="pt-BR" sz="1600" b="1" dirty="0" err="1" smtClean="0">
                <a:solidFill>
                  <a:srgbClr val="FF0000"/>
                </a:solidFill>
              </a:rPr>
              <a:t>this</a:t>
            </a:r>
            <a:r>
              <a:rPr lang="pt-BR" sz="1600" b="1" dirty="0" smtClean="0"/>
              <a:t>.</a:t>
            </a:r>
            <a:r>
              <a:rPr lang="pt-BR" sz="1600" b="1" dirty="0" err="1" smtClean="0"/>
              <a:t>anoFabr</a:t>
            </a:r>
            <a:r>
              <a:rPr lang="pt-BR" sz="1600" b="1" dirty="0" smtClean="0"/>
              <a:t> = </a:t>
            </a:r>
            <a:r>
              <a:rPr lang="pt-BR" sz="1600" b="1" dirty="0" err="1" smtClean="0"/>
              <a:t>anoFabr</a:t>
            </a:r>
            <a:r>
              <a:rPr lang="pt-BR" sz="1600" b="1" dirty="0" smtClean="0"/>
              <a:t>;</a:t>
            </a:r>
            <a:br>
              <a:rPr lang="pt-BR" sz="1600" b="1" dirty="0" smtClean="0"/>
            </a:br>
            <a:r>
              <a:rPr lang="pt-BR" sz="1600" b="1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err="1" smtClean="0">
                <a:solidFill>
                  <a:srgbClr val="FF0000"/>
                </a:solidFill>
              </a:rPr>
              <a:t>public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int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getAnoFabr</a:t>
            </a:r>
            <a:r>
              <a:rPr lang="pt-BR" sz="1600" b="1" dirty="0" smtClean="0"/>
              <a:t>() {</a:t>
            </a:r>
            <a:br>
              <a:rPr lang="pt-BR" sz="1600" b="1" dirty="0" smtClean="0"/>
            </a:br>
            <a:r>
              <a:rPr lang="pt-BR" sz="1600" b="1" dirty="0" smtClean="0"/>
              <a:t>	</a:t>
            </a:r>
            <a:r>
              <a:rPr lang="pt-BR" sz="1600" b="1" dirty="0" err="1" smtClean="0"/>
              <a:t>return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anoFabr</a:t>
            </a:r>
            <a:r>
              <a:rPr lang="pt-BR" sz="1600" b="1" dirty="0" smtClean="0"/>
              <a:t>;</a:t>
            </a:r>
            <a:br>
              <a:rPr lang="pt-BR" sz="1600" b="1" dirty="0" smtClean="0"/>
            </a:br>
            <a:r>
              <a:rPr lang="pt-BR" sz="1600" b="1" dirty="0" smtClean="0"/>
              <a:t>}  </a:t>
            </a:r>
            <a:br>
              <a:rPr lang="pt-BR" sz="1600" b="1" dirty="0" smtClean="0"/>
            </a:br>
            <a:endParaRPr lang="pt-BR" sz="1600" b="1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35688" y="5805488"/>
            <a:ext cx="2324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Implemente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5149AB-34D7-4149-8B7C-D37C965DCE6E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2253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– Classe Veículo (cont.)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10513" cy="43068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 smtClean="0"/>
              <a:t>	</a:t>
            </a:r>
            <a:r>
              <a:rPr lang="pt-BR" sz="1600" b="1" dirty="0" err="1" smtClean="0">
                <a:solidFill>
                  <a:srgbClr val="FF0000"/>
                </a:solidFill>
              </a:rPr>
              <a:t>public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void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setValor</a:t>
            </a:r>
            <a:r>
              <a:rPr lang="pt-BR" sz="1600" b="1" dirty="0" smtClean="0"/>
              <a:t>(</a:t>
            </a:r>
            <a:r>
              <a:rPr lang="pt-BR" sz="1600" b="1" dirty="0" err="1" smtClean="0"/>
              <a:t>double</a:t>
            </a:r>
            <a:r>
              <a:rPr lang="pt-BR" sz="1600" b="1" dirty="0" smtClean="0"/>
              <a:t> valor) {</a:t>
            </a:r>
            <a:br>
              <a:rPr lang="pt-BR" sz="1600" b="1" dirty="0" smtClean="0"/>
            </a:br>
            <a:r>
              <a:rPr lang="pt-BR" sz="1600" b="1" dirty="0" smtClean="0"/>
              <a:t>	</a:t>
            </a:r>
            <a:r>
              <a:rPr lang="pt-BR" sz="1600" b="1" dirty="0" err="1" smtClean="0"/>
              <a:t>if</a:t>
            </a:r>
            <a:r>
              <a:rPr lang="pt-BR" sz="1600" b="1" dirty="0" smtClean="0"/>
              <a:t> (valor &gt;= 0)	</a:t>
            </a:r>
            <a:r>
              <a:rPr lang="pt-BR" sz="1600" b="1" dirty="0" err="1" smtClean="0">
                <a:solidFill>
                  <a:srgbClr val="FF0000"/>
                </a:solidFill>
              </a:rPr>
              <a:t>this</a:t>
            </a:r>
            <a:r>
              <a:rPr lang="pt-BR" sz="1600" b="1" dirty="0" smtClean="0"/>
              <a:t>.valor = valor;</a:t>
            </a:r>
            <a:br>
              <a:rPr lang="pt-BR" sz="1600" b="1" dirty="0" smtClean="0"/>
            </a:br>
            <a:r>
              <a:rPr lang="pt-BR" sz="1600" b="1" dirty="0" smtClean="0"/>
              <a:t>      	</a:t>
            </a:r>
            <a:r>
              <a:rPr lang="pt-BR" sz="1600" b="1" dirty="0" err="1" smtClean="0"/>
              <a:t>else</a:t>
            </a:r>
            <a:r>
              <a:rPr lang="pt-BR" sz="1600" b="1" dirty="0" smtClean="0"/>
              <a:t> 		</a:t>
            </a:r>
            <a:r>
              <a:rPr lang="pt-BR" sz="1600" b="1" dirty="0" err="1" smtClean="0">
                <a:solidFill>
                  <a:srgbClr val="FF0000"/>
                </a:solidFill>
              </a:rPr>
              <a:t>this</a:t>
            </a:r>
            <a:r>
              <a:rPr lang="pt-BR" sz="1600" b="1" dirty="0" smtClean="0"/>
              <a:t>.valor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sz="16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 smtClean="0"/>
              <a:t>	</a:t>
            </a:r>
            <a:r>
              <a:rPr lang="pt-BR" sz="1600" b="1" dirty="0" err="1" smtClean="0">
                <a:solidFill>
                  <a:srgbClr val="FF0000"/>
                </a:solidFill>
              </a:rPr>
              <a:t>public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double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getValor</a:t>
            </a:r>
            <a:r>
              <a:rPr lang="pt-BR" sz="1600" b="1" dirty="0" smtClean="0"/>
              <a:t>()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 smtClean="0"/>
              <a:t>		</a:t>
            </a:r>
            <a:r>
              <a:rPr lang="pt-BR" sz="1600" b="1" dirty="0" err="1" smtClean="0"/>
              <a:t>return</a:t>
            </a:r>
            <a:r>
              <a:rPr lang="pt-BR" sz="1600" b="1" dirty="0" smtClean="0"/>
              <a:t> valor;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 smtClean="0"/>
              <a:t>	}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err="1" smtClean="0">
                <a:solidFill>
                  <a:srgbClr val="FF0000"/>
                </a:solidFill>
              </a:rPr>
              <a:t>public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void</a:t>
            </a:r>
            <a:r>
              <a:rPr lang="pt-BR" sz="1600" b="1" dirty="0" smtClean="0"/>
              <a:t> deprecia(</a:t>
            </a:r>
            <a:r>
              <a:rPr lang="pt-BR" sz="1600" b="1" dirty="0" err="1" smtClean="0"/>
              <a:t>float</a:t>
            </a:r>
            <a:r>
              <a:rPr lang="pt-BR" sz="1600" b="1" dirty="0" smtClean="0"/>
              <a:t> taxa)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 smtClean="0"/>
              <a:t>		</a:t>
            </a:r>
            <a:r>
              <a:rPr lang="pt-BR" sz="1600" b="1" dirty="0" err="1" smtClean="0"/>
              <a:t>setValor</a:t>
            </a:r>
            <a:r>
              <a:rPr lang="pt-BR" sz="1600" b="1" dirty="0" smtClean="0"/>
              <a:t>(valor – valor * taxa/100);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sz="16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 smtClean="0"/>
              <a:t>	</a:t>
            </a:r>
            <a:r>
              <a:rPr lang="pt-BR" sz="1600" b="1" dirty="0" err="1" smtClean="0">
                <a:solidFill>
                  <a:srgbClr val="FF0000"/>
                </a:solidFill>
              </a:rPr>
              <a:t>public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void</a:t>
            </a:r>
            <a:r>
              <a:rPr lang="pt-BR" sz="1600" b="1" dirty="0" smtClean="0"/>
              <a:t> imprime(){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 smtClean="0"/>
              <a:t>		System.</a:t>
            </a:r>
            <a:r>
              <a:rPr lang="pt-BR" sz="1600" b="1" dirty="0" err="1" smtClean="0"/>
              <a:t>out.printf</a:t>
            </a:r>
            <a:r>
              <a:rPr lang="pt-BR" sz="1600" b="1" dirty="0" smtClean="0"/>
              <a:t>(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 smtClean="0"/>
              <a:t>			" \</a:t>
            </a:r>
            <a:r>
              <a:rPr lang="pt-BR" sz="1600" b="1" dirty="0" err="1" smtClean="0"/>
              <a:t>nVeiculo</a:t>
            </a:r>
            <a:r>
              <a:rPr lang="pt-BR" sz="1600" b="1" dirty="0" smtClean="0"/>
              <a:t>: </a:t>
            </a:r>
            <a:r>
              <a:rPr lang="pt-BR" sz="1600" b="1" dirty="0" smtClean="0">
                <a:solidFill>
                  <a:srgbClr val="FF0000"/>
                </a:solidFill>
              </a:rPr>
              <a:t>%s</a:t>
            </a:r>
            <a:r>
              <a:rPr lang="pt-BR" sz="1600" b="1" dirty="0" smtClean="0"/>
              <a:t>\</a:t>
            </a:r>
            <a:r>
              <a:rPr lang="pt-BR" sz="1600" b="1" dirty="0" err="1" smtClean="0"/>
              <a:t>nPlaca</a:t>
            </a:r>
            <a:r>
              <a:rPr lang="pt-BR" sz="1600" b="1" dirty="0" smtClean="0"/>
              <a:t>: </a:t>
            </a:r>
            <a:r>
              <a:rPr lang="pt-BR" sz="1600" b="1" dirty="0" smtClean="0">
                <a:solidFill>
                  <a:srgbClr val="FF0000"/>
                </a:solidFill>
              </a:rPr>
              <a:t>%7s</a:t>
            </a:r>
            <a:r>
              <a:rPr lang="pt-BR" sz="1600" b="1" dirty="0" smtClean="0"/>
              <a:t>\</a:t>
            </a:r>
            <a:r>
              <a:rPr lang="pt-BR" sz="1600" b="1" dirty="0" err="1" smtClean="0"/>
              <a:t>nAno</a:t>
            </a:r>
            <a:r>
              <a:rPr lang="pt-BR" sz="1600" b="1" dirty="0" smtClean="0"/>
              <a:t>: </a:t>
            </a:r>
            <a:r>
              <a:rPr lang="pt-BR" sz="1600" b="1" dirty="0" smtClean="0">
                <a:solidFill>
                  <a:srgbClr val="FF0000"/>
                </a:solidFill>
              </a:rPr>
              <a:t>%4d</a:t>
            </a:r>
            <a:r>
              <a:rPr lang="pt-BR" sz="1600" b="1" dirty="0" smtClean="0"/>
              <a:t>\</a:t>
            </a:r>
            <a:r>
              <a:rPr lang="pt-BR" sz="1600" b="1" dirty="0" err="1" smtClean="0"/>
              <a:t>nValor</a:t>
            </a:r>
            <a:r>
              <a:rPr lang="pt-BR" sz="1600" b="1" dirty="0" smtClean="0"/>
              <a:t>: R$</a:t>
            </a:r>
            <a:r>
              <a:rPr lang="pt-BR" sz="1600" b="1" dirty="0" smtClean="0">
                <a:solidFill>
                  <a:srgbClr val="FF0000"/>
                </a:solidFill>
              </a:rPr>
              <a:t>%.2f</a:t>
            </a:r>
            <a:r>
              <a:rPr lang="pt-BR" sz="1600" b="1" dirty="0" smtClean="0"/>
              <a:t>\n",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 smtClean="0"/>
              <a:t>			modelo, placa, </a:t>
            </a:r>
            <a:r>
              <a:rPr lang="pt-BR" sz="1600" b="1" dirty="0" err="1" smtClean="0"/>
              <a:t>anoFabr</a:t>
            </a:r>
            <a:r>
              <a:rPr lang="pt-BR" sz="1600" b="1" dirty="0" smtClean="0"/>
              <a:t>, valor);                       </a:t>
            </a:r>
            <a:br>
              <a:rPr lang="pt-BR" sz="1600" b="1" dirty="0" smtClean="0"/>
            </a:br>
            <a:r>
              <a:rPr lang="pt-BR" sz="1600" b="1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 smtClean="0"/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87900" y="4076700"/>
            <a:ext cx="41925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Implemente e compile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que é Herança?</a:t>
            </a:r>
          </a:p>
        </p:txBody>
      </p:sp>
      <p:sp>
        <p:nvSpPr>
          <p:cNvPr id="4099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9FCB64-55A3-4210-B2A9-BE005C9C70CF}" type="slidenum">
              <a:rPr lang="pt-BR" smtClean="0"/>
              <a:pPr/>
              <a:t>2</a:t>
            </a:fld>
            <a:endParaRPr lang="pt-BR" smtClean="0"/>
          </a:p>
        </p:txBody>
      </p:sp>
      <p:pic>
        <p:nvPicPr>
          <p:cNvPr id="4100" name="Picture 2" descr="http://beyourselfandnooneelse.files.wordpress.com/2010/03/arvore_genealogic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420938"/>
            <a:ext cx="5113338" cy="42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05F75A-DF5C-4A7B-A9F8-3E5F09F94DC9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2355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da classe - veículo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349500"/>
            <a:ext cx="7920038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26025" y="5300663"/>
            <a:ext cx="357822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Implemente </a:t>
            </a:r>
          </a:p>
          <a:p>
            <a:r>
              <a:rPr lang="pt-BR">
                <a:solidFill>
                  <a:srgbClr val="FF0000"/>
                </a:solidFill>
              </a:rPr>
              <a:t>Compile e execute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C605F3-ABF8-43FE-B49F-232D860A4758}" type="slidenum">
              <a:rPr lang="pt-BR" smtClean="0"/>
              <a:pPr/>
              <a:t>21</a:t>
            </a:fld>
            <a:endParaRPr lang="pt-BR" smtClean="0"/>
          </a:p>
        </p:txBody>
      </p:sp>
      <p:sp>
        <p:nvSpPr>
          <p:cNvPr id="2457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Resultado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349500"/>
            <a:ext cx="5329238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4FD2EF-6569-4C6F-B963-609B32C022E0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512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Herança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Cria uma nova classe a partir de uma classe existente:</a:t>
            </a:r>
          </a:p>
          <a:p>
            <a:pPr lvl="1" eaLnBrk="1" hangingPunct="1"/>
            <a:r>
              <a:rPr lang="pt-BR" sz="2000" smtClean="0"/>
              <a:t>absorvendo os dados e comportamentos da classe existente; e</a:t>
            </a:r>
          </a:p>
          <a:p>
            <a:pPr lvl="1" eaLnBrk="1" hangingPunct="1"/>
            <a:r>
              <a:rPr lang="pt-BR" sz="2000" smtClean="0"/>
              <a:t>aprimorando-a com novas capacidades.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Adota um relacionamento hierárquico entre classes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Permite melhor organização e reuso de código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104D55-ED87-478B-9B01-95AFB29ECEDE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614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Tipos de classes quanto a Herança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Subclasse ou classe derivada: 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000" smtClean="0"/>
              <a:t>criada a partir de outra classe (classe mãe)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000" smtClean="0"/>
              <a:t>herda características da classe mãe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000" smtClean="0"/>
              <a:t>também possui características próprias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Superclasse ou classe base: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000" smtClean="0"/>
              <a:t>concede características a classe derivada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Relação: Subclasse estende a superclasse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D8FD9D-738E-45DC-B505-2B93E814D09F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819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Formas geométricas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276600" y="2636838"/>
            <a:ext cx="215900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800"/>
              <a:t>Formas </a:t>
            </a:r>
          </a:p>
          <a:p>
            <a:pPr algn="ctr"/>
            <a:r>
              <a:rPr lang="pt-BR" sz="2800"/>
              <a:t>geométricas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1692275" y="4365625"/>
            <a:ext cx="1296988" cy="12239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376613" y="5084763"/>
            <a:ext cx="1800225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5795963" y="4652963"/>
            <a:ext cx="1152525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H="1">
            <a:off x="2627313" y="3789363"/>
            <a:ext cx="649287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4284663" y="378936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5435600" y="3787775"/>
            <a:ext cx="5762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5508625" y="2636838"/>
            <a:ext cx="23495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/>
              <a:t>superclasse</a:t>
            </a:r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7126288" y="4916488"/>
            <a:ext cx="1693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subclasses</a:t>
            </a:r>
            <a:endParaRPr lang="pt-BR" sz="2400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627203-5656-40CA-8C8E-366E89CAF6F0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Herança - Alunos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3348038" y="2636838"/>
            <a:ext cx="2159000" cy="11525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800"/>
              <a:t>Aluno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187450" y="4581525"/>
            <a:ext cx="2808288" cy="86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400"/>
              <a:t>AlunoGraduacao</a:t>
            </a:r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 flipH="1">
            <a:off x="2698750" y="3789363"/>
            <a:ext cx="12969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>
            <a:off x="4714875" y="3789363"/>
            <a:ext cx="13684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24" name="Rectangle 14"/>
          <p:cNvSpPr>
            <a:spLocks noChangeArrowheads="1"/>
          </p:cNvSpPr>
          <p:nvPr/>
        </p:nvSpPr>
        <p:spPr bwMode="auto">
          <a:xfrm>
            <a:off x="4787900" y="4581525"/>
            <a:ext cx="3024188" cy="86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400"/>
              <a:t>AlunoPosGraduacao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508625" y="2636838"/>
            <a:ext cx="23495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/>
              <a:t>superclasse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563888" y="5733256"/>
            <a:ext cx="1693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dirty="0"/>
              <a:t>subclasses</a:t>
            </a:r>
            <a:endParaRPr lang="pt-BR" sz="24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FC670D-C3FD-4464-8CB4-B558D9B49634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1024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Herança – Conta Bancária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348038" y="2636838"/>
            <a:ext cx="2159000" cy="1152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400"/>
              <a:t>ContaBancaria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187450" y="4581525"/>
            <a:ext cx="2808288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400"/>
              <a:t>ContaCorrente</a:t>
            </a:r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 flipH="1">
            <a:off x="2698750" y="3789363"/>
            <a:ext cx="12969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4714875" y="3789363"/>
            <a:ext cx="13684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4787900" y="4581525"/>
            <a:ext cx="3024188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400"/>
              <a:t>ContaPoupança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508625" y="2636838"/>
            <a:ext cx="23495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/>
              <a:t>superclasse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635896" y="5589240"/>
            <a:ext cx="1693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dirty="0"/>
              <a:t>subclasses</a:t>
            </a:r>
            <a:endParaRPr lang="pt-BR" sz="24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554BE1-9FFB-472F-BD4F-64E776AB555A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1126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Herança – Hierarquia de classes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400" smtClean="0"/>
              <a:t>A </a:t>
            </a:r>
            <a:r>
              <a:rPr lang="pt-BR" sz="2400" noProof="1" smtClean="0"/>
              <a:t>super</a:t>
            </a:r>
            <a:r>
              <a:rPr lang="pt-BR" sz="2400" smtClean="0"/>
              <a:t>classe representa um conjunto maior de objetos do que as subclasses.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000" smtClean="0"/>
              <a:t>Superclasse </a:t>
            </a:r>
            <a:r>
              <a:rPr lang="pt-BR" sz="2000" b="1" smtClean="0"/>
              <a:t>Veículo:</a:t>
            </a:r>
            <a:r>
              <a:rPr lang="pt-BR" sz="2000" smtClean="0"/>
              <a:t> representa carros, caminhões, barcos, bicicletas…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000" smtClean="0"/>
              <a:t>Subclasse </a:t>
            </a:r>
            <a:r>
              <a:rPr lang="pt-BR" sz="2000" b="1" smtClean="0"/>
              <a:t>Carro:</a:t>
            </a:r>
            <a:r>
              <a:rPr lang="pt-BR" sz="2000" smtClean="0"/>
              <a:t> representa um subconjunto específico de veículos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400" smtClean="0"/>
              <a:t>Relação de hierarquia: “é um”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000" smtClean="0"/>
              <a:t>Carro “é um” Veículo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EA7639-7646-4CDE-AEBE-7BFF08EAA522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229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Herança – Hierarquia de classes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mtClean="0"/>
              <a:t>A </a:t>
            </a:r>
            <a:r>
              <a:rPr lang="pt-BR" noProof="1" smtClean="0"/>
              <a:t>super</a:t>
            </a:r>
            <a:r>
              <a:rPr lang="pt-BR" smtClean="0"/>
              <a:t>classe é mais geral do que suas subclasses.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mtClean="0"/>
              <a:t>Uma subclasse é uma especialização de uma superclasse;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mtClean="0"/>
              <a:t>A superclasse é uma generalização de subclasses;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ápsulas">
  <a:themeElements>
    <a:clrScheme name="Cápsula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ápsul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ápsula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3065</TotalTime>
  <Words>393</Words>
  <Application>Microsoft Office PowerPoint</Application>
  <PresentationFormat>Apresentação na tela (4:3)</PresentationFormat>
  <Paragraphs>147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Cápsulas</vt:lpstr>
      <vt:lpstr>Herança</vt:lpstr>
      <vt:lpstr>O que é Herança?</vt:lpstr>
      <vt:lpstr>Herança</vt:lpstr>
      <vt:lpstr>Tipos de classes quanto a Herança</vt:lpstr>
      <vt:lpstr>Exemplo: Formas geométricas</vt:lpstr>
      <vt:lpstr>Herança - Alunos</vt:lpstr>
      <vt:lpstr>Herança – Conta Bancária</vt:lpstr>
      <vt:lpstr>Herança – Hierarquia de classes</vt:lpstr>
      <vt:lpstr>Herança – Hierarquia de classes</vt:lpstr>
      <vt:lpstr>Herança – Hierarquia de classes</vt:lpstr>
      <vt:lpstr>Hierarquia de classes</vt:lpstr>
      <vt:lpstr>Superclasse Object</vt:lpstr>
      <vt:lpstr>Herança – Hierarquia de classes</vt:lpstr>
      <vt:lpstr>Exemplo – Veículo</vt:lpstr>
      <vt:lpstr>Exemplo – Classe Veículo</vt:lpstr>
      <vt:lpstr>Classe Veículo</vt:lpstr>
      <vt:lpstr>Exemplo – Classe Veículo</vt:lpstr>
      <vt:lpstr>Exemplo – Classe Veículo (cont.)</vt:lpstr>
      <vt:lpstr>Exemplo – Classe Veículo (cont.)</vt:lpstr>
      <vt:lpstr>Teste da classe - veículo</vt:lpstr>
      <vt:lpstr>Resultado</vt:lpstr>
    </vt:vector>
  </TitlesOfParts>
  <Company>Outgrow / Lukiano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Plataforma JAVA 1</dc:title>
  <dc:creator>Grace</dc:creator>
  <cp:lastModifiedBy>Grace Borges</cp:lastModifiedBy>
  <cp:revision>450</cp:revision>
  <dcterms:created xsi:type="dcterms:W3CDTF">2008-07-15T02:11:57Z</dcterms:created>
  <dcterms:modified xsi:type="dcterms:W3CDTF">2018-05-07T22:10:08Z</dcterms:modified>
</cp:coreProperties>
</file>