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1" autoAdjust="0"/>
    <p:restoredTop sz="94660"/>
  </p:normalViewPr>
  <p:slideViewPr>
    <p:cSldViewPr>
      <p:cViewPr varScale="1">
        <p:scale>
          <a:sx n="102" d="100"/>
          <a:sy n="102" d="100"/>
        </p:scale>
        <p:origin x="2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AACF-3E50-4F12-950F-44D6144D078C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00FF"/>
                </a:solidFill>
              </a:rPr>
              <a:t>Diagrama de Classe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786050" y="2000240"/>
            <a:ext cx="335758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Arial" pitchFamily="34" charset="0"/>
              </a:rPr>
              <a:t>Retangulo</a:t>
            </a:r>
            <a:endParaRPr lang="pt-BR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86050" y="2571744"/>
            <a:ext cx="335758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pt-BR" sz="2000" dirty="0" smtClean="0">
                <a:solidFill>
                  <a:schemeClr val="tx1"/>
                </a:solidFill>
              </a:rPr>
              <a:t>base: real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1"/>
                </a:solidFill>
              </a:rPr>
              <a:t>altura: real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86050" y="3429000"/>
            <a:ext cx="3357586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Retangulo</a:t>
            </a:r>
            <a:r>
              <a:rPr lang="pt-BR" sz="2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setBase</a:t>
            </a:r>
            <a:r>
              <a:rPr lang="pt-BR" sz="2000" dirty="0" smtClean="0">
                <a:solidFill>
                  <a:schemeClr val="tx1"/>
                </a:solidFill>
              </a:rPr>
              <a:t>( b 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getBase</a:t>
            </a:r>
            <a:r>
              <a:rPr lang="pt-BR" sz="2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setAltura</a:t>
            </a:r>
            <a:r>
              <a:rPr lang="pt-BR" sz="2000" dirty="0" smtClean="0">
                <a:solidFill>
                  <a:schemeClr val="tx1"/>
                </a:solidFill>
              </a:rPr>
              <a:t>( a 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getAltura</a:t>
            </a:r>
            <a:r>
              <a:rPr lang="pt-BR" sz="2000" dirty="0" smtClean="0">
                <a:solidFill>
                  <a:schemeClr val="tx1"/>
                </a:solidFill>
              </a:rPr>
              <a:t> ()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getArea</a:t>
            </a:r>
            <a:r>
              <a:rPr lang="pt-BR" sz="2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getPerimetro</a:t>
            </a:r>
            <a:r>
              <a:rPr lang="pt-BR" sz="2000" dirty="0" smtClean="0">
                <a:solidFill>
                  <a:schemeClr val="tx1"/>
                </a:solidFill>
              </a:rPr>
              <a:t>()</a:t>
            </a:r>
          </a:p>
          <a:p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00FF"/>
                </a:solidFill>
              </a:rPr>
              <a:t>Classe </a:t>
            </a:r>
            <a:r>
              <a:rPr lang="pt-BR" b="1" dirty="0" err="1" smtClean="0">
                <a:solidFill>
                  <a:srgbClr val="0000FF"/>
                </a:solidFill>
              </a:rPr>
              <a:t>Retangulo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 smtClean="0"/>
              <a:t>Retangulo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private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base, altura;</a:t>
            </a:r>
            <a:r>
              <a:rPr lang="pt-BR" dirty="0">
                <a:solidFill>
                  <a:schemeClr val="accent2"/>
                </a:solidFill>
              </a:rPr>
              <a:t/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   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FF"/>
                </a:solidFill>
              </a:rPr>
              <a:t>   </a:t>
            </a:r>
            <a:r>
              <a:rPr lang="pt-BR" dirty="0" err="1">
                <a:solidFill>
                  <a:srgbClr val="0000FF"/>
                </a:solidFill>
              </a:rPr>
              <a:t>public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Retangulo</a:t>
            </a:r>
            <a:r>
              <a:rPr lang="pt-BR" dirty="0">
                <a:solidFill>
                  <a:srgbClr val="0000FF"/>
                </a:solidFill>
              </a:rPr>
              <a:t>()</a:t>
            </a:r>
            <a:br>
              <a:rPr lang="pt-BR" dirty="0">
                <a:solidFill>
                  <a:srgbClr val="0000FF"/>
                </a:solidFill>
              </a:rPr>
            </a:br>
            <a:r>
              <a:rPr lang="pt-BR" dirty="0">
                <a:solidFill>
                  <a:srgbClr val="0000FF"/>
                </a:solidFill>
              </a:rPr>
              <a:t>   </a:t>
            </a:r>
            <a:r>
              <a:rPr lang="pt-BR" dirty="0" smtClean="0">
                <a:solidFill>
                  <a:srgbClr val="0000FF"/>
                </a:solidFill>
              </a:rPr>
              <a:t>{</a:t>
            </a:r>
          </a:p>
          <a:p>
            <a:pPr>
              <a:buNone/>
            </a:pPr>
            <a:r>
              <a:rPr lang="pt-BR" smtClean="0">
                <a:solidFill>
                  <a:srgbClr val="0000FF"/>
                </a:solidFill>
              </a:rPr>
              <a:t>       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   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 da Classe </a:t>
            </a:r>
            <a:r>
              <a:rPr lang="pt-BR" dirty="0" err="1" smtClean="0"/>
              <a:t>Retangulo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sz="4900" dirty="0" smtClean="0"/>
              <a:t>   </a:t>
            </a:r>
            <a:r>
              <a:rPr lang="pt-BR" sz="4900" dirty="0" err="1" smtClean="0">
                <a:solidFill>
                  <a:srgbClr val="0000FF"/>
                </a:solidFill>
              </a:rPr>
              <a:t>public</a:t>
            </a:r>
            <a:r>
              <a:rPr lang="pt-BR" sz="4900" dirty="0" smtClean="0">
                <a:solidFill>
                  <a:srgbClr val="0000FF"/>
                </a:solidFill>
              </a:rPr>
              <a:t> </a:t>
            </a:r>
            <a:r>
              <a:rPr lang="pt-BR" sz="4900" dirty="0" err="1" smtClean="0">
                <a:solidFill>
                  <a:srgbClr val="0000FF"/>
                </a:solidFill>
              </a:rPr>
              <a:t>void</a:t>
            </a:r>
            <a:r>
              <a:rPr lang="pt-BR" sz="4900" dirty="0" smtClean="0">
                <a:solidFill>
                  <a:srgbClr val="0000FF"/>
                </a:solidFill>
              </a:rPr>
              <a:t> </a:t>
            </a:r>
            <a:r>
              <a:rPr lang="pt-BR" sz="4900" dirty="0" err="1" smtClean="0">
                <a:solidFill>
                  <a:srgbClr val="0000FF"/>
                </a:solidFill>
              </a:rPr>
              <a:t>setBase</a:t>
            </a:r>
            <a:r>
              <a:rPr lang="pt-BR" sz="4900" dirty="0" smtClean="0">
                <a:solidFill>
                  <a:srgbClr val="0000FF"/>
                </a:solidFill>
              </a:rPr>
              <a:t>(</a:t>
            </a:r>
            <a:r>
              <a:rPr lang="pt-BR" sz="4900" dirty="0" err="1" smtClean="0">
                <a:solidFill>
                  <a:srgbClr val="0000FF"/>
                </a:solidFill>
              </a:rPr>
              <a:t>double</a:t>
            </a:r>
            <a:r>
              <a:rPr lang="pt-BR" sz="4900" dirty="0" smtClean="0">
                <a:solidFill>
                  <a:srgbClr val="0000FF"/>
                </a:solidFill>
              </a:rPr>
              <a:t> b)</a:t>
            </a:r>
            <a:br>
              <a:rPr lang="pt-BR" sz="4900" dirty="0" smtClean="0">
                <a:solidFill>
                  <a:srgbClr val="0000FF"/>
                </a:solidFill>
              </a:rPr>
            </a:br>
            <a:r>
              <a:rPr lang="pt-BR" sz="4900" dirty="0" smtClean="0">
                <a:solidFill>
                  <a:srgbClr val="0000FF"/>
                </a:solidFill>
              </a:rPr>
              <a:t>   {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if</a:t>
            </a:r>
            <a:r>
              <a:rPr lang="pt-BR" sz="4900" dirty="0" smtClean="0"/>
              <a:t> (b&gt;0)</a:t>
            </a:r>
            <a:br>
              <a:rPr lang="pt-BR" sz="4900" dirty="0" smtClean="0"/>
            </a:br>
            <a:r>
              <a:rPr lang="pt-BR" sz="4900" dirty="0" smtClean="0"/>
              <a:t>          base = b;</a:t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else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>          base = 0;     </a:t>
            </a:r>
            <a:br>
              <a:rPr lang="pt-BR" sz="4900" dirty="0" smtClean="0"/>
            </a:br>
            <a:r>
              <a:rPr lang="pt-BR" sz="4900" dirty="0" smtClean="0">
                <a:solidFill>
                  <a:srgbClr val="0000FF"/>
                </a:solidFill>
              </a:rPr>
              <a:t>   }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>
                <a:solidFill>
                  <a:srgbClr val="FF0000"/>
                </a:solidFill>
              </a:rPr>
              <a:t>   </a:t>
            </a:r>
            <a:r>
              <a:rPr lang="pt-BR" sz="4900" dirty="0" err="1" smtClean="0">
                <a:solidFill>
                  <a:srgbClr val="FF0000"/>
                </a:solidFill>
              </a:rPr>
              <a:t>public</a:t>
            </a:r>
            <a:r>
              <a:rPr lang="pt-BR" sz="4900" dirty="0" smtClean="0">
                <a:solidFill>
                  <a:srgbClr val="FF0000"/>
                </a:solidFill>
              </a:rPr>
              <a:t> </a:t>
            </a:r>
            <a:r>
              <a:rPr lang="pt-BR" sz="4900" dirty="0" err="1" smtClean="0">
                <a:solidFill>
                  <a:srgbClr val="FF0000"/>
                </a:solidFill>
              </a:rPr>
              <a:t>double</a:t>
            </a:r>
            <a:r>
              <a:rPr lang="pt-BR" sz="4900" dirty="0" smtClean="0">
                <a:solidFill>
                  <a:srgbClr val="FF0000"/>
                </a:solidFill>
              </a:rPr>
              <a:t> </a:t>
            </a:r>
            <a:r>
              <a:rPr lang="pt-BR" sz="4900" dirty="0" err="1" smtClean="0">
                <a:solidFill>
                  <a:srgbClr val="FF0000"/>
                </a:solidFill>
              </a:rPr>
              <a:t>getBase</a:t>
            </a:r>
            <a:r>
              <a:rPr lang="pt-BR" sz="4900" dirty="0" smtClean="0">
                <a:solidFill>
                  <a:srgbClr val="FF0000"/>
                </a:solidFill>
              </a:rPr>
              <a:t>()</a:t>
            </a:r>
            <a:br>
              <a:rPr lang="pt-BR" sz="4900" dirty="0" smtClean="0">
                <a:solidFill>
                  <a:srgbClr val="FF0000"/>
                </a:solidFill>
              </a:rPr>
            </a:br>
            <a:r>
              <a:rPr lang="pt-BR" sz="4900" dirty="0" smtClean="0">
                <a:solidFill>
                  <a:srgbClr val="FF0000"/>
                </a:solidFill>
              </a:rPr>
              <a:t>   {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return</a:t>
            </a:r>
            <a:r>
              <a:rPr lang="pt-BR" sz="4900" dirty="0" smtClean="0"/>
              <a:t> base;</a:t>
            </a:r>
            <a:br>
              <a:rPr lang="pt-BR" sz="4900" dirty="0" smtClean="0"/>
            </a:br>
            <a:r>
              <a:rPr lang="pt-BR" sz="4900" dirty="0" smtClean="0">
                <a:solidFill>
                  <a:srgbClr val="FF0000"/>
                </a:solidFill>
              </a:rPr>
              <a:t>   }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>
                <a:solidFill>
                  <a:srgbClr val="0000FF"/>
                </a:solidFill>
              </a:rPr>
              <a:t>   </a:t>
            </a:r>
            <a:r>
              <a:rPr lang="pt-BR" sz="4900" dirty="0" err="1" smtClean="0">
                <a:solidFill>
                  <a:srgbClr val="0000FF"/>
                </a:solidFill>
              </a:rPr>
              <a:t>public</a:t>
            </a:r>
            <a:r>
              <a:rPr lang="pt-BR" sz="4900" dirty="0" smtClean="0">
                <a:solidFill>
                  <a:srgbClr val="0000FF"/>
                </a:solidFill>
              </a:rPr>
              <a:t> </a:t>
            </a:r>
            <a:r>
              <a:rPr lang="pt-BR" sz="4900" dirty="0" err="1" smtClean="0">
                <a:solidFill>
                  <a:srgbClr val="0000FF"/>
                </a:solidFill>
              </a:rPr>
              <a:t>void</a:t>
            </a:r>
            <a:r>
              <a:rPr lang="pt-BR" sz="4900" dirty="0" smtClean="0">
                <a:solidFill>
                  <a:srgbClr val="0000FF"/>
                </a:solidFill>
              </a:rPr>
              <a:t> </a:t>
            </a:r>
            <a:r>
              <a:rPr lang="pt-BR" sz="4900" dirty="0" err="1" smtClean="0">
                <a:solidFill>
                  <a:srgbClr val="0000FF"/>
                </a:solidFill>
              </a:rPr>
              <a:t>setAltura</a:t>
            </a:r>
            <a:r>
              <a:rPr lang="pt-BR" sz="4900" dirty="0" smtClean="0">
                <a:solidFill>
                  <a:srgbClr val="0000FF"/>
                </a:solidFill>
              </a:rPr>
              <a:t>(</a:t>
            </a:r>
            <a:r>
              <a:rPr lang="pt-BR" sz="4900" dirty="0" err="1" smtClean="0">
                <a:solidFill>
                  <a:srgbClr val="0000FF"/>
                </a:solidFill>
              </a:rPr>
              <a:t>double</a:t>
            </a:r>
            <a:r>
              <a:rPr lang="pt-BR" sz="4900" dirty="0" smtClean="0">
                <a:solidFill>
                  <a:srgbClr val="0000FF"/>
                </a:solidFill>
              </a:rPr>
              <a:t> a)</a:t>
            </a:r>
            <a:br>
              <a:rPr lang="pt-BR" sz="4900" dirty="0" smtClean="0">
                <a:solidFill>
                  <a:srgbClr val="0000FF"/>
                </a:solidFill>
              </a:rPr>
            </a:br>
            <a:r>
              <a:rPr lang="pt-BR" sz="4900" dirty="0" smtClean="0">
                <a:solidFill>
                  <a:srgbClr val="0000FF"/>
                </a:solidFill>
              </a:rPr>
              <a:t>   {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if</a:t>
            </a:r>
            <a:r>
              <a:rPr lang="pt-BR" sz="4900" dirty="0" smtClean="0"/>
              <a:t> (a&gt;0)</a:t>
            </a:r>
            <a:br>
              <a:rPr lang="pt-BR" sz="4900" dirty="0" smtClean="0"/>
            </a:br>
            <a:r>
              <a:rPr lang="pt-BR" sz="4900" dirty="0" smtClean="0"/>
              <a:t>          altura = a;</a:t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else</a:t>
            </a:r>
            <a:r>
              <a:rPr lang="pt-BR" sz="4900" dirty="0" smtClean="0"/>
              <a:t> </a:t>
            </a:r>
            <a:br>
              <a:rPr lang="pt-BR" sz="4900" dirty="0" smtClean="0"/>
            </a:br>
            <a:r>
              <a:rPr lang="pt-BR" sz="4900" dirty="0" smtClean="0"/>
              <a:t>          altura = 0;          </a:t>
            </a:r>
            <a:br>
              <a:rPr lang="pt-BR" sz="4900" dirty="0" smtClean="0"/>
            </a:b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>
                <a:solidFill>
                  <a:srgbClr val="0000FF"/>
                </a:solidFill>
              </a:rPr>
              <a:t>   }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  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da Classe </a:t>
            </a:r>
            <a:r>
              <a:rPr lang="pt-BR" dirty="0" err="1" smtClean="0"/>
              <a:t>Retangulo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</a:rPr>
              <a:t>public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double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getAltura</a:t>
            </a:r>
            <a:r>
              <a:rPr lang="pt-BR" dirty="0" smtClean="0">
                <a:solidFill>
                  <a:srgbClr val="0000FF"/>
                </a:solidFill>
              </a:rPr>
              <a:t>()</a:t>
            </a:r>
            <a:br>
              <a:rPr lang="pt-BR" dirty="0" smtClean="0">
                <a:solidFill>
                  <a:srgbClr val="0000FF"/>
                </a:solidFill>
              </a:rPr>
            </a:br>
            <a:r>
              <a:rPr lang="pt-BR" dirty="0" smtClean="0">
                <a:solidFill>
                  <a:srgbClr val="0000FF"/>
                </a:solidFill>
              </a:rPr>
              <a:t>   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altura;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smtClean="0">
                <a:solidFill>
                  <a:srgbClr val="0000FF"/>
                </a:solidFill>
              </a:rPr>
              <a:t>}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err="1" smtClean="0">
                <a:solidFill>
                  <a:srgbClr val="FF0000"/>
                </a:solidFill>
              </a:rPr>
              <a:t>public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double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getArea</a:t>
            </a:r>
            <a:r>
              <a:rPr lang="pt-BR" dirty="0" smtClean="0">
                <a:solidFill>
                  <a:srgbClr val="FF0000"/>
                </a:solidFill>
              </a:rPr>
              <a:t>()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   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base * altura;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smtClean="0">
                <a:solidFill>
                  <a:srgbClr val="FF0000"/>
                </a:solidFill>
              </a:rPr>
              <a:t>}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err="1" smtClean="0">
                <a:solidFill>
                  <a:srgbClr val="0000FF"/>
                </a:solidFill>
              </a:rPr>
              <a:t>public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double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getPerimetro</a:t>
            </a:r>
            <a:r>
              <a:rPr lang="pt-BR" dirty="0" smtClean="0">
                <a:solidFill>
                  <a:srgbClr val="0000FF"/>
                </a:solidFill>
              </a:rPr>
              <a:t>()</a:t>
            </a:r>
            <a:br>
              <a:rPr lang="pt-BR" dirty="0" smtClean="0">
                <a:solidFill>
                  <a:srgbClr val="0000FF"/>
                </a:solidFill>
              </a:rPr>
            </a:br>
            <a:r>
              <a:rPr lang="pt-BR" dirty="0" smtClean="0">
                <a:solidFill>
                  <a:srgbClr val="0000FF"/>
                </a:solidFill>
              </a:rPr>
              <a:t>   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2*base + 2*altura;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smtClean="0">
                <a:solidFill>
                  <a:srgbClr val="0000FF"/>
                </a:solidFill>
              </a:rPr>
              <a:t>}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}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Programa Aplicativo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  <a:tabLst>
                <a:tab pos="7983538" algn="l"/>
              </a:tabLst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</a:t>
            </a:r>
            <a:r>
              <a:rPr lang="pt-BR" b="1" dirty="0"/>
              <a:t>.util.Scanner;</a:t>
            </a:r>
            <a:br>
              <a:rPr lang="pt-BR" b="1" dirty="0"/>
            </a:br>
            <a:endParaRPr lang="pt-BR" b="1" dirty="0"/>
          </a:p>
          <a:p>
            <a:pPr>
              <a:buNone/>
              <a:tabLst>
                <a:tab pos="7983538" algn="l"/>
              </a:tabLst>
            </a:pPr>
            <a:r>
              <a:rPr lang="pt-BR" b="1" dirty="0" err="1" smtClean="0"/>
              <a:t>class</a:t>
            </a:r>
            <a:r>
              <a:rPr lang="pt-BR" b="1" dirty="0" smtClean="0"/>
              <a:t> </a:t>
            </a:r>
            <a:r>
              <a:rPr lang="pt-BR" b="1" dirty="0" err="1" smtClean="0"/>
              <a:t>AplicacaoRetangulo</a:t>
            </a:r>
            <a:endParaRPr lang="pt-BR" b="1" dirty="0" smtClean="0"/>
          </a:p>
          <a:p>
            <a:pPr>
              <a:buNone/>
              <a:tabLst>
                <a:tab pos="7983538" algn="l"/>
              </a:tabLst>
            </a:pPr>
            <a:r>
              <a:rPr lang="pt-BR" b="1" dirty="0" smtClean="0"/>
              <a:t>{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main</a:t>
            </a:r>
            <a:r>
              <a:rPr lang="pt-BR" b="1" dirty="0"/>
              <a:t>(String </a:t>
            </a:r>
            <a:r>
              <a:rPr lang="pt-BR" b="1" dirty="0" err="1"/>
              <a:t>args</a:t>
            </a:r>
            <a:r>
              <a:rPr lang="pt-BR" b="1" dirty="0"/>
              <a:t>[])</a:t>
            </a:r>
            <a:br>
              <a:rPr lang="pt-BR" b="1" dirty="0"/>
            </a:br>
            <a:r>
              <a:rPr lang="pt-BR" b="1" dirty="0"/>
              <a:t>   {</a:t>
            </a:r>
            <a:br>
              <a:rPr lang="pt-BR" b="1" dirty="0"/>
            </a:br>
            <a:r>
              <a:rPr lang="pt-BR" b="1" dirty="0"/>
              <a:t>      </a:t>
            </a:r>
            <a:r>
              <a:rPr lang="pt-BR" b="1" dirty="0" err="1">
                <a:solidFill>
                  <a:srgbClr val="C00000"/>
                </a:solidFill>
              </a:rPr>
              <a:t>Retangulo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err="1">
                <a:solidFill>
                  <a:srgbClr val="C00000"/>
                </a:solidFill>
              </a:rPr>
              <a:t>retang</a:t>
            </a:r>
            <a:r>
              <a:rPr lang="pt-BR" b="1" dirty="0">
                <a:solidFill>
                  <a:srgbClr val="C00000"/>
                </a:solidFill>
              </a:rPr>
              <a:t> = </a:t>
            </a:r>
            <a:r>
              <a:rPr lang="pt-BR" b="1" dirty="0" err="1">
                <a:solidFill>
                  <a:srgbClr val="C00000"/>
                </a:solidFill>
              </a:rPr>
              <a:t>new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err="1">
                <a:solidFill>
                  <a:srgbClr val="C00000"/>
                </a:solidFill>
              </a:rPr>
              <a:t>Retangulo</a:t>
            </a:r>
            <a:r>
              <a:rPr lang="pt-BR" b="1" dirty="0">
                <a:solidFill>
                  <a:srgbClr val="C00000"/>
                </a:solidFill>
              </a:rPr>
              <a:t>();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      Scanner dado = </a:t>
            </a:r>
            <a:r>
              <a:rPr lang="pt-BR" b="1" dirty="0" err="1"/>
              <a:t>new</a:t>
            </a:r>
            <a:r>
              <a:rPr lang="pt-BR" b="1" dirty="0"/>
              <a:t> Scanner(System.in);</a:t>
            </a:r>
            <a:br>
              <a:rPr lang="pt-BR" b="1" dirty="0"/>
            </a:br>
            <a:r>
              <a:rPr lang="pt-BR" b="1" dirty="0"/>
              <a:t>      </a:t>
            </a:r>
            <a:r>
              <a:rPr lang="pt-BR" b="1" dirty="0" err="1"/>
              <a:t>double</a:t>
            </a:r>
            <a:r>
              <a:rPr lang="pt-BR" b="1" dirty="0"/>
              <a:t> base, </a:t>
            </a:r>
            <a:r>
              <a:rPr lang="pt-BR" b="1" dirty="0" err="1"/>
              <a:t>alt</a:t>
            </a:r>
            <a:r>
              <a:rPr lang="pt-BR" b="1" dirty="0"/>
              <a:t>;</a:t>
            </a:r>
            <a:br>
              <a:rPr lang="pt-BR" b="1" dirty="0"/>
            </a:br>
            <a:r>
              <a:rPr lang="pt-BR" b="1" dirty="0"/>
              <a:t>      </a:t>
            </a:r>
            <a:br>
              <a:rPr lang="pt-BR" b="1" dirty="0"/>
            </a:br>
            <a:r>
              <a:rPr lang="pt-BR" b="1" dirty="0"/>
              <a:t>      System.</a:t>
            </a:r>
            <a:r>
              <a:rPr lang="pt-BR" b="1" dirty="0" err="1"/>
              <a:t>out.print</a:t>
            </a:r>
            <a:r>
              <a:rPr lang="pt-BR" b="1" dirty="0"/>
              <a:t>("Digite a base:");</a:t>
            </a:r>
            <a:br>
              <a:rPr lang="pt-BR" b="1" dirty="0"/>
            </a:br>
            <a:r>
              <a:rPr lang="pt-BR" b="1" dirty="0"/>
              <a:t>      base = dado.</a:t>
            </a:r>
            <a:r>
              <a:rPr lang="pt-BR" b="1" dirty="0" err="1"/>
              <a:t>nextDouble</a:t>
            </a:r>
            <a:r>
              <a:rPr lang="pt-BR" b="1" dirty="0"/>
              <a:t>();</a:t>
            </a:r>
            <a:br>
              <a:rPr lang="pt-BR" b="1" dirty="0"/>
            </a:br>
            <a:r>
              <a:rPr lang="pt-BR" b="1" dirty="0"/>
              <a:t>      System.</a:t>
            </a:r>
            <a:r>
              <a:rPr lang="pt-BR" b="1" dirty="0" err="1"/>
              <a:t>out.print</a:t>
            </a:r>
            <a:r>
              <a:rPr lang="pt-BR" b="1" dirty="0"/>
              <a:t>("Digite a altura:");</a:t>
            </a:r>
            <a:br>
              <a:rPr lang="pt-BR" b="1" dirty="0"/>
            </a:br>
            <a:r>
              <a:rPr lang="pt-BR" b="1" dirty="0"/>
              <a:t>      </a:t>
            </a:r>
            <a:r>
              <a:rPr lang="pt-BR" b="1" dirty="0" err="1"/>
              <a:t>alt</a:t>
            </a:r>
            <a:r>
              <a:rPr lang="pt-BR" b="1" dirty="0"/>
              <a:t>  = dado.</a:t>
            </a:r>
            <a:r>
              <a:rPr lang="pt-BR" b="1" dirty="0" err="1"/>
              <a:t>nextDouble</a:t>
            </a:r>
            <a:r>
              <a:rPr lang="pt-BR" b="1" dirty="0"/>
              <a:t>();</a:t>
            </a:r>
            <a:br>
              <a:rPr lang="pt-BR" b="1" dirty="0"/>
            </a:br>
            <a:r>
              <a:rPr lang="pt-BR" b="1" dirty="0"/>
              <a:t>      </a:t>
            </a:r>
            <a:br>
              <a:rPr lang="pt-BR" b="1" dirty="0"/>
            </a:b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 da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7983538" algn="l"/>
              </a:tabLst>
            </a:pPr>
            <a:r>
              <a:rPr lang="pt-BR" b="1" dirty="0" smtClean="0"/>
              <a:t> 	 </a:t>
            </a:r>
            <a:r>
              <a:rPr lang="pt-BR" sz="1800" b="1" dirty="0" err="1" smtClean="0">
                <a:solidFill>
                  <a:srgbClr val="C00000"/>
                </a:solidFill>
              </a:rPr>
              <a:t>retang</a:t>
            </a:r>
            <a:r>
              <a:rPr lang="pt-BR" sz="1800" b="1" dirty="0" smtClean="0">
                <a:solidFill>
                  <a:srgbClr val="C00000"/>
                </a:solidFill>
              </a:rPr>
              <a:t>.</a:t>
            </a:r>
            <a:r>
              <a:rPr lang="pt-BR" sz="1800" b="1" dirty="0" err="1" smtClean="0">
                <a:solidFill>
                  <a:srgbClr val="C00000"/>
                </a:solidFill>
              </a:rPr>
              <a:t>setBase</a:t>
            </a:r>
            <a:r>
              <a:rPr lang="pt-BR" sz="1800" b="1" dirty="0" smtClean="0">
                <a:solidFill>
                  <a:srgbClr val="C00000"/>
                </a:solidFill>
              </a:rPr>
              <a:t>(</a:t>
            </a:r>
            <a:r>
              <a:rPr lang="pt-BR" sz="1800" b="1" dirty="0" smtClean="0"/>
              <a:t>base</a:t>
            </a:r>
            <a:r>
              <a:rPr lang="pt-BR" sz="1800" b="1" dirty="0" smtClean="0">
                <a:solidFill>
                  <a:srgbClr val="C00000"/>
                </a:solidFill>
              </a:rPr>
              <a:t>)</a:t>
            </a:r>
            <a:r>
              <a:rPr lang="pt-BR" sz="1800" b="1" dirty="0" smtClean="0"/>
              <a:t>;</a:t>
            </a:r>
            <a:br>
              <a:rPr lang="pt-BR" sz="1800" b="1" dirty="0" smtClean="0"/>
            </a:br>
            <a:r>
              <a:rPr lang="pt-BR" sz="1800" b="1" dirty="0" smtClean="0"/>
              <a:t>  </a:t>
            </a:r>
            <a:r>
              <a:rPr lang="pt-BR" sz="1800" b="1" dirty="0" err="1" smtClean="0">
                <a:solidFill>
                  <a:srgbClr val="C00000"/>
                </a:solidFill>
              </a:rPr>
              <a:t>retang</a:t>
            </a:r>
            <a:r>
              <a:rPr lang="pt-BR" sz="1800" b="1" dirty="0" smtClean="0">
                <a:solidFill>
                  <a:srgbClr val="C00000"/>
                </a:solidFill>
              </a:rPr>
              <a:t>.</a:t>
            </a:r>
            <a:r>
              <a:rPr lang="pt-BR" sz="1800" b="1" dirty="0" err="1" smtClean="0">
                <a:solidFill>
                  <a:srgbClr val="C00000"/>
                </a:solidFill>
              </a:rPr>
              <a:t>setAltura</a:t>
            </a:r>
            <a:r>
              <a:rPr lang="pt-BR" sz="1800" b="1" dirty="0" smtClean="0">
                <a:solidFill>
                  <a:srgbClr val="C00000"/>
                </a:solidFill>
              </a:rPr>
              <a:t>(</a:t>
            </a:r>
            <a:r>
              <a:rPr lang="pt-BR" sz="1800" b="1" dirty="0" err="1" smtClean="0"/>
              <a:t>alt</a:t>
            </a:r>
            <a:r>
              <a:rPr lang="pt-BR" sz="1800" b="1" dirty="0" smtClean="0">
                <a:solidFill>
                  <a:srgbClr val="C00000"/>
                </a:solidFill>
              </a:rPr>
              <a:t>)</a:t>
            </a:r>
            <a:r>
              <a:rPr lang="pt-BR" sz="1800" b="1" dirty="0" smtClean="0"/>
              <a:t>;</a:t>
            </a:r>
            <a:br>
              <a:rPr lang="pt-BR" sz="1800" b="1" dirty="0" smtClean="0"/>
            </a:br>
            <a:r>
              <a:rPr lang="pt-BR" sz="1800" b="1" dirty="0" smtClean="0"/>
              <a:t>      </a:t>
            </a:r>
            <a:br>
              <a:rPr lang="pt-BR" sz="1800" b="1" dirty="0" smtClean="0"/>
            </a:br>
            <a:r>
              <a:rPr lang="pt-BR" sz="1800" b="1" dirty="0" smtClean="0"/>
              <a:t>  System.</a:t>
            </a:r>
            <a:r>
              <a:rPr lang="pt-BR" sz="1800" b="1" dirty="0" err="1" smtClean="0"/>
              <a:t>out.printf</a:t>
            </a:r>
            <a:r>
              <a:rPr lang="pt-BR" sz="1800" b="1" dirty="0" smtClean="0"/>
              <a:t>("\</a:t>
            </a:r>
            <a:r>
              <a:rPr lang="pt-BR" sz="1800" b="1" dirty="0" err="1" smtClean="0"/>
              <a:t>nA</a:t>
            </a:r>
            <a:r>
              <a:rPr lang="pt-BR" sz="1800" b="1" dirty="0" smtClean="0"/>
              <a:t> área do </a:t>
            </a:r>
            <a:r>
              <a:rPr lang="pt-BR" sz="1800" b="1" dirty="0" err="1" smtClean="0"/>
              <a:t>retangulo</a:t>
            </a:r>
            <a:r>
              <a:rPr lang="pt-BR" sz="1800" b="1" dirty="0" smtClean="0"/>
              <a:t>            é %.2f", </a:t>
            </a:r>
            <a:r>
              <a:rPr lang="pt-BR" sz="1800" b="1" dirty="0" err="1" smtClean="0">
                <a:solidFill>
                  <a:srgbClr val="C00000"/>
                </a:solidFill>
              </a:rPr>
              <a:t>retang</a:t>
            </a:r>
            <a:r>
              <a:rPr lang="pt-BR" sz="1800" b="1" dirty="0" smtClean="0">
                <a:solidFill>
                  <a:srgbClr val="C00000"/>
                </a:solidFill>
              </a:rPr>
              <a:t>.</a:t>
            </a:r>
            <a:r>
              <a:rPr lang="pt-BR" sz="1800" b="1" dirty="0" err="1" smtClean="0">
                <a:solidFill>
                  <a:srgbClr val="C00000"/>
                </a:solidFill>
              </a:rPr>
              <a:t>getArea</a:t>
            </a:r>
            <a:r>
              <a:rPr lang="pt-BR" sz="1800" b="1" dirty="0" smtClean="0">
                <a:solidFill>
                  <a:srgbClr val="C00000"/>
                </a:solidFill>
              </a:rPr>
              <a:t>()  </a:t>
            </a:r>
            <a:r>
              <a:rPr lang="pt-BR" sz="1800" b="1" dirty="0" smtClean="0"/>
              <a:t>   );</a:t>
            </a:r>
            <a:br>
              <a:rPr lang="pt-BR" sz="1800" b="1" dirty="0" smtClean="0"/>
            </a:br>
            <a:r>
              <a:rPr lang="pt-BR" sz="1800" b="1" dirty="0" smtClean="0"/>
              <a:t>  System.</a:t>
            </a:r>
            <a:r>
              <a:rPr lang="pt-BR" sz="1800" b="1" dirty="0" err="1" smtClean="0"/>
              <a:t>out.printf</a:t>
            </a:r>
            <a:r>
              <a:rPr lang="pt-BR" sz="1800" b="1" dirty="0" smtClean="0"/>
              <a:t>("\</a:t>
            </a:r>
            <a:r>
              <a:rPr lang="pt-BR" sz="1800" b="1" dirty="0" err="1" smtClean="0"/>
              <a:t>nO</a:t>
            </a:r>
            <a:r>
              <a:rPr lang="pt-BR" sz="1800" b="1" dirty="0" smtClean="0"/>
              <a:t> perímetro do </a:t>
            </a:r>
            <a:r>
              <a:rPr lang="pt-BR" sz="1800" b="1" dirty="0" err="1" smtClean="0"/>
              <a:t>retangulo</a:t>
            </a:r>
            <a:r>
              <a:rPr lang="pt-BR" sz="1800" b="1" dirty="0" smtClean="0"/>
              <a:t> é %.2f", </a:t>
            </a:r>
            <a:r>
              <a:rPr lang="pt-BR" sz="1800" b="1" dirty="0" err="1" smtClean="0">
                <a:solidFill>
                  <a:srgbClr val="C00000"/>
                </a:solidFill>
              </a:rPr>
              <a:t>retang</a:t>
            </a:r>
            <a:r>
              <a:rPr lang="pt-BR" sz="1800" b="1" dirty="0" smtClean="0">
                <a:solidFill>
                  <a:srgbClr val="C00000"/>
                </a:solidFill>
              </a:rPr>
              <a:t>.</a:t>
            </a:r>
            <a:r>
              <a:rPr lang="pt-BR" sz="1800" b="1" dirty="0" err="1" smtClean="0">
                <a:solidFill>
                  <a:srgbClr val="C00000"/>
                </a:solidFill>
              </a:rPr>
              <a:t>getPerimetro</a:t>
            </a:r>
            <a:r>
              <a:rPr lang="pt-BR" sz="1800" b="1" dirty="0" smtClean="0">
                <a:solidFill>
                  <a:srgbClr val="C00000"/>
                </a:solidFill>
              </a:rPr>
              <a:t>() </a:t>
            </a:r>
            <a:r>
              <a:rPr lang="pt-BR" sz="1800" b="1" dirty="0" smtClean="0"/>
              <a:t>);</a:t>
            </a:r>
          </a:p>
          <a:p>
            <a:pPr>
              <a:buNone/>
              <a:tabLst>
                <a:tab pos="7983538" algn="l"/>
              </a:tabLst>
            </a:pPr>
            <a:r>
              <a:rPr lang="pt-BR" sz="1800" b="1" dirty="0" smtClean="0"/>
              <a:t>   	}</a:t>
            </a:r>
          </a:p>
          <a:p>
            <a:pPr>
              <a:buNone/>
              <a:tabLst>
                <a:tab pos="7983538" algn="l"/>
              </a:tabLst>
            </a:pPr>
            <a:r>
              <a:rPr lang="pt-BR" sz="1800" b="1" dirty="0" smtClean="0"/>
              <a:t>}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62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Diagrama de Classe</vt:lpstr>
      <vt:lpstr>Classe Retangulo</vt:lpstr>
      <vt:lpstr>Continuação da Classe Retangulo</vt:lpstr>
      <vt:lpstr>Fim da Classe Retangulo</vt:lpstr>
      <vt:lpstr>Programa Aplicativo</vt:lpstr>
      <vt:lpstr>Continuação da Aplicação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 Conta</dc:title>
  <dc:creator>Angela</dc:creator>
  <cp:lastModifiedBy>Angela Ninomia</cp:lastModifiedBy>
  <cp:revision>24</cp:revision>
  <dcterms:created xsi:type="dcterms:W3CDTF">2008-09-22T17:58:42Z</dcterms:created>
  <dcterms:modified xsi:type="dcterms:W3CDTF">2017-03-20T22:58:15Z</dcterms:modified>
</cp:coreProperties>
</file>