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4" r:id="rId9"/>
    <p:sldId id="315" r:id="rId10"/>
    <p:sldId id="316" r:id="rId11"/>
    <p:sldId id="305" r:id="rId12"/>
    <p:sldId id="306" r:id="rId13"/>
    <p:sldId id="307" r:id="rId14"/>
    <p:sldId id="308" r:id="rId15"/>
    <p:sldId id="309" r:id="rId16"/>
    <p:sldId id="263" r:id="rId17"/>
    <p:sldId id="267" r:id="rId18"/>
    <p:sldId id="268" r:id="rId19"/>
    <p:sldId id="271" r:id="rId20"/>
    <p:sldId id="269" r:id="rId21"/>
    <p:sldId id="274" r:id="rId22"/>
    <p:sldId id="272" r:id="rId23"/>
    <p:sldId id="273" r:id="rId24"/>
    <p:sldId id="275" r:id="rId25"/>
    <p:sldId id="276" r:id="rId26"/>
    <p:sldId id="277" r:id="rId27"/>
    <p:sldId id="280" r:id="rId28"/>
    <p:sldId id="278" r:id="rId29"/>
    <p:sldId id="293" r:id="rId30"/>
    <p:sldId id="287" r:id="rId31"/>
    <p:sldId id="288" r:id="rId32"/>
    <p:sldId id="318" r:id="rId33"/>
    <p:sldId id="289" r:id="rId34"/>
    <p:sldId id="290" r:id="rId35"/>
    <p:sldId id="291" r:id="rId36"/>
    <p:sldId id="292" r:id="rId37"/>
    <p:sldId id="298" r:id="rId38"/>
    <p:sldId id="301" r:id="rId39"/>
    <p:sldId id="299" r:id="rId40"/>
    <p:sldId id="300" r:id="rId41"/>
    <p:sldId id="302" r:id="rId42"/>
    <p:sldId id="303" r:id="rId43"/>
    <p:sldId id="304" r:id="rId44"/>
    <p:sldId id="317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pixabay.com/pt/f%C3%A1brica-ind%C3%BAstria-chamin%C3%A9-148098/" TargetMode="External"/><Relationship Id="rId1" Type="http://schemas.openxmlformats.org/officeDocument/2006/relationships/image" Target="../media/image31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pixabay.com/pt/f%C3%A1brica-ind%C3%BAstria-chamin%C3%A9-148098/" TargetMode="External"/><Relationship Id="rId1" Type="http://schemas.openxmlformats.org/officeDocument/2006/relationships/image" Target="../media/image31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86C5B7-18E8-413B-AFB9-BB5F6BC1A2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A314527-F1E0-4950-8B33-7693CF00E359}">
      <dgm:prSet/>
      <dgm:spPr/>
      <dgm:t>
        <a:bodyPr/>
        <a:lstStyle/>
        <a:p>
          <a:r>
            <a:rPr lang="pt-BR" dirty="0"/>
            <a:t>SO lançado em 2007 pela Apple Inc.</a:t>
          </a:r>
          <a:endParaRPr lang="en-US" dirty="0"/>
        </a:p>
      </dgm:t>
    </dgm:pt>
    <dgm:pt modelId="{9B1FAA27-D46E-4AB1-8306-869AFF661665}" type="parTrans" cxnId="{8893CD48-8647-4EC8-B100-7471D70A1832}">
      <dgm:prSet/>
      <dgm:spPr/>
      <dgm:t>
        <a:bodyPr/>
        <a:lstStyle/>
        <a:p>
          <a:endParaRPr lang="en-US"/>
        </a:p>
      </dgm:t>
    </dgm:pt>
    <dgm:pt modelId="{FB9009A8-AA16-483D-86DE-F41C896050A4}" type="sibTrans" cxnId="{8893CD48-8647-4EC8-B100-7471D70A1832}">
      <dgm:prSet/>
      <dgm:spPr/>
      <dgm:t>
        <a:bodyPr/>
        <a:lstStyle/>
        <a:p>
          <a:endParaRPr lang="en-US"/>
        </a:p>
      </dgm:t>
    </dgm:pt>
    <dgm:pt modelId="{501480DF-64AA-4348-8D94-7810F47344AE}">
      <dgm:prSet/>
      <dgm:spPr/>
      <dgm:t>
        <a:bodyPr/>
        <a:lstStyle/>
        <a:p>
          <a:r>
            <a:rPr lang="pt-BR"/>
            <a:t>Primeiro a oferecer ao usuário a tecnologia tela sensível a toque, “touch screen”, e um navegador de Internet.</a:t>
          </a:r>
          <a:endParaRPr lang="en-US"/>
        </a:p>
      </dgm:t>
    </dgm:pt>
    <dgm:pt modelId="{E832FE1D-0D12-4A37-A3C5-F06B3F8E9F76}" type="parTrans" cxnId="{8937F969-3C68-44EB-98D5-476001CCE83B}">
      <dgm:prSet/>
      <dgm:spPr/>
      <dgm:t>
        <a:bodyPr/>
        <a:lstStyle/>
        <a:p>
          <a:endParaRPr lang="en-US"/>
        </a:p>
      </dgm:t>
    </dgm:pt>
    <dgm:pt modelId="{F16D32DA-5F2C-43F2-A4B5-D5E5BF6BCF97}" type="sibTrans" cxnId="{8937F969-3C68-44EB-98D5-476001CCE83B}">
      <dgm:prSet/>
      <dgm:spPr/>
      <dgm:t>
        <a:bodyPr/>
        <a:lstStyle/>
        <a:p>
          <a:endParaRPr lang="en-US"/>
        </a:p>
      </dgm:t>
    </dgm:pt>
    <dgm:pt modelId="{1DE9528A-E6BF-42F6-845A-A0B34FB96928}">
      <dgm:prSet/>
      <dgm:spPr/>
      <dgm:t>
        <a:bodyPr/>
        <a:lstStyle/>
        <a:p>
          <a:r>
            <a:rPr lang="pt-BR"/>
            <a:t>O usuário interage via toque ou movimentos.</a:t>
          </a:r>
          <a:endParaRPr lang="en-US"/>
        </a:p>
      </dgm:t>
    </dgm:pt>
    <dgm:pt modelId="{3A86A454-56A4-43C0-B0BC-8160221A713C}" type="parTrans" cxnId="{33352FBF-8FF1-4E80-8660-73ADAD8E3283}">
      <dgm:prSet/>
      <dgm:spPr/>
      <dgm:t>
        <a:bodyPr/>
        <a:lstStyle/>
        <a:p>
          <a:endParaRPr lang="en-US"/>
        </a:p>
      </dgm:t>
    </dgm:pt>
    <dgm:pt modelId="{01E4C130-7384-46D6-AF87-4738152A787F}" type="sibTrans" cxnId="{33352FBF-8FF1-4E80-8660-73ADAD8E3283}">
      <dgm:prSet/>
      <dgm:spPr/>
      <dgm:t>
        <a:bodyPr/>
        <a:lstStyle/>
        <a:p>
          <a:endParaRPr lang="en-US"/>
        </a:p>
      </dgm:t>
    </dgm:pt>
    <dgm:pt modelId="{7BB87BDD-96AC-4356-9C80-415C4AD96FC4}">
      <dgm:prSet/>
      <dgm:spPr/>
      <dgm:t>
        <a:bodyPr/>
        <a:lstStyle/>
        <a:p>
          <a:r>
            <a:rPr lang="pt-BR" dirty="0"/>
            <a:t>Em 2008 passou a dar suporte para aplicativos de terceiros, não fabricados pela Apple, hoje disponíveis da Apple Store.</a:t>
          </a:r>
          <a:endParaRPr lang="en-US" dirty="0"/>
        </a:p>
      </dgm:t>
    </dgm:pt>
    <dgm:pt modelId="{9B937CA5-0385-4A33-94ED-A0157D5BECAF}" type="parTrans" cxnId="{4F6109A9-64F9-4E4F-8FB3-FA5995C71ED5}">
      <dgm:prSet/>
      <dgm:spPr/>
      <dgm:t>
        <a:bodyPr/>
        <a:lstStyle/>
        <a:p>
          <a:endParaRPr lang="en-US"/>
        </a:p>
      </dgm:t>
    </dgm:pt>
    <dgm:pt modelId="{B73B0ACC-D597-4102-B6B8-6BE292C53C8A}" type="sibTrans" cxnId="{4F6109A9-64F9-4E4F-8FB3-FA5995C71ED5}">
      <dgm:prSet/>
      <dgm:spPr/>
      <dgm:t>
        <a:bodyPr/>
        <a:lstStyle/>
        <a:p>
          <a:endParaRPr lang="en-US"/>
        </a:p>
      </dgm:t>
    </dgm:pt>
    <dgm:pt modelId="{3152DE6C-89AB-4CB6-A8DB-2794F91D7D19}" type="pres">
      <dgm:prSet presAssocID="{EE86C5B7-18E8-413B-AFB9-BB5F6BC1A2AC}" presName="root" presStyleCnt="0">
        <dgm:presLayoutVars>
          <dgm:dir/>
          <dgm:resizeHandles val="exact"/>
        </dgm:presLayoutVars>
      </dgm:prSet>
      <dgm:spPr/>
    </dgm:pt>
    <dgm:pt modelId="{4F35AAE3-C61D-4EAA-8DC9-F7B6177BBC5F}" type="pres">
      <dgm:prSet presAssocID="{DA314527-F1E0-4950-8B33-7693CF00E359}" presName="compNode" presStyleCnt="0"/>
      <dgm:spPr/>
    </dgm:pt>
    <dgm:pt modelId="{16BB7F19-5459-42EB-B64E-49A8AAB45DEA}" type="pres">
      <dgm:prSet presAssocID="{DA314527-F1E0-4950-8B33-7693CF00E359}" presName="bgRect" presStyleLbl="bgShp" presStyleIdx="0" presStyleCnt="4" custLinFactNeighborX="441" custLinFactNeighborY="-1787"/>
      <dgm:spPr/>
    </dgm:pt>
    <dgm:pt modelId="{36B8EFF0-C88E-41AA-B3E8-7B020A9CB7E6}" type="pres">
      <dgm:prSet presAssocID="{DA314527-F1E0-4950-8B33-7693CF00E35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F38AE6B-C736-4664-AEB5-E52F06807EFD}" type="pres">
      <dgm:prSet presAssocID="{DA314527-F1E0-4950-8B33-7693CF00E359}" presName="spaceRect" presStyleCnt="0"/>
      <dgm:spPr/>
    </dgm:pt>
    <dgm:pt modelId="{38352A05-60D2-4377-82E8-16901A56D52A}" type="pres">
      <dgm:prSet presAssocID="{DA314527-F1E0-4950-8B33-7693CF00E359}" presName="parTx" presStyleLbl="revTx" presStyleIdx="0" presStyleCnt="4">
        <dgm:presLayoutVars>
          <dgm:chMax val="0"/>
          <dgm:chPref val="0"/>
        </dgm:presLayoutVars>
      </dgm:prSet>
      <dgm:spPr/>
    </dgm:pt>
    <dgm:pt modelId="{2C86F5D1-2FBB-4FC0-AAD9-44FA9D1DBD07}" type="pres">
      <dgm:prSet presAssocID="{FB9009A8-AA16-483D-86DE-F41C896050A4}" presName="sibTrans" presStyleCnt="0"/>
      <dgm:spPr/>
    </dgm:pt>
    <dgm:pt modelId="{EF103CE2-C52B-4A1B-AD56-F3633A319D1B}" type="pres">
      <dgm:prSet presAssocID="{501480DF-64AA-4348-8D94-7810F47344AE}" presName="compNode" presStyleCnt="0"/>
      <dgm:spPr/>
    </dgm:pt>
    <dgm:pt modelId="{20C17CA1-45C7-434E-917F-84A3AACC3ECC}" type="pres">
      <dgm:prSet presAssocID="{501480DF-64AA-4348-8D94-7810F47344AE}" presName="bgRect" presStyleLbl="bgShp" presStyleIdx="1" presStyleCnt="4" custLinFactNeighborX="-4895" custLinFactNeighborY="1787"/>
      <dgm:spPr/>
    </dgm:pt>
    <dgm:pt modelId="{FD4DB079-4C7D-483F-8A90-ED31D2810A8E}" type="pres">
      <dgm:prSet presAssocID="{501480DF-64AA-4348-8D94-7810F47344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497710A9-B98C-47AA-A2AD-03CC6C924980}" type="pres">
      <dgm:prSet presAssocID="{501480DF-64AA-4348-8D94-7810F47344AE}" presName="spaceRect" presStyleCnt="0"/>
      <dgm:spPr/>
    </dgm:pt>
    <dgm:pt modelId="{B065E8D0-EE28-438E-B67E-54C853C17C8F}" type="pres">
      <dgm:prSet presAssocID="{501480DF-64AA-4348-8D94-7810F47344AE}" presName="parTx" presStyleLbl="revTx" presStyleIdx="1" presStyleCnt="4">
        <dgm:presLayoutVars>
          <dgm:chMax val="0"/>
          <dgm:chPref val="0"/>
        </dgm:presLayoutVars>
      </dgm:prSet>
      <dgm:spPr/>
    </dgm:pt>
    <dgm:pt modelId="{10830DBB-566F-4819-958E-6DDE87FF9E85}" type="pres">
      <dgm:prSet presAssocID="{F16D32DA-5F2C-43F2-A4B5-D5E5BF6BCF97}" presName="sibTrans" presStyleCnt="0"/>
      <dgm:spPr/>
    </dgm:pt>
    <dgm:pt modelId="{2F0C61FC-451A-4F95-97E9-516BB84234CA}" type="pres">
      <dgm:prSet presAssocID="{1DE9528A-E6BF-42F6-845A-A0B34FB96928}" presName="compNode" presStyleCnt="0"/>
      <dgm:spPr/>
    </dgm:pt>
    <dgm:pt modelId="{FD069E98-0473-4072-9887-C315034EF66A}" type="pres">
      <dgm:prSet presAssocID="{1DE9528A-E6BF-42F6-845A-A0B34FB96928}" presName="bgRect" presStyleLbl="bgShp" presStyleIdx="2" presStyleCnt="4"/>
      <dgm:spPr/>
    </dgm:pt>
    <dgm:pt modelId="{0DA11F06-D572-4726-B251-1276A2FCD3E7}" type="pres">
      <dgm:prSet presAssocID="{1DE9528A-E6BF-42F6-845A-A0B34FB969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89121F5A-E9B0-4E83-ADCD-C2B7B3F7C847}" type="pres">
      <dgm:prSet presAssocID="{1DE9528A-E6BF-42F6-845A-A0B34FB96928}" presName="spaceRect" presStyleCnt="0"/>
      <dgm:spPr/>
    </dgm:pt>
    <dgm:pt modelId="{4D2F4289-38AF-4B4F-A1A0-569C5C795228}" type="pres">
      <dgm:prSet presAssocID="{1DE9528A-E6BF-42F6-845A-A0B34FB96928}" presName="parTx" presStyleLbl="revTx" presStyleIdx="2" presStyleCnt="4">
        <dgm:presLayoutVars>
          <dgm:chMax val="0"/>
          <dgm:chPref val="0"/>
        </dgm:presLayoutVars>
      </dgm:prSet>
      <dgm:spPr/>
    </dgm:pt>
    <dgm:pt modelId="{55CAE6A7-4989-4356-B308-1481CF62C63C}" type="pres">
      <dgm:prSet presAssocID="{01E4C130-7384-46D6-AF87-4738152A787F}" presName="sibTrans" presStyleCnt="0"/>
      <dgm:spPr/>
    </dgm:pt>
    <dgm:pt modelId="{38F97D69-1DB0-45E7-BC0D-4502B9C97F33}" type="pres">
      <dgm:prSet presAssocID="{7BB87BDD-96AC-4356-9C80-415C4AD96FC4}" presName="compNode" presStyleCnt="0"/>
      <dgm:spPr/>
    </dgm:pt>
    <dgm:pt modelId="{DE12CFB2-181F-4583-990C-FB4F1F07F789}" type="pres">
      <dgm:prSet presAssocID="{7BB87BDD-96AC-4356-9C80-415C4AD96FC4}" presName="bgRect" presStyleLbl="bgShp" presStyleIdx="3" presStyleCnt="4"/>
      <dgm:spPr/>
    </dgm:pt>
    <dgm:pt modelId="{0F026B13-DFE6-498E-BB7D-630FE70CA96C}" type="pres">
      <dgm:prSet presAssocID="{7BB87BDD-96AC-4356-9C80-415C4AD96FC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99B73EE-79A9-4235-AE5A-0E6034604B6D}" type="pres">
      <dgm:prSet presAssocID="{7BB87BDD-96AC-4356-9C80-415C4AD96FC4}" presName="spaceRect" presStyleCnt="0"/>
      <dgm:spPr/>
    </dgm:pt>
    <dgm:pt modelId="{2258718B-A3F2-4B08-99E8-E330E0856A45}" type="pres">
      <dgm:prSet presAssocID="{7BB87BDD-96AC-4356-9C80-415C4AD96FC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893CD48-8647-4EC8-B100-7471D70A1832}" srcId="{EE86C5B7-18E8-413B-AFB9-BB5F6BC1A2AC}" destId="{DA314527-F1E0-4950-8B33-7693CF00E359}" srcOrd="0" destOrd="0" parTransId="{9B1FAA27-D46E-4AB1-8306-869AFF661665}" sibTransId="{FB9009A8-AA16-483D-86DE-F41C896050A4}"/>
    <dgm:cxn modelId="{8937F969-3C68-44EB-98D5-476001CCE83B}" srcId="{EE86C5B7-18E8-413B-AFB9-BB5F6BC1A2AC}" destId="{501480DF-64AA-4348-8D94-7810F47344AE}" srcOrd="1" destOrd="0" parTransId="{E832FE1D-0D12-4A37-A3C5-F06B3F8E9F76}" sibTransId="{F16D32DA-5F2C-43F2-A4B5-D5E5BF6BCF97}"/>
    <dgm:cxn modelId="{F3A09784-C0D3-4D54-B8C2-66E3DA63FFD9}" type="presOf" srcId="{501480DF-64AA-4348-8D94-7810F47344AE}" destId="{B065E8D0-EE28-438E-B67E-54C853C17C8F}" srcOrd="0" destOrd="0" presId="urn:microsoft.com/office/officeart/2018/2/layout/IconVerticalSolidList"/>
    <dgm:cxn modelId="{351F3F92-A92D-4422-BD93-B011153C73E9}" type="presOf" srcId="{EE86C5B7-18E8-413B-AFB9-BB5F6BC1A2AC}" destId="{3152DE6C-89AB-4CB6-A8DB-2794F91D7D19}" srcOrd="0" destOrd="0" presId="urn:microsoft.com/office/officeart/2018/2/layout/IconVerticalSolidList"/>
    <dgm:cxn modelId="{12D57AA1-FE64-4705-A89E-262FA9695BE4}" type="presOf" srcId="{7BB87BDD-96AC-4356-9C80-415C4AD96FC4}" destId="{2258718B-A3F2-4B08-99E8-E330E0856A45}" srcOrd="0" destOrd="0" presId="urn:microsoft.com/office/officeart/2018/2/layout/IconVerticalSolidList"/>
    <dgm:cxn modelId="{4F6109A9-64F9-4E4F-8FB3-FA5995C71ED5}" srcId="{EE86C5B7-18E8-413B-AFB9-BB5F6BC1A2AC}" destId="{7BB87BDD-96AC-4356-9C80-415C4AD96FC4}" srcOrd="3" destOrd="0" parTransId="{9B937CA5-0385-4A33-94ED-A0157D5BECAF}" sibTransId="{B73B0ACC-D597-4102-B6B8-6BE292C53C8A}"/>
    <dgm:cxn modelId="{33352FBF-8FF1-4E80-8660-73ADAD8E3283}" srcId="{EE86C5B7-18E8-413B-AFB9-BB5F6BC1A2AC}" destId="{1DE9528A-E6BF-42F6-845A-A0B34FB96928}" srcOrd="2" destOrd="0" parTransId="{3A86A454-56A4-43C0-B0BC-8160221A713C}" sibTransId="{01E4C130-7384-46D6-AF87-4738152A787F}"/>
    <dgm:cxn modelId="{0A9DE1D9-8173-4666-A3CC-4ED9782BCA3F}" type="presOf" srcId="{DA314527-F1E0-4950-8B33-7693CF00E359}" destId="{38352A05-60D2-4377-82E8-16901A56D52A}" srcOrd="0" destOrd="0" presId="urn:microsoft.com/office/officeart/2018/2/layout/IconVerticalSolidList"/>
    <dgm:cxn modelId="{8AB907E2-EC96-4794-A7CB-B6039DADBEF3}" type="presOf" srcId="{1DE9528A-E6BF-42F6-845A-A0B34FB96928}" destId="{4D2F4289-38AF-4B4F-A1A0-569C5C795228}" srcOrd="0" destOrd="0" presId="urn:microsoft.com/office/officeart/2018/2/layout/IconVerticalSolidList"/>
    <dgm:cxn modelId="{CAC822C6-5D1E-40EA-B648-94C8F57E231F}" type="presParOf" srcId="{3152DE6C-89AB-4CB6-A8DB-2794F91D7D19}" destId="{4F35AAE3-C61D-4EAA-8DC9-F7B6177BBC5F}" srcOrd="0" destOrd="0" presId="urn:microsoft.com/office/officeart/2018/2/layout/IconVerticalSolidList"/>
    <dgm:cxn modelId="{6F4C7072-ED8F-4432-B24F-D78D029E8821}" type="presParOf" srcId="{4F35AAE3-C61D-4EAA-8DC9-F7B6177BBC5F}" destId="{16BB7F19-5459-42EB-B64E-49A8AAB45DEA}" srcOrd="0" destOrd="0" presId="urn:microsoft.com/office/officeart/2018/2/layout/IconVerticalSolidList"/>
    <dgm:cxn modelId="{48DA704B-B68B-426B-968A-564E4735AC22}" type="presParOf" srcId="{4F35AAE3-C61D-4EAA-8DC9-F7B6177BBC5F}" destId="{36B8EFF0-C88E-41AA-B3E8-7B020A9CB7E6}" srcOrd="1" destOrd="0" presId="urn:microsoft.com/office/officeart/2018/2/layout/IconVerticalSolidList"/>
    <dgm:cxn modelId="{4285590F-4EDC-46DB-8CE5-2F9CD48C4DA3}" type="presParOf" srcId="{4F35AAE3-C61D-4EAA-8DC9-F7B6177BBC5F}" destId="{2F38AE6B-C736-4664-AEB5-E52F06807EFD}" srcOrd="2" destOrd="0" presId="urn:microsoft.com/office/officeart/2018/2/layout/IconVerticalSolidList"/>
    <dgm:cxn modelId="{8908E0AF-347A-4BA5-9845-B13A456365C7}" type="presParOf" srcId="{4F35AAE3-C61D-4EAA-8DC9-F7B6177BBC5F}" destId="{38352A05-60D2-4377-82E8-16901A56D52A}" srcOrd="3" destOrd="0" presId="urn:microsoft.com/office/officeart/2018/2/layout/IconVerticalSolidList"/>
    <dgm:cxn modelId="{912D64A4-340C-4B9B-86FB-D75FF3857A69}" type="presParOf" srcId="{3152DE6C-89AB-4CB6-A8DB-2794F91D7D19}" destId="{2C86F5D1-2FBB-4FC0-AAD9-44FA9D1DBD07}" srcOrd="1" destOrd="0" presId="urn:microsoft.com/office/officeart/2018/2/layout/IconVerticalSolidList"/>
    <dgm:cxn modelId="{C223D9D5-5BA6-441A-91F6-237675A506DE}" type="presParOf" srcId="{3152DE6C-89AB-4CB6-A8DB-2794F91D7D19}" destId="{EF103CE2-C52B-4A1B-AD56-F3633A319D1B}" srcOrd="2" destOrd="0" presId="urn:microsoft.com/office/officeart/2018/2/layout/IconVerticalSolidList"/>
    <dgm:cxn modelId="{A775AF70-E9C7-4F3E-8326-EB0DB11C98C1}" type="presParOf" srcId="{EF103CE2-C52B-4A1B-AD56-F3633A319D1B}" destId="{20C17CA1-45C7-434E-917F-84A3AACC3ECC}" srcOrd="0" destOrd="0" presId="urn:microsoft.com/office/officeart/2018/2/layout/IconVerticalSolidList"/>
    <dgm:cxn modelId="{7DFBCFC7-F193-411A-9F61-C8117DB6438B}" type="presParOf" srcId="{EF103CE2-C52B-4A1B-AD56-F3633A319D1B}" destId="{FD4DB079-4C7D-483F-8A90-ED31D2810A8E}" srcOrd="1" destOrd="0" presId="urn:microsoft.com/office/officeart/2018/2/layout/IconVerticalSolidList"/>
    <dgm:cxn modelId="{1565D286-A1D1-4527-8CF3-8851E3631CB2}" type="presParOf" srcId="{EF103CE2-C52B-4A1B-AD56-F3633A319D1B}" destId="{497710A9-B98C-47AA-A2AD-03CC6C924980}" srcOrd="2" destOrd="0" presId="urn:microsoft.com/office/officeart/2018/2/layout/IconVerticalSolidList"/>
    <dgm:cxn modelId="{0E666ACF-7E15-41AB-A346-648D8C3A7F7E}" type="presParOf" srcId="{EF103CE2-C52B-4A1B-AD56-F3633A319D1B}" destId="{B065E8D0-EE28-438E-B67E-54C853C17C8F}" srcOrd="3" destOrd="0" presId="urn:microsoft.com/office/officeart/2018/2/layout/IconVerticalSolidList"/>
    <dgm:cxn modelId="{2B290CF3-65F8-40A8-82AB-26203D171674}" type="presParOf" srcId="{3152DE6C-89AB-4CB6-A8DB-2794F91D7D19}" destId="{10830DBB-566F-4819-958E-6DDE87FF9E85}" srcOrd="3" destOrd="0" presId="urn:microsoft.com/office/officeart/2018/2/layout/IconVerticalSolidList"/>
    <dgm:cxn modelId="{44AD7581-C91C-4980-9928-9AA285B36BC3}" type="presParOf" srcId="{3152DE6C-89AB-4CB6-A8DB-2794F91D7D19}" destId="{2F0C61FC-451A-4F95-97E9-516BB84234CA}" srcOrd="4" destOrd="0" presId="urn:microsoft.com/office/officeart/2018/2/layout/IconVerticalSolidList"/>
    <dgm:cxn modelId="{A599E158-14EB-476C-8971-21F5A0426667}" type="presParOf" srcId="{2F0C61FC-451A-4F95-97E9-516BB84234CA}" destId="{FD069E98-0473-4072-9887-C315034EF66A}" srcOrd="0" destOrd="0" presId="urn:microsoft.com/office/officeart/2018/2/layout/IconVerticalSolidList"/>
    <dgm:cxn modelId="{C561F2A2-9364-4686-B78D-7FF6F35ADFF2}" type="presParOf" srcId="{2F0C61FC-451A-4F95-97E9-516BB84234CA}" destId="{0DA11F06-D572-4726-B251-1276A2FCD3E7}" srcOrd="1" destOrd="0" presId="urn:microsoft.com/office/officeart/2018/2/layout/IconVerticalSolidList"/>
    <dgm:cxn modelId="{59E636C0-01C9-4CF2-8B74-7A94639FBE75}" type="presParOf" srcId="{2F0C61FC-451A-4F95-97E9-516BB84234CA}" destId="{89121F5A-E9B0-4E83-ADCD-C2B7B3F7C847}" srcOrd="2" destOrd="0" presId="urn:microsoft.com/office/officeart/2018/2/layout/IconVerticalSolidList"/>
    <dgm:cxn modelId="{2F5DA44F-AB3F-4553-BEE3-C0A1150331DC}" type="presParOf" srcId="{2F0C61FC-451A-4F95-97E9-516BB84234CA}" destId="{4D2F4289-38AF-4B4F-A1A0-569C5C795228}" srcOrd="3" destOrd="0" presId="urn:microsoft.com/office/officeart/2018/2/layout/IconVerticalSolidList"/>
    <dgm:cxn modelId="{1820BC88-EACD-474E-8516-16A88B77F4E2}" type="presParOf" srcId="{3152DE6C-89AB-4CB6-A8DB-2794F91D7D19}" destId="{55CAE6A7-4989-4356-B308-1481CF62C63C}" srcOrd="5" destOrd="0" presId="urn:microsoft.com/office/officeart/2018/2/layout/IconVerticalSolidList"/>
    <dgm:cxn modelId="{7F513369-49C4-49A0-BC50-47E4B7FF8D36}" type="presParOf" srcId="{3152DE6C-89AB-4CB6-A8DB-2794F91D7D19}" destId="{38F97D69-1DB0-45E7-BC0D-4502B9C97F33}" srcOrd="6" destOrd="0" presId="urn:microsoft.com/office/officeart/2018/2/layout/IconVerticalSolidList"/>
    <dgm:cxn modelId="{3AAF231C-53AE-423B-B09A-2907DD272A08}" type="presParOf" srcId="{38F97D69-1DB0-45E7-BC0D-4502B9C97F33}" destId="{DE12CFB2-181F-4583-990C-FB4F1F07F789}" srcOrd="0" destOrd="0" presId="urn:microsoft.com/office/officeart/2018/2/layout/IconVerticalSolidList"/>
    <dgm:cxn modelId="{44EC39ED-9C45-420C-A8F1-0A88693196F1}" type="presParOf" srcId="{38F97D69-1DB0-45E7-BC0D-4502B9C97F33}" destId="{0F026B13-DFE6-498E-BB7D-630FE70CA96C}" srcOrd="1" destOrd="0" presId="urn:microsoft.com/office/officeart/2018/2/layout/IconVerticalSolidList"/>
    <dgm:cxn modelId="{3DAD573F-18F6-4B01-B1BC-9EFF40DC0445}" type="presParOf" srcId="{38F97D69-1DB0-45E7-BC0D-4502B9C97F33}" destId="{A99B73EE-79A9-4235-AE5A-0E6034604B6D}" srcOrd="2" destOrd="0" presId="urn:microsoft.com/office/officeart/2018/2/layout/IconVerticalSolidList"/>
    <dgm:cxn modelId="{27FC31CF-26C2-4658-8762-7CD618A086F5}" type="presParOf" srcId="{38F97D69-1DB0-45E7-BC0D-4502B9C97F33}" destId="{2258718B-A3F2-4B08-99E8-E330E0856A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E1805F-5561-4241-9200-460900BA6DA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922992D-8F00-4799-B745-9B0F86820C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800" dirty="0"/>
            <a:t>Provedores de serviço podem prover para organizações serviços de computação</a:t>
          </a:r>
          <a:r>
            <a:rPr lang="pt-BR" sz="1700" dirty="0"/>
            <a:t>.</a:t>
          </a:r>
          <a:endParaRPr lang="en-US" sz="1700" dirty="0"/>
        </a:p>
      </dgm:t>
    </dgm:pt>
    <dgm:pt modelId="{FC505BF2-2310-4C39-8377-A3E55DAF791D}" type="parTrans" cxnId="{2EC71FB9-F669-4004-B2FD-440FDF67070C}">
      <dgm:prSet/>
      <dgm:spPr/>
      <dgm:t>
        <a:bodyPr/>
        <a:lstStyle/>
        <a:p>
          <a:endParaRPr lang="en-US"/>
        </a:p>
      </dgm:t>
    </dgm:pt>
    <dgm:pt modelId="{AFA0FB2B-74E5-4658-B556-7A2394C3578F}" type="sibTrans" cxnId="{2EC71FB9-F669-4004-B2FD-440FDF6707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7A9128C-521F-4EA2-99FE-88B71F8B1E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800" dirty="0"/>
            <a:t>As organizações economizam grandes recursos já que não arcam com despesas relacionadas a hardware e software.</a:t>
          </a:r>
          <a:endParaRPr lang="en-US" sz="2800" dirty="0"/>
        </a:p>
      </dgm:t>
    </dgm:pt>
    <dgm:pt modelId="{94B5FE97-E37B-4691-9BC5-34F54165DD3D}" type="parTrans" cxnId="{06B7AE24-AA25-453B-B908-420775A78646}">
      <dgm:prSet/>
      <dgm:spPr/>
      <dgm:t>
        <a:bodyPr/>
        <a:lstStyle/>
        <a:p>
          <a:endParaRPr lang="en-US"/>
        </a:p>
      </dgm:t>
    </dgm:pt>
    <dgm:pt modelId="{1C42D773-A4F1-429F-A745-7653A22AA2D6}" type="sibTrans" cxnId="{06B7AE24-AA25-453B-B908-420775A78646}">
      <dgm:prSet/>
      <dgm:spPr/>
      <dgm:t>
        <a:bodyPr/>
        <a:lstStyle/>
        <a:p>
          <a:endParaRPr lang="en-US"/>
        </a:p>
      </dgm:t>
    </dgm:pt>
    <dgm:pt modelId="{528ADB8D-6A19-4975-813E-590A2D6CDAC5}" type="pres">
      <dgm:prSet presAssocID="{47E1805F-5561-4241-9200-460900BA6DA9}" presName="root" presStyleCnt="0">
        <dgm:presLayoutVars>
          <dgm:dir/>
          <dgm:resizeHandles val="exact"/>
        </dgm:presLayoutVars>
      </dgm:prSet>
      <dgm:spPr/>
    </dgm:pt>
    <dgm:pt modelId="{AC20D927-F569-490B-A5D0-2724EA31E1C9}" type="pres">
      <dgm:prSet presAssocID="{47E1805F-5561-4241-9200-460900BA6DA9}" presName="container" presStyleCnt="0">
        <dgm:presLayoutVars>
          <dgm:dir/>
          <dgm:resizeHandles val="exact"/>
        </dgm:presLayoutVars>
      </dgm:prSet>
      <dgm:spPr/>
    </dgm:pt>
    <dgm:pt modelId="{81738F2C-CB76-4C3F-817F-0AAA2755202D}" type="pres">
      <dgm:prSet presAssocID="{1922992D-8F00-4799-B745-9B0F86820CD3}" presName="compNode" presStyleCnt="0"/>
      <dgm:spPr/>
    </dgm:pt>
    <dgm:pt modelId="{C7854FED-70C3-4BFC-ACAA-D6EAB0883F60}" type="pres">
      <dgm:prSet presAssocID="{1922992D-8F00-4799-B745-9B0F86820CD3}" presName="iconBgRect" presStyleLbl="bgShp" presStyleIdx="0" presStyleCnt="2" custScaleX="161705" custScaleY="159439" custLinFactNeighborX="47503" custLinFactNeighborY="-80397"/>
      <dgm:spPr/>
    </dgm:pt>
    <dgm:pt modelId="{C0794189-5187-4829-8F79-A5C683A708BF}" type="pres">
      <dgm:prSet presAssocID="{1922992D-8F00-4799-B745-9B0F86820CD3}" presName="iconRect" presStyleLbl="node1" presStyleIdx="0" presStyleCnt="2" custScaleX="161705" custScaleY="159439" custLinFactY="-38616" custLinFactNeighborX="81902" custLinFactNeighborY="-100000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2000" r="-12000"/>
          </a:stretch>
        </a:blipFill>
      </dgm:spPr>
      <dgm:extLst/>
    </dgm:pt>
    <dgm:pt modelId="{7D032C48-5BB0-45B2-8C8C-E651A87FD3BF}" type="pres">
      <dgm:prSet presAssocID="{1922992D-8F00-4799-B745-9B0F86820CD3}" presName="spaceRect" presStyleCnt="0"/>
      <dgm:spPr/>
    </dgm:pt>
    <dgm:pt modelId="{E3C471A1-68E9-4972-A04D-A6C3FF9ECDE8}" type="pres">
      <dgm:prSet presAssocID="{1922992D-8F00-4799-B745-9B0F86820CD3}" presName="textRect" presStyleLbl="revTx" presStyleIdx="0" presStyleCnt="2" custScaleX="246934" custLinFactX="37581" custLinFactNeighborX="100000" custLinFactNeighborY="-90769">
        <dgm:presLayoutVars>
          <dgm:chMax val="1"/>
          <dgm:chPref val="1"/>
        </dgm:presLayoutVars>
      </dgm:prSet>
      <dgm:spPr/>
    </dgm:pt>
    <dgm:pt modelId="{6E521386-8C24-4577-8D80-AB05688FC43F}" type="pres">
      <dgm:prSet presAssocID="{AFA0FB2B-74E5-4658-B556-7A2394C3578F}" presName="sibTrans" presStyleLbl="sibTrans2D1" presStyleIdx="0" presStyleCnt="0"/>
      <dgm:spPr/>
    </dgm:pt>
    <dgm:pt modelId="{E9B3E5EB-2DC8-4750-9BBC-877391922CD6}" type="pres">
      <dgm:prSet presAssocID="{F7A9128C-521F-4EA2-99FE-88B71F8B1E40}" presName="compNode" presStyleCnt="0"/>
      <dgm:spPr/>
    </dgm:pt>
    <dgm:pt modelId="{C6F2B5D5-D851-45FF-B0E9-8A1AE9BC92C9}" type="pres">
      <dgm:prSet presAssocID="{F7A9128C-521F-4EA2-99FE-88B71F8B1E40}" presName="iconBgRect" presStyleLbl="bgShp" presStyleIdx="1" presStyleCnt="2" custScaleX="157650" custScaleY="162796" custLinFactX="-300000" custLinFactY="35996" custLinFactNeighborX="-338552" custLinFactNeighborY="100000"/>
      <dgm:spPr>
        <a:solidFill>
          <a:schemeClr val="accent1">
            <a:lumMod val="75000"/>
          </a:schemeClr>
        </a:solidFill>
      </dgm:spPr>
    </dgm:pt>
    <dgm:pt modelId="{952AB713-6C6F-4CDA-870F-C43B085FC305}" type="pres">
      <dgm:prSet presAssocID="{F7A9128C-521F-4EA2-99FE-88B71F8B1E40}" presName="iconRect" presStyleLbl="node1" presStyleIdx="1" presStyleCnt="2" custScaleX="157649" custScaleY="162796" custLinFactX="-502950" custLinFactY="100000" custLinFactNeighborX="-600000" custLinFactNeighborY="13255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D7205AF-95D4-4346-BC8C-5C4892E086CB}" type="pres">
      <dgm:prSet presAssocID="{F7A9128C-521F-4EA2-99FE-88B71F8B1E40}" presName="spaceRect" presStyleCnt="0"/>
      <dgm:spPr/>
    </dgm:pt>
    <dgm:pt modelId="{2E488378-5BCD-4BA5-BF82-64A9842485E9}" type="pres">
      <dgm:prSet presAssocID="{F7A9128C-521F-4EA2-99FE-88B71F8B1E40}" presName="textRect" presStyleLbl="revTx" presStyleIdx="1" presStyleCnt="2" custScaleX="297209" custLinFactX="-32179" custLinFactY="22514" custLinFactNeighborX="-100000" custLinFactNeighborY="100000">
        <dgm:presLayoutVars>
          <dgm:chMax val="1"/>
          <dgm:chPref val="1"/>
        </dgm:presLayoutVars>
      </dgm:prSet>
      <dgm:spPr/>
    </dgm:pt>
  </dgm:ptLst>
  <dgm:cxnLst>
    <dgm:cxn modelId="{06B7AE24-AA25-453B-B908-420775A78646}" srcId="{47E1805F-5561-4241-9200-460900BA6DA9}" destId="{F7A9128C-521F-4EA2-99FE-88B71F8B1E40}" srcOrd="1" destOrd="0" parTransId="{94B5FE97-E37B-4691-9BC5-34F54165DD3D}" sibTransId="{1C42D773-A4F1-429F-A745-7653A22AA2D6}"/>
    <dgm:cxn modelId="{ECD48E5F-7FBE-4654-9AA1-0AC347E0CA2B}" type="presOf" srcId="{F7A9128C-521F-4EA2-99FE-88B71F8B1E40}" destId="{2E488378-5BCD-4BA5-BF82-64A9842485E9}" srcOrd="0" destOrd="0" presId="urn:microsoft.com/office/officeart/2018/2/layout/IconCircleList"/>
    <dgm:cxn modelId="{ACEBE399-7326-4989-AD23-D750A3230332}" type="presOf" srcId="{47E1805F-5561-4241-9200-460900BA6DA9}" destId="{528ADB8D-6A19-4975-813E-590A2D6CDAC5}" srcOrd="0" destOrd="0" presId="urn:microsoft.com/office/officeart/2018/2/layout/IconCircleList"/>
    <dgm:cxn modelId="{74286AB8-ACBF-4146-924C-BF9A115ABE6C}" type="presOf" srcId="{AFA0FB2B-74E5-4658-B556-7A2394C3578F}" destId="{6E521386-8C24-4577-8D80-AB05688FC43F}" srcOrd="0" destOrd="0" presId="urn:microsoft.com/office/officeart/2018/2/layout/IconCircleList"/>
    <dgm:cxn modelId="{2EC71FB9-F669-4004-B2FD-440FDF67070C}" srcId="{47E1805F-5561-4241-9200-460900BA6DA9}" destId="{1922992D-8F00-4799-B745-9B0F86820CD3}" srcOrd="0" destOrd="0" parTransId="{FC505BF2-2310-4C39-8377-A3E55DAF791D}" sibTransId="{AFA0FB2B-74E5-4658-B556-7A2394C3578F}"/>
    <dgm:cxn modelId="{9B8234E1-953D-4039-BFAE-CDFE7F86EE8A}" type="presOf" srcId="{1922992D-8F00-4799-B745-9B0F86820CD3}" destId="{E3C471A1-68E9-4972-A04D-A6C3FF9ECDE8}" srcOrd="0" destOrd="0" presId="urn:microsoft.com/office/officeart/2018/2/layout/IconCircleList"/>
    <dgm:cxn modelId="{5DF9A923-78C7-406C-9996-02E5796E41EE}" type="presParOf" srcId="{528ADB8D-6A19-4975-813E-590A2D6CDAC5}" destId="{AC20D927-F569-490B-A5D0-2724EA31E1C9}" srcOrd="0" destOrd="0" presId="urn:microsoft.com/office/officeart/2018/2/layout/IconCircleList"/>
    <dgm:cxn modelId="{AB9E7E86-7BB8-45EE-9F0E-2598F42E2774}" type="presParOf" srcId="{AC20D927-F569-490B-A5D0-2724EA31E1C9}" destId="{81738F2C-CB76-4C3F-817F-0AAA2755202D}" srcOrd="0" destOrd="0" presId="urn:microsoft.com/office/officeart/2018/2/layout/IconCircleList"/>
    <dgm:cxn modelId="{E4693D33-B22A-4AE5-9CF7-08C5BDBE650F}" type="presParOf" srcId="{81738F2C-CB76-4C3F-817F-0AAA2755202D}" destId="{C7854FED-70C3-4BFC-ACAA-D6EAB0883F60}" srcOrd="0" destOrd="0" presId="urn:microsoft.com/office/officeart/2018/2/layout/IconCircleList"/>
    <dgm:cxn modelId="{A75F67A1-10CD-4562-BF10-120D3824F851}" type="presParOf" srcId="{81738F2C-CB76-4C3F-817F-0AAA2755202D}" destId="{C0794189-5187-4829-8F79-A5C683A708BF}" srcOrd="1" destOrd="0" presId="urn:microsoft.com/office/officeart/2018/2/layout/IconCircleList"/>
    <dgm:cxn modelId="{85ADEC5B-4CE6-443D-B7E4-3A4C7185DD04}" type="presParOf" srcId="{81738F2C-CB76-4C3F-817F-0AAA2755202D}" destId="{7D032C48-5BB0-45B2-8C8C-E651A87FD3BF}" srcOrd="2" destOrd="0" presId="urn:microsoft.com/office/officeart/2018/2/layout/IconCircleList"/>
    <dgm:cxn modelId="{BA83AD56-305E-47D7-8C11-86E4EF9F7C8E}" type="presParOf" srcId="{81738F2C-CB76-4C3F-817F-0AAA2755202D}" destId="{E3C471A1-68E9-4972-A04D-A6C3FF9ECDE8}" srcOrd="3" destOrd="0" presId="urn:microsoft.com/office/officeart/2018/2/layout/IconCircleList"/>
    <dgm:cxn modelId="{1F2FB365-0C64-4967-8C4C-4AFE0984198A}" type="presParOf" srcId="{AC20D927-F569-490B-A5D0-2724EA31E1C9}" destId="{6E521386-8C24-4577-8D80-AB05688FC43F}" srcOrd="1" destOrd="0" presId="urn:microsoft.com/office/officeart/2018/2/layout/IconCircleList"/>
    <dgm:cxn modelId="{7BF6E449-FA3A-4270-9F90-C36376640C38}" type="presParOf" srcId="{AC20D927-F569-490B-A5D0-2724EA31E1C9}" destId="{E9B3E5EB-2DC8-4750-9BBC-877391922CD6}" srcOrd="2" destOrd="0" presId="urn:microsoft.com/office/officeart/2018/2/layout/IconCircleList"/>
    <dgm:cxn modelId="{448EEF50-1EF5-406C-8ACB-507413B6AFE4}" type="presParOf" srcId="{E9B3E5EB-2DC8-4750-9BBC-877391922CD6}" destId="{C6F2B5D5-D851-45FF-B0E9-8A1AE9BC92C9}" srcOrd="0" destOrd="0" presId="urn:microsoft.com/office/officeart/2018/2/layout/IconCircleList"/>
    <dgm:cxn modelId="{3494B78D-A892-4F75-B215-02BC4C859D7B}" type="presParOf" srcId="{E9B3E5EB-2DC8-4750-9BBC-877391922CD6}" destId="{952AB713-6C6F-4CDA-870F-C43B085FC305}" srcOrd="1" destOrd="0" presId="urn:microsoft.com/office/officeart/2018/2/layout/IconCircleList"/>
    <dgm:cxn modelId="{69FA2871-FA8B-416D-9B49-79F5914AD8FD}" type="presParOf" srcId="{E9B3E5EB-2DC8-4750-9BBC-877391922CD6}" destId="{0D7205AF-95D4-4346-BC8C-5C4892E086CB}" srcOrd="2" destOrd="0" presId="urn:microsoft.com/office/officeart/2018/2/layout/IconCircleList"/>
    <dgm:cxn modelId="{FE226EE8-D4BB-46D2-A2D0-720855EE3698}" type="presParOf" srcId="{E9B3E5EB-2DC8-4750-9BBC-877391922CD6}" destId="{2E488378-5BCD-4BA5-BF82-64A9842485E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B7F19-5459-42EB-B64E-49A8AAB45DEA}">
      <dsp:nvSpPr>
        <dsp:cNvPr id="0" name=""/>
        <dsp:cNvSpPr/>
      </dsp:nvSpPr>
      <dsp:spPr>
        <a:xfrm>
          <a:off x="0" y="0"/>
          <a:ext cx="9019830" cy="7415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8EFF0-C88E-41AA-B3E8-7B020A9CB7E6}">
      <dsp:nvSpPr>
        <dsp:cNvPr id="0" name=""/>
        <dsp:cNvSpPr/>
      </dsp:nvSpPr>
      <dsp:spPr>
        <a:xfrm>
          <a:off x="224305" y="168301"/>
          <a:ext cx="407828" cy="4078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52A05-60D2-4377-82E8-16901A56D52A}">
      <dsp:nvSpPr>
        <dsp:cNvPr id="0" name=""/>
        <dsp:cNvSpPr/>
      </dsp:nvSpPr>
      <dsp:spPr>
        <a:xfrm>
          <a:off x="856439" y="1463"/>
          <a:ext cx="8163390" cy="741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476" tIns="78476" rIns="78476" bIns="7847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SO lançado em 2007 pela Apple Inc.</a:t>
          </a:r>
          <a:endParaRPr lang="en-US" sz="2200" kern="1200" dirty="0"/>
        </a:p>
      </dsp:txBody>
      <dsp:txXfrm>
        <a:off x="856439" y="1463"/>
        <a:ext cx="8163390" cy="741505"/>
      </dsp:txXfrm>
    </dsp:sp>
    <dsp:sp modelId="{20C17CA1-45C7-434E-917F-84A3AACC3ECC}">
      <dsp:nvSpPr>
        <dsp:cNvPr id="0" name=""/>
        <dsp:cNvSpPr/>
      </dsp:nvSpPr>
      <dsp:spPr>
        <a:xfrm>
          <a:off x="0" y="941595"/>
          <a:ext cx="9019830" cy="7415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DB079-4C7D-483F-8A90-ED31D2810A8E}">
      <dsp:nvSpPr>
        <dsp:cNvPr id="0" name=""/>
        <dsp:cNvSpPr/>
      </dsp:nvSpPr>
      <dsp:spPr>
        <a:xfrm>
          <a:off x="224305" y="1095183"/>
          <a:ext cx="407828" cy="4078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5E8D0-EE28-438E-B67E-54C853C17C8F}">
      <dsp:nvSpPr>
        <dsp:cNvPr id="0" name=""/>
        <dsp:cNvSpPr/>
      </dsp:nvSpPr>
      <dsp:spPr>
        <a:xfrm>
          <a:off x="856439" y="928345"/>
          <a:ext cx="8163390" cy="741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476" tIns="78476" rIns="78476" bIns="7847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Primeiro a oferecer ao usuário a tecnologia tela sensível a toque, “touch screen”, e um navegador de Internet.</a:t>
          </a:r>
          <a:endParaRPr lang="en-US" sz="2200" kern="1200"/>
        </a:p>
      </dsp:txBody>
      <dsp:txXfrm>
        <a:off x="856439" y="928345"/>
        <a:ext cx="8163390" cy="741505"/>
      </dsp:txXfrm>
    </dsp:sp>
    <dsp:sp modelId="{FD069E98-0473-4072-9887-C315034EF66A}">
      <dsp:nvSpPr>
        <dsp:cNvPr id="0" name=""/>
        <dsp:cNvSpPr/>
      </dsp:nvSpPr>
      <dsp:spPr>
        <a:xfrm>
          <a:off x="0" y="1855227"/>
          <a:ext cx="9019830" cy="7415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11F06-D572-4726-B251-1276A2FCD3E7}">
      <dsp:nvSpPr>
        <dsp:cNvPr id="0" name=""/>
        <dsp:cNvSpPr/>
      </dsp:nvSpPr>
      <dsp:spPr>
        <a:xfrm>
          <a:off x="224305" y="2022065"/>
          <a:ext cx="407828" cy="4078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F4289-38AF-4B4F-A1A0-569C5C795228}">
      <dsp:nvSpPr>
        <dsp:cNvPr id="0" name=""/>
        <dsp:cNvSpPr/>
      </dsp:nvSpPr>
      <dsp:spPr>
        <a:xfrm>
          <a:off x="856439" y="1855227"/>
          <a:ext cx="8163390" cy="741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476" tIns="78476" rIns="78476" bIns="7847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O usuário interage via toque ou movimentos.</a:t>
          </a:r>
          <a:endParaRPr lang="en-US" sz="2200" kern="1200"/>
        </a:p>
      </dsp:txBody>
      <dsp:txXfrm>
        <a:off x="856439" y="1855227"/>
        <a:ext cx="8163390" cy="741505"/>
      </dsp:txXfrm>
    </dsp:sp>
    <dsp:sp modelId="{DE12CFB2-181F-4583-990C-FB4F1F07F789}">
      <dsp:nvSpPr>
        <dsp:cNvPr id="0" name=""/>
        <dsp:cNvSpPr/>
      </dsp:nvSpPr>
      <dsp:spPr>
        <a:xfrm>
          <a:off x="0" y="2782109"/>
          <a:ext cx="9019830" cy="7415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26B13-DFE6-498E-BB7D-630FE70CA96C}">
      <dsp:nvSpPr>
        <dsp:cNvPr id="0" name=""/>
        <dsp:cNvSpPr/>
      </dsp:nvSpPr>
      <dsp:spPr>
        <a:xfrm>
          <a:off x="224305" y="2948948"/>
          <a:ext cx="407828" cy="4078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8718B-A3F2-4B08-99E8-E330E0856A45}">
      <dsp:nvSpPr>
        <dsp:cNvPr id="0" name=""/>
        <dsp:cNvSpPr/>
      </dsp:nvSpPr>
      <dsp:spPr>
        <a:xfrm>
          <a:off x="856439" y="2782109"/>
          <a:ext cx="8163390" cy="741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476" tIns="78476" rIns="78476" bIns="7847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Em 2008 passou a dar suporte para aplicativos de terceiros, não fabricados pela Apple, hoje disponíveis da Apple Store.</a:t>
          </a:r>
          <a:endParaRPr lang="en-US" sz="2200" kern="1200" dirty="0"/>
        </a:p>
      </dsp:txBody>
      <dsp:txXfrm>
        <a:off x="856439" y="2782109"/>
        <a:ext cx="8163390" cy="741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54FED-70C3-4BFC-ACAA-D6EAB0883F60}">
      <dsp:nvSpPr>
        <dsp:cNvPr id="0" name=""/>
        <dsp:cNvSpPr/>
      </dsp:nvSpPr>
      <dsp:spPr>
        <a:xfrm>
          <a:off x="559341" y="829996"/>
          <a:ext cx="1197191" cy="11804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94189-5187-4829-8F79-A5C683A708BF}">
      <dsp:nvSpPr>
        <dsp:cNvPr id="0" name=""/>
        <dsp:cNvSpPr/>
      </dsp:nvSpPr>
      <dsp:spPr>
        <a:xfrm>
          <a:off x="810752" y="1077881"/>
          <a:ext cx="694370" cy="684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2000" r="-12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471A1-68E9-4972-A04D-A6C3FF9ECDE8}">
      <dsp:nvSpPr>
        <dsp:cNvPr id="0" name=""/>
        <dsp:cNvSpPr/>
      </dsp:nvSpPr>
      <dsp:spPr>
        <a:xfrm>
          <a:off x="2453938" y="973236"/>
          <a:ext cx="4309300" cy="740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Provedores de serviço podem prover para organizações serviços de computação</a:t>
          </a:r>
          <a:r>
            <a:rPr lang="pt-BR" sz="1700" kern="1200" dirty="0"/>
            <a:t>.</a:t>
          </a:r>
          <a:endParaRPr lang="en-US" sz="1700" kern="1200" dirty="0"/>
        </a:p>
      </dsp:txBody>
      <dsp:txXfrm>
        <a:off x="2453938" y="973236"/>
        <a:ext cx="4309300" cy="740355"/>
      </dsp:txXfrm>
    </dsp:sp>
    <dsp:sp modelId="{C6F2B5D5-D851-45FF-B0E9-8A1AE9BC92C9}">
      <dsp:nvSpPr>
        <dsp:cNvPr id="0" name=""/>
        <dsp:cNvSpPr/>
      </dsp:nvSpPr>
      <dsp:spPr>
        <a:xfrm>
          <a:off x="547164" y="2419646"/>
          <a:ext cx="1167169" cy="1205268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AB713-6C6F-4CDA-870F-C43B085FC305}">
      <dsp:nvSpPr>
        <dsp:cNvPr id="0" name=""/>
        <dsp:cNvSpPr/>
      </dsp:nvSpPr>
      <dsp:spPr>
        <a:xfrm>
          <a:off x="783691" y="2664486"/>
          <a:ext cx="676954" cy="6990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88378-5BCD-4BA5-BF82-64A9842485E9}">
      <dsp:nvSpPr>
        <dsp:cNvPr id="0" name=""/>
        <dsp:cNvSpPr/>
      </dsp:nvSpPr>
      <dsp:spPr>
        <a:xfrm>
          <a:off x="2359671" y="2552288"/>
          <a:ext cx="5186661" cy="740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As organizações economizam grandes recursos já que não arcam com despesas relacionadas a hardware e software.</a:t>
          </a:r>
          <a:endParaRPr lang="en-US" sz="2800" kern="1200" dirty="0"/>
        </a:p>
      </dsp:txBody>
      <dsp:txXfrm>
        <a:off x="2359671" y="2552288"/>
        <a:ext cx="5186661" cy="740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4002F-F56B-499D-AA8E-C62B60CF3301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58DC3-B810-4A4C-932D-73BA9F756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202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58DC3-B810-4A4C-932D-73BA9F7568C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096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58DC3-B810-4A4C-932D-73BA9F7568C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61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58DC3-B810-4A4C-932D-73BA9F7568C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92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58DC3-B810-4A4C-932D-73BA9F7568C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240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58DC3-B810-4A4C-932D-73BA9F7568C8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670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58DC3-B810-4A4C-932D-73BA9F7568C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736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58DC3-B810-4A4C-932D-73BA9F7568C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05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Servicce</a:t>
            </a:r>
            <a:r>
              <a:rPr lang="pt-BR" dirty="0"/>
              <a:t> </a:t>
            </a:r>
            <a:r>
              <a:rPr lang="pt-BR" dirty="0" err="1"/>
              <a:t>Fabric</a:t>
            </a:r>
            <a:r>
              <a:rPr lang="pt-BR" dirty="0"/>
              <a:t> (https://azure.microsoft.com/</a:t>
            </a:r>
            <a:r>
              <a:rPr lang="pt-BR" dirty="0" err="1"/>
              <a:t>pt-br</a:t>
            </a:r>
            <a:r>
              <a:rPr lang="pt-BR" dirty="0"/>
              <a:t>/overview/</a:t>
            </a:r>
            <a:r>
              <a:rPr lang="pt-BR" dirty="0" err="1"/>
              <a:t>what</a:t>
            </a:r>
            <a:r>
              <a:rPr lang="pt-BR" dirty="0"/>
              <a:t>-</a:t>
            </a:r>
            <a:r>
              <a:rPr lang="pt-BR" dirty="0" err="1"/>
              <a:t>is</a:t>
            </a:r>
            <a:r>
              <a:rPr lang="pt-BR" dirty="0"/>
              <a:t>-middleware/)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58DC3-B810-4A4C-932D-73BA9F7568C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73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B131FA1-CDC5-438F-A9A5-5A3A464D70E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23D65A2-812D-41A6-B6C2-6C468B037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5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FA1-CDC5-438F-A9A5-5A3A464D70E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65A2-812D-41A6-B6C2-6C468B037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98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FA1-CDC5-438F-A9A5-5A3A464D70E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65A2-812D-41A6-B6C2-6C468B037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957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FA1-CDC5-438F-A9A5-5A3A464D70E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65A2-812D-41A6-B6C2-6C468B037D88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9486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FA1-CDC5-438F-A9A5-5A3A464D70E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65A2-812D-41A6-B6C2-6C468B037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611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FA1-CDC5-438F-A9A5-5A3A464D70E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65A2-812D-41A6-B6C2-6C468B037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446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FA1-CDC5-438F-A9A5-5A3A464D70E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65A2-812D-41A6-B6C2-6C468B037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764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FA1-CDC5-438F-A9A5-5A3A464D70E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65A2-812D-41A6-B6C2-6C468B037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492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FA1-CDC5-438F-A9A5-5A3A464D70E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65A2-812D-41A6-B6C2-6C468B037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66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FA1-CDC5-438F-A9A5-5A3A464D70E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65A2-812D-41A6-B6C2-6C468B037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74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FA1-CDC5-438F-A9A5-5A3A464D70E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65A2-812D-41A6-B6C2-6C468B037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1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FA1-CDC5-438F-A9A5-5A3A464D70E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65A2-812D-41A6-B6C2-6C468B037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7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FA1-CDC5-438F-A9A5-5A3A464D70E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65A2-812D-41A6-B6C2-6C468B037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97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FA1-CDC5-438F-A9A5-5A3A464D70E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65A2-812D-41A6-B6C2-6C468B037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19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FA1-CDC5-438F-A9A5-5A3A464D70E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65A2-812D-41A6-B6C2-6C468B037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7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FA1-CDC5-438F-A9A5-5A3A464D70E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65A2-812D-41A6-B6C2-6C468B037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64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FA1-CDC5-438F-A9A5-5A3A464D70E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65A2-812D-41A6-B6C2-6C468B037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25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31FA1-CDC5-438F-A9A5-5A3A464D70E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D65A2-812D-41A6-B6C2-6C468B037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370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Wireless, </a:t>
            </a:r>
            <a:r>
              <a:rPr lang="pt-BR" dirty="0" err="1"/>
              <a:t>remote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wide</a:t>
            </a:r>
            <a:r>
              <a:rPr lang="pt-BR" dirty="0"/>
              <a:t> área networking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Intro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networking </a:t>
            </a:r>
            <a:r>
              <a:rPr lang="pt-BR" dirty="0" err="1"/>
              <a:t>basics</a:t>
            </a:r>
            <a:r>
              <a:rPr lang="pt-BR" dirty="0"/>
              <a:t> – </a:t>
            </a:r>
            <a:r>
              <a:rPr lang="pt-BR" dirty="0" err="1"/>
              <a:t>chapter</a:t>
            </a:r>
            <a:r>
              <a:rPr lang="pt-BR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216440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10.1 – caso de estudo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097088"/>
            <a:ext cx="3442543" cy="3541712"/>
          </a:xfrm>
        </p:spPr>
      </p:pic>
      <p:sp>
        <p:nvSpPr>
          <p:cNvPr id="3" name="CaixaDeTexto 2"/>
          <p:cNvSpPr txBox="1"/>
          <p:nvPr/>
        </p:nvSpPr>
        <p:spPr>
          <a:xfrm>
            <a:off x="1431771" y="2222480"/>
            <a:ext cx="43722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Escola de Negócios Kelly, na Universidade de Indiana, adota conexões com e sem fio, mas alguns edifícios antigos (como o da imagem) não foram construídos com o paradigma de facilitar a transmissão do sinal Wi-Fi. Na figura ao lado, o escritório de um professor ficava a não mais de 12 metros do ponto de acesso Wi-Fi, mas mesmo assim ele nunca tinha sinal. Isso mostra que apenas um bom plano de Wi-Fi ou um roteador mais potente não é o bastante para se considerar um esquema de conexão sem fio.</a:t>
            </a:r>
          </a:p>
        </p:txBody>
      </p:sp>
    </p:spTree>
    <p:extLst>
      <p:ext uri="{BB962C8B-B14F-4D97-AF65-F5344CB8AC3E}">
        <p14:creationId xmlns:p14="http://schemas.microsoft.com/office/powerpoint/2010/main" val="367166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C6330-5030-4EAB-9DE0-35EE88BD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10.2 – Implementação do acesso remoto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2B0074-5769-4478-BF3E-AD973F9A7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PSTN e POTS : Rede discada</a:t>
            </a:r>
          </a:p>
          <a:p>
            <a:pPr lvl="1"/>
            <a:r>
              <a:rPr lang="pt-BR" dirty="0"/>
              <a:t>Vantagens: Fácil de encontrar linhas disponíveis e baixo custo</a:t>
            </a:r>
          </a:p>
          <a:p>
            <a:pPr lvl="1"/>
            <a:r>
              <a:rPr lang="pt-BR" dirty="0"/>
              <a:t>Desvantagens: Custo variável, banda limitada e baixa segurança</a:t>
            </a:r>
          </a:p>
          <a:p>
            <a:r>
              <a:rPr lang="pt-BR" dirty="0"/>
              <a:t>VPN: Rede virtual criptografada</a:t>
            </a:r>
          </a:p>
          <a:p>
            <a:pPr lvl="1"/>
            <a:r>
              <a:rPr lang="pt-BR" dirty="0"/>
              <a:t>Vantagens: Maior banda, custos fixos e flexibilidade das configurações de seguranças</a:t>
            </a:r>
          </a:p>
          <a:p>
            <a:pPr lvl="1"/>
            <a:r>
              <a:rPr lang="pt-BR" dirty="0"/>
              <a:t>Desvantagens: Necessário acesso à internet e configurações mais complexas</a:t>
            </a:r>
          </a:p>
        </p:txBody>
      </p:sp>
    </p:spTree>
    <p:extLst>
      <p:ext uri="{BB962C8B-B14F-4D97-AF65-F5344CB8AC3E}">
        <p14:creationId xmlns:p14="http://schemas.microsoft.com/office/powerpoint/2010/main" val="281407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33BB-B383-4820-8C5C-B5834176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10.2 – Acesso e autenticação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7F9307-4E3D-4972-A0BD-439A09A7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Dial-up</a:t>
            </a:r>
          </a:p>
          <a:p>
            <a:pPr lvl="1"/>
            <a:r>
              <a:rPr lang="pt-BR" dirty="0"/>
              <a:t>SLIP (Serial </a:t>
            </a:r>
            <a:r>
              <a:rPr lang="pt-BR" dirty="0" err="1"/>
              <a:t>Line</a:t>
            </a:r>
            <a:r>
              <a:rPr lang="pt-BR" dirty="0"/>
              <a:t> Internet </a:t>
            </a:r>
            <a:r>
              <a:rPr lang="pt-BR" dirty="0" err="1"/>
              <a:t>Protocol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PPP (Point-</a:t>
            </a:r>
            <a:r>
              <a:rPr lang="pt-BR" dirty="0" err="1"/>
              <a:t>to</a:t>
            </a:r>
            <a:r>
              <a:rPr lang="pt-BR" dirty="0"/>
              <a:t>-Point </a:t>
            </a:r>
            <a:r>
              <a:rPr lang="pt-BR" dirty="0" err="1"/>
              <a:t>Protocol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PPPoE</a:t>
            </a:r>
            <a:r>
              <a:rPr lang="pt-BR" dirty="0"/>
              <a:t> (Point-</a:t>
            </a:r>
            <a:r>
              <a:rPr lang="pt-BR" dirty="0" err="1"/>
              <a:t>to</a:t>
            </a:r>
            <a:r>
              <a:rPr lang="pt-BR" dirty="0"/>
              <a:t>-Point </a:t>
            </a:r>
            <a:r>
              <a:rPr lang="pt-BR" dirty="0" err="1"/>
              <a:t>Protocol</a:t>
            </a:r>
            <a:r>
              <a:rPr lang="pt-BR" dirty="0"/>
              <a:t>)</a:t>
            </a:r>
          </a:p>
          <a:p>
            <a:r>
              <a:rPr lang="pt-BR" dirty="0"/>
              <a:t>VPN</a:t>
            </a:r>
          </a:p>
          <a:p>
            <a:pPr lvl="1"/>
            <a:r>
              <a:rPr lang="pt-BR" dirty="0"/>
              <a:t>PPTP (Point-</a:t>
            </a:r>
            <a:r>
              <a:rPr lang="pt-BR" dirty="0" err="1"/>
              <a:t>to</a:t>
            </a:r>
            <a:r>
              <a:rPr lang="pt-BR" dirty="0"/>
              <a:t>-Point </a:t>
            </a:r>
            <a:r>
              <a:rPr lang="pt-BR" dirty="0" err="1"/>
              <a:t>Tunneling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L2TP (</a:t>
            </a:r>
            <a:r>
              <a:rPr lang="pt-BR" dirty="0" err="1"/>
              <a:t>Layer</a:t>
            </a:r>
            <a:r>
              <a:rPr lang="pt-BR" dirty="0"/>
              <a:t> 2 </a:t>
            </a:r>
            <a:r>
              <a:rPr lang="pt-BR" dirty="0" err="1"/>
              <a:t>Tunning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6350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DACEC-9B47-46C3-BDDE-5CC0AA7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10.2 – Configurando o acesso remoto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70F7D3D-9720-4B23-8A3D-C5581604D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850" y="2097088"/>
            <a:ext cx="4379566" cy="3541712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D579FD6-3BB8-483E-AEB2-B076F69B9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023" y="2091056"/>
            <a:ext cx="320792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2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0D3FEFE-05EA-4AA0-B6F3-27C3D709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pt-BR" dirty="0"/>
              <a:t>10.2 – Configurando o acesso remoto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DEED4AC3-20E2-4D16-B222-70656F781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257" y="2097088"/>
            <a:ext cx="3253164" cy="35839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7EC41F0-401B-40B7-BE2E-455FF827F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082" y="2097088"/>
            <a:ext cx="4006595" cy="358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2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BAF0B10-E632-4DA8-99BB-9DBCB4737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329" y="2097088"/>
            <a:ext cx="3082394" cy="354171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784ABAA-B9BD-4CE8-9493-C108CF28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pt-BR" dirty="0"/>
              <a:t>10.2 – Configurando o acesso remoto</a:t>
            </a:r>
          </a:p>
        </p:txBody>
      </p:sp>
    </p:spTree>
    <p:extLst>
      <p:ext uri="{BB962C8B-B14F-4D97-AF65-F5344CB8AC3E}">
        <p14:creationId xmlns:p14="http://schemas.microsoft.com/office/powerpoint/2010/main" val="474325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Cap</a:t>
            </a:r>
            <a:r>
              <a:rPr lang="pt-BR" dirty="0"/>
              <a:t> 10.3 – unindo </a:t>
            </a:r>
            <a:r>
              <a:rPr lang="pt-BR" dirty="0" err="1"/>
              <a:t>lans</a:t>
            </a:r>
            <a:r>
              <a:rPr lang="pt-BR" dirty="0"/>
              <a:t> com </a:t>
            </a:r>
            <a:r>
              <a:rPr lang="pt-BR" dirty="0" err="1"/>
              <a:t>wans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Por definição, uma LAN vira uma WAN quando o tráfego entre as redes se cruzam.</a:t>
            </a:r>
          </a:p>
          <a:p>
            <a:pPr algn="just"/>
            <a:r>
              <a:rPr lang="pt-BR" dirty="0"/>
              <a:t>No caso da VPN para conexão com a WAN, o sistema funciona como um túnel que transmite dados de um aparelho específico para outro na internet. </a:t>
            </a:r>
          </a:p>
          <a:p>
            <a:pPr algn="just"/>
            <a:r>
              <a:rPr lang="pt-BR" dirty="0"/>
              <a:t>Independente do método, a ideia é a mesma. Um roteador em cada ponto que se conectam de alguma forma.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2408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10.3.1 – variáveis da </a:t>
            </a:r>
            <a:r>
              <a:rPr lang="pt-BR" dirty="0" err="1"/>
              <a:t>wan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Quando uma WAN está sendo configurada, é necessário planejar para atender os diferentes tipos de requisitos existentes. Como: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dirty="0"/>
              <a:t>O número de </a:t>
            </a:r>
            <a:r>
              <a:rPr lang="pt-BR" dirty="0" err="1"/>
              <a:t>LANs</a:t>
            </a:r>
            <a:r>
              <a:rPr lang="pt-BR" dirty="0"/>
              <a:t> que você precisa conectar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dirty="0"/>
              <a:t>A localização das </a:t>
            </a:r>
            <a:r>
              <a:rPr lang="pt-BR" dirty="0" err="1"/>
              <a:t>LANs</a:t>
            </a:r>
            <a:endParaRPr lang="pt-BR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dirty="0"/>
              <a:t>O número de computadores em cada LAN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dirty="0"/>
              <a:t>Custo da implementação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dirty="0"/>
              <a:t>Sistema operacional da rede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dirty="0"/>
              <a:t>Servidores da rede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dirty="0"/>
              <a:t>Requerimentos da banda da rede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3925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10.3.1 – planejando configurações </a:t>
            </a:r>
            <a:r>
              <a:rPr lang="pt-BR" dirty="0" err="1"/>
              <a:t>lan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É necessário considerar os tipos de servidores que você precisa e quantos usuários vão ter acesso à esses servidores.</a:t>
            </a:r>
          </a:p>
          <a:p>
            <a:pPr algn="just"/>
            <a:r>
              <a:rPr lang="pt-BR" dirty="0"/>
              <a:t>A banda de rede entre a LAN e a WAN costumam ser limitadas, portanto é preferível que o tráfego entre </a:t>
            </a:r>
            <a:r>
              <a:rPr lang="pt-BR" dirty="0" err="1"/>
              <a:t>LANs</a:t>
            </a:r>
            <a:r>
              <a:rPr lang="pt-BR" dirty="0"/>
              <a:t> seja mínima.</a:t>
            </a:r>
          </a:p>
          <a:p>
            <a:pPr algn="just"/>
            <a:r>
              <a:rPr lang="pt-BR" dirty="0"/>
              <a:t>O roteador é o aparelho principal para que o acesso seja possível na LAN, além de administrar as conexões realizadas.</a:t>
            </a:r>
          </a:p>
        </p:txBody>
      </p:sp>
    </p:spTree>
    <p:extLst>
      <p:ext uri="{BB962C8B-B14F-4D97-AF65-F5344CB8AC3E}">
        <p14:creationId xmlns:p14="http://schemas.microsoft.com/office/powerpoint/2010/main" val="321739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10.3.1 – planejando configurações </a:t>
            </a:r>
            <a:r>
              <a:rPr lang="pt-BR" dirty="0" err="1"/>
              <a:t>Wan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A conexão WAN tem suporte a diversos tipos de conexão. O tipo mais fácil de configurar é a VPN, basta configurá-lo para permitir o compartilhamento da conexão com a internet (basicamente um roteador conectando com um circuito que carrega dados).</a:t>
            </a:r>
          </a:p>
          <a:p>
            <a:pPr algn="just"/>
            <a:r>
              <a:rPr lang="pt-BR" dirty="0"/>
              <a:t>A conexão pode ser feita por um desses 3 tipos: (explicados posteriormente)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dirty="0" err="1"/>
              <a:t>Circuit-switched</a:t>
            </a:r>
            <a:r>
              <a:rPr lang="pt-BR" dirty="0"/>
              <a:t> network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dirty="0" err="1"/>
              <a:t>Dedicated</a:t>
            </a:r>
            <a:r>
              <a:rPr lang="pt-BR" dirty="0"/>
              <a:t> </a:t>
            </a:r>
            <a:r>
              <a:rPr lang="pt-BR" dirty="0" err="1"/>
              <a:t>circuit</a:t>
            </a:r>
            <a:r>
              <a:rPr lang="pt-BR" dirty="0"/>
              <a:t> network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dirty="0" err="1"/>
              <a:t>Packet-switched</a:t>
            </a:r>
            <a:r>
              <a:rPr lang="pt-BR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275665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capítulo 10 do livro-referência trata, em especial, do tipo de conexão associado aos padrões definidos pela família IEEE 802.11, também conhecidos como Wireless Ethernet ou, simplesmente, Wi-Fi;</a:t>
            </a:r>
          </a:p>
          <a:p>
            <a:pPr algn="just"/>
            <a:r>
              <a:rPr lang="pt-BR" dirty="0"/>
              <a:t>O objetivo do material é evidenciar o funcionamento de redes sem fio, assim como oferecer uma sucinta comparação entre esse tipo de rede e as demais, listando e exemplificando quais protocolos estão associados às suas respectivas arquiteturas.</a:t>
            </a:r>
          </a:p>
        </p:txBody>
      </p:sp>
    </p:spTree>
    <p:extLst>
      <p:ext uri="{BB962C8B-B14F-4D97-AF65-F5344CB8AC3E}">
        <p14:creationId xmlns:p14="http://schemas.microsoft.com/office/powerpoint/2010/main" val="320052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10.3.2 – </a:t>
            </a:r>
            <a:r>
              <a:rPr lang="pt-BR" dirty="0" err="1"/>
              <a:t>Circuit-switched</a:t>
            </a:r>
            <a:r>
              <a:rPr lang="pt-BR" dirty="0"/>
              <a:t> network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Esse tipo de serviço opera na PSTN (redes de telefone)</a:t>
            </a:r>
          </a:p>
          <a:p>
            <a:pPr algn="just"/>
            <a:r>
              <a:rPr lang="pt-BR" dirty="0"/>
              <a:t>Utiliza da arquitetura em cloud (Figura 10-17). Os usuários se conectam a um ponto em comum da rede (a nuvem), estabelecem uma conexão temporária, que é finalizada após a troca de dados é realizada.</a:t>
            </a:r>
          </a:p>
          <a:p>
            <a:pPr algn="just"/>
            <a:r>
              <a:rPr lang="pt-BR" dirty="0"/>
              <a:t>As arquiteturas em cloud são simples para as organizações, por não precisarem administrar o que está dentro da nuvem, nem se preocuparem com a quantia de dados trafegados, porém, essa arquitetura pode ser mais custosa, porque os usuários devem pagar por cada conexão por tempo estabelecido.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41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10.3.2 – </a:t>
            </a:r>
            <a:r>
              <a:rPr lang="pt-BR" dirty="0" err="1"/>
              <a:t>Circuit-switched</a:t>
            </a:r>
            <a:r>
              <a:rPr lang="pt-BR" dirty="0"/>
              <a:t> network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Para que o computador converse com a PSTN (cabo de telefone), é necessário instalar equipamentos especiais (modem), o modem é instruído a ligar com a linha de telefone de outro computador. Esse sistema é conhecido como POTS (standard dial-up system).</a:t>
            </a:r>
          </a:p>
          <a:p>
            <a:pPr algn="just"/>
            <a:r>
              <a:rPr lang="pt-BR" dirty="0"/>
              <a:t>Uma outra opção com maior banda é usar a ISDN (</a:t>
            </a:r>
            <a:r>
              <a:rPr lang="pt-BR" dirty="0" err="1"/>
              <a:t>Integrated</a:t>
            </a:r>
            <a:r>
              <a:rPr lang="pt-BR" dirty="0"/>
              <a:t> Services Digital Network), que combina voz, vídeo e dado no circuito digital. Para utilizar desse serviço, é necessário conectar o computador com um aparelho chamado Network </a:t>
            </a:r>
            <a:r>
              <a:rPr lang="pt-BR" dirty="0" err="1"/>
              <a:t>Terminator</a:t>
            </a:r>
            <a:r>
              <a:rPr lang="pt-BR" dirty="0"/>
              <a:t> (NT-1 ou NT-2).</a:t>
            </a:r>
          </a:p>
          <a:p>
            <a:pPr algn="just"/>
            <a:r>
              <a:rPr lang="pt-BR" dirty="0"/>
              <a:t>A POTS é usada mais frequentemente quando os requerimentos da banda são menores, ao contrário da ISDN.</a:t>
            </a:r>
          </a:p>
        </p:txBody>
      </p:sp>
    </p:spTree>
    <p:extLst>
      <p:ext uri="{BB962C8B-B14F-4D97-AF65-F5344CB8AC3E}">
        <p14:creationId xmlns:p14="http://schemas.microsoft.com/office/powerpoint/2010/main" val="552000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10.3.3 – </a:t>
            </a:r>
            <a:r>
              <a:rPr lang="pt-BR" dirty="0" err="1"/>
              <a:t>dedicated</a:t>
            </a:r>
            <a:r>
              <a:rPr lang="pt-BR" dirty="0"/>
              <a:t> </a:t>
            </a:r>
            <a:r>
              <a:rPr lang="pt-BR" dirty="0" err="1"/>
              <a:t>circuit</a:t>
            </a:r>
            <a:r>
              <a:rPr lang="pt-BR" dirty="0"/>
              <a:t> network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Em um circuito de redes dedicado, todas as conexões são de ponto a ponto. O circuito continua funcionando como um cloud, porém a rede se comporta como se fosse um circuito particular. (Figura 10-18)</a:t>
            </a:r>
          </a:p>
          <a:p>
            <a:pPr algn="just"/>
            <a:r>
              <a:rPr lang="pt-BR" dirty="0"/>
              <a:t>Diferente da </a:t>
            </a:r>
            <a:r>
              <a:rPr lang="pt-BR" dirty="0" err="1"/>
              <a:t>Circuit-switched</a:t>
            </a:r>
            <a:r>
              <a:rPr lang="pt-BR" dirty="0"/>
              <a:t> network, este necessita de mais atenção no design da rede, por ter altos custos no </a:t>
            </a:r>
            <a:r>
              <a:rPr lang="pt-BR" dirty="0" err="1"/>
              <a:t>recabeamento</a:t>
            </a:r>
            <a:r>
              <a:rPr lang="pt-BR" dirty="0"/>
              <a:t> das instalações.</a:t>
            </a:r>
          </a:p>
          <a:p>
            <a:pPr algn="just"/>
            <a:r>
              <a:rPr lang="pt-BR" dirty="0"/>
              <a:t>Três arquiteturas básicas são usadas nesse tipo de circuito: </a:t>
            </a:r>
            <a:r>
              <a:rPr lang="pt-BR" dirty="0" err="1"/>
              <a:t>ring</a:t>
            </a:r>
            <a:r>
              <a:rPr lang="pt-BR" dirty="0"/>
              <a:t>, star e </a:t>
            </a:r>
            <a:r>
              <a:rPr lang="pt-BR" dirty="0" err="1"/>
              <a:t>mesh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A forma mais comum de circuito dedicado usado atualmente é a T </a:t>
            </a:r>
            <a:r>
              <a:rPr lang="pt-BR" dirty="0" err="1"/>
              <a:t>carrier</a:t>
            </a:r>
            <a:r>
              <a:rPr lang="pt-BR" dirty="0"/>
              <a:t> </a:t>
            </a:r>
            <a:r>
              <a:rPr lang="pt-BR" dirty="0" err="1"/>
              <a:t>circuit</a:t>
            </a:r>
            <a:r>
              <a:rPr lang="pt-BR" dirty="0"/>
              <a:t>. Linhas do tipo T1 são utilizados para carregar os dados e transmissão de voz, enquanto a T2, T3 e T4 são agrupamentos de linhas do tipo T1. Outro tipo de circuito dedicado é a SONET (</a:t>
            </a:r>
            <a:r>
              <a:rPr lang="pt-BR" dirty="0" err="1"/>
              <a:t>Synchronous</a:t>
            </a:r>
            <a:r>
              <a:rPr lang="pt-BR" dirty="0"/>
              <a:t> </a:t>
            </a:r>
            <a:r>
              <a:rPr lang="pt-BR" dirty="0" err="1"/>
              <a:t>optical</a:t>
            </a:r>
            <a:r>
              <a:rPr lang="pt-BR" dirty="0"/>
              <a:t> network)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736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10.3.4 – </a:t>
            </a:r>
            <a:r>
              <a:rPr lang="pt-BR" dirty="0" err="1"/>
              <a:t>packet-switched</a:t>
            </a:r>
            <a:r>
              <a:rPr lang="pt-BR" dirty="0"/>
              <a:t> network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O </a:t>
            </a:r>
            <a:r>
              <a:rPr lang="pt-BR" dirty="0" err="1"/>
              <a:t>packet-switched</a:t>
            </a:r>
            <a:r>
              <a:rPr lang="pt-BR" dirty="0"/>
              <a:t> network também utiliza da arquitetura cloud (Figura 10-19), porém, diferente do </a:t>
            </a:r>
            <a:r>
              <a:rPr lang="pt-BR" dirty="0" err="1"/>
              <a:t>circuit-switched</a:t>
            </a:r>
            <a:r>
              <a:rPr lang="pt-BR" dirty="0"/>
              <a:t> network, a cobrança é feita pela quantia de pacote de dados transmitido em uma operação.</a:t>
            </a:r>
          </a:p>
          <a:p>
            <a:pPr algn="just"/>
            <a:r>
              <a:rPr lang="pt-BR" dirty="0"/>
              <a:t>A conexão do usuário com a rede é uma montagem e desmontagem de pacotes (PAD – </a:t>
            </a:r>
            <a:r>
              <a:rPr lang="pt-BR" dirty="0" err="1"/>
              <a:t>packet</a:t>
            </a:r>
            <a:r>
              <a:rPr lang="pt-BR" dirty="0"/>
              <a:t> </a:t>
            </a:r>
            <a:r>
              <a:rPr lang="pt-BR" dirty="0" err="1"/>
              <a:t>assembly</a:t>
            </a:r>
            <a:r>
              <a:rPr lang="pt-BR" dirty="0"/>
              <a:t>/</a:t>
            </a:r>
            <a:r>
              <a:rPr lang="pt-BR" dirty="0" err="1"/>
              <a:t>disassembly</a:t>
            </a:r>
            <a:r>
              <a:rPr lang="pt-BR" dirty="0"/>
              <a:t>).</a:t>
            </a:r>
          </a:p>
          <a:p>
            <a:pPr algn="just"/>
            <a:r>
              <a:rPr lang="pt-BR" dirty="0"/>
              <a:t>O serviço </a:t>
            </a:r>
            <a:r>
              <a:rPr lang="pt-BR" dirty="0" err="1"/>
              <a:t>packet-switched</a:t>
            </a:r>
            <a:r>
              <a:rPr lang="pt-BR" dirty="0"/>
              <a:t> mais antigo existente é a X.25</a:t>
            </a:r>
          </a:p>
          <a:p>
            <a:pPr algn="just"/>
            <a:r>
              <a:rPr lang="pt-BR" dirty="0" err="1"/>
              <a:t>Asynchronous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 (ATM) – é considerada como um serviço de pacote não confiável; Mantêm os dados intactos nas transmissões entre os nodos, enviando apenas um sinal de confirmação de recebimento do pacote (Figura 10-20).</a:t>
            </a:r>
          </a:p>
          <a:p>
            <a:pPr algn="just"/>
            <a:r>
              <a:rPr lang="pt-BR" dirty="0" err="1"/>
              <a:t>Switched</a:t>
            </a:r>
            <a:r>
              <a:rPr lang="pt-BR" dirty="0"/>
              <a:t> </a:t>
            </a:r>
            <a:r>
              <a:rPr lang="pt-BR" dirty="0" err="1"/>
              <a:t>multimegabit</a:t>
            </a:r>
            <a:r>
              <a:rPr lang="pt-BR" dirty="0"/>
              <a:t> data servisse (SMDS) – também é considerada como um serviço de pacote não confiável. Este diferente da ATM, não possui verificação de erros, não é padronizada e o futuro deste é incerto pois não traz vantagens.</a:t>
            </a:r>
          </a:p>
        </p:txBody>
      </p:sp>
    </p:spTree>
    <p:extLst>
      <p:ext uri="{BB962C8B-B14F-4D97-AF65-F5344CB8AC3E}">
        <p14:creationId xmlns:p14="http://schemas.microsoft.com/office/powerpoint/2010/main" val="4046963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1" y="2402057"/>
            <a:ext cx="7213208" cy="1478570"/>
          </a:xfrm>
        </p:spPr>
        <p:txBody>
          <a:bodyPr/>
          <a:lstStyle/>
          <a:p>
            <a:r>
              <a:rPr lang="pt-BR" dirty="0"/>
              <a:t>10.4 Acessando redes </a:t>
            </a:r>
            <a:r>
              <a:rPr lang="pt-BR" dirty="0" err="1"/>
              <a:t>sem-fio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D80E60-BB6F-4E7D-9270-5D05FE5B9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87" y="1680094"/>
            <a:ext cx="3219380" cy="321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59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 redes sem - fio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Dos vários métodos e dispositivos usados para acessar redes sem – fio, destacaremos:</a:t>
            </a:r>
          </a:p>
          <a:p>
            <a:pPr lvl="1"/>
            <a:r>
              <a:rPr lang="pt-BR" dirty="0"/>
              <a:t>SMARTPHONES;</a:t>
            </a:r>
          </a:p>
          <a:p>
            <a:pPr lvl="1"/>
            <a:r>
              <a:rPr lang="pt-BR" dirty="0"/>
              <a:t>TABLES.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367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Smartphones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Dispositivos, telefones, que oferecem para o usuário capacidades computacionais.</a:t>
            </a:r>
          </a:p>
          <a:p>
            <a:r>
              <a:rPr lang="pt-BR" dirty="0"/>
              <a:t>Popularmente definido como:</a:t>
            </a:r>
          </a:p>
          <a:p>
            <a:pPr marL="457200" lvl="1" indent="0">
              <a:buNone/>
            </a:pPr>
            <a:r>
              <a:rPr lang="pt-BR" dirty="0"/>
              <a:t>CELULAR + COMPUTADOR = SMATHPHONE</a:t>
            </a:r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Pode-se considerar </a:t>
            </a:r>
            <a:r>
              <a:rPr lang="pt-BR" dirty="0" err="1"/>
              <a:t>smartphome</a:t>
            </a:r>
            <a:r>
              <a:rPr lang="pt-BR" dirty="0"/>
              <a:t> como um “computador de mão”.</a:t>
            </a:r>
          </a:p>
          <a:p>
            <a:pPr marL="0" indent="0">
              <a:buNone/>
            </a:pPr>
            <a:r>
              <a:rPr lang="pt-BR" dirty="0" err="1"/>
              <a:t>Smarthphones</a:t>
            </a:r>
            <a:r>
              <a:rPr lang="pt-BR" dirty="0"/>
              <a:t> possuem sistemas operacionais e softwares aplicativos, “apps”.</a:t>
            </a:r>
          </a:p>
        </p:txBody>
      </p:sp>
    </p:spTree>
    <p:extLst>
      <p:ext uri="{BB962C8B-B14F-4D97-AF65-F5344CB8AC3E}">
        <p14:creationId xmlns:p14="http://schemas.microsoft.com/office/powerpoint/2010/main" val="1804419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Smartphones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Vamos classificar os smartphones em três tipos:</a:t>
            </a:r>
          </a:p>
          <a:p>
            <a:r>
              <a:rPr lang="pt-BR" dirty="0"/>
              <a:t>Black Berry;</a:t>
            </a:r>
          </a:p>
          <a:p>
            <a:r>
              <a:rPr lang="pt-BR" dirty="0"/>
              <a:t>Iphone;</a:t>
            </a:r>
          </a:p>
          <a:p>
            <a:r>
              <a:rPr lang="pt-BR" dirty="0"/>
              <a:t>Smartphones Android.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72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Smartphone: </a:t>
            </a:r>
            <a:r>
              <a:rPr lang="pt-BR" dirty="0" err="1"/>
              <a:t>blackberry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249487"/>
            <a:ext cx="4782310" cy="3634478"/>
          </a:xfrm>
        </p:spPr>
        <p:txBody>
          <a:bodyPr>
            <a:normAutofit/>
          </a:bodyPr>
          <a:lstStyle/>
          <a:p>
            <a:r>
              <a:rPr lang="pt-BR" dirty="0"/>
              <a:t>SO lançado em 1999 com um leitor de e-mail;</a:t>
            </a:r>
          </a:p>
          <a:p>
            <a:r>
              <a:rPr lang="pt-BR" dirty="0"/>
              <a:t>Atualmente </a:t>
            </a:r>
            <a:r>
              <a:rPr lang="pt-BR" dirty="0" err="1"/>
              <a:t>Blçackberry</a:t>
            </a:r>
            <a:r>
              <a:rPr lang="pt-BR" dirty="0"/>
              <a:t> suporta multitarefas e interoperabilidade. Já vem de fábrica com diversos aplicativos voltados para os negócios.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0D2DFFF-01C3-4B7C-96BA-64C5BE81B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02" y="887896"/>
            <a:ext cx="2833008" cy="49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4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18518"/>
            <a:ext cx="9905998" cy="1478570"/>
          </a:xfrm>
        </p:spPr>
        <p:txBody>
          <a:bodyPr/>
          <a:lstStyle/>
          <a:p>
            <a:r>
              <a:rPr lang="pt-BR" dirty="0"/>
              <a:t>Smartphone: IPHONE</a:t>
            </a:r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4F1B5ED0-5B58-4C86-BD8F-5E5699CB9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986182"/>
              </p:ext>
            </p:extLst>
          </p:nvPr>
        </p:nvGraphicFramePr>
        <p:xfrm>
          <a:off x="1749288" y="2319131"/>
          <a:ext cx="9019830" cy="3525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19C3C989-C4D3-4F96-BC5E-1C1465E1A4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04" y="890035"/>
            <a:ext cx="702117" cy="6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10.1 – componentes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Definição: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dirty="0"/>
              <a:t>WLAN – Wireless Local </a:t>
            </a:r>
            <a:r>
              <a:rPr lang="pt-BR" dirty="0" err="1"/>
              <a:t>Area</a:t>
            </a:r>
            <a:r>
              <a:rPr lang="pt-BR" dirty="0"/>
              <a:t> Network: LAN conectada numa ampla área geográfica, tradicionalmente através da rede telefônica com switches;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dirty="0"/>
              <a:t>DECT – Digital </a:t>
            </a:r>
            <a:r>
              <a:rPr lang="pt-BR" dirty="0" err="1"/>
              <a:t>Enhanced</a:t>
            </a:r>
            <a:r>
              <a:rPr lang="pt-BR" dirty="0"/>
              <a:t> </a:t>
            </a:r>
            <a:r>
              <a:rPr lang="pt-BR" dirty="0" err="1"/>
              <a:t>Cordless</a:t>
            </a:r>
            <a:r>
              <a:rPr lang="pt-BR" dirty="0"/>
              <a:t> Communications: conexão para telefones sem fio, ainda em uso hoje em dia.</a:t>
            </a:r>
          </a:p>
        </p:txBody>
      </p:sp>
    </p:spTree>
    <p:extLst>
      <p:ext uri="{BB962C8B-B14F-4D97-AF65-F5344CB8AC3E}">
        <p14:creationId xmlns:p14="http://schemas.microsoft.com/office/powerpoint/2010/main" val="3512938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Smartphone: IPHONE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7C676C5-EBA9-4360-9A9C-01B621496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94" y="2249488"/>
            <a:ext cx="3633787" cy="3633787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11E3DF4-1641-4DBD-9BA3-C53A145A6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394" y="166748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27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Smartphone: ANDROID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249487"/>
            <a:ext cx="5653282" cy="3634478"/>
          </a:xfrm>
        </p:spPr>
        <p:txBody>
          <a:bodyPr>
            <a:normAutofit/>
          </a:bodyPr>
          <a:lstStyle/>
          <a:p>
            <a:r>
              <a:rPr lang="pt-BR" dirty="0"/>
              <a:t>SO Lançado em 2008 pela Google;</a:t>
            </a:r>
          </a:p>
          <a:p>
            <a:r>
              <a:rPr lang="pt-BR" dirty="0"/>
              <a:t>Baseado no SO Linux;</a:t>
            </a:r>
          </a:p>
          <a:p>
            <a:r>
              <a:rPr lang="pt-BR" dirty="0"/>
              <a:t>Vários fabricantes podem usar o Android em seus smartphones, por isso existem diversas de aparelhos;</a:t>
            </a:r>
          </a:p>
          <a:p>
            <a:r>
              <a:rPr lang="pt-BR" dirty="0"/>
              <a:t>Também possui loja de aplicativos.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DD3F6B-09C7-446A-A3E4-B90D67373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500" y="618518"/>
            <a:ext cx="1095528" cy="124794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C4C0607-BE1E-434C-A2A5-2BF9391CF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109" y="1340218"/>
            <a:ext cx="2225220" cy="43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0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Smartphone: tipos de 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6"/>
            <a:ext cx="7369541" cy="3989995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Produtividade: Ferramentas de produtividade para negócios. Exemplo: Microsoft Suíte;</a:t>
            </a:r>
          </a:p>
          <a:p>
            <a:r>
              <a:rPr lang="pt-BR" dirty="0"/>
              <a:t>Comunicação: Incluem meios de comunicação com outros usuários, incluindo envio de SMS, e-mails, redes sociais, ... Exemplo: Twitter, Facebook, Gmail.</a:t>
            </a:r>
          </a:p>
          <a:p>
            <a:r>
              <a:rPr lang="pt-BR" dirty="0"/>
              <a:t>Gerenciamento Pessoal: Aplicativos para o gerenciamento de orçamentos e planos pessoais. Exemplo: Calendários, ...</a:t>
            </a:r>
          </a:p>
          <a:p>
            <a:r>
              <a:rPr lang="pt-BR" dirty="0"/>
              <a:t>Saúde e Ginástica: Aplicativos para acompanhamento de exercícios e dietas, ...</a:t>
            </a:r>
          </a:p>
          <a:p>
            <a:r>
              <a:rPr lang="pt-BR" dirty="0"/>
              <a:t>Entretenimento: Software especializados em mostrar opções de entretenimento para o usuário, como jogos, quais filmes estão passando na cidade onde usuário, reside, ...</a:t>
            </a:r>
          </a:p>
        </p:txBody>
      </p:sp>
    </p:spTree>
    <p:extLst>
      <p:ext uri="{BB962C8B-B14F-4D97-AF65-F5344CB8AC3E}">
        <p14:creationId xmlns:p14="http://schemas.microsoft.com/office/powerpoint/2010/main" val="3765087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TABLETS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249487"/>
            <a:ext cx="4782310" cy="3634478"/>
          </a:xfrm>
        </p:spPr>
        <p:txBody>
          <a:bodyPr>
            <a:normAutofit/>
          </a:bodyPr>
          <a:lstStyle/>
          <a:p>
            <a:r>
              <a:rPr lang="pt-BR" dirty="0"/>
              <a:t>Similares ao smartphones.</a:t>
            </a:r>
          </a:p>
          <a:p>
            <a:r>
              <a:rPr lang="pt-BR" dirty="0"/>
              <a:t>Considerados computadores portátil.</a:t>
            </a:r>
          </a:p>
          <a:p>
            <a:r>
              <a:rPr lang="pt-BR" dirty="0"/>
              <a:t>Todos permitem interação com “canetas”.</a:t>
            </a:r>
          </a:p>
          <a:p>
            <a:r>
              <a:rPr lang="pt-BR" dirty="0"/>
              <a:t>Exemplos: </a:t>
            </a:r>
            <a:r>
              <a:rPr lang="pt-BR" dirty="0" err="1"/>
              <a:t>Ipad</a:t>
            </a:r>
            <a:r>
              <a:rPr lang="pt-BR" dirty="0"/>
              <a:t>, Samsung Galaxy Note, ...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EAE7D9-6582-43AF-BD9C-32A1005AC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52" y="695650"/>
            <a:ext cx="5780738" cy="39629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E7C27FC-F412-4BB0-9A64-F8395D33A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683" y="4411258"/>
            <a:ext cx="3347279" cy="223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82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em 3">
            <a:extLst>
              <a:ext uri="{FF2B5EF4-FFF2-40B4-BE49-F238E27FC236}">
                <a16:creationId xmlns:a16="http://schemas.microsoft.com/office/drawing/2014/main" id="{AB5D8393-A0C8-400E-A601-B7E7869DB779}"/>
              </a:ext>
            </a:extLst>
          </p:cNvPr>
          <p:cNvSpPr/>
          <p:nvPr/>
        </p:nvSpPr>
        <p:spPr>
          <a:xfrm>
            <a:off x="1484243" y="1372201"/>
            <a:ext cx="8653670" cy="3753748"/>
          </a:xfrm>
          <a:prstGeom prst="cloud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0080" y="1601744"/>
            <a:ext cx="6491839" cy="3294662"/>
          </a:xfrm>
        </p:spPr>
        <p:txBody>
          <a:bodyPr>
            <a:normAutofit/>
          </a:bodyPr>
          <a:lstStyle/>
          <a:p>
            <a:pPr algn="ctr"/>
            <a:r>
              <a:rPr lang="pt-BR" sz="4800" cap="none" dirty="0">
                <a:ln w="0"/>
                <a:solidFill>
                  <a:schemeClr val="bg2"/>
                </a:solidFill>
              </a:rPr>
              <a:t>COMPUTAÇÃO EM NUVEM</a:t>
            </a:r>
          </a:p>
        </p:txBody>
      </p:sp>
    </p:spTree>
    <p:extLst>
      <p:ext uri="{BB962C8B-B14F-4D97-AF65-F5344CB8AC3E}">
        <p14:creationId xmlns:p14="http://schemas.microsoft.com/office/powerpoint/2010/main" val="2852816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COMPUTAÇÃO EM NUVEM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1FF8ABF-F476-4675-96B0-00CA7AA19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253210"/>
              </p:ext>
            </p:extLst>
          </p:nvPr>
        </p:nvGraphicFramePr>
        <p:xfrm>
          <a:off x="1000736" y="1659988"/>
          <a:ext cx="9906000" cy="4030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6749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Computação em nuvem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7"/>
            <a:ext cx="8466822" cy="308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computação em nuvem oferece os seguintes tipos serviços:</a:t>
            </a:r>
          </a:p>
          <a:p>
            <a:r>
              <a:rPr lang="pt-BR" dirty="0"/>
              <a:t>Software como Serviço (SaaS);</a:t>
            </a:r>
          </a:p>
          <a:p>
            <a:r>
              <a:rPr lang="pt-BR" dirty="0"/>
              <a:t>Serviço de Desenvolvimento;</a:t>
            </a:r>
          </a:p>
          <a:p>
            <a:r>
              <a:rPr lang="pt-BR" dirty="0"/>
              <a:t>Serviço de utilitários;</a:t>
            </a:r>
          </a:p>
          <a:p>
            <a:r>
              <a:rPr lang="pt-BR" dirty="0"/>
              <a:t>Serviço para Comércio.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3223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Computação em nuvem: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7"/>
            <a:ext cx="7045985" cy="3634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provedor de serviços hospeda um ou mais aplicativos dentro de sua infraestrutura que eles disponibilizam para seus clientes.</a:t>
            </a:r>
          </a:p>
          <a:p>
            <a:pPr marL="0" indent="0">
              <a:buNone/>
            </a:pPr>
            <a:r>
              <a:rPr lang="pt-BR" dirty="0"/>
              <a:t>SaaS  pode fornecer aplicativos especializados, como folha de pagamento ou aplicações generalizadas.</a:t>
            </a:r>
          </a:p>
          <a:p>
            <a:pPr marL="0" indent="0">
              <a:buNone/>
            </a:pPr>
            <a:r>
              <a:rPr lang="pt-BR" dirty="0"/>
              <a:t>Exemplos: Google </a:t>
            </a:r>
            <a:r>
              <a:rPr lang="pt-BR" dirty="0" err="1"/>
              <a:t>Docs</a:t>
            </a:r>
            <a:r>
              <a:rPr lang="pt-BR" dirty="0"/>
              <a:t>, ...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BF353B5-B7CF-4AE9-9A5B-7774C2CE0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66" y="2347546"/>
            <a:ext cx="2439119" cy="307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59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pt-BR"/>
              <a:t>Computação em nuvem: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1" y="2249488"/>
            <a:ext cx="3922957" cy="3989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provedor hospeda ambientes que permitem aos desenvolvedores criar software sem manter um ambiente local robusto.</a:t>
            </a:r>
          </a:p>
          <a:p>
            <a:pPr marL="0" indent="0">
              <a:buNone/>
            </a:pPr>
            <a:r>
              <a:rPr lang="pt-BR" dirty="0"/>
              <a:t>Exemplo: Google Maps </a:t>
            </a:r>
            <a:r>
              <a:rPr lang="pt-BR" dirty="0" err="1"/>
              <a:t>Plaform</a:t>
            </a:r>
            <a:r>
              <a:rPr lang="pt-BR" dirty="0"/>
              <a:t> oferece esse serviço.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B5EE70-0D59-4F33-9AA0-28109E77B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27" y="1877569"/>
            <a:ext cx="5716302" cy="411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28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Computação em nuvem: Utilitários E Comércio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83948" y="2258406"/>
            <a:ext cx="4738883" cy="346199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Serviço de utilitários: Provedores de serviços que fornecem utilitários como proteção contra vírus e monitoramento de segurança.</a:t>
            </a:r>
          </a:p>
          <a:p>
            <a:endParaRPr lang="pt-BR" dirty="0"/>
          </a:p>
          <a:p>
            <a:r>
              <a:rPr lang="pt-BR" dirty="0"/>
              <a:t>Serviço para Comércio: Serviços que fornecem uma interface para os comerciantes disponibilizarem bens e serviços.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A9AB10-9B98-43D9-9215-B2DE9BDA1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3" y="4354103"/>
            <a:ext cx="1623664" cy="147857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ADA3467-61EA-471A-BAA5-A0D73A951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3" y="2267325"/>
            <a:ext cx="1683658" cy="13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1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10.1 – componentes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implantação de uma WLAN requer os seguintes componentes básicos: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dirty="0"/>
              <a:t>Adaptador de rede compatível: um para cada estação que for se conectar a essa rede;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dirty="0"/>
              <a:t>Pontos de acesso: um (ou mais) ponto(s) de acesso, ao utilizar o modo infraestrutura (que é o mais comum);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dirty="0"/>
              <a:t>Intervalo de frequências de rádio: como a informação trafega via ondas de rádio, é necessário que se tenha “vias” de transmissão, aqui caracterizadas como frequências de onda de rádio.</a:t>
            </a:r>
          </a:p>
        </p:txBody>
      </p:sp>
    </p:spTree>
    <p:extLst>
      <p:ext uri="{BB962C8B-B14F-4D97-AF65-F5344CB8AC3E}">
        <p14:creationId xmlns:p14="http://schemas.microsoft.com/office/powerpoint/2010/main" val="3341264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vem 4">
            <a:extLst>
              <a:ext uri="{FF2B5EF4-FFF2-40B4-BE49-F238E27FC236}">
                <a16:creationId xmlns:a16="http://schemas.microsoft.com/office/drawing/2014/main" id="{6D2863D2-8982-45A9-8376-7E7E4B227502}"/>
              </a:ext>
            </a:extLst>
          </p:cNvPr>
          <p:cNvSpPr/>
          <p:nvPr/>
        </p:nvSpPr>
        <p:spPr>
          <a:xfrm>
            <a:off x="1016870" y="1660990"/>
            <a:ext cx="10373533" cy="4699764"/>
          </a:xfrm>
          <a:prstGeom prst="cloud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638" y="182420"/>
            <a:ext cx="9905998" cy="1478570"/>
          </a:xfrm>
        </p:spPr>
        <p:txBody>
          <a:bodyPr/>
          <a:lstStyle/>
          <a:p>
            <a:r>
              <a:rPr lang="pt-BR" dirty="0"/>
              <a:t>Computação em nuvem: IMPLEMENTAÇÃO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CF384A9-CC33-4759-8D4C-FA90E5680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540441"/>
              </p:ext>
            </p:extLst>
          </p:nvPr>
        </p:nvGraphicFramePr>
        <p:xfrm>
          <a:off x="3362178" y="2277534"/>
          <a:ext cx="5838093" cy="3465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093">
                  <a:extLst>
                    <a:ext uri="{9D8B030D-6E8A-4147-A177-3AD203B41FA5}">
                      <a16:colId xmlns:a16="http://schemas.microsoft.com/office/drawing/2014/main" val="1086486889"/>
                    </a:ext>
                  </a:extLst>
                </a:gridCol>
              </a:tblGrid>
              <a:tr h="1088525">
                <a:tc>
                  <a:txBody>
                    <a:bodyPr/>
                    <a:lstStyle/>
                    <a:p>
                      <a:pPr algn="ctr"/>
                      <a:r>
                        <a:rPr lang="pt-BR" sz="5400" dirty="0"/>
                        <a:t>FRONT END</a:t>
                      </a:r>
                      <a:endParaRPr lang="pt-BR" sz="5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729858"/>
                  </a:ext>
                </a:extLst>
              </a:tr>
              <a:tr h="1130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5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MIDDLE WARE</a:t>
                      </a:r>
                    </a:p>
                    <a:p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18195"/>
                  </a:ext>
                </a:extLst>
              </a:tr>
              <a:tr h="1130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5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BACK END</a:t>
                      </a:r>
                    </a:p>
                    <a:p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4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081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Computação em nuvem: FRONT END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9375" y="2769991"/>
            <a:ext cx="7777505" cy="2674205"/>
          </a:xfrm>
        </p:spPr>
        <p:txBody>
          <a:bodyPr>
            <a:normAutofit/>
          </a:bodyPr>
          <a:lstStyle/>
          <a:p>
            <a:r>
              <a:rPr lang="pt-BR" dirty="0"/>
              <a:t>Acesso ao conteúdo da nuvem. Geralmente usa-se a Internet.</a:t>
            </a:r>
          </a:p>
          <a:p>
            <a:r>
              <a:rPr lang="pt-BR" dirty="0"/>
              <a:t>Tipo de Hardware do Usuário. Smartphone, notebook, ...</a:t>
            </a:r>
          </a:p>
          <a:p>
            <a:r>
              <a:rPr lang="pt-BR" dirty="0"/>
              <a:t>Software para acesso ao serviço. Navegador ou software </a:t>
            </a:r>
            <a:r>
              <a:rPr lang="pt-BR" dirty="0" err="1"/>
              <a:t>espoecializado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148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Computação em nuvem: BACK END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9375" y="2475915"/>
            <a:ext cx="8354280" cy="2968282"/>
          </a:xfrm>
        </p:spPr>
        <p:txBody>
          <a:bodyPr>
            <a:normAutofit/>
          </a:bodyPr>
          <a:lstStyle/>
          <a:p>
            <a:r>
              <a:rPr lang="pt-BR" dirty="0"/>
              <a:t>Infraestrutura: Auto poder de processamento e armazenamento.</a:t>
            </a:r>
          </a:p>
          <a:p>
            <a:r>
              <a:rPr lang="pt-BR" dirty="0"/>
              <a:t>Alto poder de redundância.</a:t>
            </a:r>
          </a:p>
          <a:p>
            <a:r>
              <a:rPr lang="pt-BR" dirty="0"/>
              <a:t>Escalabilidade.</a:t>
            </a:r>
          </a:p>
          <a:p>
            <a:r>
              <a:rPr lang="pt-BR" dirty="0"/>
              <a:t>Garantir que o serviço não pare.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0793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Computação em nuvem: </a:t>
            </a:r>
            <a:r>
              <a:rPr lang="pt-BR" dirty="0" err="1"/>
              <a:t>middle</a:t>
            </a:r>
            <a:r>
              <a:rPr lang="pt-BR" dirty="0"/>
              <a:t> </a:t>
            </a:r>
            <a:r>
              <a:rPr lang="pt-BR" dirty="0" err="1"/>
              <a:t>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9375" y="2475915"/>
            <a:ext cx="8354280" cy="17725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Software especializado que permite a comunicação e administra a interação entre front </a:t>
            </a:r>
            <a:r>
              <a:rPr lang="pt-BR" dirty="0" err="1"/>
              <a:t>end</a:t>
            </a:r>
            <a:r>
              <a:rPr lang="pt-BR" dirty="0"/>
              <a:t> e </a:t>
            </a:r>
            <a:r>
              <a:rPr lang="pt-BR" dirty="0" err="1"/>
              <a:t>back</a:t>
            </a:r>
            <a:r>
              <a:rPr lang="pt-BR" dirty="0"/>
              <a:t> end. </a:t>
            </a:r>
          </a:p>
          <a:p>
            <a:pPr marL="0" indent="0">
              <a:buNone/>
            </a:pPr>
            <a:r>
              <a:rPr lang="pt-BR" dirty="0"/>
              <a:t>Por meio dele é possível monitorar o tráfego e rota das requisições.</a:t>
            </a:r>
          </a:p>
        </p:txBody>
      </p:sp>
    </p:spTree>
    <p:extLst>
      <p:ext uri="{BB962C8B-B14F-4D97-AF65-F5344CB8AC3E}">
        <p14:creationId xmlns:p14="http://schemas.microsoft.com/office/powerpoint/2010/main" val="4052281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Summary</a:t>
            </a:r>
            <a:r>
              <a:rPr lang="pt-BR" dirty="0"/>
              <a:t> </a:t>
            </a:r>
            <a:r>
              <a:rPr lang="pt-BR" dirty="0" err="1"/>
              <a:t>questions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914" y="2097088"/>
            <a:ext cx="3379319" cy="3541712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706" y="2097089"/>
            <a:ext cx="336932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5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10.1 – componentes básicos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460" y="2401296"/>
            <a:ext cx="4761905" cy="3238095"/>
          </a:xfrm>
        </p:spPr>
      </p:pic>
    </p:spTree>
    <p:extLst>
      <p:ext uri="{BB962C8B-B14F-4D97-AF65-F5344CB8AC3E}">
        <p14:creationId xmlns:p14="http://schemas.microsoft.com/office/powerpoint/2010/main" val="229627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10.1 – componentes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Wi-Fi usa o tipo de acesso de mídia CMSA/CA (Carrier </a:t>
            </a:r>
            <a:r>
              <a:rPr lang="pt-BR" dirty="0" err="1"/>
              <a:t>Sense</a:t>
            </a:r>
            <a:r>
              <a:rPr lang="pt-BR" dirty="0"/>
              <a:t> </a:t>
            </a:r>
            <a:r>
              <a:rPr lang="pt-BR" dirty="0" err="1"/>
              <a:t>Multiple</a:t>
            </a:r>
            <a:r>
              <a:rPr lang="pt-BR" dirty="0"/>
              <a:t> Access/ </a:t>
            </a:r>
            <a:r>
              <a:rPr lang="pt-BR" dirty="0" err="1"/>
              <a:t>Collision</a:t>
            </a:r>
            <a:r>
              <a:rPr lang="pt-BR" dirty="0"/>
              <a:t> </a:t>
            </a:r>
            <a:r>
              <a:rPr lang="pt-BR" dirty="0" err="1"/>
              <a:t>Avoidance</a:t>
            </a:r>
            <a:r>
              <a:rPr lang="pt-BR" dirty="0"/>
              <a:t>): como é mais difícil identificar colisões em transmissões sem fio, nesse tipo de transmissão os computadores só transmitem sem houver silêncio na via (i.e. nenhuma transmissão estiver ocorrendo naquele momento).</a:t>
            </a:r>
          </a:p>
        </p:txBody>
      </p:sp>
    </p:spTree>
    <p:extLst>
      <p:ext uri="{BB962C8B-B14F-4D97-AF65-F5344CB8AC3E}">
        <p14:creationId xmlns:p14="http://schemas.microsoft.com/office/powerpoint/2010/main" val="400026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10.1 – componentes básicos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691685"/>
            <a:ext cx="9406969" cy="2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7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10.1 – esquema de rede sobreposta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606" y="2249488"/>
            <a:ext cx="3977614" cy="3541712"/>
          </a:xfrm>
        </p:spPr>
      </p:pic>
    </p:spTree>
    <p:extLst>
      <p:ext uri="{BB962C8B-B14F-4D97-AF65-F5344CB8AC3E}">
        <p14:creationId xmlns:p14="http://schemas.microsoft.com/office/powerpoint/2010/main" val="327727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10.1 – parâmetros de configuração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80" y="2097088"/>
            <a:ext cx="2783785" cy="3541712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43" y="2097089"/>
            <a:ext cx="375978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25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2016</Words>
  <Application>Microsoft Office PowerPoint</Application>
  <PresentationFormat>Widescreen</PresentationFormat>
  <Paragraphs>171</Paragraphs>
  <Slides>44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Calibri</vt:lpstr>
      <vt:lpstr>Tw Cen MT</vt:lpstr>
      <vt:lpstr>Wingdings</vt:lpstr>
      <vt:lpstr>Circuito</vt:lpstr>
      <vt:lpstr>Wireless, remote and wide área networking</vt:lpstr>
      <vt:lpstr>introdução</vt:lpstr>
      <vt:lpstr>10.1 – componentes básicos</vt:lpstr>
      <vt:lpstr>10.1 – componentes básicos</vt:lpstr>
      <vt:lpstr>10.1 – componentes básicos</vt:lpstr>
      <vt:lpstr>10.1 – componentes básicos</vt:lpstr>
      <vt:lpstr>10.1 – componentes básicos</vt:lpstr>
      <vt:lpstr>10.1 – esquema de rede sobreposta</vt:lpstr>
      <vt:lpstr>10.1 – parâmetros de configuração</vt:lpstr>
      <vt:lpstr>10.1 – caso de estudo</vt:lpstr>
      <vt:lpstr>10.2 – Implementação do acesso remoto</vt:lpstr>
      <vt:lpstr>10.2 – Acesso e autenticação </vt:lpstr>
      <vt:lpstr>10.2 – Configurando o acesso remoto</vt:lpstr>
      <vt:lpstr>10.2 – Configurando o acesso remoto</vt:lpstr>
      <vt:lpstr>10.2 – Configurando o acesso remoto</vt:lpstr>
      <vt:lpstr>Cap 10.3 – unindo lans com wans</vt:lpstr>
      <vt:lpstr>10.3.1 – variáveis da wan</vt:lpstr>
      <vt:lpstr>10.3.1 – planejando configurações lan </vt:lpstr>
      <vt:lpstr>10.3.1 – planejando configurações Wan </vt:lpstr>
      <vt:lpstr>10.3.2 – Circuit-switched network</vt:lpstr>
      <vt:lpstr>10.3.2 – Circuit-switched network</vt:lpstr>
      <vt:lpstr>10.3.3 – dedicated circuit network</vt:lpstr>
      <vt:lpstr>10.3.4 – packet-switched network</vt:lpstr>
      <vt:lpstr>10.4 Acessando redes sem-fio</vt:lpstr>
      <vt:lpstr>Acesso a redes sem - fio</vt:lpstr>
      <vt:lpstr>Smartphones</vt:lpstr>
      <vt:lpstr>Smartphones</vt:lpstr>
      <vt:lpstr>Smartphone: blackberry</vt:lpstr>
      <vt:lpstr>Smartphone: IPHONE</vt:lpstr>
      <vt:lpstr>Smartphone: IPHONE</vt:lpstr>
      <vt:lpstr>Smartphone: ANDROID</vt:lpstr>
      <vt:lpstr>Smartphone: tipos de aplicações</vt:lpstr>
      <vt:lpstr>TABLETS</vt:lpstr>
      <vt:lpstr>COMPUTAÇÃO EM NUVEM</vt:lpstr>
      <vt:lpstr>COMPUTAÇÃO EM NUVEM</vt:lpstr>
      <vt:lpstr>Computação em nuvem</vt:lpstr>
      <vt:lpstr>Computação em nuvem: SOFTWARE</vt:lpstr>
      <vt:lpstr>Computação em nuvem: desenvolvimento</vt:lpstr>
      <vt:lpstr>Computação em nuvem: Utilitários E Comércio</vt:lpstr>
      <vt:lpstr>Computação em nuvem: IMPLEMENTAÇÃO</vt:lpstr>
      <vt:lpstr>Computação em nuvem: FRONT END</vt:lpstr>
      <vt:lpstr>Computação em nuvem: BACK END</vt:lpstr>
      <vt:lpstr>Computação em nuvem: middle ware</vt:lpstr>
      <vt:lpstr>Summary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Wireless, remote and wide área networking</dc:title>
  <dc:creator>Fábio</dc:creator>
  <cp:lastModifiedBy>Fábio</cp:lastModifiedBy>
  <cp:revision>22</cp:revision>
  <dcterms:created xsi:type="dcterms:W3CDTF">2019-04-14T22:55:45Z</dcterms:created>
  <dcterms:modified xsi:type="dcterms:W3CDTF">2019-04-17T18:18:04Z</dcterms:modified>
</cp:coreProperties>
</file>