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8"/>
  </p:notesMasterIdLst>
  <p:sldIdLst>
    <p:sldId id="32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embeddedFontLst>
    <p:embeddedFont>
      <p:font typeface="Average" panose="020B0604020202020204" charset="0"/>
      <p:regular r:id="rId69"/>
    </p:embeddedFont>
    <p:embeddedFont>
      <p:font typeface="Century Gothic" panose="020B0502020202020204" pitchFamily="34" charset="0"/>
      <p:regular r:id="rId70"/>
      <p:bold r:id="rId71"/>
      <p:italic r:id="rId72"/>
      <p:boldItalic r:id="rId73"/>
    </p:embeddedFont>
    <p:embeddedFont>
      <p:font typeface="Oswald" panose="020B0604020202020204" charset="0"/>
      <p:regular r:id="rId74"/>
      <p:bold r:id="rId75"/>
    </p:embeddedFont>
    <p:embeddedFont>
      <p:font typeface="Oswald Medium" panose="020B0604020202020204" charset="0"/>
      <p:regular r:id="rId76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d69efbb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9d69efbb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d69efbb9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d69efbb9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d69efbb9_4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d69efbb9_4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d69efbb9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d69efbb9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4072c9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4072c9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4072c9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4072c94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4072c94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4072c94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4072c9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4072c9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e1451c6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e1451c6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e1451c6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e1451c6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e1451c6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e1451c6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d69efbb9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d69efbb9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e1451c6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e1451c6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e1451c6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e1451c6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e1451c6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e1451c6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e1451c6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e1451c6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e1451c6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e1451c6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e1451c6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e1451c6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e1451c6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e1451c6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e1451c6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e1451c6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9e1451c6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9e1451c6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e1451c6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e1451c6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d69efbb9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d69efbb9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e1451c6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9e1451c6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e1451c6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9e1451c6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9e1451c6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9e1451c6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9e1451c6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9e1451c6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e1451c6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e1451c6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e1451c6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e1451c6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d69efbb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9d69efbb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d69efbb9_3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d69efbb9_3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d69efbb9_3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d69efbb9_3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d69efbb9_3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d69efbb9_3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d69efbb9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d69efbb9_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d69efbb9_3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9d69efbb9_3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d69efbb9_3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9d69efbb9_3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9d69efbb9_3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9d69efbb9_3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d69efbb9_3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d69efbb9_3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9d69efbb9_3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9d69efbb9_3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d69efbb9_3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d69efbb9_3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9d69efbb9_3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9d69efbb9_3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9d69efbb9_3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9d69efbb9_3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9d69efbb9_3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9d69efbb9_3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9d69efbb9_3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9d69efbb9_3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d69efbb9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d69efbb9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9d69efbb9_3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9d69efbb9_3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9d69efbb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9d69efbb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9d69efbb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9d69efbb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9d69efbb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9d69efbb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9d69efbb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9d69efbb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9d69efbb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9d69efbb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9d69efbb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9d69efbb9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9d69efbb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9d69efbb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9d69efbb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9d69efbb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9d69efbb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9d69efbb9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d69efbb9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d69efbb9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9d69efbb9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9d69efbb9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9d69efbb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9d69efbb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9d69efbb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9d69efbb9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9d69efbb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9d69efbb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9d69efbb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9d69efbb9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9d69efbb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9d69efbb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9d69efbb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9d69efbb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d69efbb9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d69efbb9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d69efbb9_4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d69efbb9_4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d69efbb9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d69efbb9_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3">
  <p:cSld name="AUTOLAYOUT_3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name="adj" fmla="val 25000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name="adj" fmla="val 25000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 flipH="1">
            <a:off x="0" y="25"/>
            <a:ext cx="2349600" cy="5143500"/>
          </a:xfrm>
          <a:prstGeom prst="rtTriangle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Gerenciamento de Rede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5A62CE-EAAB-4AA3-9DC5-11130EE11156}"/>
              </a:ext>
            </a:extLst>
          </p:cNvPr>
          <p:cNvSpPr txBox="1"/>
          <p:nvPr/>
        </p:nvSpPr>
        <p:spPr>
          <a:xfrm>
            <a:off x="6464595" y="3048803"/>
            <a:ext cx="250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Bruno Defante da Silva</a:t>
            </a:r>
          </a:p>
          <a:p>
            <a:r>
              <a:rPr lang="pt-BR" dirty="0"/>
              <a:t>José Pedro M. Morgado</a:t>
            </a:r>
          </a:p>
          <a:p>
            <a:r>
              <a:rPr lang="pt-BR" dirty="0"/>
              <a:t>Lucas de Souza </a:t>
            </a:r>
            <a:r>
              <a:rPr lang="pt-BR" dirty="0" err="1"/>
              <a:t>Stoller</a:t>
            </a:r>
            <a:endParaRPr lang="pt-BR" dirty="0"/>
          </a:p>
          <a:p>
            <a:r>
              <a:rPr lang="pt-BR" dirty="0"/>
              <a:t>Marcelo </a:t>
            </a:r>
            <a:r>
              <a:rPr lang="pt-BR" dirty="0" err="1"/>
              <a:t>Moralles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gerenciamento de redes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3843893" y="978900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Latência: Delays de performance da rede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Bottlenecks (gargalos): Componentes responsáveis pela perda de performance.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gerenciamento de redes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722100" y="60537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Os usuários relatam atrasos de desempenho que já podem ter causado problemas maiores.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Manter os usuários informados sobre suas responsabilidades em manter a rede.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Eles não precisam saber coisas muito profundas sobre redes mas é bom que eles saibam coisas como </a:t>
            </a:r>
            <a:r>
              <a:rPr lang="pt-BR" sz="1800" b="1">
                <a:latin typeface="Oswald"/>
                <a:ea typeface="Oswald"/>
                <a:cs typeface="Oswald"/>
                <a:sym typeface="Oswald"/>
              </a:rPr>
              <a:t>acesso ao servidor</a:t>
            </a: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 sz="1800" b="1">
                <a:latin typeface="Oswald"/>
                <a:ea typeface="Oswald"/>
                <a:cs typeface="Oswald"/>
                <a:sym typeface="Oswald"/>
              </a:rPr>
              <a:t>erros de software</a:t>
            </a: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 e </a:t>
            </a:r>
            <a:r>
              <a:rPr lang="pt-BR" sz="1800" b="1">
                <a:latin typeface="Oswald"/>
                <a:ea typeface="Oswald"/>
                <a:cs typeface="Oswald"/>
                <a:sym typeface="Oswald"/>
              </a:rPr>
              <a:t>processo de backup</a:t>
            </a: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levels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Uma das estratégias para manter a rede responsiva, confiável e </a:t>
            </a:r>
            <a:r>
              <a:rPr lang="pt-BR" sz="2600" baseline="-25000">
                <a:solidFill>
                  <a:schemeClr val="dk1"/>
                </a:solidFill>
              </a:rPr>
              <a:t>previsível</a:t>
            </a:r>
            <a:r>
              <a:rPr lang="pt-BR" sz="2600" baseline="-25000"/>
              <a:t>.</a:t>
            </a:r>
            <a:endParaRPr sz="2600" baseline="-25000"/>
          </a:p>
        </p:txBody>
      </p:sp>
      <p:sp>
        <p:nvSpPr>
          <p:cNvPr id="156" name="Google Shape;156;p28"/>
          <p:cNvSpPr txBox="1"/>
          <p:nvPr/>
        </p:nvSpPr>
        <p:spPr>
          <a:xfrm>
            <a:off x="3761900" y="6153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l="35615" t="69584" r="18220" b="19135"/>
          <a:stretch/>
        </p:blipFill>
        <p:spPr>
          <a:xfrm>
            <a:off x="4106490" y="1520784"/>
            <a:ext cx="4838524" cy="21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levels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Uma das estratégias para manter a rede responsiva, confiável e previsível.</a:t>
            </a:r>
            <a:endParaRPr sz="2600" baseline="-25000"/>
          </a:p>
        </p:txBody>
      </p:sp>
      <p:sp>
        <p:nvSpPr>
          <p:cNvPr id="163" name="Google Shape;163;p29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Recursos de suporte ao usuário final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Geralmente são recursos que o próprio usuário pode consultar. Na teoria é o primeiro lugar em que usuário consultará.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Ex: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FAQ, Documentação, Guias, Tutoriais, etc...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levels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Uma das estratégias para manter a rede responsiva, confiável e </a:t>
            </a:r>
            <a:r>
              <a:rPr lang="pt-BR" sz="2600" baseline="-25000">
                <a:solidFill>
                  <a:schemeClr val="dk1"/>
                </a:solidFill>
              </a:rPr>
              <a:t>previsível</a:t>
            </a:r>
            <a:r>
              <a:rPr lang="pt-BR" sz="2600" baseline="-25000"/>
              <a:t>.</a:t>
            </a:r>
            <a:endParaRPr sz="2600" baseline="-25000"/>
          </a:p>
        </p:txBody>
      </p:sp>
      <p:sp>
        <p:nvSpPr>
          <p:cNvPr id="169" name="Google Shape;169;p30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de suporte Nível #1</a:t>
            </a:r>
            <a:endParaRPr sz="28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Equipe responsável por resolver pequenos problemas. Geralmente por email, chat ou telefone.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levels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Uma das estratégias para manter a rede responsiva, confiável e </a:t>
            </a:r>
            <a:r>
              <a:rPr lang="pt-BR" sz="2600" baseline="-25000">
                <a:solidFill>
                  <a:schemeClr val="dk1"/>
                </a:solidFill>
              </a:rPr>
              <a:t>previsível</a:t>
            </a:r>
            <a:r>
              <a:rPr lang="pt-BR" sz="2600" baseline="-25000"/>
              <a:t>.</a:t>
            </a:r>
            <a:endParaRPr sz="2600" baseline="-25000"/>
          </a:p>
        </p:txBody>
      </p:sp>
      <p:sp>
        <p:nvSpPr>
          <p:cNvPr id="175" name="Google Shape;175;p31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de suporte Nível #2</a:t>
            </a:r>
            <a:endParaRPr sz="28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Equipe responsável por resolver problemas mais serios. Geralmente, as pessoas desta equipe tem mais conhecimento, experiência e habilidade em Redes.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levels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Uma das estratégias para manter a rede responsiva, confiável e </a:t>
            </a:r>
            <a:r>
              <a:rPr lang="pt-BR" sz="2600" baseline="-25000">
                <a:solidFill>
                  <a:schemeClr val="dk1"/>
                </a:solidFill>
              </a:rPr>
              <a:t>previsível</a:t>
            </a:r>
            <a:r>
              <a:rPr lang="pt-BR" sz="2600" baseline="-25000"/>
              <a:t>.</a:t>
            </a:r>
            <a:endParaRPr sz="2600" baseline="-25000"/>
          </a:p>
        </p:txBody>
      </p:sp>
      <p:sp>
        <p:nvSpPr>
          <p:cNvPr id="181" name="Google Shape;181;p32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de suporte Nível #3</a:t>
            </a:r>
            <a:endParaRPr sz="28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Equipe responsável por resolver problemas sérios e/ou urgentes. Os integrantes, geralmente, são mais habilidosos que os do time de suporte nível #2. 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de “Elite” do suporte em redes.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Nem todas as empresas tem.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187" name="Google Shape;187;p33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Precauções em relação aos equipamentos existentes na rede.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Os equipamentos são importantes e garantem segurança em caso de falhas?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Conceitos de tolerância a falhas, redundância e sistemas redundantes.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Tolerância a falhas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193" name="Google Shape;193;p34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Capacidade de um equipamento continuar funcionando mesmo depois de uma falha.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Tipos de falhas: Falha de energia, surtos de energia, perda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Redundância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199" name="Google Shape;199;p35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Consiste na instalação de mais de um mesmo equipamento na rede para casos de falha de algum.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Garante a disponibilidade da rede ou do equipamento.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Reconhecendo os requisitos do gerenciamento de redes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Redundância de sistemas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05" name="Google Shape;205;p36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Consiste na duplicação de componentes críticos para aumentar sua confiabilidade.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Rápida realocação do componente perdido.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Garante que o sistema ou o dispositivo (hardware) funcione.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Backups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11" name="Google Shape;211;p37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É o processo de copiar os dados armazenados (duplicar) em outro dispositivo.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Podem incluir sistemas, arquivos, e tudo que pode ser inserido em um disco de armazenamento.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Backups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17" name="Google Shape;217;p38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Características: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É uma forma barata de armazenar dados importantes.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Enorme quantidade de dados copiados de uma só vez.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Conjuntos de dados (arquivos grandes) ou arquivos menores podem ser restaurados.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Backups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23" name="Google Shape;223;p39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Destino do backup: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Local final onde os dados (copiados) são armazenados.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 local pode ser em rede ou em algum dispositivo físico.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Vantagem de ser em rede: fácil e rápido acesso, mais barato.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Desvantagem de ser físico: dispositivos falham, quebram, são mais caros e ocupam espaço físico.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Backups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29" name="Google Shape;229;p40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Tipos de backup: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Conceito de bit de arquivo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Normal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Incremental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Diferencial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Backups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35" name="Google Shape;235;p41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Normal: são backups usados para copiar todos os dados, havendo ou não mudança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Incremental: é uma cópia dos dados criados e modificados desde a última execução do backup (incremental).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Diferencial: é uma cópia dos dados criados e modificados desde o último backup completo.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41" name="Google Shape;241;p42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Conjunto redundante de discos independentes.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É um meio de se criar um subsistema de armazenamento composto por vários discos individuais.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Maior segurança e desempenho.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RAID 0 - RAID 1 - RAID 5 - RAID 10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47" name="Google Shape;247;p43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RAID 0 (Desempenho)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Oferece divisão entre todas as unidades do grupo.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Não oferece redundância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Oferece o melhor desempenho entre todos os níveis RAID.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Decompõe os dados em segmentos menores e os divide entre as unidades.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50" y="1143425"/>
            <a:ext cx="49872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59" name="Google Shape;259;p45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RAID 1 (Proteção de dados)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Espelhamento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Maior proteção em relação aos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Não existe ganho de desempenho.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Barato, necessita apenas de dois discos.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os requisitos de gerenciamento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/>
              <a:t>(1980 - 2019)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758250" y="770550"/>
            <a:ext cx="52038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Crescimento exponencial de redes baseadas em microcomputadores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+ 90% da rede das principais organizações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Microcomputadores em LAN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Ascensão dos web servers, e-mail servers, e FTP servers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Departamentos implantam LANs, WANs e servidores da Web como redes e aplicações.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500" y="1237250"/>
            <a:ext cx="4658750" cy="3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71" name="Google Shape;271;p47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RAID 5 (Proteção de dados e velocidade)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Necessita de 3 ou mais unidades de disco.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Recomendada para pequenas e médias instalações.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Ganho de desempenho e redundância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Distribuição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Utiliza ¼ de cada disco do array para a proteção de dados.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75" y="991925"/>
            <a:ext cx="5094874" cy="3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  <p:sp>
        <p:nvSpPr>
          <p:cNvPr id="283" name="Google Shape;283;p49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RAID 10 ou RAID 1+0 (Alto desempenho e alta confiabilidade)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Associa o RAID 0 e o RAID 1 (RAID 1+0).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638" y="2255150"/>
            <a:ext cx="3276875" cy="2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3722025" y="77052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RAID 10 ou RAID 1+0 (Alto desempenho e alta confiabilidade)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É necessária a criação de pelo menos dois subgrupos (pools) de discos em RAID 1, que serão agregados em um RAID 0.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swald"/>
              <a:buChar char="●"/>
            </a:pPr>
            <a:r>
              <a:rPr lang="pt-BR" sz="2600" b="1" baseline="-25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Divisão dos dados entre os subgrupos de RAID 1, e, sendo RAID 1, há o espelhamento.</a:t>
            </a: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baseline="-2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0" name="Google Shape;290;p5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Confiabilidade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aseline="-25000"/>
              <a:t>RAID</a:t>
            </a:r>
            <a:endParaRPr sz="26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aseline="-25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/>
        </p:nvSpPr>
        <p:spPr>
          <a:xfrm>
            <a:off x="-100" y="9550"/>
            <a:ext cx="9144000" cy="80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RAID 10 ou 1+0</a:t>
            </a:r>
            <a:endParaRPr sz="3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0" y="4451850"/>
            <a:ext cx="9144000" cy="735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8950"/>
            <a:ext cx="8839201" cy="3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Monitorando sua Rede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943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Monitorando sua Rede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precisamos fazer?</a:t>
            </a:r>
            <a:endParaRPr/>
          </a:p>
        </p:txBody>
      </p:sp>
      <p:sp>
        <p:nvSpPr>
          <p:cNvPr id="308" name="Google Shape;308;p5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Oswald"/>
                <a:ea typeface="Oswald"/>
                <a:cs typeface="Oswald"/>
                <a:sym typeface="Oswald"/>
              </a:rPr>
              <a:t>Algumas tarefas a realizar: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Definir linhas de base para o desempenho da rede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Analisar a performance do tráfego de rede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Avaliação do desempenho de hardware e software do servidor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32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Monitorando sua Rede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Estabelecendo uma linha de base</a:t>
            </a:r>
            <a:endParaRPr/>
          </a:p>
        </p:txBody>
      </p:sp>
      <p:sp>
        <p:nvSpPr>
          <p:cNvPr id="314" name="Google Shape;314;p5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Conhecer as variáveis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linha de base sempre muda de uma rede para a outra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A velocidade pode ser afetada por: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Protocolo de rede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velocidade de estações de trabalho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largura de banda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valores coletados podem ser médias de testes ou valores separados para representar horário de pico e um uso típico.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Por ser uma parte bem complexa, esta é dividida em duas fases.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Identificando os requisitos de gerenciamento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758250" y="770550"/>
            <a:ext cx="52038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Um bom gerenciamento de redes busca cumprir com os requisitos de todos os níveis da rede. Isso significa atender os desejos de uma população diversificada de usuários.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Primeira: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Primeiro de tudo, devemos coletar os dados que estão sendo transmitidos na rede.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isto podemos usar um Software que irá capturar todos os dados que estão sendo trafegados, mesmo que não sejam endereçados a você.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Segunda: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Nesta segunda parte é envolvido diretamente o administrador de rede.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Ele deverá avaliar todas as informações e verificar se alguma informação é interessante, mas cuidado, não deve-se limitar a alguns casos.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Alguns casos que devem ser verificados</a:t>
            </a:r>
            <a:endParaRPr sz="22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tipos de tráfego na rede (tráfego adicional)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Protocolos usados com frequência (mistura de protocolos)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Frequência de colisões (rede saturada)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Muitos pacotes com erros (problema na placa de interface de rede)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transmitindo muitos pacotes (Risco)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Exemplo de Software utilitário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b="1"/>
              <a:t>EtherPeek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45" name="Google Shape;3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50" y="1648400"/>
            <a:ext cx="4836159" cy="3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9"/>
          <p:cNvSpPr txBox="1"/>
          <p:nvPr/>
        </p:nvSpPr>
        <p:spPr>
          <a:xfrm>
            <a:off x="303825" y="3174950"/>
            <a:ext cx="24786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Este é um dos muitos softwares que podem nos ajudar a colher dados sobre o desempenho de uma rede.</a:t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0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Características do EtherPeek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Este é software exibe várias informações sobre cada pacote trafegado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Origem e destino de cada pacote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Está informação sozinha pode não ser tão útil, mas se analisarmos milhares de pacotes, podemos ter uma análise de qual protocolo é o mais utilizado e identificar problemas na rede.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4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Características do Protocol Sumary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 este software podemos ver qual o protocolo que mais causa tráfego na rede.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possível salvar para gerar futuros relatórios de comparação</a:t>
            </a:r>
            <a:endParaRPr/>
          </a:p>
        </p:txBody>
      </p:sp>
      <p:sp>
        <p:nvSpPr>
          <p:cNvPr id="359" name="Google Shape;359;p61"/>
          <p:cNvSpPr txBox="1"/>
          <p:nvPr/>
        </p:nvSpPr>
        <p:spPr>
          <a:xfrm>
            <a:off x="858300" y="3031325"/>
            <a:ext cx="1865400" cy="1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Outro software que nos ajuda bastante a ter um melhor controle sobre a performance da rede.</a:t>
            </a:r>
            <a:endParaRPr sz="1600" i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60" name="Google Shape;36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888" y="1441350"/>
            <a:ext cx="4813321" cy="2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2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4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Suporte da Microsoft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formos usar sistemas da Microsoft, não é necessário comprar softwares a parte, pois seu sistema já provém de ferramentas próprias para o gerenciamento de uma rede.</a:t>
            </a:r>
            <a:endParaRPr/>
          </a:p>
        </p:txBody>
      </p:sp>
      <p:pic>
        <p:nvPicPr>
          <p:cNvPr id="367" name="Google Shape;3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300" y="2130225"/>
            <a:ext cx="4730824" cy="27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4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PERIGO A SEGURANÇA!!!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Na mesma medida que os softwares que monitoram os dados trafegados na rede, nos ajudam muito, ao mesmo tempo podem estar comprometendo a segurança da rede.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exemplo é onde um usuário mal intencionado poderá deixar seu computador o dia todo ligado enquanto armazena todas as informações e possivelmente poderá vendê las.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 b="1" i="1"/>
              <a:t>“Acesso não autorizado”</a:t>
            </a:r>
            <a:endParaRPr sz="2400" b="1" i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“Servidores como o centro nervoso da rede”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Problemas com o Servidor ao invés de protocolos ou cabos.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Algumas áreas que devem ser monitoradas regularmente: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Uso do CPU (gargalo)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Uso de memória (Área de Swap)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Tráfego de rede (alto níveis de requisições)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Leitura e escrita (alta carga no disco)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9" name="Google Shape;379;p64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do Server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>
            <a:spLocks noGrp="1"/>
          </p:cNvSpPr>
          <p:nvPr>
            <p:ph type="body" idx="1"/>
          </p:nvPr>
        </p:nvSpPr>
        <p:spPr>
          <a:xfrm>
            <a:off x="4003800" y="5970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“Servidores como o centro nervoso da rede”</a:t>
            </a:r>
            <a:endParaRPr sz="20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5" name="Google Shape;385;p65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do Server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73" y="1085500"/>
            <a:ext cx="4076150" cy="31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5"/>
          <p:cNvSpPr txBox="1"/>
          <p:nvPr/>
        </p:nvSpPr>
        <p:spPr>
          <a:xfrm>
            <a:off x="4313100" y="4258350"/>
            <a:ext cx="43008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Com o Performance Monitor é possível ver em tempo real o desempenho do servidor e até salvar logs para uma futura análise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Justificando a administração de redes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722100" y="60537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O </a:t>
            </a:r>
            <a:r>
              <a:rPr lang="pt-BR" sz="2400" u="sng">
                <a:latin typeface="Oswald"/>
                <a:ea typeface="Oswald"/>
                <a:cs typeface="Oswald"/>
                <a:sym typeface="Oswald"/>
              </a:rPr>
              <a:t>administrador de redes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 tem como responsabilidade garantir uma rede ininterrupta para os usuários.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highlight>
                  <a:srgbClr val="93C47D"/>
                </a:highlight>
                <a:latin typeface="Oswald"/>
                <a:ea typeface="Oswald"/>
                <a:cs typeface="Oswald"/>
                <a:sym typeface="Oswald"/>
              </a:rPr>
              <a:t> Saber dos problemas antes que eles ocorram.</a:t>
            </a:r>
            <a:endParaRPr sz="2400">
              <a:highlight>
                <a:srgbClr val="93C47D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/>
          </p:nvPr>
        </p:nvSpPr>
        <p:spPr>
          <a:xfrm>
            <a:off x="0" y="770525"/>
            <a:ext cx="358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Monitorando sua Rede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Analisando a performance do Server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System Monitor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 b="1"/>
              <a:t>Algumas funcionalidades: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Acompanhar em tempo real as tarefas e desempenho do servidor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Poder salvar logs para futura análise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Programar gatilhos que serão disparados quando uma condição for acionada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body" idx="1"/>
          </p:nvPr>
        </p:nvSpPr>
        <p:spPr>
          <a:xfrm>
            <a:off x="3894550" y="770525"/>
            <a:ext cx="50478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Sistemas Gerenciadores de Redes (NMS)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Dispositivos que usam hardware e software para monitorar e manter a rede. Monitoram alterações de software, hardware, configurações. Rodam em estações de trabalho.</a:t>
            </a:r>
            <a:endParaRPr sz="1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 b="1"/>
              <a:t>Modelo de Gerenciamento de Redes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/>
              <a:t>Possui objetos que representam dispositivos em rede, como portas em um Hub ou informações do sistema. Os objetos e seus correspondentes atributos podem ser monitorados e mudados remotamente. Atributos podem incluir versões de software, informação de performance, configurações.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endParaRPr sz="3600" b="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68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Gerenciando</a:t>
            </a:r>
            <a:r>
              <a:rPr lang="pt-BR"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200" b="1"/>
              <a:t>Redes TCP/IP</a:t>
            </a:r>
            <a:endParaRPr sz="2200" b="1"/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Era uma tarefa fácil gerenciar redes pequenas, até que elas começaram começaram a crescer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SNMP – Simple Network Management Protocol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MIB – Management Information Base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Management Console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Agente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Comandos GET, SET, TRAP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9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SNMP</a:t>
            </a:r>
            <a:endParaRPr sz="2200" b="1"/>
          </a:p>
          <a:p>
            <a:pPr marL="457200" marR="0" lvl="0" indent="-31750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Criado para que redes em crescimento pudessem ser facilmente gerenciáveis, pode ser usado em todo tipo de equipamento de rede.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Grava informações sobre hardware, configurações, e quando houver falhas essas informações podem ser utilizadas.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dispositivos gerenciados devem ter um arquivo chamado MIB, que indica como acessar as informações do mesmo.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Agente é o responsável por pegar as informações do dispositivo.</a:t>
            </a:r>
            <a:endParaRPr sz="22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0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Comandos SNMP</a:t>
            </a:r>
            <a:endParaRPr sz="2200" b="1"/>
          </a:p>
          <a:p>
            <a:pPr marL="457200" marR="0" lvl="0" indent="-31750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GET - requisita a informação para um agente em um dispositivo.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SET - muda o valor de uma configuração em um dispositivo.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TRAP - faz com que o dispositivo gerenciável envie notificações em caso de falhas no sistema ou problemas de performance.</a:t>
            </a:r>
            <a:endParaRPr sz="22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1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Exemplo de coleta de informações dos dispositivos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endParaRPr sz="2200" b="1"/>
          </a:p>
        </p:txBody>
      </p:sp>
      <p:pic>
        <p:nvPicPr>
          <p:cNvPr id="424" name="Google Shape;42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50" y="2000975"/>
            <a:ext cx="3153600" cy="2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CMIP - Common Management Information Protocol</a:t>
            </a:r>
            <a:endParaRPr sz="22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Provê mais informações que o SNMP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Nem todos os fabricantes utilizam em seus dispositivos.</a:t>
            </a:r>
            <a:endParaRPr sz="22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Usando Sistemas Gerenciadores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Implementando Sistemas Gerenciadores</a:t>
            </a:r>
            <a:r>
              <a:rPr lang="pt-BR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2200" b="1"/>
              <a:t>de Redes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Documentar, ter atenção e cuidado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Determinar o Software de Gerenciamento a se usar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Determinar o hardware e Software que irá suportar o console de Gerenciamento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Deve-se manter em um local seguro o computador cliente que será o gerenciador, pois pode fazer alterações nas configurações dos dispositivos.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pt-BR">
                <a:solidFill>
                  <a:schemeClr val="dk1"/>
                </a:solidFill>
              </a:rPr>
              <a:t>Gerenciando Servidores Individuais</a:t>
            </a:r>
            <a:endParaRPr sz="3600" b="0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7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Duas categorias de ferramentas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gerenciamento do servidor, e para gerenciamento da rede.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 b="1"/>
              <a:t>Gerenciador do Computador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Ferramenta “Gerenciador do Computador” do Windows permite gerenciar dispositivos e mídias.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Gerenciando Servidores Individuais</a:t>
            </a:r>
            <a:endParaRPr/>
          </a:p>
        </p:txBody>
      </p:sp>
      <p:sp>
        <p:nvSpPr>
          <p:cNvPr id="448" name="Google Shape;448;p7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Ferramenta Gerenciador do Computador </a:t>
            </a:r>
            <a:endParaRPr sz="2200" b="1"/>
          </a:p>
        </p:txBody>
      </p:sp>
      <p:pic>
        <p:nvPicPr>
          <p:cNvPr id="449" name="Google Shape;44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950" y="1794250"/>
            <a:ext cx="3609200" cy="29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557213"/>
            <a:ext cx="71437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5986725" y="3929300"/>
            <a:ext cx="1806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COMO?</a:t>
            </a:r>
            <a:endParaRPr sz="3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079725" y="3929300"/>
            <a:ext cx="1084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MAS</a:t>
            </a:r>
            <a:endParaRPr sz="36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Gerenciando Servidores Individuais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7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Active Directory</a:t>
            </a:r>
            <a:endParaRPr sz="2200" b="1"/>
          </a:p>
          <a:p>
            <a:pPr marL="457200" marR="0" lvl="0" indent="-31750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Ferramenta do Windows para Gerenciamento de usuários, grupos e computadores 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Active Directory Users and Computers, utilizado para gerenciamento em rede</a:t>
            </a:r>
            <a:endParaRPr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Sistemas Unix tem suas próprias ferramentas de gerenciamento, assim como alguns SGBD que possuem ferramentas que permitem que se gerencie não apenas as bases de dados, mas também seus usuários.</a:t>
            </a:r>
            <a:endParaRPr sz="2200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Gerenciando Servidores Individuais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77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200" b="1"/>
              <a:t>Active Directory Users and Computers</a:t>
            </a:r>
            <a:endParaRPr/>
          </a:p>
        </p:txBody>
      </p:sp>
      <p:pic>
        <p:nvPicPr>
          <p:cNvPr id="462" name="Google Shape;46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75" y="1433025"/>
            <a:ext cx="4429550" cy="3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Gerenciando Servidores Individuais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8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Entendendo Gerenciamento Remoto</a:t>
            </a:r>
            <a:endParaRPr sz="2200" b="1"/>
          </a:p>
          <a:p>
            <a:pPr marL="457200" marR="0" lvl="0" indent="-31750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Várias formas de implementação desse gerenciamento:</a:t>
            </a:r>
            <a:endParaRPr/>
          </a:p>
          <a:p>
            <a:pPr marL="914400" marR="0" lvl="1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400"/>
              <a:t>Instalação de ferramentas de gerenciamento do computador cliente</a:t>
            </a:r>
            <a:endParaRPr sz="1400"/>
          </a:p>
          <a:p>
            <a:pPr marL="914400" marR="0" lvl="1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400"/>
              <a:t>Abrindo uma sessão por SSH</a:t>
            </a:r>
            <a:endParaRPr sz="1400"/>
          </a:p>
          <a:p>
            <a:pPr marL="914400" marR="0" lvl="1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400"/>
              <a:t>Utilizar de ferramentas que antes eram usadas para suporte remoto</a:t>
            </a:r>
            <a:endParaRPr sz="1400"/>
          </a:p>
          <a:p>
            <a:pPr marL="457200" marR="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forma de controle remoto, deve ser evitada sempre que possível, pois pode chegar não somente ao seu servidor, mas também a sua rede.</a:t>
            </a:r>
            <a:endParaRPr sz="2200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9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Summary Questions</a:t>
            </a:r>
            <a:endParaRPr/>
          </a:p>
        </p:txBody>
      </p:sp>
      <p:sp>
        <p:nvSpPr>
          <p:cNvPr id="474" name="Google Shape;474;p79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5" name="Google Shape;47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25" y="751688"/>
            <a:ext cx="4755650" cy="364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Summary Questions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50" y="1046137"/>
            <a:ext cx="4919400" cy="3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Summary Questions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1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9" name="Google Shape;48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962" y="724950"/>
            <a:ext cx="4639175" cy="38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Summary Questions </a:t>
            </a:r>
            <a:r>
              <a:rPr lang="pt-BR">
                <a:solidFill>
                  <a:srgbClr val="F1C232"/>
                </a:solidFill>
              </a:rPr>
              <a:t>Respostas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495" name="Google Shape;495;p82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Respostas</a:t>
            </a:r>
            <a:endParaRPr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A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D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B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TRUE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C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TRUE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TRUE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A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A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pt-BR"/>
              <a:t>C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Justificando a administração de redes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722100" y="60537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    Como...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Planejamento Sólido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Ferramentas de monitoramento corretas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Documentação detalhada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-100" y="9550"/>
            <a:ext cx="9144000" cy="80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MAS PORQUE O GERENCIAMENTO DE REDE </a:t>
            </a:r>
            <a:endParaRPr sz="3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4451850"/>
            <a:ext cx="9144000" cy="735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É TÃO IMPORTANTE?</a:t>
            </a:r>
            <a:endParaRPr sz="3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00" y="818950"/>
            <a:ext cx="7265801" cy="3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Justificando a administração de redes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722100" y="605375"/>
            <a:ext cx="5300100" cy="4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O gerenciamento de rede é a cola que garante que os sistemas legados continuem a operar com sistemas existentes e novos.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Através do gerenciamento, sabemos quando uma rede precisa de alguma intervenção devido alguma mudança externa.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Um gerenciamento de rede bem planejado e executado pode reduzir os custos de operação de um negócio reduzindo os chamados </a:t>
            </a:r>
            <a:r>
              <a:rPr lang="pt-BR" sz="1800" b="1">
                <a:latin typeface="Oswald"/>
                <a:ea typeface="Oswald"/>
                <a:cs typeface="Oswald"/>
                <a:sym typeface="Oswald"/>
              </a:rPr>
              <a:t>network downtimes</a:t>
            </a: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2393</Words>
  <Application>Microsoft Office PowerPoint</Application>
  <PresentationFormat>Apresentação na tela (16:9)</PresentationFormat>
  <Paragraphs>411</Paragraphs>
  <Slides>66</Slides>
  <Notes>66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2" baseType="lpstr">
      <vt:lpstr>Oswald Medium</vt:lpstr>
      <vt:lpstr>Century Gothic</vt:lpstr>
      <vt:lpstr>Oswald</vt:lpstr>
      <vt:lpstr>Average</vt:lpstr>
      <vt:lpstr>Arial</vt:lpstr>
      <vt:lpstr>Slate</vt:lpstr>
      <vt:lpstr>Gerenciamento de Rede</vt:lpstr>
      <vt:lpstr>Reconhecendo os requisitos do gerenciamento de redes</vt:lpstr>
      <vt:lpstr>Identificando os requisitos de gerenciamento  (1980 - 2019) </vt:lpstr>
      <vt:lpstr>Identificando os requisitos de gerenciamento</vt:lpstr>
      <vt:lpstr>Justificando a administração de redes</vt:lpstr>
      <vt:lpstr>Apresentação do PowerPoint</vt:lpstr>
      <vt:lpstr>Justificando a administração de redes</vt:lpstr>
      <vt:lpstr>Apresentação do PowerPoint</vt:lpstr>
      <vt:lpstr>Justificando a administração de redes</vt:lpstr>
      <vt:lpstr>Estratégias de gerenciamento de redes</vt:lpstr>
      <vt:lpstr>Estratégias de gerenciamento de redes</vt:lpstr>
      <vt:lpstr>Support levels  Uma das estratégias para manter a rede responsiva, confiável e previsível.</vt:lpstr>
      <vt:lpstr>Support levels  Uma das estratégias para manter a rede responsiva, confiável e previsível.</vt:lpstr>
      <vt:lpstr>Support levels  Uma das estratégias para manter a rede responsiva, confiável e previsível.</vt:lpstr>
      <vt:lpstr>Support levels  Uma das estratégias para manter a rede responsiva, confiável e previsível.</vt:lpstr>
      <vt:lpstr>Support levels  Uma das estratégias para manter a rede responsiva, confiável e previsível.</vt:lpstr>
      <vt:lpstr>Gestão de Confiabilidade  </vt:lpstr>
      <vt:lpstr>Gestão de Confiabilidade Tolerância a falhas </vt:lpstr>
      <vt:lpstr>Gestão de Confiabilidade Redundância </vt:lpstr>
      <vt:lpstr>Gestão de Confiabilidade Redundância de sistemas </vt:lpstr>
      <vt:lpstr>Gestão de Confiabilidade Backups </vt:lpstr>
      <vt:lpstr>Gestão de Confiabilidade Backups </vt:lpstr>
      <vt:lpstr>Gestão de Confiabilidade Backups </vt:lpstr>
      <vt:lpstr>Gestão de Confiabilidade Backups </vt:lpstr>
      <vt:lpstr>Gestão de Confiabilidade Backups </vt:lpstr>
      <vt:lpstr>Gestão de Confiabilidade RAID </vt:lpstr>
      <vt:lpstr>Gestão de Confiabilidade RAID </vt:lpstr>
      <vt:lpstr>Gestão de Confiabilidade RAID </vt:lpstr>
      <vt:lpstr>Gestão de Confiabilidade RAID </vt:lpstr>
      <vt:lpstr>Gestão de Confiabilidade RAID </vt:lpstr>
      <vt:lpstr>Gestão de Confiabilidade RAID </vt:lpstr>
      <vt:lpstr>Gestão de Confiabilidade RAID </vt:lpstr>
      <vt:lpstr>Gestão de Confiabilidade RAID </vt:lpstr>
      <vt:lpstr>Gestão de Confiabilidade RAID </vt:lpstr>
      <vt:lpstr>Apresentação do PowerPoint</vt:lpstr>
      <vt:lpstr>Monitorando sua Rede</vt:lpstr>
      <vt:lpstr>Monitorando sua Rede   O que precisamos fazer?</vt:lpstr>
      <vt:lpstr>Monitorando sua Rede   Estabelecendo uma linha de base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da rede </vt:lpstr>
      <vt:lpstr>Monitorando sua Rede   Analisando a performance do Server   </vt:lpstr>
      <vt:lpstr>Monitorando sua Rede   Analisando a performance do Server   </vt:lpstr>
      <vt:lpstr>Monitorando sua Rede   Analisando a performance do Server   </vt:lpstr>
      <vt:lpstr>Usando Sistemas Gerenciadores     </vt:lpstr>
      <vt:lpstr>Usando Sistemas Gerenciadores    </vt:lpstr>
      <vt:lpstr>Usando Sistemas Gerenciadores </vt:lpstr>
      <vt:lpstr>Usando Sistemas Gerenciadores </vt:lpstr>
      <vt:lpstr>Usando Sistemas Gerenciadores </vt:lpstr>
      <vt:lpstr>Usando Sistemas Gerenciadores </vt:lpstr>
      <vt:lpstr>Usando Sistemas Gerenciadores </vt:lpstr>
      <vt:lpstr>Gerenciando Servidores Individuais </vt:lpstr>
      <vt:lpstr>Gerenciando Servidores Individuais</vt:lpstr>
      <vt:lpstr>Gerenciando Servidores Individuais </vt:lpstr>
      <vt:lpstr>Gerenciando Servidores Individuais </vt:lpstr>
      <vt:lpstr>Gerenciando Servidores Individuais </vt:lpstr>
      <vt:lpstr>Summary Questions</vt:lpstr>
      <vt:lpstr>Summary Questions </vt:lpstr>
      <vt:lpstr>Summary Questions </vt:lpstr>
      <vt:lpstr>Summary Questions 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Rede</dc:title>
  <dc:creator>BRUNO DEFANTE</dc:creator>
  <cp:lastModifiedBy>BRUNO DEFANTE</cp:lastModifiedBy>
  <cp:revision>1</cp:revision>
  <dcterms:modified xsi:type="dcterms:W3CDTF">2019-05-08T22:19:28Z</dcterms:modified>
</cp:coreProperties>
</file>