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a57731e9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a57731e9_3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56a57731e9_3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a57731e9_3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6a57731e9_3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56a57731e9_3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6add2f1a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6add2f1ad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56add2f1ad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6add2f1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6add2f1a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56add2f1a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6add2f1a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6add2f1ad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56add2f1ad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6add2f1a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6add2f1ad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56add2f1ad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6add2f1a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6add2f1ad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56add2f1ad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6add2f1a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6add2f1ad_0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56add2f1ad_0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6add2f1a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6add2f1ad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56add2f1ad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6add2f1a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6add2f1ad_0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56add2f1ad_0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6add2f1a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6add2f1ad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56add2f1ad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6add2f1ad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6add2f1ad_0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56add2f1ad_0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6add2f1a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6add2f1ad_0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56add2f1ad_0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6add2f1a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6add2f1ad_0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56add2f1ad_0_1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6add2f1a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6add2f1ad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56add2f1ad_0_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6add2f1a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6add2f1ad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56add2f1ad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6add2f1ad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6add2f1ad_5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56add2f1ad_5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6add2f1ad_6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6add2f1ad_6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56add2f1ad_6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6add2f1a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6add2f1ad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56add2f1ad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6add2f1ad_6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6add2f1ad_6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56add2f1ad_6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6add2f1ad_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6add2f1ad_6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56add2f1ad_6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6add2f1ad_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6add2f1ad_6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56add2f1ad_6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6add2f1ad_6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6add2f1ad_6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56add2f1ad_6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6add2f1ad_6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6add2f1ad_6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56add2f1ad_6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6add2f1ad_6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6add2f1ad_6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56add2f1ad_6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6add2f1ad_6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6add2f1ad_6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g56add2f1ad_6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6add2f1ad_6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6add2f1ad_6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g56add2f1ad_6_1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6add2f1ad_6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6add2f1ad_6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g56add2f1ad_6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6add2f1ad_6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6add2f1ad_6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g56add2f1ad_6_1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6add2f1ad_6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6add2f1ad_6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g56add2f1ad_6_1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6add2f1ad_6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6add2f1ad_6_1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g56add2f1ad_6_1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6add2f1ad_6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6add2f1ad_6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g56add2f1ad_6_1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6add2f1ad_6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6add2f1ad_6_1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g56add2f1ad_6_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6add2f1ad_6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6add2f1ad_6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g56add2f1ad_6_1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6add2f1ad_6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6add2f1ad_6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g56add2f1ad_6_1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56add2f1a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56add2f1ad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g56add2f1ad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8c8e2b9f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8c8e2b9f0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g58c8e2b9f0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58c8e2b9f0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58c8e2b9f0_2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g58c8e2b9f0_2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6a57731e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6a57731e9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6a57731e9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58c8e2b9f0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58c8e2b9f0_2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g58c8e2b9f0_2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50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7" name="Google Shape;5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51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7" name="Google Shape;5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8596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6a57731e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6a57731e9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56a57731e9_1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a57731e9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a57731e9_1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56a57731e9_1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a57731e9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6a57731e9_3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56a57731e9_3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6a57731e9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6a57731e9_3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56a57731e9_3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01670" y="3029866"/>
            <a:ext cx="6566315" cy="13838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  <a:defRPr sz="3600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01670" y="4404211"/>
            <a:ext cx="6566315" cy="610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None/>
              <a:defRPr sz="2800" b="0" i="0">
                <a:solidFill>
                  <a:srgbClr val="366092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90" name="Google Shape;90;p13" descr="E:\websites\free-power-point-templates\2012\log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24200" y="3793390"/>
            <a:ext cx="1308430" cy="471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48966" y="1350111"/>
            <a:ext cx="8246070" cy="3359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>
                <a:solidFill>
                  <a:srgbClr val="002060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>
                <a:solidFill>
                  <a:srgbClr val="002060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»"/>
              <a:defRPr>
                <a:solidFill>
                  <a:srgbClr val="002060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r>
              <a:rPr lang="pt-BR"/>
              <a:t>/51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073763"/>
              </a:buClr>
              <a:buSzPts val="2800"/>
              <a:buChar char="•"/>
              <a:defRPr sz="2800">
                <a:solidFill>
                  <a:srgbClr val="073763"/>
                </a:solidFill>
              </a:defRPr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rgbClr val="073763"/>
              </a:buClr>
              <a:buSzPts val="2400"/>
              <a:buChar char="–"/>
              <a:defRPr sz="2400">
                <a:solidFill>
                  <a:srgbClr val="073763"/>
                </a:solidFill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73763"/>
              </a:buClr>
              <a:buSzPts val="2000"/>
              <a:buChar char="•"/>
              <a:defRPr sz="2000">
                <a:solidFill>
                  <a:srgbClr val="073763"/>
                </a:solidFill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ts val="1800"/>
              <a:buChar char="–"/>
              <a:defRPr sz="1800">
                <a:solidFill>
                  <a:srgbClr val="073763"/>
                </a:solidFill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ts val="1800"/>
              <a:buChar char="»"/>
              <a:defRPr sz="1800">
                <a:solidFill>
                  <a:srgbClr val="073763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ts val="1800"/>
              <a:buChar char="•"/>
              <a:defRPr sz="1800">
                <a:solidFill>
                  <a:srgbClr val="073763"/>
                </a:solidFill>
              </a:defRPr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ts val="1800"/>
              <a:buChar char="•"/>
              <a:defRPr sz="1800">
                <a:solidFill>
                  <a:srgbClr val="073763"/>
                </a:solidFill>
              </a:defRPr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ts val="1800"/>
              <a:buChar char="•"/>
              <a:defRPr sz="1800">
                <a:solidFill>
                  <a:srgbClr val="073763"/>
                </a:solidFill>
              </a:defRPr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ts val="1800"/>
              <a:buChar char="•"/>
              <a:defRPr sz="1800">
                <a:solidFill>
                  <a:srgbClr val="073763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73763"/>
              </a:buClr>
              <a:buSzPts val="2800"/>
              <a:buChar char="•"/>
              <a:defRPr sz="2800">
                <a:solidFill>
                  <a:srgbClr val="073763"/>
                </a:solidFill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73763"/>
              </a:buClr>
              <a:buSzPts val="2400"/>
              <a:buChar char="–"/>
              <a:defRPr sz="2400">
                <a:solidFill>
                  <a:srgbClr val="073763"/>
                </a:solidFill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73763"/>
              </a:buClr>
              <a:buSzPts val="2000"/>
              <a:buChar char="•"/>
              <a:defRPr sz="2000">
                <a:solidFill>
                  <a:srgbClr val="073763"/>
                </a:solidFill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ts val="1800"/>
              <a:buChar char="–"/>
              <a:defRPr sz="1800">
                <a:solidFill>
                  <a:srgbClr val="073763"/>
                </a:solidFill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ts val="1800"/>
              <a:buChar char="»"/>
              <a:defRPr sz="1800">
                <a:solidFill>
                  <a:srgbClr val="073763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ts val="1800"/>
              <a:buChar char="•"/>
              <a:defRPr sz="1800">
                <a:solidFill>
                  <a:srgbClr val="073763"/>
                </a:solidFill>
              </a:defRPr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ts val="1800"/>
              <a:buChar char="•"/>
              <a:defRPr sz="1800">
                <a:solidFill>
                  <a:srgbClr val="073763"/>
                </a:solidFill>
              </a:defRPr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ts val="1800"/>
              <a:buChar char="•"/>
              <a:defRPr sz="1800">
                <a:solidFill>
                  <a:srgbClr val="073763"/>
                </a:solidFill>
              </a:defRPr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ts val="1800"/>
              <a:buChar char="•"/>
              <a:defRPr sz="1800">
                <a:solidFill>
                  <a:srgbClr val="073763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r>
              <a:rPr lang="pt-BR"/>
              <a:t>/51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600"/>
              <a:buFont typeface="Calibri"/>
              <a:buNone/>
              <a:defRPr sz="3600">
                <a:solidFill>
                  <a:srgbClr val="0F243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48965" y="1198559"/>
            <a:ext cx="5955495" cy="351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>
                <a:solidFill>
                  <a:srgbClr val="002060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>
                <a:solidFill>
                  <a:srgbClr val="002060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»"/>
              <a:defRPr>
                <a:solidFill>
                  <a:srgbClr val="002060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000"/>
              <a:buFont typeface="Calibri"/>
              <a:buNone/>
              <a:defRPr sz="4000" b="1" cap="none">
                <a:solidFill>
                  <a:srgbClr val="07376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None/>
              <a:defRPr>
                <a:solidFill>
                  <a:srgbClr val="07376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None/>
              <a:defRPr>
                <a:solidFill>
                  <a:srgbClr val="07376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None/>
              <a:defRPr>
                <a:solidFill>
                  <a:srgbClr val="07376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None/>
              <a:defRPr>
                <a:solidFill>
                  <a:srgbClr val="07376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None/>
              <a:defRPr>
                <a:solidFill>
                  <a:srgbClr val="07376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None/>
              <a:defRPr>
                <a:solidFill>
                  <a:srgbClr val="07376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None/>
              <a:defRPr>
                <a:solidFill>
                  <a:srgbClr val="07376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None/>
              <a:defRPr>
                <a:solidFill>
                  <a:srgbClr val="073763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r>
              <a:rPr lang="pt-BR"/>
              <a:t>/51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>
                <a:solidFill>
                  <a:srgbClr val="002060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536879" y="1934335"/>
            <a:ext cx="4040188" cy="213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>
                <a:solidFill>
                  <a:srgbClr val="002060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 sz="2000">
                <a:solidFill>
                  <a:srgbClr val="002060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 sz="1800">
                <a:solidFill>
                  <a:srgbClr val="002060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–"/>
              <a:defRPr sz="1600">
                <a:solidFill>
                  <a:srgbClr val="002060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»"/>
              <a:defRPr sz="1600">
                <a:solidFill>
                  <a:srgbClr val="002060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4572000" y="150281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>
                <a:solidFill>
                  <a:srgbClr val="002060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4572000" y="1934335"/>
            <a:ext cx="4041775" cy="213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>
                <a:solidFill>
                  <a:srgbClr val="002060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 sz="2000">
                <a:solidFill>
                  <a:srgbClr val="002060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 sz="1800">
                <a:solidFill>
                  <a:srgbClr val="002060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–"/>
              <a:defRPr sz="1600">
                <a:solidFill>
                  <a:srgbClr val="002060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»"/>
              <a:defRPr sz="1600">
                <a:solidFill>
                  <a:srgbClr val="002060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r>
              <a:rPr lang="pt-BR"/>
              <a:t>/51</a:t>
            </a:r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r>
              <a:rPr lang="pt-BR"/>
              <a:t>/xx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601668" y="2877160"/>
            <a:ext cx="6566400" cy="1383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600"/>
              <a:buFont typeface="Calibri"/>
              <a:buNone/>
            </a:pPr>
            <a:r>
              <a:rPr lang="pt-BR" sz="4600" dirty="0"/>
              <a:t>NETWORK </a:t>
            </a:r>
            <a:r>
              <a:rPr lang="pt-BR" sz="4600" dirty="0" smtClean="0"/>
              <a:t>SECURITY</a:t>
            </a:r>
            <a:r>
              <a:rPr lang="pt-BR" dirty="0"/>
              <a:t/>
            </a:r>
            <a:br>
              <a:rPr lang="pt-BR" dirty="0"/>
            </a:br>
            <a:r>
              <a:rPr lang="pt-BR" sz="1800" dirty="0"/>
              <a:t>INTRO TO NETWORKING BASICS - CHAPTER 11</a:t>
            </a:r>
            <a:endParaRPr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1517900" y="4098800"/>
            <a:ext cx="6566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200"/>
              <a:buNone/>
            </a:pPr>
            <a:r>
              <a:rPr lang="pt-BR" sz="1200" b="1"/>
              <a:t>Kaleby Barbosa Jaun </a:t>
            </a:r>
            <a:r>
              <a:rPr lang="pt-BR" sz="1200"/>
              <a:t> RA 16200067</a:t>
            </a:r>
            <a:endParaRPr/>
          </a:p>
          <a:p>
            <a:pPr marL="0" lvl="0" indent="0" algn="r" rtl="0">
              <a:spcBef>
                <a:spcPts val="240"/>
              </a:spcBef>
              <a:spcAft>
                <a:spcPts val="0"/>
              </a:spcAft>
              <a:buClr>
                <a:srgbClr val="366092"/>
              </a:buClr>
              <a:buSzPts val="1200"/>
              <a:buNone/>
            </a:pPr>
            <a:r>
              <a:rPr lang="pt-BR" sz="1200" b="1"/>
              <a:t>Naomi Cristina Tabata </a:t>
            </a:r>
            <a:r>
              <a:rPr lang="pt-BR" sz="1200"/>
              <a:t> RA 16213557</a:t>
            </a:r>
            <a:endParaRPr/>
          </a:p>
          <a:p>
            <a:pPr marL="0" lvl="0" indent="0" algn="r" rtl="0">
              <a:spcBef>
                <a:spcPts val="240"/>
              </a:spcBef>
              <a:spcAft>
                <a:spcPts val="0"/>
              </a:spcAft>
              <a:buClr>
                <a:srgbClr val="366092"/>
              </a:buClr>
              <a:buSzPts val="1200"/>
              <a:buNone/>
            </a:pPr>
            <a:r>
              <a:rPr lang="pt-BR" sz="1200" b="1"/>
              <a:t>Roberta Cristina Ruedas Martins</a:t>
            </a:r>
            <a:r>
              <a:rPr lang="pt-BR" sz="1200"/>
              <a:t>  RA 16200693</a:t>
            </a:r>
            <a:endParaRPr/>
          </a:p>
          <a:p>
            <a:pPr marL="0" lvl="0" indent="0" algn="r" rtl="0">
              <a:spcBef>
                <a:spcPts val="240"/>
              </a:spcBef>
              <a:spcAft>
                <a:spcPts val="0"/>
              </a:spcAft>
              <a:buClr>
                <a:srgbClr val="366092"/>
              </a:buClr>
              <a:buSzPts val="1200"/>
              <a:buNone/>
            </a:pPr>
            <a:r>
              <a:rPr lang="pt-BR" sz="1200" b="1"/>
              <a:t>Thiago Pena Guedes </a:t>
            </a:r>
            <a:r>
              <a:rPr lang="pt-BR" sz="1200"/>
              <a:t> RA 16200165</a:t>
            </a:r>
            <a:endParaRPr/>
          </a:p>
          <a:p>
            <a:pPr marL="0" lvl="0" indent="0" algn="r" rtl="0">
              <a:spcBef>
                <a:spcPts val="240"/>
              </a:spcBef>
              <a:spcAft>
                <a:spcPts val="0"/>
              </a:spcAft>
              <a:buClr>
                <a:srgbClr val="366092"/>
              </a:buClr>
              <a:buSzPts val="1200"/>
              <a:buNone/>
            </a:pPr>
            <a:r>
              <a:rPr lang="pt-BR" sz="1200"/>
              <a:t/>
            </a:r>
            <a:br>
              <a:rPr lang="pt-BR" sz="1200"/>
            </a:b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IDENTIFICANDO AMEAÇAS</a:t>
            </a: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10</a:t>
            </a:fld>
            <a:r>
              <a:rPr lang="pt-BR"/>
              <a:t>/51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928" y="1350100"/>
            <a:ext cx="6264144" cy="33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>
            <a:spLocks noGrp="1"/>
          </p:cNvSpPr>
          <p:nvPr>
            <p:ph type="body" idx="1"/>
          </p:nvPr>
        </p:nvSpPr>
        <p:spPr>
          <a:xfrm>
            <a:off x="448966" y="1350111"/>
            <a:ext cx="8246100" cy="335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IDENTIFICANDO E MINIMIZANDO A EXPOSIÇÃO</a:t>
            </a:r>
            <a:endParaRPr sz="2800"/>
          </a:p>
        </p:txBody>
      </p:sp>
      <p:sp>
        <p:nvSpPr>
          <p:cNvPr id="179" name="Google Shape;179;p24"/>
          <p:cNvSpPr txBox="1">
            <a:spLocks noGrp="1"/>
          </p:cNvSpPr>
          <p:nvPr>
            <p:ph type="body" idx="1"/>
          </p:nvPr>
        </p:nvSpPr>
        <p:spPr>
          <a:xfrm>
            <a:off x="448966" y="1350111"/>
            <a:ext cx="8246100" cy="335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Exposição</a:t>
            </a:r>
            <a:r>
              <a:rPr lang="pt-BR"/>
              <a:t> é o número de meios que alguém ou algo pode ter acesso a uma rede;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Riscos mais comuns: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Computadores clientes da rede;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Servidores desprotegidos;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Servidores de acesso remoto;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Internet</a:t>
            </a:r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11</a:t>
            </a:fld>
            <a:r>
              <a:rPr lang="pt-BR"/>
              <a:t>/51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IMPLEMENTANDO SEGURANÇA DE ACESSO DOS USUÁRIOS</a:t>
            </a:r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12</a:t>
            </a:fld>
            <a:r>
              <a:rPr lang="pt-BR"/>
              <a:t>/51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 sz="3200"/>
              <a:t>SEGURANÇA DE ACESSO DOS USUÁRIOS</a:t>
            </a:r>
            <a:endParaRPr sz="3200"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448966" y="1350111"/>
            <a:ext cx="8246100" cy="3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Toda tentativa de acesso do usuário deve ser autenticada;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Exemplos de autenticação: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Nome de usuário e senha;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 i="1"/>
              <a:t>Smart card</a:t>
            </a:r>
            <a:r>
              <a:rPr lang="pt-BR"/>
              <a:t>;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 u="sng"/>
              <a:t>Leitura biométrica</a:t>
            </a:r>
            <a:r>
              <a:rPr lang="pt-BR"/>
              <a:t> (impressão digital, leitura de retina)</a:t>
            </a:r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13</a:t>
            </a:fld>
            <a:r>
              <a:rPr lang="pt-BR"/>
              <a:t>/51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GERENCIANDO CONTAS DE USUÁRIO</a:t>
            </a:r>
            <a:endParaRPr/>
          </a:p>
        </p:txBody>
      </p:sp>
      <p:sp>
        <p:nvSpPr>
          <p:cNvPr id="202" name="Google Shape;202;p27"/>
          <p:cNvSpPr txBox="1">
            <a:spLocks noGrp="1"/>
          </p:cNvSpPr>
          <p:nvPr>
            <p:ph type="body" idx="1"/>
          </p:nvPr>
        </p:nvSpPr>
        <p:spPr>
          <a:xfrm>
            <a:off x="448966" y="1350111"/>
            <a:ext cx="8246100" cy="335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Em um domínio Windows Active Directory existem 2 tipos de contas de usuário: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 b="1"/>
              <a:t>Conta de domínio</a:t>
            </a:r>
            <a:r>
              <a:rPr lang="pt-BR"/>
              <a:t>: dá acesso a recursos de domínios;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 b="1"/>
              <a:t>Conta local</a:t>
            </a:r>
            <a:r>
              <a:rPr lang="pt-BR"/>
              <a:t>: não dá acesso à rede, mas permite acessar recursos do computador</a:t>
            </a:r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14</a:t>
            </a:fld>
            <a:r>
              <a:rPr lang="pt-BR"/>
              <a:t>/51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GERENCIANDO CONTAS DE USUÁRIO</a:t>
            </a:r>
            <a:endParaRPr/>
          </a:p>
        </p:txBody>
      </p:sp>
      <p:sp>
        <p:nvSpPr>
          <p:cNvPr id="210" name="Google Shape;210;p2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 dirty="0"/>
              <a:t>As contas Active </a:t>
            </a:r>
            <a:r>
              <a:rPr lang="pt-BR" dirty="0" err="1"/>
              <a:t>Directory</a:t>
            </a:r>
            <a:r>
              <a:rPr lang="pt-BR" dirty="0"/>
              <a:t> são gerenciadas usando o utilitário Active </a:t>
            </a:r>
            <a:r>
              <a:rPr lang="pt-BR" dirty="0" err="1" smtClean="0"/>
              <a:t>Directory</a:t>
            </a:r>
            <a:r>
              <a:rPr lang="pt-BR" dirty="0" smtClean="0"/>
              <a:t> </a:t>
            </a:r>
            <a:r>
              <a:rPr lang="pt-BR" dirty="0" err="1"/>
              <a:t>Users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Computers</a:t>
            </a:r>
            <a:endParaRPr dirty="0"/>
          </a:p>
        </p:txBody>
      </p:sp>
      <p:sp>
        <p:nvSpPr>
          <p:cNvPr id="211" name="Google Shape;211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15</a:t>
            </a:fld>
            <a:r>
              <a:rPr lang="pt-BR"/>
              <a:t>/51</a:t>
            </a:r>
            <a:endParaRPr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1" y="1485375"/>
            <a:ext cx="4038600" cy="282405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Contas de manutenção são usadas para gerenciamento e manutenção do sistema e da rede;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As contas podem ser organizadas em grupos</a:t>
            </a:r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16</a:t>
            </a:fld>
            <a:r>
              <a:rPr lang="pt-BR"/>
              <a:t>/51</a:t>
            </a:r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GERENCIANDO CONTAS DE USUÁRIO</a:t>
            </a:r>
            <a:endParaRPr/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900" y="1516275"/>
            <a:ext cx="40671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body" idx="1"/>
          </p:nvPr>
        </p:nvSpPr>
        <p:spPr>
          <a:xfrm>
            <a:off x="448966" y="1350111"/>
            <a:ext cx="8246100" cy="335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Gerenciamento de senhas deve garantir que todas as senhas de usuário sejam escolhidas de acordo com diretrizes de segurança;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Propriedades de uma </a:t>
            </a:r>
            <a:r>
              <a:rPr lang="pt-BR" u="sng"/>
              <a:t>senha forte</a:t>
            </a:r>
            <a:r>
              <a:rPr lang="pt-BR"/>
              <a:t>: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Conter pelo menos 8 caracteres;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Conter caracteres alfanuméricos e especiais;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Fácil de lembrar;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Difícil de adivinhar</a:t>
            </a: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17</a:t>
            </a:fld>
            <a:r>
              <a:rPr lang="pt-BR"/>
              <a:t>/51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GERENCIANDO SENHAS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GERENCIANDO SENHAS</a:t>
            </a:r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body" idx="1"/>
          </p:nvPr>
        </p:nvSpPr>
        <p:spPr>
          <a:xfrm>
            <a:off x="448966" y="1350111"/>
            <a:ext cx="8246100" cy="335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Exemplos de </a:t>
            </a:r>
            <a:r>
              <a:rPr lang="pt-BR" u="sng"/>
              <a:t>senhas fortes</a:t>
            </a:r>
            <a:r>
              <a:rPr lang="pt-BR"/>
              <a:t>: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run4!cover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iron$steel4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tpwb2m,k? (This PassWord Belongs 2 Me, oKay?)</a:t>
            </a: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18</a:t>
            </a:fld>
            <a:r>
              <a:rPr lang="pt-BR"/>
              <a:t>/51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GERENCIANDO SENHAS</a:t>
            </a:r>
            <a:endParaRPr/>
          </a:p>
        </p:txBody>
      </p:sp>
      <p:sp>
        <p:nvSpPr>
          <p:cNvPr id="246" name="Google Shape;246;p3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Exemplos de senhas que </a:t>
            </a:r>
            <a:r>
              <a:rPr lang="pt-BR" u="sng"/>
              <a:t>não devem</a:t>
            </a:r>
            <a:r>
              <a:rPr lang="pt-BR"/>
              <a:t> ser utilizadas: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/>
              <a:t>A palavra “senha”;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/>
              <a:t>Nomes próprios;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/>
              <a:t>Nome de animais de estimação;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/>
              <a:t>Nome do cônjuge;</a:t>
            </a:r>
            <a:endParaRPr/>
          </a:p>
        </p:txBody>
      </p:sp>
      <p:sp>
        <p:nvSpPr>
          <p:cNvPr id="247" name="Google Shape;247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19</a:t>
            </a:fld>
            <a:r>
              <a:rPr lang="pt-BR"/>
              <a:t>/51</a:t>
            </a:r>
            <a:endParaRPr/>
          </a:p>
        </p:txBody>
      </p:sp>
      <p:sp>
        <p:nvSpPr>
          <p:cNvPr id="248" name="Google Shape;248;p32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pt-BR"/>
              <a:t>Nome de filhos;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/>
              <a:t>Palavras do dicionário;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/>
              <a:t>Datas importantes;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/>
              <a:t>Qualquer item anterior com um número no início ou fim;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/>
              <a:t>Qualquer item anterior escrito de trás pra frente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448966" y="1350111"/>
            <a:ext cx="8246070" cy="3359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Assuntos abordados: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/>
              <a:t>Importância da segurança e análise de riscos;</a:t>
            </a:r>
            <a:endParaRPr sz="240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/>
              <a:t>Gerenciamento de contas de usuários;</a:t>
            </a:r>
            <a:endParaRPr sz="240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/>
              <a:t>Segurança de redes;</a:t>
            </a:r>
            <a:endParaRPr sz="240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/>
              <a:t>Segurança de computadores</a:t>
            </a:r>
            <a:endParaRPr sz="2400"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</a:t>
            </a:fld>
            <a:r>
              <a:rPr lang="pt-BR"/>
              <a:t>/51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Os sistemas operacionais de rede possuem funções para gerenciar senhas como: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 u="sng"/>
              <a:t>Trava por excesso de tentativa</a:t>
            </a:r>
            <a:r>
              <a:rPr lang="pt-BR"/>
              <a:t>;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/>
              <a:t>Prazo de expiração para senha</a:t>
            </a:r>
            <a:endParaRPr/>
          </a:p>
        </p:txBody>
      </p:sp>
      <p:sp>
        <p:nvSpPr>
          <p:cNvPr id="255" name="Google Shape;255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20</a:t>
            </a:fld>
            <a:r>
              <a:rPr lang="pt-BR"/>
              <a:t>/51</a:t>
            </a:r>
            <a:endParaRPr/>
          </a:p>
        </p:txBody>
      </p:sp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GERENCIANDO SENHAS</a:t>
            </a:r>
            <a:endParaRPr/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188" y="1415916"/>
            <a:ext cx="4038600" cy="2962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O administrador de rede pode controlar políticas de senha;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Os exemplos a seguir são do Windows, mas quase todos os SOR suportam as mesmas restrições</a:t>
            </a:r>
            <a:endParaRPr/>
          </a:p>
        </p:txBody>
      </p:sp>
      <p:sp>
        <p:nvSpPr>
          <p:cNvPr id="265" name="Google Shape;265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21</a:t>
            </a:fld>
            <a:r>
              <a:rPr lang="pt-BR"/>
              <a:t>/51</a:t>
            </a:r>
            <a:endParaRPr/>
          </a:p>
        </p:txBody>
      </p:sp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GERENCIANDO SENHAS</a:t>
            </a:r>
            <a:endParaRPr/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8" name="Google Shape;2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300" y="1463875"/>
            <a:ext cx="396240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>
            <a:spLocks noGrp="1"/>
          </p:cNvSpPr>
          <p:nvPr>
            <p:ph type="body" idx="1"/>
          </p:nvPr>
        </p:nvSpPr>
        <p:spPr>
          <a:xfrm>
            <a:off x="448966" y="1350111"/>
            <a:ext cx="8246100" cy="335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Aplicar histórico de senhas</a:t>
            </a:r>
            <a:r>
              <a:rPr lang="pt-BR"/>
              <a:t>: senhas são gravadas e impede o usuário de usar uma repetida;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Duração máxima da senha</a:t>
            </a:r>
            <a:r>
              <a:rPr lang="pt-BR"/>
              <a:t>: prazo máximo para alterar a senha;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Duração mínima da senha</a:t>
            </a:r>
            <a:r>
              <a:rPr lang="pt-BR"/>
              <a:t>: prazo mínimo para alterar a senha;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Tamanho mínimo da senha</a:t>
            </a:r>
            <a:r>
              <a:rPr lang="pt-BR"/>
              <a:t>;</a:t>
            </a:r>
            <a:endParaRPr/>
          </a:p>
        </p:txBody>
      </p:sp>
      <p:sp>
        <p:nvSpPr>
          <p:cNvPr id="275" name="Google Shape;275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22</a:t>
            </a:fld>
            <a:r>
              <a:rPr lang="pt-BR"/>
              <a:t>/51</a:t>
            </a:r>
            <a:endParaRPr/>
          </a:p>
        </p:txBody>
      </p:sp>
      <p:sp>
        <p:nvSpPr>
          <p:cNvPr id="276" name="Google Shape;276;p35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GERENCIANDO SENHAS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GERENCIANDO SENHAS</a:t>
            </a:r>
            <a:endParaRPr/>
          </a:p>
        </p:txBody>
      </p:sp>
      <p:sp>
        <p:nvSpPr>
          <p:cNvPr id="283" name="Google Shape;283;p36"/>
          <p:cNvSpPr txBox="1">
            <a:spLocks noGrp="1"/>
          </p:cNvSpPr>
          <p:nvPr>
            <p:ph type="body" idx="1"/>
          </p:nvPr>
        </p:nvSpPr>
        <p:spPr>
          <a:xfrm>
            <a:off x="448966" y="1350111"/>
            <a:ext cx="8246100" cy="335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Senha deve alcançar requerimentos de complexidade</a:t>
            </a:r>
            <a:r>
              <a:rPr lang="pt-BR"/>
              <a:t>: mínimo de 6 caracteres, maiúsculos, minúsculos, números e especial;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Armazenar senhas usando encriptação reversível</a:t>
            </a:r>
            <a:r>
              <a:rPr lang="pt-BR"/>
              <a:t>: indispensável quando usar </a:t>
            </a:r>
            <a:r>
              <a:rPr lang="pt-BR" u="sng"/>
              <a:t>CHAP</a:t>
            </a:r>
            <a:r>
              <a:rPr lang="pt-BR"/>
              <a:t> (Challenge HandShake Authentication Protocol) e IIS, Microsoft Internet Information Services</a:t>
            </a:r>
            <a:endParaRPr/>
          </a:p>
        </p:txBody>
      </p:sp>
      <p:sp>
        <p:nvSpPr>
          <p:cNvPr id="284" name="Google Shape;284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23</a:t>
            </a:fld>
            <a:r>
              <a:rPr lang="pt-BR"/>
              <a:t>/51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GERENCIANDO SEGURANÇA DE ACESSO E DIREITOS DE USUÁRIOS</a:t>
            </a:r>
            <a:endParaRPr/>
          </a:p>
        </p:txBody>
      </p:sp>
      <p:sp>
        <p:nvSpPr>
          <p:cNvPr id="291" name="Google Shape;291;p3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Pode-se proteger arquivos compartilhados na rede de duas formas: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/>
              <a:t>Nível de compartilhamento;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/>
              <a:t>Nível de usuário (grupo)</a:t>
            </a:r>
            <a:endParaRPr/>
          </a:p>
        </p:txBody>
      </p:sp>
      <p:sp>
        <p:nvSpPr>
          <p:cNvPr id="292" name="Google Shape;292;p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24</a:t>
            </a:fld>
            <a:r>
              <a:rPr lang="pt-BR"/>
              <a:t>/51</a:t>
            </a:r>
            <a:endParaRPr/>
          </a:p>
        </p:txBody>
      </p:sp>
      <p:sp>
        <p:nvSpPr>
          <p:cNvPr id="293" name="Google Shape;293;p37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4" name="Google Shape;2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166" y="1200150"/>
            <a:ext cx="2472643" cy="33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Versões mais atuais do Windows e outros SOR usam segurança de nível de usuário</a:t>
            </a:r>
            <a:endParaRPr/>
          </a:p>
        </p:txBody>
      </p:sp>
      <p:sp>
        <p:nvSpPr>
          <p:cNvPr id="301" name="Google Shape;301;p3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25</a:t>
            </a:fld>
            <a:r>
              <a:rPr lang="pt-BR"/>
              <a:t>/51</a:t>
            </a:r>
            <a:endParaRPr/>
          </a:p>
        </p:txBody>
      </p:sp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GERENCIANDO SEGURANÇA DE ACESSO E DIREITOS DE USUÁRIOS</a:t>
            </a:r>
            <a:endParaRPr/>
          </a:p>
        </p:txBody>
      </p:sp>
      <p:pic>
        <p:nvPicPr>
          <p:cNvPr id="304" name="Google Shape;3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775" y="1439138"/>
            <a:ext cx="398145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26</a:t>
            </a:fld>
            <a:r>
              <a:rPr lang="pt-BR"/>
              <a:t>/51</a:t>
            </a:r>
            <a:endParaRPr/>
          </a:p>
        </p:txBody>
      </p:sp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CONFIGURANDO SEGURANÇA DE REDES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/>
              <a:t>CONFIGURANDO SEGURANÇA DE REDES</a:t>
            </a:r>
            <a:endParaRPr/>
          </a:p>
        </p:txBody>
      </p:sp>
      <p:sp>
        <p:nvSpPr>
          <p:cNvPr id="318" name="Google Shape;318;p40"/>
          <p:cNvSpPr txBox="1">
            <a:spLocks noGrp="1"/>
          </p:cNvSpPr>
          <p:nvPr>
            <p:ph type="body" idx="1"/>
          </p:nvPr>
        </p:nvSpPr>
        <p:spPr>
          <a:xfrm>
            <a:off x="448966" y="1350111"/>
            <a:ext cx="8246070" cy="3359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A segurança de uma rede envolve a proteção da rede e dos computadores da rede;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O processo de tornar a rede e computadores mais seguro é chamado também de </a:t>
            </a:r>
            <a:r>
              <a:rPr lang="pt-BR" b="1"/>
              <a:t>blindagem</a:t>
            </a:r>
            <a:r>
              <a:rPr lang="pt-BR"/>
              <a:t>;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As medidas adotadas para tornar uma rede segura dependem das prioridades</a:t>
            </a:r>
            <a:endParaRPr/>
          </a:p>
        </p:txBody>
      </p:sp>
      <p:sp>
        <p:nvSpPr>
          <p:cNvPr id="319" name="Google Shape;319;p4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27</a:t>
            </a:fld>
            <a:r>
              <a:rPr lang="pt-BR"/>
              <a:t>/51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IDENTIFICANDO ATAQUES À REDE</a:t>
            </a:r>
            <a:endParaRPr/>
          </a:p>
        </p:txBody>
      </p:sp>
      <p:sp>
        <p:nvSpPr>
          <p:cNvPr id="326" name="Google Shape;326;p41"/>
          <p:cNvSpPr txBox="1">
            <a:spLocks noGrp="1"/>
          </p:cNvSpPr>
          <p:nvPr>
            <p:ph type="body" idx="1"/>
          </p:nvPr>
        </p:nvSpPr>
        <p:spPr>
          <a:xfrm>
            <a:off x="448966" y="1350111"/>
            <a:ext cx="8246100" cy="335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Ataques à rede realizados por um hacker são chamados de </a:t>
            </a:r>
            <a:r>
              <a:rPr lang="pt-BR" b="1"/>
              <a:t>ataques diretos</a:t>
            </a:r>
            <a:r>
              <a:rPr lang="pt-BR"/>
              <a:t>;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WinNuke</a:t>
            </a:r>
            <a:r>
              <a:rPr lang="pt-BR"/>
              <a:t>: uma das primeiras “ferramentas” de ataque. Envia pacotes TCP/IP especiais que trava computadores</a:t>
            </a:r>
            <a:endParaRPr/>
          </a:p>
        </p:txBody>
      </p:sp>
      <p:sp>
        <p:nvSpPr>
          <p:cNvPr id="327" name="Google Shape;327;p4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28</a:t>
            </a:fld>
            <a:r>
              <a:rPr lang="pt-BR"/>
              <a:t>/51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IP spoofing</a:t>
            </a:r>
            <a:r>
              <a:rPr lang="pt-BR"/>
              <a:t>: processo de enviar um pacote com falso endereço de origem, fingindo que vem de dentro da rede que o hacker está tentando atacar</a:t>
            </a:r>
            <a:endParaRPr/>
          </a:p>
        </p:txBody>
      </p:sp>
      <p:sp>
        <p:nvSpPr>
          <p:cNvPr id="334" name="Google Shape;334;p42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4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29</a:t>
            </a:fld>
            <a:r>
              <a:rPr lang="pt-BR"/>
              <a:t>/51</a:t>
            </a:r>
            <a:endParaRPr/>
          </a:p>
        </p:txBody>
      </p:sp>
      <p:sp>
        <p:nvSpPr>
          <p:cNvPr id="336" name="Google Shape;336;p42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IDENTIFICANDO ATAQUES À REDE</a:t>
            </a:r>
            <a:endParaRPr/>
          </a:p>
        </p:txBody>
      </p:sp>
      <p:pic>
        <p:nvPicPr>
          <p:cNvPr id="337" name="Google Shape;3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188" y="1601809"/>
            <a:ext cx="4038600" cy="2591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COMPREENDENDO A NECESSIDADE DE SEGURANÇA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</a:t>
            </a:fld>
            <a:r>
              <a:rPr lang="pt-BR"/>
              <a:t>/51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>
            <a:spLocks noGrp="1"/>
          </p:cNvSpPr>
          <p:nvPr>
            <p:ph type="body" idx="1"/>
          </p:nvPr>
        </p:nvSpPr>
        <p:spPr>
          <a:xfrm>
            <a:off x="448966" y="1350111"/>
            <a:ext cx="8246100" cy="335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DoS (Denial of Service)</a:t>
            </a:r>
            <a:r>
              <a:rPr lang="pt-BR"/>
              <a:t>: tipo de ataque que impede que qualquer usuário utilize o sistema. A maioria dos invasores usa </a:t>
            </a:r>
            <a:r>
              <a:rPr lang="pt-BR" u="sng"/>
              <a:t>IP spoofing</a:t>
            </a:r>
            <a:r>
              <a:rPr lang="pt-BR"/>
              <a:t> para dificultar a detecção;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Ping da morte</a:t>
            </a:r>
            <a:r>
              <a:rPr lang="pt-BR"/>
              <a:t>: é um tipo de ataque </a:t>
            </a:r>
            <a:r>
              <a:rPr lang="pt-BR" u="sng"/>
              <a:t>DoS</a:t>
            </a:r>
            <a:r>
              <a:rPr lang="pt-BR"/>
              <a:t> que envia um pacote ICMP muito grande durante um ping, causando estouro de buffer;</a:t>
            </a:r>
            <a:endParaRPr/>
          </a:p>
        </p:txBody>
      </p:sp>
      <p:sp>
        <p:nvSpPr>
          <p:cNvPr id="344" name="Google Shape;344;p4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30</a:t>
            </a:fld>
            <a:r>
              <a:rPr lang="pt-BR"/>
              <a:t>/51</a:t>
            </a:r>
            <a:endParaRPr/>
          </a:p>
        </p:txBody>
      </p:sp>
      <p:sp>
        <p:nvSpPr>
          <p:cNvPr id="345" name="Google Shape;345;p43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IDENTIFICANDO ATAQUES À REDE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4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IDENTIFICANDO ATAQUES À REDE</a:t>
            </a:r>
            <a:endParaRPr/>
          </a:p>
        </p:txBody>
      </p:sp>
      <p:sp>
        <p:nvSpPr>
          <p:cNvPr id="352" name="Google Shape;352;p44"/>
          <p:cNvSpPr txBox="1">
            <a:spLocks noGrp="1"/>
          </p:cNvSpPr>
          <p:nvPr>
            <p:ph type="body" idx="1"/>
          </p:nvPr>
        </p:nvSpPr>
        <p:spPr>
          <a:xfrm>
            <a:off x="448966" y="1350111"/>
            <a:ext cx="8246100" cy="335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SYN flood</a:t>
            </a:r>
            <a:r>
              <a:rPr lang="pt-BR"/>
              <a:t>: ataque DoS onde um hacker envia uma grande quantidade de pacotes SYN, impedindo recebimento de novas solicitações;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DDoS (Distributed Denial of Service)</a:t>
            </a:r>
            <a:r>
              <a:rPr lang="pt-BR"/>
              <a:t>: O hacker assume controle de muitos computadores que enviam mensagens simultaneamente para o alvo</a:t>
            </a:r>
            <a:endParaRPr/>
          </a:p>
        </p:txBody>
      </p:sp>
      <p:sp>
        <p:nvSpPr>
          <p:cNvPr id="353" name="Google Shape;353;p4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31</a:t>
            </a:fld>
            <a:r>
              <a:rPr lang="pt-BR"/>
              <a:t>/51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ADICIONANDO FIREWALLS</a:t>
            </a:r>
            <a:endParaRPr/>
          </a:p>
        </p:txBody>
      </p:sp>
      <p:sp>
        <p:nvSpPr>
          <p:cNvPr id="360" name="Google Shape;360;p45"/>
          <p:cNvSpPr txBox="1">
            <a:spLocks noGrp="1"/>
          </p:cNvSpPr>
          <p:nvPr>
            <p:ph type="body" idx="1"/>
          </p:nvPr>
        </p:nvSpPr>
        <p:spPr>
          <a:xfrm>
            <a:off x="448966" y="1350111"/>
            <a:ext cx="8246100" cy="335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Firewall</a:t>
            </a:r>
            <a:r>
              <a:rPr lang="pt-BR"/>
              <a:t> é utilizado para proteger uma rede privada de acessos não-autorizados de uma rede pública;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Filtragem de pacotes</a:t>
            </a:r>
            <a:r>
              <a:rPr lang="pt-BR"/>
              <a:t>: capacidade de um roteador ou firewall de descartar pacotes que não atendam certos critérios;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Filtragem de portas</a:t>
            </a:r>
            <a:r>
              <a:rPr lang="pt-BR"/>
              <a:t>: bloqueio ou liberação da passagem de pacotes com base no endereço da porta através do </a:t>
            </a:r>
            <a:r>
              <a:rPr lang="pt-BR" u="sng"/>
              <a:t>firewall</a:t>
            </a:r>
            <a:endParaRPr u="sng"/>
          </a:p>
        </p:txBody>
      </p:sp>
      <p:sp>
        <p:nvSpPr>
          <p:cNvPr id="361" name="Google Shape;361;p4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32</a:t>
            </a:fld>
            <a:r>
              <a:rPr lang="pt-BR"/>
              <a:t>/51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ADICIONANDO FIREWALLS</a:t>
            </a:r>
            <a:endParaRPr/>
          </a:p>
        </p:txBody>
      </p:sp>
      <p:sp>
        <p:nvSpPr>
          <p:cNvPr id="368" name="Google Shape;368;p4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Filtragem dinâmica de pacotes</a:t>
            </a:r>
            <a:r>
              <a:rPr lang="pt-BR"/>
              <a:t>: garante que os pacotes encaminhados pertencem a sessões iniciadas do lado privado;</a:t>
            </a:r>
            <a:endParaRPr/>
          </a:p>
        </p:txBody>
      </p:sp>
      <p:sp>
        <p:nvSpPr>
          <p:cNvPr id="369" name="Google Shape;369;p4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33</a:t>
            </a:fld>
            <a:r>
              <a:rPr lang="pt-BR"/>
              <a:t>/51</a:t>
            </a:r>
            <a:endParaRPr/>
          </a:p>
        </p:txBody>
      </p:sp>
      <p:sp>
        <p:nvSpPr>
          <p:cNvPr id="370" name="Google Shape;370;p46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1" name="Google Shape;37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188" y="1392009"/>
            <a:ext cx="4038600" cy="3010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DMZ (Demilitarized Zone)</a:t>
            </a:r>
            <a:r>
              <a:rPr lang="pt-BR"/>
              <a:t>: é um </a:t>
            </a:r>
            <a:r>
              <a:rPr lang="pt-BR" u="sng"/>
              <a:t>perímetro protegido</a:t>
            </a:r>
            <a:r>
              <a:rPr lang="pt-BR"/>
              <a:t> por um ou dois firewalls. Pode ser usada na intranet para </a:t>
            </a:r>
            <a:r>
              <a:rPr lang="pt-BR" u="sng"/>
              <a:t>isolar</a:t>
            </a:r>
            <a:r>
              <a:rPr lang="pt-BR"/>
              <a:t> um segmento;</a:t>
            </a:r>
            <a:endParaRPr/>
          </a:p>
        </p:txBody>
      </p:sp>
      <p:sp>
        <p:nvSpPr>
          <p:cNvPr id="378" name="Google Shape;378;p47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34</a:t>
            </a:fld>
            <a:r>
              <a:rPr lang="pt-BR"/>
              <a:t>/51</a:t>
            </a:r>
            <a:endParaRPr/>
          </a:p>
        </p:txBody>
      </p:sp>
      <p:sp>
        <p:nvSpPr>
          <p:cNvPr id="380" name="Google Shape;380;p47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ADICIONANDO FIREWALLS</a:t>
            </a:r>
            <a:endParaRPr/>
          </a:p>
        </p:txBody>
      </p:sp>
      <p:pic>
        <p:nvPicPr>
          <p:cNvPr id="381" name="Google Shape;38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013" y="1615275"/>
            <a:ext cx="3990974" cy="256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35</a:t>
            </a:fld>
            <a:r>
              <a:rPr lang="pt-BR"/>
              <a:t>/51</a:t>
            </a:r>
            <a:endParaRPr/>
          </a:p>
        </p:txBody>
      </p:sp>
      <p:sp>
        <p:nvSpPr>
          <p:cNvPr id="390" name="Google Shape;390;p48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ADICIONANDO FIREWALLS</a:t>
            </a:r>
            <a:endParaRPr/>
          </a:p>
        </p:txBody>
      </p:sp>
      <p:pic>
        <p:nvPicPr>
          <p:cNvPr id="391" name="Google Shape;39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000" y="1200150"/>
            <a:ext cx="4847625" cy="33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9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CRIPTOGRAFIA DE DADOS</a:t>
            </a:r>
            <a:endParaRPr/>
          </a:p>
        </p:txBody>
      </p:sp>
      <p:sp>
        <p:nvSpPr>
          <p:cNvPr id="398" name="Google Shape;398;p4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Criptografia</a:t>
            </a:r>
            <a:r>
              <a:rPr lang="pt-BR"/>
              <a:t> envolve a comparação de cada caractere dos dados com o de uma chave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Exemplo: A=1, B=2, C=3, etc</a:t>
            </a:r>
            <a:endParaRPr/>
          </a:p>
        </p:txBody>
      </p:sp>
      <p:sp>
        <p:nvSpPr>
          <p:cNvPr id="399" name="Google Shape;399;p4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36</a:t>
            </a:fld>
            <a:r>
              <a:rPr lang="pt-BR"/>
              <a:t>/51</a:t>
            </a:r>
            <a:endParaRPr/>
          </a:p>
        </p:txBody>
      </p:sp>
      <p:sp>
        <p:nvSpPr>
          <p:cNvPr id="400" name="Google Shape;400;p49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1" name="Google Shape;40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399" y="1200149"/>
            <a:ext cx="3248225" cy="6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387" y="3951599"/>
            <a:ext cx="3248225" cy="6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301" y="2696659"/>
            <a:ext cx="4038375" cy="4014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4" name="Google Shape;404;p49"/>
          <p:cNvCxnSpPr>
            <a:stCxn id="401" idx="2"/>
            <a:endCxn id="403" idx="0"/>
          </p:cNvCxnSpPr>
          <p:nvPr/>
        </p:nvCxnSpPr>
        <p:spPr>
          <a:xfrm>
            <a:off x="6667512" y="1843199"/>
            <a:ext cx="0" cy="8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" name="Google Shape;405;p49"/>
          <p:cNvCxnSpPr>
            <a:stCxn id="403" idx="2"/>
            <a:endCxn id="402" idx="0"/>
          </p:cNvCxnSpPr>
          <p:nvPr/>
        </p:nvCxnSpPr>
        <p:spPr>
          <a:xfrm>
            <a:off x="6667489" y="3098140"/>
            <a:ext cx="0" cy="8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0"/>
          <p:cNvSpPr txBox="1">
            <a:spLocks noGrp="1"/>
          </p:cNvSpPr>
          <p:nvPr>
            <p:ph type="body" idx="1"/>
          </p:nvPr>
        </p:nvSpPr>
        <p:spPr>
          <a:xfrm>
            <a:off x="448966" y="1350111"/>
            <a:ext cx="8246100" cy="335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Na </a:t>
            </a:r>
            <a:r>
              <a:rPr lang="pt-BR" b="1"/>
              <a:t>criptografia de chave privada</a:t>
            </a:r>
            <a:r>
              <a:rPr lang="pt-BR"/>
              <a:t>, o remetente e o destinatário possuem a mesma chave;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DES (Data Encryption Standard)</a:t>
            </a:r>
            <a:r>
              <a:rPr lang="pt-BR"/>
              <a:t>: desenvolvida pela IBM, possui 56 bits e usa funções de consulta a tabelas</a:t>
            </a:r>
            <a:endParaRPr/>
          </a:p>
        </p:txBody>
      </p:sp>
      <p:sp>
        <p:nvSpPr>
          <p:cNvPr id="412" name="Google Shape;412;p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37</a:t>
            </a:fld>
            <a:r>
              <a:rPr lang="pt-BR"/>
              <a:t>/51</a:t>
            </a:r>
            <a:endParaRPr/>
          </a:p>
        </p:txBody>
      </p:sp>
      <p:sp>
        <p:nvSpPr>
          <p:cNvPr id="413" name="Google Shape;413;p50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USANDO CRIPTOGRAFIA DE CHAVE PRIVADA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Usa uma chave pública para criptografar uma mensagem que pode ser descriptografada por uma chave privada</a:t>
            </a:r>
            <a:endParaRPr/>
          </a:p>
        </p:txBody>
      </p:sp>
      <p:sp>
        <p:nvSpPr>
          <p:cNvPr id="420" name="Google Shape;420;p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38</a:t>
            </a:fld>
            <a:r>
              <a:rPr lang="pt-BR"/>
              <a:t>/51</a:t>
            </a:r>
            <a:endParaRPr/>
          </a:p>
        </p:txBody>
      </p:sp>
      <p:sp>
        <p:nvSpPr>
          <p:cNvPr id="421" name="Google Shape;421;p51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USANDO CRIPTOGRAFIA DE CHAVE PÚBLICA</a:t>
            </a:r>
            <a:endParaRPr/>
          </a:p>
        </p:txBody>
      </p:sp>
      <p:sp>
        <p:nvSpPr>
          <p:cNvPr id="422" name="Google Shape;422;p51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3" name="Google Shape;42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219" y="1200150"/>
            <a:ext cx="3364563" cy="34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pt-BR" sz="2400" b="1"/>
              <a:t>WAP (Wireless Application Protocol)</a:t>
            </a:r>
            <a:r>
              <a:rPr lang="pt-BR" sz="2400"/>
              <a:t>: existem centenas e cada um usa um método diferente para configurar o software interno;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Exemplos de parâmetros: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pt-BR" sz="1800"/>
              <a:t>SSID;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pt-BR" sz="1800"/>
              <a:t>Modo de operação;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pt-BR" sz="1800"/>
              <a:t>Senha;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pt-BR" sz="1800"/>
              <a:t>Canal sem fio</a:t>
            </a:r>
            <a:endParaRPr sz="1800"/>
          </a:p>
        </p:txBody>
      </p:sp>
      <p:sp>
        <p:nvSpPr>
          <p:cNvPr id="430" name="Google Shape;430;p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39</a:t>
            </a:fld>
            <a:r>
              <a:rPr lang="pt-BR"/>
              <a:t>/51</a:t>
            </a:r>
            <a:endParaRPr/>
          </a:p>
        </p:txBody>
      </p:sp>
      <p:sp>
        <p:nvSpPr>
          <p:cNvPr id="431" name="Google Shape;431;p52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IMPLEMENTANDO SEGURANÇA SEM FIO</a:t>
            </a:r>
            <a:endParaRPr/>
          </a:p>
        </p:txBody>
      </p:sp>
      <p:sp>
        <p:nvSpPr>
          <p:cNvPr id="432" name="Google Shape;432;p52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3" name="Google Shape;43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717" y="1200150"/>
            <a:ext cx="3361566" cy="33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/>
              <a:t>A NECESSIDADE DA SEGURANÇA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448966" y="1350111"/>
            <a:ext cx="8246070" cy="3359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O profissional de redes deve ter duas metas gerais em relação à segurança: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 sz="2400"/>
              <a:t>Evitar ataques e acessos não-autorizados a dados;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 sz="2400"/>
              <a:t>Detectar ocorrências quando acontecem e tomar as providências necessárias</a:t>
            </a:r>
            <a:endParaRPr sz="2400"/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</a:t>
            </a:fld>
            <a:r>
              <a:rPr lang="pt-BR"/>
              <a:t>/51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WEP (Wired Equivalent Privacy)</a:t>
            </a:r>
            <a:r>
              <a:rPr lang="pt-BR"/>
              <a:t>: usado para criptografar dados transmitidos através de uma rede sem fio 802.11b;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Criptografa os dados usando </a:t>
            </a:r>
            <a:r>
              <a:rPr lang="pt-BR" u="sng"/>
              <a:t>RC4</a:t>
            </a:r>
            <a:endParaRPr u="sng"/>
          </a:p>
        </p:txBody>
      </p:sp>
      <p:sp>
        <p:nvSpPr>
          <p:cNvPr id="440" name="Google Shape;440;p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40</a:t>
            </a:fld>
            <a:r>
              <a:rPr lang="pt-BR"/>
              <a:t>/51</a:t>
            </a:r>
            <a:endParaRPr/>
          </a:p>
        </p:txBody>
      </p:sp>
      <p:sp>
        <p:nvSpPr>
          <p:cNvPr id="441" name="Google Shape;441;p53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IMPLEMENTANDO SEGURANÇA SEM FIO</a:t>
            </a:r>
            <a:endParaRPr/>
          </a:p>
        </p:txBody>
      </p:sp>
      <p:sp>
        <p:nvSpPr>
          <p:cNvPr id="442" name="Google Shape;442;p53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3" name="Google Shape;44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140" y="1200138"/>
            <a:ext cx="3402719" cy="33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WPA (Wi-Fi Protected Access)</a:t>
            </a:r>
            <a:r>
              <a:rPr lang="pt-BR"/>
              <a:t>: utiliza TKIP e autenticação do usuário;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TKIP (Temporal Key Integrity Protocol)</a:t>
            </a:r>
            <a:r>
              <a:rPr lang="pt-BR"/>
              <a:t>: criptografa chaves</a:t>
            </a:r>
            <a:endParaRPr/>
          </a:p>
        </p:txBody>
      </p:sp>
      <p:sp>
        <p:nvSpPr>
          <p:cNvPr id="450" name="Google Shape;450;p54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41</a:t>
            </a:fld>
            <a:r>
              <a:rPr lang="pt-BR"/>
              <a:t>/51</a:t>
            </a:r>
            <a:endParaRPr/>
          </a:p>
        </p:txBody>
      </p:sp>
      <p:sp>
        <p:nvSpPr>
          <p:cNvPr id="452" name="Google Shape;452;p54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IMPLEMENTANDO SEGURANÇA SEM FIO</a:t>
            </a:r>
            <a:endParaRPr/>
          </a:p>
        </p:txBody>
      </p:sp>
      <p:pic>
        <p:nvPicPr>
          <p:cNvPr id="453" name="Google Shape;45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412" y="1200150"/>
            <a:ext cx="3436176" cy="33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Auditoria</a:t>
            </a:r>
            <a:r>
              <a:rPr lang="pt-BR"/>
              <a:t> é o processo de acompanhar atividades importantes;</a:t>
            </a:r>
            <a:endParaRPr/>
          </a:p>
        </p:txBody>
      </p:sp>
      <p:sp>
        <p:nvSpPr>
          <p:cNvPr id="460" name="Google Shape;460;p55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42</a:t>
            </a:fld>
            <a:r>
              <a:rPr lang="pt-BR"/>
              <a:t>/51</a:t>
            </a:r>
            <a:endParaRPr/>
          </a:p>
        </p:txBody>
      </p:sp>
      <p:sp>
        <p:nvSpPr>
          <p:cNvPr id="462" name="Google Shape;462;p55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USANDO AUDITORIA E LOGS</a:t>
            </a:r>
            <a:endParaRPr/>
          </a:p>
        </p:txBody>
      </p:sp>
      <p:pic>
        <p:nvPicPr>
          <p:cNvPr id="463" name="Google Shape;46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175" y="1432778"/>
            <a:ext cx="4038625" cy="2929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Logs</a:t>
            </a:r>
            <a:r>
              <a:rPr lang="pt-BR"/>
              <a:t> são uma forma de rever o que aconteceu no sistema;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Logs de aplicativos</a:t>
            </a:r>
            <a:r>
              <a:rPr lang="pt-BR"/>
              <a:t>: registra mensagens relacionadas a aplicativos (exemplo: Microsoft SQL Server)</a:t>
            </a:r>
            <a:endParaRPr/>
          </a:p>
        </p:txBody>
      </p:sp>
      <p:sp>
        <p:nvSpPr>
          <p:cNvPr id="470" name="Google Shape;470;p56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5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43</a:t>
            </a:fld>
            <a:r>
              <a:rPr lang="pt-BR"/>
              <a:t>/51</a:t>
            </a:r>
            <a:endParaRPr/>
          </a:p>
        </p:txBody>
      </p:sp>
      <p:sp>
        <p:nvSpPr>
          <p:cNvPr id="472" name="Google Shape;472;p56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USANDO AUDITORIA E LOGS</a:t>
            </a:r>
            <a:endParaRPr/>
          </a:p>
        </p:txBody>
      </p:sp>
      <p:pic>
        <p:nvPicPr>
          <p:cNvPr id="473" name="Google Shape;47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1552850"/>
            <a:ext cx="4038600" cy="2689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Log do sistema</a:t>
            </a:r>
            <a:r>
              <a:rPr lang="pt-BR"/>
              <a:t>: mensagens relacionadas ao hardware, SO e serviços de sistema (exemplo: </a:t>
            </a:r>
            <a:r>
              <a:rPr lang="pt-BR" u="sng"/>
              <a:t>drivers</a:t>
            </a:r>
            <a:r>
              <a:rPr lang="pt-BR"/>
              <a:t>)</a:t>
            </a:r>
            <a:endParaRPr/>
          </a:p>
        </p:txBody>
      </p:sp>
      <p:sp>
        <p:nvSpPr>
          <p:cNvPr id="480" name="Google Shape;480;p57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5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44</a:t>
            </a:fld>
            <a:r>
              <a:rPr lang="pt-BR"/>
              <a:t>/51</a:t>
            </a:r>
            <a:endParaRPr/>
          </a:p>
        </p:txBody>
      </p:sp>
      <p:sp>
        <p:nvSpPr>
          <p:cNvPr id="482" name="Google Shape;482;p57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USANDO AUDITORIA E LOGS</a:t>
            </a:r>
            <a:endParaRPr/>
          </a:p>
        </p:txBody>
      </p:sp>
      <p:pic>
        <p:nvPicPr>
          <p:cNvPr id="483" name="Google Shape;48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1561429"/>
            <a:ext cx="4038600" cy="2689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560"/>
              </a:spcBef>
              <a:spcAft>
                <a:spcPts val="0"/>
              </a:spcAft>
              <a:buSzPts val="2600"/>
              <a:buChar char="•"/>
            </a:pPr>
            <a:r>
              <a:rPr lang="pt-BR" sz="2600" b="1"/>
              <a:t>Log de segurança</a:t>
            </a:r>
            <a:r>
              <a:rPr lang="pt-BR" sz="2600"/>
              <a:t>: mensagens relativas à segurança (exemplo: entradas de auditoria)</a:t>
            </a:r>
            <a:endParaRPr/>
          </a:p>
        </p:txBody>
      </p:sp>
      <p:sp>
        <p:nvSpPr>
          <p:cNvPr id="490" name="Google Shape;490;p5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5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45</a:t>
            </a:fld>
            <a:r>
              <a:rPr lang="pt-BR"/>
              <a:t>/51</a:t>
            </a:r>
            <a:endParaRPr/>
          </a:p>
        </p:txBody>
      </p:sp>
      <p:sp>
        <p:nvSpPr>
          <p:cNvPr id="492" name="Google Shape;492;p58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USANDO AUDITORIA E LOGS</a:t>
            </a:r>
            <a:endParaRPr/>
          </a:p>
        </p:txBody>
      </p:sp>
      <p:pic>
        <p:nvPicPr>
          <p:cNvPr id="493" name="Google Shape;49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820" y="1200150"/>
            <a:ext cx="2729360" cy="34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9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CONFIGURANDO SEGURANÇA DE COMPUTADORES</a:t>
            </a:r>
            <a:endParaRPr/>
          </a:p>
        </p:txBody>
      </p:sp>
      <p:sp>
        <p:nvSpPr>
          <p:cNvPr id="500" name="Google Shape;500;p5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5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46</a:t>
            </a:fld>
            <a:r>
              <a:rPr lang="pt-BR"/>
              <a:t>/51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0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/>
              <a:t>ENTENDENDO SOFTWARES MAL-INTENCIONADOS</a:t>
            </a:r>
            <a:endParaRPr/>
          </a:p>
        </p:txBody>
      </p:sp>
      <p:sp>
        <p:nvSpPr>
          <p:cNvPr id="507" name="Google Shape;507;p60"/>
          <p:cNvSpPr txBox="1">
            <a:spLocks noGrp="1"/>
          </p:cNvSpPr>
          <p:nvPr>
            <p:ph type="body" idx="1"/>
          </p:nvPr>
        </p:nvSpPr>
        <p:spPr>
          <a:xfrm>
            <a:off x="448966" y="1350111"/>
            <a:ext cx="8246070" cy="3359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É preciso evitar softwares mal-intencionados (ou </a:t>
            </a:r>
            <a:r>
              <a:rPr lang="pt-BR" b="1"/>
              <a:t>malwares</a:t>
            </a:r>
            <a:r>
              <a:rPr lang="pt-BR"/>
              <a:t>). Alguns produzem apenas mensagens irritantes, mas outros podem causar perda de dados;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Vírus</a:t>
            </a:r>
            <a:r>
              <a:rPr lang="pt-BR"/>
              <a:t>: a maioria se anexa a outros programas ou áreas especiais do HD. Quando os arquivos são executados ou lidos o vírus se espalha</a:t>
            </a:r>
            <a:endParaRPr/>
          </a:p>
        </p:txBody>
      </p:sp>
      <p:sp>
        <p:nvSpPr>
          <p:cNvPr id="508" name="Google Shape;508;p6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47</a:t>
            </a:fld>
            <a:r>
              <a:rPr lang="pt-BR"/>
              <a:t>/51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1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ENTENDENDO SOFTWARES MAL-INTENCIONADOS</a:t>
            </a:r>
            <a:endParaRPr/>
          </a:p>
        </p:txBody>
      </p:sp>
      <p:sp>
        <p:nvSpPr>
          <p:cNvPr id="515" name="Google Shape;515;p61"/>
          <p:cNvSpPr txBox="1">
            <a:spLocks noGrp="1"/>
          </p:cNvSpPr>
          <p:nvPr>
            <p:ph type="body" idx="1"/>
          </p:nvPr>
        </p:nvSpPr>
        <p:spPr>
          <a:xfrm>
            <a:off x="448966" y="1350111"/>
            <a:ext cx="8246100" cy="335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 b="1" i="1"/>
              <a:t>Worms</a:t>
            </a:r>
            <a:r>
              <a:rPr lang="pt-BR"/>
              <a:t>: tipo especial de vírus que se propaga de forma autônoma. Enviam cópias de si mesmos para outros computadores;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Cavalos de Tróia</a:t>
            </a:r>
            <a:r>
              <a:rPr lang="pt-BR"/>
              <a:t>: programas que </a:t>
            </a:r>
            <a:r>
              <a:rPr lang="pt-BR" u="sng"/>
              <a:t>parecem ser uma coisa mas são outra</a:t>
            </a:r>
            <a:r>
              <a:rPr lang="pt-BR"/>
              <a:t>. Pode apagar informações de partição de um disco</a:t>
            </a:r>
            <a:endParaRPr/>
          </a:p>
        </p:txBody>
      </p:sp>
      <p:sp>
        <p:nvSpPr>
          <p:cNvPr id="516" name="Google Shape;516;p6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48</a:t>
            </a:fld>
            <a:r>
              <a:rPr lang="pt-BR"/>
              <a:t>/51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2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ENTENDENDO SOFTWARES MAL-INTENCIONADOS</a:t>
            </a:r>
            <a:endParaRPr/>
          </a:p>
        </p:txBody>
      </p:sp>
      <p:sp>
        <p:nvSpPr>
          <p:cNvPr id="523" name="Google Shape;523;p62"/>
          <p:cNvSpPr txBox="1">
            <a:spLocks noGrp="1"/>
          </p:cNvSpPr>
          <p:nvPr>
            <p:ph type="body" idx="1"/>
          </p:nvPr>
        </p:nvSpPr>
        <p:spPr>
          <a:xfrm>
            <a:off x="448966" y="1350111"/>
            <a:ext cx="8246100" cy="335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 b="1" i="1"/>
              <a:t>Rootkits</a:t>
            </a:r>
            <a:r>
              <a:rPr lang="pt-BR"/>
              <a:t>: escondem a si próprios e outros programas, arquivos e processos em execução;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b="1" i="1"/>
              <a:t>Spywares</a:t>
            </a:r>
            <a:r>
              <a:rPr lang="pt-BR"/>
              <a:t>: coletam informações da atividade do computador. Podem ser usados para </a:t>
            </a:r>
            <a:r>
              <a:rPr lang="pt-BR" u="sng"/>
              <a:t>monitorar a atividade do usuário</a:t>
            </a:r>
            <a:r>
              <a:rPr lang="pt-BR"/>
              <a:t>;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b="1" i="1"/>
              <a:t>Adwares</a:t>
            </a:r>
            <a:r>
              <a:rPr lang="pt-BR"/>
              <a:t>: faz com que pop-ups com anúncios e janelas de navegadores sejam exibidos</a:t>
            </a:r>
            <a:endParaRPr/>
          </a:p>
        </p:txBody>
      </p:sp>
      <p:sp>
        <p:nvSpPr>
          <p:cNvPr id="524" name="Google Shape;524;p6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49</a:t>
            </a:fld>
            <a:r>
              <a:rPr lang="pt-BR"/>
              <a:t>/51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ENTENDENDO O PROBLEMA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A segurança dos computadores se tornou cada vez mais importante;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Os incidentes de segurança têm aumentado;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900" y="1661388"/>
            <a:ext cx="4267200" cy="24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r>
              <a:rPr lang="pt-BR"/>
              <a:t>/51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3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PROTEGENDO COMPUTADORES DE UMA REDE</a:t>
            </a:r>
            <a:endParaRPr/>
          </a:p>
        </p:txBody>
      </p:sp>
      <p:sp>
        <p:nvSpPr>
          <p:cNvPr id="531" name="Google Shape;531;p6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Não copiar e baixar arquivos de origem desconhecida;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Instalar anti-vírus</a:t>
            </a:r>
            <a:endParaRPr/>
          </a:p>
        </p:txBody>
      </p:sp>
      <p:sp>
        <p:nvSpPr>
          <p:cNvPr id="532" name="Google Shape;532;p6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50</a:t>
            </a:fld>
            <a:r>
              <a:rPr lang="pt-BR"/>
              <a:t>/51</a:t>
            </a:r>
            <a:endParaRPr/>
          </a:p>
        </p:txBody>
      </p:sp>
      <p:sp>
        <p:nvSpPr>
          <p:cNvPr id="533" name="Google Shape;533;p63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4" name="Google Shape;53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450" y="1205763"/>
            <a:ext cx="364807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/>
              <a:t>SUMMARY QUESTIONS</a:t>
            </a:r>
            <a:endParaRPr/>
          </a:p>
        </p:txBody>
      </p:sp>
      <p:sp>
        <p:nvSpPr>
          <p:cNvPr id="541" name="Google Shape;541;p6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51</a:t>
            </a:fld>
            <a:r>
              <a:rPr lang="pt-BR"/>
              <a:t>/51</a:t>
            </a:r>
            <a:endParaRPr/>
          </a:p>
        </p:txBody>
      </p:sp>
      <p:pic>
        <p:nvPicPr>
          <p:cNvPr id="542" name="Google Shape;54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50" y="1300950"/>
            <a:ext cx="2743500" cy="354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250" y="1828875"/>
            <a:ext cx="2743500" cy="248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8350" y="1827400"/>
            <a:ext cx="2743500" cy="2490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/>
              <a:t>SUMMARY QUESTIONS - RESPOSTAS</a:t>
            </a:r>
            <a:endParaRPr lang="pt-BR" dirty="0"/>
          </a:p>
        </p:txBody>
      </p:sp>
      <p:pic>
        <p:nvPicPr>
          <p:cNvPr id="542" name="Google Shape;542;p6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9850" y="1306700"/>
            <a:ext cx="2743500" cy="353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6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200250" y="1829275"/>
            <a:ext cx="2743500" cy="2486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6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168350" y="1829283"/>
            <a:ext cx="2743500" cy="2486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397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RECONHECENDO O PROBLEMA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448966" y="1350111"/>
            <a:ext cx="8246100" cy="335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3 metas principais para oferecer segurança: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 sz="2400" b="1"/>
              <a:t>Confidencialidade</a:t>
            </a:r>
            <a:r>
              <a:rPr lang="pt-BR" sz="2400"/>
              <a:t>: proteção dos dados contra acessos não-autorizados;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 sz="2400" b="1"/>
              <a:t>Integridade</a:t>
            </a:r>
            <a:r>
              <a:rPr lang="pt-BR" sz="2400"/>
              <a:t>: garantia de que os dados não foram alterados;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 sz="2400" b="1"/>
              <a:t>Disponibilidade</a:t>
            </a:r>
            <a:r>
              <a:rPr lang="pt-BR" sz="2400"/>
              <a:t>: promover acesso contínuo aos dados</a:t>
            </a:r>
            <a:endParaRPr sz="2400"/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r>
              <a:rPr lang="pt-BR"/>
              <a:t>/51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RECONHECENDO O PROBLEMA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4294967295"/>
          </p:nvPr>
        </p:nvSpPr>
        <p:spPr>
          <a:xfrm>
            <a:off x="457200" y="1200150"/>
            <a:ext cx="55053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640"/>
              </a:spcBef>
              <a:spcAft>
                <a:spcPts val="0"/>
              </a:spcAft>
              <a:buClr>
                <a:srgbClr val="073763"/>
              </a:buClr>
              <a:buSzPts val="2800"/>
              <a:buChar char="•"/>
            </a:pPr>
            <a:r>
              <a:rPr lang="pt-BR" sz="2800">
                <a:solidFill>
                  <a:srgbClr val="073763"/>
                </a:solidFill>
              </a:rPr>
              <a:t>Em geral, as metas relacionadas a ameaças à segurança são garantir </a:t>
            </a:r>
            <a:r>
              <a:rPr lang="pt-BR" sz="2800" b="1">
                <a:solidFill>
                  <a:srgbClr val="073763"/>
                </a:solidFill>
              </a:rPr>
              <a:t>continuidade dos negócios</a:t>
            </a:r>
            <a:r>
              <a:rPr lang="pt-BR" sz="2800">
                <a:solidFill>
                  <a:srgbClr val="073763"/>
                </a:solidFill>
              </a:rPr>
              <a:t> e evitar </a:t>
            </a:r>
            <a:r>
              <a:rPr lang="pt-BR" sz="2800" b="1">
                <a:solidFill>
                  <a:srgbClr val="073763"/>
                </a:solidFill>
              </a:rPr>
              <a:t>acessos não-autorizados</a:t>
            </a:r>
            <a:r>
              <a:rPr lang="pt-BR" sz="2800">
                <a:solidFill>
                  <a:srgbClr val="073763"/>
                </a:solidFill>
              </a:rPr>
              <a:t>;</a:t>
            </a:r>
            <a:endParaRPr sz="2800">
              <a:solidFill>
                <a:srgbClr val="073763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Char char="•"/>
            </a:pPr>
            <a:r>
              <a:rPr lang="pt-BR" sz="2800">
                <a:solidFill>
                  <a:srgbClr val="073763"/>
                </a:solidFill>
              </a:rPr>
              <a:t>A maior parte dos acessos não-autorizados envolve os </a:t>
            </a:r>
            <a:r>
              <a:rPr lang="pt-BR" sz="2800" u="sng">
                <a:solidFill>
                  <a:srgbClr val="073763"/>
                </a:solidFill>
              </a:rPr>
              <a:t>funcionários da própria empresa</a:t>
            </a:r>
            <a:endParaRPr sz="2800" u="sng">
              <a:solidFill>
                <a:srgbClr val="073763"/>
              </a:solidFill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300" y="1200154"/>
            <a:ext cx="2575493" cy="377532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7</a:t>
            </a:fld>
            <a:r>
              <a:rPr lang="pt-BR"/>
              <a:t>/51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PROCESSO DE ANÁLISE DE RISCOS</a:t>
            </a: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pt-BR" sz="2400" b="1">
                <a:solidFill>
                  <a:srgbClr val="002060"/>
                </a:solidFill>
              </a:rPr>
              <a:t>Análise de riscos</a:t>
            </a:r>
            <a:r>
              <a:rPr lang="pt-BR" sz="2400">
                <a:solidFill>
                  <a:srgbClr val="002060"/>
                </a:solidFill>
              </a:rPr>
              <a:t> mede a probabilidade que um risco ocorra e a extensão do estrago que pode causar ;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b="1"/>
              <a:t>Ativos de rede</a:t>
            </a:r>
            <a:r>
              <a:rPr lang="pt-BR" sz="2400"/>
              <a:t> são tudo que possui valor na rede;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O ativo de rede mais importante são os dados da empresa</a:t>
            </a:r>
            <a:endParaRPr sz="2400"/>
          </a:p>
        </p:txBody>
      </p:sp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8</a:t>
            </a:fld>
            <a:r>
              <a:rPr lang="pt-BR"/>
              <a:t>/51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050" y="1389253"/>
            <a:ext cx="4038600" cy="30162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448966" y="1350111"/>
            <a:ext cx="8246100" cy="335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Ameaça</a:t>
            </a:r>
            <a:r>
              <a:rPr lang="pt-BR"/>
              <a:t> é qualquer ocorrência que pode causar estragos, interromper os sistemas que usam a rede ou causar prejuízo à empresa;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Podem ser classificadas de acordo com probabilidade de ocorrência e custos estimados</a:t>
            </a: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9</a:t>
            </a:fld>
            <a:r>
              <a:rPr lang="pt-BR"/>
              <a:t>/51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448985" y="102400"/>
            <a:ext cx="8237700" cy="9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IDENTIFICANDO AMEAÇAS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1615</Words>
  <Application>Microsoft Office PowerPoint</Application>
  <PresentationFormat>Apresentação na tela (16:9)</PresentationFormat>
  <Paragraphs>271</Paragraphs>
  <Slides>52</Slides>
  <Notes>52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5" baseType="lpstr">
      <vt:lpstr>Arial</vt:lpstr>
      <vt:lpstr>Calibri</vt:lpstr>
      <vt:lpstr>Office Theme</vt:lpstr>
      <vt:lpstr>NETWORK SECURITY INTRO TO NETWORKING BASICS - CHAPTER 11</vt:lpstr>
      <vt:lpstr>INTRODUÇÃO</vt:lpstr>
      <vt:lpstr>COMPREENDENDO A NECESSIDADE DE SEGURANÇA</vt:lpstr>
      <vt:lpstr>A NECESSIDADE DA SEGURANÇA</vt:lpstr>
      <vt:lpstr>ENTENDENDO O PROBLEMA</vt:lpstr>
      <vt:lpstr>RECONHECENDO O PROBLEMA</vt:lpstr>
      <vt:lpstr>RECONHECENDO O PROBLEMA</vt:lpstr>
      <vt:lpstr>O PROCESSO DE ANÁLISE DE RISCOS</vt:lpstr>
      <vt:lpstr>IDENTIFICANDO AMEAÇAS</vt:lpstr>
      <vt:lpstr>IDENTIFICANDO AMEAÇAS</vt:lpstr>
      <vt:lpstr>IDENTIFICANDO E MINIMIZANDO A EXPOSIÇÃO</vt:lpstr>
      <vt:lpstr>IMPLEMENTANDO SEGURANÇA DE ACESSO DOS USUÁRIOS</vt:lpstr>
      <vt:lpstr>SEGURANÇA DE ACESSO DOS USUÁRIOS</vt:lpstr>
      <vt:lpstr>GERENCIANDO CONTAS DE USUÁRIO</vt:lpstr>
      <vt:lpstr>GERENCIANDO CONTAS DE USUÁRIO</vt:lpstr>
      <vt:lpstr>GERENCIANDO CONTAS DE USUÁRIO</vt:lpstr>
      <vt:lpstr>GERENCIANDO SENHAS</vt:lpstr>
      <vt:lpstr>GERENCIANDO SENHAS</vt:lpstr>
      <vt:lpstr>GERENCIANDO SENHAS</vt:lpstr>
      <vt:lpstr>GERENCIANDO SENHAS</vt:lpstr>
      <vt:lpstr>GERENCIANDO SENHAS</vt:lpstr>
      <vt:lpstr>GERENCIANDO SENHAS</vt:lpstr>
      <vt:lpstr>GERENCIANDO SENHAS</vt:lpstr>
      <vt:lpstr>GERENCIANDO SEGURANÇA DE ACESSO E DIREITOS DE USUÁRIOS</vt:lpstr>
      <vt:lpstr>GERENCIANDO SEGURANÇA DE ACESSO E DIREITOS DE USUÁRIOS</vt:lpstr>
      <vt:lpstr>CONFIGURANDO SEGURANÇA DE REDES</vt:lpstr>
      <vt:lpstr>CONFIGURANDO SEGURANÇA DE REDES</vt:lpstr>
      <vt:lpstr>IDENTIFICANDO ATAQUES À REDE</vt:lpstr>
      <vt:lpstr>IDENTIFICANDO ATAQUES À REDE</vt:lpstr>
      <vt:lpstr>IDENTIFICANDO ATAQUES À REDE</vt:lpstr>
      <vt:lpstr>IDENTIFICANDO ATAQUES À REDE</vt:lpstr>
      <vt:lpstr>ADICIONANDO FIREWALLS</vt:lpstr>
      <vt:lpstr>ADICIONANDO FIREWALLS</vt:lpstr>
      <vt:lpstr>ADICIONANDO FIREWALLS</vt:lpstr>
      <vt:lpstr>ADICIONANDO FIREWALLS</vt:lpstr>
      <vt:lpstr>CRIPTOGRAFIA DE DADOS</vt:lpstr>
      <vt:lpstr>USANDO CRIPTOGRAFIA DE CHAVE PRIVADA</vt:lpstr>
      <vt:lpstr>USANDO CRIPTOGRAFIA DE CHAVE PÚBLICA</vt:lpstr>
      <vt:lpstr>IMPLEMENTANDO SEGURANÇA SEM FIO</vt:lpstr>
      <vt:lpstr>IMPLEMENTANDO SEGURANÇA SEM FIO</vt:lpstr>
      <vt:lpstr>IMPLEMENTANDO SEGURANÇA SEM FIO</vt:lpstr>
      <vt:lpstr>USANDO AUDITORIA E LOGS</vt:lpstr>
      <vt:lpstr>USANDO AUDITORIA E LOGS</vt:lpstr>
      <vt:lpstr>USANDO AUDITORIA E LOGS</vt:lpstr>
      <vt:lpstr>USANDO AUDITORIA E LOGS</vt:lpstr>
      <vt:lpstr>CONFIGURANDO SEGURANÇA DE COMPUTADORES</vt:lpstr>
      <vt:lpstr>ENTENDENDO SOFTWARES MAL-INTENCIONADOS</vt:lpstr>
      <vt:lpstr>ENTENDENDO SOFTWARES MAL-INTENCIONADOS</vt:lpstr>
      <vt:lpstr>ENTENDENDO SOFTWARES MAL-INTENCIONADOS</vt:lpstr>
      <vt:lpstr>PROTEGENDO COMPUTADORES DE UMA REDE</vt:lpstr>
      <vt:lpstr>SUMMARY QUESTIONS</vt:lpstr>
      <vt:lpstr>SUMMARY QUESTIONS - RESPOSTAS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SECUTITY INTRO TO NETWORKING BASICS - CHAPTER 11</dc:title>
  <cp:lastModifiedBy>internet</cp:lastModifiedBy>
  <cp:revision>3</cp:revision>
  <dcterms:modified xsi:type="dcterms:W3CDTF">2019-04-24T22:22:11Z</dcterms:modified>
</cp:coreProperties>
</file>