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This develops the important skills you</a:t>
            </a:r>
            <a:endParaRPr/>
          </a:p>
          <a:p>
            <a:pPr indent="0" lvl="0" marL="0" rtl="0" algn="l">
              <a:spcBef>
                <a:spcPts val="0"/>
              </a:spcBef>
              <a:spcAft>
                <a:spcPts val="0"/>
              </a:spcAft>
              <a:buNone/>
            </a:pPr>
            <a:r>
              <a:rPr lang="pt-BR"/>
              <a:t>will need as a network administrator.</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1a8b88aff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1a8b88aff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Assim como o netstat o comando nbstat também mostra as estatísticas das conexeções de rede, entretanto o netstat está mais focado no computador local, ao passo que o nbstat também pode mostrar estatísticas de máquinas virtuais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1a8b88aff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a8b88aff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212121"/>
                </a:solidFill>
                <a:highlight>
                  <a:srgbClr val="FFFFFF"/>
                </a:highlight>
              </a:rPr>
              <a:t>Ambos mostram caminhos para destinos remotos, estendendo-se além de um ou mais roteadores, mas sua sintaxe e</a:t>
            </a:r>
            <a:endParaRPr>
              <a:solidFill>
                <a:srgbClr val="212121"/>
              </a:solidFill>
              <a:highlight>
                <a:srgbClr val="FFFFFF"/>
              </a:highlight>
            </a:endParaRPr>
          </a:p>
          <a:p>
            <a:pPr indent="0" lvl="0" marL="0" rtl="0" algn="l">
              <a:spcBef>
                <a:spcPts val="0"/>
              </a:spcBef>
              <a:spcAft>
                <a:spcPts val="0"/>
              </a:spcAft>
              <a:buNone/>
            </a:pPr>
            <a:r>
              <a:rPr lang="pt-BR">
                <a:solidFill>
                  <a:srgbClr val="212121"/>
                </a:solidFill>
                <a:highlight>
                  <a:srgbClr val="FFFFFF"/>
                </a:highlight>
              </a:rPr>
              <a:t>resultados diferem. </a:t>
            </a:r>
            <a:r>
              <a:rPr lang="pt-BR" sz="1200">
                <a:solidFill>
                  <a:srgbClr val="212121"/>
                </a:solidFill>
                <a:highlight>
                  <a:srgbClr val="FFFFFF"/>
                </a:highlight>
              </a:rPr>
              <a:t>Pathping é semelhante ao tracert, mas também calculará o grau de perda de pacotes. Se houver pacote</a:t>
            </a:r>
            <a:endParaRPr sz="1200">
              <a:solidFill>
                <a:srgbClr val="212121"/>
              </a:solidFill>
              <a:highlight>
                <a:srgbClr val="FFFFFF"/>
              </a:highlight>
            </a:endParaRPr>
          </a:p>
          <a:p>
            <a:pPr indent="0" lvl="0" marL="0" rtl="0" algn="l">
              <a:spcBef>
                <a:spcPts val="0"/>
              </a:spcBef>
              <a:spcAft>
                <a:spcPts val="0"/>
              </a:spcAft>
              <a:buNone/>
            </a:pPr>
            <a:r>
              <a:rPr lang="pt-BR" sz="1200">
                <a:solidFill>
                  <a:srgbClr val="212121"/>
                </a:solidFill>
                <a:highlight>
                  <a:srgbClr val="FFFFFF"/>
                </a:highlight>
              </a:rPr>
              <a:t>perda, ele apareceria na coluna Perdida / Enviada e exibiria uma porcentagem também.</a:t>
            </a:r>
            <a:endParaRPr sz="1200">
              <a:solidFill>
                <a:srgbClr val="212121"/>
              </a:solidFill>
              <a:highlight>
                <a:srgbClr val="FFFFFF"/>
              </a:highlight>
            </a:endParaRPr>
          </a:p>
          <a:p>
            <a:pPr indent="0" lvl="0" marL="0" rtl="0" algn="l">
              <a:spcBef>
                <a:spcPts val="0"/>
              </a:spcBef>
              <a:spcAft>
                <a:spcPts val="0"/>
              </a:spcAft>
              <a:buNone/>
            </a:pPr>
            <a:r>
              <a:rPr lang="pt-BR" sz="1200">
                <a:solidFill>
                  <a:srgbClr val="212121"/>
                </a:solidFill>
                <a:highlight>
                  <a:srgbClr val="FFFFFF"/>
                </a:highlight>
              </a:rPr>
              <a:t>pathping google.com</a:t>
            </a:r>
            <a:endParaRPr sz="1200">
              <a:solidFill>
                <a:srgbClr val="212121"/>
              </a:solidFill>
              <a:highlight>
                <a:srgbClr val="FFFFFF"/>
              </a:highlight>
            </a:endParaRPr>
          </a:p>
          <a:p>
            <a:pPr indent="0" lvl="0" marL="0" rtl="0" algn="l">
              <a:spcBef>
                <a:spcPts val="0"/>
              </a:spcBef>
              <a:spcAft>
                <a:spcPts val="0"/>
              </a:spcAft>
              <a:buNone/>
            </a:pPr>
            <a:r>
              <a:rPr lang="pt-BR" sz="1200">
                <a:solidFill>
                  <a:srgbClr val="212121"/>
                </a:solidFill>
                <a:highlight>
                  <a:srgbClr val="FFFFFF"/>
                </a:highlight>
              </a:rPr>
              <a:t>tracert google.com</a:t>
            </a:r>
            <a:endParaRPr sz="1200">
              <a:solidFill>
                <a:srgbClr val="21212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1a8b88aff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1a8b88aff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212121"/>
                </a:solidFill>
                <a:highlight>
                  <a:srgbClr val="FFFFFF"/>
                </a:highlight>
              </a:rPr>
              <a:t>O comando netsh permite que você possa fazer alterações nas configurações de rede de um computador local. É possível fazer alteração de qualquer tipo de configuração desde o ipconfig até mesmo o route print</a:t>
            </a:r>
            <a:endParaRPr sz="1200">
              <a:solidFill>
                <a:srgbClr val="21212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1a8b88aff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1a8b88aff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1212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1a8b88af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1a8b88af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400">
                <a:solidFill>
                  <a:schemeClr val="dk1"/>
                </a:solidFill>
                <a:latin typeface="Raleway"/>
                <a:ea typeface="Raleway"/>
                <a:cs typeface="Raleway"/>
                <a:sym typeface="Raleway"/>
              </a:rPr>
              <a:t> The most bytes that you can send in this fashion is 65,500; however, this will create fragmented packets. This ping option can help simulate network traffic to a particular host.</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rPr b="1" lang="pt-BR" sz="1400">
                <a:solidFill>
                  <a:schemeClr val="dk1"/>
                </a:solidFill>
                <a:latin typeface="Raleway"/>
                <a:ea typeface="Raleway"/>
                <a:cs typeface="Raleway"/>
                <a:sym typeface="Raleway"/>
              </a:rPr>
              <a:t> This particular option works well if you are creating a performance baseline. By running a command such as ping –n 1000 10.254.254.1 every day, you could compare the results to see whether the destination computer is performing better or worse than usual.</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t/>
            </a:r>
            <a:endParaRPr b="1" sz="1400">
              <a:solidFill>
                <a:schemeClr val="dk1"/>
              </a:solidFill>
              <a:latin typeface="Raleway"/>
              <a:ea typeface="Raleway"/>
              <a:cs typeface="Raleway"/>
              <a:sym typeface="Raleway"/>
            </a:endParaRPr>
          </a:p>
          <a:p>
            <a:pPr indent="0" lvl="0" marL="0" rtl="0" algn="l">
              <a:spcBef>
                <a:spcPts val="800"/>
              </a:spcBef>
              <a:spcAft>
                <a:spcPts val="800"/>
              </a:spcAft>
              <a:buNone/>
            </a:pPr>
            <a:r>
              <a:rPr b="1" lang="pt-BR" sz="1400">
                <a:solidFill>
                  <a:schemeClr val="dk1"/>
                </a:solidFill>
                <a:latin typeface="Raleway"/>
                <a:ea typeface="Raleway"/>
                <a:cs typeface="Raleway"/>
                <a:sym typeface="Raleway"/>
              </a:rPr>
              <a:t> ping –t [IP address] - This command option sends pings endlessly to a destination IP address. This can only be stopped by pressing Ctrl + C</a:t>
            </a:r>
            <a:endParaRPr b="1" sz="1400">
              <a:solidFill>
                <a:schemeClr val="dk1"/>
              </a:solidFill>
              <a:latin typeface="Raleway"/>
              <a:ea typeface="Raleway"/>
              <a:cs typeface="Raleway"/>
              <a:sym typeface="Raleway"/>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1a93b9a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1a93b9a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400">
                <a:solidFill>
                  <a:schemeClr val="dk1"/>
                </a:solidFill>
                <a:latin typeface="Raleway"/>
                <a:ea typeface="Raleway"/>
                <a:cs typeface="Raleway"/>
                <a:sym typeface="Raleway"/>
              </a:rPr>
              <a:t>Discovery: O computador cliente transmite para a rede para encontrar um servidor DHCP. </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rPr b="1" lang="pt-BR" sz="1400">
                <a:solidFill>
                  <a:schemeClr val="dk1"/>
                </a:solidFill>
                <a:latin typeface="Raleway"/>
                <a:ea typeface="Raleway"/>
                <a:cs typeface="Raleway"/>
                <a:sym typeface="Raleway"/>
              </a:rPr>
              <a:t>Offering: O servidor DHCP envia uma “oferta” unicast de um endereço IP para o computador cliente. </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rPr b="1" lang="pt-BR" sz="1400">
                <a:solidFill>
                  <a:schemeClr val="dk1"/>
                </a:solidFill>
                <a:latin typeface="Raleway"/>
                <a:ea typeface="Raleway"/>
                <a:cs typeface="Raleway"/>
                <a:sym typeface="Raleway"/>
              </a:rPr>
              <a:t>Request: O cliente transmite para todos os servidores que aceitou a oferta</a:t>
            </a:r>
            <a:endParaRPr b="1" sz="1400">
              <a:solidFill>
                <a:schemeClr val="dk1"/>
              </a:solidFill>
              <a:latin typeface="Raleway"/>
              <a:ea typeface="Raleway"/>
              <a:cs typeface="Raleway"/>
              <a:sym typeface="Raleway"/>
            </a:endParaRPr>
          </a:p>
          <a:p>
            <a:pPr indent="0" lvl="0" marL="0" rtl="0" algn="l">
              <a:spcBef>
                <a:spcPts val="800"/>
              </a:spcBef>
              <a:spcAft>
                <a:spcPts val="800"/>
              </a:spcAft>
              <a:buNone/>
            </a:pPr>
            <a:r>
              <a:rPr b="1" lang="pt-BR" sz="1400">
                <a:solidFill>
                  <a:schemeClr val="dk1"/>
                </a:solidFill>
                <a:latin typeface="Raleway"/>
                <a:ea typeface="Raleway"/>
                <a:cs typeface="Raleway"/>
                <a:sym typeface="Raleway"/>
              </a:rPr>
              <a:t>Acknowledge: O servidor DHCP envia um unicast final ao cliente que inclui as informações de IP que o cliente usará.</a:t>
            </a:r>
            <a:endParaRPr b="1" sz="1400">
              <a:solidFill>
                <a:schemeClr val="dk1"/>
              </a:solidFill>
              <a:latin typeface="Raleway"/>
              <a:ea typeface="Raleway"/>
              <a:cs typeface="Raleway"/>
              <a:sym typeface="Ralewa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1a93b9a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1a93b9a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pt-BR" sz="1400">
                <a:solidFill>
                  <a:schemeClr val="dk1"/>
                </a:solidFill>
                <a:latin typeface="Raleway"/>
                <a:ea typeface="Raleway"/>
                <a:cs typeface="Raleway"/>
                <a:sym typeface="Raleway"/>
              </a:rPr>
              <a:t> If a Windows client cannot get an IP address from a DHCP server and has not been configured statically, it will autoassign a number on this network. If, for some reason, APIPA assigns addresses even though a DHCP server exists, APIPA can be disabled in the registry. </a:t>
            </a:r>
            <a:endParaRPr b="1" sz="1400">
              <a:solidFill>
                <a:schemeClr val="dk1"/>
              </a:solidFill>
              <a:latin typeface="Raleway"/>
              <a:ea typeface="Raleway"/>
              <a:cs typeface="Raleway"/>
              <a:sym typeface="Raleway"/>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1a93b9a0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1a93b9a0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t/>
            </a:r>
            <a:endParaRPr b="1" sz="1400">
              <a:solidFill>
                <a:schemeClr val="dk1"/>
              </a:solidFill>
              <a:latin typeface="Raleway"/>
              <a:ea typeface="Raleway"/>
              <a:cs typeface="Raleway"/>
              <a:sym typeface="Raleway"/>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1a93b9a0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1a93b9a0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1a8b88af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1a8b88af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ipconfig - esse comando mostra informações pertinentes com a sua rede, chamada configurações de TCP/IP.  As informações são únicas por rede, assim as informações apresentadas podem ser diferentes, as máscaras de sub-rede, </a:t>
            </a:r>
            <a:r>
              <a:rPr lang="pt-BR" sz="1000">
                <a:solidFill>
                  <a:srgbClr val="212121"/>
                </a:solidFill>
                <a:highlight>
                  <a:schemeClr val="lt1"/>
                </a:highlight>
              </a:rPr>
              <a:t>gateway padrão da sua rede adaptador, IPv4 and possibly IPv6 information will be listed depending on your configuration.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1a93b9a0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1a93b9a0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t/>
            </a:r>
            <a:endParaRPr b="1" sz="1400">
              <a:solidFill>
                <a:schemeClr val="dk1"/>
              </a:solidFill>
              <a:latin typeface="Raleway"/>
              <a:ea typeface="Raleway"/>
              <a:cs typeface="Raleway"/>
              <a:sym typeface="Raleway"/>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1a93b9a0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1a93b9a0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1a93b9a0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1a93b9a0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400">
                <a:solidFill>
                  <a:schemeClr val="dk1"/>
                </a:solidFill>
                <a:latin typeface="Raleway"/>
                <a:ea typeface="Raleway"/>
                <a:cs typeface="Raleway"/>
                <a:sym typeface="Raleway"/>
              </a:rPr>
              <a:t>Security association (SA): This generates the encryption and authentication keys that are used by IPsec. </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rPr b="1" lang="pt-BR" sz="1400">
                <a:solidFill>
                  <a:schemeClr val="dk1"/>
                </a:solidFill>
                <a:latin typeface="Raleway"/>
                <a:ea typeface="Raleway"/>
                <a:cs typeface="Raleway"/>
                <a:sym typeface="Raleway"/>
              </a:rPr>
              <a:t>• Authentication header (AH): This provides connectionless integrity and the authentication of data. It also provides protection versus replay attacks. </a:t>
            </a:r>
            <a:endParaRPr b="1" sz="1400">
              <a:solidFill>
                <a:schemeClr val="dk1"/>
              </a:solidFill>
              <a:latin typeface="Raleway"/>
              <a:ea typeface="Raleway"/>
              <a:cs typeface="Raleway"/>
              <a:sym typeface="Raleway"/>
            </a:endParaRPr>
          </a:p>
          <a:p>
            <a:pPr indent="0" lvl="0" marL="0" rtl="0" algn="l">
              <a:spcBef>
                <a:spcPts val="800"/>
              </a:spcBef>
              <a:spcAft>
                <a:spcPts val="800"/>
              </a:spcAft>
              <a:buNone/>
            </a:pPr>
            <a:r>
              <a:rPr b="1" lang="pt-BR" sz="1400">
                <a:solidFill>
                  <a:schemeClr val="dk1"/>
                </a:solidFill>
                <a:latin typeface="Raleway"/>
                <a:ea typeface="Raleway"/>
                <a:cs typeface="Raleway"/>
                <a:sym typeface="Raleway"/>
              </a:rPr>
              <a:t>• Encapsulating security payload (ESP): This provides the same services as AH but also provides confidentiality when sending data</a:t>
            </a:r>
            <a:endParaRPr b="1" sz="1400">
              <a:solidFill>
                <a:schemeClr val="dk1"/>
              </a:solidFill>
              <a:latin typeface="Raleway"/>
              <a:ea typeface="Raleway"/>
              <a:cs typeface="Raleway"/>
              <a:sym typeface="Raleway"/>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1a93b9a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1a93b9a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t/>
            </a:r>
            <a:endParaRPr b="1" sz="1400">
              <a:solidFill>
                <a:schemeClr val="dk1"/>
              </a:solidFill>
              <a:latin typeface="Raleway"/>
              <a:ea typeface="Raleway"/>
              <a:cs typeface="Raleway"/>
              <a:sym typeface="Raleway"/>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1a93b9a0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1a93b9a0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t/>
            </a:r>
            <a:endParaRPr b="1" sz="1400">
              <a:solidFill>
                <a:schemeClr val="dk1"/>
              </a:solidFill>
              <a:latin typeface="Raleway"/>
              <a:ea typeface="Raleway"/>
              <a:cs typeface="Raleway"/>
              <a:sym typeface="Raleway"/>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1a93b9a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1a93b9a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400">
                <a:solidFill>
                  <a:schemeClr val="dk1"/>
                </a:solidFill>
                <a:latin typeface="Raleway"/>
                <a:ea typeface="Raleway"/>
                <a:cs typeface="Raleway"/>
                <a:sym typeface="Raleway"/>
              </a:rPr>
              <a:t> The most bytes that you can send in this fashion is 65,500; however, this will create fragmented packets. This ping option can help simulate network traffic to a particular host.</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rPr b="1" lang="pt-BR" sz="1400">
                <a:solidFill>
                  <a:schemeClr val="dk1"/>
                </a:solidFill>
                <a:latin typeface="Raleway"/>
                <a:ea typeface="Raleway"/>
                <a:cs typeface="Raleway"/>
                <a:sym typeface="Raleway"/>
              </a:rPr>
              <a:t> This particular option works well if you are creating a performance baseline. By running a command such as ping –n 1000 10.254.254.1 every day, you could compare the results to see whether the destination computer is performing better or worse than usual.</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t/>
            </a:r>
            <a:endParaRPr b="1" sz="1400">
              <a:solidFill>
                <a:schemeClr val="dk1"/>
              </a:solidFill>
              <a:latin typeface="Raleway"/>
              <a:ea typeface="Raleway"/>
              <a:cs typeface="Raleway"/>
              <a:sym typeface="Raleway"/>
            </a:endParaRPr>
          </a:p>
          <a:p>
            <a:pPr indent="0" lvl="0" marL="0" rtl="0" algn="l">
              <a:spcBef>
                <a:spcPts val="800"/>
              </a:spcBef>
              <a:spcAft>
                <a:spcPts val="800"/>
              </a:spcAft>
              <a:buNone/>
            </a:pPr>
            <a:r>
              <a:rPr b="1" lang="pt-BR" sz="1400">
                <a:solidFill>
                  <a:schemeClr val="dk1"/>
                </a:solidFill>
                <a:latin typeface="Raleway"/>
                <a:ea typeface="Raleway"/>
                <a:cs typeface="Raleway"/>
                <a:sym typeface="Raleway"/>
              </a:rPr>
              <a:t> ping –t [IP address] - This command option sends pings endlessly to a destination IP address. This can only be stopped by pressing Ctrl + C</a:t>
            </a:r>
            <a:endParaRPr b="1" sz="1400">
              <a:solidFill>
                <a:schemeClr val="dk1"/>
              </a:solidFill>
              <a:latin typeface="Raleway"/>
              <a:ea typeface="Raleway"/>
              <a:cs typeface="Raleway"/>
              <a:sym typeface="Raleway"/>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1a8b88af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1a8b88af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350">
                <a:solidFill>
                  <a:srgbClr val="444444"/>
                </a:solidFill>
                <a:highlight>
                  <a:srgbClr val="FFFFFF"/>
                </a:highlight>
              </a:rPr>
              <a:t>você quiser informações mais detalhadas sobre sua conexão de rede,Aqui você pode obter as mesmas informações que o ipconfig com o acréscimo do seu endereço MAC (hardware), endereços de servidor DNS e DHCP, informações de arrendamento IP, etc.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1a8b88af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1a8b88af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Esse comando descreve quais configurações são, o que fazem, e exibem uma variedade de opções que vc pode usar com o comando ipconfig. Descrever os comandos. </a:t>
            </a:r>
            <a:r>
              <a:rPr b="1" lang="pt-BR"/>
              <a:t>ipconfig /allcompartments - ipconfig /allcompartments /all - ipconfig /release.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893ec74b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893ec74b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Esse comando descreve quais configurações são, o que fazem, e exibem uma variedade de opções que vc pode usar com o comando ipconfig. Descrever os comandos. </a:t>
            </a:r>
            <a:r>
              <a:rPr b="1" lang="pt-BR"/>
              <a:t>ipconfig /allcompartments - ipconfig /allcompartments /all - ipconfig /release.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1a8b88af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1a8b88af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1a8b88af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1a8b88af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400">
                <a:solidFill>
                  <a:schemeClr val="dk1"/>
                </a:solidFill>
                <a:latin typeface="Raleway"/>
                <a:ea typeface="Raleway"/>
                <a:cs typeface="Raleway"/>
                <a:sym typeface="Raleway"/>
              </a:rPr>
              <a:t> The first two commands are basically the same. However, when you ping 127.0.0.1, the results do not include any hostname resolution information. This is the best way to ping the localhost when testing IPv4. When pinging 127.0.0.1, no traffic is placed on the network segment; rather, all traffic is kept inside the computer or local loopback. Now select another computer to ping; it could be a partner’s computer, a secondary computer, or a router. Make note of its IP address. For this example, we will use the address 10.254.254.252</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t/>
            </a:r>
            <a:endParaRPr b="1" sz="1400">
              <a:solidFill>
                <a:schemeClr val="dk1"/>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b="1" lang="pt-BR" sz="1400">
                <a:solidFill>
                  <a:schemeClr val="dk1"/>
                </a:solidFill>
                <a:latin typeface="Raleway"/>
                <a:ea typeface="Raleway"/>
                <a:cs typeface="Raleway"/>
                <a:sym typeface="Raleway"/>
              </a:rPr>
              <a:t>If the computer you pinged is alive, the pinging computer will get replies. However, if the computer is not live or is not available, you will get one of several error messages (e.g., “Request timed out,” “Destination host unreachable,” or a similar error).</a:t>
            </a:r>
            <a:endParaRPr b="1" sz="1400">
              <a:solidFill>
                <a:schemeClr val="dk1"/>
              </a:solidFill>
              <a:latin typeface="Raleway"/>
              <a:ea typeface="Raleway"/>
              <a:cs typeface="Raleway"/>
              <a:sym typeface="Raleway"/>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1a8b88af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1a8b88af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400">
                <a:solidFill>
                  <a:schemeClr val="dk1"/>
                </a:solidFill>
                <a:latin typeface="Raleway"/>
                <a:ea typeface="Raleway"/>
                <a:cs typeface="Raleway"/>
                <a:sym typeface="Raleway"/>
              </a:rPr>
              <a:t> The most bytes that you can send in this fashion is 65,500; however, this will create fragmented packets. This ping option can help simulate network traffic to a particular host.</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rPr b="1" lang="pt-BR" sz="1400">
                <a:solidFill>
                  <a:schemeClr val="dk1"/>
                </a:solidFill>
                <a:latin typeface="Raleway"/>
                <a:ea typeface="Raleway"/>
                <a:cs typeface="Raleway"/>
                <a:sym typeface="Raleway"/>
              </a:rPr>
              <a:t> This particular option works well if you are creating a performance baseline. By running a command such as ping –n 1000 10.254.254.1 every day, you could compare the results to see whether the destination computer is performing better or worse than usual.</a:t>
            </a:r>
            <a:endParaRPr b="1" sz="1400">
              <a:solidFill>
                <a:schemeClr val="dk1"/>
              </a:solidFill>
              <a:latin typeface="Raleway"/>
              <a:ea typeface="Raleway"/>
              <a:cs typeface="Raleway"/>
              <a:sym typeface="Raleway"/>
            </a:endParaRPr>
          </a:p>
          <a:p>
            <a:pPr indent="0" lvl="0" marL="0" rtl="0" algn="l">
              <a:spcBef>
                <a:spcPts val="800"/>
              </a:spcBef>
              <a:spcAft>
                <a:spcPts val="0"/>
              </a:spcAft>
              <a:buNone/>
            </a:pPr>
            <a:r>
              <a:t/>
            </a:r>
            <a:endParaRPr b="1" sz="1400">
              <a:solidFill>
                <a:schemeClr val="dk1"/>
              </a:solidFill>
              <a:latin typeface="Raleway"/>
              <a:ea typeface="Raleway"/>
              <a:cs typeface="Raleway"/>
              <a:sym typeface="Raleway"/>
            </a:endParaRPr>
          </a:p>
          <a:p>
            <a:pPr indent="0" lvl="0" marL="0" rtl="0" algn="l">
              <a:spcBef>
                <a:spcPts val="800"/>
              </a:spcBef>
              <a:spcAft>
                <a:spcPts val="800"/>
              </a:spcAft>
              <a:buNone/>
            </a:pPr>
            <a:r>
              <a:rPr b="1" lang="pt-BR" sz="1400">
                <a:solidFill>
                  <a:schemeClr val="dk1"/>
                </a:solidFill>
                <a:latin typeface="Raleway"/>
                <a:ea typeface="Raleway"/>
                <a:cs typeface="Raleway"/>
                <a:sym typeface="Raleway"/>
              </a:rPr>
              <a:t> ping –t [IP address] - This command option sends pings endlessly to a destination IP address. This can only be stopped by pressing Ctrl + C</a:t>
            </a:r>
            <a:endParaRPr b="1" sz="1400">
              <a:solidFill>
                <a:schemeClr val="dk1"/>
              </a:solidFill>
              <a:latin typeface="Raleway"/>
              <a:ea typeface="Raleway"/>
              <a:cs typeface="Raleway"/>
              <a:sym typeface="Raleway"/>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1a8b88aff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1a8b88aff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comando netstat mostra a estatística das conexões da rede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5" name="Shape 85"/>
        <p:cNvGrpSpPr/>
        <p:nvPr/>
      </p:nvGrpSpPr>
      <p:grpSpPr>
        <a:xfrm>
          <a:off x="0" y="0"/>
          <a:ext cx="0" cy="0"/>
          <a:chOff x="0" y="0"/>
          <a:chExt cx="0" cy="0"/>
        </a:xfrm>
      </p:grpSpPr>
      <p:sp>
        <p:nvSpPr>
          <p:cNvPr id="86" name="Google Shape;86;p13"/>
          <p:cNvSpPr txBox="1"/>
          <p:nvPr/>
        </p:nvSpPr>
        <p:spPr>
          <a:xfrm>
            <a:off x="488250" y="1995450"/>
            <a:ext cx="8167500" cy="152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pt-BR" sz="4800">
                <a:solidFill>
                  <a:schemeClr val="lt2"/>
                </a:solidFill>
                <a:latin typeface="Raleway"/>
                <a:ea typeface="Raleway"/>
                <a:cs typeface="Raleway"/>
                <a:sym typeface="Raleway"/>
              </a:rPr>
              <a:t>Capítulo 5</a:t>
            </a:r>
            <a:endParaRPr b="1" sz="4800">
              <a:solidFill>
                <a:schemeClr val="lt2"/>
              </a:solidFill>
              <a:latin typeface="Raleway"/>
              <a:ea typeface="Raleway"/>
              <a:cs typeface="Raleway"/>
              <a:sym typeface="Raleway"/>
            </a:endParaRPr>
          </a:p>
          <a:p>
            <a:pPr indent="0" lvl="0" marL="0" rtl="0" algn="ctr">
              <a:spcBef>
                <a:spcPts val="0"/>
              </a:spcBef>
              <a:spcAft>
                <a:spcPts val="0"/>
              </a:spcAft>
              <a:buNone/>
            </a:pPr>
            <a:r>
              <a:rPr lang="pt-BR" sz="4800">
                <a:solidFill>
                  <a:schemeClr val="lt2"/>
                </a:solidFill>
                <a:latin typeface="Raleway"/>
                <a:ea typeface="Raleway"/>
                <a:cs typeface="Raleway"/>
                <a:sym typeface="Raleway"/>
              </a:rPr>
              <a:t>Implementing TCP/IP</a:t>
            </a:r>
            <a:endParaRPr sz="4800">
              <a:solidFill>
                <a:schemeClr val="lt2"/>
              </a:solidFill>
              <a:latin typeface="Raleway"/>
              <a:ea typeface="Raleway"/>
              <a:cs typeface="Raleway"/>
              <a:sym typeface="Raleway"/>
            </a:endParaRPr>
          </a:p>
          <a:p>
            <a:pPr indent="0" lvl="0" marL="0" rtl="0" algn="ctr">
              <a:spcBef>
                <a:spcPts val="0"/>
              </a:spcBef>
              <a:spcAft>
                <a:spcPts val="0"/>
              </a:spcAft>
              <a:buNone/>
            </a:pPr>
            <a:r>
              <a:rPr lang="pt-BR" sz="4800">
                <a:solidFill>
                  <a:schemeClr val="lt2"/>
                </a:solidFill>
                <a:latin typeface="Raleway"/>
                <a:ea typeface="Raleway"/>
                <a:cs typeface="Raleway"/>
                <a:sym typeface="Raleway"/>
              </a:rPr>
              <a:t> in the Command Line</a:t>
            </a:r>
            <a:endParaRPr sz="4800">
              <a:solidFill>
                <a:schemeClr val="lt2"/>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1873200" y="533150"/>
            <a:ext cx="5637600" cy="6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ANALYZE THE TCP/IP CONFIGURATION WITH NETSTAT AND NBTSTAT</a:t>
            </a:r>
            <a:endParaRPr b="1" sz="3000">
              <a:solidFill>
                <a:schemeClr val="dk1"/>
              </a:solidFill>
            </a:endParaRPr>
          </a:p>
        </p:txBody>
      </p:sp>
      <p:sp>
        <p:nvSpPr>
          <p:cNvPr id="149" name="Google Shape;149;p22"/>
          <p:cNvSpPr txBox="1"/>
          <p:nvPr/>
        </p:nvSpPr>
        <p:spPr>
          <a:xfrm>
            <a:off x="639163" y="1810978"/>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100">
              <a:solidFill>
                <a:schemeClr val="dk2"/>
              </a:solidFill>
              <a:latin typeface="Raleway"/>
              <a:ea typeface="Raleway"/>
              <a:cs typeface="Raleway"/>
              <a:sym typeface="Raleway"/>
            </a:endParaRPr>
          </a:p>
        </p:txBody>
      </p:sp>
      <p:pic>
        <p:nvPicPr>
          <p:cNvPr id="150" name="Google Shape;150;p22"/>
          <p:cNvPicPr preferRelativeResize="0"/>
          <p:nvPr/>
        </p:nvPicPr>
        <p:blipFill>
          <a:blip r:embed="rId3">
            <a:alphaModFix/>
          </a:blip>
          <a:stretch>
            <a:fillRect/>
          </a:stretch>
        </p:blipFill>
        <p:spPr>
          <a:xfrm>
            <a:off x="1264175" y="1659075"/>
            <a:ext cx="6060674" cy="316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873200" y="533150"/>
            <a:ext cx="5637600" cy="6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ANALYZE NETWORK PATHS WITH TRACERT AND PATHPING</a:t>
            </a:r>
            <a:endParaRPr b="1" sz="3000">
              <a:solidFill>
                <a:schemeClr val="dk1"/>
              </a:solidFill>
            </a:endParaRPr>
          </a:p>
        </p:txBody>
      </p:sp>
      <p:sp>
        <p:nvSpPr>
          <p:cNvPr id="156" name="Google Shape;156;p23"/>
          <p:cNvSpPr txBox="1"/>
          <p:nvPr/>
        </p:nvSpPr>
        <p:spPr>
          <a:xfrm>
            <a:off x="639163" y="1810978"/>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100">
              <a:solidFill>
                <a:schemeClr val="dk2"/>
              </a:solidFill>
              <a:latin typeface="Raleway"/>
              <a:ea typeface="Raleway"/>
              <a:cs typeface="Raleway"/>
              <a:sym typeface="Raleway"/>
            </a:endParaRPr>
          </a:p>
        </p:txBody>
      </p:sp>
      <p:pic>
        <p:nvPicPr>
          <p:cNvPr id="157" name="Google Shape;157;p23"/>
          <p:cNvPicPr preferRelativeResize="0"/>
          <p:nvPr/>
        </p:nvPicPr>
        <p:blipFill>
          <a:blip r:embed="rId3">
            <a:alphaModFix/>
          </a:blip>
          <a:stretch>
            <a:fillRect/>
          </a:stretch>
        </p:blipFill>
        <p:spPr>
          <a:xfrm>
            <a:off x="55875" y="1810975"/>
            <a:ext cx="4083725" cy="2638450"/>
          </a:xfrm>
          <a:prstGeom prst="rect">
            <a:avLst/>
          </a:prstGeom>
          <a:noFill/>
          <a:ln>
            <a:noFill/>
          </a:ln>
        </p:spPr>
      </p:pic>
      <p:pic>
        <p:nvPicPr>
          <p:cNvPr id="158" name="Google Shape;158;p23"/>
          <p:cNvPicPr preferRelativeResize="0"/>
          <p:nvPr/>
        </p:nvPicPr>
        <p:blipFill>
          <a:blip r:embed="rId4">
            <a:alphaModFix/>
          </a:blip>
          <a:stretch>
            <a:fillRect/>
          </a:stretch>
        </p:blipFill>
        <p:spPr>
          <a:xfrm>
            <a:off x="4800150" y="1290775"/>
            <a:ext cx="3944663" cy="367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873200" y="533150"/>
            <a:ext cx="5637600" cy="6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ANALYZE AND CONFIGURE TCP/IP WITH NETSH AND ROUTE</a:t>
            </a:r>
            <a:endParaRPr b="1" sz="3000">
              <a:solidFill>
                <a:schemeClr val="dk1"/>
              </a:solidFill>
            </a:endParaRPr>
          </a:p>
        </p:txBody>
      </p:sp>
      <p:sp>
        <p:nvSpPr>
          <p:cNvPr id="164" name="Google Shape;164;p24"/>
          <p:cNvSpPr txBox="1"/>
          <p:nvPr/>
        </p:nvSpPr>
        <p:spPr>
          <a:xfrm>
            <a:off x="639163" y="1810978"/>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100">
              <a:solidFill>
                <a:schemeClr val="dk2"/>
              </a:solidFill>
              <a:latin typeface="Raleway"/>
              <a:ea typeface="Raleway"/>
              <a:cs typeface="Raleway"/>
              <a:sym typeface="Raleway"/>
            </a:endParaRPr>
          </a:p>
        </p:txBody>
      </p:sp>
      <p:pic>
        <p:nvPicPr>
          <p:cNvPr id="165" name="Google Shape;165;p24"/>
          <p:cNvPicPr preferRelativeResize="0"/>
          <p:nvPr/>
        </p:nvPicPr>
        <p:blipFill>
          <a:blip r:embed="rId3">
            <a:alphaModFix/>
          </a:blip>
          <a:stretch>
            <a:fillRect/>
          </a:stretch>
        </p:blipFill>
        <p:spPr>
          <a:xfrm>
            <a:off x="1276575" y="1655575"/>
            <a:ext cx="6011075" cy="333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1873200" y="533150"/>
            <a:ext cx="5637600" cy="6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Main and other commands</a:t>
            </a:r>
            <a:endParaRPr b="1" sz="3000">
              <a:solidFill>
                <a:schemeClr val="dk1"/>
              </a:solidFill>
            </a:endParaRPr>
          </a:p>
        </p:txBody>
      </p:sp>
      <p:pic>
        <p:nvPicPr>
          <p:cNvPr id="171" name="Google Shape;171;p25"/>
          <p:cNvPicPr preferRelativeResize="0"/>
          <p:nvPr/>
        </p:nvPicPr>
        <p:blipFill>
          <a:blip r:embed="rId3">
            <a:alphaModFix/>
          </a:blip>
          <a:stretch>
            <a:fillRect/>
          </a:stretch>
        </p:blipFill>
        <p:spPr>
          <a:xfrm>
            <a:off x="336925" y="1795625"/>
            <a:ext cx="4571100" cy="2542275"/>
          </a:xfrm>
          <a:prstGeom prst="rect">
            <a:avLst/>
          </a:prstGeom>
          <a:noFill/>
          <a:ln>
            <a:noFill/>
          </a:ln>
        </p:spPr>
      </p:pic>
      <p:pic>
        <p:nvPicPr>
          <p:cNvPr id="172" name="Google Shape;172;p25"/>
          <p:cNvPicPr preferRelativeResize="0"/>
          <p:nvPr/>
        </p:nvPicPr>
        <p:blipFill>
          <a:blip r:embed="rId4">
            <a:alphaModFix/>
          </a:blip>
          <a:stretch>
            <a:fillRect/>
          </a:stretch>
        </p:blipFill>
        <p:spPr>
          <a:xfrm>
            <a:off x="4994775" y="1795625"/>
            <a:ext cx="3844424" cy="215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Questões</a:t>
            </a:r>
            <a:endParaRPr b="1" sz="3000">
              <a:solidFill>
                <a:schemeClr val="dk1"/>
              </a:solidFill>
            </a:endParaRPr>
          </a:p>
        </p:txBody>
      </p:sp>
      <p:sp>
        <p:nvSpPr>
          <p:cNvPr id="178" name="Google Shape;178;p26"/>
          <p:cNvSpPr txBox="1"/>
          <p:nvPr/>
        </p:nvSpPr>
        <p:spPr>
          <a:xfrm>
            <a:off x="564825" y="1352400"/>
            <a:ext cx="2397300" cy="354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b="1" lang="pt-BR">
                <a:solidFill>
                  <a:schemeClr val="dk1"/>
                </a:solidFill>
                <a:latin typeface="Raleway"/>
                <a:ea typeface="Raleway"/>
                <a:cs typeface="Raleway"/>
                <a:sym typeface="Raleway"/>
              </a:rPr>
              <a:t>1- C</a:t>
            </a:r>
            <a:endParaRPr b="1">
              <a:solidFill>
                <a:schemeClr val="dk1"/>
              </a:solidFill>
              <a:latin typeface="Raleway"/>
              <a:ea typeface="Raleway"/>
              <a:cs typeface="Raleway"/>
              <a:sym typeface="Raleway"/>
            </a:endParaRPr>
          </a:p>
          <a:p>
            <a:pPr indent="0" lvl="0" marL="457200" marR="0" rtl="0" algn="l">
              <a:lnSpc>
                <a:spcPct val="100000"/>
              </a:lnSpc>
              <a:spcBef>
                <a:spcPts val="800"/>
              </a:spcBef>
              <a:spcAft>
                <a:spcPts val="0"/>
              </a:spcAft>
              <a:buNone/>
            </a:pPr>
            <a:r>
              <a:rPr b="1" lang="pt-BR">
                <a:solidFill>
                  <a:schemeClr val="dk1"/>
                </a:solidFill>
                <a:latin typeface="Raleway"/>
                <a:ea typeface="Raleway"/>
                <a:cs typeface="Raleway"/>
                <a:sym typeface="Raleway"/>
              </a:rPr>
              <a:t>2- B</a:t>
            </a:r>
            <a:endParaRPr b="1">
              <a:solidFill>
                <a:schemeClr val="dk1"/>
              </a:solidFill>
              <a:latin typeface="Raleway"/>
              <a:ea typeface="Raleway"/>
              <a:cs typeface="Raleway"/>
              <a:sym typeface="Raleway"/>
            </a:endParaRPr>
          </a:p>
          <a:p>
            <a:pPr indent="0" lvl="0" marL="457200" marR="0" rtl="0" algn="l">
              <a:lnSpc>
                <a:spcPct val="100000"/>
              </a:lnSpc>
              <a:spcBef>
                <a:spcPts val="800"/>
              </a:spcBef>
              <a:spcAft>
                <a:spcPts val="0"/>
              </a:spcAft>
              <a:buNone/>
            </a:pPr>
            <a:r>
              <a:rPr b="1" lang="pt-BR">
                <a:solidFill>
                  <a:schemeClr val="dk1"/>
                </a:solidFill>
                <a:latin typeface="Raleway"/>
                <a:ea typeface="Raleway"/>
                <a:cs typeface="Raleway"/>
                <a:sym typeface="Raleway"/>
              </a:rPr>
              <a:t>3- A</a:t>
            </a:r>
            <a:endParaRPr b="1">
              <a:solidFill>
                <a:schemeClr val="dk1"/>
              </a:solidFill>
              <a:latin typeface="Raleway"/>
              <a:ea typeface="Raleway"/>
              <a:cs typeface="Raleway"/>
              <a:sym typeface="Raleway"/>
            </a:endParaRPr>
          </a:p>
          <a:p>
            <a:pPr indent="0" lvl="0" marL="457200" marR="0" rtl="0" algn="l">
              <a:lnSpc>
                <a:spcPct val="100000"/>
              </a:lnSpc>
              <a:spcBef>
                <a:spcPts val="800"/>
              </a:spcBef>
              <a:spcAft>
                <a:spcPts val="0"/>
              </a:spcAft>
              <a:buNone/>
            </a:pPr>
            <a:r>
              <a:rPr b="1" lang="pt-BR">
                <a:solidFill>
                  <a:schemeClr val="dk1"/>
                </a:solidFill>
                <a:latin typeface="Raleway"/>
                <a:ea typeface="Raleway"/>
                <a:cs typeface="Raleway"/>
                <a:sym typeface="Raleway"/>
              </a:rPr>
              <a:t>4- D</a:t>
            </a:r>
            <a:endParaRPr b="1">
              <a:solidFill>
                <a:schemeClr val="dk1"/>
              </a:solidFill>
              <a:latin typeface="Raleway"/>
              <a:ea typeface="Raleway"/>
              <a:cs typeface="Raleway"/>
              <a:sym typeface="Raleway"/>
            </a:endParaRPr>
          </a:p>
          <a:p>
            <a:pPr indent="0" lvl="0" marL="457200" marR="0" rtl="0" algn="l">
              <a:lnSpc>
                <a:spcPct val="100000"/>
              </a:lnSpc>
              <a:spcBef>
                <a:spcPts val="800"/>
              </a:spcBef>
              <a:spcAft>
                <a:spcPts val="0"/>
              </a:spcAft>
              <a:buNone/>
            </a:pPr>
            <a:r>
              <a:rPr b="1" lang="pt-BR">
                <a:solidFill>
                  <a:schemeClr val="dk1"/>
                </a:solidFill>
                <a:latin typeface="Raleway"/>
                <a:ea typeface="Raleway"/>
                <a:cs typeface="Raleway"/>
                <a:sym typeface="Raleway"/>
              </a:rPr>
              <a:t>5- D</a:t>
            </a:r>
            <a:endParaRPr b="1">
              <a:solidFill>
                <a:schemeClr val="dk1"/>
              </a:solidFill>
              <a:latin typeface="Raleway"/>
              <a:ea typeface="Raleway"/>
              <a:cs typeface="Raleway"/>
              <a:sym typeface="Raleway"/>
            </a:endParaRPr>
          </a:p>
          <a:p>
            <a:pPr indent="0" lvl="0" marL="457200" marR="0" rtl="0" algn="l">
              <a:lnSpc>
                <a:spcPct val="100000"/>
              </a:lnSpc>
              <a:spcBef>
                <a:spcPts val="800"/>
              </a:spcBef>
              <a:spcAft>
                <a:spcPts val="0"/>
              </a:spcAft>
              <a:buNone/>
            </a:pPr>
            <a:r>
              <a:rPr b="1" lang="pt-BR">
                <a:solidFill>
                  <a:schemeClr val="dk1"/>
                </a:solidFill>
                <a:latin typeface="Raleway"/>
                <a:ea typeface="Raleway"/>
                <a:cs typeface="Raleway"/>
                <a:sym typeface="Raleway"/>
              </a:rPr>
              <a:t>6-A</a:t>
            </a:r>
            <a:endParaRPr b="1">
              <a:solidFill>
                <a:schemeClr val="dk1"/>
              </a:solidFill>
              <a:latin typeface="Raleway"/>
              <a:ea typeface="Raleway"/>
              <a:cs typeface="Raleway"/>
              <a:sym typeface="Raleway"/>
            </a:endParaRPr>
          </a:p>
          <a:p>
            <a:pPr indent="0" lvl="0" marL="457200" marR="0" rtl="0" algn="l">
              <a:lnSpc>
                <a:spcPct val="100000"/>
              </a:lnSpc>
              <a:spcBef>
                <a:spcPts val="800"/>
              </a:spcBef>
              <a:spcAft>
                <a:spcPts val="0"/>
              </a:spcAft>
              <a:buNone/>
            </a:pPr>
            <a:r>
              <a:rPr b="1" lang="pt-BR">
                <a:solidFill>
                  <a:schemeClr val="dk1"/>
                </a:solidFill>
                <a:latin typeface="Raleway"/>
                <a:ea typeface="Raleway"/>
                <a:cs typeface="Raleway"/>
                <a:sym typeface="Raleway"/>
              </a:rPr>
              <a:t>7-A</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8- B</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9- A</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10- C</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sp>
        <p:nvSpPr>
          <p:cNvPr id="179" name="Google Shape;179;p26"/>
          <p:cNvSpPr txBox="1"/>
          <p:nvPr/>
        </p:nvSpPr>
        <p:spPr>
          <a:xfrm>
            <a:off x="4088375" y="922275"/>
            <a:ext cx="2397300" cy="4047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pt-BR" u="sng">
                <a:solidFill>
                  <a:schemeClr val="dk1"/>
                </a:solidFill>
                <a:latin typeface="Raleway"/>
                <a:ea typeface="Raleway"/>
                <a:cs typeface="Raleway"/>
                <a:sym typeface="Raleway"/>
              </a:rPr>
              <a:t>Fill the black</a:t>
            </a:r>
            <a:endParaRPr b="1" u="sng">
              <a:solidFill>
                <a:schemeClr val="dk1"/>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1- ping -10 IP.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2- pathping</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3- ipconfig</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4 -</a:t>
            </a:r>
            <a:r>
              <a:rPr b="1" lang="pt-BR">
                <a:solidFill>
                  <a:schemeClr val="dk1"/>
                </a:solidFill>
                <a:latin typeface="Raleway"/>
                <a:ea typeface="Raleway"/>
                <a:cs typeface="Raleway"/>
                <a:sym typeface="Raleway"/>
              </a:rPr>
              <a:t>ipconfig/displaydns</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5-ftp -i [IP]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6-tracert</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7-nbtstat</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8- ping [IP]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9- ipconfig /flushdns - ipconfig/displaydns</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10-nbstat</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nvSpPr>
        <p:spPr>
          <a:xfrm>
            <a:off x="1132625" y="520525"/>
            <a:ext cx="69531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pt-BR" sz="4800">
                <a:solidFill>
                  <a:schemeClr val="lt2"/>
                </a:solidFill>
                <a:latin typeface="Raleway"/>
                <a:ea typeface="Raleway"/>
                <a:cs typeface="Raleway"/>
                <a:sym typeface="Raleway"/>
              </a:rPr>
              <a:t>Capítulo 6</a:t>
            </a:r>
            <a:endParaRPr b="1" sz="4800">
              <a:solidFill>
                <a:schemeClr val="lt2"/>
              </a:solidFill>
              <a:latin typeface="Raleway"/>
              <a:ea typeface="Raleway"/>
              <a:cs typeface="Raleway"/>
              <a:sym typeface="Raleway"/>
            </a:endParaRPr>
          </a:p>
          <a:p>
            <a:pPr indent="0" lvl="0" marL="0" marR="0" rtl="0" algn="ctr">
              <a:lnSpc>
                <a:spcPct val="100000"/>
              </a:lnSpc>
              <a:spcBef>
                <a:spcPts val="0"/>
              </a:spcBef>
              <a:spcAft>
                <a:spcPts val="0"/>
              </a:spcAft>
              <a:buNone/>
            </a:pPr>
            <a:r>
              <a:t/>
            </a:r>
            <a:endParaRPr sz="4800">
              <a:solidFill>
                <a:schemeClr val="lt2"/>
              </a:solidFill>
              <a:latin typeface="Raleway"/>
              <a:ea typeface="Raleway"/>
              <a:cs typeface="Raleway"/>
              <a:sym typeface="Raleway"/>
            </a:endParaRPr>
          </a:p>
        </p:txBody>
      </p:sp>
      <p:sp>
        <p:nvSpPr>
          <p:cNvPr id="185" name="Google Shape;185;p27"/>
          <p:cNvSpPr txBox="1"/>
          <p:nvPr/>
        </p:nvSpPr>
        <p:spPr>
          <a:xfrm>
            <a:off x="929550" y="1784725"/>
            <a:ext cx="75726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pt-BR" sz="4800">
                <a:solidFill>
                  <a:schemeClr val="lt2"/>
                </a:solidFill>
                <a:latin typeface="Raleway"/>
                <a:ea typeface="Raleway"/>
                <a:cs typeface="Raleway"/>
                <a:sym typeface="Raleway"/>
              </a:rPr>
              <a:t>Working with</a:t>
            </a:r>
            <a:endParaRPr sz="4800">
              <a:solidFill>
                <a:schemeClr val="lt2"/>
              </a:solidFill>
              <a:latin typeface="Raleway"/>
              <a:ea typeface="Raleway"/>
              <a:cs typeface="Raleway"/>
              <a:sym typeface="Raleway"/>
            </a:endParaRPr>
          </a:p>
          <a:p>
            <a:pPr indent="0" lvl="0" marL="0" marR="0" rtl="0" algn="ctr">
              <a:lnSpc>
                <a:spcPct val="100000"/>
              </a:lnSpc>
              <a:spcBef>
                <a:spcPts val="0"/>
              </a:spcBef>
              <a:spcAft>
                <a:spcPts val="0"/>
              </a:spcAft>
              <a:buNone/>
            </a:pPr>
            <a:r>
              <a:rPr lang="pt-BR" sz="4800">
                <a:solidFill>
                  <a:schemeClr val="lt2"/>
                </a:solidFill>
                <a:latin typeface="Raleway"/>
                <a:ea typeface="Raleway"/>
                <a:cs typeface="Raleway"/>
                <a:sym typeface="Raleway"/>
              </a:rPr>
              <a:t>Networking Services</a:t>
            </a:r>
            <a:endParaRPr sz="4800">
              <a:solidFill>
                <a:schemeClr val="lt2"/>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nvSpPr>
        <p:spPr>
          <a:xfrm>
            <a:off x="4708075" y="1460575"/>
            <a:ext cx="34014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Configuração</a:t>
            </a:r>
            <a:r>
              <a:rPr b="1" lang="pt-BR" sz="1600">
                <a:solidFill>
                  <a:schemeClr val="dk1"/>
                </a:solidFill>
                <a:latin typeface="Raleway"/>
                <a:ea typeface="Raleway"/>
                <a:cs typeface="Raleway"/>
                <a:sym typeface="Raleway"/>
              </a:rPr>
              <a:t>:</a:t>
            </a:r>
            <a:endParaRPr b="1" sz="1600">
              <a:solidFill>
                <a:schemeClr val="dk1"/>
              </a:solidFill>
              <a:latin typeface="Raleway"/>
              <a:ea typeface="Raleway"/>
              <a:cs typeface="Raleway"/>
              <a:sym typeface="Raleway"/>
            </a:endParaRPr>
          </a:p>
          <a:p>
            <a:pPr indent="-330200" lvl="0" marL="457200" rtl="0" algn="l">
              <a:spcBef>
                <a:spcPts val="800"/>
              </a:spcBef>
              <a:spcAft>
                <a:spcPts val="0"/>
              </a:spcAft>
              <a:buSzPts val="1600"/>
              <a:buFont typeface="Raleway"/>
              <a:buChar char="●"/>
            </a:pPr>
            <a:r>
              <a:rPr lang="pt-BR" sz="1600">
                <a:solidFill>
                  <a:schemeClr val="dk2"/>
                </a:solidFill>
                <a:latin typeface="Raleway"/>
                <a:ea typeface="Raleway"/>
                <a:cs typeface="Raleway"/>
                <a:sym typeface="Raleway"/>
              </a:rPr>
              <a:t>Instalando o DHCP</a:t>
            </a:r>
            <a:endParaRPr sz="1600">
              <a:solidFill>
                <a:schemeClr val="dk2"/>
              </a:solidFill>
              <a:latin typeface="Raleway"/>
              <a:ea typeface="Raleway"/>
              <a:cs typeface="Raleway"/>
              <a:sym typeface="Raleway"/>
            </a:endParaRPr>
          </a:p>
          <a:p>
            <a:pPr indent="-330200" lvl="0" marL="457200" rtl="0" algn="l">
              <a:spcBef>
                <a:spcPts val="0"/>
              </a:spcBef>
              <a:spcAft>
                <a:spcPts val="0"/>
              </a:spcAft>
              <a:buSzPts val="1600"/>
              <a:buFont typeface="Raleway"/>
              <a:buChar char="●"/>
            </a:pPr>
            <a:r>
              <a:rPr lang="pt-BR" sz="1600">
                <a:solidFill>
                  <a:schemeClr val="dk2"/>
                </a:solidFill>
                <a:latin typeface="Raleway"/>
                <a:ea typeface="Raleway"/>
                <a:cs typeface="Raleway"/>
                <a:sym typeface="Raleway"/>
              </a:rPr>
              <a:t>Configurando o escopo IP</a:t>
            </a:r>
            <a:endParaRPr sz="1600">
              <a:solidFill>
                <a:schemeClr val="dk2"/>
              </a:solidFill>
              <a:latin typeface="Raleway"/>
              <a:ea typeface="Raleway"/>
              <a:cs typeface="Raleway"/>
              <a:sym typeface="Raleway"/>
            </a:endParaRPr>
          </a:p>
          <a:p>
            <a:pPr indent="-330200" lvl="0" marL="457200" rtl="0" algn="l">
              <a:spcBef>
                <a:spcPts val="0"/>
              </a:spcBef>
              <a:spcAft>
                <a:spcPts val="0"/>
              </a:spcAft>
              <a:buSzPts val="1600"/>
              <a:buFont typeface="Raleway"/>
              <a:buChar char="●"/>
            </a:pPr>
            <a:r>
              <a:rPr lang="pt-BR" sz="1600">
                <a:solidFill>
                  <a:schemeClr val="dk2"/>
                </a:solidFill>
                <a:latin typeface="Raleway"/>
                <a:ea typeface="Raleway"/>
                <a:cs typeface="Raleway"/>
                <a:sym typeface="Raleway"/>
              </a:rPr>
              <a:t>Ativação do escopo</a:t>
            </a:r>
            <a:endParaRPr sz="1600">
              <a:solidFill>
                <a:schemeClr val="dk2"/>
              </a:solidFill>
              <a:latin typeface="Raleway"/>
              <a:ea typeface="Raleway"/>
              <a:cs typeface="Raleway"/>
              <a:sym typeface="Raleway"/>
            </a:endParaRPr>
          </a:p>
          <a:p>
            <a:pPr indent="-330200" lvl="0" marL="457200" rtl="0" algn="l">
              <a:spcBef>
                <a:spcPts val="0"/>
              </a:spcBef>
              <a:spcAft>
                <a:spcPts val="0"/>
              </a:spcAft>
              <a:buSzPts val="1600"/>
              <a:buFont typeface="Raleway"/>
              <a:buChar char="●"/>
            </a:pPr>
            <a:r>
              <a:rPr lang="pt-BR" sz="1600">
                <a:solidFill>
                  <a:schemeClr val="dk2"/>
                </a:solidFill>
                <a:latin typeface="Raleway"/>
                <a:ea typeface="Raleway"/>
                <a:cs typeface="Raleway"/>
                <a:sym typeface="Raleway"/>
              </a:rPr>
              <a:t>Autorização do servidor</a:t>
            </a:r>
            <a:endParaRPr sz="1600">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pt-BR" sz="1600">
                <a:solidFill>
                  <a:schemeClr val="dk2"/>
                </a:solidFill>
                <a:latin typeface="Raleway"/>
                <a:ea typeface="Raleway"/>
                <a:cs typeface="Raleway"/>
                <a:sym typeface="Raleway"/>
              </a:rPr>
              <a:t>Configurando opções avançadas de IP (opcional)</a:t>
            </a:r>
            <a:endParaRPr sz="1600">
              <a:solidFill>
                <a:schemeClr val="dk2"/>
              </a:solidFill>
              <a:latin typeface="Raleway"/>
              <a:ea typeface="Raleway"/>
              <a:cs typeface="Raleway"/>
              <a:sym typeface="Raleway"/>
            </a:endParaRPr>
          </a:p>
        </p:txBody>
      </p:sp>
      <p:sp>
        <p:nvSpPr>
          <p:cNvPr id="191" name="Google Shape;191;p28"/>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DHCP</a:t>
            </a:r>
            <a:endParaRPr b="1" sz="3000">
              <a:solidFill>
                <a:schemeClr val="dk1"/>
              </a:solidFill>
            </a:endParaRPr>
          </a:p>
        </p:txBody>
      </p:sp>
      <p:sp>
        <p:nvSpPr>
          <p:cNvPr id="192" name="Google Shape;192;p28"/>
          <p:cNvSpPr txBox="1"/>
          <p:nvPr/>
        </p:nvSpPr>
        <p:spPr>
          <a:xfrm>
            <a:off x="651575" y="1414375"/>
            <a:ext cx="2397300" cy="3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sp>
        <p:nvSpPr>
          <p:cNvPr id="193" name="Google Shape;193;p28"/>
          <p:cNvSpPr txBox="1"/>
          <p:nvPr/>
        </p:nvSpPr>
        <p:spPr>
          <a:xfrm>
            <a:off x="651575" y="1414375"/>
            <a:ext cx="34014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Definição:</a:t>
            </a:r>
            <a:endParaRPr b="1" sz="1600">
              <a:solidFill>
                <a:schemeClr val="dk1"/>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Configuração que permite a obtenção de endereços de IP de um servidor DHCP em todos os computadores individualmente.</a:t>
            </a:r>
            <a:endParaRPr sz="1600">
              <a:solidFill>
                <a:schemeClr val="dk2"/>
              </a:solidFill>
              <a:latin typeface="Raleway"/>
              <a:ea typeface="Raleway"/>
              <a:cs typeface="Raleway"/>
              <a:sym typeface="Raleway"/>
            </a:endParaRPr>
          </a:p>
          <a:p>
            <a:pPr indent="0" lvl="0" marL="0" rtl="0" algn="l">
              <a:spcBef>
                <a:spcPts val="800"/>
              </a:spcBef>
              <a:spcAft>
                <a:spcPts val="0"/>
              </a:spcAft>
              <a:buNone/>
            </a:pPr>
            <a:r>
              <a:rPr b="1" lang="pt-BR" sz="1600">
                <a:solidFill>
                  <a:schemeClr val="dk1"/>
                </a:solidFill>
                <a:latin typeface="Raleway"/>
                <a:ea typeface="Raleway"/>
                <a:cs typeface="Raleway"/>
                <a:sym typeface="Raleway"/>
              </a:rPr>
              <a:t>DORA</a:t>
            </a:r>
            <a:r>
              <a:rPr b="1" lang="pt-BR" sz="1600">
                <a:solidFill>
                  <a:schemeClr val="dk1"/>
                </a:solidFill>
                <a:latin typeface="Raleway"/>
                <a:ea typeface="Raleway"/>
                <a:cs typeface="Raleway"/>
                <a:sym typeface="Raleway"/>
              </a:rPr>
              <a:t>:</a:t>
            </a:r>
            <a:endParaRPr b="1" sz="1600">
              <a:solidFill>
                <a:schemeClr val="dk1"/>
              </a:solidFill>
              <a:latin typeface="Raleway"/>
              <a:ea typeface="Raleway"/>
              <a:cs typeface="Raleway"/>
              <a:sym typeface="Raleway"/>
            </a:endParaRPr>
          </a:p>
          <a:p>
            <a:pPr indent="-330200" lvl="0" marL="457200" rtl="0" algn="l">
              <a:spcBef>
                <a:spcPts val="800"/>
              </a:spcBef>
              <a:spcAft>
                <a:spcPts val="0"/>
              </a:spcAft>
              <a:buSzPts val="1600"/>
              <a:buFont typeface="Raleway"/>
              <a:buChar char="●"/>
            </a:pPr>
            <a:r>
              <a:rPr lang="pt-BR" sz="1600">
                <a:solidFill>
                  <a:schemeClr val="dk2"/>
                </a:solidFill>
                <a:latin typeface="Raleway"/>
                <a:ea typeface="Raleway"/>
                <a:cs typeface="Raleway"/>
                <a:sym typeface="Raleway"/>
              </a:rPr>
              <a:t>Descoberta</a:t>
            </a:r>
            <a:endParaRPr sz="1600">
              <a:solidFill>
                <a:schemeClr val="dk2"/>
              </a:solidFill>
              <a:latin typeface="Raleway"/>
              <a:ea typeface="Raleway"/>
              <a:cs typeface="Raleway"/>
              <a:sym typeface="Raleway"/>
            </a:endParaRPr>
          </a:p>
          <a:p>
            <a:pPr indent="-330200" lvl="0" marL="457200" rtl="0" algn="l">
              <a:spcBef>
                <a:spcPts val="0"/>
              </a:spcBef>
              <a:spcAft>
                <a:spcPts val="0"/>
              </a:spcAft>
              <a:buSzPts val="1600"/>
              <a:buFont typeface="Raleway"/>
              <a:buChar char="●"/>
            </a:pPr>
            <a:r>
              <a:rPr lang="pt-BR" sz="1600">
                <a:solidFill>
                  <a:schemeClr val="dk2"/>
                </a:solidFill>
                <a:latin typeface="Raleway"/>
                <a:ea typeface="Raleway"/>
                <a:cs typeface="Raleway"/>
                <a:sym typeface="Raleway"/>
              </a:rPr>
              <a:t>Oferta</a:t>
            </a:r>
            <a:endParaRPr sz="1600">
              <a:solidFill>
                <a:schemeClr val="dk2"/>
              </a:solidFill>
              <a:latin typeface="Raleway"/>
              <a:ea typeface="Raleway"/>
              <a:cs typeface="Raleway"/>
              <a:sym typeface="Raleway"/>
            </a:endParaRPr>
          </a:p>
          <a:p>
            <a:pPr indent="-330200" lvl="0" marL="457200" rtl="0" algn="l">
              <a:spcBef>
                <a:spcPts val="0"/>
              </a:spcBef>
              <a:spcAft>
                <a:spcPts val="0"/>
              </a:spcAft>
              <a:buSzPts val="1600"/>
              <a:buFont typeface="Raleway"/>
              <a:buChar char="●"/>
            </a:pPr>
            <a:r>
              <a:rPr lang="pt-BR" sz="1600">
                <a:solidFill>
                  <a:schemeClr val="dk2"/>
                </a:solidFill>
                <a:latin typeface="Raleway"/>
                <a:ea typeface="Raleway"/>
                <a:cs typeface="Raleway"/>
                <a:sym typeface="Raleway"/>
              </a:rPr>
              <a:t>Requisição</a:t>
            </a:r>
            <a:endParaRPr sz="1600">
              <a:solidFill>
                <a:schemeClr val="dk2"/>
              </a:solidFill>
              <a:latin typeface="Raleway"/>
              <a:ea typeface="Raleway"/>
              <a:cs typeface="Raleway"/>
              <a:sym typeface="Raleway"/>
            </a:endParaRPr>
          </a:p>
          <a:p>
            <a:pPr indent="-330200" lvl="0" marL="457200" rtl="0" algn="l">
              <a:spcBef>
                <a:spcPts val="0"/>
              </a:spcBef>
              <a:spcAft>
                <a:spcPts val="0"/>
              </a:spcAft>
              <a:buSzPts val="1600"/>
              <a:buFont typeface="Raleway"/>
              <a:buChar char="●"/>
            </a:pPr>
            <a:r>
              <a:rPr lang="pt-BR" sz="1600">
                <a:solidFill>
                  <a:schemeClr val="dk2"/>
                </a:solidFill>
                <a:latin typeface="Raleway"/>
                <a:ea typeface="Raleway"/>
                <a:cs typeface="Raleway"/>
                <a:sym typeface="Raleway"/>
              </a:rPr>
              <a:t>Autorizar</a:t>
            </a:r>
            <a:endParaRPr sz="1600">
              <a:solidFill>
                <a:schemeClr val="dk2"/>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APIPA</a:t>
            </a:r>
            <a:endParaRPr b="1" sz="3000">
              <a:solidFill>
                <a:schemeClr val="dk1"/>
              </a:solidFill>
            </a:endParaRPr>
          </a:p>
        </p:txBody>
      </p:sp>
      <p:sp>
        <p:nvSpPr>
          <p:cNvPr id="199" name="Google Shape;199;p29"/>
          <p:cNvSpPr txBox="1"/>
          <p:nvPr/>
        </p:nvSpPr>
        <p:spPr>
          <a:xfrm>
            <a:off x="651575" y="1414375"/>
            <a:ext cx="2397300" cy="3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sp>
        <p:nvSpPr>
          <p:cNvPr id="200" name="Google Shape;200;p29"/>
          <p:cNvSpPr txBox="1"/>
          <p:nvPr/>
        </p:nvSpPr>
        <p:spPr>
          <a:xfrm>
            <a:off x="651575" y="1414375"/>
            <a:ext cx="34014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Definição:</a:t>
            </a:r>
            <a:endParaRPr b="1" sz="1600">
              <a:solidFill>
                <a:schemeClr val="dk1"/>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Intervalo privado para pequenas redes peer-to-peer. Acronimo para Endereçamento automático de IP privado.</a:t>
            </a:r>
            <a:endParaRPr sz="1600">
              <a:solidFill>
                <a:schemeClr val="dk2"/>
              </a:solidFill>
              <a:latin typeface="Raleway"/>
              <a:ea typeface="Raleway"/>
              <a:cs typeface="Raleway"/>
              <a:sym typeface="Raleway"/>
            </a:endParaRPr>
          </a:p>
          <a:p>
            <a:pPr indent="0" lvl="0" marL="0" rtl="0" algn="l">
              <a:spcBef>
                <a:spcPts val="800"/>
              </a:spcBef>
              <a:spcAft>
                <a:spcPts val="0"/>
              </a:spcAft>
              <a:buNone/>
            </a:pPr>
            <a:r>
              <a:t/>
            </a:r>
            <a:endParaRPr sz="1600">
              <a:solidFill>
                <a:schemeClr val="dk2"/>
              </a:solidFill>
              <a:latin typeface="Raleway"/>
              <a:ea typeface="Raleway"/>
              <a:cs typeface="Raleway"/>
              <a:sym typeface="Raleway"/>
            </a:endParaRPr>
          </a:p>
          <a:p>
            <a:pPr indent="0" lvl="0" marL="0" rtl="0" algn="l">
              <a:spcBef>
                <a:spcPts val="800"/>
              </a:spcBef>
              <a:spcAft>
                <a:spcPts val="0"/>
              </a:spcAft>
              <a:buNone/>
            </a:pPr>
            <a:r>
              <a:rPr b="1" lang="pt-BR" sz="1600">
                <a:solidFill>
                  <a:schemeClr val="dk1"/>
                </a:solidFill>
                <a:latin typeface="Raleway"/>
                <a:ea typeface="Raleway"/>
                <a:cs typeface="Raleway"/>
                <a:sym typeface="Raleway"/>
              </a:rPr>
              <a:t>Pra que serve?</a:t>
            </a:r>
            <a:r>
              <a:rPr b="1" lang="pt-BR" sz="1600">
                <a:solidFill>
                  <a:schemeClr val="dk1"/>
                </a:solidFill>
                <a:latin typeface="Raleway"/>
                <a:ea typeface="Raleway"/>
                <a:cs typeface="Raleway"/>
                <a:sym typeface="Raleway"/>
              </a:rPr>
              <a:t>:</a:t>
            </a:r>
            <a:endParaRPr b="1" sz="1600">
              <a:solidFill>
                <a:schemeClr val="dk1"/>
              </a:solidFill>
              <a:latin typeface="Raleway"/>
              <a:ea typeface="Raleway"/>
              <a:cs typeface="Raleway"/>
              <a:sym typeface="Raleway"/>
            </a:endParaRPr>
          </a:p>
          <a:p>
            <a:pPr indent="-330200" lvl="0" marL="457200" rtl="0" algn="l">
              <a:spcBef>
                <a:spcPts val="800"/>
              </a:spcBef>
              <a:spcAft>
                <a:spcPts val="0"/>
              </a:spcAft>
              <a:buSzPts val="1600"/>
              <a:buFont typeface="Raleway"/>
              <a:buChar char="●"/>
            </a:pPr>
            <a:r>
              <a:rPr lang="pt-BR" sz="1600">
                <a:solidFill>
                  <a:schemeClr val="dk2"/>
                </a:solidFill>
                <a:latin typeface="Raleway"/>
                <a:ea typeface="Raleway"/>
                <a:cs typeface="Raleway"/>
                <a:sym typeface="Raleway"/>
              </a:rPr>
              <a:t>não conseguir obter um endereço IP de um DHCP</a:t>
            </a:r>
            <a:endParaRPr sz="1600">
              <a:solidFill>
                <a:schemeClr val="dk2"/>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nvSpPr>
        <p:spPr>
          <a:xfrm>
            <a:off x="4708075" y="1460575"/>
            <a:ext cx="34014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Servidor WBT</a:t>
            </a:r>
            <a:r>
              <a:rPr b="1" lang="pt-BR" sz="1600">
                <a:solidFill>
                  <a:schemeClr val="dk1"/>
                </a:solidFill>
                <a:latin typeface="Raleway"/>
                <a:ea typeface="Raleway"/>
                <a:cs typeface="Raleway"/>
                <a:sym typeface="Raleway"/>
              </a:rPr>
              <a:t>:</a:t>
            </a:r>
            <a:endParaRPr b="1" sz="1600">
              <a:solidFill>
                <a:schemeClr val="dk1"/>
              </a:solidFill>
              <a:latin typeface="Raleway"/>
              <a:ea typeface="Raleway"/>
              <a:cs typeface="Raleway"/>
              <a:sym typeface="Raleway"/>
            </a:endParaRPr>
          </a:p>
          <a:p>
            <a:pPr indent="-330200" lvl="0" marL="457200" rtl="0" algn="l">
              <a:spcBef>
                <a:spcPts val="800"/>
              </a:spcBef>
              <a:spcAft>
                <a:spcPts val="0"/>
              </a:spcAft>
              <a:buClr>
                <a:schemeClr val="dk2"/>
              </a:buClr>
              <a:buSzPts val="1600"/>
              <a:buFont typeface="Raleway"/>
              <a:buChar char="●"/>
            </a:pPr>
            <a:r>
              <a:rPr lang="pt-BR" sz="1600">
                <a:solidFill>
                  <a:schemeClr val="dk2"/>
                </a:solidFill>
                <a:latin typeface="Raleway"/>
                <a:ea typeface="Raleway"/>
                <a:cs typeface="Raleway"/>
                <a:sym typeface="Raleway"/>
              </a:rPr>
              <a:t>usa a porta 3389</a:t>
            </a:r>
            <a:endParaRPr sz="1600">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pt-BR" sz="1600">
                <a:solidFill>
                  <a:schemeClr val="dk2"/>
                </a:solidFill>
                <a:latin typeface="Raleway"/>
                <a:ea typeface="Raleway"/>
                <a:cs typeface="Raleway"/>
                <a:sym typeface="Raleway"/>
              </a:rPr>
              <a:t>Windows Based Terminal</a:t>
            </a:r>
            <a:endParaRPr sz="1600">
              <a:solidFill>
                <a:schemeClr val="dk2"/>
              </a:solidFill>
              <a:latin typeface="Raleway"/>
              <a:ea typeface="Raleway"/>
              <a:cs typeface="Raleway"/>
              <a:sym typeface="Raleway"/>
            </a:endParaRPr>
          </a:p>
          <a:p>
            <a:pPr indent="0" lvl="0" marL="0" rtl="0" algn="l">
              <a:spcBef>
                <a:spcPts val="800"/>
              </a:spcBef>
              <a:spcAft>
                <a:spcPts val="0"/>
              </a:spcAft>
              <a:buNone/>
            </a:pPr>
            <a:r>
              <a:t/>
            </a:r>
            <a:endParaRPr sz="1600">
              <a:solidFill>
                <a:schemeClr val="dk2"/>
              </a:solidFill>
              <a:latin typeface="Raleway"/>
              <a:ea typeface="Raleway"/>
              <a:cs typeface="Raleway"/>
              <a:sym typeface="Raleway"/>
            </a:endParaRPr>
          </a:p>
          <a:p>
            <a:pPr indent="0" lvl="0" marL="0" rtl="0" algn="l">
              <a:spcBef>
                <a:spcPts val="800"/>
              </a:spcBef>
              <a:spcAft>
                <a:spcPts val="0"/>
              </a:spcAft>
              <a:buNone/>
            </a:pPr>
            <a:r>
              <a:rPr b="1" lang="pt-BR" sz="1600">
                <a:solidFill>
                  <a:schemeClr val="dk1"/>
                </a:solidFill>
                <a:latin typeface="Raleway"/>
                <a:ea typeface="Raleway"/>
                <a:cs typeface="Raleway"/>
                <a:sym typeface="Raleway"/>
              </a:rPr>
              <a:t>RDP:</a:t>
            </a:r>
            <a:endParaRPr b="1" sz="1600">
              <a:solidFill>
                <a:schemeClr val="dk1"/>
              </a:solidFill>
              <a:latin typeface="Raleway"/>
              <a:ea typeface="Raleway"/>
              <a:cs typeface="Raleway"/>
              <a:sym typeface="Raleway"/>
            </a:endParaRPr>
          </a:p>
          <a:p>
            <a:pPr indent="-330200" lvl="0" marL="457200" rtl="0" algn="l">
              <a:spcBef>
                <a:spcPts val="800"/>
              </a:spcBef>
              <a:spcAft>
                <a:spcPts val="0"/>
              </a:spcAft>
              <a:buClr>
                <a:schemeClr val="dk2"/>
              </a:buClr>
              <a:buSzPts val="1600"/>
              <a:buFont typeface="Raleway"/>
              <a:buChar char="●"/>
            </a:pPr>
            <a:r>
              <a:rPr lang="pt-BR" sz="1600">
                <a:solidFill>
                  <a:schemeClr val="dk2"/>
                </a:solidFill>
                <a:latin typeface="Raleway"/>
                <a:ea typeface="Raleway"/>
                <a:cs typeface="Raleway"/>
                <a:sym typeface="Raleway"/>
              </a:rPr>
              <a:t>Remote Desktop Protocol</a:t>
            </a:r>
            <a:endParaRPr sz="1600">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pt-BR" sz="1600">
                <a:solidFill>
                  <a:schemeClr val="dk2"/>
                </a:solidFill>
                <a:latin typeface="Raleway"/>
                <a:ea typeface="Raleway"/>
                <a:cs typeface="Raleway"/>
                <a:sym typeface="Raleway"/>
              </a:rPr>
              <a:t>Permite a conexão do cliente</a:t>
            </a:r>
            <a:endParaRPr sz="1600">
              <a:solidFill>
                <a:schemeClr val="dk2"/>
              </a:solidFill>
              <a:latin typeface="Raleway"/>
              <a:ea typeface="Raleway"/>
              <a:cs typeface="Raleway"/>
              <a:sym typeface="Raleway"/>
            </a:endParaRPr>
          </a:p>
        </p:txBody>
      </p:sp>
      <p:sp>
        <p:nvSpPr>
          <p:cNvPr id="206" name="Google Shape;206;p30"/>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Terminal Services</a:t>
            </a:r>
            <a:endParaRPr b="1" sz="3000">
              <a:solidFill>
                <a:schemeClr val="dk1"/>
              </a:solidFill>
            </a:endParaRPr>
          </a:p>
        </p:txBody>
      </p:sp>
      <p:sp>
        <p:nvSpPr>
          <p:cNvPr id="207" name="Google Shape;207;p30"/>
          <p:cNvSpPr txBox="1"/>
          <p:nvPr/>
        </p:nvSpPr>
        <p:spPr>
          <a:xfrm>
            <a:off x="651575" y="1414375"/>
            <a:ext cx="2397300" cy="3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sp>
        <p:nvSpPr>
          <p:cNvPr id="208" name="Google Shape;208;p30"/>
          <p:cNvSpPr txBox="1"/>
          <p:nvPr/>
        </p:nvSpPr>
        <p:spPr>
          <a:xfrm>
            <a:off x="651575" y="1414375"/>
            <a:ext cx="34014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Definição:</a:t>
            </a:r>
            <a:endParaRPr b="1" sz="1600">
              <a:solidFill>
                <a:schemeClr val="dk1"/>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Tipo de computação de servidor de terminal tipo “Thin Client”. Permite acessar e usar aplicativos carregados no servidor, assim como assumir o controle de um.</a:t>
            </a:r>
            <a:endParaRPr sz="1600">
              <a:solidFill>
                <a:schemeClr val="dk2"/>
              </a:solidFill>
              <a:latin typeface="Raleway"/>
              <a:ea typeface="Raleway"/>
              <a:cs typeface="Raleway"/>
              <a:sym typeface="Raleway"/>
            </a:endParaRPr>
          </a:p>
          <a:p>
            <a:pPr indent="0" lvl="0" marL="457200" rtl="0" algn="l">
              <a:spcBef>
                <a:spcPts val="800"/>
              </a:spcBef>
              <a:spcAft>
                <a:spcPts val="800"/>
              </a:spcAft>
              <a:buNone/>
            </a:pPr>
            <a:r>
              <a:t/>
            </a:r>
            <a:endParaRPr sz="1600">
              <a:solidFill>
                <a:schemeClr val="dk2"/>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1"/>
          <p:cNvPicPr preferRelativeResize="0"/>
          <p:nvPr/>
        </p:nvPicPr>
        <p:blipFill>
          <a:blip r:embed="rId3">
            <a:alphaModFix/>
          </a:blip>
          <a:stretch>
            <a:fillRect/>
          </a:stretch>
        </p:blipFill>
        <p:spPr>
          <a:xfrm>
            <a:off x="252575" y="303588"/>
            <a:ext cx="4962525" cy="3990975"/>
          </a:xfrm>
          <a:prstGeom prst="rect">
            <a:avLst/>
          </a:prstGeom>
          <a:noFill/>
          <a:ln>
            <a:noFill/>
          </a:ln>
        </p:spPr>
      </p:pic>
      <p:pic>
        <p:nvPicPr>
          <p:cNvPr id="214" name="Google Shape;214;p31"/>
          <p:cNvPicPr preferRelativeResize="0"/>
          <p:nvPr/>
        </p:nvPicPr>
        <p:blipFill>
          <a:blip r:embed="rId4">
            <a:alphaModFix/>
          </a:blip>
          <a:stretch>
            <a:fillRect/>
          </a:stretch>
        </p:blipFill>
        <p:spPr>
          <a:xfrm>
            <a:off x="5070075" y="1081950"/>
            <a:ext cx="3599300" cy="3996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57725" y="533125"/>
            <a:ext cx="80295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2000">
                <a:solidFill>
                  <a:schemeClr val="dk1"/>
                </a:solidFill>
              </a:rPr>
              <a:t>Analisando e configurando com os comandos </a:t>
            </a:r>
            <a:r>
              <a:rPr lang="pt-BR" sz="2000">
                <a:solidFill>
                  <a:schemeClr val="accent3"/>
                </a:solidFill>
              </a:rPr>
              <a:t>“ipconfig”</a:t>
            </a:r>
            <a:r>
              <a:rPr lang="pt-BR" sz="2000">
                <a:solidFill>
                  <a:schemeClr val="dk1"/>
                </a:solidFill>
              </a:rPr>
              <a:t> e </a:t>
            </a:r>
            <a:r>
              <a:rPr lang="pt-BR" sz="2000">
                <a:solidFill>
                  <a:schemeClr val="accent3"/>
                </a:solidFill>
              </a:rPr>
              <a:t>“ping”</a:t>
            </a:r>
            <a:endParaRPr b="1" sz="2000">
              <a:solidFill>
                <a:schemeClr val="accent3"/>
              </a:solidFill>
            </a:endParaRPr>
          </a:p>
        </p:txBody>
      </p:sp>
      <p:sp>
        <p:nvSpPr>
          <p:cNvPr id="92" name="Google Shape;92;p14"/>
          <p:cNvSpPr txBox="1"/>
          <p:nvPr/>
        </p:nvSpPr>
        <p:spPr>
          <a:xfrm>
            <a:off x="323175" y="1435050"/>
            <a:ext cx="2571000" cy="82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pt-BR">
                <a:latin typeface="Raleway"/>
                <a:ea typeface="Raleway"/>
                <a:cs typeface="Raleway"/>
                <a:sym typeface="Raleway"/>
              </a:rPr>
              <a:t>Digite o comando </a:t>
            </a:r>
            <a:r>
              <a:rPr b="1" lang="pt-BR">
                <a:solidFill>
                  <a:schemeClr val="accent3"/>
                </a:solidFill>
                <a:latin typeface="Raleway"/>
                <a:ea typeface="Raleway"/>
                <a:cs typeface="Raleway"/>
                <a:sym typeface="Raleway"/>
              </a:rPr>
              <a:t>ipconfig:</a:t>
            </a:r>
            <a:endParaRPr sz="1100">
              <a:solidFill>
                <a:schemeClr val="accent3"/>
              </a:solidFill>
              <a:latin typeface="Raleway"/>
              <a:ea typeface="Raleway"/>
              <a:cs typeface="Raleway"/>
              <a:sym typeface="Raleway"/>
            </a:endParaRPr>
          </a:p>
        </p:txBody>
      </p:sp>
      <p:pic>
        <p:nvPicPr>
          <p:cNvPr id="93" name="Google Shape;93;p14"/>
          <p:cNvPicPr preferRelativeResize="0"/>
          <p:nvPr/>
        </p:nvPicPr>
        <p:blipFill>
          <a:blip r:embed="rId3">
            <a:alphaModFix/>
          </a:blip>
          <a:stretch>
            <a:fillRect/>
          </a:stretch>
        </p:blipFill>
        <p:spPr>
          <a:xfrm>
            <a:off x="3028475" y="1264225"/>
            <a:ext cx="5690474" cy="3647539"/>
          </a:xfrm>
          <a:prstGeom prst="rect">
            <a:avLst/>
          </a:prstGeom>
          <a:noFill/>
          <a:ln>
            <a:noFill/>
          </a:ln>
        </p:spPr>
      </p:pic>
      <p:sp>
        <p:nvSpPr>
          <p:cNvPr id="94" name="Google Shape;94;p14"/>
          <p:cNvSpPr txBox="1"/>
          <p:nvPr/>
        </p:nvSpPr>
        <p:spPr>
          <a:xfrm>
            <a:off x="28475" y="2202450"/>
            <a:ext cx="30000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sz="1350">
                <a:solidFill>
                  <a:srgbClr val="444444"/>
                </a:solidFill>
                <a:highlight>
                  <a:srgbClr val="FFFFFF"/>
                </a:highlight>
                <a:latin typeface="Raleway"/>
                <a:ea typeface="Raleway"/>
                <a:cs typeface="Raleway"/>
                <a:sym typeface="Raleway"/>
              </a:rPr>
              <a:t>É um programa do sistema operacional Microsoft Windows onde podemos verificar informações sobre o IP da rede local. Este comando serve para identificar o endereço IP de uma máquina.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RAS</a:t>
            </a:r>
            <a:endParaRPr b="1" sz="3000">
              <a:solidFill>
                <a:schemeClr val="dk1"/>
              </a:solidFill>
            </a:endParaRPr>
          </a:p>
        </p:txBody>
      </p:sp>
      <p:sp>
        <p:nvSpPr>
          <p:cNvPr id="220" name="Google Shape;220;p32"/>
          <p:cNvSpPr txBox="1"/>
          <p:nvPr/>
        </p:nvSpPr>
        <p:spPr>
          <a:xfrm>
            <a:off x="651575" y="1414375"/>
            <a:ext cx="2397300" cy="3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sp>
        <p:nvSpPr>
          <p:cNvPr id="221" name="Google Shape;221;p32"/>
          <p:cNvSpPr txBox="1"/>
          <p:nvPr/>
        </p:nvSpPr>
        <p:spPr>
          <a:xfrm>
            <a:off x="651575" y="1414375"/>
            <a:ext cx="34014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Definição:</a:t>
            </a:r>
            <a:endParaRPr b="1" sz="1600">
              <a:solidFill>
                <a:schemeClr val="dk1"/>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Grupo de diferentes plataformas de softwares e hardwares que permite o acesso remoto em outro computador ou serviço de rede.</a:t>
            </a:r>
            <a:endParaRPr sz="1600">
              <a:solidFill>
                <a:schemeClr val="dk2"/>
              </a:solidFill>
              <a:latin typeface="Raleway"/>
              <a:ea typeface="Raleway"/>
              <a:cs typeface="Raleway"/>
              <a:sym typeface="Raleway"/>
            </a:endParaRPr>
          </a:p>
          <a:p>
            <a:pPr indent="0" lvl="0" marL="0" rtl="0" algn="l">
              <a:spcBef>
                <a:spcPts val="800"/>
              </a:spcBef>
              <a:spcAft>
                <a:spcPts val="0"/>
              </a:spcAft>
              <a:buNone/>
            </a:pPr>
            <a:r>
              <a:t/>
            </a:r>
            <a:endParaRPr sz="1600">
              <a:solidFill>
                <a:schemeClr val="dk2"/>
              </a:solidFill>
              <a:latin typeface="Raleway"/>
              <a:ea typeface="Raleway"/>
              <a:cs typeface="Raleway"/>
              <a:sym typeface="Raleway"/>
            </a:endParaRPr>
          </a:p>
          <a:p>
            <a:pPr indent="0" lvl="0" marL="457200" rtl="0" algn="l">
              <a:spcBef>
                <a:spcPts val="800"/>
              </a:spcBef>
              <a:spcAft>
                <a:spcPts val="800"/>
              </a:spcAft>
              <a:buNone/>
            </a:pPr>
            <a:r>
              <a:t/>
            </a:r>
            <a:endParaRPr sz="1600">
              <a:solidFill>
                <a:schemeClr val="dk2"/>
              </a:solidFill>
              <a:latin typeface="Raleway"/>
              <a:ea typeface="Raleway"/>
              <a:cs typeface="Raleway"/>
              <a:sym typeface="Raleway"/>
            </a:endParaRPr>
          </a:p>
        </p:txBody>
      </p:sp>
      <p:sp>
        <p:nvSpPr>
          <p:cNvPr id="222" name="Google Shape;222;p32"/>
          <p:cNvSpPr txBox="1"/>
          <p:nvPr>
            <p:ph type="title"/>
          </p:nvPr>
        </p:nvSpPr>
        <p:spPr>
          <a:xfrm>
            <a:off x="4708075" y="533125"/>
            <a:ext cx="44358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RRAS</a:t>
            </a:r>
            <a:endParaRPr b="1" sz="3000">
              <a:solidFill>
                <a:schemeClr val="dk1"/>
              </a:solidFill>
            </a:endParaRPr>
          </a:p>
        </p:txBody>
      </p:sp>
      <p:pic>
        <p:nvPicPr>
          <p:cNvPr id="223" name="Google Shape;223;p32"/>
          <p:cNvPicPr preferRelativeResize="0"/>
          <p:nvPr/>
        </p:nvPicPr>
        <p:blipFill rotWithShape="1">
          <a:blip r:embed="rId3">
            <a:alphaModFix/>
          </a:blip>
          <a:srcRect b="31958" l="8097" r="11413" t="36819"/>
          <a:stretch/>
        </p:blipFill>
        <p:spPr>
          <a:xfrm flipH="1" rot="10800000">
            <a:off x="4792800" y="1189954"/>
            <a:ext cx="745872" cy="58437"/>
          </a:xfrm>
          <a:prstGeom prst="rect">
            <a:avLst/>
          </a:prstGeom>
          <a:noFill/>
          <a:ln>
            <a:noFill/>
          </a:ln>
        </p:spPr>
      </p:pic>
      <p:sp>
        <p:nvSpPr>
          <p:cNvPr id="224" name="Google Shape;224;p32"/>
          <p:cNvSpPr txBox="1"/>
          <p:nvPr/>
        </p:nvSpPr>
        <p:spPr>
          <a:xfrm>
            <a:off x="4708075" y="1460575"/>
            <a:ext cx="34014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Definição:</a:t>
            </a:r>
            <a:endParaRPr b="1" sz="1600">
              <a:solidFill>
                <a:schemeClr val="dk1"/>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Routing and Remote Access Service.</a:t>
            </a:r>
            <a:endParaRPr sz="1600">
              <a:solidFill>
                <a:schemeClr val="dk2"/>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Serviço de rede que permite um admin configurar o servidor de acesso remoto dial-up, Vpn, IP routing e NAT .</a:t>
            </a:r>
            <a:endParaRPr sz="1600">
              <a:solidFill>
                <a:schemeClr val="dk2"/>
              </a:solidFill>
              <a:latin typeface="Raleway"/>
              <a:ea typeface="Raleway"/>
              <a:cs typeface="Raleway"/>
              <a:sym typeface="Raleway"/>
            </a:endParaRPr>
          </a:p>
          <a:p>
            <a:pPr indent="0" lvl="0" marL="457200" rtl="0" algn="l">
              <a:spcBef>
                <a:spcPts val="800"/>
              </a:spcBef>
              <a:spcAft>
                <a:spcPts val="800"/>
              </a:spcAft>
              <a:buNone/>
            </a:pPr>
            <a:r>
              <a:t/>
            </a:r>
            <a:endParaRPr sz="1600">
              <a:solidFill>
                <a:schemeClr val="dk2"/>
              </a:solidFill>
              <a:latin typeface="Raleway"/>
              <a:ea typeface="Raleway"/>
              <a:cs typeface="Raleway"/>
              <a:sym typeface="Raleway"/>
            </a:endParaRPr>
          </a:p>
        </p:txBody>
      </p:sp>
      <p:sp>
        <p:nvSpPr>
          <p:cNvPr id="225" name="Google Shape;225;p32"/>
          <p:cNvSpPr txBox="1"/>
          <p:nvPr/>
        </p:nvSpPr>
        <p:spPr>
          <a:xfrm>
            <a:off x="757725" y="3761150"/>
            <a:ext cx="7400700" cy="8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VPN</a:t>
            </a:r>
            <a:r>
              <a:rPr b="1" lang="pt-BR" sz="1600">
                <a:solidFill>
                  <a:schemeClr val="dk1"/>
                </a:solidFill>
                <a:latin typeface="Raleway"/>
                <a:ea typeface="Raleway"/>
                <a:cs typeface="Raleway"/>
                <a:sym typeface="Raleway"/>
              </a:rPr>
              <a:t>:</a:t>
            </a:r>
            <a:endParaRPr b="1" sz="1600">
              <a:solidFill>
                <a:schemeClr val="dk1"/>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Virtual Private Network. Conexões IP diretas são feitas através dele. </a:t>
            </a:r>
            <a:endParaRPr sz="1600">
              <a:solidFill>
                <a:schemeClr val="dk2"/>
              </a:solidFill>
              <a:latin typeface="Raleway"/>
              <a:ea typeface="Raleway"/>
              <a:cs typeface="Raleway"/>
              <a:sym typeface="Raleway"/>
            </a:endParaRPr>
          </a:p>
          <a:p>
            <a:pPr indent="0" lvl="0" marL="0" rtl="0" algn="l">
              <a:spcBef>
                <a:spcPts val="800"/>
              </a:spcBef>
              <a:spcAft>
                <a:spcPts val="0"/>
              </a:spcAft>
              <a:buNone/>
            </a:pPr>
            <a:r>
              <a:t/>
            </a:r>
            <a:endParaRPr sz="1600">
              <a:solidFill>
                <a:schemeClr val="dk2"/>
              </a:solidFill>
              <a:latin typeface="Raleway"/>
              <a:ea typeface="Raleway"/>
              <a:cs typeface="Raleway"/>
              <a:sym typeface="Raleway"/>
            </a:endParaRPr>
          </a:p>
          <a:p>
            <a:pPr indent="0" lvl="0" marL="457200" rtl="0" algn="l">
              <a:spcBef>
                <a:spcPts val="800"/>
              </a:spcBef>
              <a:spcAft>
                <a:spcPts val="800"/>
              </a:spcAft>
              <a:buNone/>
            </a:pPr>
            <a:r>
              <a:t/>
            </a:r>
            <a:endParaRPr sz="1600">
              <a:solidFill>
                <a:schemeClr val="dk2"/>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VPN</a:t>
            </a:r>
            <a:endParaRPr/>
          </a:p>
        </p:txBody>
      </p:sp>
      <p:pic>
        <p:nvPicPr>
          <p:cNvPr id="231" name="Google Shape;231;p33"/>
          <p:cNvPicPr preferRelativeResize="0"/>
          <p:nvPr/>
        </p:nvPicPr>
        <p:blipFill>
          <a:blip r:embed="rId3">
            <a:alphaModFix/>
          </a:blip>
          <a:stretch>
            <a:fillRect/>
          </a:stretch>
        </p:blipFill>
        <p:spPr>
          <a:xfrm>
            <a:off x="971550" y="2031025"/>
            <a:ext cx="7200900" cy="17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nvSpPr>
        <p:spPr>
          <a:xfrm>
            <a:off x="4708075" y="1460575"/>
            <a:ext cx="34014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Protocolos necessários:</a:t>
            </a:r>
            <a:endParaRPr b="1" sz="1600">
              <a:solidFill>
                <a:schemeClr val="dk1"/>
              </a:solidFill>
              <a:latin typeface="Raleway"/>
              <a:ea typeface="Raleway"/>
              <a:cs typeface="Raleway"/>
              <a:sym typeface="Raleway"/>
            </a:endParaRPr>
          </a:p>
          <a:p>
            <a:pPr indent="-330200" lvl="0" marL="457200" rtl="0" algn="l">
              <a:spcBef>
                <a:spcPts val="800"/>
              </a:spcBef>
              <a:spcAft>
                <a:spcPts val="0"/>
              </a:spcAft>
              <a:buClr>
                <a:schemeClr val="dk2"/>
              </a:buClr>
              <a:buSzPts val="1600"/>
              <a:buFont typeface="Raleway"/>
              <a:buChar char="●"/>
            </a:pPr>
            <a:r>
              <a:rPr lang="pt-BR" sz="1600">
                <a:solidFill>
                  <a:schemeClr val="dk2"/>
                </a:solidFill>
                <a:latin typeface="Raleway"/>
                <a:ea typeface="Raleway"/>
                <a:cs typeface="Raleway"/>
                <a:sym typeface="Raleway"/>
              </a:rPr>
              <a:t>Security Association (SA)</a:t>
            </a:r>
            <a:endParaRPr sz="1600">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pt-BR" sz="1600">
                <a:solidFill>
                  <a:schemeClr val="dk2"/>
                </a:solidFill>
                <a:latin typeface="Raleway"/>
                <a:ea typeface="Raleway"/>
                <a:cs typeface="Raleway"/>
                <a:sym typeface="Raleway"/>
              </a:rPr>
              <a:t>Authentication header (AH)</a:t>
            </a:r>
            <a:endParaRPr sz="1600">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pt-BR" sz="1600">
                <a:solidFill>
                  <a:schemeClr val="dk2"/>
                </a:solidFill>
                <a:latin typeface="Raleway"/>
                <a:ea typeface="Raleway"/>
                <a:cs typeface="Raleway"/>
                <a:sym typeface="Raleway"/>
              </a:rPr>
              <a:t>Encapsulating security payload (ESP)</a:t>
            </a:r>
            <a:endParaRPr sz="1600">
              <a:solidFill>
                <a:schemeClr val="dk2"/>
              </a:solidFill>
              <a:latin typeface="Raleway"/>
              <a:ea typeface="Raleway"/>
              <a:cs typeface="Raleway"/>
              <a:sym typeface="Raleway"/>
            </a:endParaRPr>
          </a:p>
          <a:p>
            <a:pPr indent="0" lvl="0" marL="457200" rtl="0" algn="l">
              <a:spcBef>
                <a:spcPts val="800"/>
              </a:spcBef>
              <a:spcAft>
                <a:spcPts val="800"/>
              </a:spcAft>
              <a:buNone/>
            </a:pPr>
            <a:r>
              <a:t/>
            </a:r>
            <a:endParaRPr sz="1600">
              <a:solidFill>
                <a:schemeClr val="dk2"/>
              </a:solidFill>
              <a:latin typeface="Raleway"/>
              <a:ea typeface="Raleway"/>
              <a:cs typeface="Raleway"/>
              <a:sym typeface="Raleway"/>
            </a:endParaRPr>
          </a:p>
        </p:txBody>
      </p:sp>
      <p:sp>
        <p:nvSpPr>
          <p:cNvPr id="237" name="Google Shape;237;p34"/>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IPsec</a:t>
            </a:r>
            <a:endParaRPr b="1" sz="3000">
              <a:solidFill>
                <a:schemeClr val="dk1"/>
              </a:solidFill>
            </a:endParaRPr>
          </a:p>
        </p:txBody>
      </p:sp>
      <p:sp>
        <p:nvSpPr>
          <p:cNvPr id="238" name="Google Shape;238;p34"/>
          <p:cNvSpPr txBox="1"/>
          <p:nvPr/>
        </p:nvSpPr>
        <p:spPr>
          <a:xfrm>
            <a:off x="651575" y="1414375"/>
            <a:ext cx="2397300" cy="3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sp>
        <p:nvSpPr>
          <p:cNvPr id="239" name="Google Shape;239;p34"/>
          <p:cNvSpPr txBox="1"/>
          <p:nvPr/>
        </p:nvSpPr>
        <p:spPr>
          <a:xfrm>
            <a:off x="651575" y="1414375"/>
            <a:ext cx="34014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Definição:</a:t>
            </a:r>
            <a:endParaRPr b="1" sz="1600">
              <a:solidFill>
                <a:schemeClr val="dk1"/>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É um protocolo que encripta e autentica pacotes de IPs.</a:t>
            </a:r>
            <a:endParaRPr sz="1600">
              <a:solidFill>
                <a:schemeClr val="dk2"/>
              </a:solidFill>
              <a:latin typeface="Raleway"/>
              <a:ea typeface="Raleway"/>
              <a:cs typeface="Raleway"/>
              <a:sym typeface="Raleway"/>
            </a:endParaRPr>
          </a:p>
          <a:p>
            <a:pPr indent="0" lvl="0" marL="0" rtl="0" algn="l">
              <a:spcBef>
                <a:spcPts val="800"/>
              </a:spcBef>
              <a:spcAft>
                <a:spcPts val="800"/>
              </a:spcAft>
              <a:buNone/>
            </a:pPr>
            <a:r>
              <a:rPr lang="pt-BR" sz="1600">
                <a:solidFill>
                  <a:schemeClr val="dk2"/>
                </a:solidFill>
                <a:latin typeface="Raleway"/>
                <a:ea typeface="Raleway"/>
                <a:cs typeface="Raleway"/>
                <a:sym typeface="Raleway"/>
              </a:rPr>
              <a:t>Designado para proteger qualquer tráfego de aplicativo porque reside 	na camada de rede.</a:t>
            </a:r>
            <a:endParaRPr sz="1600">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DNS</a:t>
            </a:r>
            <a:endParaRPr b="1" sz="3000">
              <a:solidFill>
                <a:schemeClr val="dk1"/>
              </a:solidFill>
            </a:endParaRPr>
          </a:p>
        </p:txBody>
      </p:sp>
      <p:sp>
        <p:nvSpPr>
          <p:cNvPr id="245" name="Google Shape;245;p35"/>
          <p:cNvSpPr txBox="1"/>
          <p:nvPr/>
        </p:nvSpPr>
        <p:spPr>
          <a:xfrm>
            <a:off x="651575" y="1414375"/>
            <a:ext cx="2397300" cy="3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sp>
        <p:nvSpPr>
          <p:cNvPr id="246" name="Google Shape;246;p35"/>
          <p:cNvSpPr txBox="1"/>
          <p:nvPr/>
        </p:nvSpPr>
        <p:spPr>
          <a:xfrm>
            <a:off x="651575" y="1414375"/>
            <a:ext cx="39204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Definição:</a:t>
            </a:r>
            <a:endParaRPr b="1" sz="1600">
              <a:solidFill>
                <a:schemeClr val="dk1"/>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Domain Name System </a:t>
            </a:r>
            <a:endParaRPr sz="1600">
              <a:solidFill>
                <a:schemeClr val="dk2"/>
              </a:solidFill>
              <a:latin typeface="Raleway"/>
              <a:ea typeface="Raleway"/>
              <a:cs typeface="Raleway"/>
              <a:sym typeface="Raleway"/>
            </a:endParaRPr>
          </a:p>
          <a:p>
            <a:pPr indent="0" lvl="0" marL="0" rtl="0" algn="l">
              <a:spcBef>
                <a:spcPts val="800"/>
              </a:spcBef>
              <a:spcAft>
                <a:spcPts val="0"/>
              </a:spcAft>
              <a:buNone/>
            </a:pPr>
            <a:r>
              <a:t/>
            </a:r>
            <a:endParaRPr sz="1600">
              <a:solidFill>
                <a:schemeClr val="dk2"/>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Serviço mundial que resolve nomes de hosts de IP.</a:t>
            </a:r>
            <a:endParaRPr sz="1600">
              <a:solidFill>
                <a:schemeClr val="dk2"/>
              </a:solidFill>
              <a:latin typeface="Raleway"/>
              <a:ea typeface="Raleway"/>
              <a:cs typeface="Raleway"/>
              <a:sym typeface="Raleway"/>
            </a:endParaRPr>
          </a:p>
          <a:p>
            <a:pPr indent="0" lvl="0" marL="0" rtl="0" algn="l">
              <a:spcBef>
                <a:spcPts val="800"/>
              </a:spcBef>
              <a:spcAft>
                <a:spcPts val="0"/>
              </a:spcAft>
              <a:buNone/>
            </a:pPr>
            <a:r>
              <a:t/>
            </a:r>
            <a:endParaRPr sz="1600">
              <a:solidFill>
                <a:schemeClr val="dk2"/>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Conexão e uso do serviço       IP devidamente configurado</a:t>
            </a:r>
            <a:endParaRPr sz="1600">
              <a:solidFill>
                <a:schemeClr val="dk2"/>
              </a:solidFill>
              <a:latin typeface="Raleway"/>
              <a:ea typeface="Raleway"/>
              <a:cs typeface="Raleway"/>
              <a:sym typeface="Raleway"/>
            </a:endParaRPr>
          </a:p>
          <a:p>
            <a:pPr indent="0" lvl="0" marL="457200" rtl="0" algn="l">
              <a:spcBef>
                <a:spcPts val="800"/>
              </a:spcBef>
              <a:spcAft>
                <a:spcPts val="800"/>
              </a:spcAft>
              <a:buNone/>
            </a:pPr>
            <a:r>
              <a:t/>
            </a:r>
            <a:endParaRPr sz="1600">
              <a:solidFill>
                <a:schemeClr val="dk2"/>
              </a:solidFill>
              <a:latin typeface="Raleway"/>
              <a:ea typeface="Raleway"/>
              <a:cs typeface="Raleway"/>
              <a:sym typeface="Raleway"/>
            </a:endParaRPr>
          </a:p>
        </p:txBody>
      </p:sp>
      <p:cxnSp>
        <p:nvCxnSpPr>
          <p:cNvPr id="247" name="Google Shape;247;p35"/>
          <p:cNvCxnSpPr/>
          <p:nvPr/>
        </p:nvCxnSpPr>
        <p:spPr>
          <a:xfrm>
            <a:off x="3210050" y="3619050"/>
            <a:ext cx="247800" cy="0"/>
          </a:xfrm>
          <a:prstGeom prst="straightConnector1">
            <a:avLst/>
          </a:prstGeom>
          <a:noFill/>
          <a:ln cap="flat" cmpd="sng" w="9525">
            <a:solidFill>
              <a:schemeClr val="dk2"/>
            </a:solidFill>
            <a:prstDash val="solid"/>
            <a:round/>
            <a:headEnd len="med" w="med" type="none"/>
            <a:tailEnd len="med" w="med" type="triangle"/>
          </a:ln>
        </p:spPr>
      </p:cxnSp>
      <p:pic>
        <p:nvPicPr>
          <p:cNvPr id="248" name="Google Shape;248;p35"/>
          <p:cNvPicPr preferRelativeResize="0"/>
          <p:nvPr/>
        </p:nvPicPr>
        <p:blipFill>
          <a:blip r:embed="rId3">
            <a:alphaModFix/>
          </a:blip>
          <a:stretch>
            <a:fillRect/>
          </a:stretch>
        </p:blipFill>
        <p:spPr>
          <a:xfrm>
            <a:off x="4637600" y="948963"/>
            <a:ext cx="4267225" cy="324558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Wins</a:t>
            </a:r>
            <a:endParaRPr b="1" sz="3000">
              <a:solidFill>
                <a:schemeClr val="dk1"/>
              </a:solidFill>
            </a:endParaRPr>
          </a:p>
        </p:txBody>
      </p:sp>
      <p:sp>
        <p:nvSpPr>
          <p:cNvPr id="254" name="Google Shape;254;p36"/>
          <p:cNvSpPr txBox="1"/>
          <p:nvPr/>
        </p:nvSpPr>
        <p:spPr>
          <a:xfrm>
            <a:off x="651575" y="1414375"/>
            <a:ext cx="2397300" cy="3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sp>
        <p:nvSpPr>
          <p:cNvPr id="255" name="Google Shape;255;p36"/>
          <p:cNvSpPr txBox="1"/>
          <p:nvPr/>
        </p:nvSpPr>
        <p:spPr>
          <a:xfrm>
            <a:off x="651575" y="1414375"/>
            <a:ext cx="34014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Definição:</a:t>
            </a:r>
            <a:endParaRPr b="1" sz="1600">
              <a:solidFill>
                <a:schemeClr val="dk1"/>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Windows Internet Name Service</a:t>
            </a:r>
            <a:endParaRPr sz="1600">
              <a:solidFill>
                <a:schemeClr val="dk2"/>
              </a:solidFill>
              <a:latin typeface="Raleway"/>
              <a:ea typeface="Raleway"/>
              <a:cs typeface="Raleway"/>
              <a:sym typeface="Raleway"/>
            </a:endParaRPr>
          </a:p>
          <a:p>
            <a:pPr indent="0" lvl="0" marL="0" rtl="0" algn="l">
              <a:spcBef>
                <a:spcPts val="800"/>
              </a:spcBef>
              <a:spcAft>
                <a:spcPts val="0"/>
              </a:spcAft>
              <a:buNone/>
            </a:pPr>
            <a:r>
              <a:t/>
            </a:r>
            <a:endParaRPr sz="1600">
              <a:solidFill>
                <a:schemeClr val="dk2"/>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Resolve nomes NeoBios para endereços de IP. </a:t>
            </a:r>
            <a:endParaRPr sz="1600">
              <a:solidFill>
                <a:schemeClr val="dk2"/>
              </a:solidFill>
              <a:latin typeface="Raleway"/>
              <a:ea typeface="Raleway"/>
              <a:cs typeface="Raleway"/>
              <a:sym typeface="Raleway"/>
            </a:endParaRPr>
          </a:p>
          <a:p>
            <a:pPr indent="0" lvl="0" marL="0" rtl="0" algn="l">
              <a:spcBef>
                <a:spcPts val="800"/>
              </a:spcBef>
              <a:spcAft>
                <a:spcPts val="0"/>
              </a:spcAft>
              <a:buNone/>
            </a:pPr>
            <a:r>
              <a:t/>
            </a:r>
            <a:endParaRPr sz="1600">
              <a:solidFill>
                <a:schemeClr val="dk2"/>
              </a:solidFill>
              <a:latin typeface="Raleway"/>
              <a:ea typeface="Raleway"/>
              <a:cs typeface="Raleway"/>
              <a:sym typeface="Raleway"/>
            </a:endParaRPr>
          </a:p>
          <a:p>
            <a:pPr indent="0" lvl="0" marL="0" rtl="0" algn="l">
              <a:spcBef>
                <a:spcPts val="800"/>
              </a:spcBef>
              <a:spcAft>
                <a:spcPts val="0"/>
              </a:spcAft>
              <a:buNone/>
            </a:pPr>
            <a:r>
              <a:rPr lang="pt-BR" sz="1600">
                <a:solidFill>
                  <a:schemeClr val="dk2"/>
                </a:solidFill>
                <a:latin typeface="Raleway"/>
                <a:ea typeface="Raleway"/>
                <a:cs typeface="Raleway"/>
                <a:sym typeface="Raleway"/>
              </a:rPr>
              <a:t>Nome de computador Windows pode ser considerado um host name e interagir com um DNS e/ou um nome NeoBios.</a:t>
            </a:r>
            <a:endParaRPr sz="1600">
              <a:solidFill>
                <a:schemeClr val="dk2"/>
              </a:solidFill>
              <a:latin typeface="Raleway"/>
              <a:ea typeface="Raleway"/>
              <a:cs typeface="Raleway"/>
              <a:sym typeface="Raleway"/>
            </a:endParaRPr>
          </a:p>
          <a:p>
            <a:pPr indent="0" lvl="0" marL="457200" rtl="0" algn="l">
              <a:spcBef>
                <a:spcPts val="800"/>
              </a:spcBef>
              <a:spcAft>
                <a:spcPts val="800"/>
              </a:spcAft>
              <a:buNone/>
            </a:pPr>
            <a:r>
              <a:t/>
            </a:r>
            <a:endParaRPr sz="1600">
              <a:solidFill>
                <a:schemeClr val="dk2"/>
              </a:solidFill>
              <a:latin typeface="Raleway"/>
              <a:ea typeface="Raleway"/>
              <a:cs typeface="Raleway"/>
              <a:sym typeface="Raleway"/>
            </a:endParaRPr>
          </a:p>
        </p:txBody>
      </p:sp>
      <p:sp>
        <p:nvSpPr>
          <p:cNvPr id="256" name="Google Shape;256;p36"/>
          <p:cNvSpPr txBox="1"/>
          <p:nvPr/>
        </p:nvSpPr>
        <p:spPr>
          <a:xfrm>
            <a:off x="4708075" y="1460575"/>
            <a:ext cx="3967800" cy="3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sz="1600">
                <a:solidFill>
                  <a:schemeClr val="dk1"/>
                </a:solidFill>
                <a:latin typeface="Raleway"/>
                <a:ea typeface="Raleway"/>
                <a:cs typeface="Raleway"/>
                <a:sym typeface="Raleway"/>
              </a:rPr>
              <a:t>Características</a:t>
            </a:r>
            <a:r>
              <a:rPr b="1" lang="pt-BR" sz="1600">
                <a:solidFill>
                  <a:schemeClr val="dk1"/>
                </a:solidFill>
                <a:latin typeface="Raleway"/>
                <a:ea typeface="Raleway"/>
                <a:cs typeface="Raleway"/>
                <a:sym typeface="Raleway"/>
              </a:rPr>
              <a:t>:</a:t>
            </a:r>
            <a:endParaRPr b="1" sz="1600">
              <a:solidFill>
                <a:schemeClr val="dk1"/>
              </a:solidFill>
              <a:latin typeface="Raleway"/>
              <a:ea typeface="Raleway"/>
              <a:cs typeface="Raleway"/>
              <a:sym typeface="Raleway"/>
            </a:endParaRPr>
          </a:p>
          <a:p>
            <a:pPr indent="-330200" lvl="0" marL="457200" rtl="0" algn="l">
              <a:spcBef>
                <a:spcPts val="800"/>
              </a:spcBef>
              <a:spcAft>
                <a:spcPts val="0"/>
              </a:spcAft>
              <a:buClr>
                <a:schemeClr val="dk2"/>
              </a:buClr>
              <a:buSzPts val="1600"/>
              <a:buFont typeface="Raleway"/>
              <a:buChar char="●"/>
            </a:pPr>
            <a:r>
              <a:rPr lang="pt-BR" sz="1600">
                <a:solidFill>
                  <a:schemeClr val="dk2"/>
                </a:solidFill>
                <a:latin typeface="Raleway"/>
                <a:ea typeface="Raleway"/>
                <a:cs typeface="Raleway"/>
                <a:sym typeface="Raleway"/>
              </a:rPr>
              <a:t>Trabalha com hosts dinâmicos</a:t>
            </a:r>
            <a:endParaRPr sz="1600">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pt-BR" sz="1600">
                <a:solidFill>
                  <a:schemeClr val="dk2"/>
                </a:solidFill>
                <a:latin typeface="Raleway"/>
                <a:ea typeface="Raleway"/>
                <a:cs typeface="Raleway"/>
                <a:sym typeface="Raleway"/>
              </a:rPr>
              <a:t>Sem configurações necessárias além da replicação da base de dados</a:t>
            </a:r>
            <a:endParaRPr sz="1600">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pt-BR" sz="1600">
                <a:solidFill>
                  <a:schemeClr val="dk2"/>
                </a:solidFill>
                <a:latin typeface="Raleway"/>
                <a:ea typeface="Raleway"/>
                <a:cs typeface="Raleway"/>
                <a:sym typeface="Raleway"/>
              </a:rPr>
              <a:t>Comum em dispositivos antigos e menos comum</a:t>
            </a:r>
            <a:endParaRPr sz="1600">
              <a:solidFill>
                <a:schemeClr val="dk2"/>
              </a:solidFill>
              <a:latin typeface="Raleway"/>
              <a:ea typeface="Raleway"/>
              <a:cs typeface="Raleway"/>
              <a:sym typeface="Raleway"/>
            </a:endParaRPr>
          </a:p>
          <a:p>
            <a:pPr indent="0" lvl="0" marL="0" rtl="0" algn="l">
              <a:spcBef>
                <a:spcPts val="800"/>
              </a:spcBef>
              <a:spcAft>
                <a:spcPts val="0"/>
              </a:spcAft>
              <a:buNone/>
            </a:pPr>
            <a:r>
              <a:t/>
            </a:r>
            <a:endParaRPr sz="1600">
              <a:solidFill>
                <a:schemeClr val="dk2"/>
              </a:solidFill>
              <a:latin typeface="Raleway"/>
              <a:ea typeface="Raleway"/>
              <a:cs typeface="Raleway"/>
              <a:sym typeface="Raleway"/>
            </a:endParaRPr>
          </a:p>
          <a:p>
            <a:pPr indent="0" lvl="0" marL="457200" rtl="0" algn="l">
              <a:spcBef>
                <a:spcPts val="800"/>
              </a:spcBef>
              <a:spcAft>
                <a:spcPts val="800"/>
              </a:spcAft>
              <a:buNone/>
            </a:pPr>
            <a:r>
              <a:t/>
            </a:r>
            <a:endParaRPr sz="1600">
              <a:solidFill>
                <a:schemeClr val="dk2"/>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Questões</a:t>
            </a:r>
            <a:endParaRPr b="1" sz="3000">
              <a:solidFill>
                <a:schemeClr val="dk1"/>
              </a:solidFill>
            </a:endParaRPr>
          </a:p>
        </p:txBody>
      </p:sp>
      <p:sp>
        <p:nvSpPr>
          <p:cNvPr id="262" name="Google Shape;262;p37"/>
          <p:cNvSpPr txBox="1"/>
          <p:nvPr/>
        </p:nvSpPr>
        <p:spPr>
          <a:xfrm>
            <a:off x="651575" y="1414375"/>
            <a:ext cx="2397300" cy="354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pt-BR">
                <a:solidFill>
                  <a:schemeClr val="dk1"/>
                </a:solidFill>
                <a:latin typeface="Raleway"/>
                <a:ea typeface="Raleway"/>
                <a:cs typeface="Raleway"/>
                <a:sym typeface="Raleway"/>
              </a:rPr>
              <a:t>1- c</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2- b</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3- d</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4</a:t>
            </a:r>
            <a:r>
              <a:rPr b="1" lang="pt-BR">
                <a:solidFill>
                  <a:schemeClr val="dk1"/>
                </a:solidFill>
                <a:latin typeface="Raleway"/>
                <a:ea typeface="Raleway"/>
                <a:cs typeface="Raleway"/>
                <a:sym typeface="Raleway"/>
              </a:rPr>
              <a:t>- b</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5- b</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6- c</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7- c</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8- a</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9- b</a:t>
            </a:r>
            <a:endParaRPr b="1">
              <a:solidFill>
                <a:schemeClr val="dk1"/>
              </a:solidFill>
              <a:latin typeface="Raleway"/>
              <a:ea typeface="Raleway"/>
              <a:cs typeface="Raleway"/>
              <a:sym typeface="Raleway"/>
            </a:endParaRPr>
          </a:p>
          <a:p>
            <a:pPr indent="0" lvl="0" marL="457200" rtl="0" algn="l">
              <a:spcBef>
                <a:spcPts val="800"/>
              </a:spcBef>
              <a:spcAft>
                <a:spcPts val="0"/>
              </a:spcAft>
              <a:buNone/>
            </a:pPr>
            <a:r>
              <a:rPr b="1" lang="pt-BR">
                <a:solidFill>
                  <a:schemeClr val="dk1"/>
                </a:solidFill>
                <a:latin typeface="Raleway"/>
                <a:ea typeface="Raleway"/>
                <a:cs typeface="Raleway"/>
                <a:sym typeface="Raleway"/>
              </a:rPr>
              <a:t>10- d</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sp>
        <p:nvSpPr>
          <p:cNvPr id="263" name="Google Shape;263;p37"/>
          <p:cNvSpPr txBox="1"/>
          <p:nvPr/>
        </p:nvSpPr>
        <p:spPr>
          <a:xfrm>
            <a:off x="3865300" y="1414375"/>
            <a:ext cx="3798300" cy="3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1"/>
                </a:solidFill>
                <a:latin typeface="Raleway"/>
                <a:ea typeface="Raleway"/>
                <a:cs typeface="Raleway"/>
                <a:sym typeface="Raleway"/>
              </a:rPr>
              <a:t>1- DNS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2- WINS</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3- Discovery</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4- two</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5- Administrative Tools</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6- six</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7-  ipconfi g/release and ipconfig/renew</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8- APIPA</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9- RDS</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10- VPN</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57725" y="533125"/>
            <a:ext cx="80295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2000">
                <a:solidFill>
                  <a:schemeClr val="dk1"/>
                </a:solidFill>
              </a:rPr>
              <a:t>Analisando e configurando com os comandos </a:t>
            </a:r>
            <a:r>
              <a:rPr lang="pt-BR" sz="2000">
                <a:solidFill>
                  <a:schemeClr val="accent3"/>
                </a:solidFill>
              </a:rPr>
              <a:t>“ipconfig”</a:t>
            </a:r>
            <a:r>
              <a:rPr lang="pt-BR" sz="2000">
                <a:solidFill>
                  <a:schemeClr val="dk1"/>
                </a:solidFill>
              </a:rPr>
              <a:t> e </a:t>
            </a:r>
            <a:r>
              <a:rPr lang="pt-BR" sz="2000">
                <a:solidFill>
                  <a:schemeClr val="accent3"/>
                </a:solidFill>
              </a:rPr>
              <a:t>“ping”</a:t>
            </a:r>
            <a:endParaRPr b="1" sz="2000">
              <a:solidFill>
                <a:schemeClr val="accent3"/>
              </a:solidFill>
            </a:endParaRPr>
          </a:p>
        </p:txBody>
      </p:sp>
      <p:sp>
        <p:nvSpPr>
          <p:cNvPr id="100" name="Google Shape;100;p15"/>
          <p:cNvSpPr txBox="1"/>
          <p:nvPr/>
        </p:nvSpPr>
        <p:spPr>
          <a:xfrm>
            <a:off x="457475" y="1327625"/>
            <a:ext cx="2571000" cy="82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pt-BR">
                <a:latin typeface="Raleway"/>
                <a:ea typeface="Raleway"/>
                <a:cs typeface="Raleway"/>
                <a:sym typeface="Raleway"/>
              </a:rPr>
              <a:t>Digite o comando </a:t>
            </a:r>
            <a:r>
              <a:rPr b="1" lang="pt-BR">
                <a:solidFill>
                  <a:schemeClr val="accent3"/>
                </a:solidFill>
                <a:latin typeface="Raleway"/>
                <a:ea typeface="Raleway"/>
                <a:cs typeface="Raleway"/>
                <a:sym typeface="Raleway"/>
              </a:rPr>
              <a:t>ipconfig/all:</a:t>
            </a:r>
            <a:endParaRPr sz="1100">
              <a:solidFill>
                <a:schemeClr val="accent3"/>
              </a:solidFill>
              <a:latin typeface="Raleway"/>
              <a:ea typeface="Raleway"/>
              <a:cs typeface="Raleway"/>
              <a:sym typeface="Raleway"/>
            </a:endParaRPr>
          </a:p>
        </p:txBody>
      </p:sp>
      <p:pic>
        <p:nvPicPr>
          <p:cNvPr id="101" name="Google Shape;101;p15"/>
          <p:cNvPicPr preferRelativeResize="0"/>
          <p:nvPr/>
        </p:nvPicPr>
        <p:blipFill>
          <a:blip r:embed="rId3">
            <a:alphaModFix/>
          </a:blip>
          <a:stretch>
            <a:fillRect/>
          </a:stretch>
        </p:blipFill>
        <p:spPr>
          <a:xfrm>
            <a:off x="3321525" y="1264225"/>
            <a:ext cx="4869501" cy="420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57725" y="533125"/>
            <a:ext cx="80295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2000">
                <a:solidFill>
                  <a:schemeClr val="dk1"/>
                </a:solidFill>
              </a:rPr>
              <a:t>Analisando e configurando com os comandos </a:t>
            </a:r>
            <a:r>
              <a:rPr lang="pt-BR" sz="2000">
                <a:solidFill>
                  <a:schemeClr val="accent3"/>
                </a:solidFill>
              </a:rPr>
              <a:t>“ipconfig”</a:t>
            </a:r>
            <a:r>
              <a:rPr lang="pt-BR" sz="2000">
                <a:solidFill>
                  <a:schemeClr val="dk1"/>
                </a:solidFill>
              </a:rPr>
              <a:t> e </a:t>
            </a:r>
            <a:r>
              <a:rPr lang="pt-BR" sz="2000">
                <a:solidFill>
                  <a:schemeClr val="accent3"/>
                </a:solidFill>
              </a:rPr>
              <a:t>“ping”</a:t>
            </a:r>
            <a:endParaRPr b="1" sz="2000">
              <a:solidFill>
                <a:schemeClr val="accent3"/>
              </a:solidFill>
            </a:endParaRPr>
          </a:p>
        </p:txBody>
      </p:sp>
      <p:sp>
        <p:nvSpPr>
          <p:cNvPr id="107" name="Google Shape;107;p16"/>
          <p:cNvSpPr txBox="1"/>
          <p:nvPr/>
        </p:nvSpPr>
        <p:spPr>
          <a:xfrm>
            <a:off x="484325" y="1617300"/>
            <a:ext cx="7506300" cy="28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accent3"/>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pt-BR">
                <a:solidFill>
                  <a:schemeClr val="accent3"/>
                </a:solidFill>
                <a:latin typeface="Raleway"/>
                <a:ea typeface="Raleway"/>
                <a:cs typeface="Raleway"/>
                <a:sym typeface="Raleway"/>
              </a:rPr>
              <a:t> ipconfig /release</a:t>
            </a:r>
            <a:r>
              <a:rPr b="1" lang="pt-BR" sz="1100"/>
              <a:t>: </a:t>
            </a:r>
            <a:br>
              <a:rPr b="1" lang="pt-BR" sz="1100"/>
            </a:br>
            <a:endParaRPr b="1" sz="1100"/>
          </a:p>
          <a:p>
            <a:pPr indent="-298450" lvl="0" marL="457200" rtl="0" algn="l">
              <a:spcBef>
                <a:spcPts val="0"/>
              </a:spcBef>
              <a:spcAft>
                <a:spcPts val="0"/>
              </a:spcAft>
              <a:buSzPts val="1100"/>
              <a:buChar char="●"/>
            </a:pPr>
            <a:r>
              <a:rPr b="1" lang="pt-BR">
                <a:solidFill>
                  <a:schemeClr val="accent3"/>
                </a:solidFill>
                <a:latin typeface="Raleway"/>
                <a:ea typeface="Raleway"/>
                <a:cs typeface="Raleway"/>
                <a:sym typeface="Raleway"/>
              </a:rPr>
              <a:t> ipconfig /renew:</a:t>
            </a:r>
            <a:r>
              <a:rPr b="1" lang="pt-BR" sz="1100"/>
              <a:t> </a:t>
            </a:r>
            <a:endParaRPr b="1" sz="1100"/>
          </a:p>
          <a:p>
            <a:pPr indent="0" lvl="0" marL="457200" rtl="0" algn="l">
              <a:spcBef>
                <a:spcPts val="0"/>
              </a:spcBef>
              <a:spcAft>
                <a:spcPts val="0"/>
              </a:spcAft>
              <a:buNone/>
            </a:pPr>
            <a:r>
              <a:t/>
            </a:r>
            <a:endParaRPr b="1" sz="1100"/>
          </a:p>
          <a:p>
            <a:pPr indent="0" lvl="0" marL="0" rtl="0" algn="l">
              <a:spcBef>
                <a:spcPts val="0"/>
              </a:spcBef>
              <a:spcAft>
                <a:spcPts val="800"/>
              </a:spcAft>
              <a:buNone/>
            </a:pPr>
            <a:r>
              <a:t/>
            </a:r>
            <a:endParaRPr b="1">
              <a:solidFill>
                <a:schemeClr val="accent3"/>
              </a:solidFill>
              <a:latin typeface="Raleway"/>
              <a:ea typeface="Raleway"/>
              <a:cs typeface="Raleway"/>
              <a:sym typeface="Raleway"/>
            </a:endParaRPr>
          </a:p>
        </p:txBody>
      </p:sp>
      <p:pic>
        <p:nvPicPr>
          <p:cNvPr id="108" name="Google Shape;108;p16"/>
          <p:cNvPicPr preferRelativeResize="0"/>
          <p:nvPr/>
        </p:nvPicPr>
        <p:blipFill>
          <a:blip r:embed="rId3">
            <a:alphaModFix/>
          </a:blip>
          <a:stretch>
            <a:fillRect/>
          </a:stretch>
        </p:blipFill>
        <p:spPr>
          <a:xfrm>
            <a:off x="3356575" y="1264226"/>
            <a:ext cx="5069991" cy="432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57725" y="533125"/>
            <a:ext cx="80295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2000">
                <a:solidFill>
                  <a:schemeClr val="dk1"/>
                </a:solidFill>
              </a:rPr>
              <a:t>Analisando e configurando com os comandos </a:t>
            </a:r>
            <a:r>
              <a:rPr lang="pt-BR" sz="2000">
                <a:solidFill>
                  <a:schemeClr val="accent3"/>
                </a:solidFill>
              </a:rPr>
              <a:t>“ipconfig”</a:t>
            </a:r>
            <a:r>
              <a:rPr lang="pt-BR" sz="2000">
                <a:solidFill>
                  <a:schemeClr val="dk1"/>
                </a:solidFill>
              </a:rPr>
              <a:t> e </a:t>
            </a:r>
            <a:r>
              <a:rPr lang="pt-BR" sz="2000">
                <a:solidFill>
                  <a:schemeClr val="accent3"/>
                </a:solidFill>
              </a:rPr>
              <a:t>“ping”</a:t>
            </a:r>
            <a:endParaRPr b="1" sz="2000">
              <a:solidFill>
                <a:schemeClr val="accent3"/>
              </a:solidFill>
            </a:endParaRPr>
          </a:p>
        </p:txBody>
      </p:sp>
      <p:sp>
        <p:nvSpPr>
          <p:cNvPr id="114" name="Google Shape;114;p17"/>
          <p:cNvSpPr txBox="1"/>
          <p:nvPr/>
        </p:nvSpPr>
        <p:spPr>
          <a:xfrm>
            <a:off x="457475" y="1327625"/>
            <a:ext cx="2571000" cy="82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pt-BR">
                <a:latin typeface="Raleway"/>
                <a:ea typeface="Raleway"/>
                <a:cs typeface="Raleway"/>
                <a:sym typeface="Raleway"/>
              </a:rPr>
              <a:t>Digite o comando </a:t>
            </a:r>
            <a:r>
              <a:rPr b="1" lang="pt-BR">
                <a:solidFill>
                  <a:schemeClr val="accent3"/>
                </a:solidFill>
                <a:latin typeface="Raleway"/>
                <a:ea typeface="Raleway"/>
                <a:cs typeface="Raleway"/>
                <a:sym typeface="Raleway"/>
              </a:rPr>
              <a:t>ipconfig/ ?:</a:t>
            </a:r>
            <a:endParaRPr sz="1100">
              <a:solidFill>
                <a:schemeClr val="accent3"/>
              </a:solidFill>
              <a:latin typeface="Raleway"/>
              <a:ea typeface="Raleway"/>
              <a:cs typeface="Raleway"/>
              <a:sym typeface="Raleway"/>
            </a:endParaRPr>
          </a:p>
        </p:txBody>
      </p:sp>
      <p:pic>
        <p:nvPicPr>
          <p:cNvPr id="115" name="Google Shape;115;p17"/>
          <p:cNvPicPr preferRelativeResize="0"/>
          <p:nvPr/>
        </p:nvPicPr>
        <p:blipFill rotWithShape="1">
          <a:blip r:embed="rId3">
            <a:alphaModFix/>
          </a:blip>
          <a:srcRect b="-2639" l="1540" r="-1539" t="2639"/>
          <a:stretch/>
        </p:blipFill>
        <p:spPr>
          <a:xfrm>
            <a:off x="3383450" y="1189875"/>
            <a:ext cx="4829975" cy="422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PING</a:t>
            </a:r>
            <a:endParaRPr b="1" sz="3000">
              <a:solidFill>
                <a:schemeClr val="dk1"/>
              </a:solidFill>
            </a:endParaRPr>
          </a:p>
        </p:txBody>
      </p:sp>
      <p:sp>
        <p:nvSpPr>
          <p:cNvPr id="121" name="Google Shape;121;p18"/>
          <p:cNvSpPr txBox="1"/>
          <p:nvPr/>
        </p:nvSpPr>
        <p:spPr>
          <a:xfrm>
            <a:off x="651575" y="1414375"/>
            <a:ext cx="2397300" cy="25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a:solidFill>
                  <a:schemeClr val="dk1"/>
                </a:solidFill>
                <a:latin typeface="Raleway"/>
                <a:ea typeface="Raleway"/>
                <a:cs typeface="Raleway"/>
                <a:sym typeface="Raleway"/>
              </a:rPr>
              <a:t>Definição:</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pt-BR" sz="1100">
                <a:solidFill>
                  <a:schemeClr val="dk2"/>
                </a:solidFill>
                <a:latin typeface="Raleway"/>
                <a:ea typeface="Raleway"/>
                <a:cs typeface="Raleway"/>
                <a:sym typeface="Raleway"/>
              </a:rPr>
              <a:t>Utilizado para testar a existência de outros  computadores (“hosts”) na rede, e conexão de rede.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Variações:</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pt-BR" sz="1100">
                <a:solidFill>
                  <a:schemeClr val="dk2"/>
                </a:solidFill>
                <a:latin typeface="Raleway"/>
                <a:ea typeface="Raleway"/>
                <a:cs typeface="Raleway"/>
                <a:sym typeface="Raleway"/>
              </a:rPr>
              <a:t>Há muitas variações desse comando. Para entender conhecer as variações digite: </a:t>
            </a:r>
            <a:r>
              <a:rPr b="1" lang="pt-BR" sz="1100">
                <a:solidFill>
                  <a:schemeClr val="accent3"/>
                </a:solidFill>
                <a:latin typeface="Raleway"/>
                <a:ea typeface="Raleway"/>
                <a:cs typeface="Raleway"/>
                <a:sym typeface="Raleway"/>
              </a:rPr>
              <a:t>ping /?</a:t>
            </a:r>
            <a:endParaRPr b="1" sz="1100">
              <a:solidFill>
                <a:schemeClr val="accent3"/>
              </a:solidFill>
              <a:latin typeface="Raleway"/>
              <a:ea typeface="Raleway"/>
              <a:cs typeface="Raleway"/>
              <a:sym typeface="Raleway"/>
            </a:endParaRPr>
          </a:p>
        </p:txBody>
      </p:sp>
      <p:pic>
        <p:nvPicPr>
          <p:cNvPr id="122" name="Google Shape;122;p18"/>
          <p:cNvPicPr preferRelativeResize="0"/>
          <p:nvPr/>
        </p:nvPicPr>
        <p:blipFill>
          <a:blip r:embed="rId3">
            <a:alphaModFix/>
          </a:blip>
          <a:stretch>
            <a:fillRect/>
          </a:stretch>
        </p:blipFill>
        <p:spPr>
          <a:xfrm>
            <a:off x="3966050" y="533125"/>
            <a:ext cx="4833675" cy="441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PING</a:t>
            </a:r>
            <a:endParaRPr b="1" sz="3000">
              <a:solidFill>
                <a:schemeClr val="dk1"/>
              </a:solidFill>
            </a:endParaRPr>
          </a:p>
        </p:txBody>
      </p:sp>
      <p:sp>
        <p:nvSpPr>
          <p:cNvPr id="128" name="Google Shape;128;p19"/>
          <p:cNvSpPr txBox="1"/>
          <p:nvPr/>
        </p:nvSpPr>
        <p:spPr>
          <a:xfrm>
            <a:off x="651575" y="1414375"/>
            <a:ext cx="2397300" cy="3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pt-BR">
                <a:solidFill>
                  <a:schemeClr val="dk1"/>
                </a:solidFill>
                <a:latin typeface="Raleway"/>
                <a:ea typeface="Raleway"/>
                <a:cs typeface="Raleway"/>
                <a:sym typeface="Raleway"/>
              </a:rPr>
              <a:t>Comandos para rede local e outros computadores da rede. </a:t>
            </a:r>
            <a:endParaRPr b="1">
              <a:solidFill>
                <a:schemeClr val="dk1"/>
              </a:solidFill>
              <a:latin typeface="Raleway"/>
              <a:ea typeface="Raleway"/>
              <a:cs typeface="Raleway"/>
              <a:sym typeface="Raleway"/>
            </a:endParaRPr>
          </a:p>
          <a:p>
            <a:pPr indent="-298450" lvl="0" marL="457200" rtl="0" algn="l">
              <a:spcBef>
                <a:spcPts val="800"/>
              </a:spcBef>
              <a:spcAft>
                <a:spcPts val="0"/>
              </a:spcAft>
              <a:buClr>
                <a:schemeClr val="dk2"/>
              </a:buClr>
              <a:buSzPts val="1100"/>
              <a:buFont typeface="Raleway"/>
              <a:buChar char="●"/>
            </a:pPr>
            <a:r>
              <a:rPr lang="pt-BR" sz="1100">
                <a:solidFill>
                  <a:schemeClr val="dk2"/>
                </a:solidFill>
                <a:latin typeface="Raleway"/>
                <a:ea typeface="Raleway"/>
                <a:cs typeface="Raleway"/>
                <a:sym typeface="Raleway"/>
              </a:rPr>
              <a:t>ping localhost:</a:t>
            </a:r>
            <a:endParaRPr sz="1100">
              <a:solidFill>
                <a:schemeClr val="dk2"/>
              </a:solidFill>
              <a:latin typeface="Raleway"/>
              <a:ea typeface="Raleway"/>
              <a:cs typeface="Raleway"/>
              <a:sym typeface="Raleway"/>
            </a:endParaRPr>
          </a:p>
          <a:p>
            <a:pPr indent="-298450" lvl="0" marL="457200" rtl="0" algn="l">
              <a:spcBef>
                <a:spcPts val="0"/>
              </a:spcBef>
              <a:spcAft>
                <a:spcPts val="0"/>
              </a:spcAft>
              <a:buClr>
                <a:schemeClr val="dk2"/>
              </a:buClr>
              <a:buSzPts val="1100"/>
              <a:buFont typeface="Raleway"/>
              <a:buChar char="●"/>
            </a:pPr>
            <a:r>
              <a:rPr lang="pt-BR" sz="1100">
                <a:solidFill>
                  <a:schemeClr val="dk2"/>
                </a:solidFill>
                <a:latin typeface="Raleway"/>
                <a:ea typeface="Raleway"/>
                <a:cs typeface="Raleway"/>
                <a:sym typeface="Raleway"/>
              </a:rPr>
              <a:t>ping loopback.</a:t>
            </a:r>
            <a:endParaRPr sz="1100">
              <a:solidFill>
                <a:schemeClr val="dk2"/>
              </a:solidFill>
              <a:latin typeface="Raleway"/>
              <a:ea typeface="Raleway"/>
              <a:cs typeface="Raleway"/>
              <a:sym typeface="Raleway"/>
            </a:endParaRPr>
          </a:p>
          <a:p>
            <a:pPr indent="-298450" lvl="0" marL="457200" rtl="0" algn="l">
              <a:spcBef>
                <a:spcPts val="0"/>
              </a:spcBef>
              <a:spcAft>
                <a:spcPts val="0"/>
              </a:spcAft>
              <a:buClr>
                <a:schemeClr val="dk2"/>
              </a:buClr>
              <a:buSzPts val="1100"/>
              <a:buFont typeface="Raleway"/>
              <a:buChar char="●"/>
            </a:pPr>
            <a:r>
              <a:rPr lang="pt-BR" sz="1100">
                <a:solidFill>
                  <a:schemeClr val="dk2"/>
                </a:solidFill>
                <a:latin typeface="Raleway"/>
                <a:ea typeface="Raleway"/>
                <a:cs typeface="Raleway"/>
                <a:sym typeface="Raleway"/>
              </a:rPr>
              <a:t>ping 127.0.0.1.</a:t>
            </a:r>
            <a:endParaRPr sz="1100">
              <a:solidFill>
                <a:schemeClr val="dk2"/>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Diferença entre os comandos.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Identificando outro computador na rede.</a:t>
            </a:r>
            <a:endParaRPr b="1">
              <a:solidFill>
                <a:schemeClr val="dk1"/>
              </a:solidFill>
              <a:latin typeface="Raleway"/>
              <a:ea typeface="Raleway"/>
              <a:cs typeface="Raleway"/>
              <a:sym typeface="Raleway"/>
            </a:endParaRPr>
          </a:p>
          <a:p>
            <a:pPr indent="-298450" lvl="0" marL="457200" rtl="0" algn="l">
              <a:spcBef>
                <a:spcPts val="800"/>
              </a:spcBef>
              <a:spcAft>
                <a:spcPts val="0"/>
              </a:spcAft>
              <a:buClr>
                <a:schemeClr val="dk2"/>
              </a:buClr>
              <a:buSzPts val="1100"/>
              <a:buFont typeface="Raleway"/>
              <a:buChar char="●"/>
            </a:pPr>
            <a:r>
              <a:rPr lang="pt-BR" sz="1100">
                <a:solidFill>
                  <a:schemeClr val="dk2"/>
                </a:solidFill>
                <a:latin typeface="Raleway"/>
                <a:ea typeface="Raleway"/>
                <a:cs typeface="Raleway"/>
                <a:sym typeface="Raleway"/>
              </a:rPr>
              <a:t>ping [IP address].</a:t>
            </a:r>
            <a:endParaRPr sz="1100">
              <a:solidFill>
                <a:schemeClr val="dk2"/>
              </a:solidFill>
              <a:latin typeface="Raleway"/>
              <a:ea typeface="Raleway"/>
              <a:cs typeface="Raleway"/>
              <a:sym typeface="Raleway"/>
            </a:endParaRPr>
          </a:p>
          <a:p>
            <a:pPr indent="-298450" lvl="0" marL="457200" rtl="0" algn="l">
              <a:spcBef>
                <a:spcPts val="0"/>
              </a:spcBef>
              <a:spcAft>
                <a:spcPts val="0"/>
              </a:spcAft>
              <a:buClr>
                <a:schemeClr val="dk2"/>
              </a:buClr>
              <a:buSzPts val="1100"/>
              <a:buFont typeface="Raleway"/>
              <a:buChar char="●"/>
            </a:pPr>
            <a:r>
              <a:rPr lang="pt-BR" sz="1100">
                <a:solidFill>
                  <a:schemeClr val="dk2"/>
                </a:solidFill>
                <a:latin typeface="Raleway"/>
                <a:ea typeface="Raleway"/>
                <a:cs typeface="Raleway"/>
                <a:sym typeface="Raleway"/>
              </a:rPr>
              <a:t>ping hostname</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pic>
        <p:nvPicPr>
          <p:cNvPr id="129" name="Google Shape;129;p19"/>
          <p:cNvPicPr preferRelativeResize="0"/>
          <p:nvPr/>
        </p:nvPicPr>
        <p:blipFill>
          <a:blip r:embed="rId3">
            <a:alphaModFix/>
          </a:blip>
          <a:stretch>
            <a:fillRect/>
          </a:stretch>
        </p:blipFill>
        <p:spPr>
          <a:xfrm>
            <a:off x="3116725" y="946725"/>
            <a:ext cx="5790324" cy="32500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57725" y="533125"/>
            <a:ext cx="5637600" cy="7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PING</a:t>
            </a:r>
            <a:endParaRPr b="1" sz="3000">
              <a:solidFill>
                <a:schemeClr val="dk1"/>
              </a:solidFill>
            </a:endParaRPr>
          </a:p>
        </p:txBody>
      </p:sp>
      <p:sp>
        <p:nvSpPr>
          <p:cNvPr id="135" name="Google Shape;135;p20"/>
          <p:cNvSpPr txBox="1"/>
          <p:nvPr/>
        </p:nvSpPr>
        <p:spPr>
          <a:xfrm>
            <a:off x="651575" y="1414375"/>
            <a:ext cx="2397300" cy="3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dk1"/>
                </a:solidFill>
                <a:latin typeface="Raleway"/>
                <a:ea typeface="Raleway"/>
                <a:cs typeface="Raleway"/>
                <a:sym typeface="Raleway"/>
              </a:rPr>
              <a:t>Identificando outro computador na rede.</a:t>
            </a:r>
            <a:endParaRPr b="1">
              <a:solidFill>
                <a:schemeClr val="dk1"/>
              </a:solidFill>
              <a:latin typeface="Raleway"/>
              <a:ea typeface="Raleway"/>
              <a:cs typeface="Raleway"/>
              <a:sym typeface="Raleway"/>
            </a:endParaRPr>
          </a:p>
          <a:p>
            <a:pPr indent="-298450" lvl="0" marL="457200" rtl="0" algn="l">
              <a:spcBef>
                <a:spcPts val="800"/>
              </a:spcBef>
              <a:spcAft>
                <a:spcPts val="0"/>
              </a:spcAft>
              <a:buClr>
                <a:schemeClr val="dk2"/>
              </a:buClr>
              <a:buSzPts val="1100"/>
              <a:buFont typeface="Raleway"/>
              <a:buChar char="●"/>
            </a:pPr>
            <a:r>
              <a:rPr lang="pt-BR" sz="1100">
                <a:solidFill>
                  <a:schemeClr val="dk2"/>
                </a:solidFill>
                <a:latin typeface="Raleway"/>
                <a:ea typeface="Raleway"/>
                <a:cs typeface="Raleway"/>
                <a:sym typeface="Raleway"/>
              </a:rPr>
              <a:t> ping –1 1500 [IP address].</a:t>
            </a:r>
            <a:endParaRPr sz="1100">
              <a:solidFill>
                <a:schemeClr val="dk2"/>
              </a:solidFill>
              <a:latin typeface="Raleway"/>
              <a:ea typeface="Raleway"/>
              <a:cs typeface="Raleway"/>
              <a:sym typeface="Raleway"/>
            </a:endParaRPr>
          </a:p>
          <a:p>
            <a:pPr indent="-298450" lvl="0" marL="457200" rtl="0" algn="l">
              <a:spcBef>
                <a:spcPts val="0"/>
              </a:spcBef>
              <a:spcAft>
                <a:spcPts val="0"/>
              </a:spcAft>
              <a:buClr>
                <a:schemeClr val="dk2"/>
              </a:buClr>
              <a:buSzPts val="1100"/>
              <a:buFont typeface="Raleway"/>
              <a:buChar char="●"/>
            </a:pPr>
            <a:r>
              <a:rPr lang="pt-BR" sz="1100">
                <a:solidFill>
                  <a:schemeClr val="dk2"/>
                </a:solidFill>
                <a:latin typeface="Raleway"/>
                <a:ea typeface="Raleway"/>
                <a:cs typeface="Raleway"/>
                <a:sym typeface="Raleway"/>
              </a:rPr>
              <a:t> ping –n 10 [IP address]</a:t>
            </a:r>
            <a:endParaRPr sz="1100">
              <a:solidFill>
                <a:schemeClr val="dk2"/>
              </a:solidFill>
              <a:latin typeface="Raleway"/>
              <a:ea typeface="Raleway"/>
              <a:cs typeface="Raleway"/>
              <a:sym typeface="Raleway"/>
            </a:endParaRPr>
          </a:p>
          <a:p>
            <a:pPr indent="-298450" lvl="0" marL="457200" rtl="0" algn="l">
              <a:spcBef>
                <a:spcPts val="0"/>
              </a:spcBef>
              <a:spcAft>
                <a:spcPts val="0"/>
              </a:spcAft>
              <a:buClr>
                <a:schemeClr val="dk2"/>
              </a:buClr>
              <a:buSzPts val="1100"/>
              <a:buFont typeface="Raleway"/>
              <a:buChar char="●"/>
            </a:pPr>
            <a:r>
              <a:rPr lang="pt-BR" sz="1100">
                <a:solidFill>
                  <a:schemeClr val="dk2"/>
                </a:solidFill>
                <a:latin typeface="Raleway"/>
                <a:ea typeface="Raleway"/>
                <a:cs typeface="Raleway"/>
                <a:sym typeface="Raleway"/>
              </a:rPr>
              <a:t> ping –t [IP address].</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pt-BR">
                <a:solidFill>
                  <a:schemeClr val="dk1"/>
                </a:solidFill>
                <a:latin typeface="Raleway"/>
                <a:ea typeface="Raleway"/>
                <a:cs typeface="Raleway"/>
                <a:sym typeface="Raleway"/>
              </a:rPr>
              <a:t> </a:t>
            </a:r>
            <a:endParaRPr b="1">
              <a:solidFill>
                <a:schemeClr val="dk1"/>
              </a:solidFill>
              <a:latin typeface="Raleway"/>
              <a:ea typeface="Raleway"/>
              <a:cs typeface="Raleway"/>
              <a:sym typeface="Raleway"/>
            </a:endParaRPr>
          </a:p>
          <a:p>
            <a:pPr indent="0" lvl="0" marL="0" rtl="0" algn="l">
              <a:spcBef>
                <a:spcPts val="800"/>
              </a:spcBef>
              <a:spcAft>
                <a:spcPts val="0"/>
              </a:spcAft>
              <a:buNone/>
            </a:pPr>
            <a:r>
              <a:t/>
            </a:r>
            <a:endParaRPr sz="1100">
              <a:solidFill>
                <a:schemeClr val="dk2"/>
              </a:solidFill>
              <a:latin typeface="Raleway"/>
              <a:ea typeface="Raleway"/>
              <a:cs typeface="Raleway"/>
              <a:sym typeface="Raleway"/>
            </a:endParaRPr>
          </a:p>
          <a:p>
            <a:pPr indent="0" lvl="0" marL="0" rtl="0" algn="l">
              <a:spcBef>
                <a:spcPts val="80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800"/>
              </a:spcAft>
              <a:buNone/>
            </a:pPr>
            <a:r>
              <a:t/>
            </a:r>
            <a:endParaRPr b="1" sz="1100">
              <a:solidFill>
                <a:schemeClr val="accent3"/>
              </a:solidFill>
              <a:latin typeface="Raleway"/>
              <a:ea typeface="Raleway"/>
              <a:cs typeface="Raleway"/>
              <a:sym typeface="Raleway"/>
            </a:endParaRPr>
          </a:p>
        </p:txBody>
      </p:sp>
      <p:pic>
        <p:nvPicPr>
          <p:cNvPr id="136" name="Google Shape;136;p20"/>
          <p:cNvPicPr preferRelativeResize="0"/>
          <p:nvPr/>
        </p:nvPicPr>
        <p:blipFill>
          <a:blip r:embed="rId3">
            <a:alphaModFix/>
          </a:blip>
          <a:stretch>
            <a:fillRect/>
          </a:stretch>
        </p:blipFill>
        <p:spPr>
          <a:xfrm>
            <a:off x="2823200" y="1264225"/>
            <a:ext cx="6196600" cy="2889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873200" y="533150"/>
            <a:ext cx="5637600" cy="6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solidFill>
                  <a:schemeClr val="dk1"/>
                </a:solidFill>
              </a:rPr>
              <a:t>ANALYZE THE TCP/IP CONFIGURATION WITH NETSTAT AND NBTSTAT</a:t>
            </a:r>
            <a:endParaRPr b="1" sz="3000">
              <a:solidFill>
                <a:schemeClr val="dk1"/>
              </a:solidFill>
            </a:endParaRPr>
          </a:p>
        </p:txBody>
      </p:sp>
      <p:sp>
        <p:nvSpPr>
          <p:cNvPr id="142" name="Google Shape;142;p21"/>
          <p:cNvSpPr txBox="1"/>
          <p:nvPr/>
        </p:nvSpPr>
        <p:spPr>
          <a:xfrm>
            <a:off x="639163" y="1810978"/>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100">
              <a:solidFill>
                <a:schemeClr val="dk2"/>
              </a:solidFill>
              <a:latin typeface="Raleway"/>
              <a:ea typeface="Raleway"/>
              <a:cs typeface="Raleway"/>
              <a:sym typeface="Raleway"/>
            </a:endParaRPr>
          </a:p>
        </p:txBody>
      </p:sp>
      <p:pic>
        <p:nvPicPr>
          <p:cNvPr id="143" name="Google Shape;143;p21"/>
          <p:cNvPicPr preferRelativeResize="0"/>
          <p:nvPr/>
        </p:nvPicPr>
        <p:blipFill>
          <a:blip r:embed="rId3">
            <a:alphaModFix/>
          </a:blip>
          <a:stretch>
            <a:fillRect/>
          </a:stretch>
        </p:blipFill>
        <p:spPr>
          <a:xfrm>
            <a:off x="1691863" y="2105475"/>
            <a:ext cx="5295900" cy="199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