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Merriweather"/>
      <p:regular r:id="rId61"/>
      <p:bold r:id="rId62"/>
      <p:italic r:id="rId63"/>
      <p:boldItalic r:id="rId64"/>
    </p:embeddedFont>
    <p:embeddedFont>
      <p:font typeface="Comforta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erriweather-bold.fntdata"/><Relationship Id="rId61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64" Type="http://schemas.openxmlformats.org/officeDocument/2006/relationships/font" Target="fonts/Merriweather-boldItalic.fntdata"/><Relationship Id="rId63" Type="http://schemas.openxmlformats.org/officeDocument/2006/relationships/font" Target="fonts/Merriweather-italic.fntdata"/><Relationship Id="rId22" Type="http://schemas.openxmlformats.org/officeDocument/2006/relationships/slide" Target="slides/slide16.xml"/><Relationship Id="rId66" Type="http://schemas.openxmlformats.org/officeDocument/2006/relationships/font" Target="fonts/Comfortaa-bold.fntdata"/><Relationship Id="rId21" Type="http://schemas.openxmlformats.org/officeDocument/2006/relationships/slide" Target="slides/slide15.xml"/><Relationship Id="rId65" Type="http://schemas.openxmlformats.org/officeDocument/2006/relationships/font" Target="fonts/Comforta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4cdf3aa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4cdf3aa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4cdf3aa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4cdf3aa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4cdf3aa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4cdf3aa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4cdf3aa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4cdf3aa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4cdf3aa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4cdf3aa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4cdf3aa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4cdf3aa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9df4ec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9df4ec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9df4ec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9df4ec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9df4eca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9df4eca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9df4eca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9df4eca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9df4eca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9df4eca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4cdf3aa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4cdf3aa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4cdf3aa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4cdf3aa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9df4eca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9df4eca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9df4eca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9df4eca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4cdf3a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4cdf3a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4cdf3aa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4cdf3aa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94cdf3aa3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94cdf3aa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8c9185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8c9185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8c9185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8c9185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8c9185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8c9185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Indicam o início e o fim de cada frame.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Cabeçalho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Carrega as informações de controle do protocolo. É composto por 2 bytes com as seguintes informações: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DLCI (Data Link Connection Identifier), com 10 bits, representa o número (endereço) designado para o destinatário de um PVC dentro de um canal de usuário, e tem significado local apenas para a porta de origem (vide figura abaixo);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C/R (Command / Response), com 1 bit, é usado pela aplicação usuária;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FECN (Foward Explicit Congestion Notification), com 1 bit, é usado pela rede para informar um equipamento receptor de informações que procedimentos de prevenção de congestionamento devem ser iniciados;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BECN (Backward Explicit Congestion Notification), com 1 bit, é usado pela rede para informar um equipamento transmissor de informações que procedimentos de prevenção de congestionamento devem ser iniciados;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DE (Discard Eligibility Indicator), com 1 bit, indica se o frame pode ser preferencialmente descartado em caso de congestionamento na rede;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EA (Extension Bit), com 2 bits, é usado para indicar que o cabeçalho tem mais de 2 bytes, em caso especiais;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Informação de usuário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 as informações da aplicação usuária a serem transportadas através da rede Frame Relay.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FCS (Frame Check Sequence) representa o CRC padrão de 16 bits usado pelo protocolo Frame Relay para detectar erros existentes entre o Flag de início do frame e o próprio FCS, e pode ser usado apenas para frames com até 4096 bytes.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9df4eca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9df4eca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8c9185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88c9185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8c9185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8c9185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89df4e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89df4e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8ae452a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8ae452a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8ae452a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8ae452a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empresas ainda utilizam essa tecnologia para circuitos de teleconferência ou como um link de conexão a internet com tolerância a erros. </a:t>
            </a:r>
            <a:r>
              <a:rPr lang="pt-BR"/>
              <a:t>Videoconferência</a:t>
            </a:r>
            <a:r>
              <a:rPr lang="pt-BR"/>
              <a:t> requer link de conexão PRI, pois a BRI não tem uma banda grande o suficiente.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ae452a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ae452a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8ae452a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8ae452a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9df4e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9df4e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50ee2d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950ee2d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8c91853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8c91853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9df4eca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9df4eca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8c9185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8c9185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88c9185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88c9185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88c91853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88c91853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8c91853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8c91853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88c91853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88c91853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88c91853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88c91853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89df4ec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89df4ec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89df4eca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89df4eca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950ee2d2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950ee2d2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89df4eca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89df4eca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4cdf3aa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4cdf3aa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950ee2d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950ee2d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4cdf3aa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4cdf3aa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4cdf3aa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4cdf3aa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4cdf3a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4cdf3a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9df4ec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9df4ec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4" name="Google Shape;74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80" name="Google Shape;80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43" y="0"/>
            <a:ext cx="80425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ctrTitle"/>
          </p:nvPr>
        </p:nvSpPr>
        <p:spPr>
          <a:xfrm>
            <a:off x="1167900" y="1819275"/>
            <a:ext cx="7444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 sz="6000">
                <a:solidFill>
                  <a:srgbClr val="FFFF00"/>
                </a:solidFill>
              </a:rPr>
              <a:t>Capítulo 7</a:t>
            </a:r>
            <a:r>
              <a:rPr lang="pt-BR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616200" y="2789125"/>
            <a:ext cx="15099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Parte I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25" y="1191500"/>
            <a:ext cx="37065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Static Routing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(roteamento estático)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4572000" y="402000"/>
            <a:ext cx="4557000" cy="46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Roteamento estático refere-se à configuração manual de um roteador.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Por exemplo, quando uma entrada de roteiro é inserida manualmente na </a:t>
            </a:r>
            <a:r>
              <a:rPr b="1" lang="pt-BR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tabela de roteamento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com o comando </a:t>
            </a:r>
            <a:r>
              <a:rPr b="1" i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route add,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isso é conhecido como roteamento estático.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D1DC"/>
                </a:solidFill>
              </a:rPr>
              <a:t>Tabela de roteamento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Informa a </a:t>
            </a:r>
            <a:r>
              <a:rPr b="1" lang="pt-BR" sz="1800">
                <a:solidFill>
                  <a:srgbClr val="4C113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melhor distância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conhecida e que linha utilizar para levar os </a:t>
            </a:r>
            <a:r>
              <a:rPr b="1" lang="pt-BR" sz="1800">
                <a:solidFill>
                  <a:srgbClr val="4C113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pacotes de dados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até seu destino.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Esta tabela possui uma entrada para cada roteador da subrede.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2E9"/>
                </a:solidFill>
              </a:rPr>
              <a:t>Tabela de roteamento</a:t>
            </a:r>
            <a:endParaRPr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Toda a funcionalidade do Roteador é baseada em tabelas de roteamento. 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4644675" y="500925"/>
            <a:ext cx="4166400" cy="4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Quando um pacote chega em uma das interfaces do roteador, ele analisa a sua </a:t>
            </a:r>
            <a:r>
              <a:rPr b="1" lang="pt-BR" sz="1800">
                <a:solidFill>
                  <a:srgbClr val="4C113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tabela de roteamento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para verificar se contém uma rota para a rede de destino.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Pode ser uma rota direta ou então para qual roteador o pacote deve ser enviado.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Este processo continua até que o pacote seja entregue na rede de destino.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 estático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 exemplo de roteador estático é um computador com Windows Server 2008 com dois adaptadores de rede e roteamento IP (encaminhamento de IP) ativado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25" y="500925"/>
            <a:ext cx="3706500" cy="4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 estático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(</a:t>
            </a:r>
            <a:r>
              <a:rPr b="1" lang="pt-BR" sz="1800">
                <a:solidFill>
                  <a:srgbClr val="EAD1DC"/>
                </a:solidFill>
              </a:rPr>
              <a:t>desvantagem</a:t>
            </a: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</a:rPr>
              <a:t>não muda com a rede e não é tolerante a falhas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644675" y="136000"/>
            <a:ext cx="4166400" cy="4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Rotas inseridas estaticamente não “sabem” o que está acontecendo na rede; eles não conseguem detectar novos roteadores ou o estado modificado de um determinado roteador.</a:t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Assim, há uma grande quantidade de manutenção necessária com um roteador estático.</a:t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Por causa disso, a melhor solução é utilizar o </a:t>
            </a:r>
            <a:r>
              <a:rPr b="1" lang="pt-BR" sz="17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roteamento dinâmico</a:t>
            </a:r>
            <a:r>
              <a:rPr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Dynamic routing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9900"/>
                </a:solidFill>
              </a:rPr>
              <a:t>(roteamento dinâmico)</a:t>
            </a:r>
            <a:endParaRPr b="1" sz="1400">
              <a:solidFill>
                <a:srgbClr val="FF9900"/>
              </a:solidFill>
            </a:endParaRPr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roteamento dinâmico é implementado pela configuração dinâmica de tabelas de roteamento.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Isso é feito com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protocolos de roteamento dinâmico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como RIP e OSPF.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104250" y="1244150"/>
            <a:ext cx="42480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RIP</a:t>
            </a:r>
            <a:r>
              <a:rPr b="1" lang="pt-BR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 Information Protocol</a:t>
            </a:r>
            <a:endParaRPr b="1" sz="18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pt-BR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 de informação de roteamento)</a:t>
            </a:r>
            <a:endParaRPr b="1" sz="16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4895775" y="1344850"/>
            <a:ext cx="41643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Foi o primeiro protocolo de roteamento padrão desenvolvido para ambientes TCP/IP.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RIP é um protocolo de encaminhamento dinâmico, que implementa o algoritmo </a:t>
            </a:r>
            <a:r>
              <a:rPr b="1" lang="pt-BR" sz="1800">
                <a:solidFill>
                  <a:srgbClr val="07376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vetor-distância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SPF 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(Open shortest Path First)</a:t>
            </a:r>
            <a:endParaRPr b="1" sz="24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4644675" y="500925"/>
            <a:ext cx="4499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 protocolo de estado de link que monitora a rede para roteadores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 têm uma alteração no estado do link, o que significa que foram desativados, ligados ou reiniciados.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Esse talvez seja o protocolo de gateway interno mais comumente usado em grandes redes.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                                                                         </a:t>
            </a:r>
            <a:r>
              <a:rPr lang="pt-BR"/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25" y="11261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 com </a:t>
            </a:r>
            <a:r>
              <a:rPr b="1" lang="pt-BR">
                <a:solidFill>
                  <a:srgbClr val="E69138"/>
                </a:solidFill>
              </a:rPr>
              <a:t>vetor-distância 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Os algoritmos de roteamento com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vetor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distância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operam fazendo cada roteador manter uma tabela (isto é, um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vetor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 que fornece a melhor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distância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conhecida até cada destino e determina qual linha deve ser utilizada para se chegar lá.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Essas tabelas são atualizadas através da troca de informações com os vizinhos.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188" y="3383975"/>
            <a:ext cx="3623373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1350"/>
            <a:ext cx="4317701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Packet switching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(comutação de pacotes)</a:t>
            </a:r>
            <a:endParaRPr b="1" sz="1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4644675" y="1380250"/>
            <a:ext cx="41664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comutação de pacotes foi originalmente criada para dividir mensagens grandes em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segmentos menores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 mais gerenciáveis para transmissão por uma WAN.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17975" y="182400"/>
            <a:ext cx="2843100" cy="18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117975" y="1755725"/>
            <a:ext cx="27135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Compreender o processo de roteamento nas </a:t>
            </a:r>
            <a:r>
              <a:rPr lang="pt-BR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WAN’s 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686025" y="877850"/>
            <a:ext cx="42903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Entender as redes de longa distância (WAN’s) e os tipos de roteamento necessário para fazer conexões.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Packet switching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(comutação de pacotes)</a:t>
            </a:r>
            <a:endParaRPr b="1" sz="1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4644675" y="222550"/>
            <a:ext cx="41664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Basicamente, o computador remetente envia sua mensagem pela LAN ao componente de hardware/software conhecido como roteador.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roteador então divide o arquivo em partes mais gerenciáveis (conhecidas como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pacotes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).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Cada pacote recebe uma parte da mensagem original.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Packet switching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(comutação de pacotes)</a:t>
            </a:r>
            <a:endParaRPr b="1" sz="1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4644675" y="1380250"/>
            <a:ext cx="41664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comutação de pacotes é como os pacotes de dados são movidos por redes de ampla área (WAN’s).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Os tipos de serviços incluem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X.25 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 Frame Relay.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25" y="1049925"/>
            <a:ext cx="37065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X.25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comutação de pacotes de comprimento variável (de 128 a 512 bytes)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4657025" y="148350"/>
            <a:ext cx="4166400" cy="4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Geralmente é </a:t>
            </a:r>
            <a:r>
              <a:rPr b="1" lang="pt-BR" sz="15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digita</a:t>
            </a:r>
            <a:r>
              <a:rPr b="1" lang="pt-BR" sz="15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 </a:t>
            </a:r>
            <a:r>
              <a:rPr b="1" lang="pt-BR" sz="15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síncrono</a:t>
            </a:r>
            <a:endParaRPr b="1" sz="1500">
              <a:solidFill>
                <a:srgbClr val="4C113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(isso significa que a conexão é controlada por um circuito de clock para que ambos os dispositivos X.25 saibam quando transmitir dados sem colisões.)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Envolve uma linha máxima de 56K ou 64K.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 </a:t>
            </a:r>
            <a:r>
              <a:rPr b="1" lang="pt-BR" sz="15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PAD</a:t>
            </a:r>
            <a:r>
              <a:rPr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decide qual circuito a informação vai levar como parte do circuito virtual conceito.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X.25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75" y="1990638"/>
            <a:ext cx="43053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24100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X.25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4644675" y="500925"/>
            <a:ext cx="4393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 computador envia dados para o roteador como normal através do modelo OSI pela LAN.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Os dados são coletados pelo roteador (como a mensagem), mas o roteador (PAD) desmonta todo o lote em pacotes embaralhados.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</a:t>
            </a:r>
            <a:r>
              <a:rPr b="1" lang="pt-BR" sz="14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PAD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(packet assembler/disassembler) envia os pacotes para uma CSU/DSU (tipo modem)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pt-BR" sz="14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CSU/DSU</a:t>
            </a: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envia os pacotes para o ponto de demarcação (demarc) no escritório ou empresa.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Cloud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4644675" y="74175"/>
            <a:ext cx="4166400" cy="4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38" y="304150"/>
            <a:ext cx="50006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Nuvem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4644675" y="964400"/>
            <a:ext cx="41664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“nuvem” é a área da infraestrutura da companhia telefônica que fica entre o ponto de demarcação de seu escritório e o escritório de recebimento.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Todos os escritórios centrais, escritórios de comutação, postes de telefone e linhas fazem parte da nuvem.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FRAME RELAY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Frame Relay é uma nova forma de troca de pacotes destinada a conexões rápidas.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O Frame Relay é um serviço de pacotes que organiza as informações em frames com endereço de destino definido.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Frame Relay foi criado para tirar vantagem de infra-estruturas digitais com baixa taxa de erros e alta performance.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FRAME RELAY E MASH TOPOLOGY</a:t>
            </a:r>
            <a:endParaRPr/>
          </a:p>
        </p:txBody>
      </p:sp>
      <p:pic>
        <p:nvPicPr>
          <p:cNvPr id="292" name="Google Shape;2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5" y="2288450"/>
            <a:ext cx="3352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700" y="2359888"/>
            <a:ext cx="32575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2"/>
          <p:cNvSpPr txBox="1"/>
          <p:nvPr/>
        </p:nvSpPr>
        <p:spPr>
          <a:xfrm>
            <a:off x="1143550" y="1791750"/>
            <a:ext cx="1769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MESH TOPOLOGY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2"/>
          <p:cNvSpPr txBox="1"/>
          <p:nvPr/>
        </p:nvSpPr>
        <p:spPr>
          <a:xfrm>
            <a:off x="5867950" y="1791750"/>
            <a:ext cx="1769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FRAME RELAY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 DO FRAME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471900" y="1919075"/>
            <a:ext cx="82221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FLAG INÍCIO | CABEÇALHO | INFORMAÇÃO </a:t>
            </a:r>
            <a:r>
              <a:rPr lang="pt-BR"/>
              <a:t>D</a:t>
            </a:r>
            <a:r>
              <a:rPr lang="pt-BR"/>
              <a:t>E USUÁRIO | FCS | FLAG FIM</a:t>
            </a:r>
            <a:endParaRPr/>
          </a:p>
        </p:txBody>
      </p:sp>
      <p:sp>
        <p:nvSpPr>
          <p:cNvPr id="302" name="Google Shape;302;p53"/>
          <p:cNvSpPr txBox="1"/>
          <p:nvPr/>
        </p:nvSpPr>
        <p:spPr>
          <a:xfrm>
            <a:off x="471575" y="2368775"/>
            <a:ext cx="8222100" cy="2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Flags: 126 ou 127 em binário, marcam o começo e o fim dos frames.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Cabeçalho: 2 bytes com as informações de controle do protocolo.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Dados do cabeçalho: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DLCI: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10 bits representado o endereço de destinatário.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C/R: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(Comando ou resposta).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FECN: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(Forward Explicit Congestion Notification).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BECN: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(Backward Explicit Congestion Notification)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DE: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Indicador de descarte de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elegibilidades.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EA: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Bit de extensão. Indicação de casos especiais quando o cabeçalho tem mais de 2 bytes.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Informações de usuários: informações dos usuário a serem transportadas.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FCS:  Checagem de sequência do frame. É o CRC padrão de 16 bits para detectar erros existentes entre os flags de início e fim.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25" y="1781350"/>
            <a:ext cx="37065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WAN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0"/>
            <a:ext cx="7699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318150" y="738725"/>
            <a:ext cx="863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INFORMAÇÕES NO FRAME RELAY</a:t>
            </a:r>
            <a:endParaRPr/>
          </a:p>
        </p:txBody>
      </p:sp>
      <p:pic>
        <p:nvPicPr>
          <p:cNvPr id="308" name="Google Shape;3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0" y="2083025"/>
            <a:ext cx="4374625" cy="2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4"/>
          <p:cNvSpPr txBox="1"/>
          <p:nvPr/>
        </p:nvSpPr>
        <p:spPr>
          <a:xfrm>
            <a:off x="4785575" y="1748975"/>
            <a:ext cx="41628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Informações são enviadas  usando o DLCI, que especifica o destinatário do frame;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Os frames são descartados caso haja alguma falha ou congestionamento.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A rede Frame Relay não executa a correção de erros, pois ela considera que o protocolo da aplicação de usuário executa a recuperação de falhas através da solicitação de retransmissão dos frames perdidos;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A recuperação de falhas executada pelo protocolo da aplicação, embora confiável, apresenta como resultado o aumento do atraso (delay), do processamento de frames e do uso de banda, o que torna imprescindível que a rede minimize o descarte de frames;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A rede Frame Relay requer circuitos da rede de transmissão com baixas taxas de erros e falhas para apresentar boa eficiência;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	Em redes de transmissão de boa qualidade, o congestionamento é de longe a causa mais freqüente de descarte de frames, demandando da rede Frame Relay a habilidade de evitar e reagir rapidamente ao congestionamento como forma de determinar a sua eficiência.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T-CARRIERS</a:t>
            </a:r>
            <a:endParaRPr/>
          </a:p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471900" y="1919075"/>
            <a:ext cx="82221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T-Carriers são interfaces implementadas em grandes e médias organizações que transportam dados em alta velocidade. Geralmente 1,544 Mb/s ou superior.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sistemas T-Carrier (telecommunication carrier), são utilizados em grande parte por empresas de telecomunicações, pois suportam a digitalização da voz por meio da modulação de pulso de código (PCM em inglês), e divisão de tempo e multiplexação (TDM em inglês). Que aumentaram grandemente o número de ligações telefônicas que uma rede era capaz de suportar de simultaneamente.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T-CARRIER MAIS COMUNS</a:t>
            </a:r>
            <a:endParaRPr/>
          </a:p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T1: </a:t>
            </a:r>
            <a:r>
              <a:rPr lang="pt-BR">
                <a:solidFill>
                  <a:srgbClr val="000000"/>
                </a:solidFill>
              </a:rPr>
              <a:t>Pode rodar como um link dedicado de alta velocidade, ou ter outras tecnologias compartilhadas rodando sobre ele, como por exemplo o de Frame Relays e ISDN. Pode ser quebrado em 24 canais de </a:t>
            </a:r>
            <a:r>
              <a:rPr lang="pt-BR">
                <a:solidFill>
                  <a:srgbClr val="000000"/>
                </a:solidFill>
              </a:rPr>
              <a:t>64Kbps</a:t>
            </a:r>
            <a:r>
              <a:rPr lang="pt-BR">
                <a:solidFill>
                  <a:srgbClr val="000000"/>
                </a:solidFill>
              </a:rPr>
              <a:t> e ser utilizado com um multiplexador.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T3: </a:t>
            </a:r>
            <a:r>
              <a:rPr lang="pt-BR">
                <a:solidFill>
                  <a:srgbClr val="000000"/>
                </a:solidFill>
              </a:rPr>
              <a:t>É um equivalente do 28 T1. São considerados 44,736Mbps utilizando 672,64 Kbps canais B. T3 chega às companhias com 224 fios aproximadamente, e deve ser passada por dispositivos DSX ou similares.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T-CARRIER MAIS COMUNS</a:t>
            </a:r>
            <a:endParaRPr/>
          </a:p>
        </p:txBody>
      </p:sp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735025"/>
            <a:ext cx="6629374" cy="34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OUTRAS TECNOLOGIAS WAN E CONEXÕES COM A INTERNET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471900" y="1735700"/>
            <a:ext cx="82221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ISDN (Integrated Services Digital Network): </a:t>
            </a:r>
            <a:r>
              <a:rPr lang="pt-BR">
                <a:solidFill>
                  <a:srgbClr val="000000"/>
                </a:solidFill>
              </a:rPr>
              <a:t>É uma tecnologia desenvolvida para combater  as limitações de PSTN, onde os usuários podem enviar dados, fax, ou falar no telefone simultaneamente a partir de uma linha.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Basic Rate ISDN (BRI): </a:t>
            </a:r>
            <a:r>
              <a:rPr lang="pt-BR">
                <a:solidFill>
                  <a:srgbClr val="000000"/>
                </a:solidFill>
              </a:rPr>
              <a:t>128Kbps. Dispositivos conectados podem ter até 8 conexões simultâneas.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Primary Rate ISDN (PRI): </a:t>
            </a:r>
            <a:r>
              <a:rPr lang="pt-BR">
                <a:solidFill>
                  <a:srgbClr val="000000"/>
                </a:solidFill>
              </a:rPr>
              <a:t>1,536Mbps e roda sobre um circuito T-1.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ATM (Asynchronous transfer mode): </a:t>
            </a:r>
            <a:r>
              <a:rPr lang="pt-BR">
                <a:solidFill>
                  <a:srgbClr val="000000"/>
                </a:solidFill>
              </a:rPr>
              <a:t>É uma tecnologia baseada em uma célula base de  trocas. Ela é utilizada como backbone para ISDN.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OUTRAS TECNOLOGIAS WAN E CONEXÕES COM A INTERNET</a:t>
            </a:r>
            <a:endParaRPr/>
          </a:p>
        </p:txBody>
      </p:sp>
      <p:pic>
        <p:nvPicPr>
          <p:cNvPr id="339" name="Google Shape;3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9" y="1716825"/>
            <a:ext cx="7876918" cy="3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OUTRAS TECNOLOGIAS WAN E CONEXÕES COM A INTERNET</a:t>
            </a:r>
            <a:endParaRPr/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1887425"/>
            <a:ext cx="8437775" cy="3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 (respostas)</a:t>
            </a:r>
            <a:endParaRPr/>
          </a:p>
        </p:txBody>
      </p:sp>
      <p:sp>
        <p:nvSpPr>
          <p:cNvPr id="351" name="Google Shape;351;p61"/>
          <p:cNvSpPr txBox="1"/>
          <p:nvPr>
            <p:ph idx="1" type="body"/>
          </p:nvPr>
        </p:nvSpPr>
        <p:spPr>
          <a:xfrm>
            <a:off x="471900" y="1919075"/>
            <a:ext cx="82221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7-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8- 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9-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10-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Complete</a:t>
            </a:r>
            <a:endParaRPr/>
          </a:p>
        </p:txBody>
      </p:sp>
      <p:sp>
        <p:nvSpPr>
          <p:cNvPr id="357" name="Google Shape;357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1- OSPF</a:t>
            </a:r>
            <a:br>
              <a:rPr lang="pt-BR"/>
            </a:br>
            <a:r>
              <a:rPr lang="pt-BR"/>
              <a:t>2- BGB</a:t>
            </a:r>
            <a:br>
              <a:rPr lang="pt-BR"/>
            </a:br>
            <a:r>
              <a:rPr lang="pt-BR"/>
              <a:t>3- RRAS</a:t>
            </a:r>
            <a:br>
              <a:rPr lang="pt-BR"/>
            </a:br>
            <a:r>
              <a:rPr lang="pt-BR"/>
              <a:t>4- Frame Relay</a:t>
            </a:r>
            <a:br>
              <a:rPr lang="pt-BR"/>
            </a:br>
            <a:r>
              <a:rPr lang="pt-BR"/>
              <a:t>5- Synchronous</a:t>
            </a:r>
            <a:br>
              <a:rPr lang="pt-BR"/>
            </a:br>
            <a:r>
              <a:rPr lang="pt-BR"/>
              <a:t>6- Virtual</a:t>
            </a:r>
            <a:br>
              <a:rPr lang="pt-BR"/>
            </a:br>
            <a:r>
              <a:rPr lang="pt-BR"/>
              <a:t>7- Committed information Rate (CIR)</a:t>
            </a:r>
            <a:br>
              <a:rPr lang="pt-BR"/>
            </a:br>
            <a:r>
              <a:rPr lang="pt-BR"/>
              <a:t>8- ISDN</a:t>
            </a:r>
            <a:br>
              <a:rPr lang="pt-BR"/>
            </a:br>
            <a:r>
              <a:rPr lang="pt-BR"/>
              <a:t>9- ATM</a:t>
            </a:r>
            <a:br>
              <a:rPr lang="pt-BR"/>
            </a:br>
            <a:r>
              <a:rPr lang="pt-BR"/>
              <a:t>10- BRI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"/>
          <p:cNvSpPr txBox="1"/>
          <p:nvPr>
            <p:ph type="ctrTitle"/>
          </p:nvPr>
        </p:nvSpPr>
        <p:spPr>
          <a:xfrm>
            <a:off x="390525" y="807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Capítulo  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3" name="Google Shape;363;p63"/>
          <p:cNvSpPr txBox="1"/>
          <p:nvPr>
            <p:ph idx="1" type="subTitle"/>
          </p:nvPr>
        </p:nvSpPr>
        <p:spPr>
          <a:xfrm>
            <a:off x="390525" y="2571749"/>
            <a:ext cx="8222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Defining Network Infrastructures and Network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521025" y="618225"/>
            <a:ext cx="44994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roteamento é o processo de </a:t>
            </a:r>
            <a:r>
              <a:rPr b="1" lang="pt-BR" sz="24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mover dados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entre: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redes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redes e hosts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roteadores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Defining the Internet</a:t>
            </a:r>
            <a:endParaRPr/>
          </a:p>
        </p:txBody>
      </p:sp>
      <p:sp>
        <p:nvSpPr>
          <p:cNvPr id="369" name="Google Shape;369;p64"/>
          <p:cNvSpPr txBox="1"/>
          <p:nvPr>
            <p:ph idx="1" type="body"/>
          </p:nvPr>
        </p:nvSpPr>
        <p:spPr>
          <a:xfrm>
            <a:off x="471900" y="1919075"/>
            <a:ext cx="82221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TCP/IP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 bilhões de usuários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ARPANET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IP classification system is defined by the IANA (Internet Assigned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DNS is defined by the Internet Engineering Task Force (IETF).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World Wide Web (WWW)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 2.0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>
            <p:ph type="title"/>
          </p:nvPr>
        </p:nvSpPr>
        <p:spPr>
          <a:xfrm>
            <a:off x="471900" y="185225"/>
            <a:ext cx="82221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Defining Intranets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Extranets</a:t>
            </a:r>
            <a:endParaRPr/>
          </a:p>
        </p:txBody>
      </p:sp>
      <p:sp>
        <p:nvSpPr>
          <p:cNvPr id="375" name="Google Shape;375;p65"/>
          <p:cNvSpPr txBox="1"/>
          <p:nvPr>
            <p:ph idx="1" type="body"/>
          </p:nvPr>
        </p:nvSpPr>
        <p:spPr>
          <a:xfrm>
            <a:off x="135375" y="1744875"/>
            <a:ext cx="4780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INTRANETS: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Privado (rede interna)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permite acesso 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para funcionários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EXTRANETS: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Privado (rede de comunicação)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Usualmente utilizado para compartilhar informações com parceiros</a:t>
            </a:r>
            <a:endParaRPr/>
          </a:p>
        </p:txBody>
      </p:sp>
      <p:pic>
        <p:nvPicPr>
          <p:cNvPr id="376" name="Google Shape;3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08" y="0"/>
            <a:ext cx="40228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391825" y="738725"/>
            <a:ext cx="8302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Understanding Virtual Private Network (VPN)</a:t>
            </a:r>
            <a:endParaRPr/>
          </a:p>
        </p:txBody>
      </p:sp>
      <p:sp>
        <p:nvSpPr>
          <p:cNvPr id="382" name="Google Shape;382;p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 entre dois ou mais computadores ou dispostivos que não estão na mesma rede privada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Point-to-Point Tunneling Protocol (PPTP) porta de recebimento 1723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Layer 2 Tunneling Protocol (L2TP) IPsec, </a:t>
            </a:r>
            <a:r>
              <a:rPr lang="pt-BR"/>
              <a:t>porta de recebimento 1701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50" y="3530300"/>
            <a:ext cx="5976549" cy="1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Understanding Security Devices and Zones</a:t>
            </a:r>
            <a:endParaRPr/>
          </a:p>
        </p:txBody>
      </p:sp>
      <p:pic>
        <p:nvPicPr>
          <p:cNvPr id="389" name="Google Shape;3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" y="1919075"/>
            <a:ext cx="4758499" cy="29939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371475">
              <a:srgbClr val="999999">
                <a:alpha val="45000"/>
              </a:srgbClr>
            </a:outerShdw>
          </a:effectLst>
        </p:spPr>
      </p:pic>
      <p:sp>
        <p:nvSpPr>
          <p:cNvPr id="390" name="Google Shape;390;p67"/>
          <p:cNvSpPr txBox="1"/>
          <p:nvPr/>
        </p:nvSpPr>
        <p:spPr>
          <a:xfrm>
            <a:off x="5774900" y="1940350"/>
            <a:ext cx="29190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Recursos: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Firewalls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zona desmilitarizada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Implementação: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Exemplos e casos de uso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Firewall</a:t>
            </a:r>
            <a:endParaRPr/>
          </a:p>
        </p:txBody>
      </p:sp>
      <p:sp>
        <p:nvSpPr>
          <p:cNvPr id="396" name="Google Shape;396;p6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É o principal recurso de segurança de redes, estabelece um muro entre uma rede e outra e comumente é usado para separar uma Rede Local (LAN) da Internet (WAN).</a:t>
            </a:r>
            <a:endParaRPr sz="1800"/>
          </a:p>
        </p:txBody>
      </p:sp>
      <p:sp>
        <p:nvSpPr>
          <p:cNvPr id="397" name="Google Shape;397;p68"/>
          <p:cNvSpPr txBox="1"/>
          <p:nvPr/>
        </p:nvSpPr>
        <p:spPr>
          <a:xfrm>
            <a:off x="4002000" y="725200"/>
            <a:ext cx="4646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Tipos de Firewall: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Filtro de Pacotes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NAT (Network Address Translation)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Gateway de Aplicação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Registro/Controle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0" y="357788"/>
            <a:ext cx="15049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exemplo de Firewall</a:t>
            </a:r>
            <a:endParaRPr/>
          </a:p>
        </p:txBody>
      </p:sp>
      <p:pic>
        <p:nvPicPr>
          <p:cNvPr id="404" name="Google Shape;4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75" y="2088575"/>
            <a:ext cx="7515851" cy="23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Redefining the DMZ</a:t>
            </a:r>
            <a:endParaRPr/>
          </a:p>
        </p:txBody>
      </p:sp>
      <p:pic>
        <p:nvPicPr>
          <p:cNvPr id="410" name="Google Shape;4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2367225"/>
            <a:ext cx="5953475" cy="2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70"/>
          <p:cNvSpPr txBox="1"/>
          <p:nvPr/>
        </p:nvSpPr>
        <p:spPr>
          <a:xfrm>
            <a:off x="6538000" y="1915125"/>
            <a:ext cx="23562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As DMZs ou </a:t>
            </a:r>
            <a:r>
              <a:rPr b="1" lang="pt-BR" sz="2100">
                <a:latin typeface="Roboto"/>
                <a:ea typeface="Roboto"/>
                <a:cs typeface="Roboto"/>
                <a:sym typeface="Roboto"/>
              </a:rPr>
              <a:t>demilitarized zones.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O que são?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O que tem haver com segurança?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comuns de DMZs</a:t>
            </a:r>
            <a:endParaRPr/>
          </a:p>
        </p:txBody>
      </p:sp>
      <p:sp>
        <p:nvSpPr>
          <p:cNvPr id="417" name="Google Shape;417;p7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Back-to-back configuration: Localiza a DMZ entre dois firewalls.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3-leg perimeter configuration: Separa três redes pelo firewall (DMZ, LAN, Internet)</a:t>
            </a:r>
            <a:endParaRPr sz="1800"/>
          </a:p>
        </p:txBody>
      </p:sp>
      <p:pic>
        <p:nvPicPr>
          <p:cNvPr id="418" name="Google Shape;4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0" y="583938"/>
            <a:ext cx="5158875" cy="40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Implementation</a:t>
            </a:r>
            <a:r>
              <a:rPr lang="pt-BR"/>
              <a:t> and Skill Summary	</a:t>
            </a:r>
            <a:endParaRPr/>
          </a:p>
        </p:txBody>
      </p:sp>
      <p:pic>
        <p:nvPicPr>
          <p:cNvPr id="424" name="Google Shape;4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13" y="1839080"/>
            <a:ext cx="7152575" cy="31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 (respostas)</a:t>
            </a:r>
            <a:endParaRPr/>
          </a:p>
        </p:txBody>
      </p:sp>
      <p:sp>
        <p:nvSpPr>
          <p:cNvPr id="430" name="Google Shape;430;p73"/>
          <p:cNvSpPr txBox="1"/>
          <p:nvPr>
            <p:ph idx="1" type="body"/>
          </p:nvPr>
        </p:nvSpPr>
        <p:spPr>
          <a:xfrm>
            <a:off x="471900" y="1919075"/>
            <a:ext cx="82221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7-D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8-A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9-B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10-C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Host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Um host de rede é um computador conectado a uma rede de computadores. 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Um host pode funcionar como um servidor oferecendo: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recursos de informações, 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serviços 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Complete</a:t>
            </a:r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1- web 2.0</a:t>
            </a:r>
            <a:br>
              <a:rPr lang="pt-BR"/>
            </a:br>
            <a:r>
              <a:rPr lang="pt-BR"/>
              <a:t>2. Internet Engineering Task Force (IETF)</a:t>
            </a:r>
            <a:br>
              <a:rPr lang="pt-BR"/>
            </a:br>
            <a:r>
              <a:rPr lang="pt-BR"/>
              <a:t>3. World Wide Web (WWW)</a:t>
            </a:r>
            <a:br>
              <a:rPr lang="pt-BR"/>
            </a:br>
            <a:r>
              <a:rPr lang="pt-BR"/>
              <a:t>4. Intranet</a:t>
            </a:r>
            <a:br>
              <a:rPr lang="pt-BR"/>
            </a:br>
            <a:r>
              <a:rPr lang="pt-BR"/>
              <a:t>5. L2TP</a:t>
            </a:r>
            <a:br>
              <a:rPr lang="pt-BR"/>
            </a:br>
            <a:r>
              <a:rPr lang="pt-BR"/>
              <a:t>6. Configure Users</a:t>
            </a:r>
            <a:br>
              <a:rPr lang="pt-BR"/>
            </a:br>
            <a:r>
              <a:rPr lang="pt-BR"/>
              <a:t>7. DHCP</a:t>
            </a:r>
            <a:br>
              <a:rPr lang="pt-BR"/>
            </a:br>
            <a:r>
              <a:rPr lang="pt-BR"/>
              <a:t>8. Public</a:t>
            </a:r>
            <a:br>
              <a:rPr lang="pt-BR"/>
            </a:br>
            <a:r>
              <a:rPr lang="pt-BR"/>
              <a:t>9. stateful </a:t>
            </a:r>
            <a:r>
              <a:rPr lang="pt-BR"/>
              <a:t>packet</a:t>
            </a:r>
            <a:r>
              <a:rPr lang="pt-BR"/>
              <a:t> filtering</a:t>
            </a:r>
            <a:br>
              <a:rPr lang="pt-BR"/>
            </a:br>
            <a:r>
              <a:rPr lang="pt-BR"/>
              <a:t>10. P0 (-Pn in 5.4 and later, circa 2009)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Roteador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Um roteador é um dispositivo de rede que encaminha </a:t>
            </a:r>
            <a:r>
              <a:rPr b="1" lang="pt-BR" sz="18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pacotes de dados</a:t>
            </a: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 entre redes de computadores. 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Os roteadores executam as funções de direcionamento de tráfego na Internet. 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Os dados enviados pela Internet, como uma página da web ou e-mail, estão na forma de pacotes de dados.</a:t>
            </a:r>
            <a:endParaRPr sz="1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521025" y="618225"/>
            <a:ext cx="44994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roteamento é o processo de </a:t>
            </a:r>
            <a:r>
              <a:rPr b="1" lang="pt-BR" sz="24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mover dados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entre: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redes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redes e hosts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roteadores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informação é transmitida de acordo com as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redes IP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 endereços IP individuais dos hosts em questão.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Roteamento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4644675" y="865500"/>
            <a:ext cx="41664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Ocorre na camada de rede do modelo OSI e é o tipo mais comum de roteamento, assim como o TCP/IP é o conjunto de protocolos mais comum.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25" y="1191500"/>
            <a:ext cx="37065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Estático ou dinâmico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572000" y="402000"/>
            <a:ext cx="4557000" cy="46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Uma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rota estática</a:t>
            </a:r>
            <a:r>
              <a:rPr b="1"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é aquela que foi configurada manualmente.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Uma </a:t>
            </a:r>
            <a:r>
              <a:rPr b="1" lang="pt-BR" sz="1800">
                <a:solidFill>
                  <a:srgbClr val="4C1130"/>
                </a:solidFill>
                <a:latin typeface="Comfortaa"/>
                <a:ea typeface="Comfortaa"/>
                <a:cs typeface="Comfortaa"/>
                <a:sym typeface="Comfortaa"/>
              </a:rPr>
              <a:t>rota dinâmica</a:t>
            </a:r>
            <a:r>
              <a:rPr b="1"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é aquela que foi implementada dinamicamente com protocolos de roteamento especiais.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