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65" r:id="rId5"/>
    <p:sldId id="262" r:id="rId6"/>
    <p:sldId id="266" r:id="rId7"/>
    <p:sldId id="267" r:id="rId8"/>
    <p:sldId id="268" r:id="rId9"/>
    <p:sldId id="270" r:id="rId10"/>
    <p:sldId id="271" r:id="rId11"/>
    <p:sldId id="269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SERGIO DE OLIVEIRA" initials="LSDO" lastIdx="1" clrIdx="0">
    <p:extLst>
      <p:ext uri="{19B8F6BF-5375-455C-9EA6-DF929625EA0E}">
        <p15:presenceInfo xmlns:p15="http://schemas.microsoft.com/office/powerpoint/2012/main" userId="LUCAS SERGIO DE OLIVE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8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9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3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0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0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YZEnVjWnoU&amp;t=" TargetMode="External"/><Relationship Id="rId2" Type="http://schemas.openxmlformats.org/officeDocument/2006/relationships/hyperlink" Target="http://www.cartografica.ufpr.br/portal/wp-content/uploads/2015/09/AULA-04-TOR%C3%87%C3%83O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civilnet.com/dicionario/o-que-e-modulo-de-resistencia.html" TargetMode="External"/><Relationship Id="rId4" Type="http://schemas.openxmlformats.org/officeDocument/2006/relationships/hyperlink" Target="https://www.azom.com/article.aspx?ArticleID=67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>
            <a:extLst>
              <a:ext uri="{FF2B5EF4-FFF2-40B4-BE49-F238E27FC236}">
                <a16:creationId xmlns:a16="http://schemas.microsoft.com/office/drawing/2014/main" id="{09356978-7DEA-4621-B9D2-9E670F916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5" r="395"/>
          <a:stretch/>
        </p:blipFill>
        <p:spPr>
          <a:xfrm>
            <a:off x="4639057" y="-1"/>
            <a:ext cx="7552943" cy="6858001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7D496-A5B1-46DD-9CF8-12F713835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87" y="316756"/>
            <a:ext cx="3458362" cy="1137003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1"/>
                </a:solidFill>
              </a:rPr>
              <a:t>Fatec S.J.C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745A62-FDB4-4DC6-8FB5-274A4F0675CA}"/>
              </a:ext>
            </a:extLst>
          </p:cNvPr>
          <p:cNvSpPr txBox="1"/>
          <p:nvPr/>
        </p:nvSpPr>
        <p:spPr>
          <a:xfrm>
            <a:off x="526472" y="1101006"/>
            <a:ext cx="328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Prof. Cliente: Felix </a:t>
            </a:r>
            <a:r>
              <a:rPr lang="pt-BR" dirty="0" err="1"/>
              <a:t>Strottmann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Prof. Orientador: Alexandre </a:t>
            </a:r>
            <a:r>
              <a:rPr lang="pt-BR" dirty="0" err="1"/>
              <a:t>Zaramela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39B873-0F00-4468-A898-AC48F89A4263}"/>
              </a:ext>
            </a:extLst>
          </p:cNvPr>
          <p:cNvSpPr txBox="1"/>
          <p:nvPr/>
        </p:nvSpPr>
        <p:spPr>
          <a:xfrm>
            <a:off x="343279" y="2742926"/>
            <a:ext cx="39756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Projeto integrador transversal:</a:t>
            </a:r>
          </a:p>
          <a:p>
            <a:r>
              <a:rPr lang="pt-BR" sz="20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Chave de retenção para cilindro 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B38F47-31DF-4EF4-BF48-98ABCC7C4D8E}"/>
              </a:ext>
            </a:extLst>
          </p:cNvPr>
          <p:cNvSpPr txBox="1"/>
          <p:nvPr/>
        </p:nvSpPr>
        <p:spPr>
          <a:xfrm>
            <a:off x="343279" y="4220254"/>
            <a:ext cx="415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Nomes dos integrantes: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Christian Arilio Bezerra de Queiroz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Lucas Sergio de Oliveira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Mayara Carolina Ferreira de Lima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Karen </a:t>
            </a:r>
            <a:r>
              <a:rPr lang="pt-BR" sz="1400" dirty="0" err="1"/>
              <a:t>Roithmeier</a:t>
            </a:r>
            <a:r>
              <a:rPr lang="pt-BR" sz="1400" dirty="0"/>
              <a:t> Rodrigues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Antônio Carlos de Oliveira Carvalho Ferreira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Paulo Henrique Conceição Dias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400" dirty="0"/>
              <a:t>André Luiz Ribeiro</a:t>
            </a:r>
          </a:p>
        </p:txBody>
      </p:sp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424CA9BB-8734-43FA-B435-5F49CF931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5417" y1="31556" x2="40083" y2="36444"/>
                        <a14:foregroundMark x1="40083" y1="36444" x2="41333" y2="52296"/>
                        <a14:foregroundMark x1="41333" y1="52296" x2="41333" y2="54519"/>
                        <a14:foregroundMark x1="48417" y1="25185" x2="50000" y2="51111"/>
                        <a14:foregroundMark x1="60000" y1="34963" x2="60000" y2="41333"/>
                        <a14:foregroundMark x1="78250" y1="32296" x2="77000" y2="4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267" y="5571479"/>
            <a:ext cx="2891927" cy="162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4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1271-B378-410D-834E-CB0F252A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 em perspectiva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276E5A-C62E-4F5F-A2CB-94A84F70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8" y="2014194"/>
            <a:ext cx="5170212" cy="39073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BCE5E6-C7A2-41C0-9B1C-63B1C66C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012" y="2014194"/>
            <a:ext cx="2711006" cy="14148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258852E-72FB-420B-9E09-1ACE3CF2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693" y="2014194"/>
            <a:ext cx="2124075" cy="42012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D7A7F4-0904-4E9F-93EB-585489C48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064" y="4800600"/>
            <a:ext cx="2722954" cy="6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AA7D1-E88D-4ABE-B9C4-1E641807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Propriedades LIGA DE AÇO AISI 6150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C54A45-20F7-445A-9E04-C60D33FF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22" y="1672259"/>
            <a:ext cx="5762625" cy="47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4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B0AE-4D4C-4611-B492-975664F2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11657-023B-4844-97BE-8BE8A3F5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Torção em barras de seção transversal não circular</a:t>
            </a:r>
          </a:p>
          <a:p>
            <a:pPr lvl="1"/>
            <a:r>
              <a:rPr lang="pt-BR" dirty="0">
                <a:hlinkClick r:id="rId2"/>
              </a:rPr>
              <a:t>http://www.cartografica.ufpr.br/portal/wp-content/uploads/2015/09/AULA-04-TOR%C3%87%C3%83O.pdf</a:t>
            </a:r>
            <a:endParaRPr lang="pt-BR" dirty="0"/>
          </a:p>
          <a:p>
            <a:r>
              <a:rPr lang="pt-BR" dirty="0"/>
              <a:t>Flexão em seção circular</a:t>
            </a:r>
          </a:p>
          <a:p>
            <a:pPr lvl="1"/>
            <a:r>
              <a:rPr lang="pt-BR" dirty="0">
                <a:hlinkClick r:id="rId3"/>
              </a:rPr>
              <a:t>https://www.youtube.com/watch?v=cYZEnVjWnoU&amp;t=</a:t>
            </a:r>
            <a:endParaRPr lang="pt-BR" dirty="0"/>
          </a:p>
          <a:p>
            <a:r>
              <a:rPr lang="pt-BR" dirty="0"/>
              <a:t>Propriedades do aço 6150</a:t>
            </a:r>
          </a:p>
          <a:p>
            <a:pPr lvl="1"/>
            <a:r>
              <a:rPr lang="pt-BR" dirty="0">
                <a:hlinkClick r:id="rId4"/>
              </a:rPr>
              <a:t>https://www.azom.com/article.aspx?ArticleID=6744</a:t>
            </a:r>
            <a:endParaRPr lang="pt-BR" dirty="0"/>
          </a:p>
          <a:p>
            <a:r>
              <a:rPr lang="pt-BR" dirty="0"/>
              <a:t>Módulo resistente</a:t>
            </a:r>
          </a:p>
          <a:p>
            <a:pPr lvl="1"/>
            <a:r>
              <a:rPr lang="pt-BR" dirty="0">
                <a:hlinkClick r:id="rId5"/>
              </a:rPr>
              <a:t>https://www.ecivilnet.com/dicionario/o-que-e-modulo-de-resistencia.html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8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B290C-1E8A-42EA-8482-C3344E5F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Ferramenta e conjunto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44956C5-6460-4F60-8F33-D15FC023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868" y="1687727"/>
            <a:ext cx="3208346" cy="36004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DA4EC89-37F4-4875-A766-2B3E09516091}"/>
              </a:ext>
            </a:extLst>
          </p:cNvPr>
          <p:cNvSpPr txBox="1"/>
          <p:nvPr/>
        </p:nvSpPr>
        <p:spPr>
          <a:xfrm>
            <a:off x="1285012" y="556907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Montagem do cilindro de alta pressão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Aperto de porca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A8A397-B104-4C7F-8AEE-5FCB70BD4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555" y="1687727"/>
            <a:ext cx="2371838" cy="360045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A91E829-BC09-4EC5-AA44-640AFEB71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945" y="1687727"/>
            <a:ext cx="2371838" cy="36004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A2EBBC8-6799-4B32-A2B1-C0338E7EB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407" y="1687728"/>
            <a:ext cx="320834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211C4-7F30-49E8-9334-DE9C995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Comparação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5F8596-4671-489B-B302-F524828D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" y="2186472"/>
            <a:ext cx="3365935" cy="31003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576DBB-2ACA-422B-9734-F8D36F878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861" y="2186472"/>
            <a:ext cx="3350544" cy="310031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A320C5-C74C-4089-AB12-73A4E3328D3E}"/>
              </a:ext>
            </a:extLst>
          </p:cNvPr>
          <p:cNvSpPr txBox="1"/>
          <p:nvPr/>
        </p:nvSpPr>
        <p:spPr>
          <a:xfrm>
            <a:off x="563217" y="5512904"/>
            <a:ext cx="336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Ferramenta retirada do CMM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9EBAD3-5FFB-4AC4-90E4-FFDD6AA39705}"/>
              </a:ext>
            </a:extLst>
          </p:cNvPr>
          <p:cNvSpPr txBox="1"/>
          <p:nvPr/>
        </p:nvSpPr>
        <p:spPr>
          <a:xfrm>
            <a:off x="4062862" y="5517801"/>
            <a:ext cx="33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Primeiro Croquis apresentado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2CBD8F7-38AB-4103-89FB-18BD3FBB4E3B}"/>
              </a:ext>
            </a:extLst>
          </p:cNvPr>
          <p:cNvSpPr txBox="1"/>
          <p:nvPr/>
        </p:nvSpPr>
        <p:spPr>
          <a:xfrm>
            <a:off x="7245034" y="5512904"/>
            <a:ext cx="395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Ferramenta após orientações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A44008-0C30-400D-9660-891D255C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14" y="2186472"/>
            <a:ext cx="3350545" cy="31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6C4F0-B6D8-447C-B2E1-D8EA7B5F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Cotas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118DED-41C3-441E-910C-A4D4F36B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99" y="1747445"/>
            <a:ext cx="7631802" cy="44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0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F9545-C4C0-4CBF-ABF9-621C3002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da tensão na superfície de contato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17457A-8A66-4892-B03C-FBD60522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0" y="1767194"/>
            <a:ext cx="3035088" cy="46734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2F6D0D4-9078-4A47-A8E5-63B9D6B8D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25" y="2014194"/>
            <a:ext cx="1323975" cy="41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81C1C5-CE3B-48C0-AD60-78A3F6C4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725" y="2705998"/>
            <a:ext cx="981075" cy="8096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D0FAE5-E042-4FC5-9994-18312A6A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235" y="2652369"/>
            <a:ext cx="2257425" cy="7334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9EE98B9-C4F6-4797-822D-0FC5118F2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3959" y="4200179"/>
            <a:ext cx="2085975" cy="371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DDD474-2C44-4568-94AD-B091CD42C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014194"/>
            <a:ext cx="1600200" cy="4191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F41EE46-C9F4-4435-9A28-D98DA3BCAF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837" y="2014193"/>
            <a:ext cx="2257425" cy="4190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3870EFA-F956-4EF8-A64D-C50135084A5F}"/>
              </a:ext>
            </a:extLst>
          </p:cNvPr>
          <p:cNvSpPr txBox="1"/>
          <p:nvPr/>
        </p:nvSpPr>
        <p:spPr>
          <a:xfrm>
            <a:off x="3684725" y="4876801"/>
            <a:ext cx="2305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Torque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Tensão [N/mm²]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Força [N]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Área [m²]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b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Braço [m]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756E1A-1438-40EE-AEC0-7D6759C68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750" y="3561055"/>
            <a:ext cx="4426174" cy="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6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68EA7-6207-4ADB-B23F-9ECB9B0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Cálculo de torção em barras de seção transversal não circular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C0894A2-C747-4E02-AA19-462D0111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26" y="1918495"/>
            <a:ext cx="4155812" cy="19511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1B4254-8595-4516-B5D3-D6297A6A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26" y="3988904"/>
            <a:ext cx="4155812" cy="24552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21BCE3-1BD2-4D1B-BE1C-FED976B8F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549" y="2977043"/>
            <a:ext cx="2036060" cy="76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BA86E-6B4D-45E5-A631-207F875384B7}"/>
                  </a:ext>
                </a:extLst>
              </p:cNvPr>
              <p:cNvSpPr txBox="1"/>
              <p:nvPr/>
            </p:nvSpPr>
            <p:spPr>
              <a:xfrm>
                <a:off x="4845523" y="5015077"/>
                <a:ext cx="51333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= Torque [</a:t>
                </a:r>
                <a:r>
                  <a:rPr lang="pt-B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Nm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tmax</a:t>
                </a:r>
                <a:r>
                  <a:rPr lang="pt-BR" dirty="0">
                    <a:latin typeface="Arial" panose="020B0604020202020204" pitchFamily="34" charset="0"/>
                    <a:cs typeface="Arial" panose="020B0604020202020204" pitchFamily="34" charset="0"/>
                  </a:rPr>
                  <a:t> = Tensão máxima de cisalhamento [N/mm²]</a:t>
                </a:r>
              </a:p>
              <a:p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 = Módulo de elasticidade transversal [</a:t>
                </a:r>
                <a:r>
                  <a:rPr lang="pt-BR" dirty="0" err="1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]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dirty="0"/>
                  <a:t> =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Ângulo de torção</a:t>
                </a:r>
                <a:endParaRPr lang="pt-BR" dirty="0"/>
              </a:p>
              <a:p>
                <a:endParaRPr lang="pt-BR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ADBA86E-6B4D-45E5-A631-207F8753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23" y="5015077"/>
                <a:ext cx="5133364" cy="1754326"/>
              </a:xfrm>
              <a:prstGeom prst="rect">
                <a:avLst/>
              </a:prstGeom>
              <a:blipFill>
                <a:blip r:embed="rId5"/>
                <a:stretch>
                  <a:fillRect l="-1069" t="-2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7627760-4942-4F0F-98EC-A09BE8BD8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672" y="1918495"/>
            <a:ext cx="4413802" cy="762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3C30CF-B38C-4EBF-BA2E-7DB47FB08D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549" y="1918495"/>
            <a:ext cx="2036060" cy="4191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74F0049-9E09-4991-A895-09CF204AC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8673" y="2743443"/>
            <a:ext cx="4413802" cy="7524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99378D8-78D2-424C-950D-5D55750B8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3549" y="2445406"/>
            <a:ext cx="2036060" cy="4191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6E468FF-462A-42FD-B9E1-CB331D26A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2399" y="3558866"/>
            <a:ext cx="4410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E0B7-0A09-4A22-BD9F-36477FE1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642594"/>
            <a:ext cx="11039061" cy="1371600"/>
          </a:xfrm>
        </p:spPr>
        <p:txBody>
          <a:bodyPr/>
          <a:lstStyle/>
          <a:p>
            <a:pPr algn="ctr"/>
            <a:r>
              <a:rPr lang="pt-BR" dirty="0"/>
              <a:t>Tensão na haste (Flexão em seção circular)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42AD39-8CF3-47A3-9ABA-04D6BA3B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892783"/>
            <a:ext cx="2378202" cy="22153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851D82-540E-4DCA-9850-B85F05BF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65" y="1892783"/>
            <a:ext cx="1066800" cy="7239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1FA3E1-8BB1-4863-B9CF-54A0FB6AA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965" y="2705099"/>
            <a:ext cx="1066800" cy="723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14BBC10-C45E-4AAE-BEF8-07A3787F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965" y="3517415"/>
            <a:ext cx="1066800" cy="5907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ED0642E-9F53-4028-A62E-6F9CA8B55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1574" y="1894646"/>
            <a:ext cx="1552575" cy="35242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95344CF-81AA-4ABB-9666-1E8D2717B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574" y="2264258"/>
            <a:ext cx="1552575" cy="3524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28DDDD5-515B-41F4-AF26-65D4871F4D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1574" y="2705099"/>
            <a:ext cx="1552575" cy="3429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8EDE203-8F38-4F41-8E9F-B4576991E2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8399" y="1892783"/>
            <a:ext cx="5334000" cy="838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1BF463-8A4B-46D9-ACE7-E882A4D666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399" y="2774465"/>
            <a:ext cx="5334000" cy="7429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96825E-DF9E-40AD-AA2D-371F1B5F5C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48399" y="3560897"/>
            <a:ext cx="5334000" cy="7620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7134F37A-1A5A-4C70-BD5D-7F90054397BD}"/>
              </a:ext>
            </a:extLst>
          </p:cNvPr>
          <p:cNvSpPr txBox="1"/>
          <p:nvPr/>
        </p:nvSpPr>
        <p:spPr>
          <a:xfrm>
            <a:off x="543338" y="4303156"/>
            <a:ext cx="4638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Momento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Tensão no ponto A [N/mm²]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Momento de inércia [m^4]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w =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Módulo resistente [m³]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 =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Distância ponto A para linha neutra [m]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 =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Diâmetro [m]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01D7CC-A5B6-4646-A009-65066819F26F}"/>
              </a:ext>
            </a:extLst>
          </p:cNvPr>
          <p:cNvSpPr txBox="1"/>
          <p:nvPr/>
        </p:nvSpPr>
        <p:spPr>
          <a:xfrm>
            <a:off x="8169963" y="5015077"/>
            <a:ext cx="341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***O Módulo de resistência à Flexão é a característica geométrica da seção de uma viga que se opõe à flexão.</a:t>
            </a:r>
          </a:p>
        </p:txBody>
      </p:sp>
    </p:spTree>
    <p:extLst>
      <p:ext uri="{BB962C8B-B14F-4D97-AF65-F5344CB8AC3E}">
        <p14:creationId xmlns:p14="http://schemas.microsoft.com/office/powerpoint/2010/main" val="11255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52DB-EC99-4AFC-A17D-309A30C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Torção no cilindro da Chave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C5EA2-FBB0-4B23-B1D3-61218D3BC938}"/>
              </a:ext>
            </a:extLst>
          </p:cNvPr>
          <p:cNvSpPr txBox="1"/>
          <p:nvPr/>
        </p:nvSpPr>
        <p:spPr>
          <a:xfrm>
            <a:off x="538575" y="4722124"/>
            <a:ext cx="463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Torque [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tmax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Tensão máxima de torção [N/mm²]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Momento de inércia polar [m^4]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 =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Distância ponto A para linha neutra [m]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A290699-3CBD-42E2-9FEB-EBF1496E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4289533"/>
            <a:ext cx="1552575" cy="342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6BC6596-B0AC-4944-9EB4-46F844F4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50" y="3477217"/>
            <a:ext cx="1552575" cy="3429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E373DF5-EF3E-4496-8326-9E949D0B0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3852210"/>
            <a:ext cx="1552575" cy="3429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1376295-5235-4E51-965A-A8CBC6EBA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75" y="3429000"/>
            <a:ext cx="3050071" cy="127444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73D7123-6E25-4E81-8147-B3572C580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75" y="1887501"/>
            <a:ext cx="3050071" cy="13716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1D1B317-9DDD-4558-AC23-C87025CEE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514" y="1887501"/>
            <a:ext cx="3050071" cy="13716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07F82BB-A4BF-4D12-B089-E90CA7D79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3325" y="1887501"/>
            <a:ext cx="4610100" cy="762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618C8374-65BB-43EF-901E-D634BBADE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3325" y="2733617"/>
            <a:ext cx="461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90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35705-4305-4D34-A9DD-9EB6D348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Margem de segurança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5E1EA2-81F7-40E3-9C31-B703BBD8D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78" y="2217460"/>
            <a:ext cx="2076450" cy="8858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11FEFB-11C6-4708-9DDB-D60F43A8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194" y="2217461"/>
            <a:ext cx="4457700" cy="8858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69AB020-476B-4C10-BF43-1679C9041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194" y="3306553"/>
            <a:ext cx="4457700" cy="990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283DD77-8703-4DD4-8F7C-841050204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194" y="4500420"/>
            <a:ext cx="4457700" cy="8667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2630054-9DE0-418B-9B49-278DA9AA2DD9}"/>
              </a:ext>
            </a:extLst>
          </p:cNvPr>
          <p:cNvSpPr txBox="1"/>
          <p:nvPr/>
        </p:nvSpPr>
        <p:spPr>
          <a:xfrm>
            <a:off x="538574" y="4722124"/>
            <a:ext cx="5067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Ms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= </a:t>
            </a:r>
            <a:r>
              <a:rPr lang="pt-BR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Margem de segurança</a:t>
            </a:r>
          </a:p>
          <a:p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Tensão da peça[N/mm²]</a:t>
            </a:r>
          </a:p>
          <a:p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ts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Tensão de escoamento do material[N/mm²]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74E2149-B6B8-4AD2-87F5-AAB3624EA1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06" y="2217460"/>
            <a:ext cx="3911877" cy="23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2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419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Garamond</vt:lpstr>
      <vt:lpstr>Georgia Pro</vt:lpstr>
      <vt:lpstr>Georgia Pro Cond Black</vt:lpstr>
      <vt:lpstr>Wingdings</vt:lpstr>
      <vt:lpstr>SavonVTI</vt:lpstr>
      <vt:lpstr>Fatec S.J.C</vt:lpstr>
      <vt:lpstr>Ferramenta e conjunto</vt:lpstr>
      <vt:lpstr>Comparação</vt:lpstr>
      <vt:lpstr>Cotas</vt:lpstr>
      <vt:lpstr>Cálculo da tensão na superfície de contato</vt:lpstr>
      <vt:lpstr>Cálculo de torção em barras de seção transversal não circular</vt:lpstr>
      <vt:lpstr>Tensão na haste (Flexão em seção circular)</vt:lpstr>
      <vt:lpstr>Torção no cilindro da Chave</vt:lpstr>
      <vt:lpstr>Margem de segurança</vt:lpstr>
      <vt:lpstr>Ferramenta em perspectiva</vt:lpstr>
      <vt:lpstr>Propriedades LIGA DE AÇO AISI 6150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S.J.C</dc:title>
  <dc:creator>LUCAS SERGIO DE OLIVEIRA</dc:creator>
  <cp:lastModifiedBy>Christian</cp:lastModifiedBy>
  <cp:revision>84</cp:revision>
  <dcterms:created xsi:type="dcterms:W3CDTF">2020-05-09T19:17:00Z</dcterms:created>
  <dcterms:modified xsi:type="dcterms:W3CDTF">2020-05-26T23:14:33Z</dcterms:modified>
</cp:coreProperties>
</file>