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4" r:id="rId5"/>
    <p:sldId id="265" r:id="rId6"/>
    <p:sldId id="270" r:id="rId7"/>
    <p:sldId id="262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ERGIO DE OLIVEIRA" initials="LSDO" lastIdx="1" clrIdx="0">
    <p:extLst>
      <p:ext uri="{19B8F6BF-5375-455C-9EA6-DF929625EA0E}">
        <p15:presenceInfo xmlns:p15="http://schemas.microsoft.com/office/powerpoint/2012/main" userId="LUCAS SERGIO D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ZEnVjWnoU&amp;t=" TargetMode="External"/><Relationship Id="rId2" Type="http://schemas.openxmlformats.org/officeDocument/2006/relationships/hyperlink" Target="http://www.cartografica.ufpr.br/portal/wp-content/uploads/2015/09/AULA-04-TOR%C3%87%C3%83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zom.com/article.aspx?ArticleID=67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9356978-7DEA-4621-B9D2-9E670F916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5" r="395"/>
          <a:stretch/>
        </p:blipFill>
        <p:spPr>
          <a:xfrm>
            <a:off x="4639057" y="-1"/>
            <a:ext cx="7552943" cy="6858001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7D496-A5B1-46DD-9CF8-12F7138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87" y="316756"/>
            <a:ext cx="3458362" cy="113700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Fatec S.J.C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745A62-FDB4-4DC6-8FB5-274A4F0675CA}"/>
              </a:ext>
            </a:extLst>
          </p:cNvPr>
          <p:cNvSpPr txBox="1"/>
          <p:nvPr/>
        </p:nvSpPr>
        <p:spPr>
          <a:xfrm>
            <a:off x="526472" y="1101006"/>
            <a:ext cx="32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Cliente: Felix </a:t>
            </a:r>
            <a:r>
              <a:rPr lang="pt-BR" dirty="0" err="1"/>
              <a:t>Strottmann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Prof. Orientador: Alexandre </a:t>
            </a:r>
            <a:r>
              <a:rPr lang="pt-BR" dirty="0" err="1"/>
              <a:t>Zaramela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9B873-0F00-4468-A898-AC48F89A4263}"/>
              </a:ext>
            </a:extLst>
          </p:cNvPr>
          <p:cNvSpPr txBox="1"/>
          <p:nvPr/>
        </p:nvSpPr>
        <p:spPr>
          <a:xfrm>
            <a:off x="343279" y="2742926"/>
            <a:ext cx="3975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Projeto integrador transversal:</a:t>
            </a:r>
          </a:p>
          <a:p>
            <a:r>
              <a:rPr lang="pt-BR" sz="20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Chave de retenção para cilindro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38F47-31DF-4EF4-BF48-98ABCC7C4D8E}"/>
              </a:ext>
            </a:extLst>
          </p:cNvPr>
          <p:cNvSpPr txBox="1"/>
          <p:nvPr/>
        </p:nvSpPr>
        <p:spPr>
          <a:xfrm>
            <a:off x="343279" y="4220254"/>
            <a:ext cx="4154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Nomes dos integrantes: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Christian Arilio Bezerra de Queiroz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Lucas Sergio de Oliveira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Mayara Carolina Ferreira de Lima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Karen </a:t>
            </a:r>
            <a:r>
              <a:rPr lang="pt-BR" sz="1400" dirty="0" err="1"/>
              <a:t>Roithmeier</a:t>
            </a:r>
            <a:r>
              <a:rPr lang="pt-BR" sz="1400" dirty="0"/>
              <a:t> Rodrigues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Antônio Carlos de Oliveira Carvalho Ferreira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Paulo Henrique Conceição 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André Luiz Ribeiro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424CA9BB-8734-43FA-B435-5F49CF93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417" y1="31556" x2="40083" y2="36444"/>
                        <a14:foregroundMark x1="40083" y1="36444" x2="41333" y2="52296"/>
                        <a14:foregroundMark x1="41333" y1="52296" x2="41333" y2="54519"/>
                        <a14:foregroundMark x1="48417" y1="25185" x2="50000" y2="51111"/>
                        <a14:foregroundMark x1="60000" y1="34963" x2="60000" y2="41333"/>
                        <a14:foregroundMark x1="78250" y1="32296" x2="77000" y2="44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67" y="5571479"/>
            <a:ext cx="2891927" cy="16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352DB-EC99-4AFC-A17D-309A30C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Tensão no cilindro da Chave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2E86A0-216D-411C-B8F7-2B52AA06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892783"/>
            <a:ext cx="2378202" cy="22153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173973-B47D-4106-8D78-01197E36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65" y="1892783"/>
            <a:ext cx="1066800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FC1056-C24B-4B5F-A199-07A39D72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927" y="1892783"/>
            <a:ext cx="952500" cy="723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48EA97C-A38F-45B5-A7FD-B1A4C8AFD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589" y="1873733"/>
            <a:ext cx="1504950" cy="762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290921-27F1-45C5-B562-978ABE9DD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19" y="3233737"/>
            <a:ext cx="1990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9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AA7D1-E88D-4ABE-B9C4-1E641807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Propriedades LIGA DE AÇO AISI 6150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C54A45-20F7-445A-9E04-C60D33FF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22" y="1672259"/>
            <a:ext cx="5762625" cy="47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4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B0AE-4D4C-4611-B492-975664F2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11657-023B-4844-97BE-8BE8A3F5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Torção em barras de seção transversal não circular</a:t>
            </a:r>
          </a:p>
          <a:p>
            <a:pPr lvl="1"/>
            <a:r>
              <a:rPr lang="pt-BR" dirty="0">
                <a:hlinkClick r:id="rId2"/>
              </a:rPr>
              <a:t>http://www.cartografica.ufpr.br/portal/wp-content/uploads/2015/09/AULA-04-TOR%C3%87%C3%83O.pdf</a:t>
            </a:r>
            <a:endParaRPr lang="pt-BR" dirty="0"/>
          </a:p>
          <a:p>
            <a:r>
              <a:rPr lang="pt-BR" dirty="0"/>
              <a:t>Flexão em seção circular</a:t>
            </a:r>
          </a:p>
          <a:p>
            <a:pPr lvl="1"/>
            <a:r>
              <a:rPr lang="pt-BR" dirty="0">
                <a:hlinkClick r:id="rId3"/>
              </a:rPr>
              <a:t>https://www.youtube.com/watch?v=cYZEnVjWnoU&amp;t=</a:t>
            </a:r>
            <a:endParaRPr lang="pt-BR" dirty="0"/>
          </a:p>
          <a:p>
            <a:r>
              <a:rPr lang="pt-BR" dirty="0"/>
              <a:t>Propriedades do aço 6150</a:t>
            </a:r>
          </a:p>
          <a:p>
            <a:pPr lvl="1"/>
            <a:r>
              <a:rPr lang="pt-BR" dirty="0">
                <a:hlinkClick r:id="rId4"/>
              </a:rPr>
              <a:t>https://www.azom.com/article.aspx?ArticleID=6744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8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B290C-1E8A-42EA-8482-C3344E5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 e conjunto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44956C5-6460-4F60-8F33-D15FC023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68" y="1687727"/>
            <a:ext cx="3208346" cy="3600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A4EC89-37F4-4875-A766-2B3E09516091}"/>
              </a:ext>
            </a:extLst>
          </p:cNvPr>
          <p:cNvSpPr txBox="1"/>
          <p:nvPr/>
        </p:nvSpPr>
        <p:spPr>
          <a:xfrm>
            <a:off x="1285012" y="55690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Montagem do cilindro de alta pressão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Aperto de porca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A8A397-B104-4C7F-8AEE-5FCB70BD4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55" y="1687727"/>
            <a:ext cx="2371838" cy="36004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91E829-BC09-4EC5-AA44-640AFEB71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45" y="1687727"/>
            <a:ext cx="2371838" cy="36004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2EBBC8-6799-4B32-A2B1-C0338E7EB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07" y="1687728"/>
            <a:ext cx="320834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E2763-2D9E-4158-81A9-AAD1DA37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1° Croquis resultante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7C86F2-3ADB-4F23-85E6-C7AF1880C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05" y="1643062"/>
            <a:ext cx="3564173" cy="25313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7F45AC-F033-4292-A910-354DBE51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91" y="4491038"/>
            <a:ext cx="4762500" cy="1447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0D1600-CDCD-457F-9587-9B0AB71A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53" y="1643062"/>
            <a:ext cx="3350544" cy="25313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4F0C73-D47C-4681-9917-33129770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627" y="4401722"/>
            <a:ext cx="1458089" cy="1343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553D9E-A241-4D74-8EAA-804DA8F99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172" y="1643062"/>
            <a:ext cx="3350544" cy="25313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D193C3-7F37-4B9B-A589-C6E2D7B5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2172" y="4401722"/>
            <a:ext cx="145808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211C4-7F30-49E8-9334-DE9C9959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469706F-2C43-416B-ACA9-644523592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3618" y="2186472"/>
            <a:ext cx="4055165" cy="31003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75F8596-4671-489B-B302-F524828D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7" y="2186472"/>
            <a:ext cx="3365935" cy="31003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576DBB-2ACA-422B-9734-F8D36F87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861" y="2186472"/>
            <a:ext cx="3350544" cy="3100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A320C5-C74C-4089-AB12-73A4E3328D3E}"/>
              </a:ext>
            </a:extLst>
          </p:cNvPr>
          <p:cNvSpPr txBox="1"/>
          <p:nvPr/>
        </p:nvSpPr>
        <p:spPr>
          <a:xfrm>
            <a:off x="563217" y="5512904"/>
            <a:ext cx="33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Ferramenta retirada do CMM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9EBAD3-5FFB-4AC4-90E4-FFDD6AA39705}"/>
              </a:ext>
            </a:extLst>
          </p:cNvPr>
          <p:cNvSpPr txBox="1"/>
          <p:nvPr/>
        </p:nvSpPr>
        <p:spPr>
          <a:xfrm>
            <a:off x="4062862" y="5517801"/>
            <a:ext cx="33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Primeiro Croquis apresentado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CBD8F7-38AB-4103-89FB-18BD3FBB4E3B}"/>
              </a:ext>
            </a:extLst>
          </p:cNvPr>
          <p:cNvSpPr txBox="1"/>
          <p:nvPr/>
        </p:nvSpPr>
        <p:spPr>
          <a:xfrm>
            <a:off x="7674079" y="5482941"/>
            <a:ext cx="395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Ferramenta após orientações</a:t>
            </a:r>
          </a:p>
        </p:txBody>
      </p:sp>
    </p:spTree>
    <p:extLst>
      <p:ext uri="{BB962C8B-B14F-4D97-AF65-F5344CB8AC3E}">
        <p14:creationId xmlns:p14="http://schemas.microsoft.com/office/powerpoint/2010/main" val="116080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6C4F0-B6D8-447C-B2E1-D8EA7B5F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Cotas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546DD5-C519-48B1-96C5-5F1C718D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55" y="1830385"/>
            <a:ext cx="9601289" cy="438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5198A-C3AA-4069-BDDE-4F43ACE5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Protótipo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C5637EF-F696-467F-93B6-16B459D6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061" y="2365719"/>
            <a:ext cx="2887265" cy="384968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985F6B-2E22-47A2-9AAA-38D32AC95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14" y="2365719"/>
            <a:ext cx="2887264" cy="3849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D32264-DF47-4103-BA3A-39242EB0F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67" y="2365719"/>
            <a:ext cx="2887264" cy="38496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6F861E-45F1-4E89-A3A4-4583406B9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4" y="2365719"/>
            <a:ext cx="2403910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4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9545-C4C0-4CBF-ABF9-621C3002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 da tensão na superfície de contato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17457A-8A66-4892-B03C-FBD60522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" y="1767194"/>
            <a:ext cx="3035088" cy="46734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F6D0D4-9078-4A47-A8E5-63B9D6B8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25" y="2014194"/>
            <a:ext cx="1323975" cy="41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81C1C5-CE3B-48C0-AD60-78A3F6C4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725" y="2705998"/>
            <a:ext cx="981075" cy="8096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D0FAE5-E042-4FC5-9994-18312A6A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237" y="1972573"/>
            <a:ext cx="2257425" cy="733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FCC1999-2F41-4E6D-B897-C5EF84F3E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399" y="2925072"/>
            <a:ext cx="2705100" cy="3714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9EE98B9-C4F6-4797-822D-0FC5118F2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3961" y="3732468"/>
            <a:ext cx="2085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8EA7-6207-4ADB-B23F-9ECB9B0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 de torção em barras de seção transversal não circular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0894A2-C747-4E02-AA19-462D0111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26" y="1918495"/>
            <a:ext cx="4298467" cy="16595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1B4254-8595-4516-B5D3-D6297A6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6" y="3710815"/>
            <a:ext cx="4298467" cy="27333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21BCE3-1BD2-4D1B-BE1C-FED976B8F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2" y="1918495"/>
            <a:ext cx="2047875" cy="7429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CCAABA-EFC3-4CCE-A6FE-75EFCA26B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012" y="3248025"/>
            <a:ext cx="2314575" cy="361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64D9C4-7211-4EF2-863E-BCAE0013E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463" y="1937545"/>
            <a:ext cx="1838325" cy="352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D1E6168-8078-43FF-8D0F-1D8A080B5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624" y="4196555"/>
            <a:ext cx="3943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E0B7-0A09-4A22-BD9F-36477FE1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642594"/>
            <a:ext cx="11039061" cy="1371600"/>
          </a:xfrm>
        </p:spPr>
        <p:txBody>
          <a:bodyPr/>
          <a:lstStyle/>
          <a:p>
            <a:pPr algn="ctr"/>
            <a:r>
              <a:rPr lang="pt-BR" dirty="0"/>
              <a:t>Tensão na haste (Flexão em seção circular)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42AD39-8CF3-47A3-9ABA-04D6BA3B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892783"/>
            <a:ext cx="2378202" cy="22153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851D82-540E-4DCA-9850-B85F05BF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65" y="1892783"/>
            <a:ext cx="1066800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1FA3E1-8BB1-4863-B9CF-54A0FB6A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927" y="1892783"/>
            <a:ext cx="952500" cy="723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14BBC10-C45E-4AAE-BEF8-07A3787F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589" y="1873733"/>
            <a:ext cx="1504950" cy="762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AEC441-4620-4853-B192-DB9B6D0EC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260" y="3233737"/>
            <a:ext cx="2162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6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201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Garamond</vt:lpstr>
      <vt:lpstr>Georgia Pro</vt:lpstr>
      <vt:lpstr>Georgia Pro Cond Black</vt:lpstr>
      <vt:lpstr>Wingdings</vt:lpstr>
      <vt:lpstr>SavonVTI</vt:lpstr>
      <vt:lpstr>Fatec S.J.C</vt:lpstr>
      <vt:lpstr>Ferramenta e conjunto</vt:lpstr>
      <vt:lpstr>1° Croquis resultante</vt:lpstr>
      <vt:lpstr>Comparação</vt:lpstr>
      <vt:lpstr>Cotas</vt:lpstr>
      <vt:lpstr>Protótipo</vt:lpstr>
      <vt:lpstr>Cálculo da tensão na superfície de contato</vt:lpstr>
      <vt:lpstr>Cálculo de torção em barras de seção transversal não circular</vt:lpstr>
      <vt:lpstr>Tensão na haste (Flexão em seção circular)</vt:lpstr>
      <vt:lpstr>Tensão no cilindro da Chave</vt:lpstr>
      <vt:lpstr>Propriedades LIGA DE AÇO AISI 6150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S.J.C</dc:title>
  <dc:creator>LUCAS SERGIO DE OLIVEIRA</dc:creator>
  <cp:lastModifiedBy>Christian</cp:lastModifiedBy>
  <cp:revision>51</cp:revision>
  <dcterms:created xsi:type="dcterms:W3CDTF">2020-05-09T19:17:00Z</dcterms:created>
  <dcterms:modified xsi:type="dcterms:W3CDTF">2020-05-19T21:10:07Z</dcterms:modified>
</cp:coreProperties>
</file>