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ERGIO DE OLIVEIRA" initials="LSDO" lastIdx="1" clrIdx="0">
    <p:extLst>
      <p:ext uri="{19B8F6BF-5375-455C-9EA6-DF929625EA0E}">
        <p15:presenceInfo xmlns:p15="http://schemas.microsoft.com/office/powerpoint/2012/main" userId="LUCAS SERGIO D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4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4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9356978-7DEA-4621-B9D2-9E670F916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5" r="395"/>
          <a:stretch/>
        </p:blipFill>
        <p:spPr>
          <a:xfrm>
            <a:off x="4639057" y="-1"/>
            <a:ext cx="7552943" cy="6858001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7D496-A5B1-46DD-9CF8-12F7138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7" y="316756"/>
            <a:ext cx="3458362" cy="113700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Fatec S.J.C</a:t>
            </a:r>
            <a:br>
              <a:rPr lang="pt-BR" sz="3600" dirty="0">
                <a:solidFill>
                  <a:schemeClr val="tx1"/>
                </a:solidFill>
              </a:rPr>
            </a:br>
            <a:r>
              <a:rPr lang="pt-BR" sz="3600" dirty="0">
                <a:solidFill>
                  <a:schemeClr val="tx1"/>
                </a:solidFill>
              </a:rPr>
              <a:t>Grupo Delta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745A62-FDB4-4DC6-8FB5-274A4F0675CA}"/>
              </a:ext>
            </a:extLst>
          </p:cNvPr>
          <p:cNvSpPr txBox="1"/>
          <p:nvPr/>
        </p:nvSpPr>
        <p:spPr>
          <a:xfrm>
            <a:off x="526472" y="1297958"/>
            <a:ext cx="32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Cliente: Felix </a:t>
            </a:r>
            <a:r>
              <a:rPr lang="pt-BR" dirty="0" err="1"/>
              <a:t>Strottmann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Prof. Orientador: Alexandre </a:t>
            </a:r>
            <a:r>
              <a:rPr lang="pt-BR" dirty="0" err="1"/>
              <a:t>Zaramela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9B873-0F00-4468-A898-AC48F89A4263}"/>
              </a:ext>
            </a:extLst>
          </p:cNvPr>
          <p:cNvSpPr txBox="1"/>
          <p:nvPr/>
        </p:nvSpPr>
        <p:spPr>
          <a:xfrm>
            <a:off x="343279" y="2742926"/>
            <a:ext cx="3975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Projeto integrador transversal:</a:t>
            </a:r>
          </a:p>
          <a:p>
            <a:r>
              <a:rPr lang="pt-BR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Chave de retenção para cilindro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38F47-31DF-4EF4-BF48-98ABCC7C4D8E}"/>
              </a:ext>
            </a:extLst>
          </p:cNvPr>
          <p:cNvSpPr txBox="1"/>
          <p:nvPr/>
        </p:nvSpPr>
        <p:spPr>
          <a:xfrm>
            <a:off x="343279" y="4220254"/>
            <a:ext cx="415495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Nomes dos integrantes: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Christian Arilio Bezerra de Queiroz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Lucas Sergio de Oliveira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Mayara Carolina Ferreira de Lima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Marcio Siqueira Pereira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Karen </a:t>
            </a:r>
            <a:r>
              <a:rPr lang="pt-BR" sz="1400" dirty="0" err="1"/>
              <a:t>Roithmeier</a:t>
            </a:r>
            <a:r>
              <a:rPr lang="pt-BR" sz="1400" dirty="0"/>
              <a:t> Rodrigues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Paulo Henrique Conceição Dias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424CA9BB-8734-43FA-B435-5F49CF93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17" y1="31556" x2="40083" y2="36444"/>
                        <a14:foregroundMark x1="40083" y1="36444" x2="41333" y2="52296"/>
                        <a14:foregroundMark x1="41333" y1="52296" x2="41333" y2="54519"/>
                        <a14:foregroundMark x1="48417" y1="25185" x2="50000" y2="51111"/>
                        <a14:foregroundMark x1="60000" y1="34963" x2="60000" y2="41333"/>
                        <a14:foregroundMark x1="78250" y1="32296" x2="77000" y2="4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67" y="5571479"/>
            <a:ext cx="2891927" cy="1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A432-87BA-49AA-9138-055584B5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  <a:t>5 – Desenvolvimento analítico</a:t>
            </a: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r>
              <a:rPr kumimoji="0" lang="pt-B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 Pro" panose="02020404030301010803"/>
                <a:ea typeface="+mn-ea"/>
                <a:cs typeface="+mn-cs"/>
              </a:rPr>
              <a:t>Cálculo de flexão em barras de seção circular (tensão na haste)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1DDD339-BCCD-4C78-B78C-4A5C99B3ED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0" y="2267473"/>
            <a:ext cx="4697212" cy="24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851D82-540E-4DCA-9850-B85F05BF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517" y="2267473"/>
            <a:ext cx="1197096" cy="81231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1FA3E1-8BB1-4863-B9CF-54A0FB6A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517" y="3333068"/>
            <a:ext cx="1197096" cy="8123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AA97E0-3518-49C3-92FD-613CEB50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9" y="4752086"/>
            <a:ext cx="3647318" cy="16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56A5F7-0D14-4B9A-AABB-C98E3D362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299" y="4752085"/>
            <a:ext cx="2686343" cy="160651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D004AEC-7991-4040-8DE4-358B5B836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261" y="2267473"/>
            <a:ext cx="2380413" cy="11615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80DCB0D-EDCB-40FE-900F-CCC8CE3EC0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8878" y="2267473"/>
            <a:ext cx="2380413" cy="116152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EF2D239-89C0-4DD1-B672-4CAE5CC05E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6261" y="3485997"/>
            <a:ext cx="2380413" cy="35448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B6A9205-0323-46C5-AB1D-2B89B957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8878" y="3485271"/>
            <a:ext cx="2380413" cy="3544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B9377C-70FF-419A-BEAB-DD6B2FADB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26" y="4145384"/>
            <a:ext cx="2281945" cy="22132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40E5E24-461D-44DC-BC5B-3301605CB5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06629" y="5406363"/>
            <a:ext cx="2281946" cy="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17A23-3120-4505-8818-C72B8948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  <a:t>5 – Desenvolvimento analítico</a:t>
            </a: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r>
              <a:rPr kumimoji="0" lang="pt-B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 Pro" panose="02020404030301010803"/>
                <a:ea typeface="+mn-ea"/>
                <a:cs typeface="+mn-cs"/>
              </a:rPr>
              <a:t>Cálculo de torção em barras de seção circular (torção no cilindro da chave)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3D7123-6E25-4E81-8147-B3572C580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60" y="2101497"/>
            <a:ext cx="3050071" cy="13716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4DE173-256D-4DC2-BA47-C589193C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0" y="4692984"/>
            <a:ext cx="2305050" cy="15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52CC91-5E67-4409-B970-958DD9077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60" y="3560400"/>
            <a:ext cx="3038475" cy="10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8FF9C73-264F-443C-9D90-BE4524EC1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173" y="4692984"/>
            <a:ext cx="3524250" cy="15651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B90FEE2-F343-4550-B3CB-FE1B38C8C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765" y="2101497"/>
            <a:ext cx="2812658" cy="233421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7505C57-B2AE-4D52-9DAF-00489B241C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386" y="5305908"/>
            <a:ext cx="2281946" cy="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47CDE-245C-4ABA-9973-05B6AE4A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  <a:t>5 – Desenvolvimento analítico</a:t>
            </a: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r>
              <a:rPr kumimoji="0" lang="pt-B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 Pro" panose="02020404030301010803"/>
                <a:ea typeface="+mn-ea"/>
                <a:cs typeface="+mn-cs"/>
              </a:rPr>
              <a:t>Cálculo de margem de segurança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5E1EA2-81F7-40E3-9C31-B703BBD8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75" y="2124075"/>
            <a:ext cx="2105025" cy="8858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A36F58-FBCA-4903-BD6D-BCAF6062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476" y="3119781"/>
            <a:ext cx="21050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DABFA3-7C19-4870-B373-6289A2BE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52" y="2124075"/>
            <a:ext cx="4242646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173059E-0B06-423C-AE1B-3A62E403B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52" y="4843806"/>
            <a:ext cx="4242646" cy="1200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52D5B81-0B10-4040-A639-A4729357F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186" y="2124075"/>
            <a:ext cx="2953932" cy="18811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5C7BC6-5BE5-4A09-9533-704B819DD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6185" y="4085327"/>
            <a:ext cx="2953931" cy="15702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5DC2236-87AB-4980-9F26-FE1B702E9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1475" y="4181895"/>
            <a:ext cx="2105025" cy="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7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8CD77-3F26-4FB3-87F6-22D8326B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 – Evolução do projeto e Trade-Off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0F270C-15B0-48BE-9E9D-CD59A2CCA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56" y="2154724"/>
            <a:ext cx="1881592" cy="12742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FFB33FC-61FE-4706-A559-49E402FA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57" y="2154724"/>
            <a:ext cx="1881592" cy="1274276"/>
          </a:xfrm>
          <a:prstGeom prst="rect">
            <a:avLst/>
          </a:prstGeom>
        </p:spPr>
      </p:pic>
      <p:pic>
        <p:nvPicPr>
          <p:cNvPr id="9" name="Imagem 8" descr="Uma imagem contendo peças de metal&#10;&#10;Descrição gerada automaticamente">
            <a:extLst>
              <a:ext uri="{FF2B5EF4-FFF2-40B4-BE49-F238E27FC236}">
                <a16:creationId xmlns:a16="http://schemas.microsoft.com/office/drawing/2014/main" id="{99042EEA-2EBA-456A-8FD9-416D05F20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58" y="2154724"/>
            <a:ext cx="1881592" cy="127427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55D64A-8CAA-41B6-ACB3-0C8FB9865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959" y="2154724"/>
            <a:ext cx="1881590" cy="1274276"/>
          </a:xfrm>
          <a:prstGeom prst="rect">
            <a:avLst/>
          </a:prstGeo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86B630FE-D8BB-47F9-B4CD-249CAD0C7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57" y="3569530"/>
            <a:ext cx="1881592" cy="18108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B9F30EB-EEA1-403A-A62E-46A31A6D8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756" y="3569530"/>
            <a:ext cx="1881592" cy="1810853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B771547B-2DF1-4024-95AE-B4A1BDF6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558" y="3569530"/>
            <a:ext cx="1881592" cy="18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55FB9A-2619-4DD8-8D4C-C2127B7F92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9960" y="3569531"/>
            <a:ext cx="1881590" cy="181085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E7AFB2-EA53-42C4-9860-164741303053}"/>
              </a:ext>
            </a:extLst>
          </p:cNvPr>
          <p:cNvSpPr txBox="1"/>
          <p:nvPr/>
        </p:nvSpPr>
        <p:spPr>
          <a:xfrm>
            <a:off x="437322" y="2014194"/>
            <a:ext cx="3234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Observando CMM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Modelando croquis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Acompanhamento em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1° Protótipo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Otimização ergométrica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Alivio de massa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820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743D7-1B49-416E-9D35-C1801C24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 – Evolução do projeto e Trade-Off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B014D03-F7E1-4B10-BD02-DB28FBC0E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00" y="2113996"/>
            <a:ext cx="7400000" cy="38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4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8DC33-3286-44C6-A052-9489CCC7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 – Resultado Final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0C5291-676B-4CC5-8603-403413E2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2763371"/>
            <a:ext cx="2117617" cy="23265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7409CB-E0A7-4F29-9F74-FDEBA12D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989" y="2014194"/>
            <a:ext cx="42291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21292-1A95-43AD-92F3-E08FB01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8 – 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9643C-41C7-4220-A858-07F521EA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  <a:p>
            <a:r>
              <a:rPr lang="pt-BR" dirty="0"/>
              <a:t>Trabalho em equipe</a:t>
            </a:r>
          </a:p>
          <a:p>
            <a:r>
              <a:rPr lang="pt-BR" dirty="0"/>
              <a:t>Desenvolvimento interpessoal</a:t>
            </a:r>
          </a:p>
          <a:p>
            <a:r>
              <a:rPr lang="pt-BR" dirty="0"/>
              <a:t>Aprendizado na prática</a:t>
            </a:r>
          </a:p>
          <a:p>
            <a:r>
              <a:rPr lang="pt-BR" dirty="0"/>
              <a:t>Produto final</a:t>
            </a:r>
          </a:p>
        </p:txBody>
      </p:sp>
    </p:spTree>
    <p:extLst>
      <p:ext uri="{BB962C8B-B14F-4D97-AF65-F5344CB8AC3E}">
        <p14:creationId xmlns:p14="http://schemas.microsoft.com/office/powerpoint/2010/main" val="411305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B290C-1E8A-42EA-8482-C3344E5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Sumário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10E19F0-BC87-4335-AEBB-DACB9E9B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Projeto Integrador Transversal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Ferramenta e sua necessidade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Desenho dimensional da ferramenta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Material escolhido para a Ferramenta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Desenvolvimento analítico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Evolução do projeto e Trade-Off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Resultado Final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Conclusão</a:t>
            </a:r>
          </a:p>
        </p:txBody>
      </p:sp>
      <p:pic>
        <p:nvPicPr>
          <p:cNvPr id="1026" name="Picture 2" descr="Série de Padrões de Integração | Fernando Franzini Blog">
            <a:extLst>
              <a:ext uri="{FF2B5EF4-FFF2-40B4-BE49-F238E27FC236}">
                <a16:creationId xmlns:a16="http://schemas.microsoft.com/office/drawing/2014/main" id="{B7E75F4A-8840-47F5-A11D-9F3126C7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19" y="2173218"/>
            <a:ext cx="1364355" cy="13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oto de Ponto De Interrogação Com Ferramentas De Trabalho e mais ...">
            <a:extLst>
              <a:ext uri="{FF2B5EF4-FFF2-40B4-BE49-F238E27FC236}">
                <a16:creationId xmlns:a16="http://schemas.microsoft.com/office/drawing/2014/main" id="{338832F1-A0C8-420E-A779-75895032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80" y="2169905"/>
            <a:ext cx="1364354" cy="1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esenho técnico: conceito, vistas, tipos de linha e muito mais!">
            <a:extLst>
              <a:ext uri="{FF2B5EF4-FFF2-40B4-BE49-F238E27FC236}">
                <a16:creationId xmlns:a16="http://schemas.microsoft.com/office/drawing/2014/main" id="{93B92169-8FC6-4F2A-843E-58BDA17F9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18" y="3659214"/>
            <a:ext cx="1364355" cy="136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arugo Redondo Aço Carbono 1020, Laminado 3 X 1000mm Comp. - R ...">
            <a:extLst>
              <a:ext uri="{FF2B5EF4-FFF2-40B4-BE49-F238E27FC236}">
                <a16:creationId xmlns:a16="http://schemas.microsoft.com/office/drawing/2014/main" id="{90483F05-42E3-4DED-9FE3-9989D1BE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80" y="3659215"/>
            <a:ext cx="1364354" cy="1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Quadro-negro inscrito com fórmulas e cálculos científicos | Foto ...">
            <a:extLst>
              <a:ext uri="{FF2B5EF4-FFF2-40B4-BE49-F238E27FC236}">
                <a16:creationId xmlns:a16="http://schemas.microsoft.com/office/drawing/2014/main" id="{867C6260-07EE-4F35-8BAA-1079532AF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30" y="2169905"/>
            <a:ext cx="1364354" cy="1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Maurício Romão – Seta para cima">
            <a:extLst>
              <a:ext uri="{FF2B5EF4-FFF2-40B4-BE49-F238E27FC236}">
                <a16:creationId xmlns:a16="http://schemas.microsoft.com/office/drawing/2014/main" id="{372CDF69-3772-4210-A4BE-A85D4137E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68" y="2169905"/>
            <a:ext cx="1364354" cy="13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rilha de Liderança: Gestão por pessoas ou resultados? – Grupo Am3">
            <a:extLst>
              <a:ext uri="{FF2B5EF4-FFF2-40B4-BE49-F238E27FC236}">
                <a16:creationId xmlns:a16="http://schemas.microsoft.com/office/drawing/2014/main" id="{0417B764-91A4-4BEA-AFF1-CF34B909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730" y="3659214"/>
            <a:ext cx="1364354" cy="13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Vetores de Carimbo Concluído Sinal Redondo Terminado Do Grunge ...">
            <a:extLst>
              <a:ext uri="{FF2B5EF4-FFF2-40B4-BE49-F238E27FC236}">
                <a16:creationId xmlns:a16="http://schemas.microsoft.com/office/drawing/2014/main" id="{FE622CCD-5EDD-4AF9-AC8C-0B52B558D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366" y="3659214"/>
            <a:ext cx="1383056" cy="136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64DB3-8043-41E6-A9CC-1A0A9E89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 – Projeto Integrador Transversal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3202D-0967-4E2C-B963-A8B546F7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  <a:p>
            <a:r>
              <a:rPr lang="pt-BR" dirty="0"/>
              <a:t>Grupos participantes</a:t>
            </a:r>
          </a:p>
          <a:p>
            <a:r>
              <a:rPr lang="pt-BR" dirty="0"/>
              <a:t>Ferramentas dos grupos</a:t>
            </a:r>
          </a:p>
          <a:p>
            <a:r>
              <a:rPr lang="pt-BR" dirty="0"/>
              <a:t>Ferramenta do grupo Delta</a:t>
            </a:r>
          </a:p>
          <a:p>
            <a:endParaRPr lang="pt-BR" dirty="0"/>
          </a:p>
        </p:txBody>
      </p:sp>
      <p:pic>
        <p:nvPicPr>
          <p:cNvPr id="9218" name="Picture 2" descr="Helibras entrega Pantera K2 que foi modernizado no Brasil">
            <a:extLst>
              <a:ext uri="{FF2B5EF4-FFF2-40B4-BE49-F238E27FC236}">
                <a16:creationId xmlns:a16="http://schemas.microsoft.com/office/drawing/2014/main" id="{7C152C6A-BD7A-4B9B-A364-F5CB4D120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55" y="1751783"/>
            <a:ext cx="3093695" cy="20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A2EBBC8-6799-4B32-A2B1-C0338E7EB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96" y="1751782"/>
            <a:ext cx="2318962" cy="2062465"/>
          </a:xfrm>
          <a:prstGeom prst="rect">
            <a:avLst/>
          </a:prstGeom>
        </p:spPr>
      </p:pic>
      <p:pic>
        <p:nvPicPr>
          <p:cNvPr id="10242" name="Picture 2" descr="Palavras com a letra A para alfabetização - Criando com Apego">
            <a:extLst>
              <a:ext uri="{FF2B5EF4-FFF2-40B4-BE49-F238E27FC236}">
                <a16:creationId xmlns:a16="http://schemas.microsoft.com/office/drawing/2014/main" id="{25786FE7-FA16-4C64-945D-14BCBEE27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6" y="3893895"/>
            <a:ext cx="1338911" cy="10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0431BA-A558-4B03-85F3-620908262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613" y="3890861"/>
            <a:ext cx="1338911" cy="1071826"/>
          </a:xfrm>
          <a:prstGeom prst="rect">
            <a:avLst/>
          </a:prstGeom>
        </p:spPr>
      </p:pic>
      <p:pic>
        <p:nvPicPr>
          <p:cNvPr id="12290" name="Picture 2" descr="O Significado da Letra C - Meu Mestre Interior">
            <a:extLst>
              <a:ext uri="{FF2B5EF4-FFF2-40B4-BE49-F238E27FC236}">
                <a16:creationId xmlns:a16="http://schemas.microsoft.com/office/drawing/2014/main" id="{3BB8A020-B815-4E52-A430-7FCA6184F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000" y="3890861"/>
            <a:ext cx="1338911" cy="10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CA8FBFD0-8D4C-4E05-A9AC-8AD7779D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87" y="3890861"/>
            <a:ext cx="1338911" cy="10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9E2B40-022D-46D9-89FB-A5557072A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226" y="5062881"/>
            <a:ext cx="1338911" cy="13519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B8F54A9-574A-4A0B-8134-979A4B9B6F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9613" y="5062881"/>
            <a:ext cx="1338911" cy="13519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225F65-3EA2-4C74-AD89-25FB3EC12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9000" y="5057551"/>
            <a:ext cx="1338912" cy="135198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317FC77-3EAC-499B-AA83-2BC49AD79E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8387" y="5057551"/>
            <a:ext cx="1338911" cy="135198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8928E7-30E6-40EF-8F8F-4CF52EC0D8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7773" y="5057551"/>
            <a:ext cx="1338911" cy="135198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F037EFE-19DB-4B56-9751-E3F047B67B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30910" y="3894255"/>
            <a:ext cx="2117617" cy="2326592"/>
          </a:xfrm>
          <a:prstGeom prst="rect">
            <a:avLst/>
          </a:prstGeom>
        </p:spPr>
      </p:pic>
      <p:pic>
        <p:nvPicPr>
          <p:cNvPr id="21506" name="Picture 2" descr="O Significado da Letra F - Meu Mestre Interior">
            <a:extLst>
              <a:ext uri="{FF2B5EF4-FFF2-40B4-BE49-F238E27FC236}">
                <a16:creationId xmlns:a16="http://schemas.microsoft.com/office/drawing/2014/main" id="{C10C1EF3-D1E7-455E-AB1E-7F709A92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68" y="3890861"/>
            <a:ext cx="1321516" cy="10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8DCEE-851F-41D6-BCC0-F25321CE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– Ferramenta e sua necessidade</a:t>
            </a:r>
          </a:p>
        </p:txBody>
      </p:sp>
      <p:pic>
        <p:nvPicPr>
          <p:cNvPr id="6" name="Espaço Reservado para Conteúdo 7">
            <a:extLst>
              <a:ext uri="{FF2B5EF4-FFF2-40B4-BE49-F238E27FC236}">
                <a16:creationId xmlns:a16="http://schemas.microsoft.com/office/drawing/2014/main" id="{A44956C5-6460-4F60-8F33-D15FC023678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12" y="1661647"/>
            <a:ext cx="2562202" cy="30905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5D8C38E-EC98-4007-BDBB-8524408D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222" y="1661647"/>
            <a:ext cx="4290666" cy="30905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B31330-B63A-4839-A417-F155A11E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35" y="1661647"/>
            <a:ext cx="4290666" cy="309057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BB0C15D-15C8-4DF1-82EE-B9641181CD50}"/>
              </a:ext>
            </a:extLst>
          </p:cNvPr>
          <p:cNvSpPr txBox="1"/>
          <p:nvPr/>
        </p:nvSpPr>
        <p:spPr>
          <a:xfrm>
            <a:off x="3621419" y="5196353"/>
            <a:ext cx="8106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Utilizando a chave de retenção do cilindro de alta pressão 50400, aperte a porca (4-480)</a:t>
            </a:r>
          </a:p>
          <a:p>
            <a:r>
              <a:rPr lang="pt-BR" sz="1600" dirty="0"/>
              <a:t>(Torque de aperto: 20 </a:t>
            </a:r>
            <a:r>
              <a:rPr lang="pt-BR" sz="1600" dirty="0" err="1"/>
              <a:t>N.m</a:t>
            </a:r>
            <a:r>
              <a:rPr lang="pt-BR" sz="1600" dirty="0"/>
              <a:t> (14 </a:t>
            </a:r>
            <a:r>
              <a:rPr lang="pt-BR" sz="1600" dirty="0" err="1"/>
              <a:t>lbf.ft</a:t>
            </a:r>
            <a:r>
              <a:rPr lang="pt-BR" sz="1600" dirty="0"/>
              <a:t>)).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C19ED9B-65A5-437C-957E-F53CA79F41B6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2988984" y="4856306"/>
            <a:ext cx="1089016" cy="1758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B998915F-C8B1-459F-9D6C-AF3FDCFAC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319" y="4843807"/>
            <a:ext cx="1245701" cy="15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2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5E64F-DA5F-4E21-A716-39E60C3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– Desenho dimensional da ferramenta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0D89F7-06E8-4C62-83F8-F0781D617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7" y="1771979"/>
            <a:ext cx="9065665" cy="444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8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7A96-0CA8-4AE2-BBD7-BF3649B2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157791" cy="1371600"/>
          </a:xfrm>
        </p:spPr>
        <p:txBody>
          <a:bodyPr/>
          <a:lstStyle/>
          <a:p>
            <a:r>
              <a:rPr lang="pt-BR" dirty="0"/>
              <a:t>4 – Material escolhido para a ferramenta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D5E40-028C-4F6C-9DB2-404DDC72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Aço Cromo – Vanádio SAE 6150</a:t>
            </a:r>
          </a:p>
          <a:p>
            <a:pPr lvl="1"/>
            <a:r>
              <a:rPr lang="pt-BR" dirty="0"/>
              <a:t>Observação de ferramentas em ambiente de trabalho;</a:t>
            </a:r>
          </a:p>
          <a:p>
            <a:pPr lvl="1"/>
            <a:r>
              <a:rPr lang="pt-BR" dirty="0"/>
              <a:t>Pesquisa de materiais de ferramentas de aperto existentes no mercado;</a:t>
            </a:r>
          </a:p>
          <a:p>
            <a:pPr lvl="1"/>
            <a:r>
              <a:rPr lang="pt-BR" dirty="0"/>
              <a:t>Cromo oferece dureza e proteção contra oxidação;</a:t>
            </a:r>
          </a:p>
          <a:p>
            <a:pPr lvl="1"/>
            <a:r>
              <a:rPr lang="pt-BR" dirty="0"/>
              <a:t>Vanádio proporciona resistência ao desgaste.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FC95ECA-AD46-4E0C-B79C-5609F638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455" y="1752160"/>
            <a:ext cx="4472692" cy="446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Jogo de Chaves Combinada Profissional 6 a 22mm com 12 Peças em Aço ...">
            <a:extLst>
              <a:ext uri="{FF2B5EF4-FFF2-40B4-BE49-F238E27FC236}">
                <a16:creationId xmlns:a16="http://schemas.microsoft.com/office/drawing/2014/main" id="{4B8AFCFA-C1CE-43EB-99E9-F74C76B8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4" y="4101397"/>
            <a:ext cx="1940274" cy="19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have canhão especial aço cromo vanádio cabo tipo &quot;T&quot; 17 mm - G72 ...">
            <a:extLst>
              <a:ext uri="{FF2B5EF4-FFF2-40B4-BE49-F238E27FC236}">
                <a16:creationId xmlns:a16="http://schemas.microsoft.com/office/drawing/2014/main" id="{BC143604-7832-47CB-984A-6AB3F2A1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768" y="4101397"/>
            <a:ext cx="1940275" cy="194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8D10324-4302-40D6-A14B-C3FA0E103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068" y="4101396"/>
            <a:ext cx="1940274" cy="194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6173-F792-48BA-806D-7E4CFBA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 – Desenvolvimento analítico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AEB68-C74A-437D-B99E-BD7C135C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 de tensão de esmagamento na superfície de contato entre a ferramenta e o cilindro;</a:t>
            </a:r>
          </a:p>
          <a:p>
            <a:r>
              <a:rPr lang="pt-BR" dirty="0"/>
              <a:t>Cálculo de torção em barras de seção transversal não circular (torção no dente);</a:t>
            </a:r>
          </a:p>
          <a:p>
            <a:r>
              <a:rPr lang="pt-BR" dirty="0"/>
              <a:t>Cálculo de flexão em barras de seção circular (tensão na haste);</a:t>
            </a:r>
          </a:p>
          <a:p>
            <a:r>
              <a:rPr lang="pt-BR" dirty="0"/>
              <a:t>Cálculo de torção em barras de seção circular (torção no cilindro da chave);</a:t>
            </a:r>
          </a:p>
          <a:p>
            <a:r>
              <a:rPr lang="pt-BR" dirty="0"/>
              <a:t>Cálculo de margem de segurança.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ABFA3-7C19-4870-B373-6289A2BE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83" y="3605556"/>
            <a:ext cx="4242646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6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66065-C3C3-4A3F-8A1C-04415242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 – Desenvolvimento analítico</a:t>
            </a:r>
            <a:br>
              <a:rPr lang="pt-BR" dirty="0"/>
            </a:br>
            <a:br>
              <a:rPr lang="pt-BR" dirty="0"/>
            </a:br>
            <a:r>
              <a:rPr kumimoji="0" lang="pt-BR" sz="16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 Pro" panose="02020404030301010803"/>
                <a:ea typeface="+mn-ea"/>
                <a:cs typeface="+mn-cs"/>
              </a:rPr>
              <a:t>Cálculo de tensão de esmagamento na superfície de contato entre a ferramenta e o cilindro</a:t>
            </a:r>
            <a:r>
              <a:rPr lang="pt-BR" sz="1600" b="1" dirty="0"/>
              <a:t>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D17457A-8A66-4892-B03C-FBD605222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158" y="2014195"/>
            <a:ext cx="2500084" cy="36004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91E829-BC09-4EC5-AA44-640AFEB7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3" y="2014194"/>
            <a:ext cx="2371838" cy="3600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2F6D0D4-9078-4A47-A8E5-63B9D6B8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69" y="2014194"/>
            <a:ext cx="1323975" cy="419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81C1C5-CE3B-48C0-AD60-78A3F6C49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685" y="2576169"/>
            <a:ext cx="1285959" cy="809625"/>
          </a:xfrm>
          <a:prstGeom prst="rect">
            <a:avLst/>
          </a:prstGeom>
        </p:spPr>
      </p:pic>
      <p:sp>
        <p:nvSpPr>
          <p:cNvPr id="9" name="CaixaDeTexto 7">
            <a:extLst>
              <a:ext uri="{FF2B5EF4-FFF2-40B4-BE49-F238E27FC236}">
                <a16:creationId xmlns:a16="http://schemas.microsoft.com/office/drawing/2014/main" id="{E3870EFA-F956-4EF8-A64D-C50135084A5F}"/>
              </a:ext>
            </a:extLst>
          </p:cNvPr>
          <p:cNvSpPr txBox="1"/>
          <p:nvPr/>
        </p:nvSpPr>
        <p:spPr>
          <a:xfrm>
            <a:off x="5607960" y="3528668"/>
            <a:ext cx="21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Torque [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Tensão [N/mm²]</a:t>
            </a:r>
          </a:p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Força [N]</a:t>
            </a:r>
          </a:p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Área [m²]</a:t>
            </a:r>
          </a:p>
          <a:p>
            <a:r>
              <a:rPr lang="pt-BR" sz="16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= Braço [m]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1F2034-5431-4BA6-BB03-317FA55B5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983" y="2162668"/>
            <a:ext cx="2685117" cy="230957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AB85BC5-3903-46F3-8948-5D9A24891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139" y="4877034"/>
            <a:ext cx="3012803" cy="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52E90-0E4D-49A3-8229-A492CC5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  <a:t>5 – Desenvolvimento analítico</a:t>
            </a: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br>
              <a:rPr kumimoji="0" lang="pt-BR" sz="3800" b="0" i="1" u="none" strike="noStrike" kern="1200" cap="none" spc="-7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Georgia Pro Cond Black" panose="02020404030301010803"/>
                <a:ea typeface="+mn-ea"/>
                <a:cs typeface="+mn-cs"/>
              </a:rPr>
            </a:br>
            <a:r>
              <a:rPr kumimoji="0" lang="pt-BR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 Pro" panose="02020404030301010803"/>
                <a:ea typeface="+mn-ea"/>
                <a:cs typeface="+mn-cs"/>
              </a:rPr>
              <a:t>Cálculo de torção em barras de seção transversal não circular (torção no dente)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0894A2-C747-4E02-AA19-462D0111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3" y="2014194"/>
            <a:ext cx="4152782" cy="23907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1B4254-8595-4516-B5D3-D6297A6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3" y="4509551"/>
            <a:ext cx="4152782" cy="19205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21BCE3-1BD2-4D1B-BE1C-FED976B8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332" y="2990324"/>
            <a:ext cx="1592653" cy="596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A3C30CF-B38C-4EBF-BA2E-7DB47FB08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333" y="2014194"/>
            <a:ext cx="1592655" cy="32783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9378D8-78D2-424C-950D-5D55750B8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6332" y="2502259"/>
            <a:ext cx="1592655" cy="3278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8C5A23B-76AC-4B33-B4D9-07F20FFC7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6332" y="3713624"/>
            <a:ext cx="2611877" cy="13144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0729E71-A11E-4124-9106-53CE85103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8004" y="2014194"/>
            <a:ext cx="2109995" cy="261795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CF3BEE0-51CF-4BE3-995E-C3A8D4AA38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2397" y="5028074"/>
            <a:ext cx="3012803" cy="95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1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435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Cambria Math</vt:lpstr>
      <vt:lpstr>Garamond</vt:lpstr>
      <vt:lpstr>Georgia Pro</vt:lpstr>
      <vt:lpstr>Georgia Pro Cond Black</vt:lpstr>
      <vt:lpstr>Wingdings</vt:lpstr>
      <vt:lpstr>SavonVTI</vt:lpstr>
      <vt:lpstr>Fatec S.J.C Grupo Delta</vt:lpstr>
      <vt:lpstr>Sumário</vt:lpstr>
      <vt:lpstr>1 – Projeto Integrador Transversal</vt:lpstr>
      <vt:lpstr>2 – Ferramenta e sua necessidade</vt:lpstr>
      <vt:lpstr>3 – Desenho dimensional da ferramenta</vt:lpstr>
      <vt:lpstr>4 – Material escolhido para a ferramenta</vt:lpstr>
      <vt:lpstr>5 – Desenvolvimento analítico </vt:lpstr>
      <vt:lpstr>5 – Desenvolvimento analítico  Cálculo de tensão de esmagamento na superfície de contato entre a ferramenta e o cilindro </vt:lpstr>
      <vt:lpstr>5 – Desenvolvimento analítico  Cálculo de torção em barras de seção transversal não circular (torção no dente)</vt:lpstr>
      <vt:lpstr>5 – Desenvolvimento analítico  Cálculo de flexão em barras de seção circular (tensão na haste)</vt:lpstr>
      <vt:lpstr>5 – Desenvolvimento analítico  Cálculo de torção em barras de seção circular (torção no cilindro da chave)</vt:lpstr>
      <vt:lpstr>5 – Desenvolvimento analítico  Cálculo de margem de segurança</vt:lpstr>
      <vt:lpstr>6 – Evolução do projeto e Trade-Off</vt:lpstr>
      <vt:lpstr>6 – Evolução do projeto e Trade-Off</vt:lpstr>
      <vt:lpstr>7 – Resultado Final</vt:lpstr>
      <vt:lpstr>8 –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S.J.C</dc:title>
  <dc:creator>LUCAS SERGIO DE OLIVEIRA</dc:creator>
  <cp:lastModifiedBy>christian queiroz</cp:lastModifiedBy>
  <cp:revision>63</cp:revision>
  <dcterms:created xsi:type="dcterms:W3CDTF">2020-05-09T19:17:00Z</dcterms:created>
  <dcterms:modified xsi:type="dcterms:W3CDTF">2020-06-22T14:23:50Z</dcterms:modified>
</cp:coreProperties>
</file>