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82" r:id="rId4"/>
    <p:sldId id="259" r:id="rId5"/>
    <p:sldId id="314" r:id="rId6"/>
    <p:sldId id="315" r:id="rId7"/>
    <p:sldId id="301" r:id="rId8"/>
    <p:sldId id="266" r:id="rId9"/>
    <p:sldId id="316" r:id="rId10"/>
    <p:sldId id="317" r:id="rId11"/>
    <p:sldId id="302" r:id="rId12"/>
    <p:sldId id="318" r:id="rId13"/>
    <p:sldId id="319" r:id="rId14"/>
    <p:sldId id="320" r:id="rId15"/>
    <p:sldId id="321" r:id="rId16"/>
    <p:sldId id="32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4333"/>
    <a:srgbClr val="014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3"/>
    <p:restoredTop sz="84314"/>
  </p:normalViewPr>
  <p:slideViewPr>
    <p:cSldViewPr snapToGrid="0" snapToObjects="1">
      <p:cViewPr>
        <p:scale>
          <a:sx n="79" d="100"/>
          <a:sy n="79" d="100"/>
        </p:scale>
        <p:origin x="2768" y="2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81A0E-C8C8-1649-A98E-82D42BAEF88A}" type="datetimeFigureOut">
              <a:rPr lang="en-US" smtClean="0"/>
              <a:t>6/13/20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5FC45-0219-914A-B5A5-AB99CCF52133}" type="slidenum">
              <a:rPr lang="en-US" smtClean="0"/>
              <a:t>‹#›</a:t>
            </a:fld>
            <a:endParaRPr lang="en-US"/>
          </a:p>
        </p:txBody>
      </p:sp>
    </p:spTree>
    <p:extLst>
      <p:ext uri="{BB962C8B-B14F-4D97-AF65-F5344CB8AC3E}">
        <p14:creationId xmlns:p14="http://schemas.microsoft.com/office/powerpoint/2010/main" val="135112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statistical analysis is to make an inference about the population.</a:t>
            </a:r>
          </a:p>
          <a:p>
            <a:endParaRPr lang="en-US" dirty="0"/>
          </a:p>
          <a:p>
            <a:r>
              <a:rPr lang="en-US" dirty="0"/>
              <a:t>﻿We are presented with a population about which we would like to learn. And while it would be desirable to examine every single member of the population, we find that it is either impossible or infeasible for us to do so, thus, we will only collect a sample instead.</a:t>
            </a:r>
          </a:p>
          <a:p>
            <a:endParaRPr lang="en-US" dirty="0"/>
          </a:p>
          <a:p>
            <a:r>
              <a:rPr lang="en-US" dirty="0"/>
              <a:t>The good sample is a sample that is representative of the population. A good way to achieve this is to sample randomly ﻿the population.</a:t>
            </a:r>
          </a:p>
          <a:p>
            <a:endParaRPr lang="en-US" dirty="0"/>
          </a:p>
          <a:p>
            <a:r>
              <a:rPr lang="en-US" dirty="0"/>
              <a:t>﻿When we have collected a random sample, the next task is to make some sense out of the experimental data.</a:t>
            </a:r>
          </a:p>
          <a:p>
            <a:endParaRPr lang="en-US" dirty="0"/>
          </a:p>
          <a:p>
            <a:r>
              <a:rPr lang="en-US" dirty="0"/>
              <a:t>﻿We summarize the data set with a descriptive statistic, a quantity calculated from the data like mean, median, mode, variance etc. But let's don't forget that our sample was random. . .</a:t>
            </a:r>
          </a:p>
          <a:p>
            <a:endParaRPr lang="en-US" dirty="0"/>
          </a:p>
          <a:p>
            <a:r>
              <a:rPr lang="en-US" dirty="0"/>
              <a:t>Remember that our population has a probability distribution associated with it, as well as mean and variance.</a:t>
            </a:r>
          </a:p>
          <a:p>
            <a:endParaRPr lang="en-US" dirty="0"/>
          </a:p>
          <a:p>
            <a:r>
              <a:rPr lang="en-US" dirty="0"/>
              <a:t>Each value associated with the whole population is called a PARAMETER, where as the value associated with our experimental data is called STATISTIC.</a:t>
            </a:r>
          </a:p>
          <a:p>
            <a:endParaRPr lang="en-US" dirty="0"/>
          </a:p>
          <a:p>
            <a:r>
              <a:rPr lang="en-US" dirty="0"/>
              <a:t>﻿The true value of a population parameter is an unknown constant. It can be</a:t>
            </a:r>
          </a:p>
          <a:p>
            <a:r>
              <a:rPr lang="en-US" dirty="0"/>
              <a:t>correctly determined only by a complete study of the population. But when it is impossible or practically not feasible we will use the concepts of statistical inference.</a:t>
            </a:r>
          </a:p>
        </p:txBody>
      </p:sp>
      <p:sp>
        <p:nvSpPr>
          <p:cNvPr id="4" name="Slide Number Placeholder 3"/>
          <p:cNvSpPr>
            <a:spLocks noGrp="1"/>
          </p:cNvSpPr>
          <p:nvPr>
            <p:ph type="sldNum" sz="quarter" idx="5"/>
          </p:nvPr>
        </p:nvSpPr>
        <p:spPr/>
        <p:txBody>
          <a:bodyPr/>
          <a:lstStyle/>
          <a:p>
            <a:fld id="{24E5FC45-0219-914A-B5A5-AB99CCF52133}" type="slidenum">
              <a:rPr lang="en-US" smtClean="0"/>
              <a:t>5</a:t>
            </a:fld>
            <a:endParaRPr lang="en-US"/>
          </a:p>
        </p:txBody>
      </p:sp>
    </p:spTree>
    <p:extLst>
      <p:ext uri="{BB962C8B-B14F-4D97-AF65-F5344CB8AC3E}">
        <p14:creationId xmlns:p14="http://schemas.microsoft.com/office/powerpoint/2010/main" val="237807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this moment we only were talking about one population.</a:t>
            </a:r>
          </a:p>
          <a:p>
            <a:endParaRPr lang="en-US" dirty="0"/>
          </a:p>
          <a:p>
            <a:r>
              <a:rPr lang="en-US" dirty="0"/>
              <a:t>But what if we have two populations? The most simple case if both populations are normally distributed. One with mean mu x and sigma x and another with mu y and sigma y.</a:t>
            </a:r>
          </a:p>
          <a:p>
            <a:endParaRPr lang="en-US" dirty="0"/>
          </a:p>
          <a:p>
            <a:r>
              <a:rPr lang="en-US" dirty="0"/>
              <a:t>Now we have to do double work because we need to collect and analyze two independent samples - X and Y. In general we, may have different number of observations - N observations of sample X and K observations of sample Y.</a:t>
            </a:r>
          </a:p>
          <a:p>
            <a:endParaRPr lang="en-US" dirty="0"/>
          </a:p>
          <a:p>
            <a:r>
              <a:rPr lang="en-US" dirty="0"/>
              <a:t>We know how to calculate Z-score of the sample X and the same is true for the sample Y.</a:t>
            </a:r>
          </a:p>
          <a:p>
            <a:endParaRPr lang="en-US" dirty="0"/>
          </a:p>
          <a:p>
            <a:r>
              <a:rPr lang="en-US" dirty="0"/>
              <a:t>We can combine these two expressions by subtracting one from another. And it also will follow the Z-distribution.</a:t>
            </a:r>
          </a:p>
          <a:p>
            <a:br>
              <a:rPr lang="en-US" dirty="0"/>
            </a:br>
            <a:r>
              <a:rPr lang="en-US" dirty="0"/>
              <a:t>Let's see, how it will look on the graph.</a:t>
            </a:r>
          </a:p>
          <a:p>
            <a:endParaRPr lang="en-US" dirty="0"/>
          </a:p>
          <a:p>
            <a:r>
              <a:rPr lang="en-US" dirty="0"/>
              <a:t>We may have population X normally distributed over the mean mu X and population Y normally distributed with mean mu Y. These distributions also may have different widths.</a:t>
            </a:r>
          </a:p>
          <a:p>
            <a:endParaRPr lang="en-US" dirty="0"/>
          </a:p>
          <a:p>
            <a:r>
              <a:rPr lang="en-US" dirty="0"/>
              <a:t>But the sampling distribution of means differences of these two normal distributions will be standard normal with mean o and standard deviation 1. ﻿Even if the distribution of one or both of the samples is not normal, the distribution of means differences will still be approximately normal provided that both sample sizes are large. This case is important in hypothesis test when we need to see if two samples are from the same population.</a:t>
            </a:r>
          </a:p>
        </p:txBody>
      </p:sp>
      <p:sp>
        <p:nvSpPr>
          <p:cNvPr id="4" name="Slide Number Placeholder 3"/>
          <p:cNvSpPr>
            <a:spLocks noGrp="1"/>
          </p:cNvSpPr>
          <p:nvPr>
            <p:ph type="sldNum" sz="quarter" idx="5"/>
          </p:nvPr>
        </p:nvSpPr>
        <p:spPr/>
        <p:txBody>
          <a:bodyPr/>
          <a:lstStyle/>
          <a:p>
            <a:fld id="{24E5FC45-0219-914A-B5A5-AB99CCF52133}" type="slidenum">
              <a:rPr lang="en-US" smtClean="0"/>
              <a:t>14</a:t>
            </a:fld>
            <a:endParaRPr lang="en-US"/>
          </a:p>
        </p:txBody>
      </p:sp>
    </p:spTree>
    <p:extLst>
      <p:ext uri="{BB962C8B-B14F-4D97-AF65-F5344CB8AC3E}">
        <p14:creationId xmlns:p14="http://schemas.microsoft.com/office/powerpoint/2010/main" val="134942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seen the sampling distribution of differences of two means, let's see how the sample variances of two normally distributed populations are related to one another. We may calculate variances for both samples.</a:t>
            </a:r>
          </a:p>
          <a:p>
            <a:endParaRPr lang="en-US" dirty="0"/>
          </a:p>
          <a:p>
            <a:r>
              <a:rPr lang="en-US" dirty="0"/>
              <a:t>And then look on their ratio. In such a form this ratio </a:t>
            </a:r>
            <a:r>
              <a:rPr lang="en-US"/>
              <a:t>has the </a:t>
            </a:r>
            <a:r>
              <a:rPr lang="en-US" dirty="0"/>
              <a:t>F-distribution.</a:t>
            </a:r>
          </a:p>
          <a:p>
            <a:endParaRPr lang="en-US" dirty="0"/>
          </a:p>
          <a:p>
            <a:r>
              <a:rPr lang="en-US" dirty="0"/>
              <a:t>Here is the probability density function of the F-distribution.</a:t>
            </a:r>
          </a:p>
          <a:p>
            <a:endParaRPr lang="en-US" dirty="0"/>
          </a:p>
          <a:p>
            <a:r>
              <a:rPr lang="en-US" dirty="0"/>
              <a:t>It has a support on positive values of X.</a:t>
            </a:r>
          </a:p>
          <a:p>
            <a:endParaRPr lang="en-US" dirty="0"/>
          </a:p>
          <a:p>
            <a:r>
              <a:rPr lang="en-US" dirty="0"/>
              <a:t>And it takes two parameters M and N that are degrees of freedom of both samples.</a:t>
            </a:r>
          </a:p>
          <a:p>
            <a:endParaRPr lang="en-US" dirty="0"/>
          </a:p>
          <a:p>
            <a:r>
              <a:rPr lang="en-US" dirty="0"/>
              <a:t>The F-distribution is very asymmetric and right-skewed. This distribution is important when we do hypothesis test of the ratio of population's variances.</a:t>
            </a:r>
          </a:p>
        </p:txBody>
      </p:sp>
      <p:sp>
        <p:nvSpPr>
          <p:cNvPr id="4" name="Slide Number Placeholder 3"/>
          <p:cNvSpPr>
            <a:spLocks noGrp="1"/>
          </p:cNvSpPr>
          <p:nvPr>
            <p:ph type="sldNum" sz="quarter" idx="5"/>
          </p:nvPr>
        </p:nvSpPr>
        <p:spPr/>
        <p:txBody>
          <a:bodyPr/>
          <a:lstStyle/>
          <a:p>
            <a:fld id="{24E5FC45-0219-914A-B5A5-AB99CCF52133}" type="slidenum">
              <a:rPr lang="en-US" smtClean="0"/>
              <a:t>15</a:t>
            </a:fld>
            <a:endParaRPr lang="en-US"/>
          </a:p>
        </p:txBody>
      </p:sp>
    </p:spTree>
    <p:extLst>
      <p:ext uri="{BB962C8B-B14F-4D97-AF65-F5344CB8AC3E}">
        <p14:creationId xmlns:p14="http://schemas.microsoft.com/office/powerpoint/2010/main" val="3169467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﻿Note that every statistic is a random variable. The statistic must serve as our source of information about the value of a parameter. There are three important points:</a:t>
            </a:r>
          </a:p>
          <a:p>
            <a:endParaRPr lang="en-US" dirty="0"/>
          </a:p>
          <a:p>
            <a:r>
              <a:rPr lang="en-US" dirty="0"/>
              <a:t>1. Because a sample is only a part of the population, the numerical value of a statistic cannot be expected to give us the exact value of a parameter</a:t>
            </a:r>
          </a:p>
          <a:p>
            <a:endParaRPr lang="en-US" dirty="0"/>
          </a:p>
          <a:p>
            <a:r>
              <a:rPr lang="en-US" dirty="0"/>
              <a:t>2. ﻿The observed value of a statistic depends on the particular sample that happens to be selected.</a:t>
            </a:r>
          </a:p>
          <a:p>
            <a:endParaRPr lang="en-US" dirty="0"/>
          </a:p>
          <a:p>
            <a:r>
              <a:rPr lang="en-US" dirty="0"/>
              <a:t>3. There will be some variability in the values of a statistic over different occasions of sampling.</a:t>
            </a:r>
          </a:p>
        </p:txBody>
      </p:sp>
      <p:sp>
        <p:nvSpPr>
          <p:cNvPr id="4" name="Slide Number Placeholder 3"/>
          <p:cNvSpPr>
            <a:spLocks noGrp="1"/>
          </p:cNvSpPr>
          <p:nvPr>
            <p:ph type="sldNum" sz="quarter" idx="5"/>
          </p:nvPr>
        </p:nvSpPr>
        <p:spPr/>
        <p:txBody>
          <a:bodyPr/>
          <a:lstStyle/>
          <a:p>
            <a:fld id="{24E5FC45-0219-914A-B5A5-AB99CCF52133}" type="slidenum">
              <a:rPr lang="en-US" smtClean="0"/>
              <a:t>6</a:t>
            </a:fld>
            <a:endParaRPr lang="en-US"/>
          </a:p>
        </p:txBody>
      </p:sp>
    </p:spTree>
    <p:extLst>
      <p:ext uri="{BB962C8B-B14F-4D97-AF65-F5344CB8AC3E}">
        <p14:creationId xmlns:p14="http://schemas.microsoft.com/office/powerpoint/2010/main" val="51275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interested in study about the population we start with getting a sample.</a:t>
            </a:r>
          </a:p>
          <a:p>
            <a:endParaRPr lang="en-US" dirty="0"/>
          </a:p>
          <a:p>
            <a:r>
              <a:rPr lang="en-US" dirty="0"/>
              <a:t>As I said before, the sample should be representative of the population. ﻿The fact that the value of the sample mean, or any other statistic, will vary with the sampling process is a key concept.</a:t>
            </a:r>
          </a:p>
          <a:p>
            <a:endParaRPr lang="en-US" dirty="0"/>
          </a:p>
          <a:p>
            <a:r>
              <a:rPr lang="en-US" dirty="0"/>
              <a:t>What if we repeat the process and get another sample?</a:t>
            </a:r>
          </a:p>
          <a:p>
            <a:endParaRPr lang="en-US" dirty="0"/>
          </a:p>
          <a:p>
            <a:r>
              <a:rPr lang="en-US" dirty="0"/>
              <a:t>And then another one or even many samples? Of cause we can join them to get one big </a:t>
            </a:r>
            <a:r>
              <a:rPr lang="en-US" dirty="0" err="1"/>
              <a:t>sampl</a:t>
            </a:r>
            <a:r>
              <a:rPr lang="en-US" dirty="0"/>
              <a:t>. But here I want to show what will happen with statistic of many samples from the same population.</a:t>
            </a:r>
          </a:p>
          <a:p>
            <a:endParaRPr lang="en-US" dirty="0"/>
          </a:p>
          <a:p>
            <a:r>
              <a:rPr lang="en-US" dirty="0"/>
              <a:t>Because any statistic and the sample mean in particular, varies from sample to sample, it is a random variable and has its own probability distribution.</a:t>
            </a:r>
          </a:p>
          <a:p>
            <a:endParaRPr lang="en-US" dirty="0"/>
          </a:p>
          <a:p>
            <a:r>
              <a:rPr lang="en-US" dirty="0"/>
              <a:t>The probability distribution associated with the population from which we sample is called the POPILATION DISTRIBUTION, and the probability distribution associated with our statistic is called its SAMPLING DISTRIBUTION. Clearly, the two are interrelated. To learn about the population distribution, it is imperative to know everything we can about the sampling distribution.</a:t>
            </a:r>
          </a:p>
          <a:p>
            <a:endParaRPr lang="en-US" dirty="0"/>
          </a:p>
          <a:p>
            <a:r>
              <a:rPr lang="en-US" dirty="0"/>
              <a:t>The statistic not only represent a mean, but can represent variance or standard deviation, or even difference of two means or ratio of two variances of two different populations. Depending on the statistic we can expect it to be a normal distribution, Z-distribution, t-distribution or chi-square distribution. These distributions are the most common ones.</a:t>
            </a:r>
          </a:p>
        </p:txBody>
      </p:sp>
      <p:sp>
        <p:nvSpPr>
          <p:cNvPr id="4" name="Slide Number Placeholder 3"/>
          <p:cNvSpPr>
            <a:spLocks noGrp="1"/>
          </p:cNvSpPr>
          <p:nvPr>
            <p:ph type="sldNum" sz="quarter" idx="5"/>
          </p:nvPr>
        </p:nvSpPr>
        <p:spPr/>
        <p:txBody>
          <a:bodyPr/>
          <a:lstStyle/>
          <a:p>
            <a:fld id="{24E5FC45-0219-914A-B5A5-AB99CCF52133}" type="slidenum">
              <a:rPr lang="en-US" smtClean="0"/>
              <a:t>7</a:t>
            </a:fld>
            <a:endParaRPr lang="en-US"/>
          </a:p>
        </p:txBody>
      </p:sp>
    </p:spTree>
    <p:extLst>
      <p:ext uri="{BB962C8B-B14F-4D97-AF65-F5344CB8AC3E}">
        <p14:creationId xmlns:p14="http://schemas.microsoft.com/office/powerpoint/2010/main" val="2702718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on one specific and very common case when the population has a normal distribution with parameters mu and sigma.</a:t>
            </a:r>
          </a:p>
          <a:p>
            <a:endParaRPr lang="en-US" dirty="0"/>
          </a:p>
          <a:p>
            <a:r>
              <a:rPr lang="en-US" dirty="0"/>
              <a:t>Imagine, that we draw a lot of samples. We can analyze these samples and find the statistic for each one. The most common and practically useful information is to know the distribution of means of samples.</a:t>
            </a:r>
          </a:p>
          <a:p>
            <a:endParaRPr lang="en-US" dirty="0"/>
          </a:p>
          <a:p>
            <a:r>
              <a:rPr lang="en-US" dirty="0"/>
              <a:t>In other words, we are interested in the sampling distribution of means.</a:t>
            </a:r>
          </a:p>
          <a:p>
            <a:endParaRPr lang="en-US" dirty="0"/>
          </a:p>
          <a:p>
            <a:r>
              <a:rPr lang="en-US" dirty="0"/>
              <a:t>It turns out that the sampling distribution of means will be also normal with mean equal to the mean of the population and variance equal to the variance of the population divided by the number of observations. In our case N.</a:t>
            </a:r>
          </a:p>
          <a:p>
            <a:endParaRPr lang="en-US" dirty="0"/>
          </a:p>
          <a:p>
            <a:r>
              <a:rPr lang="en-US" dirty="0"/>
              <a:t>Let's see, how it can be represented on the graph. This green normal distribution represents the population distribution with parameters mu and sigma.</a:t>
            </a:r>
          </a:p>
          <a:p>
            <a:endParaRPr lang="en-US" dirty="0"/>
          </a:p>
          <a:p>
            <a:r>
              <a:rPr lang="en-US" dirty="0"/>
              <a:t>The yellow one, that is below, represents the distribution of means of sample. Now, they are equal and it corresponds to the case when we have only one observation in each sample.</a:t>
            </a:r>
          </a:p>
          <a:p>
            <a:endParaRPr lang="en-US" dirty="0"/>
          </a:p>
          <a:p>
            <a:r>
              <a:rPr lang="en-US" dirty="0"/>
              <a:t>But when we have more than one observation, the yellow distribution squeezes as a square root of N - the number of observations. Thus, the more observations we have, more precisely we determine the population mean using our statistic. This is an important result for the determination of population mean, confidence interval and hypothesis test.</a:t>
            </a:r>
          </a:p>
          <a:p>
            <a:endParaRPr lang="en-US" dirty="0"/>
          </a:p>
          <a:p>
            <a:r>
              <a:rPr lang="en-US" dirty="0"/>
              <a:t>In this conclusion, it is assumed that we know the standard deviation of the population. In reality, it is only an approximation using the standard deviation of the sample. They assumed to be equal when the sample size is big.</a:t>
            </a:r>
          </a:p>
          <a:p>
            <a:endParaRPr lang="en-US" dirty="0"/>
          </a:p>
          <a:p>
            <a:r>
              <a:rPr lang="en-US" dirty="0"/>
              <a:t>From this graph you see that the population distribution and sampling distribution are not the same thing.</a:t>
            </a:r>
          </a:p>
          <a:p>
            <a:endParaRPr lang="en-US" dirty="0"/>
          </a:p>
        </p:txBody>
      </p:sp>
      <p:sp>
        <p:nvSpPr>
          <p:cNvPr id="4" name="Slide Number Placeholder 3"/>
          <p:cNvSpPr>
            <a:spLocks noGrp="1"/>
          </p:cNvSpPr>
          <p:nvPr>
            <p:ph type="sldNum" sz="quarter" idx="5"/>
          </p:nvPr>
        </p:nvSpPr>
        <p:spPr/>
        <p:txBody>
          <a:bodyPr/>
          <a:lstStyle/>
          <a:p>
            <a:fld id="{24E5FC45-0219-914A-B5A5-AB99CCF52133}" type="slidenum">
              <a:rPr lang="en-US" smtClean="0"/>
              <a:t>8</a:t>
            </a:fld>
            <a:endParaRPr lang="en-US"/>
          </a:p>
        </p:txBody>
      </p:sp>
    </p:spTree>
    <p:extLst>
      <p:ext uri="{BB962C8B-B14F-4D97-AF65-F5344CB8AC3E}">
        <p14:creationId xmlns:p14="http://schemas.microsoft.com/office/powerpoint/2010/main" val="1792187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now, how can we generalize the concept of normally distributed sample means when the underlying distribution is not normal but any distribution, even a discreet one?</a:t>
            </a:r>
          </a:p>
          <a:p>
            <a:endParaRPr lang="en-US" dirty="0"/>
          </a:p>
          <a:p>
            <a:r>
              <a:rPr lang="en-US" dirty="0"/>
              <a:t>The question is, what will happen with the sample means in this case?</a:t>
            </a:r>
          </a:p>
          <a:p>
            <a:endParaRPr lang="en-US" dirty="0"/>
          </a:p>
          <a:p>
            <a:r>
              <a:rPr lang="en-US" dirty="0"/>
              <a:t>And the answer on this question is given by the Central limit theorem.</a:t>
            </a:r>
          </a:p>
          <a:p>
            <a:endParaRPr lang="en-US" dirty="0"/>
          </a:p>
          <a:p>
            <a:r>
              <a:rPr lang="en-US" dirty="0"/>
              <a:t>Central limit theorem gives a surprising result. It states that ﻿whatever the population, the distribution of means is approximately normal when N is large.</a:t>
            </a:r>
          </a:p>
          <a:p>
            <a:endParaRPr lang="en-US" dirty="0"/>
          </a:p>
          <a:p>
            <a:r>
              <a:rPr lang="en-US" dirty="0"/>
              <a:t>Let's see what it means. Imagine, that we are studying a process that has an exponential distribution with mean equal to mu. The exponential distribution is very asymmetric and doesn't look like a normal curve at all. But for the sampling distribution of means the shape of the population distribution doesn't matter.</a:t>
            </a:r>
          </a:p>
          <a:p>
            <a:endParaRPr lang="en-US" dirty="0"/>
          </a:p>
          <a:p>
            <a:r>
              <a:rPr lang="en-US" dirty="0"/>
              <a:t>The Central limit theorem says that means of samples will be distributed normally with the mean equal to the mean of the population.</a:t>
            </a:r>
          </a:p>
          <a:p>
            <a:endParaRPr lang="en-US" dirty="0"/>
          </a:p>
          <a:p>
            <a:r>
              <a:rPr lang="en-US" dirty="0"/>
              <a:t>﻿﻿We can even normalize this normal distribution to be standard normal distribution with mean equal to 0 and standard deviation equal to 1, or so called Z-distribution using this operation.</a:t>
            </a:r>
          </a:p>
        </p:txBody>
      </p:sp>
      <p:sp>
        <p:nvSpPr>
          <p:cNvPr id="4" name="Slide Number Placeholder 3"/>
          <p:cNvSpPr>
            <a:spLocks noGrp="1"/>
          </p:cNvSpPr>
          <p:nvPr>
            <p:ph type="sldNum" sz="quarter" idx="5"/>
          </p:nvPr>
        </p:nvSpPr>
        <p:spPr/>
        <p:txBody>
          <a:bodyPr/>
          <a:lstStyle/>
          <a:p>
            <a:fld id="{24E5FC45-0219-914A-B5A5-AB99CCF52133}" type="slidenum">
              <a:rPr lang="en-US" smtClean="0"/>
              <a:t>9</a:t>
            </a:fld>
            <a:endParaRPr lang="en-US"/>
          </a:p>
        </p:txBody>
      </p:sp>
    </p:spTree>
    <p:extLst>
      <p:ext uri="{BB962C8B-B14F-4D97-AF65-F5344CB8AC3E}">
        <p14:creationId xmlns:p14="http://schemas.microsoft.com/office/powerpoint/2010/main" val="1388694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 limit theorem states that the number of observations N should be large. But what it means a large N?</a:t>
            </a:r>
          </a:p>
          <a:p>
            <a:endParaRPr lang="en-US" dirty="0"/>
          </a:p>
          <a:p>
            <a:r>
              <a:rPr lang="en-US" dirty="0"/>
              <a:t>It is here that the shape of the underlying population distribution plays a role.</a:t>
            </a:r>
          </a:p>
          <a:p>
            <a:endParaRPr lang="en-US" dirty="0"/>
          </a:p>
          <a:p>
            <a:r>
              <a:rPr lang="en-US" dirty="0"/>
              <a:t>For populations with distributions that are approximately symmetric and mound-shaped, the samples may need to have only 4-5 observations,</a:t>
            </a:r>
          </a:p>
          <a:p>
            <a:endParaRPr lang="en-US" dirty="0"/>
          </a:p>
          <a:p>
            <a:r>
              <a:rPr lang="en-US" dirty="0"/>
              <a:t>while for highly skewed or heavy-tailed populations the samples may need to be much larger for the distribution of the sample means to begin to show a bell-shape.</a:t>
            </a:r>
          </a:p>
          <a:p>
            <a:endParaRPr lang="en-US" dirty="0"/>
          </a:p>
          <a:p>
            <a:r>
              <a:rPr lang="en-US" dirty="0"/>
              <a:t>Regardless, for a given population distribution (with finite standard deviation) the approximation tends to be better for larger sample sizes.</a:t>
            </a:r>
          </a:p>
          <a:p>
            <a:br>
              <a:rPr lang="en-US" dirty="0"/>
            </a:br>
            <a:r>
              <a:rPr lang="en-US" dirty="0"/>
              <a:t>And if you want a simple answer on the question how large N should be, it is commonly accepted that N must be greater than 30.</a:t>
            </a:r>
          </a:p>
        </p:txBody>
      </p:sp>
      <p:sp>
        <p:nvSpPr>
          <p:cNvPr id="4" name="Slide Number Placeholder 3"/>
          <p:cNvSpPr>
            <a:spLocks noGrp="1"/>
          </p:cNvSpPr>
          <p:nvPr>
            <p:ph type="sldNum" sz="quarter" idx="5"/>
          </p:nvPr>
        </p:nvSpPr>
        <p:spPr/>
        <p:txBody>
          <a:bodyPr/>
          <a:lstStyle/>
          <a:p>
            <a:fld id="{24E5FC45-0219-914A-B5A5-AB99CCF52133}" type="slidenum">
              <a:rPr lang="en-US" smtClean="0"/>
              <a:t>10</a:t>
            </a:fld>
            <a:endParaRPr lang="en-US"/>
          </a:p>
        </p:txBody>
      </p:sp>
    </p:spTree>
    <p:extLst>
      <p:ext uri="{BB962C8B-B14F-4D97-AF65-F5344CB8AC3E}">
        <p14:creationId xmlns:p14="http://schemas.microsoft.com/office/powerpoint/2010/main" val="3537789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 limit theorem describes distribution of sample means in a case of any population distribution with the large number of observations. In this case we can not only precisely define the population mean but even a population distribution by doing a distribution fitting, for example.</a:t>
            </a:r>
          </a:p>
          <a:p>
            <a:endParaRPr lang="en-US" dirty="0"/>
          </a:p>
          <a:p>
            <a:r>
              <a:rPr lang="en-US" dirty="0"/>
              <a:t>But what if we have only a few observations but we certain that the population distribution is normal. If we have only a small sample we don't know neither distribution mean nor variance yet.</a:t>
            </a:r>
          </a:p>
          <a:p>
            <a:endParaRPr lang="en-US" dirty="0"/>
          </a:p>
          <a:p>
            <a:r>
              <a:rPr lang="en-US" dirty="0"/>
              <a:t>When the number of observations is large we approximate population variance with sample variance. In this case, the sample distribution is normal with mean mu and standard deviation sigma over square root of N.</a:t>
            </a:r>
          </a:p>
          <a:p>
            <a:endParaRPr lang="en-US" dirty="0"/>
          </a:p>
          <a:p>
            <a:r>
              <a:rPr lang="en-US" dirty="0"/>
              <a:t>But when N is small we can not do that. We still will use the standard deviation of the sample, but the sampling distribution will no longer be normal but rather it will be a t-distribution with parameters mu and sample standard deviation over the square root on N. It has one more parameter that is called degrees of freedom that is equal to the number of observations minus one.</a:t>
            </a:r>
          </a:p>
          <a:p>
            <a:endParaRPr lang="en-US" dirty="0"/>
          </a:p>
          <a:p>
            <a:r>
              <a:rPr lang="en-US" dirty="0"/>
              <a:t>Graphically the t-distribution is very similar to the Z-distribution that is standard normal with mean 0 and standard deviation 1. See, how close to each other Z-distribution plotted in blue and t-distribution with degree of freedom equal to 5 in red.</a:t>
            </a:r>
          </a:p>
          <a:p>
            <a:endParaRPr lang="en-US" dirty="0"/>
          </a:p>
          <a:p>
            <a:r>
              <a:rPr lang="en-US" dirty="0"/>
              <a:t>In the case of a normal population and small number of observations we will calculate not a Z-score but a T-score using a similar formula.</a:t>
            </a:r>
          </a:p>
        </p:txBody>
      </p:sp>
      <p:sp>
        <p:nvSpPr>
          <p:cNvPr id="4" name="Slide Number Placeholder 3"/>
          <p:cNvSpPr>
            <a:spLocks noGrp="1"/>
          </p:cNvSpPr>
          <p:nvPr>
            <p:ph type="sldNum" sz="quarter" idx="5"/>
          </p:nvPr>
        </p:nvSpPr>
        <p:spPr/>
        <p:txBody>
          <a:bodyPr/>
          <a:lstStyle/>
          <a:p>
            <a:fld id="{24E5FC45-0219-914A-B5A5-AB99CCF52133}" type="slidenum">
              <a:rPr lang="en-US" smtClean="0"/>
              <a:t>11</a:t>
            </a:fld>
            <a:endParaRPr lang="en-US"/>
          </a:p>
        </p:txBody>
      </p:sp>
    </p:spTree>
    <p:extLst>
      <p:ext uri="{BB962C8B-B14F-4D97-AF65-F5344CB8AC3E}">
        <p14:creationId xmlns:p14="http://schemas.microsoft.com/office/powerpoint/2010/main" val="291204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distribution was first published by William </a:t>
            </a:r>
            <a:r>
              <a:rPr lang="en-US" dirty="0" err="1"/>
              <a:t>Gosset</a:t>
            </a:r>
            <a:r>
              <a:rPr lang="en-US" dirty="0"/>
              <a:t> under the pseudonym Student, and the distribution has consequently come to be known as Student’s t distribution.</a:t>
            </a:r>
          </a:p>
          <a:p>
            <a:endParaRPr lang="en-US" dirty="0"/>
          </a:p>
          <a:p>
            <a:r>
              <a:rPr lang="en-US" dirty="0"/>
              <a:t>﻿The probability density function of T-distribution takes this form. ﻿Any random variable X with this distribution is said to have Student’s t distribution with r degrees of freedom.</a:t>
            </a:r>
          </a:p>
          <a:p>
            <a:endParaRPr lang="en-US" dirty="0"/>
          </a:p>
          <a:p>
            <a:r>
              <a:rPr lang="en-US" dirty="0"/>
              <a:t>﻿There are a few things to note about the t-distribution. The t-distribution with degrees of freedom equal to 1 is the same as the Cauchy distribution with location parameter equal to 0 and scale parameter equal to 1. The Cauchy distribution is rather pathological and is a counterexample to many famous results.</a:t>
            </a:r>
          </a:p>
          <a:p>
            <a:endParaRPr lang="en-US" dirty="0"/>
          </a:p>
          <a:p>
            <a:r>
              <a:rPr lang="en-US" dirty="0"/>
              <a:t>As the number of observations increases, that we can express as degrees of freedom tend to infinity, the t-distribution approaches the standard normal distribution.</a:t>
            </a:r>
          </a:p>
        </p:txBody>
      </p:sp>
      <p:sp>
        <p:nvSpPr>
          <p:cNvPr id="4" name="Slide Number Placeholder 3"/>
          <p:cNvSpPr>
            <a:spLocks noGrp="1"/>
          </p:cNvSpPr>
          <p:nvPr>
            <p:ph type="sldNum" sz="quarter" idx="5"/>
          </p:nvPr>
        </p:nvSpPr>
        <p:spPr/>
        <p:txBody>
          <a:bodyPr/>
          <a:lstStyle/>
          <a:p>
            <a:fld id="{24E5FC45-0219-914A-B5A5-AB99CCF52133}" type="slidenum">
              <a:rPr lang="en-US" smtClean="0"/>
              <a:t>12</a:t>
            </a:fld>
            <a:endParaRPr lang="en-US"/>
          </a:p>
        </p:txBody>
      </p:sp>
    </p:spTree>
    <p:extLst>
      <p:ext uri="{BB962C8B-B14F-4D97-AF65-F5344CB8AC3E}">
        <p14:creationId xmlns:p14="http://schemas.microsoft.com/office/powerpoint/2010/main" val="56902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this moment we only were talking about the statistic that describes the sample mean. Let's now talk about the distribution of sample variance when the population is normal. Having a sample we can calculate its mean. And we know that the sampling distribution of means is a normal distribution in this case.</a:t>
            </a:r>
          </a:p>
          <a:p>
            <a:endParaRPr lang="en-US" dirty="0"/>
          </a:p>
          <a:p>
            <a:r>
              <a:rPr lang="en-US" dirty="0"/>
              <a:t>We also can calculate the variance of the sample using this formula. The question is what is the sampling distribution of the variance?</a:t>
            </a:r>
          </a:p>
          <a:p>
            <a:endParaRPr lang="en-US" dirty="0"/>
          </a:p>
          <a:p>
            <a:r>
              <a:rPr lang="en-US" dirty="0"/>
              <a:t>But before, we need to do some operations. We need to divide both parts by the population variance and multiply by the degrees of freedom.</a:t>
            </a:r>
          </a:p>
          <a:p>
            <a:endParaRPr lang="en-US" dirty="0"/>
          </a:p>
          <a:p>
            <a:r>
              <a:rPr lang="en-US" dirty="0"/>
              <a:t>In this form, the normalized sampling distribution of variance has a chi-square distribution with degrees of freedom equal to the number of observations minus one, as usual. This is an important distribution when it comes to the estimation of confidence interval of the variance and hypothesis test.</a:t>
            </a:r>
          </a:p>
        </p:txBody>
      </p:sp>
      <p:sp>
        <p:nvSpPr>
          <p:cNvPr id="4" name="Slide Number Placeholder 3"/>
          <p:cNvSpPr>
            <a:spLocks noGrp="1"/>
          </p:cNvSpPr>
          <p:nvPr>
            <p:ph type="sldNum" sz="quarter" idx="5"/>
          </p:nvPr>
        </p:nvSpPr>
        <p:spPr/>
        <p:txBody>
          <a:bodyPr/>
          <a:lstStyle/>
          <a:p>
            <a:fld id="{24E5FC45-0219-914A-B5A5-AB99CCF52133}" type="slidenum">
              <a:rPr lang="en-US" smtClean="0"/>
              <a:t>13</a:t>
            </a:fld>
            <a:endParaRPr lang="en-US"/>
          </a:p>
        </p:txBody>
      </p:sp>
    </p:spTree>
    <p:extLst>
      <p:ext uri="{BB962C8B-B14F-4D97-AF65-F5344CB8AC3E}">
        <p14:creationId xmlns:p14="http://schemas.microsoft.com/office/powerpoint/2010/main" val="263610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B61667-53B5-714D-9C73-B3FE32EB951A}" type="datetimeFigureOut">
              <a:rPr lang="en-US" smtClean="0"/>
              <a:t>6/13/20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98044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6/13/20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69615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6/13/20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5202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61667-53B5-714D-9C73-B3FE32EB951A}" type="datetimeFigureOut">
              <a:rPr lang="en-US" smtClean="0"/>
              <a:t>6/13/20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45059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B61667-53B5-714D-9C73-B3FE32EB951A}" type="datetimeFigureOut">
              <a:rPr lang="en-US" smtClean="0"/>
              <a:t>6/13/20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8402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B61667-53B5-714D-9C73-B3FE32EB951A}" type="datetimeFigureOut">
              <a:rPr lang="en-US" smtClean="0"/>
              <a:t>6/13/20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85392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B61667-53B5-714D-9C73-B3FE32EB951A}" type="datetimeFigureOut">
              <a:rPr lang="en-US" smtClean="0"/>
              <a:t>6/13/20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31777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B61667-53B5-714D-9C73-B3FE32EB951A}" type="datetimeFigureOut">
              <a:rPr lang="en-US" smtClean="0"/>
              <a:t>6/13/20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5691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61667-53B5-714D-9C73-B3FE32EB951A}" type="datetimeFigureOut">
              <a:rPr lang="en-US" smtClean="0"/>
              <a:t>6/13/20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92858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61667-53B5-714D-9C73-B3FE32EB951A}" type="datetimeFigureOut">
              <a:rPr lang="en-US" smtClean="0"/>
              <a:t>6/13/20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96871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B61667-53B5-714D-9C73-B3FE32EB951A}" type="datetimeFigureOut">
              <a:rPr lang="en-US" smtClean="0"/>
              <a:t>6/13/20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B5DA-BEE1-BE41-AA25-C92B0FFB5CF1}" type="slidenum">
              <a:rPr lang="en-US" smtClean="0"/>
              <a:t>‹#›</a:t>
            </a:fld>
            <a:endParaRPr lang="en-US"/>
          </a:p>
        </p:txBody>
      </p:sp>
    </p:spTree>
    <p:extLst>
      <p:ext uri="{BB962C8B-B14F-4D97-AF65-F5344CB8AC3E}">
        <p14:creationId xmlns:p14="http://schemas.microsoft.com/office/powerpoint/2010/main" val="117050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61667-53B5-714D-9C73-B3FE32EB951A}" type="datetimeFigureOut">
              <a:rPr lang="en-US" smtClean="0"/>
              <a:t>6/13/20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B5DA-BEE1-BE41-AA25-C92B0FFB5CF1}" type="slidenum">
              <a:rPr lang="en-US" smtClean="0"/>
              <a:t>‹#›</a:t>
            </a:fld>
            <a:endParaRPr lang="en-US"/>
          </a:p>
        </p:txBody>
      </p:sp>
    </p:spTree>
    <p:extLst>
      <p:ext uri="{BB962C8B-B14F-4D97-AF65-F5344CB8AC3E}">
        <p14:creationId xmlns:p14="http://schemas.microsoft.com/office/powerpoint/2010/main" val="177399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3.png"/><Relationship Id="rId4" Type="http://schemas.openxmlformats.org/officeDocument/2006/relationships/slide" Target="slide16.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4.png"/><Relationship Id="rId7" Type="http://schemas.openxmlformats.org/officeDocument/2006/relationships/slide" Target="slide1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10.svg"/><Relationship Id="rId5" Type="http://schemas.openxmlformats.org/officeDocument/2006/relationships/image" Target="../media/image30.png"/><Relationship Id="rId10" Type="http://schemas.openxmlformats.org/officeDocument/2006/relationships/image" Target="../media/image3.png"/><Relationship Id="rId4" Type="http://schemas.openxmlformats.org/officeDocument/2006/relationships/image" Target="../media/image29.png"/><Relationship Id="rId9" Type="http://schemas.openxmlformats.org/officeDocument/2006/relationships/slide" Target="slide16.xml"/></Relationships>
</file>

<file path=ppt/slides/_rels/slide15.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10.svg"/><Relationship Id="rId5" Type="http://schemas.openxmlformats.org/officeDocument/2006/relationships/image" Target="../media/image36.png"/><Relationship Id="rId10" Type="http://schemas.openxmlformats.org/officeDocument/2006/relationships/image" Target="../media/image3.png"/><Relationship Id="rId4" Type="http://schemas.openxmlformats.org/officeDocument/2006/relationships/image" Target="../media/image35.png"/><Relationship Id="rId9" Type="http://schemas.openxmlformats.org/officeDocument/2006/relationships/slide" Target="slide16.xml"/></Relationships>
</file>

<file path=ppt/slides/_rels/slide16.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8.xml"/><Relationship Id="rId7" Type="http://schemas.openxmlformats.org/officeDocument/2006/relationships/slide" Target="slide14.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8.xml"/><Relationship Id="rId7" Type="http://schemas.openxmlformats.org/officeDocument/2006/relationships/slide" Target="slide14.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slide" Target="slide16.xml"/></Relationships>
</file>

<file path=ppt/slides/_rels/slide8.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90.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0.svg"/><Relationship Id="rId4" Type="http://schemas.openxmlformats.org/officeDocument/2006/relationships/image" Target="../media/image10.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data analysis in R</a:t>
            </a:r>
          </a:p>
        </p:txBody>
      </p:sp>
      <p:sp>
        <p:nvSpPr>
          <p:cNvPr id="3" name="Subtitle 2"/>
          <p:cNvSpPr>
            <a:spLocks noGrp="1"/>
          </p:cNvSpPr>
          <p:nvPr>
            <p:ph type="subTitle" idx="1"/>
          </p:nvPr>
        </p:nvSpPr>
        <p:spPr/>
        <p:txBody>
          <a:bodyPr/>
          <a:lstStyle/>
          <a:p>
            <a:r>
              <a:rPr lang="en-US" dirty="0"/>
              <a:t>Visiting professor</a:t>
            </a:r>
          </a:p>
          <a:p>
            <a:r>
              <a:rPr lang="en-US" dirty="0"/>
              <a:t>Viktor Ermakov</a:t>
            </a:r>
          </a:p>
        </p:txBody>
      </p:sp>
    </p:spTree>
    <p:extLst>
      <p:ext uri="{BB962C8B-B14F-4D97-AF65-F5344CB8AC3E}">
        <p14:creationId xmlns:p14="http://schemas.microsoft.com/office/powerpoint/2010/main" val="266077268"/>
      </p:ext>
    </p:extLst>
  </p:cSld>
  <p:clrMapOvr>
    <a:masterClrMapping/>
  </p:clrMapOvr>
  <mc:AlternateContent xmlns:mc="http://schemas.openxmlformats.org/markup-compatibility/2006" xmlns:p14="http://schemas.microsoft.com/office/powerpoint/2010/main">
    <mc:Choice Requires="p14">
      <p:transition spd="slow" p14:dur="2000" advTm="6552"/>
    </mc:Choice>
    <mc:Fallback xmlns="">
      <p:transition spd="slow" advTm="6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Central limit theorem</a:t>
            </a:r>
          </a:p>
        </p:txBody>
      </p:sp>
      <p:sp>
        <p:nvSpPr>
          <p:cNvPr id="3" name="Content Placeholder 2"/>
          <p:cNvSpPr>
            <a:spLocks noGrp="1"/>
          </p:cNvSpPr>
          <p:nvPr>
            <p:ph idx="1"/>
          </p:nvPr>
        </p:nvSpPr>
        <p:spPr>
          <a:xfrm>
            <a:off x="838200" y="1636410"/>
            <a:ext cx="4981833" cy="1695185"/>
          </a:xfrm>
        </p:spPr>
        <p:txBody>
          <a:bodyPr>
            <a:noAutofit/>
          </a:bodyPr>
          <a:lstStyle/>
          <a:p>
            <a:pPr marL="0" indent="0" algn="ctr">
              <a:buNone/>
            </a:pPr>
            <a:r>
              <a:rPr lang="en-US" sz="2400" dirty="0"/>
              <a:t>﻿What means “large”</a:t>
            </a:r>
            <a:r>
              <a:rPr lang="en-US" sz="2400" b="1" dirty="0">
                <a:solidFill>
                  <a:srgbClr val="FF0000"/>
                </a:solidFill>
                <a:latin typeface="Lucida Handwriting" panose="03010101010101010101" pitchFamily="66" charset="77"/>
              </a:rPr>
              <a:t> n </a:t>
            </a:r>
            <a:r>
              <a:rPr lang="en-US" dirty="0"/>
              <a:t>?</a:t>
            </a:r>
          </a:p>
          <a:p>
            <a:pPr marL="0" indent="0" algn="ctr">
              <a:buNone/>
            </a:pPr>
            <a:endParaRPr lang="en-US" dirty="0"/>
          </a:p>
          <a:p>
            <a:pPr marL="0" indent="0" algn="ctr">
              <a:buNone/>
            </a:pPr>
            <a:r>
              <a:rPr lang="en-US" sz="2400" dirty="0"/>
              <a:t>The shape of the underlying population distribution plays a role: </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17" name="Rounded Rectangle 16">
            <a:extLst>
              <a:ext uri="{FF2B5EF4-FFF2-40B4-BE49-F238E27FC236}">
                <a16:creationId xmlns:a16="http://schemas.microsoft.com/office/drawing/2014/main" id="{076F52F3-A1C9-1B4F-ADEA-25775365378E}"/>
              </a:ext>
            </a:extLst>
          </p:cNvPr>
          <p:cNvSpPr/>
          <p:nvPr/>
        </p:nvSpPr>
        <p:spPr>
          <a:xfrm>
            <a:off x="6156520" y="1838847"/>
            <a:ext cx="5197279" cy="1953704"/>
          </a:xfrm>
          <a:prstGeom prst="roundRect">
            <a:avLst/>
          </a:prstGeom>
          <a:solidFill>
            <a:schemeClr val="tx1">
              <a:lumMod val="85000"/>
              <a:lumOff val="1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﻿Whatever the population,</a:t>
            </a:r>
          </a:p>
          <a:p>
            <a:pPr algn="ctr"/>
            <a:r>
              <a:rPr lang="en-US" sz="2800" dirty="0"/>
              <a:t>the distribution of </a:t>
            </a:r>
            <a:r>
              <a:rPr lang="en-US" sz="2800" b="1" dirty="0">
                <a:solidFill>
                  <a:srgbClr val="0070C0"/>
                </a:solidFill>
                <a:latin typeface="Lucida Handwriting" panose="03010101010101010101" pitchFamily="66" charset="77"/>
              </a:rPr>
              <a:t>X</a:t>
            </a:r>
            <a:r>
              <a:rPr lang="en-US" sz="2800" b="1" baseline="-25000" dirty="0">
                <a:solidFill>
                  <a:srgbClr val="0070C0"/>
                </a:solidFill>
                <a:latin typeface="Lucida Handwriting" panose="03010101010101010101" pitchFamily="66" charset="77"/>
              </a:rPr>
              <a:t>S</a:t>
            </a:r>
            <a:r>
              <a:rPr lang="en-US" sz="2800" dirty="0"/>
              <a:t> is</a:t>
            </a:r>
          </a:p>
          <a:p>
            <a:pPr algn="ctr"/>
            <a:r>
              <a:rPr lang="en-US" sz="2800" i="1" u="sng" dirty="0">
                <a:solidFill>
                  <a:srgbClr val="7030A0"/>
                </a:solidFill>
                <a:latin typeface="Bradley Hand" pitchFamily="2" charset="77"/>
              </a:rPr>
              <a:t>approximately normal</a:t>
            </a:r>
          </a:p>
          <a:p>
            <a:pPr algn="ctr"/>
            <a:r>
              <a:rPr lang="en-US" sz="2800" dirty="0"/>
              <a:t>when </a:t>
            </a:r>
            <a:r>
              <a:rPr lang="en-US" sz="2800" b="1" dirty="0">
                <a:solidFill>
                  <a:srgbClr val="FF0000"/>
                </a:solidFill>
                <a:latin typeface="Lucida Handwriting" panose="03010101010101010101" pitchFamily="66" charset="77"/>
              </a:rPr>
              <a:t>n</a:t>
            </a:r>
            <a:r>
              <a:rPr lang="en-US" sz="2800" dirty="0"/>
              <a:t>  is large.</a:t>
            </a:r>
          </a:p>
        </p:txBody>
      </p:sp>
      <p:sp>
        <p:nvSpPr>
          <p:cNvPr id="4" name="Rectangle 3">
            <a:extLst>
              <a:ext uri="{FF2B5EF4-FFF2-40B4-BE49-F238E27FC236}">
                <a16:creationId xmlns:a16="http://schemas.microsoft.com/office/drawing/2014/main" id="{2874B654-0A30-B742-96D2-8F3E316027DC}"/>
              </a:ext>
            </a:extLst>
          </p:cNvPr>
          <p:cNvSpPr/>
          <p:nvPr/>
        </p:nvSpPr>
        <p:spPr>
          <a:xfrm>
            <a:off x="838200" y="3712807"/>
            <a:ext cx="10515600" cy="2339102"/>
          </a:xfrm>
          <a:prstGeom prst="rect">
            <a:avLst/>
          </a:prstGeom>
        </p:spPr>
        <p:txBody>
          <a:bodyPr wrap="square">
            <a:spAutoFit/>
          </a:bodyPr>
          <a:lstStyle/>
          <a:p>
            <a:pPr marL="285750" indent="-285750">
              <a:buFont typeface="Wingdings" pitchFamily="2" charset="2"/>
              <a:buChar char="ü"/>
            </a:pPr>
            <a:r>
              <a:rPr lang="en-US" sz="2800" dirty="0"/>
              <a:t>approximately symmetric</a:t>
            </a:r>
          </a:p>
          <a:p>
            <a:pPr lvl="1" algn="r"/>
            <a:r>
              <a:rPr lang="en-US" dirty="0"/>
              <a:t>samples may need to be only of size four or five</a:t>
            </a:r>
          </a:p>
          <a:p>
            <a:pPr marL="285750" indent="-285750">
              <a:buFont typeface="Wingdings" pitchFamily="2" charset="2"/>
              <a:buChar char="ü"/>
            </a:pPr>
            <a:r>
              <a:rPr lang="en-US" sz="2800" dirty="0"/>
              <a:t>highly skewed or heavy-tailed</a:t>
            </a:r>
          </a:p>
          <a:p>
            <a:pPr lvl="1" algn="r"/>
            <a:r>
              <a:rPr lang="en-US" dirty="0"/>
              <a:t>samples may need to be much larger</a:t>
            </a:r>
          </a:p>
          <a:p>
            <a:pPr lvl="1"/>
            <a:endParaRPr lang="en-US" dirty="0"/>
          </a:p>
          <a:p>
            <a:pPr algn="just"/>
            <a:r>
              <a:rPr lang="en-US" dirty="0"/>
              <a:t>Regardless, for a given population distribution (with finite standard deviation) the approximation tends to be better for larger sample sizes.</a:t>
            </a:r>
          </a:p>
        </p:txBody>
      </p:sp>
      <p:sp>
        <p:nvSpPr>
          <p:cNvPr id="5" name="Rectangle 4">
            <a:extLst>
              <a:ext uri="{FF2B5EF4-FFF2-40B4-BE49-F238E27FC236}">
                <a16:creationId xmlns:a16="http://schemas.microsoft.com/office/drawing/2014/main" id="{F93C0B4F-9ACC-5F4C-AFF9-0476523496CE}"/>
              </a:ext>
            </a:extLst>
          </p:cNvPr>
          <p:cNvSpPr/>
          <p:nvPr/>
        </p:nvSpPr>
        <p:spPr>
          <a:xfrm>
            <a:off x="5097720" y="5909901"/>
            <a:ext cx="1444626"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n</a:t>
            </a:r>
            <a:r>
              <a:rPr lang="en-US" sz="2800" b="1" dirty="0">
                <a:latin typeface="Lucida Handwriting" panose="03010101010101010101" pitchFamily="66" charset="77"/>
              </a:rPr>
              <a:t> &gt; 30</a:t>
            </a:r>
            <a:endParaRPr lang="en-US" sz="2800" dirty="0"/>
          </a:p>
        </p:txBody>
      </p:sp>
      <p:pic>
        <p:nvPicPr>
          <p:cNvPr id="8" name="Graphic 7" descr="Checklist">
            <a:hlinkClick r:id="rId3" action="ppaction://hlinksldjump"/>
            <a:extLst>
              <a:ext uri="{FF2B5EF4-FFF2-40B4-BE49-F238E27FC236}">
                <a16:creationId xmlns:a16="http://schemas.microsoft.com/office/drawing/2014/main" id="{959E6469-2BFD-AF47-8E0B-2706347D93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10627437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dissolve">
                                      <p:cBhvr>
                                        <p:cTn id="25" dur="500"/>
                                        <p:tgtEl>
                                          <p:spTgt spid="4">
                                            <p:txEl>
                                              <p:pRg st="0" end="0"/>
                                            </p:txEl>
                                          </p:spTgt>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dissolve">
                                      <p:cBhvr>
                                        <p:cTn id="29" dur="5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dissolve">
                                      <p:cBhvr>
                                        <p:cTn id="34" dur="500"/>
                                        <p:tgtEl>
                                          <p:spTgt spid="4">
                                            <p:txEl>
                                              <p:pRg st="2" end="2"/>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dissolve">
                                      <p:cBhvr>
                                        <p:cTn id="43" dur="5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grpId="1" nodeType="clickEffect">
                                  <p:stCondLst>
                                    <p:cond delay="0"/>
                                  </p:stCondLst>
                                  <p:childTnLst>
                                    <p:animEffect transition="out" filter="dissolve">
                                      <p:cBhvr>
                                        <p:cTn id="52" dur="500"/>
                                        <p:tgtEl>
                                          <p:spTgt spid="3">
                                            <p:txEl>
                                              <p:pRg st="0" end="0"/>
                                            </p:txEl>
                                          </p:spTgt>
                                        </p:tgtEl>
                                      </p:cBhvr>
                                    </p:animEffect>
                                    <p:set>
                                      <p:cBhvr>
                                        <p:cTn id="53" dur="1" fill="hold">
                                          <p:stCondLst>
                                            <p:cond delay="499"/>
                                          </p:stCondLst>
                                        </p:cTn>
                                        <p:tgtEl>
                                          <p:spTgt spid="3">
                                            <p:txEl>
                                              <p:pRg st="0" end="0"/>
                                            </p:txEl>
                                          </p:spTgt>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3">
                                            <p:txEl>
                                              <p:pRg st="2" end="2"/>
                                            </p:txEl>
                                          </p:spTgt>
                                        </p:tgtEl>
                                      </p:cBhvr>
                                    </p:animEffect>
                                    <p:set>
                                      <p:cBhvr>
                                        <p:cTn id="56" dur="1" fill="hold">
                                          <p:stCondLst>
                                            <p:cond delay="499"/>
                                          </p:stCondLst>
                                        </p:cTn>
                                        <p:tgtEl>
                                          <p:spTgt spid="3">
                                            <p:txEl>
                                              <p:pRg st="2" end="2"/>
                                            </p:txEl>
                                          </p:spTgt>
                                        </p:tgtEl>
                                        <p:attrNameLst>
                                          <p:attrName>style.visibility</p:attrName>
                                        </p:attrNameLst>
                                      </p:cBhvr>
                                      <p:to>
                                        <p:strVal val="hidden"/>
                                      </p:to>
                                    </p:set>
                                  </p:childTnLst>
                                </p:cTn>
                              </p:par>
                              <p:par>
                                <p:cTn id="57" presetID="9" presetClass="exit" presetSubtype="0" fill="hold" grpId="1" nodeType="withEffect">
                                  <p:stCondLst>
                                    <p:cond delay="0"/>
                                  </p:stCondLst>
                                  <p:childTnLst>
                                    <p:animEffect transition="out" filter="dissolv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par>
                                <p:cTn id="60" presetID="9" presetClass="exit" presetSubtype="0" fill="hold" grpId="1" nodeType="withEffect">
                                  <p:stCondLst>
                                    <p:cond delay="0"/>
                                  </p:stCondLst>
                                  <p:childTnLst>
                                    <p:animEffect transition="out" filter="dissolve">
                                      <p:cBhvr>
                                        <p:cTn id="61" dur="500"/>
                                        <p:tgtEl>
                                          <p:spTgt spid="4">
                                            <p:txEl>
                                              <p:pRg st="0" end="0"/>
                                            </p:txEl>
                                          </p:spTgt>
                                        </p:tgtEl>
                                      </p:cBhvr>
                                    </p:animEffect>
                                    <p:set>
                                      <p:cBhvr>
                                        <p:cTn id="62" dur="1" fill="hold">
                                          <p:stCondLst>
                                            <p:cond delay="499"/>
                                          </p:stCondLst>
                                        </p:cTn>
                                        <p:tgtEl>
                                          <p:spTgt spid="4">
                                            <p:txEl>
                                              <p:pRg st="0" end="0"/>
                                            </p:txEl>
                                          </p:spTgt>
                                        </p:tgtEl>
                                        <p:attrNameLst>
                                          <p:attrName>style.visibility</p:attrName>
                                        </p:attrNameLst>
                                      </p:cBhvr>
                                      <p:to>
                                        <p:strVal val="hidden"/>
                                      </p:to>
                                    </p:set>
                                  </p:childTnLst>
                                </p:cTn>
                              </p:par>
                              <p:par>
                                <p:cTn id="63" presetID="9" presetClass="exit" presetSubtype="0" fill="hold" grpId="1" nodeType="withEffect">
                                  <p:stCondLst>
                                    <p:cond delay="0"/>
                                  </p:stCondLst>
                                  <p:childTnLst>
                                    <p:animEffect transition="out" filter="dissolve">
                                      <p:cBhvr>
                                        <p:cTn id="64" dur="500"/>
                                        <p:tgtEl>
                                          <p:spTgt spid="4">
                                            <p:txEl>
                                              <p:pRg st="1" end="1"/>
                                            </p:txEl>
                                          </p:spTgt>
                                        </p:tgtEl>
                                      </p:cBhvr>
                                    </p:animEffect>
                                    <p:set>
                                      <p:cBhvr>
                                        <p:cTn id="65" dur="1" fill="hold">
                                          <p:stCondLst>
                                            <p:cond delay="499"/>
                                          </p:stCondLst>
                                        </p:cTn>
                                        <p:tgtEl>
                                          <p:spTgt spid="4">
                                            <p:txEl>
                                              <p:pRg st="1" end="1"/>
                                            </p:txEl>
                                          </p:spTgt>
                                        </p:tgtEl>
                                        <p:attrNameLst>
                                          <p:attrName>style.visibility</p:attrName>
                                        </p:attrNameLst>
                                      </p:cBhvr>
                                      <p:to>
                                        <p:strVal val="hidden"/>
                                      </p:to>
                                    </p:set>
                                  </p:childTnLst>
                                </p:cTn>
                              </p:par>
                              <p:par>
                                <p:cTn id="66" presetID="9" presetClass="exit" presetSubtype="0" fill="hold" grpId="1" nodeType="withEffect">
                                  <p:stCondLst>
                                    <p:cond delay="0"/>
                                  </p:stCondLst>
                                  <p:childTnLst>
                                    <p:animEffect transition="out" filter="dissolve">
                                      <p:cBhvr>
                                        <p:cTn id="67" dur="500"/>
                                        <p:tgtEl>
                                          <p:spTgt spid="4">
                                            <p:txEl>
                                              <p:pRg st="2" end="2"/>
                                            </p:txEl>
                                          </p:spTgt>
                                        </p:tgtEl>
                                      </p:cBhvr>
                                    </p:animEffect>
                                    <p:set>
                                      <p:cBhvr>
                                        <p:cTn id="68" dur="1" fill="hold">
                                          <p:stCondLst>
                                            <p:cond delay="499"/>
                                          </p:stCondLst>
                                        </p:cTn>
                                        <p:tgtEl>
                                          <p:spTgt spid="4">
                                            <p:txEl>
                                              <p:pRg st="2" end="2"/>
                                            </p:txEl>
                                          </p:spTgt>
                                        </p:tgtEl>
                                        <p:attrNameLst>
                                          <p:attrName>style.visibility</p:attrName>
                                        </p:attrNameLst>
                                      </p:cBhvr>
                                      <p:to>
                                        <p:strVal val="hidden"/>
                                      </p:to>
                                    </p:set>
                                  </p:childTnLst>
                                </p:cTn>
                              </p:par>
                              <p:par>
                                <p:cTn id="69" presetID="9" presetClass="exit" presetSubtype="0" fill="hold" grpId="1" nodeType="withEffect">
                                  <p:stCondLst>
                                    <p:cond delay="0"/>
                                  </p:stCondLst>
                                  <p:childTnLst>
                                    <p:animEffect transition="out" filter="dissolve">
                                      <p:cBhvr>
                                        <p:cTn id="70" dur="500"/>
                                        <p:tgtEl>
                                          <p:spTgt spid="4">
                                            <p:txEl>
                                              <p:pRg st="3" end="3"/>
                                            </p:txEl>
                                          </p:spTgt>
                                        </p:tgtEl>
                                      </p:cBhvr>
                                    </p:animEffect>
                                    <p:set>
                                      <p:cBhvr>
                                        <p:cTn id="71" dur="1" fill="hold">
                                          <p:stCondLst>
                                            <p:cond delay="499"/>
                                          </p:stCondLst>
                                        </p:cTn>
                                        <p:tgtEl>
                                          <p:spTgt spid="4">
                                            <p:txEl>
                                              <p:pRg st="3" end="3"/>
                                            </p:txEl>
                                          </p:spTgt>
                                        </p:tgtEl>
                                        <p:attrNameLst>
                                          <p:attrName>style.visibility</p:attrName>
                                        </p:attrNameLst>
                                      </p:cBhvr>
                                      <p:to>
                                        <p:strVal val="hidden"/>
                                      </p:to>
                                    </p:set>
                                  </p:childTnLst>
                                </p:cTn>
                              </p:par>
                              <p:par>
                                <p:cTn id="72" presetID="9" presetClass="exit" presetSubtype="0" fill="hold" grpId="1" nodeType="withEffect">
                                  <p:stCondLst>
                                    <p:cond delay="0"/>
                                  </p:stCondLst>
                                  <p:childTnLst>
                                    <p:animEffect transition="out" filter="dissolve">
                                      <p:cBhvr>
                                        <p:cTn id="73" dur="500"/>
                                        <p:tgtEl>
                                          <p:spTgt spid="4">
                                            <p:txEl>
                                              <p:pRg st="5" end="5"/>
                                            </p:txEl>
                                          </p:spTgt>
                                        </p:tgtEl>
                                      </p:cBhvr>
                                    </p:animEffect>
                                    <p:set>
                                      <p:cBhvr>
                                        <p:cTn id="74" dur="1" fill="hold">
                                          <p:stCondLst>
                                            <p:cond delay="499"/>
                                          </p:stCondLst>
                                        </p:cTn>
                                        <p:tgtEl>
                                          <p:spTgt spid="4">
                                            <p:txEl>
                                              <p:pRg st="5" end="5"/>
                                            </p:txEl>
                                          </p:spTgt>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childTnLst>
                          </p:cTn>
                        </p:par>
                        <p:par>
                          <p:cTn id="78" fill="hold">
                            <p:stCondLst>
                              <p:cond delay="500"/>
                            </p:stCondLst>
                            <p:childTnLst>
                              <p:par>
                                <p:cTn id="79" presetID="9" presetClass="exit" presetSubtype="0" fill="hold" grpId="1" nodeType="afterEffect">
                                  <p:stCondLst>
                                    <p:cond delay="0"/>
                                  </p:stCondLst>
                                  <p:childTnLst>
                                    <p:animEffect transition="out" filter="dissolve">
                                      <p:cBhvr>
                                        <p:cTn id="80" dur="500"/>
                                        <p:tgtEl>
                                          <p:spTgt spid="2"/>
                                        </p:tgtEl>
                                      </p:cBhvr>
                                    </p:animEffect>
                                    <p:set>
                                      <p:cBhvr>
                                        <p:cTn id="81" dur="1" fill="hold">
                                          <p:stCondLst>
                                            <p:cond delay="499"/>
                                          </p:stCondLst>
                                        </p:cTn>
                                        <p:tgtEl>
                                          <p:spTgt spid="2"/>
                                        </p:tgtEl>
                                        <p:attrNameLst>
                                          <p:attrName>style.visibility</p:attrName>
                                        </p:attrNameLst>
                                      </p:cBhvr>
                                      <p:to>
                                        <p:strVal val="hidden"/>
                                      </p:to>
                                    </p:set>
                                  </p:childTnLst>
                                </p:cTn>
                              </p:par>
                            </p:childTnLst>
                          </p:cTn>
                        </p:par>
                        <p:par>
                          <p:cTn id="82" fill="hold">
                            <p:stCondLst>
                              <p:cond delay="1000"/>
                            </p:stCondLst>
                            <p:childTnLst>
                              <p:par>
                                <p:cTn id="83" presetID="9" presetClass="entr" presetSubtype="0" fill="hold" nodeType="after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dissolve">
                                      <p:cBhvr>
                                        <p:cTn id="8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P spid="17" grpId="0" animBg="1"/>
      <p:bldP spid="17" grpId="1" animBg="1"/>
      <p:bldP spid="4" grpId="0" uiExpand="1" build="allAtOnce"/>
      <p:bldP spid="4" grpId="1" uiExpand="1" build="allAtOnce"/>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distribution of Student’s </a:t>
            </a:r>
            <a:r>
              <a:rPr lang="en-US" sz="3200" b="1" dirty="0">
                <a:solidFill>
                  <a:srgbClr val="7030A0"/>
                </a:solidFill>
                <a:latin typeface="Lucida Handwriting" panose="03010101010101010101" pitchFamily="66" charset="77"/>
              </a:rPr>
              <a:t>t</a:t>
            </a:r>
            <a:r>
              <a:rPr lang="en-US" sz="3200" b="1" dirty="0"/>
              <a:t>  statistic</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5" name="Oval 24">
            <a:extLst>
              <a:ext uri="{FF2B5EF4-FFF2-40B4-BE49-F238E27FC236}">
                <a16:creationId xmlns:a16="http://schemas.microsoft.com/office/drawing/2014/main" id="{556CE28B-36E7-3241-ADCA-F43F1DCF7701}"/>
              </a:ext>
            </a:extLst>
          </p:cNvPr>
          <p:cNvSpPr/>
          <p:nvPr/>
        </p:nvSpPr>
        <p:spPr>
          <a:xfrm>
            <a:off x="8447315" y="2000860"/>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26" name="TextBox 25">
            <a:extLst>
              <a:ext uri="{FF2B5EF4-FFF2-40B4-BE49-F238E27FC236}">
                <a16:creationId xmlns:a16="http://schemas.microsoft.com/office/drawing/2014/main" id="{3E94CC59-85D6-F647-BEF2-A7D1E6E9F47F}"/>
              </a:ext>
            </a:extLst>
          </p:cNvPr>
          <p:cNvSpPr txBox="1"/>
          <p:nvPr/>
        </p:nvSpPr>
        <p:spPr>
          <a:xfrm>
            <a:off x="8659672" y="3738131"/>
            <a:ext cx="2481769" cy="369332"/>
          </a:xfrm>
          <a:prstGeom prst="rect">
            <a:avLst/>
          </a:prstGeom>
          <a:noFill/>
        </p:spPr>
        <p:txBody>
          <a:bodyPr wrap="none" rtlCol="0">
            <a:spAutoFit/>
          </a:bodyPr>
          <a:lstStyle/>
          <a:p>
            <a:pPr algn="ctr"/>
            <a:r>
              <a:rPr lang="en-US" dirty="0">
                <a:solidFill>
                  <a:srgbClr val="0070C0"/>
                </a:solidFill>
                <a:latin typeface="Lucida Handwriting" panose="03010101010101010101" pitchFamily="66" charset="77"/>
              </a:rPr>
              <a:t>X</a:t>
            </a:r>
            <a:r>
              <a:rPr lang="en-US" baseline="-25000" dirty="0">
                <a:solidFill>
                  <a:srgbClr val="0070C0"/>
                </a:solidFill>
                <a:latin typeface="Lucida Handwriting" panose="03010101010101010101" pitchFamily="66" charset="77"/>
              </a:rPr>
              <a:t> </a:t>
            </a:r>
            <a:r>
              <a:rPr lang="en-US" dirty="0">
                <a:solidFill>
                  <a:srgbClr val="0070C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0070C0"/>
                </a:solidFill>
                <a:latin typeface="Lucida Handwriting" panose="03010101010101010101" pitchFamily="66" charset="77"/>
              </a:rPr>
              <a:t> </a:t>
            </a:r>
            <a:r>
              <a:rPr lang="en-US" b="1" dirty="0">
                <a:latin typeface="Lucida Handwriting" panose="03010101010101010101" pitchFamily="66" charset="77"/>
              </a:rPr>
              <a:t>Normal(</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𝜎</a:t>
            </a:r>
            <a:r>
              <a:rPr lang="en-US" b="1" dirty="0">
                <a:latin typeface="Lucida Handwriting" panose="03010101010101010101" pitchFamily="66" charset="77"/>
              </a:rPr>
              <a:t>)</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88AD33B-1965-E644-B6D3-87093F04539D}"/>
                  </a:ext>
                </a:extLst>
              </p:cNvPr>
              <p:cNvSpPr/>
              <p:nvPr/>
            </p:nvSpPr>
            <p:spPr>
              <a:xfrm>
                <a:off x="838200" y="1900528"/>
                <a:ext cx="6748963" cy="584775"/>
              </a:xfrm>
              <a:prstGeom prst="rect">
                <a:avLst/>
              </a:prstGeom>
            </p:spPr>
            <p:txBody>
              <a:bodyPr wrap="none">
                <a:spAutoFit/>
              </a:bodyPr>
              <a:lstStyle/>
              <a:p>
                <a14:m>
                  <m:oMath xmlns:m="http://schemas.openxmlformats.org/officeDocument/2006/math">
                    <m:acc>
                      <m:accPr>
                        <m:chr m:val="̅"/>
                        <m:ctrlPr>
                          <a:rPr lang="en-US" sz="3200" b="1" i="1" smtClean="0">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a:solidFill>
                          <a:srgbClr val="FF0000"/>
                        </a:solidFill>
                        <a:latin typeface="Cambria Math" panose="02040503050406030204" pitchFamily="18" charset="0"/>
                      </a:rPr>
                      <m:t>𝟏</m:t>
                    </m:r>
                  </m:oMath>
                </a14:m>
                <a:r>
                  <a:rPr lang="en-US" sz="3200" b="1" dirty="0"/>
                  <a:t>,</a:t>
                </a:r>
                <a:r>
                  <a:rPr lang="en-US" sz="3200" dirty="0"/>
                  <a:t> </a:t>
                </a:r>
                <a14:m>
                  <m:oMath xmlns:m="http://schemas.openxmlformats.org/officeDocument/2006/math">
                    <m:acc>
                      <m:accPr>
                        <m:chr m:val="̅"/>
                        <m:ctrlPr>
                          <a:rPr lang="en-US" sz="3200" b="1" i="1">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a:solidFill>
                          <a:srgbClr val="FF0000"/>
                        </a:solidFill>
                        <a:latin typeface="Cambria Math" panose="02040503050406030204" pitchFamily="18" charset="0"/>
                      </a:rPr>
                      <m:t>𝟐</m:t>
                    </m:r>
                  </m:oMath>
                </a14:m>
                <a:r>
                  <a:rPr lang="en-US" sz="3200" b="1" dirty="0"/>
                  <a:t>, …, </a:t>
                </a:r>
                <a14:m>
                  <m:oMath xmlns:m="http://schemas.openxmlformats.org/officeDocument/2006/math">
                    <m:acc>
                      <m:accPr>
                        <m:chr m:val="̅"/>
                        <m:ctrlPr>
                          <a:rPr lang="en-US" sz="3200" b="1" i="1">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smtClean="0">
                        <a:solidFill>
                          <a:srgbClr val="FF0000"/>
                        </a:solidFill>
                        <a:latin typeface="Cambria Math" panose="02040503050406030204" pitchFamily="18" charset="0"/>
                      </a:rPr>
                      <m:t>𝒏</m:t>
                    </m:r>
                  </m:oMath>
                </a14:m>
                <a:r>
                  <a:rPr lang="en-US" sz="3200" dirty="0"/>
                  <a:t> – means of samples </a:t>
                </a:r>
                <a:r>
                  <a:rPr lang="en-US" sz="3200" dirty="0">
                    <a:solidFill>
                      <a:srgbClr val="0070C0"/>
                    </a:solidFill>
                    <a:latin typeface="Lucida Handwriting" panose="03010101010101010101" pitchFamily="66" charset="77"/>
                  </a:rPr>
                  <a:t>X</a:t>
                </a:r>
                <a:r>
                  <a:rPr lang="en-US" sz="3200" baseline="-25000" dirty="0">
                    <a:solidFill>
                      <a:srgbClr val="0070C0"/>
                    </a:solidFill>
                    <a:latin typeface="Lucida Handwriting" panose="03010101010101010101" pitchFamily="66" charset="77"/>
                  </a:rPr>
                  <a:t>S</a:t>
                </a:r>
              </a:p>
            </p:txBody>
          </p:sp>
        </mc:Choice>
        <mc:Fallback xmlns="">
          <p:sp>
            <p:nvSpPr>
              <p:cNvPr id="27" name="Rectangle 26">
                <a:extLst>
                  <a:ext uri="{FF2B5EF4-FFF2-40B4-BE49-F238E27FC236}">
                    <a16:creationId xmlns:a16="http://schemas.microsoft.com/office/drawing/2014/main" id="{488AD33B-1965-E644-B6D3-87093F04539D}"/>
                  </a:ext>
                </a:extLst>
              </p:cNvPr>
              <p:cNvSpPr>
                <a:spLocks noRot="1" noChangeAspect="1" noMove="1" noResize="1" noEditPoints="1" noAdjustHandles="1" noChangeArrowheads="1" noChangeShapeType="1" noTextEdit="1"/>
              </p:cNvSpPr>
              <p:nvPr/>
            </p:nvSpPr>
            <p:spPr>
              <a:xfrm>
                <a:off x="838200" y="1900528"/>
                <a:ext cx="6748963" cy="584775"/>
              </a:xfrm>
              <a:prstGeom prst="rect">
                <a:avLst/>
              </a:prstGeom>
              <a:blipFill>
                <a:blip r:embed="rId3"/>
                <a:stretch>
                  <a:fillRect l="-564" t="-14894" r="-188" b="-31915"/>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C9075E55-4EDD-D44C-B22E-763FC3DC2227}"/>
              </a:ext>
            </a:extLst>
          </p:cNvPr>
          <p:cNvSpPr txBox="1"/>
          <p:nvPr/>
        </p:nvSpPr>
        <p:spPr>
          <a:xfrm>
            <a:off x="7353275" y="1869749"/>
            <a:ext cx="663964" cy="646331"/>
          </a:xfrm>
          <a:prstGeom prst="rect">
            <a:avLst/>
          </a:prstGeom>
          <a:noFill/>
        </p:spPr>
        <p:txBody>
          <a:bodyPr wrap="none" rtlCol="0">
            <a:spAutoFit/>
          </a:bodyPr>
          <a:lstStyle/>
          <a:p>
            <a:r>
              <a:rPr lang="en-US" sz="3600" dirty="0">
                <a:solidFill>
                  <a:srgbClr val="FF0000"/>
                </a:solidFill>
                <a:latin typeface="Lucida Handwriting" panose="03010101010101010101" pitchFamily="66" charset="77"/>
              </a:rPr>
              <a:t>-?</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DAB561A-D050-0F40-95BA-B2CDD81EE7A9}"/>
                  </a:ext>
                </a:extLst>
              </p:cNvPr>
              <p:cNvSpPr txBox="1"/>
              <p:nvPr/>
            </p:nvSpPr>
            <p:spPr>
              <a:xfrm>
                <a:off x="1607243" y="3838417"/>
                <a:ext cx="4274888" cy="830099"/>
              </a:xfrm>
              <a:prstGeom prst="rect">
                <a:avLst/>
              </a:prstGeom>
              <a:noFill/>
            </p:spPr>
            <p:txBody>
              <a:bodyPr wrap="none" rtlCol="0">
                <a:spAutoFit/>
              </a:bodyPr>
              <a:lstStyle/>
              <a:p>
                <a:pPr algn="ctr"/>
                <a:r>
                  <a:rPr lang="en-US" sz="2800" dirty="0">
                    <a:solidFill>
                      <a:srgbClr val="0070C0"/>
                    </a:solidFill>
                    <a:latin typeface="Lucida Handwriting" panose="03010101010101010101" pitchFamily="66" charset="77"/>
                  </a:rPr>
                  <a:t>X</a:t>
                </a:r>
                <a:r>
                  <a:rPr lang="en-US" sz="2800" baseline="-25000" dirty="0">
                    <a:solidFill>
                      <a:srgbClr val="0070C0"/>
                    </a:solidFill>
                    <a:latin typeface="Lucida Handwriting" panose="03010101010101010101" pitchFamily="66" charset="77"/>
                  </a:rPr>
                  <a:t>S </a:t>
                </a:r>
                <a:r>
                  <a:rPr lang="en-US" sz="2800" dirty="0">
                    <a:solidFill>
                      <a:srgbClr val="0070C0"/>
                    </a:solidFill>
                    <a:latin typeface="Lucida Handwriting" panose="03010101010101010101" pitchFamily="66" charset="77"/>
                  </a:rPr>
                  <a:t> </a:t>
                </a:r>
                <a:r>
                  <a:rPr lang="en-US" sz="2800" dirty="0">
                    <a:latin typeface="Lucida Handwriting" panose="03010101010101010101" pitchFamily="66" charset="77"/>
                  </a:rPr>
                  <a:t>~</a:t>
                </a:r>
                <a:r>
                  <a:rPr lang="en-US" sz="2800" dirty="0">
                    <a:solidFill>
                      <a:srgbClr val="0070C0"/>
                    </a:solidFill>
                    <a:latin typeface="Lucida Handwriting" panose="03010101010101010101" pitchFamily="66" charset="77"/>
                  </a:rPr>
                  <a:t> </a:t>
                </a:r>
                <a:r>
                  <a:rPr lang="en-US" sz="2800" b="1" dirty="0">
                    <a:solidFill>
                      <a:srgbClr val="7030A0"/>
                    </a:solidFill>
                    <a:latin typeface="Lucida Handwriting" panose="03010101010101010101" pitchFamily="66" charset="77"/>
                  </a:rPr>
                  <a:t>t</a:t>
                </a:r>
                <a:r>
                  <a:rPr lang="en-US" sz="2800" b="1" dirty="0">
                    <a:latin typeface="Lucida Handwriting" panose="03010101010101010101" pitchFamily="66" charset="77"/>
                  </a:rPr>
                  <a:t>(</a:t>
                </a:r>
                <a:r>
                  <a:rPr lang="en-US" sz="2800" b="1" dirty="0">
                    <a:solidFill>
                      <a:srgbClr val="7030A0"/>
                    </a:solidFill>
                    <a:latin typeface="Lucida Handwriting" panose="03010101010101010101" pitchFamily="66" charset="77"/>
                  </a:rPr>
                  <a:t>𝜇</a:t>
                </a:r>
                <a:r>
                  <a:rPr lang="en-US" sz="2800" b="1" dirty="0">
                    <a:latin typeface="Lucida Handwriting" panose="03010101010101010101" pitchFamily="66" charset="77"/>
                  </a:rPr>
                  <a:t>, </a:t>
                </a:r>
                <a14:m>
                  <m:oMath xmlns:m="http://schemas.openxmlformats.org/officeDocument/2006/math">
                    <m:f>
                      <m:fPr>
                        <m:ctrlPr>
                          <a:rPr lang="en-US" sz="2800" b="1" i="1" smtClean="0">
                            <a:solidFill>
                              <a:schemeClr val="tx1"/>
                            </a:solidFill>
                            <a:latin typeface="Cambria Math" panose="02040503050406030204" pitchFamily="18" charset="0"/>
                          </a:rPr>
                        </m:ctrlPr>
                      </m:fPr>
                      <m:num>
                        <m:r>
                          <m:rPr>
                            <m:nor/>
                          </m:rPr>
                          <a:rPr lang="en-US" sz="2800" b="1" i="0" dirty="0" smtClean="0">
                            <a:solidFill>
                              <a:srgbClr val="FF0000"/>
                            </a:solidFill>
                            <a:latin typeface="Lucida Handwriting" panose="03010101010101010101" pitchFamily="66" charset="77"/>
                          </a:rPr>
                          <m:t>SD</m:t>
                        </m:r>
                      </m:num>
                      <m:den>
                        <m:rad>
                          <m:radPr>
                            <m:degHide m:val="on"/>
                            <m:ctrlPr>
                              <a:rPr lang="en-US" sz="2800" b="1" i="1" smtClean="0">
                                <a:solidFill>
                                  <a:schemeClr val="tx1"/>
                                </a:solidFill>
                                <a:latin typeface="Cambria Math" panose="02040503050406030204" pitchFamily="18" charset="0"/>
                              </a:rPr>
                            </m:ctrlPr>
                          </m:radPr>
                          <m:deg/>
                          <m:e>
                            <m:r>
                              <m:rPr>
                                <m:nor/>
                              </m:rPr>
                              <a:rPr lang="en-US" sz="2800" b="1" dirty="0" smtClean="0">
                                <a:solidFill>
                                  <a:srgbClr val="FF0000"/>
                                </a:solidFill>
                                <a:latin typeface="Lucida Handwriting" panose="03010101010101010101" pitchFamily="66" charset="77"/>
                              </a:rPr>
                              <m:t>n</m:t>
                            </m:r>
                          </m:e>
                        </m:rad>
                      </m:den>
                    </m:f>
                  </m:oMath>
                </a14:m>
                <a:r>
                  <a:rPr lang="en-US" sz="2800" b="1" dirty="0">
                    <a:latin typeface="Lucida Handwriting" panose="03010101010101010101" pitchFamily="66" charset="77"/>
                  </a:rPr>
                  <a:t>, </a:t>
                </a:r>
                <a:r>
                  <a:rPr lang="en-US" sz="2800" b="1" dirty="0" err="1"/>
                  <a:t>d.f.</a:t>
                </a:r>
                <a:r>
                  <a:rPr lang="en-US" sz="2800" b="1" dirty="0"/>
                  <a:t>=</a:t>
                </a:r>
                <a:r>
                  <a:rPr lang="en-US" sz="2800" b="1" dirty="0">
                    <a:solidFill>
                      <a:srgbClr val="FF0000"/>
                    </a:solidFill>
                    <a:latin typeface="Lucida Handwriting" panose="03010101010101010101" pitchFamily="66" charset="77"/>
                  </a:rPr>
                  <a:t>n-1</a:t>
                </a:r>
                <a:r>
                  <a:rPr lang="en-US" sz="2800" b="1" dirty="0">
                    <a:latin typeface="Lucida Handwriting" panose="03010101010101010101" pitchFamily="66" charset="77"/>
                  </a:rPr>
                  <a:t>)</a:t>
                </a:r>
              </a:p>
            </p:txBody>
          </p:sp>
        </mc:Choice>
        <mc:Fallback xmlns="">
          <p:sp>
            <p:nvSpPr>
              <p:cNvPr id="29" name="TextBox 28">
                <a:extLst>
                  <a:ext uri="{FF2B5EF4-FFF2-40B4-BE49-F238E27FC236}">
                    <a16:creationId xmlns:a16="http://schemas.microsoft.com/office/drawing/2014/main" id="{FDAB561A-D050-0F40-95BA-B2CDD81EE7A9}"/>
                  </a:ext>
                </a:extLst>
              </p:cNvPr>
              <p:cNvSpPr txBox="1">
                <a:spLocks noRot="1" noChangeAspect="1" noMove="1" noResize="1" noEditPoints="1" noAdjustHandles="1" noChangeArrowheads="1" noChangeShapeType="1" noTextEdit="1"/>
              </p:cNvSpPr>
              <p:nvPr/>
            </p:nvSpPr>
            <p:spPr>
              <a:xfrm>
                <a:off x="1607243" y="3838417"/>
                <a:ext cx="4274888" cy="830099"/>
              </a:xfrm>
              <a:prstGeom prst="rect">
                <a:avLst/>
              </a:prstGeom>
              <a:blipFill>
                <a:blip r:embed="rId4"/>
                <a:stretch>
                  <a:fillRect l="-2374" r="-2374" b="-746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8F571C5-DD29-E547-AA1E-8938A8D61B56}"/>
              </a:ext>
            </a:extLst>
          </p:cNvPr>
          <p:cNvSpPr txBox="1"/>
          <p:nvPr/>
        </p:nvSpPr>
        <p:spPr>
          <a:xfrm>
            <a:off x="1310878" y="2806418"/>
            <a:ext cx="1818126" cy="523220"/>
          </a:xfrm>
          <a:prstGeom prst="rect">
            <a:avLst/>
          </a:prstGeom>
          <a:noFill/>
        </p:spPr>
        <p:txBody>
          <a:bodyPr wrap="none" rtlCol="0">
            <a:spAutoFit/>
          </a:bodyPr>
          <a:lstStyle/>
          <a:p>
            <a:r>
              <a:rPr lang="en-US" sz="2800" dirty="0"/>
              <a:t>When </a:t>
            </a:r>
            <a:r>
              <a:rPr lang="en-US" sz="2800" dirty="0">
                <a:solidFill>
                  <a:srgbClr val="FF0000"/>
                </a:solidFill>
                <a:latin typeface="Lucida Handwriting" panose="03010101010101010101" pitchFamily="66" charset="77"/>
              </a:rPr>
              <a:t>n</a:t>
            </a:r>
            <a:r>
              <a:rPr lang="en-US" sz="2800" dirty="0"/>
              <a:t>  is</a:t>
            </a:r>
          </a:p>
        </p:txBody>
      </p:sp>
      <p:sp>
        <p:nvSpPr>
          <p:cNvPr id="8" name="TextBox 7">
            <a:extLst>
              <a:ext uri="{FF2B5EF4-FFF2-40B4-BE49-F238E27FC236}">
                <a16:creationId xmlns:a16="http://schemas.microsoft.com/office/drawing/2014/main" id="{FB572DB3-8F81-134B-86B7-84EF3C4A8D59}"/>
              </a:ext>
            </a:extLst>
          </p:cNvPr>
          <p:cNvSpPr txBox="1"/>
          <p:nvPr/>
        </p:nvSpPr>
        <p:spPr>
          <a:xfrm>
            <a:off x="4030837" y="2806418"/>
            <a:ext cx="495649" cy="523220"/>
          </a:xfrm>
          <a:prstGeom prst="rect">
            <a:avLst/>
          </a:prstGeom>
          <a:noFill/>
        </p:spPr>
        <p:txBody>
          <a:bodyPr wrap="none" rtlCol="0">
            <a:spAutoFit/>
          </a:bodyPr>
          <a:lstStyle/>
          <a:p>
            <a:r>
              <a:rPr lang="en-US" sz="2800" dirty="0"/>
              <a:t>⇒</a:t>
            </a:r>
          </a:p>
        </p:txBody>
      </p:sp>
      <p:sp>
        <p:nvSpPr>
          <p:cNvPr id="30" name="Rectangle 29">
            <a:extLst>
              <a:ext uri="{FF2B5EF4-FFF2-40B4-BE49-F238E27FC236}">
                <a16:creationId xmlns:a16="http://schemas.microsoft.com/office/drawing/2014/main" id="{4583D858-438F-C841-A84D-34F9E94F37B8}"/>
              </a:ext>
            </a:extLst>
          </p:cNvPr>
          <p:cNvSpPr/>
          <p:nvPr/>
        </p:nvSpPr>
        <p:spPr>
          <a:xfrm>
            <a:off x="4629894" y="2806418"/>
            <a:ext cx="1805302" cy="523220"/>
          </a:xfrm>
          <a:prstGeom prst="rect">
            <a:avLst/>
          </a:prstGeom>
        </p:spPr>
        <p:txBody>
          <a:bodyPr wrap="none">
            <a:spAutoFit/>
          </a:bodyPr>
          <a:lstStyle/>
          <a:p>
            <a:r>
              <a:rPr lang="en-US" sz="2800" b="1" dirty="0">
                <a:solidFill>
                  <a:srgbClr val="7030A0"/>
                </a:solidFill>
                <a:latin typeface="Lucida Handwriting" panose="03010101010101010101" pitchFamily="66" charset="77"/>
              </a:rPr>
              <a:t>𝜎</a:t>
            </a:r>
            <a:r>
              <a:rPr lang="en-US" sz="2800" b="1" dirty="0">
                <a:latin typeface="Lucida Handwriting" panose="03010101010101010101" pitchFamily="66" charset="77"/>
              </a:rPr>
              <a:t> = </a:t>
            </a:r>
            <a:r>
              <a:rPr lang="en-US" sz="2800" b="1" dirty="0" err="1"/>
              <a:t>sd</a:t>
            </a:r>
            <a:r>
              <a:rPr lang="en-US" sz="2800" b="1" dirty="0"/>
              <a:t>(</a:t>
            </a:r>
            <a:r>
              <a:rPr lang="en-US" sz="2800" b="1" dirty="0" err="1">
                <a:solidFill>
                  <a:srgbClr val="FF0000"/>
                </a:solidFill>
                <a:latin typeface="Lucida Handwriting" panose="03010101010101010101" pitchFamily="66" charset="77"/>
              </a:rPr>
              <a:t>x</a:t>
            </a:r>
            <a:r>
              <a:rPr lang="en-US" sz="2800" b="1" baseline="-25000" dirty="0" err="1">
                <a:solidFill>
                  <a:srgbClr val="FF0000"/>
                </a:solidFill>
                <a:latin typeface="Lucida Handwriting" panose="03010101010101010101" pitchFamily="66" charset="77"/>
              </a:rPr>
              <a:t>S</a:t>
            </a:r>
            <a:r>
              <a:rPr lang="en-US" sz="2800" b="1" dirty="0"/>
              <a:t>)</a:t>
            </a:r>
            <a:endParaRPr lang="en-US" sz="2800" dirty="0"/>
          </a:p>
        </p:txBody>
      </p:sp>
      <p:sp>
        <p:nvSpPr>
          <p:cNvPr id="16" name="Rectangle 15">
            <a:extLst>
              <a:ext uri="{FF2B5EF4-FFF2-40B4-BE49-F238E27FC236}">
                <a16:creationId xmlns:a16="http://schemas.microsoft.com/office/drawing/2014/main" id="{E0F18520-B25C-284E-B43C-CE763BB8EACB}"/>
              </a:ext>
            </a:extLst>
          </p:cNvPr>
          <p:cNvSpPr/>
          <p:nvPr/>
        </p:nvSpPr>
        <p:spPr>
          <a:xfrm>
            <a:off x="3001378" y="2806418"/>
            <a:ext cx="901337" cy="523220"/>
          </a:xfrm>
          <a:prstGeom prst="rect">
            <a:avLst/>
          </a:prstGeom>
        </p:spPr>
        <p:txBody>
          <a:bodyPr wrap="none">
            <a:spAutoFit/>
          </a:bodyPr>
          <a:lstStyle/>
          <a:p>
            <a:r>
              <a:rPr lang="en-US" sz="2800" dirty="0"/>
              <a:t>large</a:t>
            </a:r>
          </a:p>
        </p:txBody>
      </p:sp>
      <p:sp>
        <p:nvSpPr>
          <p:cNvPr id="31" name="Rectangle 30">
            <a:extLst>
              <a:ext uri="{FF2B5EF4-FFF2-40B4-BE49-F238E27FC236}">
                <a16:creationId xmlns:a16="http://schemas.microsoft.com/office/drawing/2014/main" id="{B90A2246-B3B3-DE4B-B4D6-C6B11D465D57}"/>
              </a:ext>
            </a:extLst>
          </p:cNvPr>
          <p:cNvSpPr/>
          <p:nvPr/>
        </p:nvSpPr>
        <p:spPr>
          <a:xfrm>
            <a:off x="3081860" y="3383089"/>
            <a:ext cx="1444626"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n</a:t>
            </a:r>
            <a:r>
              <a:rPr lang="en-US" sz="2800" b="1" dirty="0">
                <a:latin typeface="Lucida Handwriting" panose="03010101010101010101" pitchFamily="66" charset="77"/>
              </a:rPr>
              <a:t> &gt; 30</a:t>
            </a:r>
            <a:endParaRPr lang="en-US" sz="2800" dirty="0"/>
          </a:p>
        </p:txBody>
      </p:sp>
      <p:sp>
        <p:nvSpPr>
          <p:cNvPr id="32" name="Rectangle 31">
            <a:extLst>
              <a:ext uri="{FF2B5EF4-FFF2-40B4-BE49-F238E27FC236}">
                <a16:creationId xmlns:a16="http://schemas.microsoft.com/office/drawing/2014/main" id="{DDA7484B-1503-E446-868B-652DD4258165}"/>
              </a:ext>
            </a:extLst>
          </p:cNvPr>
          <p:cNvSpPr/>
          <p:nvPr/>
        </p:nvSpPr>
        <p:spPr>
          <a:xfrm>
            <a:off x="3019081" y="2806418"/>
            <a:ext cx="947695" cy="523220"/>
          </a:xfrm>
          <a:prstGeom prst="rect">
            <a:avLst/>
          </a:prstGeom>
        </p:spPr>
        <p:txBody>
          <a:bodyPr wrap="none">
            <a:spAutoFit/>
          </a:bodyPr>
          <a:lstStyle/>
          <a:p>
            <a:r>
              <a:rPr lang="en-US" sz="2800" dirty="0"/>
              <a:t>small</a:t>
            </a:r>
          </a:p>
        </p:txBody>
      </p:sp>
      <p:sp>
        <p:nvSpPr>
          <p:cNvPr id="33" name="Rectangle 32">
            <a:extLst>
              <a:ext uri="{FF2B5EF4-FFF2-40B4-BE49-F238E27FC236}">
                <a16:creationId xmlns:a16="http://schemas.microsoft.com/office/drawing/2014/main" id="{A4B0CC54-088B-FC4D-A05E-2EA19D0F1B25}"/>
              </a:ext>
            </a:extLst>
          </p:cNvPr>
          <p:cNvSpPr/>
          <p:nvPr/>
        </p:nvSpPr>
        <p:spPr>
          <a:xfrm>
            <a:off x="3081860" y="3383089"/>
            <a:ext cx="1444626"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n</a:t>
            </a:r>
            <a:r>
              <a:rPr lang="en-US" sz="2800" b="1" dirty="0">
                <a:latin typeface="Lucida Handwriting" panose="03010101010101010101" pitchFamily="66" charset="77"/>
              </a:rPr>
              <a:t> &lt; 30</a:t>
            </a:r>
            <a:endParaRPr lang="en-US" sz="2800" dirty="0"/>
          </a:p>
        </p:txBody>
      </p:sp>
      <p:sp>
        <p:nvSpPr>
          <p:cNvPr id="34" name="Rectangle 33">
            <a:extLst>
              <a:ext uri="{FF2B5EF4-FFF2-40B4-BE49-F238E27FC236}">
                <a16:creationId xmlns:a16="http://schemas.microsoft.com/office/drawing/2014/main" id="{A0FDB6CA-6300-ED49-84CF-E1BD90E2548A}"/>
              </a:ext>
            </a:extLst>
          </p:cNvPr>
          <p:cNvSpPr/>
          <p:nvPr/>
        </p:nvSpPr>
        <p:spPr>
          <a:xfrm>
            <a:off x="4332791" y="2811555"/>
            <a:ext cx="2108269" cy="523220"/>
          </a:xfrm>
          <a:prstGeom prst="rect">
            <a:avLst/>
          </a:prstGeom>
        </p:spPr>
        <p:txBody>
          <a:bodyPr wrap="none">
            <a:spAutoFit/>
          </a:bodyPr>
          <a:lstStyle/>
          <a:p>
            <a:r>
              <a:rPr lang="en-US" sz="2800" b="1" dirty="0">
                <a:solidFill>
                  <a:srgbClr val="FF0000"/>
                </a:solidFill>
                <a:latin typeface="Lucida Handwriting" panose="03010101010101010101" pitchFamily="66" charset="77"/>
              </a:rPr>
              <a:t>SD</a:t>
            </a:r>
            <a:r>
              <a:rPr lang="en-US" sz="2800" b="1" dirty="0">
                <a:latin typeface="Lucida Handwriting" panose="03010101010101010101" pitchFamily="66" charset="77"/>
              </a:rPr>
              <a:t> = </a:t>
            </a:r>
            <a:r>
              <a:rPr lang="en-US" sz="2800" b="1" dirty="0" err="1"/>
              <a:t>sd</a:t>
            </a:r>
            <a:r>
              <a:rPr lang="en-US" sz="2800" b="1" dirty="0"/>
              <a:t>(</a:t>
            </a:r>
            <a:r>
              <a:rPr lang="en-US" sz="2800" b="1" dirty="0" err="1">
                <a:solidFill>
                  <a:srgbClr val="FF0000"/>
                </a:solidFill>
                <a:latin typeface="Lucida Handwriting" panose="03010101010101010101" pitchFamily="66" charset="77"/>
              </a:rPr>
              <a:t>x</a:t>
            </a:r>
            <a:r>
              <a:rPr lang="en-US" sz="2800" b="1" baseline="-25000" dirty="0" err="1">
                <a:solidFill>
                  <a:srgbClr val="FF0000"/>
                </a:solidFill>
                <a:latin typeface="Lucida Handwriting" panose="03010101010101010101" pitchFamily="66" charset="77"/>
              </a:rPr>
              <a:t>S</a:t>
            </a:r>
            <a:r>
              <a:rPr lang="en-US" sz="2800" b="1" dirty="0"/>
              <a:t>)</a:t>
            </a:r>
            <a:endParaRPr lang="en-US" sz="2800" dirty="0"/>
          </a:p>
        </p:txBody>
      </p:sp>
      <p:pic>
        <p:nvPicPr>
          <p:cNvPr id="35" name="Picture 34">
            <a:extLst>
              <a:ext uri="{FF2B5EF4-FFF2-40B4-BE49-F238E27FC236}">
                <a16:creationId xmlns:a16="http://schemas.microsoft.com/office/drawing/2014/main" id="{EB923F8D-836B-EE4E-82FE-EF98B80C87B5}"/>
              </a:ext>
            </a:extLst>
          </p:cNvPr>
          <p:cNvPicPr>
            <a:picLocks noChangeAspect="1"/>
          </p:cNvPicPr>
          <p:nvPr/>
        </p:nvPicPr>
        <p:blipFill>
          <a:blip r:embed="rId5"/>
          <a:stretch>
            <a:fillRect/>
          </a:stretch>
        </p:blipFill>
        <p:spPr>
          <a:xfrm>
            <a:off x="4953482" y="4446354"/>
            <a:ext cx="3846555" cy="1522126"/>
          </a:xfrm>
          <a:prstGeom prst="rect">
            <a:avLst/>
          </a:prstGeom>
        </p:spPr>
      </p:pic>
      <p:sp>
        <p:nvSpPr>
          <p:cNvPr id="36" name="Rectangle 35">
            <a:extLst>
              <a:ext uri="{FF2B5EF4-FFF2-40B4-BE49-F238E27FC236}">
                <a16:creationId xmlns:a16="http://schemas.microsoft.com/office/drawing/2014/main" id="{67B3BA39-2E40-4545-B91F-3C1FBE50D869}"/>
              </a:ext>
            </a:extLst>
          </p:cNvPr>
          <p:cNvSpPr/>
          <p:nvPr/>
        </p:nvSpPr>
        <p:spPr>
          <a:xfrm>
            <a:off x="8928973" y="5653134"/>
            <a:ext cx="333746" cy="369332"/>
          </a:xfrm>
          <a:prstGeom prst="rect">
            <a:avLst/>
          </a:prstGeom>
        </p:spPr>
        <p:txBody>
          <a:bodyPr wrap="square">
            <a:spAutoFit/>
          </a:bodyPr>
          <a:lstStyle/>
          <a:p>
            <a:r>
              <a:rPr lang="en-US" b="1" dirty="0">
                <a:solidFill>
                  <a:srgbClr val="014BF6"/>
                </a:solidFill>
                <a:latin typeface="Lucida Handwriting" panose="03010101010101010101" pitchFamily="66" charset="77"/>
              </a:rPr>
              <a:t>x</a:t>
            </a:r>
            <a:endParaRPr lang="en-US" dirty="0">
              <a:solidFill>
                <a:srgbClr val="014BF6"/>
              </a:solidFill>
            </a:endParaRPr>
          </a:p>
        </p:txBody>
      </p:sp>
      <p:sp>
        <p:nvSpPr>
          <p:cNvPr id="37" name="Rectangle 36">
            <a:extLst>
              <a:ext uri="{FF2B5EF4-FFF2-40B4-BE49-F238E27FC236}">
                <a16:creationId xmlns:a16="http://schemas.microsoft.com/office/drawing/2014/main" id="{B3C6DC38-CE10-BF4C-9AD7-9436FB0BA126}"/>
              </a:ext>
            </a:extLst>
          </p:cNvPr>
          <p:cNvSpPr/>
          <p:nvPr/>
        </p:nvSpPr>
        <p:spPr>
          <a:xfrm>
            <a:off x="6902949" y="4090074"/>
            <a:ext cx="689612" cy="369332"/>
          </a:xfrm>
          <a:prstGeom prst="rect">
            <a:avLst/>
          </a:prstGeom>
        </p:spPr>
        <p:txBody>
          <a:bodyPr wrap="square">
            <a:spAutoFit/>
          </a:bodyPr>
          <a:lstStyle/>
          <a:p>
            <a:r>
              <a:rPr lang="en-US" dirty="0">
                <a:latin typeface="Lucida Handwriting" panose="03010101010101010101" pitchFamily="66" charset="77"/>
              </a:rPr>
              <a:t>f(</a:t>
            </a:r>
            <a:r>
              <a:rPr lang="en-US" b="1" dirty="0">
                <a:latin typeface="Lucida Handwriting" panose="03010101010101010101" pitchFamily="66" charset="77"/>
              </a:rPr>
              <a:t>x</a:t>
            </a:r>
            <a:r>
              <a:rPr lang="en-US" dirty="0">
                <a:latin typeface="Lucida Handwriting" panose="03010101010101010101" pitchFamily="66" charset="77"/>
              </a:rPr>
              <a:t>)</a:t>
            </a:r>
            <a:endParaRPr lang="en-US" dirty="0"/>
          </a:p>
        </p:txBody>
      </p:sp>
      <p:cxnSp>
        <p:nvCxnSpPr>
          <p:cNvPr id="38" name="Straight Arrow Connector 37">
            <a:extLst>
              <a:ext uri="{FF2B5EF4-FFF2-40B4-BE49-F238E27FC236}">
                <a16:creationId xmlns:a16="http://schemas.microsoft.com/office/drawing/2014/main" id="{E5541361-D374-2D4E-9E07-CA662ED55498}"/>
              </a:ext>
            </a:extLst>
          </p:cNvPr>
          <p:cNvCxnSpPr>
            <a:cxnSpLocks/>
          </p:cNvCxnSpPr>
          <p:nvPr/>
        </p:nvCxnSpPr>
        <p:spPr>
          <a:xfrm flipV="1">
            <a:off x="6876760" y="4324523"/>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7DC91E3-A33D-6F43-AC85-74B1B93DF29B}"/>
              </a:ext>
            </a:extLst>
          </p:cNvPr>
          <p:cNvCxnSpPr>
            <a:cxnSpLocks/>
          </p:cNvCxnSpPr>
          <p:nvPr/>
        </p:nvCxnSpPr>
        <p:spPr>
          <a:xfrm>
            <a:off x="4739317" y="5968480"/>
            <a:ext cx="4312800"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1E9ADA85-F14E-A44F-AAAD-47F650ABF605}"/>
                  </a:ext>
                </a:extLst>
              </p:cNvPr>
              <p:cNvSpPr/>
              <p:nvPr/>
            </p:nvSpPr>
            <p:spPr>
              <a:xfrm>
                <a:off x="8902759" y="5923231"/>
                <a:ext cx="4732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r>
                        <a:rPr lang="en-US" b="1" i="1" baseline="-25000">
                          <a:solidFill>
                            <a:srgbClr val="FF0000"/>
                          </a:solidFill>
                          <a:latin typeface="Cambria Math" panose="02040503050406030204" pitchFamily="18" charset="0"/>
                        </a:rPr>
                        <m:t>𝑺</m:t>
                      </m:r>
                    </m:oMath>
                  </m:oMathPara>
                </a14:m>
                <a:endParaRPr lang="en-US" dirty="0"/>
              </a:p>
            </p:txBody>
          </p:sp>
        </mc:Choice>
        <mc:Fallback xmlns="">
          <p:sp>
            <p:nvSpPr>
              <p:cNvPr id="40" name="Rectangle 39">
                <a:extLst>
                  <a:ext uri="{FF2B5EF4-FFF2-40B4-BE49-F238E27FC236}">
                    <a16:creationId xmlns:a16="http://schemas.microsoft.com/office/drawing/2014/main" id="{1E9ADA85-F14E-A44F-AAAD-47F650ABF605}"/>
                  </a:ext>
                </a:extLst>
              </p:cNvPr>
              <p:cNvSpPr>
                <a:spLocks noRot="1" noChangeAspect="1" noMove="1" noResize="1" noEditPoints="1" noAdjustHandles="1" noChangeArrowheads="1" noChangeShapeType="1" noTextEdit="1"/>
              </p:cNvSpPr>
              <p:nvPr/>
            </p:nvSpPr>
            <p:spPr>
              <a:xfrm>
                <a:off x="8902759" y="5923231"/>
                <a:ext cx="473206" cy="369332"/>
              </a:xfrm>
              <a:prstGeom prst="rect">
                <a:avLst/>
              </a:prstGeom>
              <a:blipFill>
                <a:blip r:embed="rId6"/>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FB1BA8A5-E3CD-2849-995B-70E0D04B974C}"/>
              </a:ext>
            </a:extLst>
          </p:cNvPr>
          <p:cNvSpPr txBox="1"/>
          <p:nvPr/>
        </p:nvSpPr>
        <p:spPr>
          <a:xfrm>
            <a:off x="7349679" y="4605678"/>
            <a:ext cx="381836" cy="461665"/>
          </a:xfrm>
          <a:prstGeom prst="rect">
            <a:avLst/>
          </a:prstGeom>
          <a:noFill/>
        </p:spPr>
        <p:txBody>
          <a:bodyPr wrap="none" rtlCol="0">
            <a:spAutoFit/>
          </a:bodyPr>
          <a:lstStyle/>
          <a:p>
            <a:r>
              <a:rPr lang="en-US" sz="2400" dirty="0">
                <a:solidFill>
                  <a:srgbClr val="014BF6"/>
                </a:solidFill>
                <a:latin typeface="Lucida Handwriting" panose="03010101010101010101" pitchFamily="66" charset="77"/>
              </a:rPr>
              <a:t>Z</a:t>
            </a:r>
          </a:p>
        </p:txBody>
      </p:sp>
      <p:sp>
        <p:nvSpPr>
          <p:cNvPr id="44" name="TextBox 43">
            <a:extLst>
              <a:ext uri="{FF2B5EF4-FFF2-40B4-BE49-F238E27FC236}">
                <a16:creationId xmlns:a16="http://schemas.microsoft.com/office/drawing/2014/main" id="{83061456-ABC3-654E-81B7-90F4332DCE35}"/>
              </a:ext>
            </a:extLst>
          </p:cNvPr>
          <p:cNvSpPr txBox="1"/>
          <p:nvPr/>
        </p:nvSpPr>
        <p:spPr>
          <a:xfrm>
            <a:off x="7963875" y="5326517"/>
            <a:ext cx="1484702" cy="461665"/>
          </a:xfrm>
          <a:prstGeom prst="rect">
            <a:avLst/>
          </a:prstGeom>
          <a:noFill/>
        </p:spPr>
        <p:txBody>
          <a:bodyPr wrap="none" rtlCol="0">
            <a:spAutoFit/>
          </a:bodyPr>
          <a:lstStyle/>
          <a:p>
            <a:r>
              <a:rPr lang="en-US" sz="2400" dirty="0">
                <a:solidFill>
                  <a:srgbClr val="EE4333"/>
                </a:solidFill>
                <a:latin typeface="Lucida Handwriting" panose="03010101010101010101" pitchFamily="66" charset="77"/>
              </a:rPr>
              <a:t>t</a:t>
            </a:r>
            <a:r>
              <a:rPr lang="en-US" sz="2400" dirty="0">
                <a:latin typeface="Bradley Hand" pitchFamily="2" charset="77"/>
              </a:rPr>
              <a:t>(</a:t>
            </a:r>
            <a:r>
              <a:rPr lang="en-US" sz="2400" dirty="0" err="1">
                <a:latin typeface="Bradley Hand" pitchFamily="2" charset="77"/>
              </a:rPr>
              <a:t>d.f.</a:t>
            </a:r>
            <a:r>
              <a:rPr lang="en-US" sz="2400" dirty="0">
                <a:latin typeface="Bradley Hand" pitchFamily="2" charset="77"/>
              </a:rPr>
              <a:t>=5)</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1E0C1CA-3CFA-4B43-A8F9-AA8C480E1FD1}"/>
                  </a:ext>
                </a:extLst>
              </p:cNvPr>
              <p:cNvSpPr txBox="1"/>
              <p:nvPr/>
            </p:nvSpPr>
            <p:spPr>
              <a:xfrm>
                <a:off x="1607243" y="3936777"/>
                <a:ext cx="4003660" cy="731739"/>
              </a:xfrm>
              <a:prstGeom prst="rect">
                <a:avLst/>
              </a:prstGeom>
              <a:noFill/>
            </p:spPr>
            <p:txBody>
              <a:bodyPr wrap="none" rtlCol="0">
                <a:spAutoFit/>
              </a:bodyPr>
              <a:lstStyle/>
              <a:p>
                <a:pPr algn="ctr"/>
                <a:r>
                  <a:rPr lang="en-US" sz="2800" dirty="0">
                    <a:solidFill>
                      <a:srgbClr val="0070C0"/>
                    </a:solidFill>
                    <a:latin typeface="Lucida Handwriting" panose="03010101010101010101" pitchFamily="66" charset="77"/>
                  </a:rPr>
                  <a:t>X</a:t>
                </a:r>
                <a:r>
                  <a:rPr lang="en-US" sz="2800" baseline="-25000" dirty="0">
                    <a:solidFill>
                      <a:srgbClr val="0070C0"/>
                    </a:solidFill>
                    <a:latin typeface="Lucida Handwriting" panose="03010101010101010101" pitchFamily="66" charset="77"/>
                  </a:rPr>
                  <a:t>S </a:t>
                </a:r>
                <a:r>
                  <a:rPr lang="en-US" sz="2800" dirty="0">
                    <a:solidFill>
                      <a:srgbClr val="0070C0"/>
                    </a:solidFill>
                    <a:latin typeface="Lucida Handwriting" panose="03010101010101010101" pitchFamily="66" charset="77"/>
                  </a:rPr>
                  <a:t> </a:t>
                </a:r>
                <a:r>
                  <a:rPr lang="en-US" sz="2800" dirty="0">
                    <a:latin typeface="Lucida Handwriting" panose="03010101010101010101" pitchFamily="66" charset="77"/>
                  </a:rPr>
                  <a:t>~</a:t>
                </a:r>
                <a:r>
                  <a:rPr lang="en-US" sz="2800" dirty="0">
                    <a:solidFill>
                      <a:srgbClr val="0070C0"/>
                    </a:solidFill>
                    <a:latin typeface="Lucida Handwriting" panose="03010101010101010101" pitchFamily="66" charset="77"/>
                  </a:rPr>
                  <a:t> </a:t>
                </a:r>
                <a:r>
                  <a:rPr lang="en-US" sz="2800" b="1" dirty="0">
                    <a:latin typeface="Lucida Handwriting" panose="03010101010101010101" pitchFamily="66" charset="77"/>
                  </a:rPr>
                  <a:t>Normal(</a:t>
                </a:r>
                <a:r>
                  <a:rPr lang="en-US" sz="2800" b="1" dirty="0">
                    <a:solidFill>
                      <a:srgbClr val="7030A0"/>
                    </a:solidFill>
                    <a:latin typeface="Lucida Handwriting" panose="03010101010101010101" pitchFamily="66" charset="77"/>
                  </a:rPr>
                  <a:t>𝜇</a:t>
                </a:r>
                <a:r>
                  <a:rPr lang="en-US" sz="2800" b="1" dirty="0">
                    <a:latin typeface="Lucida Handwriting" panose="03010101010101010101" pitchFamily="66" charset="77"/>
                  </a:rPr>
                  <a:t>, </a:t>
                </a:r>
                <a14:m>
                  <m:oMath xmlns:m="http://schemas.openxmlformats.org/officeDocument/2006/math">
                    <m:f>
                      <m:fPr>
                        <m:ctrlPr>
                          <a:rPr lang="en-US" sz="2800" b="1" i="1" smtClean="0">
                            <a:solidFill>
                              <a:srgbClr val="7030A0"/>
                            </a:solidFill>
                            <a:latin typeface="Cambria Math" panose="02040503050406030204" pitchFamily="18" charset="0"/>
                          </a:rPr>
                        </m:ctrlPr>
                      </m:fPr>
                      <m:num>
                        <m:r>
                          <m:rPr>
                            <m:nor/>
                          </m:rPr>
                          <a:rPr lang="en-US" sz="2800" b="1" dirty="0">
                            <a:solidFill>
                              <a:srgbClr val="7030A0"/>
                            </a:solidFill>
                            <a:latin typeface="Lucida Handwriting" panose="03010101010101010101" pitchFamily="66" charset="77"/>
                          </a:rPr>
                          <m:t>𝜎</m:t>
                        </m:r>
                      </m:num>
                      <m:den>
                        <m:rad>
                          <m:radPr>
                            <m:degHide m:val="on"/>
                            <m:ctrlPr>
                              <a:rPr lang="en-US" sz="2800" b="1" i="1" smtClean="0">
                                <a:solidFill>
                                  <a:srgbClr val="7030A0"/>
                                </a:solidFill>
                                <a:latin typeface="Cambria Math" panose="02040503050406030204" pitchFamily="18" charset="0"/>
                              </a:rPr>
                            </m:ctrlPr>
                          </m:radPr>
                          <m:deg/>
                          <m:e>
                            <m:r>
                              <m:rPr>
                                <m:nor/>
                              </m:rPr>
                              <a:rPr lang="en-US" sz="2800" b="1" dirty="0" smtClean="0">
                                <a:solidFill>
                                  <a:srgbClr val="7030A0"/>
                                </a:solidFill>
                                <a:latin typeface="Lucida Handwriting" panose="03010101010101010101" pitchFamily="66" charset="77"/>
                              </a:rPr>
                              <m:t>n</m:t>
                            </m:r>
                          </m:e>
                        </m:rad>
                      </m:den>
                    </m:f>
                  </m:oMath>
                </a14:m>
                <a:r>
                  <a:rPr lang="en-US" sz="2800" b="1" dirty="0">
                    <a:latin typeface="Lucida Handwriting" panose="03010101010101010101" pitchFamily="66" charset="77"/>
                  </a:rPr>
                  <a:t>)</a:t>
                </a:r>
              </a:p>
            </p:txBody>
          </p:sp>
        </mc:Choice>
        <mc:Fallback xmlns="">
          <p:sp>
            <p:nvSpPr>
              <p:cNvPr id="45" name="TextBox 44">
                <a:extLst>
                  <a:ext uri="{FF2B5EF4-FFF2-40B4-BE49-F238E27FC236}">
                    <a16:creationId xmlns:a16="http://schemas.microsoft.com/office/drawing/2014/main" id="{E1E0C1CA-3CFA-4B43-A8F9-AA8C480E1FD1}"/>
                  </a:ext>
                </a:extLst>
              </p:cNvPr>
              <p:cNvSpPr txBox="1">
                <a:spLocks noRot="1" noChangeAspect="1" noMove="1" noResize="1" noEditPoints="1" noAdjustHandles="1" noChangeArrowheads="1" noChangeShapeType="1" noTextEdit="1"/>
              </p:cNvSpPr>
              <p:nvPr/>
            </p:nvSpPr>
            <p:spPr>
              <a:xfrm>
                <a:off x="1607243" y="3936777"/>
                <a:ext cx="4003660" cy="731739"/>
              </a:xfrm>
              <a:prstGeom prst="rect">
                <a:avLst/>
              </a:prstGeom>
              <a:blipFill>
                <a:blip r:embed="rId7"/>
                <a:stretch>
                  <a:fillRect l="-2532" r="-2532"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C0619EB-2423-A94D-B5AC-B6FCBFC98F6D}"/>
                  </a:ext>
                </a:extLst>
              </p:cNvPr>
              <p:cNvSpPr txBox="1"/>
              <p:nvPr/>
            </p:nvSpPr>
            <p:spPr>
              <a:xfrm>
                <a:off x="1337984" y="5067343"/>
                <a:ext cx="2528384" cy="1074461"/>
              </a:xfrm>
              <a:prstGeom prst="rect">
                <a:avLst/>
              </a:prstGeom>
              <a:noFill/>
            </p:spPr>
            <p:txBody>
              <a:bodyPr wrap="none" rtlCol="0">
                <a:spAutoFit/>
              </a:bodyPr>
              <a:lstStyle/>
              <a:p>
                <a:r>
                  <a:rPr lang="en-US" sz="3600" dirty="0">
                    <a:solidFill>
                      <a:srgbClr val="FF0000"/>
                    </a:solidFill>
                    <a:latin typeface="Lucida Handwriting" panose="03010101010101010101" pitchFamily="66" charset="77"/>
                  </a:rPr>
                  <a:t>T </a:t>
                </a:r>
                <a:r>
                  <a:rPr lang="en-US" sz="3600" dirty="0">
                    <a:latin typeface="Lucida Handwriting" panose="03010101010101010101" pitchFamily="66" charset="77"/>
                  </a:rPr>
                  <a:t>=</a:t>
                </a:r>
                <a:r>
                  <a:rPr lang="en-US" sz="3600" dirty="0">
                    <a:solidFill>
                      <a:srgbClr val="FF0000"/>
                    </a:solidFill>
                    <a:latin typeface="Lucida Handwriting" panose="03010101010101010101" pitchFamily="66" charset="77"/>
                  </a:rPr>
                  <a:t> </a:t>
                </a:r>
                <a14:m>
                  <m:oMath xmlns:m="http://schemas.openxmlformats.org/officeDocument/2006/math">
                    <m:f>
                      <m:fPr>
                        <m:ctrlPr>
                          <a:rPr lang="en-US" sz="3600" i="1" smtClean="0">
                            <a:solidFill>
                              <a:srgbClr val="FF0000"/>
                            </a:solidFill>
                            <a:latin typeface="Cambria Math" panose="02040503050406030204" pitchFamily="18" charset="0"/>
                          </a:rPr>
                        </m:ctrlPr>
                      </m:fPr>
                      <m:num>
                        <m:acc>
                          <m:accPr>
                            <m:chr m:val="̅"/>
                            <m:ctrlPr>
                              <a:rPr lang="en-US" sz="3600" b="1" i="1" smtClean="0">
                                <a:solidFill>
                                  <a:srgbClr val="FF0000"/>
                                </a:solidFill>
                                <a:latin typeface="Cambria Math" panose="02040503050406030204" pitchFamily="18" charset="0"/>
                              </a:rPr>
                            </m:ctrlPr>
                          </m:accPr>
                          <m:e>
                            <m:r>
                              <m:rPr>
                                <m:nor/>
                              </m:rPr>
                              <a:rPr lang="en-US" sz="3600" b="1" i="0" dirty="0" smtClean="0">
                                <a:solidFill>
                                  <a:srgbClr val="FF0000"/>
                                </a:solidFill>
                                <a:latin typeface="Lucida Handwriting" panose="03010101010101010101" pitchFamily="66" charset="77"/>
                              </a:rPr>
                              <m:t>x</m:t>
                            </m:r>
                            <m:r>
                              <m:rPr>
                                <m:nor/>
                              </m:rPr>
                              <a:rPr lang="en-US" sz="3600" b="1" baseline="-25000" dirty="0">
                                <a:solidFill>
                                  <a:srgbClr val="FF0000"/>
                                </a:solidFill>
                                <a:latin typeface="Lucida Handwriting" panose="03010101010101010101" pitchFamily="66" charset="77"/>
                              </a:rPr>
                              <m:t>S</m:t>
                            </m:r>
                          </m:e>
                        </m:acc>
                        <m:r>
                          <a:rPr lang="en-US" sz="3600" b="0" i="1" smtClean="0">
                            <a:solidFill>
                              <a:srgbClr val="FF0000"/>
                            </a:solidFill>
                            <a:latin typeface="Cambria Math" panose="02040503050406030204" pitchFamily="18" charset="0"/>
                          </a:rPr>
                          <m:t> </m:t>
                        </m:r>
                        <m:r>
                          <a:rPr lang="en-US" sz="3600" b="0" i="1" smtClean="0">
                            <a:solidFill>
                              <a:schemeClr val="tx1"/>
                            </a:solidFill>
                            <a:latin typeface="Cambria Math" panose="02040503050406030204" pitchFamily="18" charset="0"/>
                          </a:rPr>
                          <m:t>−</m:t>
                        </m:r>
                        <m:r>
                          <m:rPr>
                            <m:nor/>
                          </m:rPr>
                          <a:rPr lang="en-US" sz="3600" b="1" i="0" smtClean="0">
                            <a:solidFill>
                              <a:srgbClr val="FF0000"/>
                            </a:solidFill>
                            <a:latin typeface="Cambria Math" panose="02040503050406030204" pitchFamily="18" charset="0"/>
                          </a:rPr>
                          <m:t> </m:t>
                        </m:r>
                        <m:r>
                          <m:rPr>
                            <m:nor/>
                          </m:rPr>
                          <a:rPr lang="en-US" sz="3600" b="1" dirty="0">
                            <a:solidFill>
                              <a:srgbClr val="7030A0"/>
                            </a:solidFill>
                            <a:latin typeface="Lucida Handwriting" panose="03010101010101010101" pitchFamily="66" charset="77"/>
                          </a:rPr>
                          <m:t>𝜇</m:t>
                        </m:r>
                      </m:num>
                      <m:den>
                        <m:r>
                          <m:rPr>
                            <m:nor/>
                          </m:rPr>
                          <a:rPr lang="en-US" sz="3600" b="1" i="0" dirty="0" smtClean="0">
                            <a:solidFill>
                              <a:srgbClr val="FF0000"/>
                            </a:solidFill>
                            <a:latin typeface="Lucida Handwriting" panose="03010101010101010101" pitchFamily="66" charset="77"/>
                          </a:rPr>
                          <m:t>SD</m:t>
                        </m:r>
                        <m:r>
                          <a:rPr lang="en-US" sz="3600" b="0" i="1" dirty="0" smtClean="0">
                            <a:solidFill>
                              <a:schemeClr val="tx1"/>
                            </a:solidFill>
                            <a:latin typeface="Cambria Math" panose="02040503050406030204" pitchFamily="18" charset="0"/>
                          </a:rPr>
                          <m:t>/</m:t>
                        </m:r>
                        <m:rad>
                          <m:radPr>
                            <m:degHide m:val="on"/>
                            <m:ctrlPr>
                              <a:rPr lang="en-US" sz="3600" b="0" i="1" dirty="0" smtClean="0">
                                <a:solidFill>
                                  <a:schemeClr val="tx1"/>
                                </a:solidFill>
                                <a:latin typeface="Cambria Math" panose="02040503050406030204" pitchFamily="18" charset="0"/>
                              </a:rPr>
                            </m:ctrlPr>
                          </m:radPr>
                          <m:deg/>
                          <m:e>
                            <m:r>
                              <m:rPr>
                                <m:nor/>
                              </m:rPr>
                              <a:rPr lang="en-US" sz="3600" b="1" dirty="0">
                                <a:solidFill>
                                  <a:srgbClr val="FF0000"/>
                                </a:solidFill>
                                <a:latin typeface="Lucida Handwriting" panose="03010101010101010101" pitchFamily="66" charset="77"/>
                              </a:rPr>
                              <m:t>n</m:t>
                            </m:r>
                          </m:e>
                        </m:rad>
                      </m:den>
                    </m:f>
                  </m:oMath>
                </a14:m>
                <a:endParaRPr lang="en-US" sz="3600" dirty="0">
                  <a:solidFill>
                    <a:srgbClr val="FF0000"/>
                  </a:solidFill>
                  <a:latin typeface="Lucida Handwriting" panose="03010101010101010101" pitchFamily="66" charset="77"/>
                </a:endParaRPr>
              </a:p>
            </p:txBody>
          </p:sp>
        </mc:Choice>
        <mc:Fallback xmlns="">
          <p:sp>
            <p:nvSpPr>
              <p:cNvPr id="46" name="TextBox 45">
                <a:extLst>
                  <a:ext uri="{FF2B5EF4-FFF2-40B4-BE49-F238E27FC236}">
                    <a16:creationId xmlns:a16="http://schemas.microsoft.com/office/drawing/2014/main" id="{BC0619EB-2423-A94D-B5AC-B6FCBFC98F6D}"/>
                  </a:ext>
                </a:extLst>
              </p:cNvPr>
              <p:cNvSpPr txBox="1">
                <a:spLocks noRot="1" noChangeAspect="1" noMove="1" noResize="1" noEditPoints="1" noAdjustHandles="1" noChangeArrowheads="1" noChangeShapeType="1" noTextEdit="1"/>
              </p:cNvSpPr>
              <p:nvPr/>
            </p:nvSpPr>
            <p:spPr>
              <a:xfrm>
                <a:off x="1337984" y="5067343"/>
                <a:ext cx="2528384" cy="1074461"/>
              </a:xfrm>
              <a:prstGeom prst="rect">
                <a:avLst/>
              </a:prstGeom>
              <a:blipFill>
                <a:blip r:embed="rId8"/>
                <a:stretch>
                  <a:fillRect l="-7000" t="-4651" r="-1000" b="-8140"/>
                </a:stretch>
              </a:blipFill>
            </p:spPr>
            <p:txBody>
              <a:bodyPr/>
              <a:lstStyle/>
              <a:p>
                <a:r>
                  <a:rPr lang="en-US">
                    <a:noFill/>
                  </a:rPr>
                  <a:t> </a:t>
                </a:r>
              </a:p>
            </p:txBody>
          </p:sp>
        </mc:Fallback>
      </mc:AlternateContent>
    </p:spTree>
    <p:extLst>
      <p:ext uri="{BB962C8B-B14F-4D97-AF65-F5344CB8AC3E}">
        <p14:creationId xmlns:p14="http://schemas.microsoft.com/office/powerpoint/2010/main" val="1690988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1"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dissolv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2" nodeType="clickEffect">
                                  <p:stCondLst>
                                    <p:cond delay="0"/>
                                  </p:stCondLst>
                                  <p:childTnLst>
                                    <p:animEffect transition="out" filter="dissolve">
                                      <p:cBhvr>
                                        <p:cTn id="28" dur="500"/>
                                        <p:tgtEl>
                                          <p:spTgt spid="28"/>
                                        </p:tgtEl>
                                      </p:cBhvr>
                                    </p:animEffect>
                                    <p:set>
                                      <p:cBhvr>
                                        <p:cTn id="29" dur="1" fill="hold">
                                          <p:stCondLst>
                                            <p:cond delay="499"/>
                                          </p:stCondLst>
                                        </p:cTn>
                                        <p:tgtEl>
                                          <p:spTgt spid="28"/>
                                        </p:tgtEl>
                                        <p:attrNameLst>
                                          <p:attrName>style.visibility</p:attrName>
                                        </p:attrNameLst>
                                      </p:cBhvr>
                                      <p:to>
                                        <p:strVal val="hidden"/>
                                      </p:to>
                                    </p:se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par>
                          <p:cTn id="37" fill="hold">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par>
                          <p:cTn id="41" fill="hold">
                            <p:stCondLst>
                              <p:cond delay="1500"/>
                            </p:stCondLst>
                            <p:childTnLst>
                              <p:par>
                                <p:cTn id="42" presetID="9" presetClass="entr" presetSubtype="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dissolve">
                                      <p:cBhvr>
                                        <p:cTn id="44" dur="500"/>
                                        <p:tgtEl>
                                          <p:spTgt spid="30"/>
                                        </p:tgtEl>
                                      </p:cBhvr>
                                    </p:animEffect>
                                  </p:childTnLst>
                                </p:cTn>
                              </p:par>
                            </p:childTnLst>
                          </p:cTn>
                        </p:par>
                        <p:par>
                          <p:cTn id="45" fill="hold">
                            <p:stCondLst>
                              <p:cond delay="2000"/>
                            </p:stCondLst>
                            <p:childTnLst>
                              <p:par>
                                <p:cTn id="46" presetID="9" presetClass="entr" presetSubtype="0"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childTnLst>
                          </p:cTn>
                        </p:par>
                        <p:par>
                          <p:cTn id="49" fill="hold">
                            <p:stCondLst>
                              <p:cond delay="2500"/>
                            </p:stCondLst>
                            <p:childTnLst>
                              <p:par>
                                <p:cTn id="50" presetID="9" presetClass="entr" presetSubtype="0" fill="hold" grpId="0"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dissolve">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grpId="1" nodeType="clickEffect">
                                  <p:stCondLst>
                                    <p:cond delay="0"/>
                                  </p:stCondLst>
                                  <p:childTnLst>
                                    <p:animEffect transition="out" filter="dissolve">
                                      <p:cBhvr>
                                        <p:cTn id="56" dur="500"/>
                                        <p:tgtEl>
                                          <p:spTgt spid="31"/>
                                        </p:tgtEl>
                                      </p:cBhvr>
                                    </p:animEffect>
                                    <p:set>
                                      <p:cBhvr>
                                        <p:cTn id="57" dur="1" fill="hold">
                                          <p:stCondLst>
                                            <p:cond delay="499"/>
                                          </p:stCondLst>
                                        </p:cTn>
                                        <p:tgtEl>
                                          <p:spTgt spid="31"/>
                                        </p:tgtEl>
                                        <p:attrNameLst>
                                          <p:attrName>style.visibility</p:attrName>
                                        </p:attrNameLst>
                                      </p:cBhvr>
                                      <p:to>
                                        <p:strVal val="hidden"/>
                                      </p:to>
                                    </p:set>
                                  </p:childTnLst>
                                </p:cTn>
                              </p:par>
                            </p:childTnLst>
                          </p:cTn>
                        </p:par>
                        <p:par>
                          <p:cTn id="58" fill="hold">
                            <p:stCondLst>
                              <p:cond delay="500"/>
                            </p:stCondLst>
                            <p:childTnLst>
                              <p:par>
                                <p:cTn id="59" presetID="9" presetClass="exit" presetSubtype="0" fill="hold" grpId="1" nodeType="afterEffect">
                                  <p:stCondLst>
                                    <p:cond delay="0"/>
                                  </p:stCondLst>
                                  <p:childTnLst>
                                    <p:animEffect transition="out" filter="dissolve">
                                      <p:cBhvr>
                                        <p:cTn id="60" dur="500"/>
                                        <p:tgtEl>
                                          <p:spTgt spid="16"/>
                                        </p:tgtEl>
                                      </p:cBhvr>
                                    </p:animEffect>
                                    <p:set>
                                      <p:cBhvr>
                                        <p:cTn id="61" dur="1" fill="hold">
                                          <p:stCondLst>
                                            <p:cond delay="499"/>
                                          </p:stCondLst>
                                        </p:cTn>
                                        <p:tgtEl>
                                          <p:spTgt spid="16"/>
                                        </p:tgtEl>
                                        <p:attrNameLst>
                                          <p:attrName>style.visibility</p:attrName>
                                        </p:attrNameLst>
                                      </p:cBhvr>
                                      <p:to>
                                        <p:strVal val="hidden"/>
                                      </p:to>
                                    </p:set>
                                  </p:childTnLst>
                                </p:cTn>
                              </p:par>
                            </p:childTnLst>
                          </p:cTn>
                        </p:par>
                        <p:par>
                          <p:cTn id="62" fill="hold">
                            <p:stCondLst>
                              <p:cond delay="1000"/>
                            </p:stCondLst>
                            <p:childTnLst>
                              <p:par>
                                <p:cTn id="63" presetID="9" presetClass="entr" presetSubtype="0"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childTnLst>
                          </p:cTn>
                        </p:par>
                        <p:par>
                          <p:cTn id="66" fill="hold">
                            <p:stCondLst>
                              <p:cond delay="1500"/>
                            </p:stCondLst>
                            <p:childTnLst>
                              <p:par>
                                <p:cTn id="67" presetID="9" presetClass="exit" presetSubtype="0" fill="hold" grpId="1" nodeType="afterEffect">
                                  <p:stCondLst>
                                    <p:cond delay="0"/>
                                  </p:stCondLst>
                                  <p:childTnLst>
                                    <p:animEffect transition="out" filter="dissolve">
                                      <p:cBhvr>
                                        <p:cTn id="68" dur="500"/>
                                        <p:tgtEl>
                                          <p:spTgt spid="45"/>
                                        </p:tgtEl>
                                      </p:cBhvr>
                                    </p:animEffect>
                                    <p:set>
                                      <p:cBhvr>
                                        <p:cTn id="69" dur="1" fill="hold">
                                          <p:stCondLst>
                                            <p:cond delay="499"/>
                                          </p:stCondLst>
                                        </p:cTn>
                                        <p:tgtEl>
                                          <p:spTgt spid="45"/>
                                        </p:tgtEl>
                                        <p:attrNameLst>
                                          <p:attrName>style.visibility</p:attrName>
                                        </p:attrNameLst>
                                      </p:cBhvr>
                                      <p:to>
                                        <p:strVal val="hidden"/>
                                      </p:to>
                                    </p:set>
                                  </p:childTnLst>
                                </p:cTn>
                              </p:par>
                              <p:par>
                                <p:cTn id="70" presetID="9" presetClass="exit" presetSubtype="0" fill="hold" grpId="1" nodeType="withEffect">
                                  <p:stCondLst>
                                    <p:cond delay="0"/>
                                  </p:stCondLst>
                                  <p:childTnLst>
                                    <p:animEffect transition="out" filter="dissolv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9" presetClass="exit" presetSubtype="0" fill="hold" grpId="1" nodeType="withEffect">
                                  <p:stCondLst>
                                    <p:cond delay="0"/>
                                  </p:stCondLst>
                                  <p:childTnLst>
                                    <p:animEffect transition="out" filter="dissolv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childTnLst>
                          </p:cTn>
                        </p:par>
                        <p:par>
                          <p:cTn id="76" fill="hold">
                            <p:stCondLst>
                              <p:cond delay="2000"/>
                            </p:stCondLst>
                            <p:childTnLst>
                              <p:par>
                                <p:cTn id="77" presetID="9"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dissolve">
                                      <p:cBhvr>
                                        <p:cTn id="79" dur="500"/>
                                        <p:tgtEl>
                                          <p:spTgt spid="33"/>
                                        </p:tgtEl>
                                      </p:cBhvr>
                                    </p:animEffect>
                                  </p:childTnLst>
                                </p:cTn>
                              </p:par>
                            </p:childTnLst>
                          </p:cTn>
                        </p:par>
                        <p:par>
                          <p:cTn id="80" fill="hold">
                            <p:stCondLst>
                              <p:cond delay="2500"/>
                            </p:stCondLst>
                            <p:childTnLst>
                              <p:par>
                                <p:cTn id="81" presetID="9" presetClass="entr" presetSubtype="0" fill="hold" grpId="2"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dissolve">
                                      <p:cBhvr>
                                        <p:cTn id="83" dur="500"/>
                                        <p:tgtEl>
                                          <p:spTgt spid="8"/>
                                        </p:tgtEl>
                                      </p:cBhvr>
                                    </p:animEffect>
                                  </p:childTnLst>
                                </p:cTn>
                              </p:par>
                            </p:childTnLst>
                          </p:cTn>
                        </p:par>
                        <p:par>
                          <p:cTn id="84" fill="hold">
                            <p:stCondLst>
                              <p:cond delay="3000"/>
                            </p:stCondLst>
                            <p:childTnLst>
                              <p:par>
                                <p:cTn id="85" presetID="9" presetClass="entr" presetSubtype="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par>
                          <p:cTn id="88" fill="hold">
                            <p:stCondLst>
                              <p:cond delay="3500"/>
                            </p:stCondLst>
                            <p:childTnLst>
                              <p:par>
                                <p:cTn id="89" presetID="9" presetClass="entr" presetSubtype="0" fill="hold" grpId="2"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dissolve">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left)">
                                      <p:cBhvr>
                                        <p:cTn id="96" dur="500"/>
                                        <p:tgtEl>
                                          <p:spTgt spid="39"/>
                                        </p:tgtEl>
                                      </p:cBhvr>
                                    </p:animEffect>
                                  </p:childTnLst>
                                </p:cTn>
                              </p:par>
                              <p:par>
                                <p:cTn id="97" presetID="22" presetClass="entr" presetSubtype="4"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ipe(down)">
                                      <p:cBhvr>
                                        <p:cTn id="99" dur="500"/>
                                        <p:tgtEl>
                                          <p:spTgt spid="38"/>
                                        </p:tgtEl>
                                      </p:cBhvr>
                                    </p:animEffect>
                                  </p:childTnLst>
                                </p:cTn>
                              </p:par>
                            </p:childTnLst>
                          </p:cTn>
                        </p:par>
                        <p:par>
                          <p:cTn id="100" fill="hold">
                            <p:stCondLst>
                              <p:cond delay="500"/>
                            </p:stCondLst>
                            <p:childTnLst>
                              <p:par>
                                <p:cTn id="101" presetID="9" presetClass="entr" presetSubtype="0" fill="hold" grpId="0"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childTnLst>
                          </p:cTn>
                        </p:par>
                        <p:par>
                          <p:cTn id="107" fill="hold">
                            <p:stCondLst>
                              <p:cond delay="1000"/>
                            </p:stCondLst>
                            <p:childTnLst>
                              <p:par>
                                <p:cTn id="108" presetID="9" presetClass="entr" presetSubtype="0" fill="hold" grpId="0" nodeType="afterEffect">
                                  <p:stCondLst>
                                    <p:cond delay="0"/>
                                  </p:stCondLst>
                                  <p:childTnLst>
                                    <p:set>
                                      <p:cBhvr>
                                        <p:cTn id="109" dur="1" fill="hold">
                                          <p:stCondLst>
                                            <p:cond delay="0"/>
                                          </p:stCondLst>
                                        </p:cTn>
                                        <p:tgtEl>
                                          <p:spTgt spid="40"/>
                                        </p:tgtEl>
                                        <p:attrNameLst>
                                          <p:attrName>style.visibility</p:attrName>
                                        </p:attrNameLst>
                                      </p:cBhvr>
                                      <p:to>
                                        <p:strVal val="visible"/>
                                      </p:to>
                                    </p:set>
                                    <p:animEffect transition="in" filter="dissolve">
                                      <p:cBhvr>
                                        <p:cTn id="110" dur="500"/>
                                        <p:tgtEl>
                                          <p:spTgt spid="40"/>
                                        </p:tgtEl>
                                      </p:cBhvr>
                                    </p:animEffect>
                                  </p:childTnLst>
                                </p:cTn>
                              </p:par>
                            </p:childTnLst>
                          </p:cTn>
                        </p:par>
                        <p:par>
                          <p:cTn id="111" fill="hold">
                            <p:stCondLst>
                              <p:cond delay="1500"/>
                            </p:stCondLst>
                            <p:childTnLst>
                              <p:par>
                                <p:cTn id="112" presetID="22" presetClass="entr" presetSubtype="8" fill="hold" nodeType="after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wipe(left)">
                                      <p:cBhvr>
                                        <p:cTn id="114" dur="500"/>
                                        <p:tgtEl>
                                          <p:spTgt spid="35"/>
                                        </p:tgtEl>
                                      </p:cBhvr>
                                    </p:animEffect>
                                  </p:childTnLst>
                                </p:cTn>
                              </p:par>
                            </p:childTnLst>
                          </p:cTn>
                        </p:par>
                        <p:par>
                          <p:cTn id="115" fill="hold">
                            <p:stCondLst>
                              <p:cond delay="2000"/>
                            </p:stCondLst>
                            <p:childTnLst>
                              <p:par>
                                <p:cTn id="116" presetID="9" presetClass="entr" presetSubtype="0" fill="hold" grpId="0" nodeType="after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dissolve">
                                      <p:cBhvr>
                                        <p:cTn id="118" dur="500"/>
                                        <p:tgtEl>
                                          <p:spTgt spid="43"/>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dissolve">
                                      <p:cBhvr>
                                        <p:cTn id="121" dur="500"/>
                                        <p:tgtEl>
                                          <p:spTgt spid="44"/>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dissolve">
                                      <p:cBhvr>
                                        <p:cTn id="126" dur="500"/>
                                        <p:tgtEl>
                                          <p:spTgt spid="46"/>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xit" presetSubtype="0" fill="hold" grpId="1" nodeType="clickEffect">
                                  <p:stCondLst>
                                    <p:cond delay="0"/>
                                  </p:stCondLst>
                                  <p:childTnLst>
                                    <p:animEffect transition="out" filter="dissolve">
                                      <p:cBhvr>
                                        <p:cTn id="130" dur="500"/>
                                        <p:tgtEl>
                                          <p:spTgt spid="37"/>
                                        </p:tgtEl>
                                      </p:cBhvr>
                                    </p:animEffect>
                                    <p:set>
                                      <p:cBhvr>
                                        <p:cTn id="131" dur="1" fill="hold">
                                          <p:stCondLst>
                                            <p:cond delay="499"/>
                                          </p:stCondLst>
                                        </p:cTn>
                                        <p:tgtEl>
                                          <p:spTgt spid="37"/>
                                        </p:tgtEl>
                                        <p:attrNameLst>
                                          <p:attrName>style.visibility</p:attrName>
                                        </p:attrNameLst>
                                      </p:cBhvr>
                                      <p:to>
                                        <p:strVal val="hidden"/>
                                      </p:to>
                                    </p:set>
                                  </p:childTnLst>
                                </p:cTn>
                              </p:par>
                              <p:par>
                                <p:cTn id="132" presetID="9" presetClass="exit" presetSubtype="0" fill="hold" grpId="1" nodeType="withEffect">
                                  <p:stCondLst>
                                    <p:cond delay="0"/>
                                  </p:stCondLst>
                                  <p:childTnLst>
                                    <p:animEffect transition="out" filter="dissolve">
                                      <p:cBhvr>
                                        <p:cTn id="133" dur="500"/>
                                        <p:tgtEl>
                                          <p:spTgt spid="40"/>
                                        </p:tgtEl>
                                      </p:cBhvr>
                                    </p:animEffect>
                                    <p:set>
                                      <p:cBhvr>
                                        <p:cTn id="134" dur="1" fill="hold">
                                          <p:stCondLst>
                                            <p:cond delay="499"/>
                                          </p:stCondLst>
                                        </p:cTn>
                                        <p:tgtEl>
                                          <p:spTgt spid="40"/>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36"/>
                                        </p:tgtEl>
                                      </p:cBhvr>
                                    </p:animEffect>
                                    <p:set>
                                      <p:cBhvr>
                                        <p:cTn id="137" dur="1" fill="hold">
                                          <p:stCondLst>
                                            <p:cond delay="499"/>
                                          </p:stCondLst>
                                        </p:cTn>
                                        <p:tgtEl>
                                          <p:spTgt spid="36"/>
                                        </p:tgtEl>
                                        <p:attrNameLst>
                                          <p:attrName>style.visibility</p:attrName>
                                        </p:attrNameLst>
                                      </p:cBhvr>
                                      <p:to>
                                        <p:strVal val="hidden"/>
                                      </p:to>
                                    </p:set>
                                  </p:childTnLst>
                                </p:cTn>
                              </p:par>
                              <p:par>
                                <p:cTn id="138" presetID="9" presetClass="exit" presetSubtype="0" fill="hold" grpId="1" nodeType="withEffect">
                                  <p:stCondLst>
                                    <p:cond delay="0"/>
                                  </p:stCondLst>
                                  <p:childTnLst>
                                    <p:animEffect transition="out" filter="dissolve">
                                      <p:cBhvr>
                                        <p:cTn id="139" dur="500"/>
                                        <p:tgtEl>
                                          <p:spTgt spid="27"/>
                                        </p:tgtEl>
                                      </p:cBhvr>
                                    </p:animEffect>
                                    <p:set>
                                      <p:cBhvr>
                                        <p:cTn id="140" dur="1" fill="hold">
                                          <p:stCondLst>
                                            <p:cond delay="499"/>
                                          </p:stCondLst>
                                        </p:cTn>
                                        <p:tgtEl>
                                          <p:spTgt spid="27"/>
                                        </p:tgtEl>
                                        <p:attrNameLst>
                                          <p:attrName>style.visibility</p:attrName>
                                        </p:attrNameLst>
                                      </p:cBhvr>
                                      <p:to>
                                        <p:strVal val="hidden"/>
                                      </p:to>
                                    </p:set>
                                  </p:childTnLst>
                                </p:cTn>
                              </p:par>
                              <p:par>
                                <p:cTn id="141" presetID="9" presetClass="exit" presetSubtype="0" fill="hold" grpId="3" nodeType="withEffect">
                                  <p:stCondLst>
                                    <p:cond delay="0"/>
                                  </p:stCondLst>
                                  <p:childTnLst>
                                    <p:animEffect transition="out" filter="dissolve">
                                      <p:cBhvr>
                                        <p:cTn id="142" dur="500"/>
                                        <p:tgtEl>
                                          <p:spTgt spid="28"/>
                                        </p:tgtEl>
                                      </p:cBhvr>
                                    </p:animEffect>
                                    <p:set>
                                      <p:cBhvr>
                                        <p:cTn id="143" dur="1" fill="hold">
                                          <p:stCondLst>
                                            <p:cond delay="499"/>
                                          </p:stCondLst>
                                        </p:cTn>
                                        <p:tgtEl>
                                          <p:spTgt spid="28"/>
                                        </p:tgtEl>
                                        <p:attrNameLst>
                                          <p:attrName>style.visibility</p:attrName>
                                        </p:attrNameLst>
                                      </p:cBhvr>
                                      <p:to>
                                        <p:strVal val="hidden"/>
                                      </p:to>
                                    </p:set>
                                  </p:childTnLst>
                                </p:cTn>
                              </p:par>
                              <p:par>
                                <p:cTn id="144" presetID="9" presetClass="exit" presetSubtype="0" fill="hold" grpId="3" nodeType="withEffect">
                                  <p:stCondLst>
                                    <p:cond delay="0"/>
                                  </p:stCondLst>
                                  <p:childTnLst>
                                    <p:animEffect transition="out" filter="dissolve">
                                      <p:cBhvr>
                                        <p:cTn id="145" dur="500"/>
                                        <p:tgtEl>
                                          <p:spTgt spid="29"/>
                                        </p:tgtEl>
                                      </p:cBhvr>
                                    </p:animEffect>
                                    <p:set>
                                      <p:cBhvr>
                                        <p:cTn id="146" dur="1" fill="hold">
                                          <p:stCondLst>
                                            <p:cond delay="499"/>
                                          </p:stCondLst>
                                        </p:cTn>
                                        <p:tgtEl>
                                          <p:spTgt spid="29"/>
                                        </p:tgtEl>
                                        <p:attrNameLst>
                                          <p:attrName>style.visibility</p:attrName>
                                        </p:attrNameLst>
                                      </p:cBhvr>
                                      <p:to>
                                        <p:strVal val="hidden"/>
                                      </p:to>
                                    </p:set>
                                  </p:childTnLst>
                                </p:cTn>
                              </p:par>
                              <p:par>
                                <p:cTn id="147" presetID="9" presetClass="exit" presetSubtype="0" fill="hold" grpId="1" nodeType="withEffect">
                                  <p:stCondLst>
                                    <p:cond delay="0"/>
                                  </p:stCondLst>
                                  <p:childTnLst>
                                    <p:animEffect transition="out" filter="dissolve">
                                      <p:cBhvr>
                                        <p:cTn id="148" dur="500"/>
                                        <p:tgtEl>
                                          <p:spTgt spid="7"/>
                                        </p:tgtEl>
                                      </p:cBhvr>
                                    </p:animEffect>
                                    <p:set>
                                      <p:cBhvr>
                                        <p:cTn id="149" dur="1" fill="hold">
                                          <p:stCondLst>
                                            <p:cond delay="499"/>
                                          </p:stCondLst>
                                        </p:cTn>
                                        <p:tgtEl>
                                          <p:spTgt spid="7"/>
                                        </p:tgtEl>
                                        <p:attrNameLst>
                                          <p:attrName>style.visibility</p:attrName>
                                        </p:attrNameLst>
                                      </p:cBhvr>
                                      <p:to>
                                        <p:strVal val="hidden"/>
                                      </p:to>
                                    </p:set>
                                  </p:childTnLst>
                                </p:cTn>
                              </p:par>
                              <p:par>
                                <p:cTn id="150" presetID="9" presetClass="exit" presetSubtype="0" fill="hold" grpId="3" nodeType="withEffect">
                                  <p:stCondLst>
                                    <p:cond delay="0"/>
                                  </p:stCondLst>
                                  <p:childTnLst>
                                    <p:animEffect transition="out" filter="dissolve">
                                      <p:cBhvr>
                                        <p:cTn id="151" dur="500"/>
                                        <p:tgtEl>
                                          <p:spTgt spid="8"/>
                                        </p:tgtEl>
                                      </p:cBhvr>
                                    </p:animEffect>
                                    <p:set>
                                      <p:cBhvr>
                                        <p:cTn id="152" dur="1" fill="hold">
                                          <p:stCondLst>
                                            <p:cond delay="499"/>
                                          </p:stCondLst>
                                        </p:cTn>
                                        <p:tgtEl>
                                          <p:spTgt spid="8"/>
                                        </p:tgtEl>
                                        <p:attrNameLst>
                                          <p:attrName>style.visibility</p:attrName>
                                        </p:attrNameLst>
                                      </p:cBhvr>
                                      <p:to>
                                        <p:strVal val="hidden"/>
                                      </p:to>
                                    </p:set>
                                  </p:childTnLst>
                                </p:cTn>
                              </p:par>
                              <p:par>
                                <p:cTn id="153" presetID="9" presetClass="exit" presetSubtype="0" fill="hold" grpId="2" nodeType="withEffect">
                                  <p:stCondLst>
                                    <p:cond delay="0"/>
                                  </p:stCondLst>
                                  <p:childTnLst>
                                    <p:animEffect transition="out" filter="dissolve">
                                      <p:cBhvr>
                                        <p:cTn id="154" dur="500"/>
                                        <p:tgtEl>
                                          <p:spTgt spid="30"/>
                                        </p:tgtEl>
                                      </p:cBhvr>
                                    </p:animEffect>
                                    <p:set>
                                      <p:cBhvr>
                                        <p:cTn id="155" dur="1" fill="hold">
                                          <p:stCondLst>
                                            <p:cond delay="499"/>
                                          </p:stCondLst>
                                        </p:cTn>
                                        <p:tgtEl>
                                          <p:spTgt spid="30"/>
                                        </p:tgtEl>
                                        <p:attrNameLst>
                                          <p:attrName>style.visibility</p:attrName>
                                        </p:attrNameLst>
                                      </p:cBhvr>
                                      <p:to>
                                        <p:strVal val="hidden"/>
                                      </p:to>
                                    </p:set>
                                  </p:childTnLst>
                                </p:cTn>
                              </p:par>
                              <p:par>
                                <p:cTn id="156" presetID="9" presetClass="exit" presetSubtype="0" fill="hold" grpId="2" nodeType="withEffect">
                                  <p:stCondLst>
                                    <p:cond delay="0"/>
                                  </p:stCondLst>
                                  <p:childTnLst>
                                    <p:animEffect transition="out" filter="dissolve">
                                      <p:cBhvr>
                                        <p:cTn id="157" dur="500"/>
                                        <p:tgtEl>
                                          <p:spTgt spid="16"/>
                                        </p:tgtEl>
                                      </p:cBhvr>
                                    </p:animEffect>
                                    <p:set>
                                      <p:cBhvr>
                                        <p:cTn id="158" dur="1" fill="hold">
                                          <p:stCondLst>
                                            <p:cond delay="499"/>
                                          </p:stCondLst>
                                        </p:cTn>
                                        <p:tgtEl>
                                          <p:spTgt spid="16"/>
                                        </p:tgtEl>
                                        <p:attrNameLst>
                                          <p:attrName>style.visibility</p:attrName>
                                        </p:attrNameLst>
                                      </p:cBhvr>
                                      <p:to>
                                        <p:strVal val="hidden"/>
                                      </p:to>
                                    </p:set>
                                  </p:childTnLst>
                                </p:cTn>
                              </p:par>
                              <p:par>
                                <p:cTn id="159" presetID="9" presetClass="exit" presetSubtype="0" fill="hold" grpId="2" nodeType="withEffect">
                                  <p:stCondLst>
                                    <p:cond delay="0"/>
                                  </p:stCondLst>
                                  <p:childTnLst>
                                    <p:animEffect transition="out" filter="dissolve">
                                      <p:cBhvr>
                                        <p:cTn id="160" dur="500"/>
                                        <p:tgtEl>
                                          <p:spTgt spid="31"/>
                                        </p:tgtEl>
                                      </p:cBhvr>
                                    </p:animEffect>
                                    <p:set>
                                      <p:cBhvr>
                                        <p:cTn id="161" dur="1" fill="hold">
                                          <p:stCondLst>
                                            <p:cond delay="499"/>
                                          </p:stCondLst>
                                        </p:cTn>
                                        <p:tgtEl>
                                          <p:spTgt spid="31"/>
                                        </p:tgtEl>
                                        <p:attrNameLst>
                                          <p:attrName>style.visibility</p:attrName>
                                        </p:attrNameLst>
                                      </p:cBhvr>
                                      <p:to>
                                        <p:strVal val="hidden"/>
                                      </p:to>
                                    </p:set>
                                  </p:childTnLst>
                                </p:cTn>
                              </p:par>
                              <p:par>
                                <p:cTn id="162" presetID="9" presetClass="exit" presetSubtype="0" fill="hold" grpId="1" nodeType="withEffect">
                                  <p:stCondLst>
                                    <p:cond delay="0"/>
                                  </p:stCondLst>
                                  <p:childTnLst>
                                    <p:animEffect transition="out" filter="dissolve">
                                      <p:cBhvr>
                                        <p:cTn id="163" dur="500"/>
                                        <p:tgtEl>
                                          <p:spTgt spid="32"/>
                                        </p:tgtEl>
                                      </p:cBhvr>
                                    </p:animEffect>
                                    <p:set>
                                      <p:cBhvr>
                                        <p:cTn id="164" dur="1" fill="hold">
                                          <p:stCondLst>
                                            <p:cond delay="499"/>
                                          </p:stCondLst>
                                        </p:cTn>
                                        <p:tgtEl>
                                          <p:spTgt spid="32"/>
                                        </p:tgtEl>
                                        <p:attrNameLst>
                                          <p:attrName>style.visibility</p:attrName>
                                        </p:attrNameLst>
                                      </p:cBhvr>
                                      <p:to>
                                        <p:strVal val="hidden"/>
                                      </p:to>
                                    </p:set>
                                  </p:childTnLst>
                                </p:cTn>
                              </p:par>
                              <p:par>
                                <p:cTn id="165" presetID="9" presetClass="exit" presetSubtype="0" fill="hold" grpId="1" nodeType="withEffect">
                                  <p:stCondLst>
                                    <p:cond delay="0"/>
                                  </p:stCondLst>
                                  <p:childTnLst>
                                    <p:animEffect transition="out" filter="dissolve">
                                      <p:cBhvr>
                                        <p:cTn id="166" dur="500"/>
                                        <p:tgtEl>
                                          <p:spTgt spid="33"/>
                                        </p:tgtEl>
                                      </p:cBhvr>
                                    </p:animEffect>
                                    <p:set>
                                      <p:cBhvr>
                                        <p:cTn id="167" dur="1" fill="hold">
                                          <p:stCondLst>
                                            <p:cond delay="499"/>
                                          </p:stCondLst>
                                        </p:cTn>
                                        <p:tgtEl>
                                          <p:spTgt spid="33"/>
                                        </p:tgtEl>
                                        <p:attrNameLst>
                                          <p:attrName>style.visibility</p:attrName>
                                        </p:attrNameLst>
                                      </p:cBhvr>
                                      <p:to>
                                        <p:strVal val="hidden"/>
                                      </p:to>
                                    </p:set>
                                  </p:childTnLst>
                                </p:cTn>
                              </p:par>
                              <p:par>
                                <p:cTn id="168" presetID="9" presetClass="exit" presetSubtype="0" fill="hold" grpId="1" nodeType="withEffect">
                                  <p:stCondLst>
                                    <p:cond delay="0"/>
                                  </p:stCondLst>
                                  <p:childTnLst>
                                    <p:animEffect transition="out" filter="dissolve">
                                      <p:cBhvr>
                                        <p:cTn id="169" dur="500"/>
                                        <p:tgtEl>
                                          <p:spTgt spid="34"/>
                                        </p:tgtEl>
                                      </p:cBhvr>
                                    </p:animEffect>
                                    <p:set>
                                      <p:cBhvr>
                                        <p:cTn id="170" dur="1" fill="hold">
                                          <p:stCondLst>
                                            <p:cond delay="499"/>
                                          </p:stCondLst>
                                        </p:cTn>
                                        <p:tgtEl>
                                          <p:spTgt spid="34"/>
                                        </p:tgtEl>
                                        <p:attrNameLst>
                                          <p:attrName>style.visibility</p:attrName>
                                        </p:attrNameLst>
                                      </p:cBhvr>
                                      <p:to>
                                        <p:strVal val="hidden"/>
                                      </p:to>
                                    </p:set>
                                  </p:childTnLst>
                                </p:cTn>
                              </p:par>
                              <p:par>
                                <p:cTn id="171" presetID="9" presetClass="exit" presetSubtype="0" fill="hold" nodeType="withEffect">
                                  <p:stCondLst>
                                    <p:cond delay="0"/>
                                  </p:stCondLst>
                                  <p:childTnLst>
                                    <p:animEffect transition="out" filter="dissolve">
                                      <p:cBhvr>
                                        <p:cTn id="172" dur="500"/>
                                        <p:tgtEl>
                                          <p:spTgt spid="35"/>
                                        </p:tgtEl>
                                      </p:cBhvr>
                                    </p:animEffect>
                                    <p:set>
                                      <p:cBhvr>
                                        <p:cTn id="173" dur="1" fill="hold">
                                          <p:stCondLst>
                                            <p:cond delay="499"/>
                                          </p:stCondLst>
                                        </p:cTn>
                                        <p:tgtEl>
                                          <p:spTgt spid="35"/>
                                        </p:tgtEl>
                                        <p:attrNameLst>
                                          <p:attrName>style.visibility</p:attrName>
                                        </p:attrNameLst>
                                      </p:cBhvr>
                                      <p:to>
                                        <p:strVal val="hidden"/>
                                      </p:to>
                                    </p:set>
                                  </p:childTnLst>
                                </p:cTn>
                              </p:par>
                              <p:par>
                                <p:cTn id="174" presetID="9" presetClass="exit" presetSubtype="0" fill="hold" grpId="2" nodeType="withEffect">
                                  <p:stCondLst>
                                    <p:cond delay="0"/>
                                  </p:stCondLst>
                                  <p:childTnLst>
                                    <p:animEffect transition="out" filter="dissolve">
                                      <p:cBhvr>
                                        <p:cTn id="175" dur="500"/>
                                        <p:tgtEl>
                                          <p:spTgt spid="36"/>
                                        </p:tgtEl>
                                      </p:cBhvr>
                                    </p:animEffect>
                                    <p:set>
                                      <p:cBhvr>
                                        <p:cTn id="176" dur="1" fill="hold">
                                          <p:stCondLst>
                                            <p:cond delay="499"/>
                                          </p:stCondLst>
                                        </p:cTn>
                                        <p:tgtEl>
                                          <p:spTgt spid="36"/>
                                        </p:tgtEl>
                                        <p:attrNameLst>
                                          <p:attrName>style.visibility</p:attrName>
                                        </p:attrNameLst>
                                      </p:cBhvr>
                                      <p:to>
                                        <p:strVal val="hidden"/>
                                      </p:to>
                                    </p:set>
                                  </p:childTnLst>
                                </p:cTn>
                              </p:par>
                              <p:par>
                                <p:cTn id="177" presetID="9" presetClass="exit" presetSubtype="0" fill="hold" grpId="2" nodeType="withEffect">
                                  <p:stCondLst>
                                    <p:cond delay="0"/>
                                  </p:stCondLst>
                                  <p:childTnLst>
                                    <p:animEffect transition="out" filter="dissolve">
                                      <p:cBhvr>
                                        <p:cTn id="178" dur="500"/>
                                        <p:tgtEl>
                                          <p:spTgt spid="37"/>
                                        </p:tgtEl>
                                      </p:cBhvr>
                                    </p:animEffect>
                                    <p:set>
                                      <p:cBhvr>
                                        <p:cTn id="179" dur="1" fill="hold">
                                          <p:stCondLst>
                                            <p:cond delay="499"/>
                                          </p:stCondLst>
                                        </p:cTn>
                                        <p:tgtEl>
                                          <p:spTgt spid="37"/>
                                        </p:tgtEl>
                                        <p:attrNameLst>
                                          <p:attrName>style.visibility</p:attrName>
                                        </p:attrNameLst>
                                      </p:cBhvr>
                                      <p:to>
                                        <p:strVal val="hidden"/>
                                      </p:to>
                                    </p:set>
                                  </p:childTnLst>
                                </p:cTn>
                              </p:par>
                              <p:par>
                                <p:cTn id="180" presetID="9" presetClass="exit" presetSubtype="0" fill="hold" nodeType="withEffect">
                                  <p:stCondLst>
                                    <p:cond delay="0"/>
                                  </p:stCondLst>
                                  <p:childTnLst>
                                    <p:animEffect transition="out" filter="dissolve">
                                      <p:cBhvr>
                                        <p:cTn id="181" dur="500"/>
                                        <p:tgtEl>
                                          <p:spTgt spid="38"/>
                                        </p:tgtEl>
                                      </p:cBhvr>
                                    </p:animEffect>
                                    <p:set>
                                      <p:cBhvr>
                                        <p:cTn id="182" dur="1" fill="hold">
                                          <p:stCondLst>
                                            <p:cond delay="499"/>
                                          </p:stCondLst>
                                        </p:cTn>
                                        <p:tgtEl>
                                          <p:spTgt spid="38"/>
                                        </p:tgtEl>
                                        <p:attrNameLst>
                                          <p:attrName>style.visibility</p:attrName>
                                        </p:attrNameLst>
                                      </p:cBhvr>
                                      <p:to>
                                        <p:strVal val="hidden"/>
                                      </p:to>
                                    </p:set>
                                  </p:childTnLst>
                                </p:cTn>
                              </p:par>
                              <p:par>
                                <p:cTn id="183" presetID="9" presetClass="exit" presetSubtype="0" fill="hold" nodeType="withEffect">
                                  <p:stCondLst>
                                    <p:cond delay="0"/>
                                  </p:stCondLst>
                                  <p:childTnLst>
                                    <p:animEffect transition="out" filter="dissolve">
                                      <p:cBhvr>
                                        <p:cTn id="184" dur="500"/>
                                        <p:tgtEl>
                                          <p:spTgt spid="39"/>
                                        </p:tgtEl>
                                      </p:cBhvr>
                                    </p:animEffect>
                                    <p:set>
                                      <p:cBhvr>
                                        <p:cTn id="185" dur="1" fill="hold">
                                          <p:stCondLst>
                                            <p:cond delay="499"/>
                                          </p:stCondLst>
                                        </p:cTn>
                                        <p:tgtEl>
                                          <p:spTgt spid="39"/>
                                        </p:tgtEl>
                                        <p:attrNameLst>
                                          <p:attrName>style.visibility</p:attrName>
                                        </p:attrNameLst>
                                      </p:cBhvr>
                                      <p:to>
                                        <p:strVal val="hidden"/>
                                      </p:to>
                                    </p:set>
                                  </p:childTnLst>
                                </p:cTn>
                              </p:par>
                              <p:par>
                                <p:cTn id="186" presetID="9" presetClass="exit" presetSubtype="0" fill="hold" grpId="2" nodeType="withEffect">
                                  <p:stCondLst>
                                    <p:cond delay="0"/>
                                  </p:stCondLst>
                                  <p:childTnLst>
                                    <p:animEffect transition="out" filter="dissolve">
                                      <p:cBhvr>
                                        <p:cTn id="187" dur="500"/>
                                        <p:tgtEl>
                                          <p:spTgt spid="40"/>
                                        </p:tgtEl>
                                      </p:cBhvr>
                                    </p:animEffect>
                                    <p:set>
                                      <p:cBhvr>
                                        <p:cTn id="188" dur="1" fill="hold">
                                          <p:stCondLst>
                                            <p:cond delay="499"/>
                                          </p:stCondLst>
                                        </p:cTn>
                                        <p:tgtEl>
                                          <p:spTgt spid="40"/>
                                        </p:tgtEl>
                                        <p:attrNameLst>
                                          <p:attrName>style.visibility</p:attrName>
                                        </p:attrNameLst>
                                      </p:cBhvr>
                                      <p:to>
                                        <p:strVal val="hidden"/>
                                      </p:to>
                                    </p:set>
                                  </p:childTnLst>
                                </p:cTn>
                              </p:par>
                              <p:par>
                                <p:cTn id="189" presetID="9" presetClass="exit" presetSubtype="0" fill="hold" grpId="1" nodeType="withEffect">
                                  <p:stCondLst>
                                    <p:cond delay="0"/>
                                  </p:stCondLst>
                                  <p:childTnLst>
                                    <p:animEffect transition="out" filter="dissolve">
                                      <p:cBhvr>
                                        <p:cTn id="190" dur="500"/>
                                        <p:tgtEl>
                                          <p:spTgt spid="43"/>
                                        </p:tgtEl>
                                      </p:cBhvr>
                                    </p:animEffect>
                                    <p:set>
                                      <p:cBhvr>
                                        <p:cTn id="191" dur="1" fill="hold">
                                          <p:stCondLst>
                                            <p:cond delay="499"/>
                                          </p:stCondLst>
                                        </p:cTn>
                                        <p:tgtEl>
                                          <p:spTgt spid="43"/>
                                        </p:tgtEl>
                                        <p:attrNameLst>
                                          <p:attrName>style.visibility</p:attrName>
                                        </p:attrNameLst>
                                      </p:cBhvr>
                                      <p:to>
                                        <p:strVal val="hidden"/>
                                      </p:to>
                                    </p:set>
                                  </p:childTnLst>
                                </p:cTn>
                              </p:par>
                              <p:par>
                                <p:cTn id="192" presetID="9" presetClass="exit" presetSubtype="0" fill="hold" grpId="1" nodeType="withEffect">
                                  <p:stCondLst>
                                    <p:cond delay="0"/>
                                  </p:stCondLst>
                                  <p:childTnLst>
                                    <p:animEffect transition="out" filter="dissolve">
                                      <p:cBhvr>
                                        <p:cTn id="193" dur="500"/>
                                        <p:tgtEl>
                                          <p:spTgt spid="44"/>
                                        </p:tgtEl>
                                      </p:cBhvr>
                                    </p:animEffect>
                                    <p:set>
                                      <p:cBhvr>
                                        <p:cTn id="194" dur="1" fill="hold">
                                          <p:stCondLst>
                                            <p:cond delay="499"/>
                                          </p:stCondLst>
                                        </p:cTn>
                                        <p:tgtEl>
                                          <p:spTgt spid="44"/>
                                        </p:tgtEl>
                                        <p:attrNameLst>
                                          <p:attrName>style.visibility</p:attrName>
                                        </p:attrNameLst>
                                      </p:cBhvr>
                                      <p:to>
                                        <p:strVal val="hidden"/>
                                      </p:to>
                                    </p:set>
                                  </p:childTnLst>
                                </p:cTn>
                              </p:par>
                              <p:par>
                                <p:cTn id="195" presetID="9" presetClass="exit" presetSubtype="0" fill="hold" grpId="2" nodeType="withEffect">
                                  <p:stCondLst>
                                    <p:cond delay="0"/>
                                  </p:stCondLst>
                                  <p:childTnLst>
                                    <p:animEffect transition="out" filter="dissolve">
                                      <p:cBhvr>
                                        <p:cTn id="196" dur="500"/>
                                        <p:tgtEl>
                                          <p:spTgt spid="45"/>
                                        </p:tgtEl>
                                      </p:cBhvr>
                                    </p:animEffect>
                                    <p:set>
                                      <p:cBhvr>
                                        <p:cTn id="197" dur="1" fill="hold">
                                          <p:stCondLst>
                                            <p:cond delay="499"/>
                                          </p:stCondLst>
                                        </p:cTn>
                                        <p:tgtEl>
                                          <p:spTgt spid="45"/>
                                        </p:tgtEl>
                                        <p:attrNameLst>
                                          <p:attrName>style.visibility</p:attrName>
                                        </p:attrNameLst>
                                      </p:cBhvr>
                                      <p:to>
                                        <p:strVal val="hidden"/>
                                      </p:to>
                                    </p:set>
                                  </p:childTnLst>
                                </p:cTn>
                              </p:par>
                              <p:par>
                                <p:cTn id="198" presetID="9" presetClass="exit" presetSubtype="0" fill="hold" grpId="1" nodeType="withEffect">
                                  <p:stCondLst>
                                    <p:cond delay="0"/>
                                  </p:stCondLst>
                                  <p:childTnLst>
                                    <p:animEffect transition="out" filter="dissolve">
                                      <p:cBhvr>
                                        <p:cTn id="199" dur="500"/>
                                        <p:tgtEl>
                                          <p:spTgt spid="46"/>
                                        </p:tgtEl>
                                      </p:cBhvr>
                                    </p:animEffect>
                                    <p:set>
                                      <p:cBhvr>
                                        <p:cTn id="200"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animBg="1"/>
      <p:bldP spid="26" grpId="0"/>
      <p:bldP spid="27" grpId="0"/>
      <p:bldP spid="27" grpId="1"/>
      <p:bldP spid="28" grpId="1"/>
      <p:bldP spid="28" grpId="2"/>
      <p:bldP spid="28" grpId="3"/>
      <p:bldP spid="29" grpId="2"/>
      <p:bldP spid="29" grpId="3"/>
      <p:bldP spid="7" grpId="0"/>
      <p:bldP spid="7" grpId="1"/>
      <p:bldP spid="8" grpId="0"/>
      <p:bldP spid="8" grpId="1"/>
      <p:bldP spid="8" grpId="2"/>
      <p:bldP spid="8" grpId="3"/>
      <p:bldP spid="30" grpId="0"/>
      <p:bldP spid="30" grpId="1"/>
      <p:bldP spid="30" grpId="2"/>
      <p:bldP spid="16" grpId="0"/>
      <p:bldP spid="16" grpId="1"/>
      <p:bldP spid="16" grpId="2"/>
      <p:bldP spid="31" grpId="0"/>
      <p:bldP spid="31" grpId="1"/>
      <p:bldP spid="31" grpId="2"/>
      <p:bldP spid="32" grpId="0"/>
      <p:bldP spid="32" grpId="1"/>
      <p:bldP spid="33" grpId="0"/>
      <p:bldP spid="33" grpId="1"/>
      <p:bldP spid="34" grpId="0"/>
      <p:bldP spid="34" grpId="1"/>
      <p:bldP spid="36" grpId="0"/>
      <p:bldP spid="36" grpId="1"/>
      <p:bldP spid="36" grpId="2"/>
      <p:bldP spid="37" grpId="0"/>
      <p:bldP spid="37" grpId="1"/>
      <p:bldP spid="37" grpId="2"/>
      <p:bldP spid="40" grpId="0"/>
      <p:bldP spid="40" grpId="1"/>
      <p:bldP spid="40" grpId="2"/>
      <p:bldP spid="43" grpId="0"/>
      <p:bldP spid="43" grpId="1"/>
      <p:bldP spid="44" grpId="0"/>
      <p:bldP spid="44" grpId="1"/>
      <p:bldP spid="45" grpId="0"/>
      <p:bldP spid="45" grpId="1"/>
      <p:bldP spid="45" grpId="2"/>
      <p:bldP spid="46" grpId="0"/>
      <p:bldP spid="4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distribution of Student’s </a:t>
            </a:r>
            <a:r>
              <a:rPr lang="en-US" sz="3200" b="1" dirty="0">
                <a:solidFill>
                  <a:srgbClr val="7030A0"/>
                </a:solidFill>
                <a:latin typeface="Lucida Handwriting" panose="03010101010101010101" pitchFamily="66" charset="77"/>
              </a:rPr>
              <a:t>t</a:t>
            </a:r>
            <a:r>
              <a:rPr lang="en-US" sz="3200" b="1" dirty="0"/>
              <a:t>  statistic</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5" name="Oval 24">
            <a:extLst>
              <a:ext uri="{FF2B5EF4-FFF2-40B4-BE49-F238E27FC236}">
                <a16:creationId xmlns:a16="http://schemas.microsoft.com/office/drawing/2014/main" id="{556CE28B-36E7-3241-ADCA-F43F1DCF7701}"/>
              </a:ext>
            </a:extLst>
          </p:cNvPr>
          <p:cNvSpPr/>
          <p:nvPr/>
        </p:nvSpPr>
        <p:spPr>
          <a:xfrm>
            <a:off x="8447315" y="2000860"/>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26" name="TextBox 25">
            <a:extLst>
              <a:ext uri="{FF2B5EF4-FFF2-40B4-BE49-F238E27FC236}">
                <a16:creationId xmlns:a16="http://schemas.microsoft.com/office/drawing/2014/main" id="{3E94CC59-85D6-F647-BEF2-A7D1E6E9F47F}"/>
              </a:ext>
            </a:extLst>
          </p:cNvPr>
          <p:cNvSpPr txBox="1"/>
          <p:nvPr/>
        </p:nvSpPr>
        <p:spPr>
          <a:xfrm>
            <a:off x="8659672" y="3738131"/>
            <a:ext cx="2481769" cy="369332"/>
          </a:xfrm>
          <a:prstGeom prst="rect">
            <a:avLst/>
          </a:prstGeom>
          <a:noFill/>
        </p:spPr>
        <p:txBody>
          <a:bodyPr wrap="none" rtlCol="0">
            <a:spAutoFit/>
          </a:bodyPr>
          <a:lstStyle/>
          <a:p>
            <a:pPr algn="ctr"/>
            <a:r>
              <a:rPr lang="en-US" dirty="0">
                <a:solidFill>
                  <a:srgbClr val="0070C0"/>
                </a:solidFill>
                <a:latin typeface="Lucida Handwriting" panose="03010101010101010101" pitchFamily="66" charset="77"/>
              </a:rPr>
              <a:t>X</a:t>
            </a:r>
            <a:r>
              <a:rPr lang="en-US" baseline="-25000" dirty="0">
                <a:solidFill>
                  <a:srgbClr val="0070C0"/>
                </a:solidFill>
                <a:latin typeface="Lucida Handwriting" panose="03010101010101010101" pitchFamily="66" charset="77"/>
              </a:rPr>
              <a:t> </a:t>
            </a:r>
            <a:r>
              <a:rPr lang="en-US" dirty="0">
                <a:solidFill>
                  <a:srgbClr val="0070C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0070C0"/>
                </a:solidFill>
                <a:latin typeface="Lucida Handwriting" panose="03010101010101010101" pitchFamily="66" charset="77"/>
              </a:rPr>
              <a:t> </a:t>
            </a:r>
            <a:r>
              <a:rPr lang="en-US" b="1" dirty="0">
                <a:latin typeface="Lucida Handwriting" panose="03010101010101010101" pitchFamily="66" charset="77"/>
              </a:rPr>
              <a:t>Normal(</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𝜎</a:t>
            </a:r>
            <a:r>
              <a:rPr lang="en-US" b="1" dirty="0">
                <a:latin typeface="Lucida Handwriting" panose="03010101010101010101" pitchFamily="66" charset="77"/>
              </a:rPr>
              <a:t>)</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B546B7D-2287-944E-BCDF-C814D503ED90}"/>
                  </a:ext>
                </a:extLst>
              </p:cNvPr>
              <p:cNvSpPr/>
              <p:nvPr/>
            </p:nvSpPr>
            <p:spPr>
              <a:xfrm>
                <a:off x="838200" y="2000860"/>
                <a:ext cx="7723619" cy="3696589"/>
              </a:xfrm>
              <a:prstGeom prst="rect">
                <a:avLst/>
              </a:prstGeom>
            </p:spPr>
            <p:txBody>
              <a:bodyPr wrap="square">
                <a:spAutoFit/>
              </a:bodyPr>
              <a:lstStyle/>
              <a:p>
                <a:pPr algn="just">
                  <a:buFont typeface="Wingdings" pitchFamily="2" charset="2"/>
                  <a:buChar char="ü"/>
                </a:pPr>
                <a:r>
                  <a:rPr lang="en-US" sz="2400" dirty="0">
                    <a:latin typeface="Lucida Handwriting" panose="03010101010101010101" pitchFamily="66" charset="77"/>
                  </a:rPr>
                  <a:t>﻿</a:t>
                </a:r>
                <a:r>
                  <a:rPr lang="en-US" sz="2400" dirty="0"/>
                  <a:t> </a:t>
                </a:r>
                <a:r>
                  <a:rPr lang="en-US" sz="2400" dirty="0">
                    <a:solidFill>
                      <a:srgbClr val="7030A0"/>
                    </a:solidFill>
                    <a:latin typeface="Lucida Handwriting" panose="03010101010101010101" pitchFamily="66" charset="77"/>
                  </a:rPr>
                  <a:t>t</a:t>
                </a:r>
                <a:r>
                  <a:rPr lang="en-US" sz="2400" dirty="0"/>
                  <a:t>-distribution was first published by W.S. </a:t>
                </a:r>
                <a:r>
                  <a:rPr lang="en-US" sz="2400" dirty="0" err="1"/>
                  <a:t>Gosset</a:t>
                </a:r>
                <a:r>
                  <a:rPr lang="en-US" sz="2400" dirty="0"/>
                  <a:t> under the pseudonym Student</a:t>
                </a:r>
              </a:p>
              <a:p>
                <a:pPr algn="just">
                  <a:buFont typeface="Wingdings" pitchFamily="2" charset="2"/>
                  <a:buChar char="ü"/>
                </a:pPr>
                <a:endParaRPr lang="en-US" sz="2400" b="0" i="0" dirty="0"/>
              </a:p>
              <a:p>
                <a:pPr algn="just">
                  <a:buFont typeface="Wingdings" pitchFamily="2" charset="2"/>
                  <a:buChar char="ü"/>
                </a:pPr>
                <a:r>
                  <a:rPr lang="en-US" sz="2400" b="0" dirty="0"/>
                  <a:t> </a:t>
                </a:r>
                <a14:m>
                  <m:oMath xmlns:m="http://schemas.openxmlformats.org/officeDocument/2006/math">
                    <m:r>
                      <m:rPr>
                        <m:nor/>
                      </m:rPr>
                      <a:rPr lang="en-US" sz="2400" b="0" i="0" dirty="0" smtClean="0">
                        <a:solidFill>
                          <a:srgbClr val="7030A0"/>
                        </a:solidFill>
                        <a:latin typeface="Lucida Handwriting" panose="03010101010101010101" pitchFamily="66" charset="77"/>
                      </a:rPr>
                      <m:t>t</m:t>
                    </m:r>
                    <m:r>
                      <m:rPr>
                        <m:nor/>
                      </m:rPr>
                      <a:rPr lang="en-US" sz="2400" b="1" baseline="-25000" dirty="0">
                        <a:solidFill>
                          <a:schemeClr val="accent1"/>
                        </a:solidFill>
                        <a:latin typeface="Lucida Handwriting" panose="03010101010101010101" pitchFamily="66" charset="77"/>
                      </a:rPr>
                      <m:t>X</m:t>
                    </m:r>
                    <m:r>
                      <m:rPr>
                        <m:nor/>
                      </m:rPr>
                      <a:rPr lang="en-US" sz="2400" b="0" i="0" baseline="-25000" dirty="0" smtClean="0">
                        <a:solidFill>
                          <a:schemeClr val="accent1"/>
                        </a:solidFill>
                        <a:latin typeface="Lucida Handwriting" panose="03010101010101010101" pitchFamily="66" charset="77"/>
                      </a:rPr>
                      <m:t>s</m:t>
                    </m:r>
                    <m:r>
                      <m:rPr>
                        <m:nor/>
                      </m:rPr>
                      <a:rPr lang="en-US" sz="2400" dirty="0">
                        <a:latin typeface="Lucida Handwriting" panose="03010101010101010101" pitchFamily="66" charset="77"/>
                      </a:rPr>
                      <m:t>(</m:t>
                    </m:r>
                    <m:r>
                      <m:rPr>
                        <m:nor/>
                      </m:rPr>
                      <a:rPr lang="en-US" sz="2400" b="1" dirty="0">
                        <a:solidFill>
                          <a:srgbClr val="FF0000"/>
                        </a:solidFill>
                        <a:latin typeface="Lucida Handwriting" panose="03010101010101010101" pitchFamily="66" charset="77"/>
                      </a:rPr>
                      <m:t>x</m:t>
                    </m:r>
                    <m:r>
                      <m:rPr>
                        <m:nor/>
                      </m:rPr>
                      <a:rPr lang="en-US" sz="2400" dirty="0">
                        <a:latin typeface="Lucida Handwriting" panose="03010101010101010101" pitchFamily="66" charset="77"/>
                      </a:rPr>
                      <m:t>)</m:t>
                    </m:r>
                    <m:r>
                      <m:rPr>
                        <m:nor/>
                      </m:rPr>
                      <a:rPr lang="en-US" sz="2400" b="1" dirty="0">
                        <a:latin typeface="Lucida Handwriting" panose="03010101010101010101" pitchFamily="66" charset="77"/>
                      </a:rPr>
                      <m:t>=</m:t>
                    </m:r>
                    <m:f>
                      <m:fPr>
                        <m:ctrlPr>
                          <a:rPr lang="en-US" sz="2400" b="1" i="1" dirty="0">
                            <a:latin typeface="Cambria Math" panose="02040503050406030204" pitchFamily="18" charset="0"/>
                            <a:ea typeface="Cambria Math" panose="02040503050406030204" pitchFamily="18" charset="0"/>
                          </a:rPr>
                        </m:ctrlPr>
                      </m:fPr>
                      <m:num>
                        <m:r>
                          <a:rPr lang="en-US" sz="2400" b="1" i="1" dirty="0">
                            <a:latin typeface="Cambria Math" panose="02040503050406030204" pitchFamily="18" charset="0"/>
                            <a:ea typeface="Cambria Math" panose="02040503050406030204" pitchFamily="18" charset="0"/>
                          </a:rPr>
                          <m:t>𝚪</m:t>
                        </m:r>
                        <m:d>
                          <m:dPr>
                            <m:begChr m:val="["/>
                            <m:endChr m:val="]"/>
                            <m:ctrlPr>
                              <a:rPr lang="en-US" sz="2400" b="1" i="1" dirty="0">
                                <a:latin typeface="Cambria Math" panose="02040503050406030204" pitchFamily="18" charset="0"/>
                                <a:ea typeface="Cambria Math" panose="02040503050406030204" pitchFamily="18" charset="0"/>
                              </a:rPr>
                            </m:ctrlPr>
                          </m:dPr>
                          <m:e>
                            <m:f>
                              <m:fPr>
                                <m:ctrlPr>
                                  <a:rPr lang="en-US" sz="2400" b="1" i="1" dirty="0">
                                    <a:latin typeface="Cambria Math" panose="02040503050406030204" pitchFamily="18" charset="0"/>
                                    <a:ea typeface="Cambria Math" panose="02040503050406030204" pitchFamily="18" charset="0"/>
                                  </a:rPr>
                                </m:ctrlPr>
                              </m:fPr>
                              <m:num>
                                <m:r>
                                  <m:rPr>
                                    <m:nor/>
                                  </m:rPr>
                                  <a:rPr lang="en-US" sz="2400" dirty="0">
                                    <a:latin typeface="Lucida Handwriting" panose="03010101010101010101" pitchFamily="66" charset="77"/>
                                  </a:rPr>
                                  <m:t>r</m:t>
                                </m:r>
                                <m:r>
                                  <a:rPr lang="en-US" sz="2400" b="1" i="1" dirty="0">
                                    <a:latin typeface="Cambria Math" panose="02040503050406030204" pitchFamily="18" charset="0"/>
                                  </a:rPr>
                                  <m:t>+</m:t>
                                </m:r>
                                <m:r>
                                  <a:rPr lang="en-US" sz="2400" b="1" i="1" dirty="0">
                                    <a:latin typeface="Cambria Math" panose="02040503050406030204" pitchFamily="18" charset="0"/>
                                  </a:rPr>
                                  <m:t>𝟏</m:t>
                                </m:r>
                              </m:num>
                              <m:den>
                                <m:r>
                                  <a:rPr lang="en-US" sz="2400" b="1" i="1" dirty="0">
                                    <a:latin typeface="Cambria Math" panose="02040503050406030204" pitchFamily="18" charset="0"/>
                                    <a:ea typeface="Cambria Math" panose="02040503050406030204" pitchFamily="18" charset="0"/>
                                  </a:rPr>
                                  <m:t>𝟐</m:t>
                                </m:r>
                              </m:den>
                            </m:f>
                          </m:e>
                        </m:d>
                      </m:num>
                      <m:den>
                        <m:rad>
                          <m:radPr>
                            <m:degHide m:val="on"/>
                            <m:ctrlPr>
                              <a:rPr lang="en-US" sz="2400" b="1" i="1" dirty="0">
                                <a:latin typeface="Cambria Math" panose="02040503050406030204" pitchFamily="18" charset="0"/>
                                <a:ea typeface="Cambria Math" panose="02040503050406030204" pitchFamily="18" charset="0"/>
                              </a:rPr>
                            </m:ctrlPr>
                          </m:radPr>
                          <m:deg/>
                          <m:e>
                            <m:r>
                              <m:rPr>
                                <m:nor/>
                              </m:rPr>
                              <a:rPr lang="en-US" sz="2400" dirty="0">
                                <a:latin typeface="Lucida Handwriting" panose="03010101010101010101" pitchFamily="66" charset="77"/>
                              </a:rPr>
                              <m:t>r</m:t>
                            </m:r>
                            <m:r>
                              <a:rPr lang="en-US" sz="2400" i="1" dirty="0">
                                <a:latin typeface="Cambria Math" panose="02040503050406030204" pitchFamily="18" charset="0"/>
                                <a:ea typeface="Cambria Math" panose="02040503050406030204" pitchFamily="18" charset="0"/>
                              </a:rPr>
                              <m:t>𝝅</m:t>
                            </m:r>
                          </m:e>
                        </m:rad>
                        <m:r>
                          <a:rPr lang="en-US" sz="2400" b="1" i="1" dirty="0">
                            <a:latin typeface="Cambria Math" panose="02040503050406030204" pitchFamily="18" charset="0"/>
                            <a:ea typeface="Cambria Math" panose="02040503050406030204" pitchFamily="18" charset="0"/>
                          </a:rPr>
                          <m:t> </m:t>
                        </m:r>
                        <m:r>
                          <a:rPr lang="en-US" sz="2400" b="1" i="1" dirty="0">
                            <a:latin typeface="Cambria Math" panose="02040503050406030204" pitchFamily="18" charset="0"/>
                            <a:ea typeface="Cambria Math" panose="02040503050406030204" pitchFamily="18" charset="0"/>
                          </a:rPr>
                          <m:t>𝚪</m:t>
                        </m:r>
                        <m:d>
                          <m:dPr>
                            <m:ctrlPr>
                              <a:rPr lang="en-US" sz="2400" b="1" i="1" dirty="0">
                                <a:latin typeface="Cambria Math" panose="02040503050406030204" pitchFamily="18" charset="0"/>
                                <a:ea typeface="Cambria Math" panose="02040503050406030204" pitchFamily="18" charset="0"/>
                              </a:rPr>
                            </m:ctrlPr>
                          </m:dPr>
                          <m:e>
                            <m:f>
                              <m:fPr>
                                <m:ctrlPr>
                                  <a:rPr lang="en-US" sz="2400" b="1" i="1" dirty="0">
                                    <a:latin typeface="Cambria Math" panose="02040503050406030204" pitchFamily="18" charset="0"/>
                                    <a:ea typeface="Cambria Math" panose="02040503050406030204" pitchFamily="18" charset="0"/>
                                  </a:rPr>
                                </m:ctrlPr>
                              </m:fPr>
                              <m:num>
                                <m:r>
                                  <m:rPr>
                                    <m:nor/>
                                  </m:rPr>
                                  <a:rPr lang="en-US" sz="2400" dirty="0">
                                    <a:latin typeface="Lucida Handwriting" panose="03010101010101010101" pitchFamily="66" charset="77"/>
                                  </a:rPr>
                                  <m:t>r</m:t>
                                </m:r>
                              </m:num>
                              <m:den>
                                <m:r>
                                  <a:rPr lang="en-US" sz="2400" b="1" i="1" dirty="0">
                                    <a:latin typeface="Cambria Math" panose="02040503050406030204" pitchFamily="18" charset="0"/>
                                    <a:ea typeface="Cambria Math" panose="02040503050406030204" pitchFamily="18" charset="0"/>
                                  </a:rPr>
                                  <m:t>𝟐</m:t>
                                </m:r>
                              </m:den>
                            </m:f>
                          </m:e>
                        </m:d>
                      </m:den>
                    </m:f>
                    <m:sSup>
                      <m:sSupPr>
                        <m:ctrlPr>
                          <a:rPr lang="en-US" sz="2400" b="1" i="1" dirty="0">
                            <a:latin typeface="Cambria Math" panose="02040503050406030204" pitchFamily="18" charset="0"/>
                            <a:ea typeface="Cambria Math" panose="02040503050406030204" pitchFamily="18" charset="0"/>
                          </a:rPr>
                        </m:ctrlPr>
                      </m:sSupPr>
                      <m:e>
                        <m:r>
                          <a:rPr lang="en-US" sz="2400" b="1" i="1" dirty="0">
                            <a:latin typeface="Cambria Math" panose="02040503050406030204" pitchFamily="18" charset="0"/>
                            <a:ea typeface="Cambria Math" panose="02040503050406030204" pitchFamily="18" charset="0"/>
                          </a:rPr>
                          <m:t>(</m:t>
                        </m:r>
                        <m:r>
                          <a:rPr lang="en-US" sz="2400" b="1" i="1" dirty="0">
                            <a:latin typeface="Cambria Math" panose="02040503050406030204" pitchFamily="18" charset="0"/>
                            <a:ea typeface="Cambria Math" panose="02040503050406030204" pitchFamily="18" charset="0"/>
                          </a:rPr>
                          <m:t>𝟏</m:t>
                        </m:r>
                        <m:r>
                          <a:rPr lang="en-US" sz="2400" b="1" i="1" dirty="0">
                            <a:latin typeface="Cambria Math" panose="02040503050406030204" pitchFamily="18" charset="0"/>
                            <a:ea typeface="Cambria Math" panose="02040503050406030204" pitchFamily="18" charset="0"/>
                          </a:rPr>
                          <m:t>+</m:t>
                        </m:r>
                        <m:f>
                          <m:fPr>
                            <m:ctrlPr>
                              <a:rPr lang="en-US" sz="2400" b="1" i="1" dirty="0">
                                <a:latin typeface="Cambria Math" panose="02040503050406030204" pitchFamily="18" charset="0"/>
                                <a:ea typeface="Cambria Math" panose="02040503050406030204" pitchFamily="18" charset="0"/>
                              </a:rPr>
                            </m:ctrlPr>
                          </m:fPr>
                          <m:num>
                            <m:sSup>
                              <m:sSupPr>
                                <m:ctrlPr>
                                  <a:rPr lang="en-US" sz="2400" b="1" i="1" dirty="0">
                                    <a:latin typeface="Cambria Math" panose="02040503050406030204" pitchFamily="18" charset="0"/>
                                    <a:ea typeface="Cambria Math" panose="02040503050406030204" pitchFamily="18" charset="0"/>
                                  </a:rPr>
                                </m:ctrlPr>
                              </m:sSupPr>
                              <m:e>
                                <m:r>
                                  <m:rPr>
                                    <m:nor/>
                                  </m:rPr>
                                  <a:rPr lang="en-US" sz="2400" b="1" dirty="0">
                                    <a:solidFill>
                                      <a:srgbClr val="FF0000"/>
                                    </a:solidFill>
                                    <a:latin typeface="Lucida Handwriting" panose="03010101010101010101" pitchFamily="66" charset="77"/>
                                  </a:rPr>
                                  <m:t>x</m:t>
                                </m:r>
                              </m:e>
                              <m:sup>
                                <m:r>
                                  <a:rPr lang="en-US" sz="2400" b="1" i="1" dirty="0">
                                    <a:latin typeface="Cambria Math" panose="02040503050406030204" pitchFamily="18" charset="0"/>
                                    <a:ea typeface="Cambria Math" panose="02040503050406030204" pitchFamily="18" charset="0"/>
                                  </a:rPr>
                                  <m:t>𝟐</m:t>
                                </m:r>
                              </m:sup>
                            </m:sSup>
                          </m:num>
                          <m:den>
                            <m:r>
                              <m:rPr>
                                <m:nor/>
                              </m:rPr>
                              <a:rPr lang="en-US" sz="2400" dirty="0">
                                <a:latin typeface="Lucida Handwriting" panose="03010101010101010101" pitchFamily="66" charset="77"/>
                              </a:rPr>
                              <m:t>r</m:t>
                            </m:r>
                          </m:den>
                        </m:f>
                        <m:r>
                          <a:rPr lang="en-US" sz="2400" b="1" i="1" dirty="0">
                            <a:latin typeface="Cambria Math" panose="02040503050406030204" pitchFamily="18" charset="0"/>
                            <a:ea typeface="Cambria Math" panose="02040503050406030204" pitchFamily="18" charset="0"/>
                          </a:rPr>
                          <m:t>)</m:t>
                        </m:r>
                      </m:e>
                      <m:sup>
                        <m:r>
                          <a:rPr lang="en-US" sz="2400" b="1" i="1" dirty="0">
                            <a:latin typeface="Cambria Math" panose="02040503050406030204" pitchFamily="18" charset="0"/>
                            <a:ea typeface="Cambria Math" panose="02040503050406030204" pitchFamily="18" charset="0"/>
                          </a:rPr>
                          <m:t>−(</m:t>
                        </m:r>
                        <m:r>
                          <m:rPr>
                            <m:nor/>
                          </m:rPr>
                          <a:rPr lang="en-US" sz="2400" dirty="0">
                            <a:latin typeface="Lucida Handwriting" panose="03010101010101010101" pitchFamily="66" charset="77"/>
                          </a:rPr>
                          <m:t>r</m:t>
                        </m:r>
                        <m:r>
                          <a:rPr lang="en-US" sz="2400" b="1" i="1" dirty="0">
                            <a:latin typeface="Cambria Math" panose="02040503050406030204" pitchFamily="18" charset="0"/>
                          </a:rPr>
                          <m:t>+</m:t>
                        </m:r>
                        <m:r>
                          <a:rPr lang="en-US" sz="2400" b="1" i="1" dirty="0">
                            <a:latin typeface="Cambria Math" panose="02040503050406030204" pitchFamily="18" charset="0"/>
                          </a:rPr>
                          <m:t>𝟏</m:t>
                        </m:r>
                        <m:r>
                          <a:rPr lang="en-US" sz="2400" b="1" i="1" dirty="0">
                            <a:latin typeface="Cambria Math" panose="02040503050406030204" pitchFamily="18" charset="0"/>
                            <a:ea typeface="Cambria Math" panose="02040503050406030204" pitchFamily="18" charset="0"/>
                          </a:rPr>
                          <m:t>)/</m:t>
                        </m:r>
                        <m:r>
                          <a:rPr lang="en-US" sz="2400" b="1" i="1" dirty="0">
                            <a:latin typeface="Cambria Math" panose="02040503050406030204" pitchFamily="18" charset="0"/>
                            <a:ea typeface="Cambria Math" panose="02040503050406030204" pitchFamily="18" charset="0"/>
                          </a:rPr>
                          <m:t>𝟐</m:t>
                        </m:r>
                      </m:sup>
                    </m:sSup>
                  </m:oMath>
                </a14:m>
                <a:r>
                  <a:rPr lang="en-US" sz="2400" dirty="0"/>
                  <a:t>, </a:t>
                </a:r>
                <a:r>
                  <a:rPr lang="en-US" sz="2400" dirty="0">
                    <a:latin typeface="Lucida Handwriting" panose="03010101010101010101" pitchFamily="66" charset="77"/>
                  </a:rPr>
                  <a:t>-∞&lt;</a:t>
                </a:r>
                <a:r>
                  <a:rPr lang="en-US" sz="2400" b="1" dirty="0">
                    <a:solidFill>
                      <a:srgbClr val="FF0000"/>
                    </a:solidFill>
                    <a:latin typeface="Lucida Handwriting" panose="03010101010101010101" pitchFamily="66" charset="77"/>
                  </a:rPr>
                  <a:t> x</a:t>
                </a:r>
                <a:r>
                  <a:rPr lang="en-US" sz="2400" dirty="0">
                    <a:solidFill>
                      <a:srgbClr val="FF0000"/>
                    </a:solidFill>
                    <a:latin typeface="Lucida Handwriting" panose="03010101010101010101" pitchFamily="66" charset="77"/>
                  </a:rPr>
                  <a:t> </a:t>
                </a:r>
                <a:r>
                  <a:rPr lang="en-US" sz="2400" dirty="0">
                    <a:latin typeface="Lucida Handwriting" panose="03010101010101010101" pitchFamily="66" charset="77"/>
                  </a:rPr>
                  <a:t>&lt;∞</a:t>
                </a:r>
              </a:p>
              <a:p>
                <a:pPr algn="just">
                  <a:buFont typeface="Wingdings" pitchFamily="2" charset="2"/>
                  <a:buChar char="ü"/>
                </a:pPr>
                <a:endParaRPr lang="en-US" sz="2400" dirty="0">
                  <a:latin typeface="Lucida Handwriting" panose="03010101010101010101" pitchFamily="66" charset="77"/>
                </a:endParaRPr>
              </a:p>
              <a:p>
                <a:pPr algn="just">
                  <a:buFont typeface="Wingdings" pitchFamily="2" charset="2"/>
                  <a:buChar char="ü"/>
                </a:pPr>
                <a:r>
                  <a:rPr lang="en-US" sz="2400" dirty="0">
                    <a:latin typeface="Lucida Handwriting" panose="03010101010101010101" pitchFamily="66" charset="77"/>
                  </a:rPr>
                  <a:t> </a:t>
                </a:r>
                <a:r>
                  <a:rPr lang="en-US" sz="2400" dirty="0">
                    <a:solidFill>
                      <a:srgbClr val="7030A0"/>
                    </a:solidFill>
                    <a:latin typeface="Lucida Handwriting" panose="03010101010101010101" pitchFamily="66" charset="77"/>
                  </a:rPr>
                  <a:t>t</a:t>
                </a:r>
                <a:r>
                  <a:rPr lang="en-US" sz="2400" dirty="0">
                    <a:latin typeface="Bradley Hand" pitchFamily="2" charset="77"/>
                  </a:rPr>
                  <a:t>(</a:t>
                </a:r>
                <a:r>
                  <a:rPr lang="en-US" sz="2400" dirty="0" err="1">
                    <a:latin typeface="Bradley Hand" pitchFamily="2" charset="77"/>
                  </a:rPr>
                  <a:t>d.f.</a:t>
                </a:r>
                <a:r>
                  <a:rPr lang="en-US" sz="2400" dirty="0">
                    <a:latin typeface="Bradley Hand" pitchFamily="2" charset="77"/>
                  </a:rPr>
                  <a:t>=1) = </a:t>
                </a:r>
                <a:r>
                  <a:rPr lang="en-US" sz="2400" dirty="0">
                    <a:solidFill>
                      <a:srgbClr val="7030A0"/>
                    </a:solidFill>
                    <a:latin typeface="Lucida Handwriting" panose="03010101010101010101" pitchFamily="66" charset="77"/>
                  </a:rPr>
                  <a:t>Cauchy</a:t>
                </a:r>
                <a:r>
                  <a:rPr lang="en-US" sz="2400" dirty="0">
                    <a:latin typeface="Lucida Handwriting" panose="03010101010101010101" pitchFamily="66" charset="77"/>
                  </a:rPr>
                  <a:t>(x</a:t>
                </a:r>
                <a:r>
                  <a:rPr lang="en-US" sz="2400" baseline="-25000" dirty="0">
                    <a:latin typeface="Lucida Handwriting" panose="03010101010101010101" pitchFamily="66" charset="77"/>
                  </a:rPr>
                  <a:t>0</a:t>
                </a:r>
                <a:r>
                  <a:rPr lang="en-US" sz="2400" dirty="0">
                    <a:latin typeface="Lucida Handwriting" panose="03010101010101010101" pitchFamily="66" charset="77"/>
                  </a:rPr>
                  <a:t>=0, 𝛾=1)</a:t>
                </a:r>
              </a:p>
              <a:p>
                <a:pPr algn="just">
                  <a:buFont typeface="Wingdings" pitchFamily="2" charset="2"/>
                  <a:buChar char="ü"/>
                </a:pPr>
                <a:endParaRPr lang="en-US" sz="2400" dirty="0">
                  <a:latin typeface="Lucida Handwriting" panose="03010101010101010101" pitchFamily="66" charset="77"/>
                </a:endParaRPr>
              </a:p>
              <a:p>
                <a:pPr algn="just">
                  <a:buFont typeface="Wingdings" pitchFamily="2" charset="2"/>
                  <a:buChar char="ü"/>
                </a:pPr>
                <a:r>
                  <a:rPr lang="en-US" sz="2400" dirty="0">
                    <a:latin typeface="Lucida Handwriting" panose="03010101010101010101" pitchFamily="66" charset="77"/>
                  </a:rPr>
                  <a:t> </a:t>
                </a:r>
                <a:r>
                  <a:rPr lang="en-US" sz="2400" dirty="0">
                    <a:solidFill>
                      <a:srgbClr val="7030A0"/>
                    </a:solidFill>
                    <a:latin typeface="Lucida Handwriting" panose="03010101010101010101" pitchFamily="66" charset="77"/>
                  </a:rPr>
                  <a:t>t</a:t>
                </a:r>
                <a:r>
                  <a:rPr lang="en-US" sz="2400" dirty="0">
                    <a:latin typeface="Bradley Hand" pitchFamily="2" charset="77"/>
                  </a:rPr>
                  <a:t>(</a:t>
                </a:r>
                <a:r>
                  <a:rPr lang="en-US" sz="2400" dirty="0" err="1">
                    <a:latin typeface="Bradley Hand" pitchFamily="2" charset="77"/>
                  </a:rPr>
                  <a:t>d.f.</a:t>
                </a:r>
                <a:r>
                  <a:rPr lang="en-US" sz="2400" dirty="0">
                    <a:latin typeface="Bradley Hand" pitchFamily="2" charset="77"/>
                  </a:rPr>
                  <a:t>→∞) → </a:t>
                </a:r>
                <a:r>
                  <a:rPr lang="en-US" sz="2400" dirty="0">
                    <a:solidFill>
                      <a:srgbClr val="7030A0"/>
                    </a:solidFill>
                    <a:latin typeface="Lucida Handwriting" panose="03010101010101010101" pitchFamily="66" charset="77"/>
                  </a:rPr>
                  <a:t>Z</a:t>
                </a:r>
                <a:r>
                  <a:rPr lang="en-US" sz="2400" dirty="0"/>
                  <a:t>-distribution</a:t>
                </a:r>
              </a:p>
            </p:txBody>
          </p:sp>
        </mc:Choice>
        <mc:Fallback xmlns="">
          <p:sp>
            <p:nvSpPr>
              <p:cNvPr id="3" name="Rectangle 2">
                <a:extLst>
                  <a:ext uri="{FF2B5EF4-FFF2-40B4-BE49-F238E27FC236}">
                    <a16:creationId xmlns:a16="http://schemas.microsoft.com/office/drawing/2014/main" id="{DB546B7D-2287-944E-BCDF-C814D503ED90}"/>
                  </a:ext>
                </a:extLst>
              </p:cNvPr>
              <p:cNvSpPr>
                <a:spLocks noRot="1" noChangeAspect="1" noMove="1" noResize="1" noEditPoints="1" noAdjustHandles="1" noChangeArrowheads="1" noChangeShapeType="1" noTextEdit="1"/>
              </p:cNvSpPr>
              <p:nvPr/>
            </p:nvSpPr>
            <p:spPr>
              <a:xfrm>
                <a:off x="838200" y="2000860"/>
                <a:ext cx="7723619" cy="3696589"/>
              </a:xfrm>
              <a:prstGeom prst="rect">
                <a:avLst/>
              </a:prstGeom>
              <a:blipFill>
                <a:blip r:embed="rId3"/>
                <a:stretch>
                  <a:fillRect l="-1149" t="-1370" r="-1149" b="-2740"/>
                </a:stretch>
              </a:blipFill>
            </p:spPr>
            <p:txBody>
              <a:bodyPr/>
              <a:lstStyle/>
              <a:p>
                <a:r>
                  <a:rPr lang="en-US">
                    <a:noFill/>
                  </a:rPr>
                  <a:t> </a:t>
                </a:r>
              </a:p>
            </p:txBody>
          </p:sp>
        </mc:Fallback>
      </mc:AlternateContent>
      <p:pic>
        <p:nvPicPr>
          <p:cNvPr id="7" name="Graphic 6" descr="Checklist">
            <a:hlinkClick r:id="rId4" action="ppaction://hlinksldjump"/>
            <a:extLst>
              <a:ext uri="{FF2B5EF4-FFF2-40B4-BE49-F238E27FC236}">
                <a16:creationId xmlns:a16="http://schemas.microsoft.com/office/drawing/2014/main" id="{3186F006-505A-4B45-99E1-6130C6D119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206942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25"/>
                                        </p:tgtEl>
                                      </p:cBhvr>
                                    </p:animEffect>
                                    <p:set>
                                      <p:cBhvr>
                                        <p:cTn id="27" dur="1" fill="hold">
                                          <p:stCondLst>
                                            <p:cond delay="499"/>
                                          </p:stCondLst>
                                        </p:cTn>
                                        <p:tgtEl>
                                          <p:spTgt spid="25"/>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3">
                                            <p:txEl>
                                              <p:pRg st="0" end="0"/>
                                            </p:txEl>
                                          </p:spTgt>
                                        </p:tgtEl>
                                      </p:cBhvr>
                                    </p:animEffect>
                                    <p:set>
                                      <p:cBhvr>
                                        <p:cTn id="33" dur="1" fill="hold">
                                          <p:stCondLst>
                                            <p:cond delay="499"/>
                                          </p:stCondLst>
                                        </p:cTn>
                                        <p:tgtEl>
                                          <p:spTgt spid="3">
                                            <p:txEl>
                                              <p:pRg st="0" end="0"/>
                                            </p:txEl>
                                          </p:spTgt>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3">
                                            <p:txEl>
                                              <p:pRg st="2" end="2"/>
                                            </p:txEl>
                                          </p:spTgt>
                                        </p:tgtEl>
                                      </p:cBhvr>
                                    </p:animEffect>
                                    <p:set>
                                      <p:cBhvr>
                                        <p:cTn id="36" dur="1" fill="hold">
                                          <p:stCondLst>
                                            <p:cond delay="499"/>
                                          </p:stCondLst>
                                        </p:cTn>
                                        <p:tgtEl>
                                          <p:spTgt spid="3">
                                            <p:txEl>
                                              <p:pRg st="2" end="2"/>
                                            </p:txEl>
                                          </p:spTgt>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3">
                                            <p:txEl>
                                              <p:pRg st="4" end="4"/>
                                            </p:txEl>
                                          </p:spTgt>
                                        </p:tgtEl>
                                      </p:cBhvr>
                                    </p:animEffect>
                                    <p:set>
                                      <p:cBhvr>
                                        <p:cTn id="39" dur="1" fill="hold">
                                          <p:stCondLst>
                                            <p:cond delay="499"/>
                                          </p:stCondLst>
                                        </p:cTn>
                                        <p:tgtEl>
                                          <p:spTgt spid="3">
                                            <p:txEl>
                                              <p:pRg st="4" end="4"/>
                                            </p:txEl>
                                          </p:spTgt>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3">
                                            <p:txEl>
                                              <p:pRg st="6" end="6"/>
                                            </p:txEl>
                                          </p:spTgt>
                                        </p:tgtEl>
                                      </p:cBhvr>
                                    </p:animEffect>
                                    <p:set>
                                      <p:cBhvr>
                                        <p:cTn id="42" dur="1" fill="hold">
                                          <p:stCondLst>
                                            <p:cond delay="499"/>
                                          </p:stCondLst>
                                        </p:cTn>
                                        <p:tgtEl>
                                          <p:spTgt spid="3">
                                            <p:txEl>
                                              <p:pRg st="6" end="6"/>
                                            </p:txEl>
                                          </p:spTgt>
                                        </p:tgtEl>
                                        <p:attrNameLst>
                                          <p:attrName>style.visibility</p:attrName>
                                        </p:attrNameLst>
                                      </p:cBhvr>
                                      <p:to>
                                        <p:strVal val="hidden"/>
                                      </p:to>
                                    </p:set>
                                  </p:childTnLst>
                                </p:cTn>
                              </p:par>
                            </p:childTnLst>
                          </p:cTn>
                        </p:par>
                        <p:par>
                          <p:cTn id="43" fill="hold">
                            <p:stCondLst>
                              <p:cond delay="500"/>
                            </p:stCondLst>
                            <p:childTnLst>
                              <p:par>
                                <p:cTn id="44" presetID="9" presetClass="exit" presetSubtype="0" fill="hold" grpId="0" nodeType="afterEffect">
                                  <p:stCondLst>
                                    <p:cond delay="0"/>
                                  </p:stCondLst>
                                  <p:childTnLst>
                                    <p:animEffect transition="out" filter="dissolve">
                                      <p:cBhvr>
                                        <p:cTn id="45" dur="500"/>
                                        <p:tgtEl>
                                          <p:spTgt spid="2"/>
                                        </p:tgtEl>
                                      </p:cBhvr>
                                    </p:animEffect>
                                    <p:set>
                                      <p:cBhvr>
                                        <p:cTn id="46" dur="1" fill="hold">
                                          <p:stCondLst>
                                            <p:cond delay="499"/>
                                          </p:stCondLst>
                                        </p:cTn>
                                        <p:tgtEl>
                                          <p:spTgt spid="2"/>
                                        </p:tgtEl>
                                        <p:attrNameLst>
                                          <p:attrName>style.visibility</p:attrName>
                                        </p:attrNameLst>
                                      </p:cBhvr>
                                      <p:to>
                                        <p:strVal val="hidden"/>
                                      </p:to>
                                    </p:set>
                                  </p:childTnLst>
                                </p:cTn>
                              </p:par>
                            </p:childTnLst>
                          </p:cTn>
                        </p:par>
                        <p:par>
                          <p:cTn id="47" fill="hold">
                            <p:stCondLst>
                              <p:cond delay="1000"/>
                            </p:stCondLst>
                            <p:childTnLst>
                              <p:par>
                                <p:cTn id="48" presetID="9"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animBg="1"/>
      <p:bldP spid="26" grpId="0"/>
      <p:bldP spid="3" grpId="0" uiExpand="1" build="p"/>
      <p:bldP spid="3" grpI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distribution of sample variance</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5" name="Oval 24">
            <a:extLst>
              <a:ext uri="{FF2B5EF4-FFF2-40B4-BE49-F238E27FC236}">
                <a16:creationId xmlns:a16="http://schemas.microsoft.com/office/drawing/2014/main" id="{556CE28B-36E7-3241-ADCA-F43F1DCF7701}"/>
              </a:ext>
            </a:extLst>
          </p:cNvPr>
          <p:cNvSpPr/>
          <p:nvPr/>
        </p:nvSpPr>
        <p:spPr>
          <a:xfrm>
            <a:off x="8447315" y="2000860"/>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26" name="TextBox 25">
            <a:extLst>
              <a:ext uri="{FF2B5EF4-FFF2-40B4-BE49-F238E27FC236}">
                <a16:creationId xmlns:a16="http://schemas.microsoft.com/office/drawing/2014/main" id="{3E94CC59-85D6-F647-BEF2-A7D1E6E9F47F}"/>
              </a:ext>
            </a:extLst>
          </p:cNvPr>
          <p:cNvSpPr txBox="1"/>
          <p:nvPr/>
        </p:nvSpPr>
        <p:spPr>
          <a:xfrm>
            <a:off x="8659672" y="3738131"/>
            <a:ext cx="2481769" cy="369332"/>
          </a:xfrm>
          <a:prstGeom prst="rect">
            <a:avLst/>
          </a:prstGeom>
          <a:noFill/>
        </p:spPr>
        <p:txBody>
          <a:bodyPr wrap="none" rtlCol="0">
            <a:spAutoFit/>
          </a:bodyPr>
          <a:lstStyle/>
          <a:p>
            <a:pPr algn="ctr"/>
            <a:r>
              <a:rPr lang="en-US" dirty="0">
                <a:solidFill>
                  <a:srgbClr val="0070C0"/>
                </a:solidFill>
                <a:latin typeface="Lucida Handwriting" panose="03010101010101010101" pitchFamily="66" charset="77"/>
              </a:rPr>
              <a:t>X</a:t>
            </a:r>
            <a:r>
              <a:rPr lang="en-US" baseline="-25000" dirty="0">
                <a:solidFill>
                  <a:srgbClr val="0070C0"/>
                </a:solidFill>
                <a:latin typeface="Lucida Handwriting" panose="03010101010101010101" pitchFamily="66" charset="77"/>
              </a:rPr>
              <a:t> </a:t>
            </a:r>
            <a:r>
              <a:rPr lang="en-US" dirty="0">
                <a:solidFill>
                  <a:srgbClr val="0070C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0070C0"/>
                </a:solidFill>
                <a:latin typeface="Lucida Handwriting" panose="03010101010101010101" pitchFamily="66" charset="77"/>
              </a:rPr>
              <a:t> </a:t>
            </a:r>
            <a:r>
              <a:rPr lang="en-US" b="1" dirty="0">
                <a:latin typeface="Lucida Handwriting" panose="03010101010101010101" pitchFamily="66" charset="77"/>
              </a:rPr>
              <a:t>Normal(</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𝜎</a:t>
            </a:r>
            <a:r>
              <a:rPr lang="en-US" b="1" dirty="0">
                <a:latin typeface="Lucida Handwriting" panose="03010101010101010101" pitchFamily="66" charset="77"/>
              </a:rPr>
              <a:t>)</a:t>
            </a:r>
          </a:p>
        </p:txBody>
      </p:sp>
      <p:sp>
        <p:nvSpPr>
          <p:cNvPr id="7" name="Oval 6">
            <a:extLst>
              <a:ext uri="{FF2B5EF4-FFF2-40B4-BE49-F238E27FC236}">
                <a16:creationId xmlns:a16="http://schemas.microsoft.com/office/drawing/2014/main" id="{E9A83A50-5768-554D-9390-2F23F49A7E8C}"/>
              </a:ext>
            </a:extLst>
          </p:cNvPr>
          <p:cNvSpPr/>
          <p:nvPr/>
        </p:nvSpPr>
        <p:spPr>
          <a:xfrm>
            <a:off x="1883679" y="2215536"/>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8" name="Oval 7">
            <a:extLst>
              <a:ext uri="{FF2B5EF4-FFF2-40B4-BE49-F238E27FC236}">
                <a16:creationId xmlns:a16="http://schemas.microsoft.com/office/drawing/2014/main" id="{1206FB05-6B2E-E143-B983-611B4672DB4A}"/>
              </a:ext>
            </a:extLst>
          </p:cNvPr>
          <p:cNvSpPr/>
          <p:nvPr/>
        </p:nvSpPr>
        <p:spPr>
          <a:xfrm>
            <a:off x="2410991" y="2215536"/>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9" name="Oval 8">
            <a:extLst>
              <a:ext uri="{FF2B5EF4-FFF2-40B4-BE49-F238E27FC236}">
                <a16:creationId xmlns:a16="http://schemas.microsoft.com/office/drawing/2014/main" id="{313F7ED3-E38A-A04D-B2C2-9B28C730CB4E}"/>
              </a:ext>
            </a:extLst>
          </p:cNvPr>
          <p:cNvSpPr/>
          <p:nvPr/>
        </p:nvSpPr>
        <p:spPr>
          <a:xfrm>
            <a:off x="2938303" y="2215536"/>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10" name="Oval 9">
            <a:extLst>
              <a:ext uri="{FF2B5EF4-FFF2-40B4-BE49-F238E27FC236}">
                <a16:creationId xmlns:a16="http://schemas.microsoft.com/office/drawing/2014/main" id="{93955A63-62BF-654A-97E7-2E4728F5212A}"/>
              </a:ext>
            </a:extLst>
          </p:cNvPr>
          <p:cNvSpPr/>
          <p:nvPr/>
        </p:nvSpPr>
        <p:spPr>
          <a:xfrm>
            <a:off x="3971652" y="2196199"/>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11" name="TextBox 10">
            <a:extLst>
              <a:ext uri="{FF2B5EF4-FFF2-40B4-BE49-F238E27FC236}">
                <a16:creationId xmlns:a16="http://schemas.microsoft.com/office/drawing/2014/main" id="{EA38C62A-6BCC-834D-97BC-0665DF978D5B}"/>
              </a:ext>
            </a:extLst>
          </p:cNvPr>
          <p:cNvSpPr txBox="1"/>
          <p:nvPr/>
        </p:nvSpPr>
        <p:spPr>
          <a:xfrm>
            <a:off x="3465615" y="2201166"/>
            <a:ext cx="473206" cy="523220"/>
          </a:xfrm>
          <a:prstGeom prst="rect">
            <a:avLst/>
          </a:prstGeom>
          <a:noFill/>
        </p:spPr>
        <p:txBody>
          <a:bodyPr wrap="none" rtlCol="0">
            <a:spAutoFit/>
          </a:bodyPr>
          <a:lstStyle/>
          <a:p>
            <a:r>
              <a:rPr lang="en-US" sz="2800" b="1" dirty="0"/>
              <a:t>...</a:t>
            </a:r>
          </a:p>
        </p:txBody>
      </p:sp>
      <p:sp>
        <p:nvSpPr>
          <p:cNvPr id="12" name="TextBox 11">
            <a:extLst>
              <a:ext uri="{FF2B5EF4-FFF2-40B4-BE49-F238E27FC236}">
                <a16:creationId xmlns:a16="http://schemas.microsoft.com/office/drawing/2014/main" id="{D6AE3BA2-CC49-6545-BAD6-5BE019804407}"/>
              </a:ext>
            </a:extLst>
          </p:cNvPr>
          <p:cNvSpPr txBox="1"/>
          <p:nvPr/>
        </p:nvSpPr>
        <p:spPr>
          <a:xfrm>
            <a:off x="838200" y="2278110"/>
            <a:ext cx="875561" cy="369332"/>
          </a:xfrm>
          <a:prstGeom prst="rect">
            <a:avLst/>
          </a:prstGeom>
          <a:noFill/>
        </p:spPr>
        <p:txBody>
          <a:bodyPr wrap="none" rtlCol="0">
            <a:spAutoFit/>
          </a:bodyPr>
          <a:lstStyle/>
          <a:p>
            <a:r>
              <a:rPr lang="en-US" dirty="0">
                <a:solidFill>
                  <a:srgbClr val="FF0000"/>
                </a:solidFill>
              </a:rPr>
              <a:t>Sample</a:t>
            </a:r>
          </a:p>
        </p:txBody>
      </p:sp>
      <p:sp>
        <p:nvSpPr>
          <p:cNvPr id="13" name="TextBox 12">
            <a:extLst>
              <a:ext uri="{FF2B5EF4-FFF2-40B4-BE49-F238E27FC236}">
                <a16:creationId xmlns:a16="http://schemas.microsoft.com/office/drawing/2014/main" id="{7AF15A8D-FB88-D245-9A82-4DD273D932DC}"/>
              </a:ext>
            </a:extLst>
          </p:cNvPr>
          <p:cNvSpPr txBox="1"/>
          <p:nvPr/>
        </p:nvSpPr>
        <p:spPr>
          <a:xfrm>
            <a:off x="4693075" y="2166527"/>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D001897-F264-F242-9055-D2ECC828CEAD}"/>
                  </a:ext>
                </a:extLst>
              </p:cNvPr>
              <p:cNvSpPr/>
              <p:nvPr/>
            </p:nvSpPr>
            <p:spPr>
              <a:xfrm>
                <a:off x="5137183" y="1631494"/>
                <a:ext cx="2135969" cy="1509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1" i="1" smtClean="0">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dirty="0" smtClean="0">
                          <a:solidFill>
                            <a:schemeClr val="tx1"/>
                          </a:solidFill>
                          <a:latin typeface="Cambria Math" panose="02040503050406030204" pitchFamily="18" charset="0"/>
                        </a:rPr>
                        <m:t>=</m:t>
                      </m:r>
                      <m:nary>
                        <m:naryPr>
                          <m:chr m:val="∑"/>
                          <m:ctrlPr>
                            <a:rPr lang="en-US" sz="3200" b="1" i="1" dirty="0" smtClean="0">
                              <a:solidFill>
                                <a:schemeClr val="tx1"/>
                              </a:solidFill>
                              <a:latin typeface="Cambria Math" panose="02040503050406030204" pitchFamily="18" charset="0"/>
                            </a:rPr>
                          </m:ctrlPr>
                        </m:naryPr>
                        <m:sub>
                          <m:r>
                            <m:rPr>
                              <m:brk m:alnAt="23"/>
                            </m:rPr>
                            <a:rPr lang="en-US" sz="3200" b="1" i="1" dirty="0" smtClean="0">
                              <a:solidFill>
                                <a:schemeClr val="tx1"/>
                              </a:solidFill>
                              <a:latin typeface="Cambria Math" panose="02040503050406030204" pitchFamily="18" charset="0"/>
                            </a:rPr>
                            <m:t>𝒊</m:t>
                          </m:r>
                          <m:r>
                            <a:rPr lang="en-US" sz="3200" b="1" i="1" dirty="0" smtClean="0">
                              <a:solidFill>
                                <a:schemeClr val="tx1"/>
                              </a:solidFill>
                              <a:latin typeface="Cambria Math" panose="02040503050406030204" pitchFamily="18" charset="0"/>
                            </a:rPr>
                            <m:t>=</m:t>
                          </m:r>
                          <m:r>
                            <a:rPr lang="en-US" sz="3200" b="1" i="1" dirty="0" smtClean="0">
                              <a:solidFill>
                                <a:schemeClr val="tx1"/>
                              </a:solidFill>
                              <a:latin typeface="Cambria Math" panose="02040503050406030204" pitchFamily="18" charset="0"/>
                            </a:rPr>
                            <m:t>𝟏</m:t>
                          </m:r>
                        </m:sub>
                        <m:sup>
                          <m:r>
                            <m:rPr>
                              <m:nor/>
                            </m:rPr>
                            <a:rPr lang="en-US" sz="3200" dirty="0">
                              <a:solidFill>
                                <a:srgbClr val="FF0000"/>
                              </a:solidFill>
                              <a:latin typeface="Lucida Handwriting" panose="03010101010101010101" pitchFamily="66" charset="77"/>
                            </a:rPr>
                            <m:t>n</m:t>
                          </m:r>
                        </m:sup>
                        <m:e>
                          <m:r>
                            <m:rPr>
                              <m:nor/>
                            </m:rPr>
                            <a:rPr lang="en-US" sz="3200" dirty="0">
                              <a:solidFill>
                                <a:srgbClr val="FF0000"/>
                              </a:solidFill>
                              <a:latin typeface="Lucida Handwriting" panose="03010101010101010101" pitchFamily="66" charset="77"/>
                            </a:rPr>
                            <m:t>x</m:t>
                          </m:r>
                          <m:r>
                            <m:rPr>
                              <m:nor/>
                            </m:rPr>
                            <a:rPr lang="en-US" sz="3200" b="1" i="1" baseline="-25000" dirty="0" smtClean="0">
                              <a:solidFill>
                                <a:srgbClr val="FF0000"/>
                              </a:solidFill>
                              <a:latin typeface="Lucida Handwriting" panose="03010101010101010101" pitchFamily="66" charset="77"/>
                            </a:rPr>
                            <m:t>i</m:t>
                          </m:r>
                        </m:e>
                      </m:nary>
                    </m:oMath>
                  </m:oMathPara>
                </a14:m>
                <a:endParaRPr lang="en-US" sz="3200" dirty="0"/>
              </a:p>
            </p:txBody>
          </p:sp>
        </mc:Choice>
        <mc:Fallback xmlns="">
          <p:sp>
            <p:nvSpPr>
              <p:cNvPr id="14" name="Rectangle 13">
                <a:extLst>
                  <a:ext uri="{FF2B5EF4-FFF2-40B4-BE49-F238E27FC236}">
                    <a16:creationId xmlns:a16="http://schemas.microsoft.com/office/drawing/2014/main" id="{0D001897-F264-F242-9055-D2ECC828CEAD}"/>
                  </a:ext>
                </a:extLst>
              </p:cNvPr>
              <p:cNvSpPr>
                <a:spLocks noRot="1" noChangeAspect="1" noMove="1" noResize="1" noEditPoints="1" noAdjustHandles="1" noChangeArrowheads="1" noChangeShapeType="1" noTextEdit="1"/>
              </p:cNvSpPr>
              <p:nvPr/>
            </p:nvSpPr>
            <p:spPr>
              <a:xfrm>
                <a:off x="5137183" y="1631494"/>
                <a:ext cx="2135969" cy="1509516"/>
              </a:xfrm>
              <a:prstGeom prst="rect">
                <a:avLst/>
              </a:prstGeom>
              <a:blipFill>
                <a:blip r:embed="rId3"/>
                <a:stretch>
                  <a:fillRect l="-27219" t="-98333" r="-17751" b="-15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D1B1842-5677-F34B-98ED-BDF16FD8A41B}"/>
                  </a:ext>
                </a:extLst>
              </p:cNvPr>
              <p:cNvSpPr/>
              <p:nvPr/>
            </p:nvSpPr>
            <p:spPr>
              <a:xfrm>
                <a:off x="1781635" y="3333633"/>
                <a:ext cx="4394280" cy="1332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800" b="1" dirty="0" smtClean="0">
                          <a:solidFill>
                            <a:srgbClr val="FF0000"/>
                          </a:solidFill>
                          <a:latin typeface="Lucida Handwriting" panose="03010101010101010101" pitchFamily="66" charset="77"/>
                        </a:rPr>
                        <m:t>SD</m:t>
                      </m:r>
                      <m:r>
                        <m:rPr>
                          <m:nor/>
                        </m:rPr>
                        <a:rPr lang="en-US" sz="2800" b="1" baseline="30000" dirty="0" smtClean="0">
                          <a:solidFill>
                            <a:srgbClr val="FF0000"/>
                          </a:solidFill>
                          <a:latin typeface="Lucida Handwriting" panose="03010101010101010101" pitchFamily="66" charset="77"/>
                        </a:rPr>
                        <m:t>2</m:t>
                      </m:r>
                      <m:r>
                        <a:rPr lang="en-US" sz="2800" b="1" i="1" dirty="0" smtClean="0">
                          <a:solidFill>
                            <a:schemeClr val="tx1"/>
                          </a:solidFill>
                          <a:latin typeface="Cambria Math" panose="02040503050406030204" pitchFamily="18" charset="0"/>
                        </a:rPr>
                        <m:t>=</m:t>
                      </m:r>
                      <m:f>
                        <m:fPr>
                          <m:ctrlPr>
                            <a:rPr lang="en-US" sz="2800" b="1" i="1" dirty="0" smtClean="0">
                              <a:solidFill>
                                <a:schemeClr val="tx1"/>
                              </a:solidFill>
                              <a:latin typeface="Cambria Math" panose="02040503050406030204" pitchFamily="18" charset="0"/>
                            </a:rPr>
                          </m:ctrlPr>
                        </m:fPr>
                        <m:num>
                          <m:r>
                            <a:rPr lang="en-US" sz="2800" b="1" i="1" dirty="0" smtClean="0">
                              <a:solidFill>
                                <a:schemeClr val="tx1"/>
                              </a:solidFill>
                              <a:latin typeface="Cambria Math" panose="02040503050406030204" pitchFamily="18" charset="0"/>
                            </a:rPr>
                            <m:t>𝟏</m:t>
                          </m:r>
                        </m:num>
                        <m:den>
                          <m:r>
                            <m:rPr>
                              <m:nor/>
                            </m:rPr>
                            <a:rPr lang="en-US" sz="2800" dirty="0">
                              <a:solidFill>
                                <a:srgbClr val="FF0000"/>
                              </a:solidFill>
                              <a:latin typeface="Lucida Handwriting" panose="03010101010101010101" pitchFamily="66" charset="77"/>
                            </a:rPr>
                            <m:t>n</m:t>
                          </m:r>
                          <m:r>
                            <a:rPr lang="en-US" sz="2800" b="1" i="1" dirty="0" smtClean="0">
                              <a:solidFill>
                                <a:schemeClr val="tx1"/>
                              </a:solidFill>
                              <a:latin typeface="Cambria Math" panose="02040503050406030204" pitchFamily="18" charset="0"/>
                            </a:rPr>
                            <m:t>−</m:t>
                          </m:r>
                          <m:r>
                            <a:rPr lang="en-US" sz="2800" b="1" i="1" dirty="0" smtClean="0">
                              <a:solidFill>
                                <a:schemeClr val="tx1"/>
                              </a:solidFill>
                              <a:latin typeface="Cambria Math" panose="02040503050406030204" pitchFamily="18" charset="0"/>
                            </a:rPr>
                            <m:t>𝟏</m:t>
                          </m:r>
                        </m:den>
                      </m:f>
                      <m:nary>
                        <m:naryPr>
                          <m:chr m:val="∑"/>
                          <m:ctrlPr>
                            <a:rPr lang="en-US" sz="2800" b="1" i="1" dirty="0" smtClean="0">
                              <a:solidFill>
                                <a:schemeClr val="tx1"/>
                              </a:solidFill>
                              <a:latin typeface="Cambria Math" panose="02040503050406030204" pitchFamily="18" charset="0"/>
                            </a:rPr>
                          </m:ctrlPr>
                        </m:naryPr>
                        <m:sub>
                          <m:r>
                            <m:rPr>
                              <m:brk m:alnAt="23"/>
                            </m:rPr>
                            <a:rPr lang="en-US" sz="2800" b="1" i="1" dirty="0" smtClean="0">
                              <a:solidFill>
                                <a:schemeClr val="tx1"/>
                              </a:solidFill>
                              <a:latin typeface="Cambria Math" panose="02040503050406030204" pitchFamily="18" charset="0"/>
                            </a:rPr>
                            <m:t>𝒊</m:t>
                          </m:r>
                          <m:r>
                            <a:rPr lang="en-US" sz="2800" b="1" i="1" dirty="0" smtClean="0">
                              <a:solidFill>
                                <a:schemeClr val="tx1"/>
                              </a:solidFill>
                              <a:latin typeface="Cambria Math" panose="02040503050406030204" pitchFamily="18" charset="0"/>
                            </a:rPr>
                            <m:t>=</m:t>
                          </m:r>
                          <m:r>
                            <a:rPr lang="en-US" sz="2800" b="1" i="1" dirty="0" smtClean="0">
                              <a:solidFill>
                                <a:schemeClr val="tx1"/>
                              </a:solidFill>
                              <a:latin typeface="Cambria Math" panose="02040503050406030204" pitchFamily="18" charset="0"/>
                            </a:rPr>
                            <m:t>𝟏</m:t>
                          </m:r>
                        </m:sub>
                        <m:sup>
                          <m:r>
                            <m:rPr>
                              <m:nor/>
                            </m:rPr>
                            <a:rPr lang="en-US" sz="2800" dirty="0">
                              <a:solidFill>
                                <a:srgbClr val="FF0000"/>
                              </a:solidFill>
                              <a:latin typeface="Lucida Handwriting" panose="03010101010101010101" pitchFamily="66" charset="77"/>
                            </a:rPr>
                            <m:t>n</m:t>
                          </m:r>
                        </m:sup>
                        <m:e>
                          <m:sSup>
                            <m:sSupPr>
                              <m:ctrlPr>
                                <a:rPr lang="en-US" sz="2800" b="1" i="1" dirty="0" smtClean="0">
                                  <a:solidFill>
                                    <a:schemeClr val="tx1"/>
                                  </a:solidFill>
                                  <a:latin typeface="Cambria Math" panose="02040503050406030204" pitchFamily="18" charset="0"/>
                                </a:rPr>
                              </m:ctrlPr>
                            </m:sSupPr>
                            <m:e>
                              <m:r>
                                <a:rPr lang="en-US" sz="2800" b="1" i="1" dirty="0" smtClean="0">
                                  <a:solidFill>
                                    <a:schemeClr val="tx1"/>
                                  </a:solidFill>
                                  <a:latin typeface="Cambria Math" panose="02040503050406030204" pitchFamily="18" charset="0"/>
                                </a:rPr>
                                <m:t>(</m:t>
                              </m:r>
                              <m:r>
                                <m:rPr>
                                  <m:nor/>
                                </m:rPr>
                                <a:rPr lang="en-US" sz="2800" dirty="0">
                                  <a:solidFill>
                                    <a:srgbClr val="FF0000"/>
                                  </a:solidFill>
                                  <a:latin typeface="Lucida Handwriting" panose="03010101010101010101" pitchFamily="66" charset="77"/>
                                </a:rPr>
                                <m:t>x</m:t>
                              </m:r>
                              <m:r>
                                <m:rPr>
                                  <m:nor/>
                                </m:rPr>
                                <a:rPr lang="en-US" sz="2800" b="1" i="1" baseline="-25000" dirty="0">
                                  <a:solidFill>
                                    <a:srgbClr val="FF0000"/>
                                  </a:solidFill>
                                  <a:latin typeface="Lucida Handwriting" panose="03010101010101010101" pitchFamily="66" charset="77"/>
                                </a:rPr>
                                <m:t>i</m:t>
                              </m:r>
                              <m:r>
                                <a:rPr lang="en-US" sz="2800" b="1" i="1" baseline="-25000" dirty="0" smtClean="0">
                                  <a:solidFill>
                                    <a:srgbClr val="FF0000"/>
                                  </a:solidFill>
                                  <a:latin typeface="Cambria Math" panose="02040503050406030204" pitchFamily="18" charset="0"/>
                                </a:rPr>
                                <m:t> </m:t>
                              </m:r>
                              <m:r>
                                <a:rPr lang="en-US" sz="2800" b="1" i="1" dirty="0" smtClean="0">
                                  <a:solidFill>
                                    <a:schemeClr val="tx1"/>
                                  </a:solidFill>
                                  <a:latin typeface="Cambria Math" panose="02040503050406030204" pitchFamily="18" charset="0"/>
                                </a:rPr>
                                <m:t>−</m:t>
                              </m:r>
                              <m:acc>
                                <m:accPr>
                                  <m:chr m:val="̅"/>
                                  <m:ctrlPr>
                                    <a:rPr lang="en-US" sz="2800" b="1" i="1">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1" i="1" dirty="0" smtClean="0">
                                  <a:solidFill>
                                    <a:schemeClr val="tx1"/>
                                  </a:solidFill>
                                  <a:latin typeface="Cambria Math" panose="02040503050406030204" pitchFamily="18" charset="0"/>
                                </a:rPr>
                                <m:t>)</m:t>
                              </m:r>
                            </m:e>
                            <m:sup>
                              <m:r>
                                <a:rPr lang="en-US" sz="2800" b="1" i="1" dirty="0" smtClean="0">
                                  <a:solidFill>
                                    <a:schemeClr val="tx1"/>
                                  </a:solidFill>
                                  <a:latin typeface="Cambria Math" panose="02040503050406030204" pitchFamily="18" charset="0"/>
                                </a:rPr>
                                <m:t>𝟐</m:t>
                              </m:r>
                            </m:sup>
                          </m:sSup>
                        </m:e>
                      </m:nary>
                    </m:oMath>
                  </m:oMathPara>
                </a14:m>
                <a:endParaRPr lang="en-US" sz="2800" dirty="0"/>
              </a:p>
            </p:txBody>
          </p:sp>
        </mc:Choice>
        <mc:Fallback xmlns="">
          <p:sp>
            <p:nvSpPr>
              <p:cNvPr id="15" name="Rectangle 14">
                <a:extLst>
                  <a:ext uri="{FF2B5EF4-FFF2-40B4-BE49-F238E27FC236}">
                    <a16:creationId xmlns:a16="http://schemas.microsoft.com/office/drawing/2014/main" id="{7D1B1842-5677-F34B-98ED-BDF16FD8A41B}"/>
                  </a:ext>
                </a:extLst>
              </p:cNvPr>
              <p:cNvSpPr>
                <a:spLocks noRot="1" noChangeAspect="1" noMove="1" noResize="1" noEditPoints="1" noAdjustHandles="1" noChangeArrowheads="1" noChangeShapeType="1" noTextEdit="1"/>
              </p:cNvSpPr>
              <p:nvPr/>
            </p:nvSpPr>
            <p:spPr>
              <a:xfrm>
                <a:off x="1781635" y="3333633"/>
                <a:ext cx="4394280" cy="1332224"/>
              </a:xfrm>
              <a:prstGeom prst="rect">
                <a:avLst/>
              </a:prstGeom>
              <a:blipFill>
                <a:blip r:embed="rId4"/>
                <a:stretch>
                  <a:fillRect t="-96226" b="-15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722A233-B648-7D4F-B9DA-8AA287FCE071}"/>
                  </a:ext>
                </a:extLst>
              </p:cNvPr>
              <p:cNvSpPr/>
              <p:nvPr/>
            </p:nvSpPr>
            <p:spPr>
              <a:xfrm>
                <a:off x="1480584" y="5155736"/>
                <a:ext cx="4916474" cy="1000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b="1" i="1" dirty="0" smtClean="0">
                              <a:solidFill>
                                <a:schemeClr val="tx1"/>
                              </a:solidFill>
                              <a:latin typeface="Cambria Math" panose="02040503050406030204" pitchFamily="18" charset="0"/>
                            </a:rPr>
                          </m:ctrlPr>
                        </m:fPr>
                        <m:num>
                          <m:r>
                            <a:rPr lang="en-US" sz="2800" b="1" i="1" dirty="0" smtClean="0">
                              <a:solidFill>
                                <a:schemeClr val="tx1"/>
                              </a:solidFill>
                              <a:latin typeface="Cambria Math" panose="02040503050406030204" pitchFamily="18" charset="0"/>
                            </a:rPr>
                            <m:t>(</m:t>
                          </m:r>
                          <m:r>
                            <m:rPr>
                              <m:nor/>
                            </m:rPr>
                            <a:rPr lang="en-US" sz="2800" dirty="0">
                              <a:solidFill>
                                <a:srgbClr val="FF0000"/>
                              </a:solidFill>
                              <a:latin typeface="Lucida Handwriting" panose="03010101010101010101" pitchFamily="66" charset="77"/>
                            </a:rPr>
                            <m:t>n</m:t>
                          </m:r>
                          <m:r>
                            <a:rPr lang="en-US" sz="2800" b="1" i="1" dirty="0">
                              <a:latin typeface="Cambria Math" panose="02040503050406030204" pitchFamily="18" charset="0"/>
                            </a:rPr>
                            <m:t>−</m:t>
                          </m:r>
                          <m:r>
                            <a:rPr lang="en-US" sz="2800" b="1" i="1" dirty="0">
                              <a:latin typeface="Cambria Math" panose="02040503050406030204" pitchFamily="18" charset="0"/>
                            </a:rPr>
                            <m:t>𝟏</m:t>
                          </m:r>
                          <m:r>
                            <a:rPr lang="en-US" sz="2800" b="1" i="1" dirty="0" smtClean="0">
                              <a:solidFill>
                                <a:schemeClr val="tx1"/>
                              </a:solidFill>
                              <a:latin typeface="Cambria Math" panose="02040503050406030204" pitchFamily="18" charset="0"/>
                            </a:rPr>
                            <m:t>)</m:t>
                          </m:r>
                        </m:num>
                        <m:den>
                          <m:sSup>
                            <m:sSupPr>
                              <m:ctrlPr>
                                <a:rPr lang="en-US" sz="2800" b="1" i="1" dirty="0" smtClean="0">
                                  <a:solidFill>
                                    <a:schemeClr val="tx1"/>
                                  </a:solidFill>
                                  <a:latin typeface="Cambria Math" panose="02040503050406030204" pitchFamily="18" charset="0"/>
                                </a:rPr>
                              </m:ctrlPr>
                            </m:sSupPr>
                            <m:e>
                              <m:r>
                                <a:rPr lang="en-US" sz="2800" b="1" i="1" dirty="0" smtClean="0">
                                  <a:solidFill>
                                    <a:srgbClr val="7030A0"/>
                                  </a:solidFill>
                                  <a:latin typeface="Cambria Math" panose="02040503050406030204" pitchFamily="18" charset="0"/>
                                  <a:ea typeface="Cambria Math" panose="02040503050406030204" pitchFamily="18" charset="0"/>
                                </a:rPr>
                                <m:t>𝝈</m:t>
                              </m:r>
                            </m:e>
                            <m:sup>
                              <m:r>
                                <a:rPr lang="en-US" sz="2800" b="1" i="1" dirty="0" smtClean="0">
                                  <a:solidFill>
                                    <a:schemeClr val="tx1"/>
                                  </a:solidFill>
                                  <a:latin typeface="Cambria Math" panose="02040503050406030204" pitchFamily="18" charset="0"/>
                                </a:rPr>
                                <m:t>𝟐</m:t>
                              </m:r>
                            </m:sup>
                          </m:sSup>
                        </m:den>
                      </m:f>
                      <m:r>
                        <m:rPr>
                          <m:nor/>
                        </m:rPr>
                        <a:rPr lang="en-US" sz="2800" b="1" dirty="0" smtClean="0">
                          <a:solidFill>
                            <a:srgbClr val="FF0000"/>
                          </a:solidFill>
                          <a:latin typeface="Lucida Handwriting" panose="03010101010101010101" pitchFamily="66" charset="77"/>
                        </a:rPr>
                        <m:t>SD</m:t>
                      </m:r>
                      <m:r>
                        <m:rPr>
                          <m:nor/>
                        </m:rPr>
                        <a:rPr lang="en-US" sz="2800" b="1" baseline="30000" dirty="0" smtClean="0">
                          <a:solidFill>
                            <a:srgbClr val="FF0000"/>
                          </a:solidFill>
                          <a:latin typeface="Lucida Handwriting" panose="03010101010101010101" pitchFamily="66" charset="77"/>
                        </a:rPr>
                        <m:t>2</m:t>
                      </m:r>
                      <m:r>
                        <a:rPr lang="en-US" sz="2800" b="1" i="1" dirty="0" smtClean="0">
                          <a:solidFill>
                            <a:schemeClr val="tx1"/>
                          </a:solidFill>
                          <a:latin typeface="Cambria Math" panose="02040503050406030204" pitchFamily="18" charset="0"/>
                        </a:rPr>
                        <m:t>=</m:t>
                      </m:r>
                      <m:f>
                        <m:fPr>
                          <m:ctrlPr>
                            <a:rPr lang="en-US" sz="2800" b="1" i="1" dirty="0" smtClean="0">
                              <a:solidFill>
                                <a:schemeClr val="tx1"/>
                              </a:solidFill>
                              <a:latin typeface="Cambria Math" panose="02040503050406030204" pitchFamily="18" charset="0"/>
                            </a:rPr>
                          </m:ctrlPr>
                        </m:fPr>
                        <m:num>
                          <m:nary>
                            <m:naryPr>
                              <m:chr m:val="∑"/>
                              <m:ctrlPr>
                                <a:rPr lang="en-US" sz="2800" b="1" i="1" dirty="0">
                                  <a:latin typeface="Cambria Math" panose="02040503050406030204" pitchFamily="18" charset="0"/>
                                </a:rPr>
                              </m:ctrlPr>
                            </m:naryPr>
                            <m:sub>
                              <m:r>
                                <m:rPr>
                                  <m:brk m:alnAt="23"/>
                                </m:rPr>
                                <a:rPr lang="en-US" sz="2800" b="1" i="1" dirty="0">
                                  <a:latin typeface="Cambria Math" panose="02040503050406030204" pitchFamily="18" charset="0"/>
                                </a:rPr>
                                <m:t>𝒊</m:t>
                              </m:r>
                              <m:r>
                                <a:rPr lang="en-US" sz="2800" b="1" i="1" dirty="0">
                                  <a:latin typeface="Cambria Math" panose="02040503050406030204" pitchFamily="18" charset="0"/>
                                </a:rPr>
                                <m:t>=</m:t>
                              </m:r>
                              <m:r>
                                <a:rPr lang="en-US" sz="2800" b="1" i="1" dirty="0">
                                  <a:latin typeface="Cambria Math" panose="02040503050406030204" pitchFamily="18" charset="0"/>
                                </a:rPr>
                                <m:t>𝟏</m:t>
                              </m:r>
                            </m:sub>
                            <m:sup>
                              <m:r>
                                <m:rPr>
                                  <m:nor/>
                                </m:rPr>
                                <a:rPr lang="en-US" sz="2800" dirty="0">
                                  <a:solidFill>
                                    <a:srgbClr val="FF0000"/>
                                  </a:solidFill>
                                  <a:latin typeface="Lucida Handwriting" panose="03010101010101010101" pitchFamily="66" charset="77"/>
                                </a:rPr>
                                <m:t>n</m:t>
                              </m:r>
                            </m:sup>
                            <m:e>
                              <m:sSup>
                                <m:sSupPr>
                                  <m:ctrlPr>
                                    <a:rPr lang="en-US" sz="2800" b="1" i="1" dirty="0">
                                      <a:latin typeface="Cambria Math" panose="02040503050406030204" pitchFamily="18" charset="0"/>
                                    </a:rPr>
                                  </m:ctrlPr>
                                </m:sSupPr>
                                <m:e>
                                  <m:r>
                                    <a:rPr lang="en-US" sz="2800" b="1" i="1" dirty="0">
                                      <a:latin typeface="Cambria Math" panose="02040503050406030204" pitchFamily="18" charset="0"/>
                                    </a:rPr>
                                    <m:t>(</m:t>
                                  </m:r>
                                  <m:r>
                                    <m:rPr>
                                      <m:nor/>
                                    </m:rPr>
                                    <a:rPr lang="en-US" sz="2800" dirty="0">
                                      <a:solidFill>
                                        <a:srgbClr val="FF0000"/>
                                      </a:solidFill>
                                      <a:latin typeface="Lucida Handwriting" panose="03010101010101010101" pitchFamily="66" charset="77"/>
                                    </a:rPr>
                                    <m:t>x</m:t>
                                  </m:r>
                                  <m:r>
                                    <m:rPr>
                                      <m:nor/>
                                    </m:rPr>
                                    <a:rPr lang="en-US" sz="2800" b="1" i="1" baseline="-25000" dirty="0">
                                      <a:solidFill>
                                        <a:srgbClr val="FF0000"/>
                                      </a:solidFill>
                                      <a:latin typeface="Lucida Handwriting" panose="03010101010101010101" pitchFamily="66" charset="77"/>
                                    </a:rPr>
                                    <m:t>i</m:t>
                                  </m:r>
                                  <m:r>
                                    <a:rPr lang="en-US" sz="2800" b="1" i="1" baseline="-25000" dirty="0">
                                      <a:solidFill>
                                        <a:srgbClr val="FF0000"/>
                                      </a:solidFill>
                                      <a:latin typeface="Cambria Math" panose="02040503050406030204" pitchFamily="18" charset="0"/>
                                    </a:rPr>
                                    <m:t> </m:t>
                                  </m:r>
                                  <m:r>
                                    <a:rPr lang="en-US" sz="2800" b="1" i="1" dirty="0">
                                      <a:latin typeface="Cambria Math" panose="02040503050406030204" pitchFamily="18" charset="0"/>
                                    </a:rPr>
                                    <m:t>−</m:t>
                                  </m:r>
                                  <m:acc>
                                    <m:accPr>
                                      <m:chr m:val="̅"/>
                                      <m:ctrlPr>
                                        <a:rPr lang="en-US" sz="2800" b="1" i="1">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1" i="1" dirty="0">
                                      <a:latin typeface="Cambria Math" panose="02040503050406030204" pitchFamily="18" charset="0"/>
                                    </a:rPr>
                                    <m:t>)</m:t>
                                  </m:r>
                                </m:e>
                                <m:sup>
                                  <m:r>
                                    <a:rPr lang="en-US" sz="2800" b="1" i="1" dirty="0">
                                      <a:latin typeface="Cambria Math" panose="02040503050406030204" pitchFamily="18" charset="0"/>
                                    </a:rPr>
                                    <m:t>𝟐</m:t>
                                  </m:r>
                                </m:sup>
                              </m:sSup>
                            </m:e>
                          </m:nary>
                        </m:num>
                        <m:den>
                          <m:sSup>
                            <m:sSupPr>
                              <m:ctrlPr>
                                <a:rPr lang="en-US" sz="2800" b="1" i="1" dirty="0" smtClean="0">
                                  <a:solidFill>
                                    <a:schemeClr val="tx1"/>
                                  </a:solidFill>
                                  <a:latin typeface="Cambria Math" panose="02040503050406030204" pitchFamily="18" charset="0"/>
                                </a:rPr>
                              </m:ctrlPr>
                            </m:sSupPr>
                            <m:e>
                              <m:r>
                                <a:rPr lang="en-US" sz="2800" b="1" i="1" dirty="0">
                                  <a:solidFill>
                                    <a:srgbClr val="7030A0"/>
                                  </a:solidFill>
                                  <a:latin typeface="Cambria Math" panose="02040503050406030204" pitchFamily="18" charset="0"/>
                                  <a:ea typeface="Cambria Math" panose="02040503050406030204" pitchFamily="18" charset="0"/>
                                </a:rPr>
                                <m:t>𝝈</m:t>
                              </m:r>
                            </m:e>
                            <m:sup>
                              <m:r>
                                <a:rPr lang="en-US" sz="2800" b="1" i="1" dirty="0" smtClean="0">
                                  <a:solidFill>
                                    <a:schemeClr val="tx1"/>
                                  </a:solidFill>
                                  <a:latin typeface="Cambria Math" panose="02040503050406030204" pitchFamily="18" charset="0"/>
                                </a:rPr>
                                <m:t>𝟐</m:t>
                              </m:r>
                            </m:sup>
                          </m:sSup>
                        </m:den>
                      </m:f>
                    </m:oMath>
                  </m:oMathPara>
                </a14:m>
                <a:endParaRPr lang="en-US" sz="2800" dirty="0"/>
              </a:p>
            </p:txBody>
          </p:sp>
        </mc:Choice>
        <mc:Fallback xmlns="">
          <p:sp>
            <p:nvSpPr>
              <p:cNvPr id="17" name="Rectangle 16">
                <a:extLst>
                  <a:ext uri="{FF2B5EF4-FFF2-40B4-BE49-F238E27FC236}">
                    <a16:creationId xmlns:a16="http://schemas.microsoft.com/office/drawing/2014/main" id="{E722A233-B648-7D4F-B9DA-8AA287FCE071}"/>
                  </a:ext>
                </a:extLst>
              </p:cNvPr>
              <p:cNvSpPr>
                <a:spLocks noRot="1" noChangeAspect="1" noMove="1" noResize="1" noEditPoints="1" noAdjustHandles="1" noChangeArrowheads="1" noChangeShapeType="1" noTextEdit="1"/>
              </p:cNvSpPr>
              <p:nvPr/>
            </p:nvSpPr>
            <p:spPr>
              <a:xfrm>
                <a:off x="1480584" y="5155736"/>
                <a:ext cx="4916474" cy="1000851"/>
              </a:xfrm>
              <a:prstGeom prst="rect">
                <a:avLst/>
              </a:prstGeom>
              <a:blipFill>
                <a:blip r:embed="rId5"/>
                <a:stretch>
                  <a:fillRect l="-258" t="-60000" b="-5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5C6455E-19AF-294B-8B61-0C2D6D250CD4}"/>
                  </a:ext>
                </a:extLst>
              </p:cNvPr>
              <p:cNvSpPr/>
              <p:nvPr/>
            </p:nvSpPr>
            <p:spPr>
              <a:xfrm>
                <a:off x="7130031" y="5289907"/>
                <a:ext cx="4561377" cy="732508"/>
              </a:xfrm>
              <a:prstGeom prst="rect">
                <a:avLst/>
              </a:prstGeom>
            </p:spPr>
            <p:txBody>
              <a:bodyPr wrap="none">
                <a:spAutoFit/>
              </a:bodyPr>
              <a:lstStyle/>
              <a:p>
                <a:r>
                  <a:rPr lang="en-US" sz="2800" b="1" dirty="0"/>
                  <a:t> </a:t>
                </a:r>
                <a:r>
                  <a:rPr lang="en-US" sz="2800" b="1" dirty="0">
                    <a:solidFill>
                      <a:srgbClr val="7030A0"/>
                    </a:solidFill>
                    <a:latin typeface="Lucida Handwriting" panose="03010101010101010101" pitchFamily="66" charset="77"/>
                  </a:rPr>
                  <a:t>𝞆</a:t>
                </a:r>
                <a:r>
                  <a:rPr lang="en-US" sz="2800" b="1" baseline="30000" dirty="0">
                    <a:solidFill>
                      <a:srgbClr val="7030A0"/>
                    </a:solidFill>
                    <a:latin typeface="Lucida Handwriting" panose="03010101010101010101" pitchFamily="66" charset="77"/>
                  </a:rPr>
                  <a:t>2</a:t>
                </a:r>
                <a:r>
                  <a:rPr lang="en-US" sz="2800" b="1" dirty="0">
                    <a:latin typeface="Lucida Handwriting" panose="03010101010101010101" pitchFamily="66" charset="77"/>
                  </a:rPr>
                  <a:t>(</a:t>
                </a:r>
                <a14:m>
                  <m:oMath xmlns:m="http://schemas.openxmlformats.org/officeDocument/2006/math">
                    <m:f>
                      <m:fPr>
                        <m:ctrlPr>
                          <a:rPr lang="en-US" sz="2800" b="1" i="1" dirty="0">
                            <a:latin typeface="Cambria Math" panose="02040503050406030204" pitchFamily="18" charset="0"/>
                          </a:rPr>
                        </m:ctrlPr>
                      </m:fPr>
                      <m:num>
                        <m:r>
                          <a:rPr lang="en-US" sz="2800" b="1" i="1" dirty="0">
                            <a:latin typeface="Cambria Math" panose="02040503050406030204" pitchFamily="18" charset="0"/>
                          </a:rPr>
                          <m:t>(</m:t>
                        </m:r>
                        <m:r>
                          <m:rPr>
                            <m:nor/>
                          </m:rPr>
                          <a:rPr lang="en-US" sz="2800" dirty="0">
                            <a:solidFill>
                              <a:srgbClr val="FF0000"/>
                            </a:solidFill>
                            <a:latin typeface="Lucida Handwriting" panose="03010101010101010101" pitchFamily="66" charset="77"/>
                          </a:rPr>
                          <m:t>n</m:t>
                        </m:r>
                        <m:r>
                          <a:rPr lang="en-US" sz="2800" b="1" i="1" dirty="0">
                            <a:latin typeface="Cambria Math" panose="02040503050406030204" pitchFamily="18" charset="0"/>
                          </a:rPr>
                          <m:t>−</m:t>
                        </m:r>
                        <m:r>
                          <a:rPr lang="en-US" sz="2800" b="1" i="1" dirty="0">
                            <a:latin typeface="Cambria Math" panose="02040503050406030204" pitchFamily="18" charset="0"/>
                          </a:rPr>
                          <m:t>𝟏</m:t>
                        </m:r>
                        <m:r>
                          <a:rPr lang="en-US" sz="2800" b="1" i="1" dirty="0">
                            <a:latin typeface="Cambria Math" panose="02040503050406030204" pitchFamily="18" charset="0"/>
                          </a:rPr>
                          <m:t>)</m:t>
                        </m:r>
                      </m:num>
                      <m:den>
                        <m:sSup>
                          <m:sSupPr>
                            <m:ctrlPr>
                              <a:rPr lang="en-US" sz="2800" b="1" i="1" dirty="0">
                                <a:latin typeface="Cambria Math" panose="02040503050406030204" pitchFamily="18" charset="0"/>
                              </a:rPr>
                            </m:ctrlPr>
                          </m:sSupPr>
                          <m:e>
                            <m:r>
                              <a:rPr lang="en-US" sz="2800" b="1" i="1" dirty="0">
                                <a:solidFill>
                                  <a:srgbClr val="7030A0"/>
                                </a:solidFill>
                                <a:latin typeface="Cambria Math" panose="02040503050406030204" pitchFamily="18" charset="0"/>
                                <a:ea typeface="Cambria Math" panose="02040503050406030204" pitchFamily="18" charset="0"/>
                              </a:rPr>
                              <m:t>𝝈</m:t>
                            </m:r>
                          </m:e>
                          <m:sup>
                            <m:r>
                              <a:rPr lang="en-US" sz="2800" b="1" i="1" dirty="0">
                                <a:latin typeface="Cambria Math" panose="02040503050406030204" pitchFamily="18" charset="0"/>
                              </a:rPr>
                              <m:t>𝟐</m:t>
                            </m:r>
                          </m:sup>
                        </m:sSup>
                      </m:den>
                    </m:f>
                    <m:r>
                      <m:rPr>
                        <m:nor/>
                      </m:rPr>
                      <a:rPr lang="en-US" sz="2800" b="1" dirty="0">
                        <a:solidFill>
                          <a:srgbClr val="FF0000"/>
                        </a:solidFill>
                        <a:latin typeface="Lucida Handwriting" panose="03010101010101010101" pitchFamily="66" charset="77"/>
                      </a:rPr>
                      <m:t>SD</m:t>
                    </m:r>
                    <m:r>
                      <m:rPr>
                        <m:nor/>
                      </m:rPr>
                      <a:rPr lang="en-US" sz="2800" b="1" baseline="30000" dirty="0">
                        <a:solidFill>
                          <a:srgbClr val="FF0000"/>
                        </a:solidFill>
                        <a:latin typeface="Lucida Handwriting" panose="03010101010101010101" pitchFamily="66" charset="77"/>
                      </a:rPr>
                      <m:t>2</m:t>
                    </m:r>
                  </m:oMath>
                </a14:m>
                <a:r>
                  <a:rPr lang="en-US" sz="2800" b="1" dirty="0">
                    <a:latin typeface="Lucida Handwriting" panose="03010101010101010101" pitchFamily="66" charset="77"/>
                  </a:rPr>
                  <a:t>, </a:t>
                </a:r>
                <a:r>
                  <a:rPr lang="en-US" sz="2800" b="1" dirty="0" err="1">
                    <a:latin typeface="Lucida Handwriting" panose="03010101010101010101" pitchFamily="66" charset="77"/>
                  </a:rPr>
                  <a:t>d.f.</a:t>
                </a:r>
                <a:r>
                  <a:rPr lang="en-US" sz="2800" b="1" dirty="0">
                    <a:latin typeface="Lucida Handwriting" panose="03010101010101010101" pitchFamily="66" charset="77"/>
                  </a:rPr>
                  <a:t>=</a:t>
                </a:r>
                <a:r>
                  <a:rPr lang="en-US" sz="2800" b="1" dirty="0">
                    <a:solidFill>
                      <a:srgbClr val="FF0000"/>
                    </a:solidFill>
                    <a:latin typeface="Lucida Handwriting" panose="03010101010101010101" pitchFamily="66" charset="77"/>
                  </a:rPr>
                  <a:t>n </a:t>
                </a:r>
                <a:r>
                  <a:rPr lang="en-US" sz="2800" b="1" dirty="0"/>
                  <a:t>- 1</a:t>
                </a:r>
                <a:r>
                  <a:rPr lang="en-US" sz="2800" b="1" dirty="0">
                    <a:latin typeface="Lucida Handwriting" panose="03010101010101010101" pitchFamily="66" charset="77"/>
                  </a:rPr>
                  <a:t>)</a:t>
                </a:r>
                <a:endParaRPr lang="en-US" sz="2800" dirty="0"/>
              </a:p>
            </p:txBody>
          </p:sp>
        </mc:Choice>
        <mc:Fallback xmlns="">
          <p:sp>
            <p:nvSpPr>
              <p:cNvPr id="5" name="Rectangle 4">
                <a:extLst>
                  <a:ext uri="{FF2B5EF4-FFF2-40B4-BE49-F238E27FC236}">
                    <a16:creationId xmlns:a16="http://schemas.microsoft.com/office/drawing/2014/main" id="{05C6455E-19AF-294B-8B61-0C2D6D250CD4}"/>
                  </a:ext>
                </a:extLst>
              </p:cNvPr>
              <p:cNvSpPr>
                <a:spLocks noRot="1" noChangeAspect="1" noMove="1" noResize="1" noEditPoints="1" noAdjustHandles="1" noChangeArrowheads="1" noChangeShapeType="1" noTextEdit="1"/>
              </p:cNvSpPr>
              <p:nvPr/>
            </p:nvSpPr>
            <p:spPr>
              <a:xfrm>
                <a:off x="7130031" y="5289907"/>
                <a:ext cx="4561377" cy="732508"/>
              </a:xfrm>
              <a:prstGeom prst="rect">
                <a:avLst/>
              </a:prstGeom>
              <a:blipFill>
                <a:blip r:embed="rId6"/>
                <a:stretch>
                  <a:fillRect l="-831" r="-1662" b="-1379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882BF14-9DD1-584E-B314-49DFB38DADF4}"/>
              </a:ext>
            </a:extLst>
          </p:cNvPr>
          <p:cNvSpPr txBox="1"/>
          <p:nvPr/>
        </p:nvSpPr>
        <p:spPr>
          <a:xfrm>
            <a:off x="6518815" y="5363774"/>
            <a:ext cx="540533" cy="584775"/>
          </a:xfrm>
          <a:prstGeom prst="rect">
            <a:avLst/>
          </a:prstGeom>
          <a:noFill/>
        </p:spPr>
        <p:txBody>
          <a:bodyPr wrap="none" rtlCol="0">
            <a:spAutoFit/>
          </a:bodyPr>
          <a:lstStyle/>
          <a:p>
            <a:r>
              <a:rPr lang="en-US" sz="3200" b="1" dirty="0"/>
              <a:t>⇒</a:t>
            </a:r>
            <a:endParaRPr lang="en-US" sz="3200" b="1" baseline="-25000" dirty="0"/>
          </a:p>
        </p:txBody>
      </p:sp>
      <p:pic>
        <p:nvPicPr>
          <p:cNvPr id="18" name="Graphic 17" descr="Checklist">
            <a:hlinkClick r:id="rId7" action="ppaction://hlinksldjump"/>
            <a:extLst>
              <a:ext uri="{FF2B5EF4-FFF2-40B4-BE49-F238E27FC236}">
                <a16:creationId xmlns:a16="http://schemas.microsoft.com/office/drawing/2014/main" id="{FBBFBB09-1E27-9A44-A871-B02F1228D9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2511800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4500"/>
                            </p:stCondLst>
                            <p:childTnLst>
                              <p:par>
                                <p:cTn id="41" presetID="22" presetClass="entr" presetSubtype="8" fill="hold" grpId="0" nodeType="afterEffect">
                                  <p:stCondLst>
                                    <p:cond delay="0"/>
                                  </p:stCondLst>
                                  <p:iterate type="lt">
                                    <p:tmPct val="0"/>
                                  </p:iterate>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dissolv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2" nodeType="clickEffect">
                                  <p:stCondLst>
                                    <p:cond delay="0"/>
                                  </p:stCondLst>
                                  <p:iterate type="lt">
                                    <p:tmPct val="0"/>
                                  </p:iterate>
                                  <p:childTnLst>
                                    <p:set>
                                      <p:cBhvr>
                                        <p:cTn id="61" dur="1" fill="hold">
                                          <p:stCondLst>
                                            <p:cond delay="0"/>
                                          </p:stCondLst>
                                        </p:cTn>
                                        <p:tgtEl>
                                          <p:spTgt spid="19"/>
                                        </p:tgtEl>
                                        <p:attrNameLst>
                                          <p:attrName>style.visibility</p:attrName>
                                        </p:attrNameLst>
                                      </p:cBhvr>
                                      <p:to>
                                        <p:strVal val="visible"/>
                                      </p:to>
                                    </p:set>
                                    <p:animEffect transition="in" filter="dissolve">
                                      <p:cBhvr>
                                        <p:cTn id="62" dur="500"/>
                                        <p:tgtEl>
                                          <p:spTgt spid="19"/>
                                        </p:tgtEl>
                                      </p:cBhvr>
                                    </p:animEffec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dissolve">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grpId="1" nodeType="clickEffect">
                                  <p:stCondLst>
                                    <p:cond delay="0"/>
                                  </p:stCondLst>
                                  <p:childTnLst>
                                    <p:animEffect transition="out" filter="dissolv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9" presetClass="exit" presetSubtype="0" fill="hold" grpId="1" nodeType="with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9"/>
                                        </p:tgtEl>
                                      </p:cBhvr>
                                    </p:animEffect>
                                    <p:set>
                                      <p:cBhvr>
                                        <p:cTn id="77" dur="1" fill="hold">
                                          <p:stCondLst>
                                            <p:cond delay="499"/>
                                          </p:stCondLst>
                                        </p:cTn>
                                        <p:tgtEl>
                                          <p:spTgt spid="9"/>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0"/>
                                        </p:tgtEl>
                                      </p:cBhvr>
                                    </p:animEffect>
                                    <p:set>
                                      <p:cBhvr>
                                        <p:cTn id="80" dur="1" fill="hold">
                                          <p:stCondLst>
                                            <p:cond delay="499"/>
                                          </p:stCondLst>
                                        </p:cTn>
                                        <p:tgtEl>
                                          <p:spTgt spid="10"/>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11"/>
                                        </p:tgtEl>
                                      </p:cBhvr>
                                    </p:animEffect>
                                    <p:set>
                                      <p:cBhvr>
                                        <p:cTn id="83" dur="1" fill="hold">
                                          <p:stCondLst>
                                            <p:cond delay="499"/>
                                          </p:stCondLst>
                                        </p:cTn>
                                        <p:tgtEl>
                                          <p:spTgt spid="11"/>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12"/>
                                        </p:tgtEl>
                                      </p:cBhvr>
                                    </p:animEffect>
                                    <p:set>
                                      <p:cBhvr>
                                        <p:cTn id="86" dur="1" fill="hold">
                                          <p:stCondLst>
                                            <p:cond delay="499"/>
                                          </p:stCondLst>
                                        </p:cTn>
                                        <p:tgtEl>
                                          <p:spTgt spid="12"/>
                                        </p:tgtEl>
                                        <p:attrNameLst>
                                          <p:attrName>style.visibility</p:attrName>
                                        </p:attrNameLst>
                                      </p:cBhvr>
                                      <p:to>
                                        <p:strVal val="hidden"/>
                                      </p:to>
                                    </p:set>
                                  </p:childTnLst>
                                </p:cTn>
                              </p:par>
                              <p:par>
                                <p:cTn id="87" presetID="9" presetClass="exit" presetSubtype="0" fill="hold" grpId="1" nodeType="withEffect">
                                  <p:stCondLst>
                                    <p:cond delay="0"/>
                                  </p:stCondLst>
                                  <p:iterate type="lt">
                                    <p:tmPct val="0"/>
                                  </p:iterate>
                                  <p:childTnLst>
                                    <p:animEffect transition="out" filter="dissolve">
                                      <p:cBhvr>
                                        <p:cTn id="88" dur="500"/>
                                        <p:tgtEl>
                                          <p:spTgt spid="13"/>
                                        </p:tgtEl>
                                      </p:cBhvr>
                                    </p:animEffect>
                                    <p:set>
                                      <p:cBhvr>
                                        <p:cTn id="89" dur="1" fill="hold">
                                          <p:stCondLst>
                                            <p:cond delay="499"/>
                                          </p:stCondLst>
                                        </p:cTn>
                                        <p:tgtEl>
                                          <p:spTgt spid="13"/>
                                        </p:tgtEl>
                                        <p:attrNameLst>
                                          <p:attrName>style.visibility</p:attrName>
                                        </p:attrNameLst>
                                      </p:cBhvr>
                                      <p:to>
                                        <p:strVal val="hidden"/>
                                      </p:to>
                                    </p:set>
                                  </p:childTnLst>
                                </p:cTn>
                              </p:par>
                              <p:par>
                                <p:cTn id="90" presetID="9" presetClass="exit" presetSubtype="0" fill="hold" grpId="1" nodeType="withEffect">
                                  <p:stCondLst>
                                    <p:cond delay="0"/>
                                  </p:stCondLst>
                                  <p:childTnLst>
                                    <p:animEffect transition="out" filter="dissolve">
                                      <p:cBhvr>
                                        <p:cTn id="91" dur="500"/>
                                        <p:tgtEl>
                                          <p:spTgt spid="14"/>
                                        </p:tgtEl>
                                      </p:cBhvr>
                                    </p:animEffect>
                                    <p:set>
                                      <p:cBhvr>
                                        <p:cTn id="92" dur="1" fill="hold">
                                          <p:stCondLst>
                                            <p:cond delay="499"/>
                                          </p:stCondLst>
                                        </p:cTn>
                                        <p:tgtEl>
                                          <p:spTgt spid="14"/>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par>
                                <p:cTn id="96" presetID="9" presetClass="exit" presetSubtype="0" fill="hold" grpId="1" nodeType="withEffect">
                                  <p:stCondLst>
                                    <p:cond delay="0"/>
                                  </p:stCondLst>
                                  <p:childTnLst>
                                    <p:animEffect transition="out" filter="dissolve">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par>
                                <p:cTn id="99" presetID="9" presetClass="exit" presetSubtype="0" fill="hold" grpId="1" nodeType="withEffect">
                                  <p:stCondLst>
                                    <p:cond delay="0"/>
                                  </p:stCondLst>
                                  <p:childTnLst>
                                    <p:animEffect transition="out" filter="dissolve">
                                      <p:cBhvr>
                                        <p:cTn id="100" dur="500"/>
                                        <p:tgtEl>
                                          <p:spTgt spid="25"/>
                                        </p:tgtEl>
                                      </p:cBhvr>
                                    </p:animEffect>
                                    <p:set>
                                      <p:cBhvr>
                                        <p:cTn id="101" dur="1" fill="hold">
                                          <p:stCondLst>
                                            <p:cond delay="499"/>
                                          </p:stCondLst>
                                        </p:cTn>
                                        <p:tgtEl>
                                          <p:spTgt spid="25"/>
                                        </p:tgtEl>
                                        <p:attrNameLst>
                                          <p:attrName>style.visibility</p:attrName>
                                        </p:attrNameLst>
                                      </p:cBhvr>
                                      <p:to>
                                        <p:strVal val="hidden"/>
                                      </p:to>
                                    </p:set>
                                  </p:childTnLst>
                                </p:cTn>
                              </p:par>
                              <p:par>
                                <p:cTn id="102" presetID="9" presetClass="exit" presetSubtype="0" fill="hold" grpId="1" nodeType="withEffect">
                                  <p:stCondLst>
                                    <p:cond delay="0"/>
                                  </p:stCondLst>
                                  <p:childTnLst>
                                    <p:animEffect transition="out" filter="dissolve">
                                      <p:cBhvr>
                                        <p:cTn id="103" dur="500"/>
                                        <p:tgtEl>
                                          <p:spTgt spid="26"/>
                                        </p:tgtEl>
                                      </p:cBhvr>
                                    </p:animEffect>
                                    <p:set>
                                      <p:cBhvr>
                                        <p:cTn id="104" dur="1" fill="hold">
                                          <p:stCondLst>
                                            <p:cond delay="499"/>
                                          </p:stCondLst>
                                        </p:cTn>
                                        <p:tgtEl>
                                          <p:spTgt spid="26"/>
                                        </p:tgtEl>
                                        <p:attrNameLst>
                                          <p:attrName>style.visibility</p:attrName>
                                        </p:attrNameLst>
                                      </p:cBhvr>
                                      <p:to>
                                        <p:strVal val="hidden"/>
                                      </p:to>
                                    </p:set>
                                  </p:childTnLst>
                                </p:cTn>
                              </p:par>
                              <p:par>
                                <p:cTn id="105" presetID="9" presetClass="exit" presetSubtype="0" fill="hold" grpId="1" nodeType="withEffect">
                                  <p:stCondLst>
                                    <p:cond delay="0"/>
                                  </p:stCondLst>
                                  <p:childTnLst>
                                    <p:animEffect transition="out" filter="dissolve">
                                      <p:cBhvr>
                                        <p:cTn id="106" dur="500"/>
                                        <p:tgtEl>
                                          <p:spTgt spid="5"/>
                                        </p:tgtEl>
                                      </p:cBhvr>
                                    </p:animEffect>
                                    <p:set>
                                      <p:cBhvr>
                                        <p:cTn id="107" dur="1" fill="hold">
                                          <p:stCondLst>
                                            <p:cond delay="499"/>
                                          </p:stCondLst>
                                        </p:cTn>
                                        <p:tgtEl>
                                          <p:spTgt spid="5"/>
                                        </p:tgtEl>
                                        <p:attrNameLst>
                                          <p:attrName>style.visibility</p:attrName>
                                        </p:attrNameLst>
                                      </p:cBhvr>
                                      <p:to>
                                        <p:strVal val="hidden"/>
                                      </p:to>
                                    </p:set>
                                  </p:childTnLst>
                                </p:cTn>
                              </p:par>
                              <p:par>
                                <p:cTn id="108" presetID="9" presetClass="exit" presetSubtype="0" fill="hold" grpId="3" nodeType="withEffect">
                                  <p:stCondLst>
                                    <p:cond delay="0"/>
                                  </p:stCondLst>
                                  <p:iterate type="lt">
                                    <p:tmPct val="0"/>
                                  </p:iterate>
                                  <p:childTnLst>
                                    <p:animEffect transition="out" filter="dissolve">
                                      <p:cBhvr>
                                        <p:cTn id="109" dur="500"/>
                                        <p:tgtEl>
                                          <p:spTgt spid="19"/>
                                        </p:tgtEl>
                                      </p:cBhvr>
                                    </p:animEffect>
                                    <p:set>
                                      <p:cBhvr>
                                        <p:cTn id="110" dur="1" fill="hold">
                                          <p:stCondLst>
                                            <p:cond delay="499"/>
                                          </p:stCondLst>
                                        </p:cTn>
                                        <p:tgtEl>
                                          <p:spTgt spid="19"/>
                                        </p:tgtEl>
                                        <p:attrNameLst>
                                          <p:attrName>style.visibility</p:attrName>
                                        </p:attrNameLst>
                                      </p:cBhvr>
                                      <p:to>
                                        <p:strVal val="hidden"/>
                                      </p:to>
                                    </p:set>
                                  </p:childTnLst>
                                </p:cTn>
                              </p:par>
                            </p:childTnLst>
                          </p:cTn>
                        </p:par>
                        <p:par>
                          <p:cTn id="111" fill="hold">
                            <p:stCondLst>
                              <p:cond delay="500"/>
                            </p:stCondLst>
                            <p:childTnLst>
                              <p:par>
                                <p:cTn id="112" presetID="9" presetClass="exit" presetSubtype="0" fill="hold" grpId="1" nodeType="afterEffect">
                                  <p:stCondLst>
                                    <p:cond delay="0"/>
                                  </p:stCondLst>
                                  <p:childTnLst>
                                    <p:animEffect transition="out" filter="dissolve">
                                      <p:cBhvr>
                                        <p:cTn id="113" dur="500"/>
                                        <p:tgtEl>
                                          <p:spTgt spid="2"/>
                                        </p:tgtEl>
                                      </p:cBhvr>
                                    </p:animEffect>
                                    <p:set>
                                      <p:cBhvr>
                                        <p:cTn id="114" dur="1" fill="hold">
                                          <p:stCondLst>
                                            <p:cond delay="499"/>
                                          </p:stCondLst>
                                        </p:cTn>
                                        <p:tgtEl>
                                          <p:spTgt spid="2"/>
                                        </p:tgtEl>
                                        <p:attrNameLst>
                                          <p:attrName>style.visibility</p:attrName>
                                        </p:attrNameLst>
                                      </p:cBhvr>
                                      <p:to>
                                        <p:strVal val="hidden"/>
                                      </p:to>
                                    </p:set>
                                  </p:childTnLst>
                                </p:cTn>
                              </p:par>
                            </p:childTnLst>
                          </p:cTn>
                        </p:par>
                        <p:par>
                          <p:cTn id="115" fill="hold">
                            <p:stCondLst>
                              <p:cond delay="1000"/>
                            </p:stCondLst>
                            <p:childTnLst>
                              <p:par>
                                <p:cTn id="116" presetID="9" presetClass="entr" presetSubtype="0" fill="hold" nodeType="after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dissolve">
                                      <p:cBhvr>
                                        <p:cTn id="1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5" grpId="0" animBg="1"/>
      <p:bldP spid="25" grpId="1" animBg="1"/>
      <p:bldP spid="26" grpId="0"/>
      <p:bldP spid="26" grpId="1"/>
      <p:bldP spid="7" grpId="0" animBg="1"/>
      <p:bldP spid="7" grpId="1" animBg="1"/>
      <p:bldP spid="8" grpId="0" animBg="1"/>
      <p:bldP spid="8" grpId="1" animBg="1"/>
      <p:bldP spid="9" grpId="0" animBg="1"/>
      <p:bldP spid="9" grpId="1" animBg="1"/>
      <p:bldP spid="10" grpId="0" animBg="1"/>
      <p:bldP spid="10" grpId="1" animBg="1"/>
      <p:bldP spid="11" grpId="0"/>
      <p:bldP spid="11" grpId="1"/>
      <p:bldP spid="12" grpId="0"/>
      <p:bldP spid="12" grpId="1"/>
      <p:bldP spid="13" grpId="0"/>
      <p:bldP spid="13" grpId="1"/>
      <p:bldP spid="14" grpId="0"/>
      <p:bldP spid="14" grpId="1"/>
      <p:bldP spid="15" grpId="0"/>
      <p:bldP spid="15" grpId="1"/>
      <p:bldP spid="17" grpId="0"/>
      <p:bldP spid="17" grpId="1"/>
      <p:bldP spid="5" grpId="0"/>
      <p:bldP spid="5" grpId="1"/>
      <p:bldP spid="19" grpId="2"/>
      <p:bldP spid="19" grpId="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Difference of independent sample means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5" name="Oval 24">
            <a:extLst>
              <a:ext uri="{FF2B5EF4-FFF2-40B4-BE49-F238E27FC236}">
                <a16:creationId xmlns:a16="http://schemas.microsoft.com/office/drawing/2014/main" id="{556CE28B-36E7-3241-ADCA-F43F1DCF7701}"/>
              </a:ext>
            </a:extLst>
          </p:cNvPr>
          <p:cNvSpPr/>
          <p:nvPr/>
        </p:nvSpPr>
        <p:spPr>
          <a:xfrm>
            <a:off x="8447315" y="2000860"/>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18" name="Oval 17">
            <a:extLst>
              <a:ext uri="{FF2B5EF4-FFF2-40B4-BE49-F238E27FC236}">
                <a16:creationId xmlns:a16="http://schemas.microsoft.com/office/drawing/2014/main" id="{B4B6C4BB-8520-2B4B-B432-6512C1D10950}"/>
              </a:ext>
            </a:extLst>
          </p:cNvPr>
          <p:cNvSpPr>
            <a:spLocks noChangeAspect="1"/>
          </p:cNvSpPr>
          <p:nvPr/>
        </p:nvSpPr>
        <p:spPr>
          <a:xfrm>
            <a:off x="8809757" y="1466412"/>
            <a:ext cx="2181600" cy="2181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Population </a:t>
            </a:r>
            <a:r>
              <a:rPr lang="en-US" dirty="0">
                <a:solidFill>
                  <a:srgbClr val="0070C0"/>
                </a:solidFill>
                <a:latin typeface="Lucida Handwriting" panose="03010101010101010101" pitchFamily="66" charset="77"/>
              </a:rPr>
              <a:t>X</a:t>
            </a:r>
            <a:endParaRPr lang="en-US" dirty="0"/>
          </a:p>
        </p:txBody>
      </p:sp>
      <p:sp>
        <p:nvSpPr>
          <p:cNvPr id="20" name="Oval 19">
            <a:extLst>
              <a:ext uri="{FF2B5EF4-FFF2-40B4-BE49-F238E27FC236}">
                <a16:creationId xmlns:a16="http://schemas.microsoft.com/office/drawing/2014/main" id="{2739A82F-5A74-FF4E-88AA-8F1DA65EBD4C}"/>
              </a:ext>
            </a:extLst>
          </p:cNvPr>
          <p:cNvSpPr>
            <a:spLocks noChangeAspect="1"/>
          </p:cNvSpPr>
          <p:nvPr/>
        </p:nvSpPr>
        <p:spPr>
          <a:xfrm>
            <a:off x="8809757" y="3803098"/>
            <a:ext cx="2181600" cy="2181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 </a:t>
            </a:r>
            <a:r>
              <a:rPr lang="en-US" dirty="0">
                <a:solidFill>
                  <a:srgbClr val="00B050"/>
                </a:solidFill>
              </a:rPr>
              <a:t>Y</a:t>
            </a:r>
          </a:p>
        </p:txBody>
      </p:sp>
      <p:sp>
        <p:nvSpPr>
          <p:cNvPr id="21" name="TextBox 20">
            <a:extLst>
              <a:ext uri="{FF2B5EF4-FFF2-40B4-BE49-F238E27FC236}">
                <a16:creationId xmlns:a16="http://schemas.microsoft.com/office/drawing/2014/main" id="{63B035D5-DFFA-F945-8F55-239C922F45E3}"/>
              </a:ext>
            </a:extLst>
          </p:cNvPr>
          <p:cNvSpPr txBox="1"/>
          <p:nvPr/>
        </p:nvSpPr>
        <p:spPr>
          <a:xfrm>
            <a:off x="8866460" y="2659605"/>
            <a:ext cx="2068194" cy="307777"/>
          </a:xfrm>
          <a:prstGeom prst="rect">
            <a:avLst/>
          </a:prstGeom>
          <a:noFill/>
        </p:spPr>
        <p:txBody>
          <a:bodyPr wrap="none" rtlCol="0">
            <a:spAutoFit/>
          </a:bodyPr>
          <a:lstStyle/>
          <a:p>
            <a:pPr algn="ctr"/>
            <a:r>
              <a:rPr lang="en-US" sz="1400" dirty="0">
                <a:solidFill>
                  <a:srgbClr val="0070C0"/>
                </a:solidFill>
                <a:latin typeface="Lucida Handwriting" panose="03010101010101010101" pitchFamily="66" charset="77"/>
              </a:rPr>
              <a:t>X</a:t>
            </a:r>
            <a:r>
              <a:rPr lang="en-US" sz="1400" baseline="-25000" dirty="0">
                <a:solidFill>
                  <a:srgbClr val="0070C0"/>
                </a:solidFill>
                <a:latin typeface="Lucida Handwriting" panose="03010101010101010101" pitchFamily="66" charset="77"/>
              </a:rPr>
              <a:t> </a:t>
            </a:r>
            <a:r>
              <a:rPr lang="en-US" sz="1400" dirty="0">
                <a:solidFill>
                  <a:srgbClr val="0070C0"/>
                </a:solidFill>
                <a:latin typeface="Lucida Handwriting" panose="03010101010101010101" pitchFamily="66" charset="77"/>
              </a:rPr>
              <a:t> </a:t>
            </a:r>
            <a:r>
              <a:rPr lang="en-US" sz="1400" dirty="0">
                <a:latin typeface="Lucida Handwriting" panose="03010101010101010101" pitchFamily="66" charset="77"/>
              </a:rPr>
              <a:t>~</a:t>
            </a:r>
            <a:r>
              <a:rPr lang="en-US" sz="1400" dirty="0">
                <a:solidFill>
                  <a:srgbClr val="0070C0"/>
                </a:solidFill>
                <a:latin typeface="Lucida Handwriting" panose="03010101010101010101" pitchFamily="66" charset="77"/>
              </a:rPr>
              <a:t> </a:t>
            </a:r>
            <a:r>
              <a:rPr lang="en-US" sz="1400" b="1" dirty="0">
                <a:latin typeface="Lucida Handwriting" panose="03010101010101010101" pitchFamily="66" charset="77"/>
              </a:rPr>
              <a:t>Normal(</a:t>
            </a:r>
            <a:r>
              <a:rPr lang="en-US" sz="1400" b="1" dirty="0">
                <a:solidFill>
                  <a:srgbClr val="7030A0"/>
                </a:solidFill>
                <a:latin typeface="Lucida Handwriting" panose="03010101010101010101" pitchFamily="66" charset="77"/>
              </a:rPr>
              <a:t>𝜇</a:t>
            </a:r>
            <a:r>
              <a:rPr lang="en-US" sz="1400" b="1" baseline="-25000" dirty="0">
                <a:solidFill>
                  <a:srgbClr val="0070C0"/>
                </a:solidFill>
                <a:latin typeface="Lucida Handwriting" panose="03010101010101010101" pitchFamily="66" charset="77"/>
              </a:rPr>
              <a:t>X</a:t>
            </a:r>
            <a:r>
              <a:rPr lang="en-US" sz="1400" b="1" dirty="0">
                <a:latin typeface="Lucida Handwriting" panose="03010101010101010101" pitchFamily="66" charset="77"/>
              </a:rPr>
              <a:t>, </a:t>
            </a:r>
            <a:r>
              <a:rPr lang="en-US" sz="1400" b="1" dirty="0">
                <a:solidFill>
                  <a:srgbClr val="7030A0"/>
                </a:solidFill>
                <a:latin typeface="Lucida Handwriting" panose="03010101010101010101" pitchFamily="66" charset="77"/>
              </a:rPr>
              <a:t>𝜎</a:t>
            </a:r>
            <a:r>
              <a:rPr lang="en-US" sz="1400" b="1" baseline="-25000" dirty="0">
                <a:solidFill>
                  <a:srgbClr val="0070C0"/>
                </a:solidFill>
                <a:latin typeface="Lucida Handwriting" panose="03010101010101010101" pitchFamily="66" charset="77"/>
              </a:rPr>
              <a:t>X</a:t>
            </a:r>
            <a:r>
              <a:rPr lang="en-US" sz="1400" b="1" dirty="0">
                <a:latin typeface="Lucida Handwriting" panose="03010101010101010101" pitchFamily="66" charset="77"/>
              </a:rPr>
              <a:t>)</a:t>
            </a:r>
          </a:p>
        </p:txBody>
      </p:sp>
      <p:sp>
        <p:nvSpPr>
          <p:cNvPr id="22" name="TextBox 21">
            <a:extLst>
              <a:ext uri="{FF2B5EF4-FFF2-40B4-BE49-F238E27FC236}">
                <a16:creationId xmlns:a16="http://schemas.microsoft.com/office/drawing/2014/main" id="{036C9FE8-2CF8-E343-979A-B22E7CB8F0C4}"/>
              </a:ext>
            </a:extLst>
          </p:cNvPr>
          <p:cNvSpPr txBox="1"/>
          <p:nvPr/>
        </p:nvSpPr>
        <p:spPr>
          <a:xfrm>
            <a:off x="8866460" y="5081359"/>
            <a:ext cx="2026516" cy="307777"/>
          </a:xfrm>
          <a:prstGeom prst="rect">
            <a:avLst/>
          </a:prstGeom>
          <a:noFill/>
        </p:spPr>
        <p:txBody>
          <a:bodyPr wrap="none" rtlCol="0">
            <a:spAutoFit/>
          </a:bodyPr>
          <a:lstStyle/>
          <a:p>
            <a:pPr algn="ctr"/>
            <a:r>
              <a:rPr lang="en-US" sz="1400" dirty="0">
                <a:solidFill>
                  <a:srgbClr val="00B050"/>
                </a:solidFill>
                <a:latin typeface="Lucida Handwriting" panose="03010101010101010101" pitchFamily="66" charset="77"/>
              </a:rPr>
              <a:t>Y</a:t>
            </a:r>
            <a:r>
              <a:rPr lang="en-US" sz="1400" baseline="-25000" dirty="0">
                <a:solidFill>
                  <a:srgbClr val="0070C0"/>
                </a:solidFill>
                <a:latin typeface="Lucida Handwriting" panose="03010101010101010101" pitchFamily="66" charset="77"/>
              </a:rPr>
              <a:t> </a:t>
            </a:r>
            <a:r>
              <a:rPr lang="en-US" sz="1400" dirty="0">
                <a:solidFill>
                  <a:srgbClr val="0070C0"/>
                </a:solidFill>
                <a:latin typeface="Lucida Handwriting" panose="03010101010101010101" pitchFamily="66" charset="77"/>
              </a:rPr>
              <a:t> </a:t>
            </a:r>
            <a:r>
              <a:rPr lang="en-US" sz="1400" dirty="0">
                <a:latin typeface="Lucida Handwriting" panose="03010101010101010101" pitchFamily="66" charset="77"/>
              </a:rPr>
              <a:t>~</a:t>
            </a:r>
            <a:r>
              <a:rPr lang="en-US" sz="1400" dirty="0">
                <a:solidFill>
                  <a:srgbClr val="0070C0"/>
                </a:solidFill>
                <a:latin typeface="Lucida Handwriting" panose="03010101010101010101" pitchFamily="66" charset="77"/>
              </a:rPr>
              <a:t> </a:t>
            </a:r>
            <a:r>
              <a:rPr lang="en-US" sz="1400" b="1" dirty="0">
                <a:latin typeface="Lucida Handwriting" panose="03010101010101010101" pitchFamily="66" charset="77"/>
              </a:rPr>
              <a:t>Normal(</a:t>
            </a:r>
            <a:r>
              <a:rPr lang="en-US" sz="1400" b="1" dirty="0">
                <a:solidFill>
                  <a:srgbClr val="7030A0"/>
                </a:solidFill>
                <a:latin typeface="Lucida Handwriting" panose="03010101010101010101" pitchFamily="66" charset="77"/>
              </a:rPr>
              <a:t>𝜇</a:t>
            </a:r>
            <a:r>
              <a:rPr lang="en-US" sz="1400" b="1" baseline="-25000" dirty="0">
                <a:solidFill>
                  <a:srgbClr val="00B050"/>
                </a:solidFill>
                <a:latin typeface="Lucida Handwriting" panose="03010101010101010101" pitchFamily="66" charset="77"/>
              </a:rPr>
              <a:t>Y</a:t>
            </a:r>
            <a:r>
              <a:rPr lang="en-US" sz="1400" b="1" dirty="0">
                <a:latin typeface="Lucida Handwriting" panose="03010101010101010101" pitchFamily="66" charset="77"/>
              </a:rPr>
              <a:t>, </a:t>
            </a:r>
            <a:r>
              <a:rPr lang="en-US" sz="1400" b="1" dirty="0">
                <a:solidFill>
                  <a:srgbClr val="7030A0"/>
                </a:solidFill>
                <a:latin typeface="Lucida Handwriting" panose="03010101010101010101" pitchFamily="66" charset="77"/>
              </a:rPr>
              <a:t>𝜎</a:t>
            </a:r>
            <a:r>
              <a:rPr lang="en-US" sz="1400" b="1" baseline="-25000" dirty="0">
                <a:solidFill>
                  <a:srgbClr val="00B050"/>
                </a:solidFill>
                <a:latin typeface="Lucida Handwriting" panose="03010101010101010101" pitchFamily="66" charset="77"/>
              </a:rPr>
              <a:t>Y</a:t>
            </a:r>
            <a:r>
              <a:rPr lang="en-US" sz="1400" b="1" dirty="0">
                <a:latin typeface="Lucida Handwriting" panose="03010101010101010101" pitchFamily="66" charset="77"/>
              </a:rPr>
              <a:t>)</a:t>
            </a:r>
          </a:p>
        </p:txBody>
      </p:sp>
      <p:sp>
        <p:nvSpPr>
          <p:cNvPr id="23" name="Oval 22">
            <a:extLst>
              <a:ext uri="{FF2B5EF4-FFF2-40B4-BE49-F238E27FC236}">
                <a16:creationId xmlns:a16="http://schemas.microsoft.com/office/drawing/2014/main" id="{80938440-CCE4-5E44-BFB0-0CE8C3F40D13}"/>
              </a:ext>
            </a:extLst>
          </p:cNvPr>
          <p:cNvSpPr/>
          <p:nvPr/>
        </p:nvSpPr>
        <p:spPr>
          <a:xfrm>
            <a:off x="6092763" y="1472821"/>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24" name="Oval 23">
            <a:extLst>
              <a:ext uri="{FF2B5EF4-FFF2-40B4-BE49-F238E27FC236}">
                <a16:creationId xmlns:a16="http://schemas.microsoft.com/office/drawing/2014/main" id="{A66D9F0D-4BED-1F43-AF9A-EE6EB2B7752F}"/>
              </a:ext>
            </a:extLst>
          </p:cNvPr>
          <p:cNvSpPr/>
          <p:nvPr/>
        </p:nvSpPr>
        <p:spPr>
          <a:xfrm>
            <a:off x="6620075" y="1472821"/>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27" name="Oval 26">
            <a:extLst>
              <a:ext uri="{FF2B5EF4-FFF2-40B4-BE49-F238E27FC236}">
                <a16:creationId xmlns:a16="http://schemas.microsoft.com/office/drawing/2014/main" id="{1AB386EB-28AE-A645-BB50-3B2C41C6A79D}"/>
              </a:ext>
            </a:extLst>
          </p:cNvPr>
          <p:cNvSpPr/>
          <p:nvPr/>
        </p:nvSpPr>
        <p:spPr>
          <a:xfrm>
            <a:off x="7147387" y="1472821"/>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28" name="Oval 27">
            <a:extLst>
              <a:ext uri="{FF2B5EF4-FFF2-40B4-BE49-F238E27FC236}">
                <a16:creationId xmlns:a16="http://schemas.microsoft.com/office/drawing/2014/main" id="{834AD9D5-DB5E-F049-95F7-1DF169AB87F1}"/>
              </a:ext>
            </a:extLst>
          </p:cNvPr>
          <p:cNvSpPr/>
          <p:nvPr/>
        </p:nvSpPr>
        <p:spPr>
          <a:xfrm>
            <a:off x="8180736" y="1453484"/>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29" name="TextBox 28">
            <a:extLst>
              <a:ext uri="{FF2B5EF4-FFF2-40B4-BE49-F238E27FC236}">
                <a16:creationId xmlns:a16="http://schemas.microsoft.com/office/drawing/2014/main" id="{17450834-9E68-114B-BC80-EDE0C873201D}"/>
              </a:ext>
            </a:extLst>
          </p:cNvPr>
          <p:cNvSpPr txBox="1"/>
          <p:nvPr/>
        </p:nvSpPr>
        <p:spPr>
          <a:xfrm>
            <a:off x="7674699" y="1458451"/>
            <a:ext cx="473206" cy="523220"/>
          </a:xfrm>
          <a:prstGeom prst="rect">
            <a:avLst/>
          </a:prstGeom>
          <a:noFill/>
        </p:spPr>
        <p:txBody>
          <a:bodyPr wrap="none" rtlCol="0">
            <a:spAutoFit/>
          </a:bodyPr>
          <a:lstStyle/>
          <a:p>
            <a:r>
              <a:rPr lang="en-US" sz="2800" b="1" dirty="0"/>
              <a:t>...</a:t>
            </a:r>
          </a:p>
        </p:txBody>
      </p:sp>
      <p:sp>
        <p:nvSpPr>
          <p:cNvPr id="30" name="TextBox 29">
            <a:extLst>
              <a:ext uri="{FF2B5EF4-FFF2-40B4-BE49-F238E27FC236}">
                <a16:creationId xmlns:a16="http://schemas.microsoft.com/office/drawing/2014/main" id="{598E4C8F-0EF6-A241-B4FF-E0204AFEDBA8}"/>
              </a:ext>
            </a:extLst>
          </p:cNvPr>
          <p:cNvSpPr txBox="1"/>
          <p:nvPr/>
        </p:nvSpPr>
        <p:spPr>
          <a:xfrm>
            <a:off x="5047284" y="1535395"/>
            <a:ext cx="1048685" cy="369332"/>
          </a:xfrm>
          <a:prstGeom prst="rect">
            <a:avLst/>
          </a:prstGeom>
          <a:noFill/>
        </p:spPr>
        <p:txBody>
          <a:bodyPr wrap="none" rtlCol="0">
            <a:spAutoFit/>
          </a:bodyPr>
          <a:lstStyle/>
          <a:p>
            <a:r>
              <a:rPr lang="en-US" dirty="0">
                <a:solidFill>
                  <a:srgbClr val="FF0000"/>
                </a:solidFill>
              </a:rPr>
              <a:t>Sample X</a:t>
            </a:r>
          </a:p>
        </p:txBody>
      </p:sp>
      <p:sp>
        <p:nvSpPr>
          <p:cNvPr id="31" name="Oval 30">
            <a:extLst>
              <a:ext uri="{FF2B5EF4-FFF2-40B4-BE49-F238E27FC236}">
                <a16:creationId xmlns:a16="http://schemas.microsoft.com/office/drawing/2014/main" id="{4B92A6EE-02C6-D644-986A-86A2C152E766}"/>
              </a:ext>
            </a:extLst>
          </p:cNvPr>
          <p:cNvSpPr/>
          <p:nvPr/>
        </p:nvSpPr>
        <p:spPr>
          <a:xfrm>
            <a:off x="6089588" y="560000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y</a:t>
            </a:r>
            <a:r>
              <a:rPr lang="en-US" sz="1200" baseline="-25000" dirty="0">
                <a:solidFill>
                  <a:srgbClr val="FF0000"/>
                </a:solidFill>
                <a:latin typeface="Lucida Handwriting" panose="03010101010101010101" pitchFamily="66" charset="77"/>
              </a:rPr>
              <a:t>1</a:t>
            </a:r>
            <a:endParaRPr lang="en-US" sz="1200" dirty="0"/>
          </a:p>
        </p:txBody>
      </p:sp>
      <p:sp>
        <p:nvSpPr>
          <p:cNvPr id="32" name="Oval 31">
            <a:extLst>
              <a:ext uri="{FF2B5EF4-FFF2-40B4-BE49-F238E27FC236}">
                <a16:creationId xmlns:a16="http://schemas.microsoft.com/office/drawing/2014/main" id="{1373FB7E-041D-EC4D-9877-6512D7DCB642}"/>
              </a:ext>
            </a:extLst>
          </p:cNvPr>
          <p:cNvSpPr/>
          <p:nvPr/>
        </p:nvSpPr>
        <p:spPr>
          <a:xfrm>
            <a:off x="6616900" y="560000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y</a:t>
            </a:r>
            <a:r>
              <a:rPr lang="en-US" sz="1200" baseline="-25000" dirty="0">
                <a:solidFill>
                  <a:srgbClr val="FF0000"/>
                </a:solidFill>
                <a:latin typeface="Lucida Handwriting" panose="03010101010101010101" pitchFamily="66" charset="77"/>
              </a:rPr>
              <a:t>2</a:t>
            </a:r>
            <a:endParaRPr lang="en-US" sz="1200" dirty="0"/>
          </a:p>
        </p:txBody>
      </p:sp>
      <p:sp>
        <p:nvSpPr>
          <p:cNvPr id="33" name="Oval 32">
            <a:extLst>
              <a:ext uri="{FF2B5EF4-FFF2-40B4-BE49-F238E27FC236}">
                <a16:creationId xmlns:a16="http://schemas.microsoft.com/office/drawing/2014/main" id="{22DD4E2F-51F1-214A-AAFD-1F7FFFC88DD4}"/>
              </a:ext>
            </a:extLst>
          </p:cNvPr>
          <p:cNvSpPr/>
          <p:nvPr/>
        </p:nvSpPr>
        <p:spPr>
          <a:xfrm>
            <a:off x="7144212" y="560000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y</a:t>
            </a:r>
            <a:r>
              <a:rPr lang="en-US" sz="1200" baseline="-25000" dirty="0">
                <a:solidFill>
                  <a:srgbClr val="FF0000"/>
                </a:solidFill>
                <a:latin typeface="Lucida Handwriting" panose="03010101010101010101" pitchFamily="66" charset="77"/>
              </a:rPr>
              <a:t>3</a:t>
            </a:r>
            <a:endParaRPr lang="en-US" sz="1200" dirty="0"/>
          </a:p>
        </p:txBody>
      </p:sp>
      <p:sp>
        <p:nvSpPr>
          <p:cNvPr id="34" name="Oval 33">
            <a:extLst>
              <a:ext uri="{FF2B5EF4-FFF2-40B4-BE49-F238E27FC236}">
                <a16:creationId xmlns:a16="http://schemas.microsoft.com/office/drawing/2014/main" id="{DBAF688E-6589-0A40-B84C-745A7F45886D}"/>
              </a:ext>
            </a:extLst>
          </p:cNvPr>
          <p:cNvSpPr/>
          <p:nvPr/>
        </p:nvSpPr>
        <p:spPr>
          <a:xfrm>
            <a:off x="8177561" y="5580670"/>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y</a:t>
            </a:r>
            <a:r>
              <a:rPr lang="en-US" sz="1200" baseline="-25000" dirty="0" err="1">
                <a:solidFill>
                  <a:srgbClr val="FF0000"/>
                </a:solidFill>
                <a:latin typeface="Lucida Handwriting" panose="03010101010101010101" pitchFamily="66" charset="77"/>
              </a:rPr>
              <a:t>k</a:t>
            </a:r>
            <a:endParaRPr lang="en-US" sz="1200" dirty="0"/>
          </a:p>
        </p:txBody>
      </p:sp>
      <p:sp>
        <p:nvSpPr>
          <p:cNvPr id="35" name="TextBox 34">
            <a:extLst>
              <a:ext uri="{FF2B5EF4-FFF2-40B4-BE49-F238E27FC236}">
                <a16:creationId xmlns:a16="http://schemas.microsoft.com/office/drawing/2014/main" id="{1A2E143D-5E0C-FD47-B7E7-FE58138D9008}"/>
              </a:ext>
            </a:extLst>
          </p:cNvPr>
          <p:cNvSpPr txBox="1"/>
          <p:nvPr/>
        </p:nvSpPr>
        <p:spPr>
          <a:xfrm>
            <a:off x="7671524" y="5585637"/>
            <a:ext cx="473206" cy="523220"/>
          </a:xfrm>
          <a:prstGeom prst="rect">
            <a:avLst/>
          </a:prstGeom>
          <a:noFill/>
        </p:spPr>
        <p:txBody>
          <a:bodyPr wrap="none" rtlCol="0">
            <a:spAutoFit/>
          </a:bodyPr>
          <a:lstStyle/>
          <a:p>
            <a:r>
              <a:rPr lang="en-US" sz="2800" b="1" dirty="0"/>
              <a:t>...</a:t>
            </a:r>
          </a:p>
        </p:txBody>
      </p:sp>
      <p:sp>
        <p:nvSpPr>
          <p:cNvPr id="36" name="TextBox 35">
            <a:extLst>
              <a:ext uri="{FF2B5EF4-FFF2-40B4-BE49-F238E27FC236}">
                <a16:creationId xmlns:a16="http://schemas.microsoft.com/office/drawing/2014/main" id="{2A8C5EA0-E22C-7D47-A885-FB5A2A35961C}"/>
              </a:ext>
            </a:extLst>
          </p:cNvPr>
          <p:cNvSpPr txBox="1"/>
          <p:nvPr/>
        </p:nvSpPr>
        <p:spPr>
          <a:xfrm>
            <a:off x="5044109" y="5662581"/>
            <a:ext cx="1048685" cy="369332"/>
          </a:xfrm>
          <a:prstGeom prst="rect">
            <a:avLst/>
          </a:prstGeom>
          <a:noFill/>
        </p:spPr>
        <p:txBody>
          <a:bodyPr wrap="none" rtlCol="0">
            <a:spAutoFit/>
          </a:bodyPr>
          <a:lstStyle/>
          <a:p>
            <a:r>
              <a:rPr lang="en-US" dirty="0">
                <a:solidFill>
                  <a:srgbClr val="FF0000"/>
                </a:solidFill>
              </a:rPr>
              <a:t>Sample 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EFE3122-1499-7A4D-A73D-EB9E92AE8F09}"/>
                  </a:ext>
                </a:extLst>
              </p:cNvPr>
              <p:cNvSpPr txBox="1"/>
              <p:nvPr/>
            </p:nvSpPr>
            <p:spPr>
              <a:xfrm>
                <a:off x="6056292" y="3238833"/>
                <a:ext cx="1988045" cy="964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acc>
                            <m:accPr>
                              <m:chr m:val="̅"/>
                              <m:ctrlPr>
                                <a:rPr lang="en-US" i="1" smtClean="0">
                                  <a:solidFill>
                                    <a:srgbClr val="FF0000"/>
                                  </a:solidFill>
                                  <a:latin typeface="Cambria Math" panose="02040503050406030204" pitchFamily="18" charset="0"/>
                                </a:rPr>
                              </m:ctrlPr>
                            </m:accPr>
                            <m:e>
                              <m:r>
                                <m:rPr>
                                  <m:nor/>
                                </m:rPr>
                                <a:rPr lang="en-US" dirty="0" smtClean="0">
                                  <a:solidFill>
                                    <a:srgbClr val="FF0000"/>
                                  </a:solidFill>
                                  <a:latin typeface="Lucida Handwriting" panose="03010101010101010101" pitchFamily="66" charset="77"/>
                                </a:rPr>
                                <m:t>x</m:t>
                              </m:r>
                            </m:e>
                          </m:acc>
                          <m:r>
                            <a:rPr lang="en-US" b="0" i="1" smtClean="0">
                              <a:solidFill>
                                <a:schemeClr val="tx1"/>
                              </a:solidFill>
                              <a:latin typeface="Cambria Math" panose="02040503050406030204" pitchFamily="18" charset="0"/>
                            </a:rPr>
                            <m:t>−</m:t>
                          </m:r>
                          <m:acc>
                            <m:accPr>
                              <m:chr m:val="̅"/>
                              <m:ctrlPr>
                                <a:rPr lang="en-US" i="1">
                                  <a:solidFill>
                                    <a:srgbClr val="FF0000"/>
                                  </a:solidFill>
                                  <a:latin typeface="Cambria Math" panose="02040503050406030204" pitchFamily="18" charset="0"/>
                                </a:rPr>
                              </m:ctrlPr>
                            </m:accPr>
                            <m:e>
                              <m:r>
                                <m:rPr>
                                  <m:nor/>
                                </m:rPr>
                                <a:rPr lang="en-US" b="0" i="0" dirty="0" smtClean="0">
                                  <a:solidFill>
                                    <a:srgbClr val="FF0000"/>
                                  </a:solidFill>
                                  <a:latin typeface="Lucida Handwriting" panose="03010101010101010101" pitchFamily="66" charset="77"/>
                                </a:rPr>
                                <m:t>y</m:t>
                              </m:r>
                            </m:e>
                          </m:acc>
                          <m:r>
                            <a:rPr lang="en-US" i="1">
                              <a:latin typeface="Cambria Math" panose="02040503050406030204" pitchFamily="18" charset="0"/>
                            </a:rPr>
                            <m:t>−</m:t>
                          </m:r>
                          <m:r>
                            <a:rPr lang="en-US" b="0" i="1" smtClean="0">
                              <a:latin typeface="Cambria Math" panose="02040503050406030204" pitchFamily="18" charset="0"/>
                            </a:rPr>
                            <m:t>(</m:t>
                          </m:r>
                          <m:r>
                            <m:rPr>
                              <m:nor/>
                            </m:rPr>
                            <a:rPr lang="en-US" b="1" dirty="0">
                              <a:solidFill>
                                <a:srgbClr val="7030A0"/>
                              </a:solidFill>
                              <a:latin typeface="Lucida Handwriting" panose="03010101010101010101" pitchFamily="66" charset="77"/>
                            </a:rPr>
                            <m:t>𝜇</m:t>
                          </m:r>
                          <m:r>
                            <m:rPr>
                              <m:nor/>
                            </m:rPr>
                            <a:rPr lang="en-US" b="1" baseline="-25000" dirty="0">
                              <a:solidFill>
                                <a:srgbClr val="0070C0"/>
                              </a:solidFill>
                              <a:latin typeface="Lucida Handwriting" panose="03010101010101010101" pitchFamily="66" charset="77"/>
                            </a:rPr>
                            <m:t>X</m:t>
                          </m:r>
                          <m:r>
                            <a:rPr lang="en-US" i="1">
                              <a:latin typeface="Cambria Math" panose="02040503050406030204" pitchFamily="18" charset="0"/>
                            </a:rPr>
                            <m:t>−</m:t>
                          </m:r>
                          <m:r>
                            <m:rPr>
                              <m:nor/>
                            </m:rPr>
                            <a:rPr lang="en-US" b="1" dirty="0">
                              <a:solidFill>
                                <a:srgbClr val="7030A0"/>
                              </a:solidFill>
                              <a:latin typeface="Lucida Handwriting" panose="03010101010101010101" pitchFamily="66" charset="77"/>
                            </a:rPr>
                            <m:t>𝜇</m:t>
                          </m:r>
                          <m:r>
                            <m:rPr>
                              <m:nor/>
                            </m:rPr>
                            <a:rPr lang="en-US" b="1" baseline="-25000" dirty="0">
                              <a:solidFill>
                                <a:srgbClr val="00B050"/>
                              </a:solidFill>
                              <a:latin typeface="Lucida Handwriting" panose="03010101010101010101" pitchFamily="66" charset="77"/>
                            </a:rPr>
                            <m:t>Y</m:t>
                          </m:r>
                          <m:r>
                            <a:rPr lang="en-US" b="0" i="1" smtClean="0">
                              <a:latin typeface="Cambria Math" panose="02040503050406030204" pitchFamily="18" charset="0"/>
                            </a:rPr>
                            <m:t>)</m:t>
                          </m:r>
                        </m:num>
                        <m:den>
                          <m:rad>
                            <m:radPr>
                              <m:degHide m:val="on"/>
                              <m:ctrlPr>
                                <a:rPr lang="en-US"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i="1" smtClean="0">
                                          <a:latin typeface="Cambria Math" panose="02040503050406030204" pitchFamily="18" charset="0"/>
                                        </a:rPr>
                                      </m:ctrlPr>
                                    </m:sSupPr>
                                    <m:e>
                                      <m:r>
                                        <m:rPr>
                                          <m:nor/>
                                        </m:rPr>
                                        <a:rPr lang="en-US" b="1" dirty="0">
                                          <a:solidFill>
                                            <a:srgbClr val="7030A0"/>
                                          </a:solidFill>
                                          <a:latin typeface="Lucida Handwriting" panose="03010101010101010101" pitchFamily="66" charset="77"/>
                                        </a:rPr>
                                        <m:t>𝜎</m:t>
                                      </m:r>
                                      <m:r>
                                        <m:rPr>
                                          <m:nor/>
                                        </m:rPr>
                                        <a:rPr lang="en-US" b="1" baseline="-25000" dirty="0">
                                          <a:solidFill>
                                            <a:srgbClr val="0070C0"/>
                                          </a:solidFill>
                                          <a:latin typeface="Lucida Handwriting" panose="03010101010101010101" pitchFamily="66" charset="77"/>
                                        </a:rPr>
                                        <m:t>X</m:t>
                                      </m:r>
                                    </m:e>
                                    <m:sup>
                                      <m:r>
                                        <a:rPr lang="en-US" b="0" i="1" smtClean="0">
                                          <a:latin typeface="Cambria Math" panose="02040503050406030204" pitchFamily="18" charset="0"/>
                                        </a:rPr>
                                        <m:t>2</m:t>
                                      </m:r>
                                    </m:sup>
                                  </m:sSup>
                                </m:num>
                                <m:den>
                                  <m:r>
                                    <m:rPr>
                                      <m:nor/>
                                    </m:rPr>
                                    <a:rPr lang="en-US" dirty="0">
                                      <a:solidFill>
                                        <a:srgbClr val="FF0000"/>
                                      </a:solidFill>
                                      <a:latin typeface="Lucida Handwriting" panose="03010101010101010101" pitchFamily="66" charset="77"/>
                                    </a:rPr>
                                    <m:t>n</m:t>
                                  </m:r>
                                </m:den>
                              </m:f>
                              <m:r>
                                <a:rPr lang="en-US" b="0" i="1" smtClean="0">
                                  <a:solidFill>
                                    <a:schemeClr val="tx1"/>
                                  </a:solidFill>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m:rPr>
                                          <m:nor/>
                                        </m:rPr>
                                        <a:rPr lang="en-US" b="1" dirty="0">
                                          <a:solidFill>
                                            <a:srgbClr val="7030A0"/>
                                          </a:solidFill>
                                          <a:latin typeface="Lucida Handwriting" panose="03010101010101010101" pitchFamily="66" charset="77"/>
                                        </a:rPr>
                                        <m:t>𝜎</m:t>
                                      </m:r>
                                      <m:r>
                                        <m:rPr>
                                          <m:nor/>
                                        </m:rPr>
                                        <a:rPr lang="en-US" b="1" baseline="-25000" dirty="0">
                                          <a:solidFill>
                                            <a:srgbClr val="00B050"/>
                                          </a:solidFill>
                                          <a:latin typeface="Lucida Handwriting" panose="03010101010101010101" pitchFamily="66" charset="77"/>
                                        </a:rPr>
                                        <m:t>Y</m:t>
                                      </m:r>
                                    </m:e>
                                    <m:sup>
                                      <m:r>
                                        <a:rPr lang="en-US" i="1">
                                          <a:latin typeface="Cambria Math" panose="02040503050406030204" pitchFamily="18" charset="0"/>
                                        </a:rPr>
                                        <m:t>2</m:t>
                                      </m:r>
                                    </m:sup>
                                  </m:sSup>
                                </m:num>
                                <m:den>
                                  <m:r>
                                    <m:rPr>
                                      <m:nor/>
                                    </m:rPr>
                                    <a:rPr lang="en-US" dirty="0">
                                      <a:solidFill>
                                        <a:srgbClr val="FF0000"/>
                                      </a:solidFill>
                                      <a:latin typeface="Lucida Handwriting" panose="03010101010101010101" pitchFamily="66" charset="77"/>
                                    </a:rPr>
                                    <m:t>k</m:t>
                                  </m:r>
                                </m:den>
                              </m:f>
                            </m:e>
                          </m:rad>
                        </m:den>
                      </m:f>
                    </m:oMath>
                  </m:oMathPara>
                </a14:m>
                <a:endParaRPr lang="en-US" dirty="0"/>
              </a:p>
            </p:txBody>
          </p:sp>
        </mc:Choice>
        <mc:Fallback xmlns="">
          <p:sp>
            <p:nvSpPr>
              <p:cNvPr id="3" name="TextBox 2">
                <a:extLst>
                  <a:ext uri="{FF2B5EF4-FFF2-40B4-BE49-F238E27FC236}">
                    <a16:creationId xmlns:a16="http://schemas.microsoft.com/office/drawing/2014/main" id="{4EFE3122-1499-7A4D-A73D-EB9E92AE8F09}"/>
                  </a:ext>
                </a:extLst>
              </p:cNvPr>
              <p:cNvSpPr txBox="1">
                <a:spLocks noRot="1" noChangeAspect="1" noMove="1" noResize="1" noEditPoints="1" noAdjustHandles="1" noChangeArrowheads="1" noChangeShapeType="1" noTextEdit="1"/>
              </p:cNvSpPr>
              <p:nvPr/>
            </p:nvSpPr>
            <p:spPr>
              <a:xfrm>
                <a:off x="6056292" y="3238833"/>
                <a:ext cx="1988045" cy="964495"/>
              </a:xfrm>
              <a:prstGeom prst="rect">
                <a:avLst/>
              </a:prstGeom>
              <a:blipFill>
                <a:blip r:embed="rId3"/>
                <a:stretch>
                  <a:fillRect b="-3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5F4B286-5EB1-B647-9DCB-3FA62BBF93BB}"/>
                  </a:ext>
                </a:extLst>
              </p:cNvPr>
              <p:cNvSpPr txBox="1"/>
              <p:nvPr/>
            </p:nvSpPr>
            <p:spPr>
              <a:xfrm>
                <a:off x="7154564" y="2023922"/>
                <a:ext cx="894796" cy="961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acc>
                            <m:accPr>
                              <m:chr m:val="̅"/>
                              <m:ctrlPr>
                                <a:rPr lang="en-US" i="1" smtClean="0">
                                  <a:solidFill>
                                    <a:srgbClr val="FF0000"/>
                                  </a:solidFill>
                                  <a:latin typeface="Cambria Math" panose="02040503050406030204" pitchFamily="18" charset="0"/>
                                </a:rPr>
                              </m:ctrlPr>
                            </m:accPr>
                            <m:e>
                              <m:r>
                                <m:rPr>
                                  <m:nor/>
                                </m:rPr>
                                <a:rPr lang="en-US" dirty="0" smtClean="0">
                                  <a:solidFill>
                                    <a:srgbClr val="FF0000"/>
                                  </a:solidFill>
                                  <a:latin typeface="Lucida Handwriting" panose="03010101010101010101" pitchFamily="66" charset="77"/>
                                </a:rPr>
                                <m:t>x</m:t>
                              </m:r>
                            </m:e>
                          </m:acc>
                          <m:r>
                            <a:rPr lang="en-US" b="0" i="1" smtClean="0">
                              <a:solidFill>
                                <a:schemeClr val="tx1"/>
                              </a:solidFill>
                              <a:latin typeface="Cambria Math" panose="02040503050406030204" pitchFamily="18" charset="0"/>
                            </a:rPr>
                            <m:t>−</m:t>
                          </m:r>
                          <m:r>
                            <m:rPr>
                              <m:nor/>
                            </m:rPr>
                            <a:rPr lang="en-US" b="1" dirty="0">
                              <a:solidFill>
                                <a:srgbClr val="7030A0"/>
                              </a:solidFill>
                              <a:latin typeface="Lucida Handwriting" panose="03010101010101010101" pitchFamily="66" charset="77"/>
                            </a:rPr>
                            <m:t>𝜇</m:t>
                          </m:r>
                          <m:r>
                            <m:rPr>
                              <m:nor/>
                            </m:rPr>
                            <a:rPr lang="en-US" b="1" baseline="-25000" dirty="0">
                              <a:solidFill>
                                <a:srgbClr val="0070C0"/>
                              </a:solidFill>
                              <a:latin typeface="Lucida Handwriting" panose="03010101010101010101" pitchFamily="66" charset="77"/>
                            </a:rPr>
                            <m:t>X</m:t>
                          </m:r>
                        </m:num>
                        <m:den>
                          <m:rad>
                            <m:radPr>
                              <m:degHide m:val="on"/>
                              <m:ctrlPr>
                                <a:rPr lang="en-US"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i="1" smtClean="0">
                                          <a:latin typeface="Cambria Math" panose="02040503050406030204" pitchFamily="18" charset="0"/>
                                        </a:rPr>
                                      </m:ctrlPr>
                                    </m:sSupPr>
                                    <m:e>
                                      <m:r>
                                        <m:rPr>
                                          <m:nor/>
                                        </m:rPr>
                                        <a:rPr lang="en-US" b="1" dirty="0">
                                          <a:solidFill>
                                            <a:srgbClr val="7030A0"/>
                                          </a:solidFill>
                                          <a:latin typeface="Lucida Handwriting" panose="03010101010101010101" pitchFamily="66" charset="77"/>
                                        </a:rPr>
                                        <m:t>𝜎</m:t>
                                      </m:r>
                                      <m:r>
                                        <m:rPr>
                                          <m:nor/>
                                        </m:rPr>
                                        <a:rPr lang="en-US" b="1" baseline="-25000" dirty="0">
                                          <a:solidFill>
                                            <a:srgbClr val="0070C0"/>
                                          </a:solidFill>
                                          <a:latin typeface="Lucida Handwriting" panose="03010101010101010101" pitchFamily="66" charset="77"/>
                                        </a:rPr>
                                        <m:t>X</m:t>
                                      </m:r>
                                    </m:e>
                                    <m:sup>
                                      <m:r>
                                        <a:rPr lang="en-US" b="0" i="1" smtClean="0">
                                          <a:latin typeface="Cambria Math" panose="02040503050406030204" pitchFamily="18" charset="0"/>
                                        </a:rPr>
                                        <m:t>2</m:t>
                                      </m:r>
                                    </m:sup>
                                  </m:sSup>
                                </m:num>
                                <m:den>
                                  <m:r>
                                    <m:rPr>
                                      <m:nor/>
                                    </m:rPr>
                                    <a:rPr lang="en-US" dirty="0">
                                      <a:solidFill>
                                        <a:srgbClr val="FF0000"/>
                                      </a:solidFill>
                                      <a:latin typeface="Lucida Handwriting" panose="03010101010101010101" pitchFamily="66" charset="77"/>
                                    </a:rPr>
                                    <m:t>n</m:t>
                                  </m:r>
                                </m:den>
                              </m:f>
                            </m:e>
                          </m:rad>
                        </m:den>
                      </m:f>
                    </m:oMath>
                  </m:oMathPara>
                </a14:m>
                <a:endParaRPr lang="en-US" dirty="0"/>
              </a:p>
            </p:txBody>
          </p:sp>
        </mc:Choice>
        <mc:Fallback xmlns="">
          <p:sp>
            <p:nvSpPr>
              <p:cNvPr id="37" name="TextBox 36">
                <a:extLst>
                  <a:ext uri="{FF2B5EF4-FFF2-40B4-BE49-F238E27FC236}">
                    <a16:creationId xmlns:a16="http://schemas.microsoft.com/office/drawing/2014/main" id="{E5F4B286-5EB1-B647-9DCB-3FA62BBF93BB}"/>
                  </a:ext>
                </a:extLst>
              </p:cNvPr>
              <p:cNvSpPr txBox="1">
                <a:spLocks noRot="1" noChangeAspect="1" noMove="1" noResize="1" noEditPoints="1" noAdjustHandles="1" noChangeArrowheads="1" noChangeShapeType="1" noTextEdit="1"/>
              </p:cNvSpPr>
              <p:nvPr/>
            </p:nvSpPr>
            <p:spPr>
              <a:xfrm>
                <a:off x="7154564" y="2023922"/>
                <a:ext cx="894796" cy="9612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41D013B-3D7E-D046-9E9B-317BC03E0E51}"/>
                  </a:ext>
                </a:extLst>
              </p:cNvPr>
              <p:cNvSpPr/>
              <p:nvPr/>
            </p:nvSpPr>
            <p:spPr>
              <a:xfrm>
                <a:off x="6109505" y="2065536"/>
                <a:ext cx="894796" cy="878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acc>
                            <m:accPr>
                              <m:chr m:val="̅"/>
                              <m:ctrlPr>
                                <a:rPr lang="en-US" i="1">
                                  <a:solidFill>
                                    <a:srgbClr val="FF0000"/>
                                  </a:solidFill>
                                  <a:latin typeface="Cambria Math" panose="02040503050406030204" pitchFamily="18" charset="0"/>
                                </a:rPr>
                              </m:ctrlPr>
                            </m:accPr>
                            <m:e>
                              <m:r>
                                <m:rPr>
                                  <m:nor/>
                                </m:rPr>
                                <a:rPr lang="en-US" dirty="0">
                                  <a:solidFill>
                                    <a:srgbClr val="FF0000"/>
                                  </a:solidFill>
                                  <a:latin typeface="Lucida Handwriting" panose="03010101010101010101" pitchFamily="66" charset="77"/>
                                </a:rPr>
                                <m:t>x</m:t>
                              </m:r>
                            </m:e>
                          </m:acc>
                          <m:r>
                            <a:rPr lang="en-US" i="1">
                              <a:latin typeface="Cambria Math" panose="02040503050406030204" pitchFamily="18" charset="0"/>
                            </a:rPr>
                            <m:t>−</m:t>
                          </m:r>
                          <m:r>
                            <m:rPr>
                              <m:nor/>
                            </m:rPr>
                            <a:rPr lang="en-US" b="1" dirty="0">
                              <a:solidFill>
                                <a:srgbClr val="7030A0"/>
                              </a:solidFill>
                              <a:latin typeface="Lucida Handwriting" panose="03010101010101010101" pitchFamily="66" charset="77"/>
                            </a:rPr>
                            <m:t>𝜇</m:t>
                          </m:r>
                          <m:r>
                            <m:rPr>
                              <m:nor/>
                            </m:rPr>
                            <a:rPr lang="en-US" b="1" baseline="-25000" dirty="0">
                              <a:solidFill>
                                <a:srgbClr val="0070C0"/>
                              </a:solidFill>
                              <a:latin typeface="Lucida Handwriting" panose="03010101010101010101" pitchFamily="66" charset="77"/>
                            </a:rPr>
                            <m:t>X</m:t>
                          </m:r>
                        </m:num>
                        <m:den>
                          <m:f>
                            <m:fPr>
                              <m:ctrlPr>
                                <a:rPr lang="en-US" i="1">
                                  <a:latin typeface="Cambria Math" panose="02040503050406030204" pitchFamily="18" charset="0"/>
                                </a:rPr>
                              </m:ctrlPr>
                            </m:fPr>
                            <m:num>
                              <m:r>
                                <m:rPr>
                                  <m:nor/>
                                </m:rPr>
                                <a:rPr lang="en-US" b="1" dirty="0">
                                  <a:solidFill>
                                    <a:srgbClr val="7030A0"/>
                                  </a:solidFill>
                                  <a:latin typeface="Lucida Handwriting" panose="03010101010101010101" pitchFamily="66" charset="77"/>
                                </a:rPr>
                                <m:t>𝜎</m:t>
                              </m:r>
                              <m:r>
                                <m:rPr>
                                  <m:nor/>
                                </m:rPr>
                                <a:rPr lang="en-US" b="1" baseline="-25000" dirty="0">
                                  <a:solidFill>
                                    <a:srgbClr val="0070C0"/>
                                  </a:solidFill>
                                  <a:latin typeface="Lucida Handwriting" panose="03010101010101010101" pitchFamily="66" charset="77"/>
                                </a:rPr>
                                <m:t>X</m:t>
                              </m:r>
                            </m:num>
                            <m:den>
                              <m:rad>
                                <m:radPr>
                                  <m:degHide m:val="on"/>
                                  <m:ctrlPr>
                                    <a:rPr lang="en-US" i="1" smtClean="0">
                                      <a:latin typeface="Cambria Math" panose="02040503050406030204" pitchFamily="18" charset="0"/>
                                    </a:rPr>
                                  </m:ctrlPr>
                                </m:radPr>
                                <m:deg/>
                                <m:e>
                                  <m:r>
                                    <m:rPr>
                                      <m:nor/>
                                    </m:rPr>
                                    <a:rPr lang="en-US" dirty="0">
                                      <a:solidFill>
                                        <a:srgbClr val="FF0000"/>
                                      </a:solidFill>
                                      <a:latin typeface="Lucida Handwriting" panose="03010101010101010101" pitchFamily="66" charset="77"/>
                                    </a:rPr>
                                    <m:t>n</m:t>
                                  </m:r>
                                </m:e>
                              </m:rad>
                            </m:den>
                          </m:f>
                        </m:den>
                      </m:f>
                    </m:oMath>
                  </m:oMathPara>
                </a14:m>
                <a:endParaRPr lang="en-US" dirty="0"/>
              </a:p>
            </p:txBody>
          </p:sp>
        </mc:Choice>
        <mc:Fallback xmlns="">
          <p:sp>
            <p:nvSpPr>
              <p:cNvPr id="4" name="Rectangle 3">
                <a:extLst>
                  <a:ext uri="{FF2B5EF4-FFF2-40B4-BE49-F238E27FC236}">
                    <a16:creationId xmlns:a16="http://schemas.microsoft.com/office/drawing/2014/main" id="{741D013B-3D7E-D046-9E9B-317BC03E0E51}"/>
                  </a:ext>
                </a:extLst>
              </p:cNvPr>
              <p:cNvSpPr>
                <a:spLocks noRot="1" noChangeAspect="1" noMove="1" noResize="1" noEditPoints="1" noAdjustHandles="1" noChangeArrowheads="1" noChangeShapeType="1" noTextEdit="1"/>
              </p:cNvSpPr>
              <p:nvPr/>
            </p:nvSpPr>
            <p:spPr>
              <a:xfrm>
                <a:off x="6109505" y="2065536"/>
                <a:ext cx="894796" cy="878061"/>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C44B725-627B-9347-9D3A-ADEC4A575712}"/>
              </a:ext>
            </a:extLst>
          </p:cNvPr>
          <p:cNvSpPr txBox="1"/>
          <p:nvPr/>
        </p:nvSpPr>
        <p:spPr>
          <a:xfrm>
            <a:off x="5559724" y="2319900"/>
            <a:ext cx="644728" cy="369332"/>
          </a:xfrm>
          <a:prstGeom prst="rect">
            <a:avLst/>
          </a:prstGeom>
          <a:noFill/>
        </p:spPr>
        <p:txBody>
          <a:bodyPr wrap="none" rtlCol="0">
            <a:spAutoFit/>
          </a:bodyPr>
          <a:lstStyle/>
          <a:p>
            <a:r>
              <a:rPr lang="en-US" dirty="0">
                <a:solidFill>
                  <a:srgbClr val="7030A0"/>
                </a:solidFill>
                <a:latin typeface="Lucida Handwriting" panose="03010101010101010101" pitchFamily="66" charset="77"/>
              </a:rPr>
              <a:t>Z</a:t>
            </a:r>
            <a:r>
              <a:rPr lang="en-US" dirty="0">
                <a:latin typeface="Lucida Handwriting" panose="03010101010101010101" pitchFamily="66" charset="77"/>
              </a:rPr>
              <a:t> = </a:t>
            </a:r>
          </a:p>
        </p:txBody>
      </p:sp>
      <p:sp>
        <p:nvSpPr>
          <p:cNvPr id="38" name="Rectangle 37">
            <a:extLst>
              <a:ext uri="{FF2B5EF4-FFF2-40B4-BE49-F238E27FC236}">
                <a16:creationId xmlns:a16="http://schemas.microsoft.com/office/drawing/2014/main" id="{05C61BC9-75E7-FE47-B6FE-ED5A468027A0}"/>
              </a:ext>
            </a:extLst>
          </p:cNvPr>
          <p:cNvSpPr/>
          <p:nvPr/>
        </p:nvSpPr>
        <p:spPr>
          <a:xfrm>
            <a:off x="6909354" y="2319900"/>
            <a:ext cx="340158" cy="369332"/>
          </a:xfrm>
          <a:prstGeom prst="rect">
            <a:avLst/>
          </a:prstGeom>
        </p:spPr>
        <p:txBody>
          <a:bodyPr wrap="none">
            <a:spAutoFit/>
          </a:bodyPr>
          <a:lstStyle/>
          <a:p>
            <a:r>
              <a:rPr lang="en-US" dirty="0">
                <a:latin typeface="Lucida Handwriting" panose="03010101010101010101" pitchFamily="66" charset="77"/>
              </a:rPr>
              <a:t>=</a:t>
            </a:r>
            <a:endParaRPr lang="en-US"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4ABC8A9-F8EB-5547-9957-FA7671176EBA}"/>
                  </a:ext>
                </a:extLst>
              </p:cNvPr>
              <p:cNvSpPr txBox="1"/>
              <p:nvPr/>
            </p:nvSpPr>
            <p:spPr>
              <a:xfrm>
                <a:off x="7152977" y="4492563"/>
                <a:ext cx="894796" cy="961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acc>
                            <m:accPr>
                              <m:chr m:val="̅"/>
                              <m:ctrlPr>
                                <a:rPr lang="en-US" i="1" smtClean="0">
                                  <a:solidFill>
                                    <a:srgbClr val="FF0000"/>
                                  </a:solidFill>
                                  <a:latin typeface="Cambria Math" panose="02040503050406030204" pitchFamily="18" charset="0"/>
                                </a:rPr>
                              </m:ctrlPr>
                            </m:accPr>
                            <m:e>
                              <m:r>
                                <m:rPr>
                                  <m:nor/>
                                </m:rPr>
                                <a:rPr lang="en-US" b="0" i="0" dirty="0" smtClean="0">
                                  <a:solidFill>
                                    <a:srgbClr val="FF0000"/>
                                  </a:solidFill>
                                  <a:latin typeface="Lucida Handwriting" panose="03010101010101010101" pitchFamily="66" charset="77"/>
                                </a:rPr>
                                <m:t>y</m:t>
                              </m:r>
                            </m:e>
                          </m:acc>
                          <m:r>
                            <a:rPr lang="en-US" b="0" i="1" smtClean="0">
                              <a:solidFill>
                                <a:schemeClr val="tx1"/>
                              </a:solidFill>
                              <a:latin typeface="Cambria Math" panose="02040503050406030204" pitchFamily="18" charset="0"/>
                            </a:rPr>
                            <m:t>−</m:t>
                          </m:r>
                          <m:r>
                            <m:rPr>
                              <m:nor/>
                            </m:rPr>
                            <a:rPr lang="en-US" b="1" dirty="0">
                              <a:solidFill>
                                <a:srgbClr val="7030A0"/>
                              </a:solidFill>
                              <a:latin typeface="Lucida Handwriting" panose="03010101010101010101" pitchFamily="66" charset="77"/>
                            </a:rPr>
                            <m:t>𝜇</m:t>
                          </m:r>
                          <m:r>
                            <m:rPr>
                              <m:nor/>
                            </m:rPr>
                            <a:rPr lang="en-US" b="1" i="0" baseline="-25000" dirty="0" smtClean="0">
                              <a:solidFill>
                                <a:srgbClr val="0070C0"/>
                              </a:solidFill>
                              <a:latin typeface="Lucida Handwriting" panose="03010101010101010101" pitchFamily="66" charset="77"/>
                            </a:rPr>
                            <m:t>Y</m:t>
                          </m:r>
                        </m:num>
                        <m:den>
                          <m:rad>
                            <m:radPr>
                              <m:degHide m:val="on"/>
                              <m:ctrlPr>
                                <a:rPr lang="en-US"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i="1" smtClean="0">
                                          <a:latin typeface="Cambria Math" panose="02040503050406030204" pitchFamily="18" charset="0"/>
                                        </a:rPr>
                                      </m:ctrlPr>
                                    </m:sSupPr>
                                    <m:e>
                                      <m:r>
                                        <m:rPr>
                                          <m:nor/>
                                        </m:rPr>
                                        <a:rPr lang="en-US" b="1" dirty="0">
                                          <a:solidFill>
                                            <a:srgbClr val="7030A0"/>
                                          </a:solidFill>
                                          <a:latin typeface="Lucida Handwriting" panose="03010101010101010101" pitchFamily="66" charset="77"/>
                                        </a:rPr>
                                        <m:t>𝜎</m:t>
                                      </m:r>
                                      <m:r>
                                        <m:rPr>
                                          <m:nor/>
                                        </m:rPr>
                                        <a:rPr lang="en-US" b="1" i="0" baseline="-25000" dirty="0" smtClean="0">
                                          <a:solidFill>
                                            <a:srgbClr val="0070C0"/>
                                          </a:solidFill>
                                          <a:latin typeface="Lucida Handwriting" panose="03010101010101010101" pitchFamily="66" charset="77"/>
                                        </a:rPr>
                                        <m:t>Y</m:t>
                                      </m:r>
                                    </m:e>
                                    <m:sup>
                                      <m:r>
                                        <a:rPr lang="en-US" b="0" i="1" smtClean="0">
                                          <a:latin typeface="Cambria Math" panose="02040503050406030204" pitchFamily="18" charset="0"/>
                                        </a:rPr>
                                        <m:t>2</m:t>
                                      </m:r>
                                    </m:sup>
                                  </m:sSup>
                                </m:num>
                                <m:den>
                                  <m:r>
                                    <m:rPr>
                                      <m:nor/>
                                    </m:rPr>
                                    <a:rPr lang="en-US" b="0" i="0" dirty="0" smtClean="0">
                                      <a:solidFill>
                                        <a:srgbClr val="FF0000"/>
                                      </a:solidFill>
                                      <a:latin typeface="Lucida Handwriting" panose="03010101010101010101" pitchFamily="66" charset="77"/>
                                    </a:rPr>
                                    <m:t>k</m:t>
                                  </m:r>
                                </m:den>
                              </m:f>
                            </m:e>
                          </m:rad>
                        </m:den>
                      </m:f>
                    </m:oMath>
                  </m:oMathPara>
                </a14:m>
                <a:endParaRPr lang="en-US" dirty="0"/>
              </a:p>
            </p:txBody>
          </p:sp>
        </mc:Choice>
        <mc:Fallback xmlns="">
          <p:sp>
            <p:nvSpPr>
              <p:cNvPr id="42" name="TextBox 41">
                <a:extLst>
                  <a:ext uri="{FF2B5EF4-FFF2-40B4-BE49-F238E27FC236}">
                    <a16:creationId xmlns:a16="http://schemas.microsoft.com/office/drawing/2014/main" id="{E4ABC8A9-F8EB-5547-9957-FA7671176EBA}"/>
                  </a:ext>
                </a:extLst>
              </p:cNvPr>
              <p:cNvSpPr txBox="1">
                <a:spLocks noRot="1" noChangeAspect="1" noMove="1" noResize="1" noEditPoints="1" noAdjustHandles="1" noChangeArrowheads="1" noChangeShapeType="1" noTextEdit="1"/>
              </p:cNvSpPr>
              <p:nvPr/>
            </p:nvSpPr>
            <p:spPr>
              <a:xfrm>
                <a:off x="7152977" y="4492563"/>
                <a:ext cx="894796" cy="961289"/>
              </a:xfrm>
              <a:prstGeom prst="rect">
                <a:avLst/>
              </a:prstGeom>
              <a:blipFill>
                <a:blip r:embed="rId6"/>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142A46E3-4046-D042-AC6F-AEBE27757065}"/>
                  </a:ext>
                </a:extLst>
              </p:cNvPr>
              <p:cNvSpPr/>
              <p:nvPr/>
            </p:nvSpPr>
            <p:spPr>
              <a:xfrm>
                <a:off x="6107918" y="4534177"/>
                <a:ext cx="862736" cy="9483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acc>
                            <m:accPr>
                              <m:chr m:val="̅"/>
                              <m:ctrlPr>
                                <a:rPr lang="en-US" i="1" smtClean="0">
                                  <a:solidFill>
                                    <a:srgbClr val="FF0000"/>
                                  </a:solidFill>
                                  <a:latin typeface="Cambria Math" panose="02040503050406030204" pitchFamily="18" charset="0"/>
                                </a:rPr>
                              </m:ctrlPr>
                            </m:accPr>
                            <m:e>
                              <m:r>
                                <m:rPr>
                                  <m:nor/>
                                </m:rPr>
                                <a:rPr lang="en-US" b="0" i="0" dirty="0" smtClean="0">
                                  <a:solidFill>
                                    <a:srgbClr val="FF0000"/>
                                  </a:solidFill>
                                  <a:latin typeface="Lucida Handwriting" panose="03010101010101010101" pitchFamily="66" charset="77"/>
                                </a:rPr>
                                <m:t>y</m:t>
                              </m:r>
                            </m:e>
                          </m:acc>
                          <m:r>
                            <a:rPr lang="en-US" i="1">
                              <a:latin typeface="Cambria Math" panose="02040503050406030204" pitchFamily="18" charset="0"/>
                            </a:rPr>
                            <m:t>−</m:t>
                          </m:r>
                          <m:r>
                            <m:rPr>
                              <m:nor/>
                            </m:rPr>
                            <a:rPr lang="en-US" b="1" dirty="0">
                              <a:solidFill>
                                <a:srgbClr val="7030A0"/>
                              </a:solidFill>
                              <a:latin typeface="Lucida Handwriting" panose="03010101010101010101" pitchFamily="66" charset="77"/>
                            </a:rPr>
                            <m:t>𝜇</m:t>
                          </m:r>
                          <m:r>
                            <m:rPr>
                              <m:nor/>
                            </m:rPr>
                            <a:rPr lang="en-US" b="1" i="0" baseline="-25000" dirty="0" smtClean="0">
                              <a:solidFill>
                                <a:srgbClr val="0070C0"/>
                              </a:solidFill>
                              <a:latin typeface="Lucida Handwriting" panose="03010101010101010101" pitchFamily="66" charset="77"/>
                            </a:rPr>
                            <m:t>Y</m:t>
                          </m:r>
                        </m:num>
                        <m:den>
                          <m:f>
                            <m:fPr>
                              <m:ctrlPr>
                                <a:rPr lang="en-US" i="1">
                                  <a:latin typeface="Cambria Math" panose="02040503050406030204" pitchFamily="18" charset="0"/>
                                </a:rPr>
                              </m:ctrlPr>
                            </m:fPr>
                            <m:num>
                              <m:r>
                                <m:rPr>
                                  <m:nor/>
                                </m:rPr>
                                <a:rPr lang="en-US" b="1" dirty="0">
                                  <a:solidFill>
                                    <a:srgbClr val="7030A0"/>
                                  </a:solidFill>
                                  <a:latin typeface="Lucida Handwriting" panose="03010101010101010101" pitchFamily="66" charset="77"/>
                                </a:rPr>
                                <m:t>𝜎</m:t>
                              </m:r>
                              <m:r>
                                <m:rPr>
                                  <m:nor/>
                                </m:rPr>
                                <a:rPr lang="en-US" b="1" i="0" baseline="-25000" dirty="0" smtClean="0">
                                  <a:solidFill>
                                    <a:srgbClr val="0070C0"/>
                                  </a:solidFill>
                                  <a:latin typeface="Lucida Handwriting" panose="03010101010101010101" pitchFamily="66" charset="77"/>
                                </a:rPr>
                                <m:t>Y</m:t>
                              </m:r>
                            </m:num>
                            <m:den>
                              <m:rad>
                                <m:radPr>
                                  <m:degHide m:val="on"/>
                                  <m:ctrlPr>
                                    <a:rPr lang="en-US" i="1" smtClean="0">
                                      <a:latin typeface="Cambria Math" panose="02040503050406030204" pitchFamily="18" charset="0"/>
                                    </a:rPr>
                                  </m:ctrlPr>
                                </m:radPr>
                                <m:deg/>
                                <m:e>
                                  <m:r>
                                    <m:rPr>
                                      <m:nor/>
                                    </m:rPr>
                                    <a:rPr lang="en-US" b="0" i="0" dirty="0" smtClean="0">
                                      <a:solidFill>
                                        <a:srgbClr val="FF0000"/>
                                      </a:solidFill>
                                      <a:latin typeface="Lucida Handwriting" panose="03010101010101010101" pitchFamily="66" charset="77"/>
                                    </a:rPr>
                                    <m:t>k</m:t>
                                  </m:r>
                                </m:e>
                              </m:rad>
                            </m:den>
                          </m:f>
                        </m:den>
                      </m:f>
                    </m:oMath>
                  </m:oMathPara>
                </a14:m>
                <a:endParaRPr lang="en-US" dirty="0"/>
              </a:p>
            </p:txBody>
          </p:sp>
        </mc:Choice>
        <mc:Fallback xmlns="">
          <p:sp>
            <p:nvSpPr>
              <p:cNvPr id="43" name="Rectangle 42">
                <a:extLst>
                  <a:ext uri="{FF2B5EF4-FFF2-40B4-BE49-F238E27FC236}">
                    <a16:creationId xmlns:a16="http://schemas.microsoft.com/office/drawing/2014/main" id="{142A46E3-4046-D042-AC6F-AEBE27757065}"/>
                  </a:ext>
                </a:extLst>
              </p:cNvPr>
              <p:cNvSpPr>
                <a:spLocks noRot="1" noChangeAspect="1" noMove="1" noResize="1" noEditPoints="1" noAdjustHandles="1" noChangeArrowheads="1" noChangeShapeType="1" noTextEdit="1"/>
              </p:cNvSpPr>
              <p:nvPr/>
            </p:nvSpPr>
            <p:spPr>
              <a:xfrm>
                <a:off x="6107918" y="4534177"/>
                <a:ext cx="862736" cy="948337"/>
              </a:xfrm>
              <a:prstGeom prst="rect">
                <a:avLst/>
              </a:prstGeom>
              <a:blipFill>
                <a:blip r:embed="rId7"/>
                <a:stretch>
                  <a:fillRect b="-1316"/>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2359894D-4C7C-3040-9FA5-64AB5C8B01AC}"/>
              </a:ext>
            </a:extLst>
          </p:cNvPr>
          <p:cNvSpPr txBox="1"/>
          <p:nvPr/>
        </p:nvSpPr>
        <p:spPr>
          <a:xfrm>
            <a:off x="5558137" y="4788541"/>
            <a:ext cx="644728" cy="369332"/>
          </a:xfrm>
          <a:prstGeom prst="rect">
            <a:avLst/>
          </a:prstGeom>
          <a:noFill/>
        </p:spPr>
        <p:txBody>
          <a:bodyPr wrap="none" rtlCol="0">
            <a:spAutoFit/>
          </a:bodyPr>
          <a:lstStyle/>
          <a:p>
            <a:r>
              <a:rPr lang="en-US" dirty="0">
                <a:solidFill>
                  <a:srgbClr val="7030A0"/>
                </a:solidFill>
                <a:latin typeface="Lucida Handwriting" panose="03010101010101010101" pitchFamily="66" charset="77"/>
              </a:rPr>
              <a:t>Z</a:t>
            </a:r>
            <a:r>
              <a:rPr lang="en-US" dirty="0">
                <a:latin typeface="Lucida Handwriting" panose="03010101010101010101" pitchFamily="66" charset="77"/>
              </a:rPr>
              <a:t> = </a:t>
            </a:r>
          </a:p>
        </p:txBody>
      </p:sp>
      <p:sp>
        <p:nvSpPr>
          <p:cNvPr id="45" name="Rectangle 44">
            <a:extLst>
              <a:ext uri="{FF2B5EF4-FFF2-40B4-BE49-F238E27FC236}">
                <a16:creationId xmlns:a16="http://schemas.microsoft.com/office/drawing/2014/main" id="{6ECDC53F-2266-B741-93CA-8D16EF2A1DFC}"/>
              </a:ext>
            </a:extLst>
          </p:cNvPr>
          <p:cNvSpPr/>
          <p:nvPr/>
        </p:nvSpPr>
        <p:spPr>
          <a:xfrm>
            <a:off x="6907767" y="4788541"/>
            <a:ext cx="340158" cy="369332"/>
          </a:xfrm>
          <a:prstGeom prst="rect">
            <a:avLst/>
          </a:prstGeom>
        </p:spPr>
        <p:txBody>
          <a:bodyPr wrap="none">
            <a:spAutoFit/>
          </a:bodyPr>
          <a:lstStyle/>
          <a:p>
            <a:r>
              <a:rPr lang="en-US" dirty="0">
                <a:latin typeface="Lucida Handwriting" panose="03010101010101010101" pitchFamily="66" charset="77"/>
              </a:rPr>
              <a:t>=</a:t>
            </a:r>
            <a:endParaRPr lang="en-US" dirty="0"/>
          </a:p>
        </p:txBody>
      </p:sp>
      <p:sp>
        <p:nvSpPr>
          <p:cNvPr id="46" name="TextBox 45">
            <a:extLst>
              <a:ext uri="{FF2B5EF4-FFF2-40B4-BE49-F238E27FC236}">
                <a16:creationId xmlns:a16="http://schemas.microsoft.com/office/drawing/2014/main" id="{ABE45CEE-7E04-FC4C-813B-FF0F599A5945}"/>
              </a:ext>
            </a:extLst>
          </p:cNvPr>
          <p:cNvSpPr txBox="1"/>
          <p:nvPr/>
        </p:nvSpPr>
        <p:spPr>
          <a:xfrm>
            <a:off x="5612779" y="3536414"/>
            <a:ext cx="644728" cy="369332"/>
          </a:xfrm>
          <a:prstGeom prst="rect">
            <a:avLst/>
          </a:prstGeom>
          <a:noFill/>
        </p:spPr>
        <p:txBody>
          <a:bodyPr wrap="none" rtlCol="0">
            <a:spAutoFit/>
          </a:bodyPr>
          <a:lstStyle/>
          <a:p>
            <a:r>
              <a:rPr lang="en-US" dirty="0">
                <a:solidFill>
                  <a:srgbClr val="7030A0"/>
                </a:solidFill>
                <a:latin typeface="Lucida Handwriting" panose="03010101010101010101" pitchFamily="66" charset="77"/>
              </a:rPr>
              <a:t>Z</a:t>
            </a:r>
            <a:r>
              <a:rPr lang="en-US" dirty="0">
                <a:latin typeface="Lucida Handwriting" panose="03010101010101010101" pitchFamily="66" charset="77"/>
              </a:rPr>
              <a:t> = </a:t>
            </a:r>
          </a:p>
        </p:txBody>
      </p:sp>
      <p:sp>
        <p:nvSpPr>
          <p:cNvPr id="47" name="Rectangle 46">
            <a:extLst>
              <a:ext uri="{FF2B5EF4-FFF2-40B4-BE49-F238E27FC236}">
                <a16:creationId xmlns:a16="http://schemas.microsoft.com/office/drawing/2014/main" id="{798FA84B-AEC1-5E40-84AC-0601BC75C3BE}"/>
              </a:ext>
            </a:extLst>
          </p:cNvPr>
          <p:cNvSpPr/>
          <p:nvPr/>
        </p:nvSpPr>
        <p:spPr>
          <a:xfrm>
            <a:off x="5102639" y="5322605"/>
            <a:ext cx="333746"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endParaRPr lang="en-US" dirty="0"/>
          </a:p>
        </p:txBody>
      </p:sp>
      <p:sp>
        <p:nvSpPr>
          <p:cNvPr id="48" name="Rectangle 47">
            <a:extLst>
              <a:ext uri="{FF2B5EF4-FFF2-40B4-BE49-F238E27FC236}">
                <a16:creationId xmlns:a16="http://schemas.microsoft.com/office/drawing/2014/main" id="{9F41A019-11D2-414F-9879-F416A99D1ED0}"/>
              </a:ext>
            </a:extLst>
          </p:cNvPr>
          <p:cNvSpPr/>
          <p:nvPr/>
        </p:nvSpPr>
        <p:spPr>
          <a:xfrm>
            <a:off x="2771301" y="2691278"/>
            <a:ext cx="689612" cy="369332"/>
          </a:xfrm>
          <a:prstGeom prst="rect">
            <a:avLst/>
          </a:prstGeom>
        </p:spPr>
        <p:txBody>
          <a:bodyPr wrap="none">
            <a:spAutoFit/>
          </a:bodyPr>
          <a:lstStyle/>
          <a:p>
            <a:r>
              <a:rPr lang="en-US" dirty="0">
                <a:latin typeface="Lucida Handwriting" panose="03010101010101010101" pitchFamily="66" charset="77"/>
              </a:rPr>
              <a:t>f(</a:t>
            </a:r>
            <a:r>
              <a:rPr lang="en-US" b="1" dirty="0">
                <a:solidFill>
                  <a:srgbClr val="FF0000"/>
                </a:solidFill>
                <a:latin typeface="Lucida Handwriting" panose="03010101010101010101" pitchFamily="66" charset="77"/>
              </a:rPr>
              <a:t>x</a:t>
            </a:r>
            <a:r>
              <a:rPr lang="en-US" dirty="0">
                <a:latin typeface="Lucida Handwriting" panose="03010101010101010101" pitchFamily="66" charset="77"/>
              </a:rPr>
              <a:t>)</a:t>
            </a:r>
            <a:endParaRPr lang="en-US" dirty="0"/>
          </a:p>
        </p:txBody>
      </p:sp>
      <p:cxnSp>
        <p:nvCxnSpPr>
          <p:cNvPr id="49" name="Straight Arrow Connector 48">
            <a:extLst>
              <a:ext uri="{FF2B5EF4-FFF2-40B4-BE49-F238E27FC236}">
                <a16:creationId xmlns:a16="http://schemas.microsoft.com/office/drawing/2014/main" id="{923840EC-4180-CF48-8191-F99B1469F0C1}"/>
              </a:ext>
            </a:extLst>
          </p:cNvPr>
          <p:cNvCxnSpPr>
            <a:cxnSpLocks/>
          </p:cNvCxnSpPr>
          <p:nvPr/>
        </p:nvCxnSpPr>
        <p:spPr>
          <a:xfrm flipV="1">
            <a:off x="2718151" y="2813493"/>
            <a:ext cx="0" cy="272050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9E8D0B5-D3DC-2A45-9894-F8C21222B995}"/>
              </a:ext>
            </a:extLst>
          </p:cNvPr>
          <p:cNvCxnSpPr>
            <a:cxnSpLocks/>
          </p:cNvCxnSpPr>
          <p:nvPr/>
        </p:nvCxnSpPr>
        <p:spPr>
          <a:xfrm>
            <a:off x="257952" y="5473266"/>
            <a:ext cx="4920398"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185548FC-77FA-FC40-92FD-21AE0D282CB7}"/>
              </a:ext>
            </a:extLst>
          </p:cNvPr>
          <p:cNvSpPr/>
          <p:nvPr/>
        </p:nvSpPr>
        <p:spPr>
          <a:xfrm>
            <a:off x="3607128" y="3583420"/>
            <a:ext cx="1250663" cy="307777"/>
          </a:xfrm>
          <a:prstGeom prst="rect">
            <a:avLst/>
          </a:prstGeom>
          <a:ln>
            <a:noFill/>
          </a:ln>
        </p:spPr>
        <p:txBody>
          <a:bodyPr wrap="none">
            <a:spAutoFit/>
          </a:bodyPr>
          <a:lstStyle/>
          <a:p>
            <a:r>
              <a:rPr lang="en-US" sz="1400" dirty="0" err="1">
                <a:solidFill>
                  <a:srgbClr val="0070C0"/>
                </a:solidFill>
                <a:latin typeface="Lucida Handwriting" panose="03010101010101010101" pitchFamily="66" charset="77"/>
              </a:rPr>
              <a:t>f</a:t>
            </a:r>
            <a:r>
              <a:rPr lang="en-US" sz="1400" b="1" baseline="-25000" dirty="0" err="1">
                <a:solidFill>
                  <a:srgbClr val="0070C0"/>
                </a:solidFill>
                <a:latin typeface="Lucida Handwriting" panose="03010101010101010101" pitchFamily="66" charset="77"/>
              </a:rPr>
              <a:t>X</a:t>
            </a:r>
            <a:r>
              <a:rPr lang="en-US" sz="1400" dirty="0">
                <a:latin typeface="Lucida Handwriting" panose="03010101010101010101" pitchFamily="66" charset="77"/>
              </a:rPr>
              <a:t>(</a:t>
            </a:r>
            <a:r>
              <a:rPr lang="en-US" sz="1400" b="1" dirty="0">
                <a:solidFill>
                  <a:srgbClr val="FF0000"/>
                </a:solidFill>
                <a:latin typeface="Lucida Handwriting" panose="03010101010101010101" pitchFamily="66" charset="77"/>
              </a:rPr>
              <a:t>x</a:t>
            </a:r>
            <a:r>
              <a:rPr lang="en-US" sz="1400" b="1" dirty="0">
                <a:latin typeface="Lucida Handwriting" panose="03010101010101010101" pitchFamily="66" charset="77"/>
              </a:rPr>
              <a:t>,</a:t>
            </a:r>
            <a:r>
              <a:rPr lang="en-US" sz="1400" b="1" dirty="0">
                <a:solidFill>
                  <a:srgbClr val="FF0000"/>
                </a:solidFill>
                <a:latin typeface="Lucida Handwriting" panose="03010101010101010101" pitchFamily="66" charset="77"/>
              </a:rPr>
              <a:t> </a:t>
            </a:r>
            <a:r>
              <a:rPr lang="en-US" sz="1400" b="1" dirty="0">
                <a:solidFill>
                  <a:srgbClr val="7030A0"/>
                </a:solidFill>
                <a:latin typeface="Lucida Handwriting" panose="03010101010101010101" pitchFamily="66" charset="77"/>
              </a:rPr>
              <a:t>𝜇</a:t>
            </a:r>
            <a:r>
              <a:rPr lang="en-US" sz="1400" b="1" baseline="-25000" dirty="0">
                <a:solidFill>
                  <a:srgbClr val="00B050"/>
                </a:solidFill>
                <a:latin typeface="Lucida Handwriting" panose="03010101010101010101" pitchFamily="66" charset="77"/>
              </a:rPr>
              <a:t>Y</a:t>
            </a:r>
            <a:r>
              <a:rPr lang="en-US" sz="1400" b="1" dirty="0">
                <a:latin typeface="Lucida Handwriting" panose="03010101010101010101" pitchFamily="66" charset="77"/>
              </a:rPr>
              <a:t>, </a:t>
            </a:r>
            <a:r>
              <a:rPr lang="en-US" sz="1400" b="1" dirty="0">
                <a:solidFill>
                  <a:srgbClr val="7030A0"/>
                </a:solidFill>
                <a:latin typeface="Lucida Handwriting" panose="03010101010101010101" pitchFamily="66" charset="77"/>
              </a:rPr>
              <a:t>𝜎</a:t>
            </a:r>
            <a:r>
              <a:rPr lang="en-US" sz="1400" b="1" baseline="-25000" dirty="0">
                <a:solidFill>
                  <a:srgbClr val="00B050"/>
                </a:solidFill>
                <a:latin typeface="Lucida Handwriting" panose="03010101010101010101" pitchFamily="66" charset="77"/>
              </a:rPr>
              <a:t>Y</a:t>
            </a:r>
            <a:r>
              <a:rPr lang="en-US" sz="1400" dirty="0">
                <a:latin typeface="Lucida Handwriting" panose="03010101010101010101" pitchFamily="66" charset="77"/>
              </a:rPr>
              <a:t>)</a:t>
            </a:r>
            <a:endParaRPr lang="en-US" sz="1400" dirty="0"/>
          </a:p>
        </p:txBody>
      </p:sp>
      <p:cxnSp>
        <p:nvCxnSpPr>
          <p:cNvPr id="52" name="Straight Connector 51">
            <a:extLst>
              <a:ext uri="{FF2B5EF4-FFF2-40B4-BE49-F238E27FC236}">
                <a16:creationId xmlns:a16="http://schemas.microsoft.com/office/drawing/2014/main" id="{4DDA946C-9C72-1147-B6A9-B56FB313C6E3}"/>
              </a:ext>
            </a:extLst>
          </p:cNvPr>
          <p:cNvCxnSpPr>
            <a:cxnSpLocks/>
          </p:cNvCxnSpPr>
          <p:nvPr/>
        </p:nvCxnSpPr>
        <p:spPr>
          <a:xfrm flipV="1">
            <a:off x="4250485" y="3956718"/>
            <a:ext cx="0" cy="1590427"/>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3C01CF38-6EF9-DA49-B369-E8602E42A263}"/>
              </a:ext>
            </a:extLst>
          </p:cNvPr>
          <p:cNvSpPr/>
          <p:nvPr/>
        </p:nvSpPr>
        <p:spPr>
          <a:xfrm>
            <a:off x="4096040" y="5447910"/>
            <a:ext cx="434734" cy="369332"/>
          </a:xfrm>
          <a:prstGeom prst="rect">
            <a:avLst/>
          </a:prstGeom>
        </p:spPr>
        <p:txBody>
          <a:bodyPr wrap="none">
            <a:spAutoFit/>
          </a:bodyPr>
          <a:lstStyle/>
          <a:p>
            <a:r>
              <a:rPr lang="en-US" b="1" dirty="0">
                <a:solidFill>
                  <a:srgbClr val="7030A0"/>
                </a:solidFill>
                <a:latin typeface="Lucida Handwriting" panose="03010101010101010101" pitchFamily="66" charset="77"/>
              </a:rPr>
              <a:t>𝛍</a:t>
            </a:r>
            <a:r>
              <a:rPr lang="en-US" b="1" baseline="-25000" dirty="0">
                <a:solidFill>
                  <a:srgbClr val="0070C0"/>
                </a:solidFill>
                <a:latin typeface="Lucida Handwriting" panose="03010101010101010101" pitchFamily="66" charset="77"/>
              </a:rPr>
              <a:t>X</a:t>
            </a:r>
            <a:endParaRPr lang="en-US" baseline="-25000" dirty="0">
              <a:solidFill>
                <a:srgbClr val="0070C0"/>
              </a:solidFill>
            </a:endParaRPr>
          </a:p>
        </p:txBody>
      </p:sp>
      <p:sp>
        <p:nvSpPr>
          <p:cNvPr id="54" name="Freeform 53">
            <a:extLst>
              <a:ext uri="{FF2B5EF4-FFF2-40B4-BE49-F238E27FC236}">
                <a16:creationId xmlns:a16="http://schemas.microsoft.com/office/drawing/2014/main" id="{22B443BE-4838-9A4F-AAE1-A82992DAF9CC}"/>
              </a:ext>
            </a:extLst>
          </p:cNvPr>
          <p:cNvSpPr/>
          <p:nvPr/>
        </p:nvSpPr>
        <p:spPr>
          <a:xfrm>
            <a:off x="2109120" y="3237314"/>
            <a:ext cx="1176593" cy="2188718"/>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55" name="Freeform 54">
            <a:extLst>
              <a:ext uri="{FF2B5EF4-FFF2-40B4-BE49-F238E27FC236}">
                <a16:creationId xmlns:a16="http://schemas.microsoft.com/office/drawing/2014/main" id="{09E18DA2-DA6C-A843-82EE-EE7EB69EB5B6}"/>
              </a:ext>
            </a:extLst>
          </p:cNvPr>
          <p:cNvSpPr/>
          <p:nvPr/>
        </p:nvSpPr>
        <p:spPr>
          <a:xfrm>
            <a:off x="3126470" y="3917542"/>
            <a:ext cx="2181600"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72A1B0AE-1F5C-404F-B7A6-0D0D14FC4794}"/>
                  </a:ext>
                </a:extLst>
              </p:cNvPr>
              <p:cNvSpPr/>
              <p:nvPr/>
            </p:nvSpPr>
            <p:spPr>
              <a:xfrm>
                <a:off x="982075" y="4157203"/>
                <a:ext cx="1231427" cy="307777"/>
              </a:xfrm>
              <a:prstGeom prst="rect">
                <a:avLst/>
              </a:prstGeom>
              <a:ln>
                <a:noFill/>
              </a:ln>
            </p:spPr>
            <p:txBody>
              <a:bodyPr wrap="none">
                <a:spAutoFit/>
              </a:bodyPr>
              <a:lstStyle/>
              <a:p>
                <a:r>
                  <a:rPr lang="en-US" sz="1400" dirty="0">
                    <a:solidFill>
                      <a:srgbClr val="00B050"/>
                    </a:solidFill>
                    <a:latin typeface="Lucida Handwriting" panose="03010101010101010101" pitchFamily="66" charset="77"/>
                  </a:rPr>
                  <a:t>f</a:t>
                </a:r>
                <a:r>
                  <a:rPr lang="en-US" sz="1400" b="1" baseline="-25000" dirty="0" err="1">
                    <a:solidFill>
                      <a:srgbClr val="00B050"/>
                    </a:solidFill>
                    <a:latin typeface="Lucida Handwriting" panose="03010101010101010101" pitchFamily="66" charset="77"/>
                  </a:rPr>
                  <a:t>Y</a:t>
                </a:r>
                <a:r>
                  <a:rPr lang="en-US" sz="1400" dirty="0">
                    <a:latin typeface="Lucida Handwriting" panose="03010101010101010101" pitchFamily="66" charset="77"/>
                  </a:rPr>
                  <a:t>(</a:t>
                </a:r>
                <a14:m>
                  <m:oMath xmlns:m="http://schemas.openxmlformats.org/officeDocument/2006/math">
                    <m:r>
                      <a:rPr lang="en-US" sz="1400" b="1" i="1" smtClean="0">
                        <a:solidFill>
                          <a:srgbClr val="FF0000"/>
                        </a:solidFill>
                        <a:latin typeface="Cambria Math" panose="02040503050406030204" pitchFamily="18" charset="0"/>
                      </a:rPr>
                      <m:t>𝒚</m:t>
                    </m:r>
                  </m:oMath>
                </a14:m>
                <a:r>
                  <a:rPr lang="en-US" sz="1400" b="1" dirty="0">
                    <a:latin typeface="Lucida Handwriting" panose="03010101010101010101" pitchFamily="66" charset="77"/>
                  </a:rPr>
                  <a:t>,</a:t>
                </a:r>
                <a:r>
                  <a:rPr lang="en-US" sz="1400" b="1" dirty="0">
                    <a:solidFill>
                      <a:srgbClr val="FF0000"/>
                    </a:solidFill>
                    <a:latin typeface="Lucida Handwriting" panose="03010101010101010101" pitchFamily="66" charset="77"/>
                  </a:rPr>
                  <a:t> </a:t>
                </a:r>
                <a:r>
                  <a:rPr lang="en-US" sz="1400" b="1" dirty="0">
                    <a:solidFill>
                      <a:srgbClr val="7030A0"/>
                    </a:solidFill>
                    <a:latin typeface="Lucida Handwriting" panose="03010101010101010101" pitchFamily="66" charset="77"/>
                  </a:rPr>
                  <a:t>𝜇</a:t>
                </a:r>
                <a:r>
                  <a:rPr lang="en-US" sz="1400" b="1" baseline="-25000" dirty="0">
                    <a:solidFill>
                      <a:srgbClr val="00B050"/>
                    </a:solidFill>
                    <a:latin typeface="Lucida Handwriting" panose="03010101010101010101" pitchFamily="66" charset="77"/>
                  </a:rPr>
                  <a:t>Y</a:t>
                </a:r>
                <a:r>
                  <a:rPr lang="en-US" sz="1400" b="1" dirty="0">
                    <a:latin typeface="Lucida Handwriting" panose="03010101010101010101" pitchFamily="66" charset="77"/>
                  </a:rPr>
                  <a:t>, </a:t>
                </a:r>
                <a:r>
                  <a:rPr lang="en-US" sz="1400" b="1" dirty="0">
                    <a:solidFill>
                      <a:srgbClr val="7030A0"/>
                    </a:solidFill>
                    <a:latin typeface="Lucida Handwriting" panose="03010101010101010101" pitchFamily="66" charset="77"/>
                  </a:rPr>
                  <a:t>𝜎</a:t>
                </a:r>
                <a:r>
                  <a:rPr lang="en-US" sz="1400" b="1" baseline="-25000" dirty="0">
                    <a:solidFill>
                      <a:srgbClr val="00B050"/>
                    </a:solidFill>
                    <a:latin typeface="Lucida Handwriting" panose="03010101010101010101" pitchFamily="66" charset="77"/>
                  </a:rPr>
                  <a:t>Y</a:t>
                </a:r>
                <a:r>
                  <a:rPr lang="en-US" sz="1400" dirty="0">
                    <a:latin typeface="Lucida Handwriting" panose="03010101010101010101" pitchFamily="66" charset="77"/>
                  </a:rPr>
                  <a:t>)</a:t>
                </a:r>
                <a:endParaRPr lang="en-US" sz="1400" dirty="0"/>
              </a:p>
            </p:txBody>
          </p:sp>
        </mc:Choice>
        <mc:Fallback xmlns="">
          <p:sp>
            <p:nvSpPr>
              <p:cNvPr id="56" name="Rectangle 55">
                <a:extLst>
                  <a:ext uri="{FF2B5EF4-FFF2-40B4-BE49-F238E27FC236}">
                    <a16:creationId xmlns:a16="http://schemas.microsoft.com/office/drawing/2014/main" id="{72A1B0AE-1F5C-404F-B7A6-0D0D14FC4794}"/>
                  </a:ext>
                </a:extLst>
              </p:cNvPr>
              <p:cNvSpPr>
                <a:spLocks noRot="1" noChangeAspect="1" noMove="1" noResize="1" noEditPoints="1" noAdjustHandles="1" noChangeArrowheads="1" noChangeShapeType="1" noTextEdit="1"/>
              </p:cNvSpPr>
              <p:nvPr/>
            </p:nvSpPr>
            <p:spPr>
              <a:xfrm>
                <a:off x="982075" y="4157203"/>
                <a:ext cx="1231427" cy="307777"/>
              </a:xfrm>
              <a:prstGeom prst="rect">
                <a:avLst/>
              </a:prstGeom>
              <a:blipFill>
                <a:blip r:embed="rId8"/>
                <a:stretch>
                  <a:fillRect l="-1020" b="-15385"/>
                </a:stretch>
              </a:blipFill>
              <a:ln>
                <a:noFill/>
              </a:ln>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F8B0013A-1252-5F4B-961C-5B70E95B1DD0}"/>
              </a:ext>
            </a:extLst>
          </p:cNvPr>
          <p:cNvCxnSpPr>
            <a:cxnSpLocks/>
            <a:endCxn id="62" idx="2"/>
          </p:cNvCxnSpPr>
          <p:nvPr/>
        </p:nvCxnSpPr>
        <p:spPr>
          <a:xfrm flipV="1">
            <a:off x="1760474" y="4492580"/>
            <a:ext cx="4610" cy="1091176"/>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ED572A3E-243F-8A49-8304-E7E519300512}"/>
              </a:ext>
            </a:extLst>
          </p:cNvPr>
          <p:cNvSpPr/>
          <p:nvPr/>
        </p:nvSpPr>
        <p:spPr>
          <a:xfrm>
            <a:off x="1606029" y="5484519"/>
            <a:ext cx="434734" cy="369332"/>
          </a:xfrm>
          <a:prstGeom prst="rect">
            <a:avLst/>
          </a:prstGeom>
        </p:spPr>
        <p:txBody>
          <a:bodyPr wrap="square">
            <a:spAutoFit/>
          </a:bodyPr>
          <a:lstStyle/>
          <a:p>
            <a:r>
              <a:rPr lang="en-US" b="1" dirty="0">
                <a:solidFill>
                  <a:srgbClr val="7030A0"/>
                </a:solidFill>
                <a:latin typeface="Lucida Handwriting" panose="03010101010101010101" pitchFamily="66" charset="77"/>
              </a:rPr>
              <a:t>𝛍</a:t>
            </a:r>
            <a:r>
              <a:rPr lang="en-US" b="1" baseline="-25000" dirty="0">
                <a:solidFill>
                  <a:srgbClr val="00B050"/>
                </a:solidFill>
                <a:latin typeface="Lucida Handwriting" panose="03010101010101010101" pitchFamily="66" charset="77"/>
              </a:rPr>
              <a:t>Y</a:t>
            </a:r>
            <a:endParaRPr lang="en-US" baseline="-25000" dirty="0">
              <a:solidFill>
                <a:srgbClr val="00B050"/>
              </a:solidFill>
            </a:endParaRPr>
          </a:p>
        </p:txBody>
      </p:sp>
      <p:sp>
        <p:nvSpPr>
          <p:cNvPr id="62" name="Freeform 61">
            <a:extLst>
              <a:ext uri="{FF2B5EF4-FFF2-40B4-BE49-F238E27FC236}">
                <a16:creationId xmlns:a16="http://schemas.microsoft.com/office/drawing/2014/main" id="{EACBB727-709B-9A43-91A3-63B0E074BD49}"/>
              </a:ext>
            </a:extLst>
          </p:cNvPr>
          <p:cNvSpPr/>
          <p:nvPr/>
        </p:nvSpPr>
        <p:spPr>
          <a:xfrm>
            <a:off x="131293" y="4492563"/>
            <a:ext cx="3178125" cy="953120"/>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A9880C9-5488-4848-BE21-5E55904E3926}"/>
              </a:ext>
            </a:extLst>
          </p:cNvPr>
          <p:cNvSpPr/>
          <p:nvPr/>
        </p:nvSpPr>
        <p:spPr>
          <a:xfrm>
            <a:off x="2736029" y="3157761"/>
            <a:ext cx="332142" cy="369332"/>
          </a:xfrm>
          <a:prstGeom prst="rect">
            <a:avLst/>
          </a:prstGeom>
        </p:spPr>
        <p:txBody>
          <a:bodyPr wrap="none">
            <a:spAutoFit/>
          </a:bodyPr>
          <a:lstStyle/>
          <a:p>
            <a:r>
              <a:rPr lang="en-US" dirty="0">
                <a:solidFill>
                  <a:srgbClr val="7030A0"/>
                </a:solidFill>
                <a:latin typeface="Lucida Handwriting" panose="03010101010101010101" pitchFamily="66" charset="77"/>
              </a:rPr>
              <a:t>Z</a:t>
            </a:r>
            <a:endParaRPr lang="en-US" dirty="0"/>
          </a:p>
        </p:txBody>
      </p:sp>
      <p:sp>
        <p:nvSpPr>
          <p:cNvPr id="67" name="TextBox 66">
            <a:extLst>
              <a:ext uri="{FF2B5EF4-FFF2-40B4-BE49-F238E27FC236}">
                <a16:creationId xmlns:a16="http://schemas.microsoft.com/office/drawing/2014/main" id="{72ED3B30-C95F-BB4F-9B47-33E2B4009732}"/>
              </a:ext>
            </a:extLst>
          </p:cNvPr>
          <p:cNvSpPr txBox="1"/>
          <p:nvPr/>
        </p:nvSpPr>
        <p:spPr>
          <a:xfrm>
            <a:off x="2576987" y="5455783"/>
            <a:ext cx="301686" cy="369332"/>
          </a:xfrm>
          <a:prstGeom prst="rect">
            <a:avLst/>
          </a:prstGeom>
          <a:noFill/>
        </p:spPr>
        <p:txBody>
          <a:bodyPr wrap="none" rtlCol="0">
            <a:spAutoFit/>
          </a:bodyPr>
          <a:lstStyle/>
          <a:p>
            <a:r>
              <a:rPr lang="en-US" b="1" dirty="0">
                <a:solidFill>
                  <a:srgbClr val="FF0000"/>
                </a:solidFill>
              </a:rPr>
              <a:t>0</a:t>
            </a:r>
          </a:p>
        </p:txBody>
      </p:sp>
      <p:sp>
        <p:nvSpPr>
          <p:cNvPr id="68" name="TextBox 67">
            <a:extLst>
              <a:ext uri="{FF2B5EF4-FFF2-40B4-BE49-F238E27FC236}">
                <a16:creationId xmlns:a16="http://schemas.microsoft.com/office/drawing/2014/main" id="{456390E1-73FD-DC4B-BFDE-C1637F987F00}"/>
              </a:ext>
            </a:extLst>
          </p:cNvPr>
          <p:cNvSpPr txBox="1"/>
          <p:nvPr/>
        </p:nvSpPr>
        <p:spPr>
          <a:xfrm>
            <a:off x="2711474" y="5455783"/>
            <a:ext cx="354584" cy="369332"/>
          </a:xfrm>
          <a:prstGeom prst="rect">
            <a:avLst/>
          </a:prstGeom>
          <a:noFill/>
        </p:spPr>
        <p:txBody>
          <a:bodyPr wrap="none" rtlCol="0">
            <a:spAutoFit/>
          </a:bodyPr>
          <a:lstStyle/>
          <a:p>
            <a:r>
              <a:rPr lang="en-US" b="1" dirty="0">
                <a:solidFill>
                  <a:srgbClr val="FF0000"/>
                </a:solidFill>
              </a:rPr>
              <a:t> 1</a:t>
            </a:r>
          </a:p>
        </p:txBody>
      </p:sp>
      <p:sp>
        <p:nvSpPr>
          <p:cNvPr id="69" name="TextBox 68">
            <a:extLst>
              <a:ext uri="{FF2B5EF4-FFF2-40B4-BE49-F238E27FC236}">
                <a16:creationId xmlns:a16="http://schemas.microsoft.com/office/drawing/2014/main" id="{5FE739D1-0AE2-824A-8D04-3A4DF76C85B7}"/>
              </a:ext>
            </a:extLst>
          </p:cNvPr>
          <p:cNvSpPr txBox="1"/>
          <p:nvPr/>
        </p:nvSpPr>
        <p:spPr>
          <a:xfrm>
            <a:off x="2317263" y="5455783"/>
            <a:ext cx="372218" cy="369332"/>
          </a:xfrm>
          <a:prstGeom prst="rect">
            <a:avLst/>
          </a:prstGeom>
          <a:noFill/>
        </p:spPr>
        <p:txBody>
          <a:bodyPr wrap="none" rtlCol="0">
            <a:spAutoFit/>
          </a:bodyPr>
          <a:lstStyle/>
          <a:p>
            <a:r>
              <a:rPr lang="en-US" b="1" dirty="0">
                <a:solidFill>
                  <a:srgbClr val="FF0000"/>
                </a:solidFill>
              </a:rPr>
              <a:t>-1</a:t>
            </a:r>
          </a:p>
        </p:txBody>
      </p:sp>
      <p:sp>
        <p:nvSpPr>
          <p:cNvPr id="70" name="TextBox 69">
            <a:extLst>
              <a:ext uri="{FF2B5EF4-FFF2-40B4-BE49-F238E27FC236}">
                <a16:creationId xmlns:a16="http://schemas.microsoft.com/office/drawing/2014/main" id="{D31D3EC3-8A49-994F-BEE1-EDE9DF6A3E5C}"/>
              </a:ext>
            </a:extLst>
          </p:cNvPr>
          <p:cNvSpPr txBox="1"/>
          <p:nvPr/>
        </p:nvSpPr>
        <p:spPr>
          <a:xfrm>
            <a:off x="2112244" y="5455783"/>
            <a:ext cx="372218" cy="369332"/>
          </a:xfrm>
          <a:prstGeom prst="rect">
            <a:avLst/>
          </a:prstGeom>
          <a:noFill/>
        </p:spPr>
        <p:txBody>
          <a:bodyPr wrap="none" rtlCol="0">
            <a:spAutoFit/>
          </a:bodyPr>
          <a:lstStyle/>
          <a:p>
            <a:r>
              <a:rPr lang="en-US" b="1" dirty="0">
                <a:solidFill>
                  <a:srgbClr val="FF0000"/>
                </a:solidFill>
              </a:rPr>
              <a:t>-2</a:t>
            </a:r>
          </a:p>
        </p:txBody>
      </p:sp>
      <p:sp>
        <p:nvSpPr>
          <p:cNvPr id="71" name="TextBox 70">
            <a:extLst>
              <a:ext uri="{FF2B5EF4-FFF2-40B4-BE49-F238E27FC236}">
                <a16:creationId xmlns:a16="http://schemas.microsoft.com/office/drawing/2014/main" id="{5CBF7E80-1F00-1249-9836-8BE23239A398}"/>
              </a:ext>
            </a:extLst>
          </p:cNvPr>
          <p:cNvSpPr txBox="1"/>
          <p:nvPr/>
        </p:nvSpPr>
        <p:spPr>
          <a:xfrm>
            <a:off x="3086244" y="5455783"/>
            <a:ext cx="354584" cy="369332"/>
          </a:xfrm>
          <a:prstGeom prst="rect">
            <a:avLst/>
          </a:prstGeom>
          <a:noFill/>
        </p:spPr>
        <p:txBody>
          <a:bodyPr wrap="none" rtlCol="0">
            <a:spAutoFit/>
          </a:bodyPr>
          <a:lstStyle/>
          <a:p>
            <a:r>
              <a:rPr lang="en-US" b="1" dirty="0">
                <a:solidFill>
                  <a:srgbClr val="FF0000"/>
                </a:solidFill>
              </a:rPr>
              <a:t> 3</a:t>
            </a:r>
          </a:p>
        </p:txBody>
      </p:sp>
      <p:sp>
        <p:nvSpPr>
          <p:cNvPr id="72" name="TextBox 71">
            <a:extLst>
              <a:ext uri="{FF2B5EF4-FFF2-40B4-BE49-F238E27FC236}">
                <a16:creationId xmlns:a16="http://schemas.microsoft.com/office/drawing/2014/main" id="{F724CCBD-FDE3-CA40-95AA-E97E3D71E19B}"/>
              </a:ext>
            </a:extLst>
          </p:cNvPr>
          <p:cNvSpPr txBox="1"/>
          <p:nvPr/>
        </p:nvSpPr>
        <p:spPr>
          <a:xfrm>
            <a:off x="2898859" y="5455783"/>
            <a:ext cx="354584" cy="369332"/>
          </a:xfrm>
          <a:prstGeom prst="rect">
            <a:avLst/>
          </a:prstGeom>
          <a:noFill/>
        </p:spPr>
        <p:txBody>
          <a:bodyPr wrap="none" rtlCol="0">
            <a:spAutoFit/>
          </a:bodyPr>
          <a:lstStyle/>
          <a:p>
            <a:r>
              <a:rPr lang="en-US" b="1" dirty="0">
                <a:solidFill>
                  <a:srgbClr val="FF0000"/>
                </a:solidFill>
              </a:rPr>
              <a:t> 2</a:t>
            </a:r>
          </a:p>
        </p:txBody>
      </p:sp>
      <p:sp>
        <p:nvSpPr>
          <p:cNvPr id="73" name="TextBox 72">
            <a:extLst>
              <a:ext uri="{FF2B5EF4-FFF2-40B4-BE49-F238E27FC236}">
                <a16:creationId xmlns:a16="http://schemas.microsoft.com/office/drawing/2014/main" id="{233B62B9-A799-AC4F-A81B-3628F31AE54F}"/>
              </a:ext>
            </a:extLst>
          </p:cNvPr>
          <p:cNvSpPr txBox="1"/>
          <p:nvPr/>
        </p:nvSpPr>
        <p:spPr>
          <a:xfrm>
            <a:off x="1907225" y="5455783"/>
            <a:ext cx="372218" cy="369332"/>
          </a:xfrm>
          <a:prstGeom prst="rect">
            <a:avLst/>
          </a:prstGeom>
          <a:noFill/>
        </p:spPr>
        <p:txBody>
          <a:bodyPr wrap="none" rtlCol="0">
            <a:spAutoFit/>
          </a:bodyPr>
          <a:lstStyle/>
          <a:p>
            <a:r>
              <a:rPr lang="en-US" b="1" dirty="0">
                <a:solidFill>
                  <a:srgbClr val="FF0000"/>
                </a:solidFill>
              </a:rPr>
              <a:t>-3</a:t>
            </a:r>
          </a:p>
        </p:txBody>
      </p:sp>
      <p:pic>
        <p:nvPicPr>
          <p:cNvPr id="74" name="Graphic 73" descr="Checklist">
            <a:hlinkClick r:id="rId9" action="ppaction://hlinksldjump"/>
            <a:extLst>
              <a:ext uri="{FF2B5EF4-FFF2-40B4-BE49-F238E27FC236}">
                <a16:creationId xmlns:a16="http://schemas.microsoft.com/office/drawing/2014/main" id="{D13A0C52-3ED1-8641-A636-DC5174ED763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2817144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3"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25"/>
                                        </p:tgtEl>
                                      </p:cBhvr>
                                      <p:by x="75000" y="75000"/>
                                    </p:animScale>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0 0 L 0 0.20787 " pathEditMode="relative" ptsTypes="AA">
                                      <p:cBhvr>
                                        <p:cTn id="18" dur="2000" fill="hold"/>
                                        <p:tgtEl>
                                          <p:spTgt spid="25"/>
                                        </p:tgtEl>
                                        <p:attrNameLst>
                                          <p:attrName>ppt_x</p:attrName>
                                          <p:attrName>ppt_y</p:attrName>
                                        </p:attrNameLst>
                                      </p:cBhvr>
                                    </p:animMotion>
                                  </p:childTnLst>
                                </p:cTn>
                              </p:par>
                            </p:childTnLst>
                          </p:cTn>
                        </p:par>
                        <p:par>
                          <p:cTn id="19" fill="hold">
                            <p:stCondLst>
                              <p:cond delay="4000"/>
                            </p:stCondLst>
                            <p:childTnLst>
                              <p:par>
                                <p:cTn id="20" presetID="6" presetClass="entr" presetSubtype="32"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out)">
                                      <p:cBhvr>
                                        <p:cTn id="22" dur="2000"/>
                                        <p:tgtEl>
                                          <p:spTgt spid="20"/>
                                        </p:tgtEl>
                                      </p:cBhvr>
                                    </p:animEffect>
                                  </p:childTnLst>
                                </p:cTn>
                              </p:par>
                              <p:par>
                                <p:cTn id="23" presetID="6" presetClass="entr" presetSubtype="32" fill="hold" grpId="2"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out)">
                                      <p:cBhvr>
                                        <p:cTn id="25" dur="2000"/>
                                        <p:tgtEl>
                                          <p:spTgt spid="18"/>
                                        </p:tgtEl>
                                      </p:cBhvr>
                                    </p:animEffect>
                                  </p:childTnLst>
                                </p:cTn>
                              </p:par>
                            </p:childTnLst>
                          </p:cTn>
                        </p:par>
                        <p:par>
                          <p:cTn id="26" fill="hold">
                            <p:stCondLst>
                              <p:cond delay="6000"/>
                            </p:stCondLst>
                            <p:childTnLst>
                              <p:par>
                                <p:cTn id="27" presetID="9" presetClass="exit" presetSubtype="0" fill="hold" grpId="2" nodeType="afterEffect">
                                  <p:stCondLst>
                                    <p:cond delay="0"/>
                                  </p:stCondLst>
                                  <p:childTnLst>
                                    <p:animEffect transition="out" filter="dissolve">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childTnLst>
                          </p:cTn>
                        </p:par>
                        <p:par>
                          <p:cTn id="30" fill="hold">
                            <p:stCondLst>
                              <p:cond delay="6500"/>
                            </p:stCondLst>
                            <p:childTnLst>
                              <p:par>
                                <p:cTn id="31" presetID="9"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childTnLst>
                          </p:cTn>
                        </p:par>
                        <p:par>
                          <p:cTn id="34" fill="hold">
                            <p:stCondLst>
                              <p:cond delay="7000"/>
                            </p:stCondLst>
                            <p:childTnLst>
                              <p:par>
                                <p:cTn id="35" presetID="9"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dissolve">
                                      <p:cBhvr>
                                        <p:cTn id="46" dur="500"/>
                                        <p:tgtEl>
                                          <p:spTgt spid="24"/>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childTnLst>
                          </p:cTn>
                        </p:par>
                        <p:par>
                          <p:cTn id="51" fill="hold">
                            <p:stCondLst>
                              <p:cond delay="1500"/>
                            </p:stCondLst>
                            <p:childTnLst>
                              <p:par>
                                <p:cTn id="52" presetID="9" presetClass="entr" presetSubtype="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dissolve">
                                      <p:cBhvr>
                                        <p:cTn id="54" dur="500"/>
                                        <p:tgtEl>
                                          <p:spTgt spid="29"/>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dissolve">
                                      <p:cBhvr>
                                        <p:cTn id="58" dur="500"/>
                                        <p:tgtEl>
                                          <p:spTgt spid="28"/>
                                        </p:tgtEl>
                                      </p:cBhvr>
                                    </p:animEffect>
                                  </p:childTnLst>
                                </p:cTn>
                              </p:par>
                            </p:childTnLst>
                          </p:cTn>
                        </p:par>
                        <p:par>
                          <p:cTn id="59" fill="hold">
                            <p:stCondLst>
                              <p:cond delay="2500"/>
                            </p:stCondLst>
                            <p:childTnLst>
                              <p:par>
                                <p:cTn id="60" presetID="9" presetClass="entr" presetSubtype="0"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dissolve">
                                      <p:cBhvr>
                                        <p:cTn id="62" dur="500"/>
                                        <p:tgtEl>
                                          <p:spTgt spid="30"/>
                                        </p:tgtEl>
                                      </p:cBhvr>
                                    </p:animEffect>
                                  </p:childTnLst>
                                </p:cTn>
                              </p:par>
                            </p:childTnLst>
                          </p:cTn>
                        </p:par>
                        <p:par>
                          <p:cTn id="63" fill="hold">
                            <p:stCondLst>
                              <p:cond delay="3000"/>
                            </p:stCondLst>
                            <p:childTnLst>
                              <p:par>
                                <p:cTn id="64" presetID="9" presetClass="entr" presetSubtype="0"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dissolve">
                                      <p:cBhvr>
                                        <p:cTn id="66" dur="500"/>
                                        <p:tgtEl>
                                          <p:spTgt spid="31"/>
                                        </p:tgtEl>
                                      </p:cBhvr>
                                    </p:animEffect>
                                  </p:childTnLst>
                                </p:cTn>
                              </p:par>
                            </p:childTnLst>
                          </p:cTn>
                        </p:par>
                        <p:par>
                          <p:cTn id="67" fill="hold">
                            <p:stCondLst>
                              <p:cond delay="3500"/>
                            </p:stCondLst>
                            <p:childTnLst>
                              <p:par>
                                <p:cTn id="68" presetID="9"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dissolve">
                                      <p:cBhvr>
                                        <p:cTn id="70" dur="500"/>
                                        <p:tgtEl>
                                          <p:spTgt spid="32"/>
                                        </p:tgtEl>
                                      </p:cBhvr>
                                    </p:animEffect>
                                  </p:childTnLst>
                                </p:cTn>
                              </p:par>
                            </p:childTnLst>
                          </p:cTn>
                        </p:par>
                        <p:par>
                          <p:cTn id="71" fill="hold">
                            <p:stCondLst>
                              <p:cond delay="4000"/>
                            </p:stCondLst>
                            <p:childTnLst>
                              <p:par>
                                <p:cTn id="72" presetID="9" presetClass="entr" presetSubtype="0" fill="hold" grpId="0"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dissolve">
                                      <p:cBhvr>
                                        <p:cTn id="74" dur="500"/>
                                        <p:tgtEl>
                                          <p:spTgt spid="33"/>
                                        </p:tgtEl>
                                      </p:cBhvr>
                                    </p:animEffect>
                                  </p:childTnLst>
                                </p:cTn>
                              </p:par>
                            </p:childTnLst>
                          </p:cTn>
                        </p:par>
                        <p:par>
                          <p:cTn id="75" fill="hold">
                            <p:stCondLst>
                              <p:cond delay="4500"/>
                            </p:stCondLst>
                            <p:childTnLst>
                              <p:par>
                                <p:cTn id="76" presetID="9" presetClass="entr" presetSubtype="0"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dissolve">
                                      <p:cBhvr>
                                        <p:cTn id="78" dur="500"/>
                                        <p:tgtEl>
                                          <p:spTgt spid="35"/>
                                        </p:tgtEl>
                                      </p:cBhvr>
                                    </p:animEffect>
                                  </p:childTnLst>
                                </p:cTn>
                              </p:par>
                            </p:childTnLst>
                          </p:cTn>
                        </p:par>
                        <p:par>
                          <p:cTn id="79" fill="hold">
                            <p:stCondLst>
                              <p:cond delay="5000"/>
                            </p:stCondLst>
                            <p:childTnLst>
                              <p:par>
                                <p:cTn id="80" presetID="9" presetClass="entr" presetSubtype="0" fill="hold" grpId="0"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dissolve">
                                      <p:cBhvr>
                                        <p:cTn id="82" dur="500"/>
                                        <p:tgtEl>
                                          <p:spTgt spid="34"/>
                                        </p:tgtEl>
                                      </p:cBhvr>
                                    </p:animEffect>
                                  </p:childTnLst>
                                </p:cTn>
                              </p:par>
                            </p:childTnLst>
                          </p:cTn>
                        </p:par>
                        <p:par>
                          <p:cTn id="83" fill="hold">
                            <p:stCondLst>
                              <p:cond delay="5500"/>
                            </p:stCondLst>
                            <p:childTnLst>
                              <p:par>
                                <p:cTn id="84" presetID="9" presetClass="entr" presetSubtype="0" fill="hold" grpId="0" nodeType="after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dissolve">
                                      <p:cBhvr>
                                        <p:cTn id="91" dur="500"/>
                                        <p:tgtEl>
                                          <p:spTgt spid="4"/>
                                        </p:tgtEl>
                                      </p:cBhvr>
                                    </p:animEffect>
                                  </p:childTnLst>
                                </p:cTn>
                              </p:par>
                            </p:childTnLst>
                          </p:cTn>
                        </p:par>
                        <p:par>
                          <p:cTn id="92" fill="hold">
                            <p:stCondLst>
                              <p:cond delay="500"/>
                            </p:stCondLst>
                            <p:childTnLst>
                              <p:par>
                                <p:cTn id="93" presetID="9"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dissolve">
                                      <p:cBhvr>
                                        <p:cTn id="95" dur="500"/>
                                        <p:tgtEl>
                                          <p:spTgt spid="16"/>
                                        </p:tgtEl>
                                      </p:cBhvr>
                                    </p:animEffect>
                                  </p:childTnLst>
                                </p:cTn>
                              </p:par>
                            </p:childTnLst>
                          </p:cTn>
                        </p:par>
                        <p:par>
                          <p:cTn id="96" fill="hold">
                            <p:stCondLst>
                              <p:cond delay="1000"/>
                            </p:stCondLst>
                            <p:childTnLst>
                              <p:par>
                                <p:cTn id="97" presetID="9"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dissolve">
                                      <p:cBhvr>
                                        <p:cTn id="99" dur="500"/>
                                        <p:tgtEl>
                                          <p:spTgt spid="38"/>
                                        </p:tgtEl>
                                      </p:cBhvr>
                                    </p:animEffect>
                                  </p:childTnLst>
                                </p:cTn>
                              </p:par>
                            </p:childTnLst>
                          </p:cTn>
                        </p:par>
                        <p:par>
                          <p:cTn id="100" fill="hold">
                            <p:stCondLst>
                              <p:cond delay="1500"/>
                            </p:stCondLst>
                            <p:childTnLst>
                              <p:par>
                                <p:cTn id="101" presetID="9"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dissolve">
                                      <p:cBhvr>
                                        <p:cTn id="103" dur="500"/>
                                        <p:tgtEl>
                                          <p:spTgt spid="37"/>
                                        </p:tgtEl>
                                      </p:cBhvr>
                                    </p:animEffect>
                                  </p:childTnLst>
                                </p:cTn>
                              </p:par>
                            </p:childTnLst>
                          </p:cTn>
                        </p:par>
                        <p:par>
                          <p:cTn id="104" fill="hold">
                            <p:stCondLst>
                              <p:cond delay="2000"/>
                            </p:stCondLst>
                            <p:childTnLst>
                              <p:par>
                                <p:cTn id="105" presetID="9" presetClass="entr" presetSubtype="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dissolve">
                                      <p:cBhvr>
                                        <p:cTn id="107" dur="500"/>
                                        <p:tgtEl>
                                          <p:spTgt spid="44"/>
                                        </p:tgtEl>
                                      </p:cBhvr>
                                    </p:animEffect>
                                  </p:childTnLst>
                                </p:cTn>
                              </p:par>
                            </p:childTnLst>
                          </p:cTn>
                        </p:par>
                        <p:par>
                          <p:cTn id="108" fill="hold">
                            <p:stCondLst>
                              <p:cond delay="2500"/>
                            </p:stCondLst>
                            <p:childTnLst>
                              <p:par>
                                <p:cTn id="109" presetID="9" presetClass="entr" presetSubtype="0" fill="hold" grpId="0" nodeType="after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dissolve">
                                      <p:cBhvr>
                                        <p:cTn id="111" dur="500"/>
                                        <p:tgtEl>
                                          <p:spTgt spid="43"/>
                                        </p:tgtEl>
                                      </p:cBhvr>
                                    </p:animEffect>
                                  </p:childTnLst>
                                </p:cTn>
                              </p:par>
                            </p:childTnLst>
                          </p:cTn>
                        </p:par>
                        <p:par>
                          <p:cTn id="112" fill="hold">
                            <p:stCondLst>
                              <p:cond delay="3000"/>
                            </p:stCondLst>
                            <p:childTnLst>
                              <p:par>
                                <p:cTn id="113" presetID="9" presetClass="entr" presetSubtype="0" fill="hold" grpId="0" nodeType="after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dissolve">
                                      <p:cBhvr>
                                        <p:cTn id="115" dur="500"/>
                                        <p:tgtEl>
                                          <p:spTgt spid="45"/>
                                        </p:tgtEl>
                                      </p:cBhvr>
                                    </p:animEffect>
                                  </p:childTnLst>
                                </p:cTn>
                              </p:par>
                            </p:childTnLst>
                          </p:cTn>
                        </p:par>
                        <p:par>
                          <p:cTn id="116" fill="hold">
                            <p:stCondLst>
                              <p:cond delay="3500"/>
                            </p:stCondLst>
                            <p:childTnLst>
                              <p:par>
                                <p:cTn id="117" presetID="9" presetClass="entr" presetSubtype="0" fill="hold" grpId="0" nodeType="after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dissolve">
                                      <p:cBhvr>
                                        <p:cTn id="119" dur="500"/>
                                        <p:tgtEl>
                                          <p:spTgt spid="42"/>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3"/>
                                        </p:tgtEl>
                                        <p:attrNameLst>
                                          <p:attrName>style.visibility</p:attrName>
                                        </p:attrNameLst>
                                      </p:cBhvr>
                                      <p:to>
                                        <p:strVal val="visible"/>
                                      </p:to>
                                    </p:set>
                                    <p:animEffect transition="in" filter="dissolve">
                                      <p:cBhvr>
                                        <p:cTn id="124" dur="500"/>
                                        <p:tgtEl>
                                          <p:spTgt spid="3"/>
                                        </p:tgtEl>
                                      </p:cBhvr>
                                    </p:animEffect>
                                  </p:childTnLst>
                                </p:cTn>
                              </p:par>
                            </p:childTnLst>
                          </p:cTn>
                        </p:par>
                        <p:par>
                          <p:cTn id="125" fill="hold">
                            <p:stCondLst>
                              <p:cond delay="500"/>
                            </p:stCondLst>
                            <p:childTnLst>
                              <p:par>
                                <p:cTn id="126" presetID="9" presetClass="entr" presetSubtype="0" fill="hold" grpId="0"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dissolve">
                                      <p:cBhvr>
                                        <p:cTn id="128" dur="500"/>
                                        <p:tgtEl>
                                          <p:spTgt spid="4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50"/>
                                        </p:tgtEl>
                                        <p:attrNameLst>
                                          <p:attrName>style.visibility</p:attrName>
                                        </p:attrNameLst>
                                      </p:cBhvr>
                                      <p:to>
                                        <p:strVal val="visible"/>
                                      </p:to>
                                    </p:set>
                                    <p:animEffect transition="in" filter="wipe(left)">
                                      <p:cBhvr>
                                        <p:cTn id="133" dur="500"/>
                                        <p:tgtEl>
                                          <p:spTgt spid="50"/>
                                        </p:tgtEl>
                                      </p:cBhvr>
                                    </p:animEffect>
                                  </p:childTnLst>
                                </p:cTn>
                              </p:par>
                              <p:par>
                                <p:cTn id="134" presetID="22" presetClass="entr" presetSubtype="4" fill="hold"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wipe(down)">
                                      <p:cBhvr>
                                        <p:cTn id="136" dur="500"/>
                                        <p:tgtEl>
                                          <p:spTgt spid="49"/>
                                        </p:tgtEl>
                                      </p:cBhvr>
                                    </p:animEffect>
                                  </p:childTnLst>
                                </p:cTn>
                              </p:par>
                            </p:childTnLst>
                          </p:cTn>
                        </p:par>
                        <p:par>
                          <p:cTn id="137" fill="hold">
                            <p:stCondLst>
                              <p:cond delay="500"/>
                            </p:stCondLst>
                            <p:childTnLst>
                              <p:par>
                                <p:cTn id="138" presetID="9" presetClass="entr" presetSubtype="0" fill="hold" grpId="0" nodeType="after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dissolve">
                                      <p:cBhvr>
                                        <p:cTn id="140" dur="500"/>
                                        <p:tgtEl>
                                          <p:spTgt spid="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dissolve">
                                      <p:cBhvr>
                                        <p:cTn id="143" dur="500"/>
                                        <p:tgtEl>
                                          <p:spTgt spid="48"/>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wipe(down)">
                                      <p:cBhvr>
                                        <p:cTn id="148" dur="500"/>
                                        <p:tgtEl>
                                          <p:spTgt spid="52"/>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dissolve">
                                      <p:cBhvr>
                                        <p:cTn id="151" dur="500"/>
                                        <p:tgtEl>
                                          <p:spTgt spid="53"/>
                                        </p:tgtEl>
                                      </p:cBhvr>
                                    </p:animEffec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wipe(left)">
                                      <p:cBhvr>
                                        <p:cTn id="155" dur="500"/>
                                        <p:tgtEl>
                                          <p:spTgt spid="55"/>
                                        </p:tgtEl>
                                      </p:cBhvr>
                                    </p:animEffect>
                                  </p:childTnLst>
                                </p:cTn>
                              </p:par>
                            </p:childTnLst>
                          </p:cTn>
                        </p:par>
                        <p:par>
                          <p:cTn id="156" fill="hold">
                            <p:stCondLst>
                              <p:cond delay="1000"/>
                            </p:stCondLst>
                            <p:childTnLst>
                              <p:par>
                                <p:cTn id="157" presetID="9" presetClass="entr" presetSubtype="0" fill="hold" grpId="0" nodeType="after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dissolve">
                                      <p:cBhvr>
                                        <p:cTn id="159" dur="500"/>
                                        <p:tgtEl>
                                          <p:spTgt spid="51"/>
                                        </p:tgtEl>
                                      </p:cBhvr>
                                    </p:animEffect>
                                  </p:childTnLst>
                                </p:cTn>
                              </p:par>
                            </p:childTnLst>
                          </p:cTn>
                        </p:par>
                        <p:par>
                          <p:cTn id="160" fill="hold">
                            <p:stCondLst>
                              <p:cond delay="1500"/>
                            </p:stCondLst>
                            <p:childTnLst>
                              <p:par>
                                <p:cTn id="161" presetID="22" presetClass="entr" presetSubtype="4"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wipe(down)">
                                      <p:cBhvr>
                                        <p:cTn id="163" dur="500"/>
                                        <p:tgtEl>
                                          <p:spTgt spid="60"/>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61"/>
                                        </p:tgtEl>
                                        <p:attrNameLst>
                                          <p:attrName>style.visibility</p:attrName>
                                        </p:attrNameLst>
                                      </p:cBhvr>
                                      <p:to>
                                        <p:strVal val="visible"/>
                                      </p:to>
                                    </p:set>
                                    <p:animEffect transition="in" filter="dissolve">
                                      <p:cBhvr>
                                        <p:cTn id="166" dur="500"/>
                                        <p:tgtEl>
                                          <p:spTgt spid="61"/>
                                        </p:tgtEl>
                                      </p:cBhvr>
                                    </p:animEffect>
                                  </p:childTnLst>
                                </p:cTn>
                              </p:par>
                            </p:childTnLst>
                          </p:cTn>
                        </p:par>
                        <p:par>
                          <p:cTn id="167" fill="hold">
                            <p:stCondLst>
                              <p:cond delay="2000"/>
                            </p:stCondLst>
                            <p:childTnLst>
                              <p:par>
                                <p:cTn id="168" presetID="22" presetClass="entr" presetSubtype="8" fill="hold" grpId="0" nodeType="afterEffect">
                                  <p:stCondLst>
                                    <p:cond delay="0"/>
                                  </p:stCondLst>
                                  <p:childTnLst>
                                    <p:set>
                                      <p:cBhvr>
                                        <p:cTn id="169" dur="1" fill="hold">
                                          <p:stCondLst>
                                            <p:cond delay="0"/>
                                          </p:stCondLst>
                                        </p:cTn>
                                        <p:tgtEl>
                                          <p:spTgt spid="62"/>
                                        </p:tgtEl>
                                        <p:attrNameLst>
                                          <p:attrName>style.visibility</p:attrName>
                                        </p:attrNameLst>
                                      </p:cBhvr>
                                      <p:to>
                                        <p:strVal val="visible"/>
                                      </p:to>
                                    </p:set>
                                    <p:animEffect transition="in" filter="wipe(left)">
                                      <p:cBhvr>
                                        <p:cTn id="170" dur="500"/>
                                        <p:tgtEl>
                                          <p:spTgt spid="62"/>
                                        </p:tgtEl>
                                      </p:cBhvr>
                                    </p:animEffect>
                                  </p:childTnLst>
                                </p:cTn>
                              </p:par>
                            </p:childTnLst>
                          </p:cTn>
                        </p:par>
                        <p:par>
                          <p:cTn id="171" fill="hold">
                            <p:stCondLst>
                              <p:cond delay="2500"/>
                            </p:stCondLst>
                            <p:childTnLst>
                              <p:par>
                                <p:cTn id="172" presetID="9" presetClass="entr" presetSubtype="0" fill="hold" grpId="0" nodeType="afterEffect">
                                  <p:stCondLst>
                                    <p:cond delay="0"/>
                                  </p:stCondLst>
                                  <p:childTnLst>
                                    <p:set>
                                      <p:cBhvr>
                                        <p:cTn id="173" dur="1" fill="hold">
                                          <p:stCondLst>
                                            <p:cond delay="0"/>
                                          </p:stCondLst>
                                        </p:cTn>
                                        <p:tgtEl>
                                          <p:spTgt spid="56"/>
                                        </p:tgtEl>
                                        <p:attrNameLst>
                                          <p:attrName>style.visibility</p:attrName>
                                        </p:attrNameLst>
                                      </p:cBhvr>
                                      <p:to>
                                        <p:strVal val="visible"/>
                                      </p:to>
                                    </p:set>
                                    <p:animEffect transition="in" filter="dissolve">
                                      <p:cBhvr>
                                        <p:cTn id="174" dur="500"/>
                                        <p:tgtEl>
                                          <p:spTgt spid="56"/>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wipe(left)">
                                      <p:cBhvr>
                                        <p:cTn id="179" dur="500"/>
                                        <p:tgtEl>
                                          <p:spTgt spid="54"/>
                                        </p:tgtEl>
                                      </p:cBhvr>
                                    </p:animEffect>
                                  </p:childTnLst>
                                </p:cTn>
                              </p:par>
                            </p:childTnLst>
                          </p:cTn>
                        </p:par>
                        <p:par>
                          <p:cTn id="180" fill="hold">
                            <p:stCondLst>
                              <p:cond delay="500"/>
                            </p:stCondLst>
                            <p:childTnLst>
                              <p:par>
                                <p:cTn id="181" presetID="9" presetClass="entr" presetSubtype="0" fill="hold" grpId="0" nodeType="after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childTnLst>
                          </p:cTn>
                        </p:par>
                        <p:par>
                          <p:cTn id="184" fill="hold">
                            <p:stCondLst>
                              <p:cond delay="1000"/>
                            </p:stCondLst>
                            <p:childTnLst>
                              <p:par>
                                <p:cTn id="185" presetID="9" presetClass="entr" presetSubtype="0" fill="hold" grpId="0" nodeType="afterEffect">
                                  <p:stCondLst>
                                    <p:cond delay="0"/>
                                  </p:stCondLst>
                                  <p:childTnLst>
                                    <p:set>
                                      <p:cBhvr>
                                        <p:cTn id="186" dur="1" fill="hold">
                                          <p:stCondLst>
                                            <p:cond delay="0"/>
                                          </p:stCondLst>
                                        </p:cTn>
                                        <p:tgtEl>
                                          <p:spTgt spid="67"/>
                                        </p:tgtEl>
                                        <p:attrNameLst>
                                          <p:attrName>style.visibility</p:attrName>
                                        </p:attrNameLst>
                                      </p:cBhvr>
                                      <p:to>
                                        <p:strVal val="visible"/>
                                      </p:to>
                                    </p:set>
                                    <p:animEffect transition="in" filter="dissolve">
                                      <p:cBhvr>
                                        <p:cTn id="187" dur="500"/>
                                        <p:tgtEl>
                                          <p:spTgt spid="67"/>
                                        </p:tgtEl>
                                      </p:cBhvr>
                                    </p:animEffect>
                                  </p:childTnLst>
                                </p:cTn>
                              </p:par>
                            </p:childTnLst>
                          </p:cTn>
                        </p:par>
                        <p:par>
                          <p:cTn id="188" fill="hold">
                            <p:stCondLst>
                              <p:cond delay="1500"/>
                            </p:stCondLst>
                            <p:childTnLst>
                              <p:par>
                                <p:cTn id="189" presetID="9" presetClass="entr" presetSubtype="0" fill="hold" grpId="0" nodeType="afterEffect">
                                  <p:stCondLst>
                                    <p:cond delay="0"/>
                                  </p:stCondLst>
                                  <p:childTnLst>
                                    <p:set>
                                      <p:cBhvr>
                                        <p:cTn id="190" dur="1" fill="hold">
                                          <p:stCondLst>
                                            <p:cond delay="0"/>
                                          </p:stCondLst>
                                        </p:cTn>
                                        <p:tgtEl>
                                          <p:spTgt spid="68"/>
                                        </p:tgtEl>
                                        <p:attrNameLst>
                                          <p:attrName>style.visibility</p:attrName>
                                        </p:attrNameLst>
                                      </p:cBhvr>
                                      <p:to>
                                        <p:strVal val="visible"/>
                                      </p:to>
                                    </p:set>
                                    <p:animEffect transition="in" filter="dissolve">
                                      <p:cBhvr>
                                        <p:cTn id="191" dur="500"/>
                                        <p:tgtEl>
                                          <p:spTgt spid="68"/>
                                        </p:tgtEl>
                                      </p:cBhvr>
                                    </p:animEffect>
                                  </p:childTnLst>
                                </p:cTn>
                              </p:par>
                            </p:childTnLst>
                          </p:cTn>
                        </p:par>
                        <p:par>
                          <p:cTn id="192" fill="hold">
                            <p:stCondLst>
                              <p:cond delay="2000"/>
                            </p:stCondLst>
                            <p:childTnLst>
                              <p:par>
                                <p:cTn id="193" presetID="9" presetClass="entr" presetSubtype="0" fill="hold" grpId="0" nodeType="afterEffect">
                                  <p:stCondLst>
                                    <p:cond delay="0"/>
                                  </p:stCondLst>
                                  <p:childTnLst>
                                    <p:set>
                                      <p:cBhvr>
                                        <p:cTn id="194" dur="1" fill="hold">
                                          <p:stCondLst>
                                            <p:cond delay="0"/>
                                          </p:stCondLst>
                                        </p:cTn>
                                        <p:tgtEl>
                                          <p:spTgt spid="69"/>
                                        </p:tgtEl>
                                        <p:attrNameLst>
                                          <p:attrName>style.visibility</p:attrName>
                                        </p:attrNameLst>
                                      </p:cBhvr>
                                      <p:to>
                                        <p:strVal val="visible"/>
                                      </p:to>
                                    </p:set>
                                    <p:animEffect transition="in" filter="dissolve">
                                      <p:cBhvr>
                                        <p:cTn id="195" dur="500"/>
                                        <p:tgtEl>
                                          <p:spTgt spid="69"/>
                                        </p:tgtEl>
                                      </p:cBhvr>
                                    </p:animEffect>
                                  </p:childTnLst>
                                </p:cTn>
                              </p:par>
                            </p:childTnLst>
                          </p:cTn>
                        </p:par>
                        <p:par>
                          <p:cTn id="196" fill="hold">
                            <p:stCondLst>
                              <p:cond delay="2500"/>
                            </p:stCondLst>
                            <p:childTnLst>
                              <p:par>
                                <p:cTn id="197" presetID="9" presetClass="entr" presetSubtype="0" fill="hold" grpId="0" nodeType="afterEffect">
                                  <p:stCondLst>
                                    <p:cond delay="0"/>
                                  </p:stCondLst>
                                  <p:childTnLst>
                                    <p:set>
                                      <p:cBhvr>
                                        <p:cTn id="198" dur="1" fill="hold">
                                          <p:stCondLst>
                                            <p:cond delay="0"/>
                                          </p:stCondLst>
                                        </p:cTn>
                                        <p:tgtEl>
                                          <p:spTgt spid="70"/>
                                        </p:tgtEl>
                                        <p:attrNameLst>
                                          <p:attrName>style.visibility</p:attrName>
                                        </p:attrNameLst>
                                      </p:cBhvr>
                                      <p:to>
                                        <p:strVal val="visible"/>
                                      </p:to>
                                    </p:set>
                                    <p:animEffect transition="in" filter="dissolve">
                                      <p:cBhvr>
                                        <p:cTn id="199" dur="500"/>
                                        <p:tgtEl>
                                          <p:spTgt spid="70"/>
                                        </p:tgtEl>
                                      </p:cBhvr>
                                    </p:animEffect>
                                  </p:childTnLst>
                                </p:cTn>
                              </p:par>
                            </p:childTnLst>
                          </p:cTn>
                        </p:par>
                        <p:par>
                          <p:cTn id="200" fill="hold">
                            <p:stCondLst>
                              <p:cond delay="3000"/>
                            </p:stCondLst>
                            <p:childTnLst>
                              <p:par>
                                <p:cTn id="201" presetID="9" presetClass="entr" presetSubtype="0" fill="hold" grpId="0" nodeType="afterEffect">
                                  <p:stCondLst>
                                    <p:cond delay="0"/>
                                  </p:stCondLst>
                                  <p:childTnLst>
                                    <p:set>
                                      <p:cBhvr>
                                        <p:cTn id="202" dur="1" fill="hold">
                                          <p:stCondLst>
                                            <p:cond delay="0"/>
                                          </p:stCondLst>
                                        </p:cTn>
                                        <p:tgtEl>
                                          <p:spTgt spid="71"/>
                                        </p:tgtEl>
                                        <p:attrNameLst>
                                          <p:attrName>style.visibility</p:attrName>
                                        </p:attrNameLst>
                                      </p:cBhvr>
                                      <p:to>
                                        <p:strVal val="visible"/>
                                      </p:to>
                                    </p:set>
                                    <p:animEffect transition="in" filter="dissolve">
                                      <p:cBhvr>
                                        <p:cTn id="203" dur="500"/>
                                        <p:tgtEl>
                                          <p:spTgt spid="71"/>
                                        </p:tgtEl>
                                      </p:cBhvr>
                                    </p:animEffect>
                                  </p:childTnLst>
                                </p:cTn>
                              </p:par>
                            </p:childTnLst>
                          </p:cTn>
                        </p:par>
                        <p:par>
                          <p:cTn id="204" fill="hold">
                            <p:stCondLst>
                              <p:cond delay="3500"/>
                            </p:stCondLst>
                            <p:childTnLst>
                              <p:par>
                                <p:cTn id="205" presetID="9" presetClass="entr" presetSubtype="0" fill="hold" grpId="0" nodeType="afterEffect">
                                  <p:stCondLst>
                                    <p:cond delay="0"/>
                                  </p:stCondLst>
                                  <p:childTnLst>
                                    <p:set>
                                      <p:cBhvr>
                                        <p:cTn id="206" dur="1" fill="hold">
                                          <p:stCondLst>
                                            <p:cond delay="0"/>
                                          </p:stCondLst>
                                        </p:cTn>
                                        <p:tgtEl>
                                          <p:spTgt spid="72"/>
                                        </p:tgtEl>
                                        <p:attrNameLst>
                                          <p:attrName>style.visibility</p:attrName>
                                        </p:attrNameLst>
                                      </p:cBhvr>
                                      <p:to>
                                        <p:strVal val="visible"/>
                                      </p:to>
                                    </p:set>
                                    <p:animEffect transition="in" filter="dissolve">
                                      <p:cBhvr>
                                        <p:cTn id="207" dur="500"/>
                                        <p:tgtEl>
                                          <p:spTgt spid="72"/>
                                        </p:tgtEl>
                                      </p:cBhvr>
                                    </p:animEffect>
                                  </p:childTnLst>
                                </p:cTn>
                              </p:par>
                            </p:childTnLst>
                          </p:cTn>
                        </p:par>
                        <p:par>
                          <p:cTn id="208" fill="hold">
                            <p:stCondLst>
                              <p:cond delay="4000"/>
                            </p:stCondLst>
                            <p:childTnLst>
                              <p:par>
                                <p:cTn id="209" presetID="9" presetClass="entr" presetSubtype="0" fill="hold" grpId="0" nodeType="afterEffect">
                                  <p:stCondLst>
                                    <p:cond delay="0"/>
                                  </p:stCondLst>
                                  <p:childTnLst>
                                    <p:set>
                                      <p:cBhvr>
                                        <p:cTn id="210" dur="1" fill="hold">
                                          <p:stCondLst>
                                            <p:cond delay="0"/>
                                          </p:stCondLst>
                                        </p:cTn>
                                        <p:tgtEl>
                                          <p:spTgt spid="73"/>
                                        </p:tgtEl>
                                        <p:attrNameLst>
                                          <p:attrName>style.visibility</p:attrName>
                                        </p:attrNameLst>
                                      </p:cBhvr>
                                      <p:to>
                                        <p:strVal val="visible"/>
                                      </p:to>
                                    </p:set>
                                    <p:animEffect transition="in" filter="dissolve">
                                      <p:cBhvr>
                                        <p:cTn id="211" dur="500"/>
                                        <p:tgtEl>
                                          <p:spTgt spid="73"/>
                                        </p:tgtEl>
                                      </p:cBhvr>
                                    </p:animEffect>
                                  </p:childTnLst>
                                </p:cTn>
                              </p:par>
                            </p:childTnLst>
                          </p:cTn>
                        </p:par>
                      </p:childTnLst>
                    </p:cTn>
                  </p:par>
                  <p:par>
                    <p:cTn id="212" fill="hold">
                      <p:stCondLst>
                        <p:cond delay="indefinite"/>
                      </p:stCondLst>
                      <p:childTnLst>
                        <p:par>
                          <p:cTn id="213" fill="hold">
                            <p:stCondLst>
                              <p:cond delay="0"/>
                            </p:stCondLst>
                            <p:childTnLst>
                              <p:par>
                                <p:cTn id="214" presetID="9" presetClass="exit" presetSubtype="0" fill="hold" grpId="4" nodeType="clickEffect">
                                  <p:stCondLst>
                                    <p:cond delay="0"/>
                                  </p:stCondLst>
                                  <p:childTnLst>
                                    <p:animEffect transition="out" filter="dissolve">
                                      <p:cBhvr>
                                        <p:cTn id="215" dur="500"/>
                                        <p:tgtEl>
                                          <p:spTgt spid="25"/>
                                        </p:tgtEl>
                                      </p:cBhvr>
                                    </p:animEffect>
                                    <p:set>
                                      <p:cBhvr>
                                        <p:cTn id="216" dur="1" fill="hold">
                                          <p:stCondLst>
                                            <p:cond delay="499"/>
                                          </p:stCondLst>
                                        </p:cTn>
                                        <p:tgtEl>
                                          <p:spTgt spid="25"/>
                                        </p:tgtEl>
                                        <p:attrNameLst>
                                          <p:attrName>style.visibility</p:attrName>
                                        </p:attrNameLst>
                                      </p:cBhvr>
                                      <p:to>
                                        <p:strVal val="hidden"/>
                                      </p:to>
                                    </p:set>
                                  </p:childTnLst>
                                </p:cTn>
                              </p:par>
                              <p:par>
                                <p:cTn id="217" presetID="9" presetClass="exit" presetSubtype="0" fill="hold" grpId="3" nodeType="withEffect">
                                  <p:stCondLst>
                                    <p:cond delay="0"/>
                                  </p:stCondLst>
                                  <p:childTnLst>
                                    <p:animEffect transition="out" filter="dissolve">
                                      <p:cBhvr>
                                        <p:cTn id="218" dur="500"/>
                                        <p:tgtEl>
                                          <p:spTgt spid="18"/>
                                        </p:tgtEl>
                                      </p:cBhvr>
                                    </p:animEffect>
                                    <p:set>
                                      <p:cBhvr>
                                        <p:cTn id="219" dur="1" fill="hold">
                                          <p:stCondLst>
                                            <p:cond delay="499"/>
                                          </p:stCondLst>
                                        </p:cTn>
                                        <p:tgtEl>
                                          <p:spTgt spid="18"/>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20"/>
                                        </p:tgtEl>
                                      </p:cBhvr>
                                    </p:animEffect>
                                    <p:set>
                                      <p:cBhvr>
                                        <p:cTn id="222" dur="1" fill="hold">
                                          <p:stCondLst>
                                            <p:cond delay="499"/>
                                          </p:stCondLst>
                                        </p:cTn>
                                        <p:tgtEl>
                                          <p:spTgt spid="20"/>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21"/>
                                        </p:tgtEl>
                                      </p:cBhvr>
                                    </p:animEffect>
                                    <p:set>
                                      <p:cBhvr>
                                        <p:cTn id="225" dur="1" fill="hold">
                                          <p:stCondLst>
                                            <p:cond delay="499"/>
                                          </p:stCondLst>
                                        </p:cTn>
                                        <p:tgtEl>
                                          <p:spTgt spid="21"/>
                                        </p:tgtEl>
                                        <p:attrNameLst>
                                          <p:attrName>style.visibility</p:attrName>
                                        </p:attrNameLst>
                                      </p:cBhvr>
                                      <p:to>
                                        <p:strVal val="hidden"/>
                                      </p:to>
                                    </p:set>
                                  </p:childTnLst>
                                </p:cTn>
                              </p:par>
                              <p:par>
                                <p:cTn id="226" presetID="9" presetClass="exit" presetSubtype="0" fill="hold" grpId="1" nodeType="withEffect">
                                  <p:stCondLst>
                                    <p:cond delay="0"/>
                                  </p:stCondLst>
                                  <p:childTnLst>
                                    <p:animEffect transition="out" filter="dissolve">
                                      <p:cBhvr>
                                        <p:cTn id="227" dur="500"/>
                                        <p:tgtEl>
                                          <p:spTgt spid="22"/>
                                        </p:tgtEl>
                                      </p:cBhvr>
                                    </p:animEffect>
                                    <p:set>
                                      <p:cBhvr>
                                        <p:cTn id="228" dur="1" fill="hold">
                                          <p:stCondLst>
                                            <p:cond delay="499"/>
                                          </p:stCondLst>
                                        </p:cTn>
                                        <p:tgtEl>
                                          <p:spTgt spid="22"/>
                                        </p:tgtEl>
                                        <p:attrNameLst>
                                          <p:attrName>style.visibility</p:attrName>
                                        </p:attrNameLst>
                                      </p:cBhvr>
                                      <p:to>
                                        <p:strVal val="hidden"/>
                                      </p:to>
                                    </p:set>
                                  </p:childTnLst>
                                </p:cTn>
                              </p:par>
                              <p:par>
                                <p:cTn id="229" presetID="9" presetClass="exit" presetSubtype="0" fill="hold" grpId="1" nodeType="withEffect">
                                  <p:stCondLst>
                                    <p:cond delay="0"/>
                                  </p:stCondLst>
                                  <p:childTnLst>
                                    <p:animEffect transition="out" filter="dissolve">
                                      <p:cBhvr>
                                        <p:cTn id="230" dur="500"/>
                                        <p:tgtEl>
                                          <p:spTgt spid="23"/>
                                        </p:tgtEl>
                                      </p:cBhvr>
                                    </p:animEffect>
                                    <p:set>
                                      <p:cBhvr>
                                        <p:cTn id="231" dur="1" fill="hold">
                                          <p:stCondLst>
                                            <p:cond delay="499"/>
                                          </p:stCondLst>
                                        </p:cTn>
                                        <p:tgtEl>
                                          <p:spTgt spid="23"/>
                                        </p:tgtEl>
                                        <p:attrNameLst>
                                          <p:attrName>style.visibility</p:attrName>
                                        </p:attrNameLst>
                                      </p:cBhvr>
                                      <p:to>
                                        <p:strVal val="hidden"/>
                                      </p:to>
                                    </p:set>
                                  </p:childTnLst>
                                </p:cTn>
                              </p:par>
                              <p:par>
                                <p:cTn id="232" presetID="9" presetClass="exit" presetSubtype="0" fill="hold" grpId="1" nodeType="withEffect">
                                  <p:stCondLst>
                                    <p:cond delay="0"/>
                                  </p:stCondLst>
                                  <p:childTnLst>
                                    <p:animEffect transition="out" filter="dissolve">
                                      <p:cBhvr>
                                        <p:cTn id="233" dur="500"/>
                                        <p:tgtEl>
                                          <p:spTgt spid="24"/>
                                        </p:tgtEl>
                                      </p:cBhvr>
                                    </p:animEffect>
                                    <p:set>
                                      <p:cBhvr>
                                        <p:cTn id="234" dur="1" fill="hold">
                                          <p:stCondLst>
                                            <p:cond delay="499"/>
                                          </p:stCondLst>
                                        </p:cTn>
                                        <p:tgtEl>
                                          <p:spTgt spid="24"/>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27"/>
                                        </p:tgtEl>
                                      </p:cBhvr>
                                    </p:animEffect>
                                    <p:set>
                                      <p:cBhvr>
                                        <p:cTn id="237" dur="1" fill="hold">
                                          <p:stCondLst>
                                            <p:cond delay="499"/>
                                          </p:stCondLst>
                                        </p:cTn>
                                        <p:tgtEl>
                                          <p:spTgt spid="27"/>
                                        </p:tgtEl>
                                        <p:attrNameLst>
                                          <p:attrName>style.visibility</p:attrName>
                                        </p:attrNameLst>
                                      </p:cBhvr>
                                      <p:to>
                                        <p:strVal val="hidden"/>
                                      </p:to>
                                    </p:set>
                                  </p:childTnLst>
                                </p:cTn>
                              </p:par>
                              <p:par>
                                <p:cTn id="238" presetID="9" presetClass="exit" presetSubtype="0" fill="hold" grpId="1" nodeType="withEffect">
                                  <p:stCondLst>
                                    <p:cond delay="0"/>
                                  </p:stCondLst>
                                  <p:childTnLst>
                                    <p:animEffect transition="out" filter="dissolve">
                                      <p:cBhvr>
                                        <p:cTn id="239" dur="500"/>
                                        <p:tgtEl>
                                          <p:spTgt spid="28"/>
                                        </p:tgtEl>
                                      </p:cBhvr>
                                    </p:animEffect>
                                    <p:set>
                                      <p:cBhvr>
                                        <p:cTn id="240" dur="1" fill="hold">
                                          <p:stCondLst>
                                            <p:cond delay="499"/>
                                          </p:stCondLst>
                                        </p:cTn>
                                        <p:tgtEl>
                                          <p:spTgt spid="28"/>
                                        </p:tgtEl>
                                        <p:attrNameLst>
                                          <p:attrName>style.visibility</p:attrName>
                                        </p:attrNameLst>
                                      </p:cBhvr>
                                      <p:to>
                                        <p:strVal val="hidden"/>
                                      </p:to>
                                    </p:set>
                                  </p:childTnLst>
                                </p:cTn>
                              </p:par>
                              <p:par>
                                <p:cTn id="241" presetID="9" presetClass="exit" presetSubtype="0" fill="hold" grpId="1" nodeType="withEffect">
                                  <p:stCondLst>
                                    <p:cond delay="0"/>
                                  </p:stCondLst>
                                  <p:childTnLst>
                                    <p:animEffect transition="out" filter="dissolve">
                                      <p:cBhvr>
                                        <p:cTn id="242" dur="500"/>
                                        <p:tgtEl>
                                          <p:spTgt spid="29"/>
                                        </p:tgtEl>
                                      </p:cBhvr>
                                    </p:animEffect>
                                    <p:set>
                                      <p:cBhvr>
                                        <p:cTn id="243" dur="1" fill="hold">
                                          <p:stCondLst>
                                            <p:cond delay="499"/>
                                          </p:stCondLst>
                                        </p:cTn>
                                        <p:tgtEl>
                                          <p:spTgt spid="29"/>
                                        </p:tgtEl>
                                        <p:attrNameLst>
                                          <p:attrName>style.visibility</p:attrName>
                                        </p:attrNameLst>
                                      </p:cBhvr>
                                      <p:to>
                                        <p:strVal val="hidden"/>
                                      </p:to>
                                    </p:set>
                                  </p:childTnLst>
                                </p:cTn>
                              </p:par>
                              <p:par>
                                <p:cTn id="244" presetID="9" presetClass="exit" presetSubtype="0" fill="hold" grpId="1" nodeType="withEffect">
                                  <p:stCondLst>
                                    <p:cond delay="0"/>
                                  </p:stCondLst>
                                  <p:childTnLst>
                                    <p:animEffect transition="out" filter="dissolve">
                                      <p:cBhvr>
                                        <p:cTn id="245" dur="500"/>
                                        <p:tgtEl>
                                          <p:spTgt spid="30"/>
                                        </p:tgtEl>
                                      </p:cBhvr>
                                    </p:animEffect>
                                    <p:set>
                                      <p:cBhvr>
                                        <p:cTn id="246" dur="1" fill="hold">
                                          <p:stCondLst>
                                            <p:cond delay="499"/>
                                          </p:stCondLst>
                                        </p:cTn>
                                        <p:tgtEl>
                                          <p:spTgt spid="30"/>
                                        </p:tgtEl>
                                        <p:attrNameLst>
                                          <p:attrName>style.visibility</p:attrName>
                                        </p:attrNameLst>
                                      </p:cBhvr>
                                      <p:to>
                                        <p:strVal val="hidden"/>
                                      </p:to>
                                    </p:set>
                                  </p:childTnLst>
                                </p:cTn>
                              </p:par>
                              <p:par>
                                <p:cTn id="247" presetID="9" presetClass="exit" presetSubtype="0" fill="hold" grpId="1" nodeType="withEffect">
                                  <p:stCondLst>
                                    <p:cond delay="0"/>
                                  </p:stCondLst>
                                  <p:childTnLst>
                                    <p:animEffect transition="out" filter="dissolve">
                                      <p:cBhvr>
                                        <p:cTn id="248" dur="500"/>
                                        <p:tgtEl>
                                          <p:spTgt spid="31"/>
                                        </p:tgtEl>
                                      </p:cBhvr>
                                    </p:animEffect>
                                    <p:set>
                                      <p:cBhvr>
                                        <p:cTn id="249" dur="1" fill="hold">
                                          <p:stCondLst>
                                            <p:cond delay="499"/>
                                          </p:stCondLst>
                                        </p:cTn>
                                        <p:tgtEl>
                                          <p:spTgt spid="31"/>
                                        </p:tgtEl>
                                        <p:attrNameLst>
                                          <p:attrName>style.visibility</p:attrName>
                                        </p:attrNameLst>
                                      </p:cBhvr>
                                      <p:to>
                                        <p:strVal val="hidden"/>
                                      </p:to>
                                    </p:set>
                                  </p:childTnLst>
                                </p:cTn>
                              </p:par>
                              <p:par>
                                <p:cTn id="250" presetID="9" presetClass="exit" presetSubtype="0" fill="hold" grpId="1" nodeType="withEffect">
                                  <p:stCondLst>
                                    <p:cond delay="0"/>
                                  </p:stCondLst>
                                  <p:childTnLst>
                                    <p:animEffect transition="out" filter="dissolve">
                                      <p:cBhvr>
                                        <p:cTn id="251" dur="500"/>
                                        <p:tgtEl>
                                          <p:spTgt spid="32"/>
                                        </p:tgtEl>
                                      </p:cBhvr>
                                    </p:animEffect>
                                    <p:set>
                                      <p:cBhvr>
                                        <p:cTn id="252" dur="1" fill="hold">
                                          <p:stCondLst>
                                            <p:cond delay="499"/>
                                          </p:stCondLst>
                                        </p:cTn>
                                        <p:tgtEl>
                                          <p:spTgt spid="32"/>
                                        </p:tgtEl>
                                        <p:attrNameLst>
                                          <p:attrName>style.visibility</p:attrName>
                                        </p:attrNameLst>
                                      </p:cBhvr>
                                      <p:to>
                                        <p:strVal val="hidden"/>
                                      </p:to>
                                    </p:set>
                                  </p:childTnLst>
                                </p:cTn>
                              </p:par>
                              <p:par>
                                <p:cTn id="253" presetID="9" presetClass="exit" presetSubtype="0" fill="hold" grpId="1" nodeType="withEffect">
                                  <p:stCondLst>
                                    <p:cond delay="0"/>
                                  </p:stCondLst>
                                  <p:childTnLst>
                                    <p:animEffect transition="out" filter="dissolve">
                                      <p:cBhvr>
                                        <p:cTn id="254" dur="500"/>
                                        <p:tgtEl>
                                          <p:spTgt spid="33"/>
                                        </p:tgtEl>
                                      </p:cBhvr>
                                    </p:animEffect>
                                    <p:set>
                                      <p:cBhvr>
                                        <p:cTn id="255" dur="1" fill="hold">
                                          <p:stCondLst>
                                            <p:cond delay="499"/>
                                          </p:stCondLst>
                                        </p:cTn>
                                        <p:tgtEl>
                                          <p:spTgt spid="33"/>
                                        </p:tgtEl>
                                        <p:attrNameLst>
                                          <p:attrName>style.visibility</p:attrName>
                                        </p:attrNameLst>
                                      </p:cBhvr>
                                      <p:to>
                                        <p:strVal val="hidden"/>
                                      </p:to>
                                    </p:set>
                                  </p:childTnLst>
                                </p:cTn>
                              </p:par>
                              <p:par>
                                <p:cTn id="256" presetID="9" presetClass="exit" presetSubtype="0" fill="hold" grpId="1" nodeType="withEffect">
                                  <p:stCondLst>
                                    <p:cond delay="0"/>
                                  </p:stCondLst>
                                  <p:childTnLst>
                                    <p:animEffect transition="out" filter="dissolve">
                                      <p:cBhvr>
                                        <p:cTn id="257" dur="500"/>
                                        <p:tgtEl>
                                          <p:spTgt spid="34"/>
                                        </p:tgtEl>
                                      </p:cBhvr>
                                    </p:animEffect>
                                    <p:set>
                                      <p:cBhvr>
                                        <p:cTn id="258" dur="1" fill="hold">
                                          <p:stCondLst>
                                            <p:cond delay="499"/>
                                          </p:stCondLst>
                                        </p:cTn>
                                        <p:tgtEl>
                                          <p:spTgt spid="34"/>
                                        </p:tgtEl>
                                        <p:attrNameLst>
                                          <p:attrName>style.visibility</p:attrName>
                                        </p:attrNameLst>
                                      </p:cBhvr>
                                      <p:to>
                                        <p:strVal val="hidden"/>
                                      </p:to>
                                    </p:set>
                                  </p:childTnLst>
                                </p:cTn>
                              </p:par>
                              <p:par>
                                <p:cTn id="259" presetID="9" presetClass="exit" presetSubtype="0" fill="hold" grpId="1" nodeType="withEffect">
                                  <p:stCondLst>
                                    <p:cond delay="0"/>
                                  </p:stCondLst>
                                  <p:childTnLst>
                                    <p:animEffect transition="out" filter="dissolve">
                                      <p:cBhvr>
                                        <p:cTn id="260" dur="500"/>
                                        <p:tgtEl>
                                          <p:spTgt spid="35"/>
                                        </p:tgtEl>
                                      </p:cBhvr>
                                    </p:animEffect>
                                    <p:set>
                                      <p:cBhvr>
                                        <p:cTn id="261" dur="1" fill="hold">
                                          <p:stCondLst>
                                            <p:cond delay="499"/>
                                          </p:stCondLst>
                                        </p:cTn>
                                        <p:tgtEl>
                                          <p:spTgt spid="35"/>
                                        </p:tgtEl>
                                        <p:attrNameLst>
                                          <p:attrName>style.visibility</p:attrName>
                                        </p:attrNameLst>
                                      </p:cBhvr>
                                      <p:to>
                                        <p:strVal val="hidden"/>
                                      </p:to>
                                    </p:set>
                                  </p:childTnLst>
                                </p:cTn>
                              </p:par>
                              <p:par>
                                <p:cTn id="262" presetID="9" presetClass="exit" presetSubtype="0" fill="hold" grpId="1" nodeType="withEffect">
                                  <p:stCondLst>
                                    <p:cond delay="0"/>
                                  </p:stCondLst>
                                  <p:childTnLst>
                                    <p:animEffect transition="out" filter="dissolve">
                                      <p:cBhvr>
                                        <p:cTn id="263" dur="500"/>
                                        <p:tgtEl>
                                          <p:spTgt spid="36"/>
                                        </p:tgtEl>
                                      </p:cBhvr>
                                    </p:animEffect>
                                    <p:set>
                                      <p:cBhvr>
                                        <p:cTn id="264" dur="1" fill="hold">
                                          <p:stCondLst>
                                            <p:cond delay="499"/>
                                          </p:stCondLst>
                                        </p:cTn>
                                        <p:tgtEl>
                                          <p:spTgt spid="36"/>
                                        </p:tgtEl>
                                        <p:attrNameLst>
                                          <p:attrName>style.visibility</p:attrName>
                                        </p:attrNameLst>
                                      </p:cBhvr>
                                      <p:to>
                                        <p:strVal val="hidden"/>
                                      </p:to>
                                    </p:set>
                                  </p:childTnLst>
                                </p:cTn>
                              </p:par>
                              <p:par>
                                <p:cTn id="265" presetID="9" presetClass="exit" presetSubtype="0" fill="hold" grpId="1" nodeType="withEffect">
                                  <p:stCondLst>
                                    <p:cond delay="0"/>
                                  </p:stCondLst>
                                  <p:childTnLst>
                                    <p:animEffect transition="out" filter="dissolve">
                                      <p:cBhvr>
                                        <p:cTn id="266" dur="500"/>
                                        <p:tgtEl>
                                          <p:spTgt spid="3"/>
                                        </p:tgtEl>
                                      </p:cBhvr>
                                    </p:animEffect>
                                    <p:set>
                                      <p:cBhvr>
                                        <p:cTn id="267" dur="1" fill="hold">
                                          <p:stCondLst>
                                            <p:cond delay="499"/>
                                          </p:stCondLst>
                                        </p:cTn>
                                        <p:tgtEl>
                                          <p:spTgt spid="3"/>
                                        </p:tgtEl>
                                        <p:attrNameLst>
                                          <p:attrName>style.visibility</p:attrName>
                                        </p:attrNameLst>
                                      </p:cBhvr>
                                      <p:to>
                                        <p:strVal val="hidden"/>
                                      </p:to>
                                    </p:set>
                                  </p:childTnLst>
                                </p:cTn>
                              </p:par>
                              <p:par>
                                <p:cTn id="268" presetID="9" presetClass="exit" presetSubtype="0" fill="hold" grpId="1" nodeType="withEffect">
                                  <p:stCondLst>
                                    <p:cond delay="0"/>
                                  </p:stCondLst>
                                  <p:childTnLst>
                                    <p:animEffect transition="out" filter="dissolve">
                                      <p:cBhvr>
                                        <p:cTn id="269" dur="500"/>
                                        <p:tgtEl>
                                          <p:spTgt spid="37"/>
                                        </p:tgtEl>
                                      </p:cBhvr>
                                    </p:animEffect>
                                    <p:set>
                                      <p:cBhvr>
                                        <p:cTn id="270" dur="1" fill="hold">
                                          <p:stCondLst>
                                            <p:cond delay="499"/>
                                          </p:stCondLst>
                                        </p:cTn>
                                        <p:tgtEl>
                                          <p:spTgt spid="37"/>
                                        </p:tgtEl>
                                        <p:attrNameLst>
                                          <p:attrName>style.visibility</p:attrName>
                                        </p:attrNameLst>
                                      </p:cBhvr>
                                      <p:to>
                                        <p:strVal val="hidden"/>
                                      </p:to>
                                    </p:set>
                                  </p:childTnLst>
                                </p:cTn>
                              </p:par>
                              <p:par>
                                <p:cTn id="271" presetID="9" presetClass="exit" presetSubtype="0" fill="hold" grpId="1" nodeType="withEffect">
                                  <p:stCondLst>
                                    <p:cond delay="0"/>
                                  </p:stCondLst>
                                  <p:childTnLst>
                                    <p:animEffect transition="out" filter="dissolve">
                                      <p:cBhvr>
                                        <p:cTn id="272" dur="500"/>
                                        <p:tgtEl>
                                          <p:spTgt spid="4"/>
                                        </p:tgtEl>
                                      </p:cBhvr>
                                    </p:animEffect>
                                    <p:set>
                                      <p:cBhvr>
                                        <p:cTn id="273" dur="1" fill="hold">
                                          <p:stCondLst>
                                            <p:cond delay="499"/>
                                          </p:stCondLst>
                                        </p:cTn>
                                        <p:tgtEl>
                                          <p:spTgt spid="4"/>
                                        </p:tgtEl>
                                        <p:attrNameLst>
                                          <p:attrName>style.visibility</p:attrName>
                                        </p:attrNameLst>
                                      </p:cBhvr>
                                      <p:to>
                                        <p:strVal val="hidden"/>
                                      </p:to>
                                    </p:set>
                                  </p:childTnLst>
                                </p:cTn>
                              </p:par>
                              <p:par>
                                <p:cTn id="274" presetID="9" presetClass="exit" presetSubtype="0" fill="hold" grpId="1" nodeType="withEffect">
                                  <p:stCondLst>
                                    <p:cond delay="0"/>
                                  </p:stCondLst>
                                  <p:childTnLst>
                                    <p:animEffect transition="out" filter="dissolve">
                                      <p:cBhvr>
                                        <p:cTn id="275" dur="500"/>
                                        <p:tgtEl>
                                          <p:spTgt spid="16"/>
                                        </p:tgtEl>
                                      </p:cBhvr>
                                    </p:animEffect>
                                    <p:set>
                                      <p:cBhvr>
                                        <p:cTn id="276" dur="1" fill="hold">
                                          <p:stCondLst>
                                            <p:cond delay="499"/>
                                          </p:stCondLst>
                                        </p:cTn>
                                        <p:tgtEl>
                                          <p:spTgt spid="16"/>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38"/>
                                        </p:tgtEl>
                                      </p:cBhvr>
                                    </p:animEffect>
                                    <p:set>
                                      <p:cBhvr>
                                        <p:cTn id="279" dur="1" fill="hold">
                                          <p:stCondLst>
                                            <p:cond delay="499"/>
                                          </p:stCondLst>
                                        </p:cTn>
                                        <p:tgtEl>
                                          <p:spTgt spid="38"/>
                                        </p:tgtEl>
                                        <p:attrNameLst>
                                          <p:attrName>style.visibility</p:attrName>
                                        </p:attrNameLst>
                                      </p:cBhvr>
                                      <p:to>
                                        <p:strVal val="hidden"/>
                                      </p:to>
                                    </p:set>
                                  </p:childTnLst>
                                </p:cTn>
                              </p:par>
                              <p:par>
                                <p:cTn id="280" presetID="9" presetClass="exit" presetSubtype="0" fill="hold" grpId="1" nodeType="withEffect">
                                  <p:stCondLst>
                                    <p:cond delay="0"/>
                                  </p:stCondLst>
                                  <p:childTnLst>
                                    <p:animEffect transition="out" filter="dissolve">
                                      <p:cBhvr>
                                        <p:cTn id="281" dur="500"/>
                                        <p:tgtEl>
                                          <p:spTgt spid="42"/>
                                        </p:tgtEl>
                                      </p:cBhvr>
                                    </p:animEffect>
                                    <p:set>
                                      <p:cBhvr>
                                        <p:cTn id="282" dur="1" fill="hold">
                                          <p:stCondLst>
                                            <p:cond delay="499"/>
                                          </p:stCondLst>
                                        </p:cTn>
                                        <p:tgtEl>
                                          <p:spTgt spid="42"/>
                                        </p:tgtEl>
                                        <p:attrNameLst>
                                          <p:attrName>style.visibility</p:attrName>
                                        </p:attrNameLst>
                                      </p:cBhvr>
                                      <p:to>
                                        <p:strVal val="hidden"/>
                                      </p:to>
                                    </p:set>
                                  </p:childTnLst>
                                </p:cTn>
                              </p:par>
                              <p:par>
                                <p:cTn id="283" presetID="9" presetClass="exit" presetSubtype="0" fill="hold" grpId="1" nodeType="withEffect">
                                  <p:stCondLst>
                                    <p:cond delay="0"/>
                                  </p:stCondLst>
                                  <p:childTnLst>
                                    <p:animEffect transition="out" filter="dissolve">
                                      <p:cBhvr>
                                        <p:cTn id="284" dur="500"/>
                                        <p:tgtEl>
                                          <p:spTgt spid="43"/>
                                        </p:tgtEl>
                                      </p:cBhvr>
                                    </p:animEffect>
                                    <p:set>
                                      <p:cBhvr>
                                        <p:cTn id="285" dur="1" fill="hold">
                                          <p:stCondLst>
                                            <p:cond delay="499"/>
                                          </p:stCondLst>
                                        </p:cTn>
                                        <p:tgtEl>
                                          <p:spTgt spid="43"/>
                                        </p:tgtEl>
                                        <p:attrNameLst>
                                          <p:attrName>style.visibility</p:attrName>
                                        </p:attrNameLst>
                                      </p:cBhvr>
                                      <p:to>
                                        <p:strVal val="hidden"/>
                                      </p:to>
                                    </p:set>
                                  </p:childTnLst>
                                </p:cTn>
                              </p:par>
                              <p:par>
                                <p:cTn id="286" presetID="9" presetClass="exit" presetSubtype="0" fill="hold" grpId="1" nodeType="withEffect">
                                  <p:stCondLst>
                                    <p:cond delay="0"/>
                                  </p:stCondLst>
                                  <p:childTnLst>
                                    <p:animEffect transition="out" filter="dissolve">
                                      <p:cBhvr>
                                        <p:cTn id="287" dur="500"/>
                                        <p:tgtEl>
                                          <p:spTgt spid="44"/>
                                        </p:tgtEl>
                                      </p:cBhvr>
                                    </p:animEffect>
                                    <p:set>
                                      <p:cBhvr>
                                        <p:cTn id="288" dur="1" fill="hold">
                                          <p:stCondLst>
                                            <p:cond delay="499"/>
                                          </p:stCondLst>
                                        </p:cTn>
                                        <p:tgtEl>
                                          <p:spTgt spid="44"/>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45"/>
                                        </p:tgtEl>
                                      </p:cBhvr>
                                    </p:animEffect>
                                    <p:set>
                                      <p:cBhvr>
                                        <p:cTn id="291" dur="1" fill="hold">
                                          <p:stCondLst>
                                            <p:cond delay="499"/>
                                          </p:stCondLst>
                                        </p:cTn>
                                        <p:tgtEl>
                                          <p:spTgt spid="45"/>
                                        </p:tgtEl>
                                        <p:attrNameLst>
                                          <p:attrName>style.visibility</p:attrName>
                                        </p:attrNameLst>
                                      </p:cBhvr>
                                      <p:to>
                                        <p:strVal val="hidden"/>
                                      </p:to>
                                    </p:set>
                                  </p:childTnLst>
                                </p:cTn>
                              </p:par>
                              <p:par>
                                <p:cTn id="292" presetID="9" presetClass="exit" presetSubtype="0" fill="hold" grpId="1" nodeType="withEffect">
                                  <p:stCondLst>
                                    <p:cond delay="0"/>
                                  </p:stCondLst>
                                  <p:childTnLst>
                                    <p:animEffect transition="out" filter="dissolve">
                                      <p:cBhvr>
                                        <p:cTn id="293" dur="500"/>
                                        <p:tgtEl>
                                          <p:spTgt spid="46"/>
                                        </p:tgtEl>
                                      </p:cBhvr>
                                    </p:animEffect>
                                    <p:set>
                                      <p:cBhvr>
                                        <p:cTn id="294" dur="1" fill="hold">
                                          <p:stCondLst>
                                            <p:cond delay="499"/>
                                          </p:stCondLst>
                                        </p:cTn>
                                        <p:tgtEl>
                                          <p:spTgt spid="46"/>
                                        </p:tgtEl>
                                        <p:attrNameLst>
                                          <p:attrName>style.visibility</p:attrName>
                                        </p:attrNameLst>
                                      </p:cBhvr>
                                      <p:to>
                                        <p:strVal val="hidden"/>
                                      </p:to>
                                    </p:set>
                                  </p:childTnLst>
                                </p:cTn>
                              </p:par>
                              <p:par>
                                <p:cTn id="295" presetID="9" presetClass="exit" presetSubtype="0" fill="hold" grpId="1" nodeType="withEffect">
                                  <p:stCondLst>
                                    <p:cond delay="0"/>
                                  </p:stCondLst>
                                  <p:childTnLst>
                                    <p:animEffect transition="out" filter="dissolve">
                                      <p:cBhvr>
                                        <p:cTn id="296" dur="500"/>
                                        <p:tgtEl>
                                          <p:spTgt spid="47"/>
                                        </p:tgtEl>
                                      </p:cBhvr>
                                    </p:animEffect>
                                    <p:set>
                                      <p:cBhvr>
                                        <p:cTn id="297" dur="1" fill="hold">
                                          <p:stCondLst>
                                            <p:cond delay="499"/>
                                          </p:stCondLst>
                                        </p:cTn>
                                        <p:tgtEl>
                                          <p:spTgt spid="47"/>
                                        </p:tgtEl>
                                        <p:attrNameLst>
                                          <p:attrName>style.visibility</p:attrName>
                                        </p:attrNameLst>
                                      </p:cBhvr>
                                      <p:to>
                                        <p:strVal val="hidden"/>
                                      </p:to>
                                    </p:set>
                                  </p:childTnLst>
                                </p:cTn>
                              </p:par>
                              <p:par>
                                <p:cTn id="298" presetID="9" presetClass="exit" presetSubtype="0" fill="hold" grpId="1" nodeType="withEffect">
                                  <p:stCondLst>
                                    <p:cond delay="0"/>
                                  </p:stCondLst>
                                  <p:childTnLst>
                                    <p:animEffect transition="out" filter="dissolve">
                                      <p:cBhvr>
                                        <p:cTn id="299" dur="500"/>
                                        <p:tgtEl>
                                          <p:spTgt spid="48"/>
                                        </p:tgtEl>
                                      </p:cBhvr>
                                    </p:animEffect>
                                    <p:set>
                                      <p:cBhvr>
                                        <p:cTn id="300" dur="1" fill="hold">
                                          <p:stCondLst>
                                            <p:cond delay="499"/>
                                          </p:stCondLst>
                                        </p:cTn>
                                        <p:tgtEl>
                                          <p:spTgt spid="48"/>
                                        </p:tgtEl>
                                        <p:attrNameLst>
                                          <p:attrName>style.visibility</p:attrName>
                                        </p:attrNameLst>
                                      </p:cBhvr>
                                      <p:to>
                                        <p:strVal val="hidden"/>
                                      </p:to>
                                    </p:set>
                                  </p:childTnLst>
                                </p:cTn>
                              </p:par>
                              <p:par>
                                <p:cTn id="301" presetID="9" presetClass="exit" presetSubtype="0" fill="hold" nodeType="withEffect">
                                  <p:stCondLst>
                                    <p:cond delay="0"/>
                                  </p:stCondLst>
                                  <p:childTnLst>
                                    <p:animEffect transition="out" filter="dissolve">
                                      <p:cBhvr>
                                        <p:cTn id="302" dur="500"/>
                                        <p:tgtEl>
                                          <p:spTgt spid="49"/>
                                        </p:tgtEl>
                                      </p:cBhvr>
                                    </p:animEffect>
                                    <p:set>
                                      <p:cBhvr>
                                        <p:cTn id="303" dur="1" fill="hold">
                                          <p:stCondLst>
                                            <p:cond delay="499"/>
                                          </p:stCondLst>
                                        </p:cTn>
                                        <p:tgtEl>
                                          <p:spTgt spid="49"/>
                                        </p:tgtEl>
                                        <p:attrNameLst>
                                          <p:attrName>style.visibility</p:attrName>
                                        </p:attrNameLst>
                                      </p:cBhvr>
                                      <p:to>
                                        <p:strVal val="hidden"/>
                                      </p:to>
                                    </p:set>
                                  </p:childTnLst>
                                </p:cTn>
                              </p:par>
                              <p:par>
                                <p:cTn id="304" presetID="9" presetClass="exit" presetSubtype="0" fill="hold" nodeType="withEffect">
                                  <p:stCondLst>
                                    <p:cond delay="0"/>
                                  </p:stCondLst>
                                  <p:childTnLst>
                                    <p:animEffect transition="out" filter="dissolve">
                                      <p:cBhvr>
                                        <p:cTn id="305" dur="500"/>
                                        <p:tgtEl>
                                          <p:spTgt spid="50"/>
                                        </p:tgtEl>
                                      </p:cBhvr>
                                    </p:animEffect>
                                    <p:set>
                                      <p:cBhvr>
                                        <p:cTn id="306" dur="1" fill="hold">
                                          <p:stCondLst>
                                            <p:cond delay="499"/>
                                          </p:stCondLst>
                                        </p:cTn>
                                        <p:tgtEl>
                                          <p:spTgt spid="50"/>
                                        </p:tgtEl>
                                        <p:attrNameLst>
                                          <p:attrName>style.visibility</p:attrName>
                                        </p:attrNameLst>
                                      </p:cBhvr>
                                      <p:to>
                                        <p:strVal val="hidden"/>
                                      </p:to>
                                    </p:set>
                                  </p:childTnLst>
                                </p:cTn>
                              </p:par>
                              <p:par>
                                <p:cTn id="307" presetID="9" presetClass="exit" presetSubtype="0" fill="hold" grpId="1" nodeType="withEffect">
                                  <p:stCondLst>
                                    <p:cond delay="0"/>
                                  </p:stCondLst>
                                  <p:childTnLst>
                                    <p:animEffect transition="out" filter="dissolve">
                                      <p:cBhvr>
                                        <p:cTn id="308" dur="500"/>
                                        <p:tgtEl>
                                          <p:spTgt spid="51"/>
                                        </p:tgtEl>
                                      </p:cBhvr>
                                    </p:animEffect>
                                    <p:set>
                                      <p:cBhvr>
                                        <p:cTn id="309" dur="1" fill="hold">
                                          <p:stCondLst>
                                            <p:cond delay="499"/>
                                          </p:stCondLst>
                                        </p:cTn>
                                        <p:tgtEl>
                                          <p:spTgt spid="51"/>
                                        </p:tgtEl>
                                        <p:attrNameLst>
                                          <p:attrName>style.visibility</p:attrName>
                                        </p:attrNameLst>
                                      </p:cBhvr>
                                      <p:to>
                                        <p:strVal val="hidden"/>
                                      </p:to>
                                    </p:set>
                                  </p:childTnLst>
                                </p:cTn>
                              </p:par>
                              <p:par>
                                <p:cTn id="310" presetID="9" presetClass="exit" presetSubtype="0" fill="hold" nodeType="withEffect">
                                  <p:stCondLst>
                                    <p:cond delay="0"/>
                                  </p:stCondLst>
                                  <p:childTnLst>
                                    <p:animEffect transition="out" filter="dissolve">
                                      <p:cBhvr>
                                        <p:cTn id="311" dur="500"/>
                                        <p:tgtEl>
                                          <p:spTgt spid="52"/>
                                        </p:tgtEl>
                                      </p:cBhvr>
                                    </p:animEffect>
                                    <p:set>
                                      <p:cBhvr>
                                        <p:cTn id="312" dur="1" fill="hold">
                                          <p:stCondLst>
                                            <p:cond delay="499"/>
                                          </p:stCondLst>
                                        </p:cTn>
                                        <p:tgtEl>
                                          <p:spTgt spid="52"/>
                                        </p:tgtEl>
                                        <p:attrNameLst>
                                          <p:attrName>style.visibility</p:attrName>
                                        </p:attrNameLst>
                                      </p:cBhvr>
                                      <p:to>
                                        <p:strVal val="hidden"/>
                                      </p:to>
                                    </p:set>
                                  </p:childTnLst>
                                </p:cTn>
                              </p:par>
                              <p:par>
                                <p:cTn id="313" presetID="9" presetClass="exit" presetSubtype="0" fill="hold" grpId="1" nodeType="withEffect">
                                  <p:stCondLst>
                                    <p:cond delay="0"/>
                                  </p:stCondLst>
                                  <p:childTnLst>
                                    <p:animEffect transition="out" filter="dissolve">
                                      <p:cBhvr>
                                        <p:cTn id="314" dur="500"/>
                                        <p:tgtEl>
                                          <p:spTgt spid="53"/>
                                        </p:tgtEl>
                                      </p:cBhvr>
                                    </p:animEffect>
                                    <p:set>
                                      <p:cBhvr>
                                        <p:cTn id="315" dur="1" fill="hold">
                                          <p:stCondLst>
                                            <p:cond delay="499"/>
                                          </p:stCondLst>
                                        </p:cTn>
                                        <p:tgtEl>
                                          <p:spTgt spid="53"/>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54"/>
                                        </p:tgtEl>
                                      </p:cBhvr>
                                    </p:animEffect>
                                    <p:set>
                                      <p:cBhvr>
                                        <p:cTn id="318" dur="1" fill="hold">
                                          <p:stCondLst>
                                            <p:cond delay="499"/>
                                          </p:stCondLst>
                                        </p:cTn>
                                        <p:tgtEl>
                                          <p:spTgt spid="54"/>
                                        </p:tgtEl>
                                        <p:attrNameLst>
                                          <p:attrName>style.visibility</p:attrName>
                                        </p:attrNameLst>
                                      </p:cBhvr>
                                      <p:to>
                                        <p:strVal val="hidden"/>
                                      </p:to>
                                    </p:set>
                                  </p:childTnLst>
                                </p:cTn>
                              </p:par>
                              <p:par>
                                <p:cTn id="319" presetID="9" presetClass="exit" presetSubtype="0" fill="hold" grpId="1" nodeType="withEffect">
                                  <p:stCondLst>
                                    <p:cond delay="0"/>
                                  </p:stCondLst>
                                  <p:childTnLst>
                                    <p:animEffect transition="out" filter="dissolve">
                                      <p:cBhvr>
                                        <p:cTn id="320" dur="500"/>
                                        <p:tgtEl>
                                          <p:spTgt spid="55"/>
                                        </p:tgtEl>
                                      </p:cBhvr>
                                    </p:animEffect>
                                    <p:set>
                                      <p:cBhvr>
                                        <p:cTn id="321" dur="1" fill="hold">
                                          <p:stCondLst>
                                            <p:cond delay="499"/>
                                          </p:stCondLst>
                                        </p:cTn>
                                        <p:tgtEl>
                                          <p:spTgt spid="55"/>
                                        </p:tgtEl>
                                        <p:attrNameLst>
                                          <p:attrName>style.visibility</p:attrName>
                                        </p:attrNameLst>
                                      </p:cBhvr>
                                      <p:to>
                                        <p:strVal val="hidden"/>
                                      </p:to>
                                    </p:set>
                                  </p:childTnLst>
                                </p:cTn>
                              </p:par>
                              <p:par>
                                <p:cTn id="322" presetID="9" presetClass="exit" presetSubtype="0" fill="hold" grpId="1" nodeType="withEffect">
                                  <p:stCondLst>
                                    <p:cond delay="0"/>
                                  </p:stCondLst>
                                  <p:childTnLst>
                                    <p:animEffect transition="out" filter="dissolve">
                                      <p:cBhvr>
                                        <p:cTn id="323" dur="500"/>
                                        <p:tgtEl>
                                          <p:spTgt spid="56"/>
                                        </p:tgtEl>
                                      </p:cBhvr>
                                    </p:animEffect>
                                    <p:set>
                                      <p:cBhvr>
                                        <p:cTn id="324" dur="1" fill="hold">
                                          <p:stCondLst>
                                            <p:cond delay="499"/>
                                          </p:stCondLst>
                                        </p:cTn>
                                        <p:tgtEl>
                                          <p:spTgt spid="56"/>
                                        </p:tgtEl>
                                        <p:attrNameLst>
                                          <p:attrName>style.visibility</p:attrName>
                                        </p:attrNameLst>
                                      </p:cBhvr>
                                      <p:to>
                                        <p:strVal val="hidden"/>
                                      </p:to>
                                    </p:set>
                                  </p:childTnLst>
                                </p:cTn>
                              </p:par>
                              <p:par>
                                <p:cTn id="325" presetID="9" presetClass="exit" presetSubtype="0" fill="hold" nodeType="withEffect">
                                  <p:stCondLst>
                                    <p:cond delay="0"/>
                                  </p:stCondLst>
                                  <p:childTnLst>
                                    <p:animEffect transition="out" filter="dissolve">
                                      <p:cBhvr>
                                        <p:cTn id="326" dur="500"/>
                                        <p:tgtEl>
                                          <p:spTgt spid="60"/>
                                        </p:tgtEl>
                                      </p:cBhvr>
                                    </p:animEffect>
                                    <p:set>
                                      <p:cBhvr>
                                        <p:cTn id="327" dur="1" fill="hold">
                                          <p:stCondLst>
                                            <p:cond delay="499"/>
                                          </p:stCondLst>
                                        </p:cTn>
                                        <p:tgtEl>
                                          <p:spTgt spid="60"/>
                                        </p:tgtEl>
                                        <p:attrNameLst>
                                          <p:attrName>style.visibility</p:attrName>
                                        </p:attrNameLst>
                                      </p:cBhvr>
                                      <p:to>
                                        <p:strVal val="hidden"/>
                                      </p:to>
                                    </p:set>
                                  </p:childTnLst>
                                </p:cTn>
                              </p:par>
                              <p:par>
                                <p:cTn id="328" presetID="9" presetClass="exit" presetSubtype="0" fill="hold" grpId="1" nodeType="withEffect">
                                  <p:stCondLst>
                                    <p:cond delay="0"/>
                                  </p:stCondLst>
                                  <p:childTnLst>
                                    <p:animEffect transition="out" filter="dissolve">
                                      <p:cBhvr>
                                        <p:cTn id="329" dur="500"/>
                                        <p:tgtEl>
                                          <p:spTgt spid="61"/>
                                        </p:tgtEl>
                                      </p:cBhvr>
                                    </p:animEffect>
                                    <p:set>
                                      <p:cBhvr>
                                        <p:cTn id="330" dur="1" fill="hold">
                                          <p:stCondLst>
                                            <p:cond delay="499"/>
                                          </p:stCondLst>
                                        </p:cTn>
                                        <p:tgtEl>
                                          <p:spTgt spid="61"/>
                                        </p:tgtEl>
                                        <p:attrNameLst>
                                          <p:attrName>style.visibility</p:attrName>
                                        </p:attrNameLst>
                                      </p:cBhvr>
                                      <p:to>
                                        <p:strVal val="hidden"/>
                                      </p:to>
                                    </p:set>
                                  </p:childTnLst>
                                </p:cTn>
                              </p:par>
                              <p:par>
                                <p:cTn id="331" presetID="9" presetClass="exit" presetSubtype="0" fill="hold" grpId="1" nodeType="withEffect">
                                  <p:stCondLst>
                                    <p:cond delay="0"/>
                                  </p:stCondLst>
                                  <p:childTnLst>
                                    <p:animEffect transition="out" filter="dissolve">
                                      <p:cBhvr>
                                        <p:cTn id="332" dur="500"/>
                                        <p:tgtEl>
                                          <p:spTgt spid="62"/>
                                        </p:tgtEl>
                                      </p:cBhvr>
                                    </p:animEffect>
                                    <p:set>
                                      <p:cBhvr>
                                        <p:cTn id="333" dur="1" fill="hold">
                                          <p:stCondLst>
                                            <p:cond delay="499"/>
                                          </p:stCondLst>
                                        </p:cTn>
                                        <p:tgtEl>
                                          <p:spTgt spid="62"/>
                                        </p:tgtEl>
                                        <p:attrNameLst>
                                          <p:attrName>style.visibility</p:attrName>
                                        </p:attrNameLst>
                                      </p:cBhvr>
                                      <p:to>
                                        <p:strVal val="hidden"/>
                                      </p:to>
                                    </p:set>
                                  </p:childTnLst>
                                </p:cTn>
                              </p:par>
                              <p:par>
                                <p:cTn id="334" presetID="9" presetClass="exit" presetSubtype="0" fill="hold" grpId="1" nodeType="withEffect">
                                  <p:stCondLst>
                                    <p:cond delay="0"/>
                                  </p:stCondLst>
                                  <p:childTnLst>
                                    <p:animEffect transition="out" filter="dissolve">
                                      <p:cBhvr>
                                        <p:cTn id="335" dur="500"/>
                                        <p:tgtEl>
                                          <p:spTgt spid="66"/>
                                        </p:tgtEl>
                                      </p:cBhvr>
                                    </p:animEffect>
                                    <p:set>
                                      <p:cBhvr>
                                        <p:cTn id="336" dur="1" fill="hold">
                                          <p:stCondLst>
                                            <p:cond delay="499"/>
                                          </p:stCondLst>
                                        </p:cTn>
                                        <p:tgtEl>
                                          <p:spTgt spid="66"/>
                                        </p:tgtEl>
                                        <p:attrNameLst>
                                          <p:attrName>style.visibility</p:attrName>
                                        </p:attrNameLst>
                                      </p:cBhvr>
                                      <p:to>
                                        <p:strVal val="hidden"/>
                                      </p:to>
                                    </p:set>
                                  </p:childTnLst>
                                </p:cTn>
                              </p:par>
                              <p:par>
                                <p:cTn id="337" presetID="9" presetClass="exit" presetSubtype="0" fill="hold" grpId="1" nodeType="withEffect">
                                  <p:stCondLst>
                                    <p:cond delay="0"/>
                                  </p:stCondLst>
                                  <p:childTnLst>
                                    <p:animEffect transition="out" filter="dissolve">
                                      <p:cBhvr>
                                        <p:cTn id="338" dur="500"/>
                                        <p:tgtEl>
                                          <p:spTgt spid="67"/>
                                        </p:tgtEl>
                                      </p:cBhvr>
                                    </p:animEffect>
                                    <p:set>
                                      <p:cBhvr>
                                        <p:cTn id="339" dur="1" fill="hold">
                                          <p:stCondLst>
                                            <p:cond delay="499"/>
                                          </p:stCondLst>
                                        </p:cTn>
                                        <p:tgtEl>
                                          <p:spTgt spid="67"/>
                                        </p:tgtEl>
                                        <p:attrNameLst>
                                          <p:attrName>style.visibility</p:attrName>
                                        </p:attrNameLst>
                                      </p:cBhvr>
                                      <p:to>
                                        <p:strVal val="hidden"/>
                                      </p:to>
                                    </p:set>
                                  </p:childTnLst>
                                </p:cTn>
                              </p:par>
                              <p:par>
                                <p:cTn id="340" presetID="9" presetClass="exit" presetSubtype="0" fill="hold" grpId="1" nodeType="withEffect">
                                  <p:stCondLst>
                                    <p:cond delay="0"/>
                                  </p:stCondLst>
                                  <p:childTnLst>
                                    <p:animEffect transition="out" filter="dissolve">
                                      <p:cBhvr>
                                        <p:cTn id="341" dur="500"/>
                                        <p:tgtEl>
                                          <p:spTgt spid="68"/>
                                        </p:tgtEl>
                                      </p:cBhvr>
                                    </p:animEffect>
                                    <p:set>
                                      <p:cBhvr>
                                        <p:cTn id="342" dur="1" fill="hold">
                                          <p:stCondLst>
                                            <p:cond delay="499"/>
                                          </p:stCondLst>
                                        </p:cTn>
                                        <p:tgtEl>
                                          <p:spTgt spid="68"/>
                                        </p:tgtEl>
                                        <p:attrNameLst>
                                          <p:attrName>style.visibility</p:attrName>
                                        </p:attrNameLst>
                                      </p:cBhvr>
                                      <p:to>
                                        <p:strVal val="hidden"/>
                                      </p:to>
                                    </p:set>
                                  </p:childTnLst>
                                </p:cTn>
                              </p:par>
                              <p:par>
                                <p:cTn id="343" presetID="9" presetClass="exit" presetSubtype="0" fill="hold" grpId="1" nodeType="withEffect">
                                  <p:stCondLst>
                                    <p:cond delay="0"/>
                                  </p:stCondLst>
                                  <p:childTnLst>
                                    <p:animEffect transition="out" filter="dissolve">
                                      <p:cBhvr>
                                        <p:cTn id="344" dur="500"/>
                                        <p:tgtEl>
                                          <p:spTgt spid="69"/>
                                        </p:tgtEl>
                                      </p:cBhvr>
                                    </p:animEffect>
                                    <p:set>
                                      <p:cBhvr>
                                        <p:cTn id="345" dur="1" fill="hold">
                                          <p:stCondLst>
                                            <p:cond delay="499"/>
                                          </p:stCondLst>
                                        </p:cTn>
                                        <p:tgtEl>
                                          <p:spTgt spid="69"/>
                                        </p:tgtEl>
                                        <p:attrNameLst>
                                          <p:attrName>style.visibility</p:attrName>
                                        </p:attrNameLst>
                                      </p:cBhvr>
                                      <p:to>
                                        <p:strVal val="hidden"/>
                                      </p:to>
                                    </p:set>
                                  </p:childTnLst>
                                </p:cTn>
                              </p:par>
                              <p:par>
                                <p:cTn id="346" presetID="9" presetClass="exit" presetSubtype="0" fill="hold" grpId="1" nodeType="withEffect">
                                  <p:stCondLst>
                                    <p:cond delay="0"/>
                                  </p:stCondLst>
                                  <p:childTnLst>
                                    <p:animEffect transition="out" filter="dissolve">
                                      <p:cBhvr>
                                        <p:cTn id="347" dur="500"/>
                                        <p:tgtEl>
                                          <p:spTgt spid="70"/>
                                        </p:tgtEl>
                                      </p:cBhvr>
                                    </p:animEffect>
                                    <p:set>
                                      <p:cBhvr>
                                        <p:cTn id="348" dur="1" fill="hold">
                                          <p:stCondLst>
                                            <p:cond delay="499"/>
                                          </p:stCondLst>
                                        </p:cTn>
                                        <p:tgtEl>
                                          <p:spTgt spid="70"/>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71"/>
                                        </p:tgtEl>
                                      </p:cBhvr>
                                    </p:animEffect>
                                    <p:set>
                                      <p:cBhvr>
                                        <p:cTn id="351" dur="1" fill="hold">
                                          <p:stCondLst>
                                            <p:cond delay="499"/>
                                          </p:stCondLst>
                                        </p:cTn>
                                        <p:tgtEl>
                                          <p:spTgt spid="71"/>
                                        </p:tgtEl>
                                        <p:attrNameLst>
                                          <p:attrName>style.visibility</p:attrName>
                                        </p:attrNameLst>
                                      </p:cBhvr>
                                      <p:to>
                                        <p:strVal val="hidden"/>
                                      </p:to>
                                    </p:set>
                                  </p:childTnLst>
                                </p:cTn>
                              </p:par>
                              <p:par>
                                <p:cTn id="352" presetID="9" presetClass="exit" presetSubtype="0" fill="hold" grpId="1" nodeType="withEffect">
                                  <p:stCondLst>
                                    <p:cond delay="0"/>
                                  </p:stCondLst>
                                  <p:childTnLst>
                                    <p:animEffect transition="out" filter="dissolve">
                                      <p:cBhvr>
                                        <p:cTn id="353" dur="500"/>
                                        <p:tgtEl>
                                          <p:spTgt spid="72"/>
                                        </p:tgtEl>
                                      </p:cBhvr>
                                    </p:animEffect>
                                    <p:set>
                                      <p:cBhvr>
                                        <p:cTn id="354" dur="1" fill="hold">
                                          <p:stCondLst>
                                            <p:cond delay="499"/>
                                          </p:stCondLst>
                                        </p:cTn>
                                        <p:tgtEl>
                                          <p:spTgt spid="72"/>
                                        </p:tgtEl>
                                        <p:attrNameLst>
                                          <p:attrName>style.visibility</p:attrName>
                                        </p:attrNameLst>
                                      </p:cBhvr>
                                      <p:to>
                                        <p:strVal val="hidden"/>
                                      </p:to>
                                    </p:set>
                                  </p:childTnLst>
                                </p:cTn>
                              </p:par>
                              <p:par>
                                <p:cTn id="355" presetID="9" presetClass="exit" presetSubtype="0" fill="hold" grpId="1" nodeType="withEffect">
                                  <p:stCondLst>
                                    <p:cond delay="0"/>
                                  </p:stCondLst>
                                  <p:childTnLst>
                                    <p:animEffect transition="out" filter="dissolve">
                                      <p:cBhvr>
                                        <p:cTn id="356" dur="500"/>
                                        <p:tgtEl>
                                          <p:spTgt spid="73"/>
                                        </p:tgtEl>
                                      </p:cBhvr>
                                    </p:animEffect>
                                    <p:set>
                                      <p:cBhvr>
                                        <p:cTn id="357" dur="1" fill="hold">
                                          <p:stCondLst>
                                            <p:cond delay="499"/>
                                          </p:stCondLst>
                                        </p:cTn>
                                        <p:tgtEl>
                                          <p:spTgt spid="73"/>
                                        </p:tgtEl>
                                        <p:attrNameLst>
                                          <p:attrName>style.visibility</p:attrName>
                                        </p:attrNameLst>
                                      </p:cBhvr>
                                      <p:to>
                                        <p:strVal val="hidden"/>
                                      </p:to>
                                    </p:set>
                                  </p:childTnLst>
                                </p:cTn>
                              </p:par>
                            </p:childTnLst>
                          </p:cTn>
                        </p:par>
                        <p:par>
                          <p:cTn id="358" fill="hold">
                            <p:stCondLst>
                              <p:cond delay="500"/>
                            </p:stCondLst>
                            <p:childTnLst>
                              <p:par>
                                <p:cTn id="359" presetID="9" presetClass="exit" presetSubtype="0" fill="hold" grpId="1" nodeType="afterEffect">
                                  <p:stCondLst>
                                    <p:cond delay="0"/>
                                  </p:stCondLst>
                                  <p:childTnLst>
                                    <p:animEffect transition="out" filter="dissolve">
                                      <p:cBhvr>
                                        <p:cTn id="360" dur="500"/>
                                        <p:tgtEl>
                                          <p:spTgt spid="2"/>
                                        </p:tgtEl>
                                      </p:cBhvr>
                                    </p:animEffect>
                                    <p:set>
                                      <p:cBhvr>
                                        <p:cTn id="361" dur="1" fill="hold">
                                          <p:stCondLst>
                                            <p:cond delay="499"/>
                                          </p:stCondLst>
                                        </p:cTn>
                                        <p:tgtEl>
                                          <p:spTgt spid="2"/>
                                        </p:tgtEl>
                                        <p:attrNameLst>
                                          <p:attrName>style.visibility</p:attrName>
                                        </p:attrNameLst>
                                      </p:cBhvr>
                                      <p:to>
                                        <p:strVal val="hidden"/>
                                      </p:to>
                                    </p:set>
                                  </p:childTnLst>
                                </p:cTn>
                              </p:par>
                            </p:childTnLst>
                          </p:cTn>
                        </p:par>
                        <p:par>
                          <p:cTn id="362" fill="hold">
                            <p:stCondLst>
                              <p:cond delay="1000"/>
                            </p:stCondLst>
                            <p:childTnLst>
                              <p:par>
                                <p:cTn id="363" presetID="9" presetClass="entr" presetSubtype="0" fill="hold" nodeType="afterEffect">
                                  <p:stCondLst>
                                    <p:cond delay="0"/>
                                  </p:stCondLst>
                                  <p:childTnLst>
                                    <p:set>
                                      <p:cBhvr>
                                        <p:cTn id="364" dur="1" fill="hold">
                                          <p:stCondLst>
                                            <p:cond delay="0"/>
                                          </p:stCondLst>
                                        </p:cTn>
                                        <p:tgtEl>
                                          <p:spTgt spid="74"/>
                                        </p:tgtEl>
                                        <p:attrNameLst>
                                          <p:attrName>style.visibility</p:attrName>
                                        </p:attrNameLst>
                                      </p:cBhvr>
                                      <p:to>
                                        <p:strVal val="visible"/>
                                      </p:to>
                                    </p:set>
                                    <p:animEffect transition="in" filter="dissolve">
                                      <p:cBhvr>
                                        <p:cTn id="36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5" grpId="0" animBg="1"/>
      <p:bldP spid="25" grpId="1" animBg="1"/>
      <p:bldP spid="25" grpId="2" animBg="1"/>
      <p:bldP spid="25" grpId="3" animBg="1"/>
      <p:bldP spid="25" grpId="4" animBg="1"/>
      <p:bldP spid="18" grpId="2" animBg="1"/>
      <p:bldP spid="18" grpId="3" animBg="1"/>
      <p:bldP spid="20" grpId="0" animBg="1"/>
      <p:bldP spid="20" grpId="1" animBg="1"/>
      <p:bldP spid="21" grpId="0"/>
      <p:bldP spid="21" grpId="1"/>
      <p:bldP spid="22" grpId="0"/>
      <p:bldP spid="22" grpId="1"/>
      <p:bldP spid="23" grpId="0" animBg="1"/>
      <p:bldP spid="23" grpId="1" animBg="1"/>
      <p:bldP spid="24" grpId="0" animBg="1"/>
      <p:bldP spid="24" grpId="1" animBg="1"/>
      <p:bldP spid="27" grpId="0" animBg="1"/>
      <p:bldP spid="27" grpId="1" animBg="1"/>
      <p:bldP spid="28" grpId="0" animBg="1"/>
      <p:bldP spid="28" grpId="1" animBg="1"/>
      <p:bldP spid="29" grpId="0"/>
      <p:bldP spid="29" grpId="1"/>
      <p:bldP spid="30" grpId="0"/>
      <p:bldP spid="30" grpId="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P spid="36" grpId="1"/>
      <p:bldP spid="3" grpId="0"/>
      <p:bldP spid="3" grpId="1"/>
      <p:bldP spid="37" grpId="0"/>
      <p:bldP spid="37" grpId="1"/>
      <p:bldP spid="4" grpId="0"/>
      <p:bldP spid="4" grpId="1"/>
      <p:bldP spid="16" grpId="0"/>
      <p:bldP spid="16" grpId="1"/>
      <p:bldP spid="38" grpId="0"/>
      <p:bldP spid="38"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51" grpId="0"/>
      <p:bldP spid="51" grpId="1"/>
      <p:bldP spid="53" grpId="0"/>
      <p:bldP spid="53" grpId="1"/>
      <p:bldP spid="54" grpId="0" animBg="1"/>
      <p:bldP spid="54" grpId="1" animBg="1"/>
      <p:bldP spid="55" grpId="0" animBg="1"/>
      <p:bldP spid="55" grpId="1" animBg="1"/>
      <p:bldP spid="56" grpId="0"/>
      <p:bldP spid="56" grpId="1"/>
      <p:bldP spid="61" grpId="0"/>
      <p:bldP spid="61" grpId="1"/>
      <p:bldP spid="62" grpId="0" animBg="1"/>
      <p:bldP spid="62" grpId="1" animBg="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p:bldP spid="7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Ratio of independent sample variances</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18" name="Oval 17">
            <a:extLst>
              <a:ext uri="{FF2B5EF4-FFF2-40B4-BE49-F238E27FC236}">
                <a16:creationId xmlns:a16="http://schemas.microsoft.com/office/drawing/2014/main" id="{B4B6C4BB-8520-2B4B-B432-6512C1D10950}"/>
              </a:ext>
            </a:extLst>
          </p:cNvPr>
          <p:cNvSpPr>
            <a:spLocks noChangeAspect="1"/>
          </p:cNvSpPr>
          <p:nvPr/>
        </p:nvSpPr>
        <p:spPr>
          <a:xfrm>
            <a:off x="8809757" y="1466412"/>
            <a:ext cx="2181600" cy="21816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Population </a:t>
            </a:r>
            <a:r>
              <a:rPr lang="en-US" dirty="0">
                <a:solidFill>
                  <a:srgbClr val="0070C0"/>
                </a:solidFill>
                <a:latin typeface="Lucida Handwriting" panose="03010101010101010101" pitchFamily="66" charset="77"/>
              </a:rPr>
              <a:t>X</a:t>
            </a:r>
            <a:endParaRPr lang="en-US" dirty="0"/>
          </a:p>
        </p:txBody>
      </p:sp>
      <p:sp>
        <p:nvSpPr>
          <p:cNvPr id="20" name="Oval 19">
            <a:extLst>
              <a:ext uri="{FF2B5EF4-FFF2-40B4-BE49-F238E27FC236}">
                <a16:creationId xmlns:a16="http://schemas.microsoft.com/office/drawing/2014/main" id="{2739A82F-5A74-FF4E-88AA-8F1DA65EBD4C}"/>
              </a:ext>
            </a:extLst>
          </p:cNvPr>
          <p:cNvSpPr>
            <a:spLocks noChangeAspect="1"/>
          </p:cNvSpPr>
          <p:nvPr/>
        </p:nvSpPr>
        <p:spPr>
          <a:xfrm>
            <a:off x="8809757" y="3803098"/>
            <a:ext cx="2181600" cy="2181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 </a:t>
            </a:r>
            <a:r>
              <a:rPr lang="en-US" dirty="0">
                <a:solidFill>
                  <a:srgbClr val="00B050"/>
                </a:solidFill>
              </a:rPr>
              <a:t>Y</a:t>
            </a:r>
          </a:p>
        </p:txBody>
      </p:sp>
      <p:sp>
        <p:nvSpPr>
          <p:cNvPr id="21" name="TextBox 20">
            <a:extLst>
              <a:ext uri="{FF2B5EF4-FFF2-40B4-BE49-F238E27FC236}">
                <a16:creationId xmlns:a16="http://schemas.microsoft.com/office/drawing/2014/main" id="{63B035D5-DFFA-F945-8F55-239C922F45E3}"/>
              </a:ext>
            </a:extLst>
          </p:cNvPr>
          <p:cNvSpPr txBox="1"/>
          <p:nvPr/>
        </p:nvSpPr>
        <p:spPr>
          <a:xfrm>
            <a:off x="8866460" y="2659605"/>
            <a:ext cx="2068194" cy="307777"/>
          </a:xfrm>
          <a:prstGeom prst="rect">
            <a:avLst/>
          </a:prstGeom>
          <a:noFill/>
        </p:spPr>
        <p:txBody>
          <a:bodyPr wrap="none" rtlCol="0">
            <a:spAutoFit/>
          </a:bodyPr>
          <a:lstStyle/>
          <a:p>
            <a:pPr algn="ctr"/>
            <a:r>
              <a:rPr lang="en-US" sz="1400" dirty="0">
                <a:solidFill>
                  <a:srgbClr val="0070C0"/>
                </a:solidFill>
                <a:latin typeface="Lucida Handwriting" panose="03010101010101010101" pitchFamily="66" charset="77"/>
              </a:rPr>
              <a:t>X</a:t>
            </a:r>
            <a:r>
              <a:rPr lang="en-US" sz="1400" baseline="-25000" dirty="0">
                <a:solidFill>
                  <a:srgbClr val="0070C0"/>
                </a:solidFill>
                <a:latin typeface="Lucida Handwriting" panose="03010101010101010101" pitchFamily="66" charset="77"/>
              </a:rPr>
              <a:t> </a:t>
            </a:r>
            <a:r>
              <a:rPr lang="en-US" sz="1400" dirty="0">
                <a:solidFill>
                  <a:srgbClr val="0070C0"/>
                </a:solidFill>
                <a:latin typeface="Lucida Handwriting" panose="03010101010101010101" pitchFamily="66" charset="77"/>
              </a:rPr>
              <a:t> </a:t>
            </a:r>
            <a:r>
              <a:rPr lang="en-US" sz="1400" dirty="0">
                <a:latin typeface="Lucida Handwriting" panose="03010101010101010101" pitchFamily="66" charset="77"/>
              </a:rPr>
              <a:t>~</a:t>
            </a:r>
            <a:r>
              <a:rPr lang="en-US" sz="1400" dirty="0">
                <a:solidFill>
                  <a:srgbClr val="0070C0"/>
                </a:solidFill>
                <a:latin typeface="Lucida Handwriting" panose="03010101010101010101" pitchFamily="66" charset="77"/>
              </a:rPr>
              <a:t> </a:t>
            </a:r>
            <a:r>
              <a:rPr lang="en-US" sz="1400" b="1" dirty="0">
                <a:latin typeface="Lucida Handwriting" panose="03010101010101010101" pitchFamily="66" charset="77"/>
              </a:rPr>
              <a:t>Normal(</a:t>
            </a:r>
            <a:r>
              <a:rPr lang="en-US" sz="1400" b="1" dirty="0">
                <a:solidFill>
                  <a:srgbClr val="7030A0"/>
                </a:solidFill>
                <a:latin typeface="Lucida Handwriting" panose="03010101010101010101" pitchFamily="66" charset="77"/>
              </a:rPr>
              <a:t>𝜇</a:t>
            </a:r>
            <a:r>
              <a:rPr lang="en-US" sz="1400" b="1" baseline="-25000" dirty="0">
                <a:solidFill>
                  <a:srgbClr val="0070C0"/>
                </a:solidFill>
                <a:latin typeface="Lucida Handwriting" panose="03010101010101010101" pitchFamily="66" charset="77"/>
              </a:rPr>
              <a:t>X</a:t>
            </a:r>
            <a:r>
              <a:rPr lang="en-US" sz="1400" b="1" dirty="0">
                <a:latin typeface="Lucida Handwriting" panose="03010101010101010101" pitchFamily="66" charset="77"/>
              </a:rPr>
              <a:t>, </a:t>
            </a:r>
            <a:r>
              <a:rPr lang="en-US" sz="1400" b="1" dirty="0">
                <a:solidFill>
                  <a:srgbClr val="7030A0"/>
                </a:solidFill>
                <a:latin typeface="Lucida Handwriting" panose="03010101010101010101" pitchFamily="66" charset="77"/>
              </a:rPr>
              <a:t>𝜎</a:t>
            </a:r>
            <a:r>
              <a:rPr lang="en-US" sz="1400" b="1" baseline="-25000" dirty="0">
                <a:solidFill>
                  <a:srgbClr val="0070C0"/>
                </a:solidFill>
                <a:latin typeface="Lucida Handwriting" panose="03010101010101010101" pitchFamily="66" charset="77"/>
              </a:rPr>
              <a:t>X</a:t>
            </a:r>
            <a:r>
              <a:rPr lang="en-US" sz="1400" b="1" dirty="0">
                <a:latin typeface="Lucida Handwriting" panose="03010101010101010101" pitchFamily="66" charset="77"/>
              </a:rPr>
              <a:t>)</a:t>
            </a:r>
          </a:p>
        </p:txBody>
      </p:sp>
      <p:sp>
        <p:nvSpPr>
          <p:cNvPr id="22" name="TextBox 21">
            <a:extLst>
              <a:ext uri="{FF2B5EF4-FFF2-40B4-BE49-F238E27FC236}">
                <a16:creationId xmlns:a16="http://schemas.microsoft.com/office/drawing/2014/main" id="{036C9FE8-2CF8-E343-979A-B22E7CB8F0C4}"/>
              </a:ext>
            </a:extLst>
          </p:cNvPr>
          <p:cNvSpPr txBox="1"/>
          <p:nvPr/>
        </p:nvSpPr>
        <p:spPr>
          <a:xfrm>
            <a:off x="8866460" y="5081359"/>
            <a:ext cx="2026516" cy="307777"/>
          </a:xfrm>
          <a:prstGeom prst="rect">
            <a:avLst/>
          </a:prstGeom>
          <a:noFill/>
        </p:spPr>
        <p:txBody>
          <a:bodyPr wrap="none" rtlCol="0">
            <a:spAutoFit/>
          </a:bodyPr>
          <a:lstStyle/>
          <a:p>
            <a:pPr algn="ctr"/>
            <a:r>
              <a:rPr lang="en-US" sz="1400" dirty="0">
                <a:solidFill>
                  <a:srgbClr val="00B050"/>
                </a:solidFill>
                <a:latin typeface="Lucida Handwriting" panose="03010101010101010101" pitchFamily="66" charset="77"/>
              </a:rPr>
              <a:t>Y</a:t>
            </a:r>
            <a:r>
              <a:rPr lang="en-US" sz="1400" baseline="-25000" dirty="0">
                <a:solidFill>
                  <a:srgbClr val="0070C0"/>
                </a:solidFill>
                <a:latin typeface="Lucida Handwriting" panose="03010101010101010101" pitchFamily="66" charset="77"/>
              </a:rPr>
              <a:t> </a:t>
            </a:r>
            <a:r>
              <a:rPr lang="en-US" sz="1400" dirty="0">
                <a:solidFill>
                  <a:srgbClr val="0070C0"/>
                </a:solidFill>
                <a:latin typeface="Lucida Handwriting" panose="03010101010101010101" pitchFamily="66" charset="77"/>
              </a:rPr>
              <a:t> </a:t>
            </a:r>
            <a:r>
              <a:rPr lang="en-US" sz="1400" dirty="0">
                <a:latin typeface="Lucida Handwriting" panose="03010101010101010101" pitchFamily="66" charset="77"/>
              </a:rPr>
              <a:t>~</a:t>
            </a:r>
            <a:r>
              <a:rPr lang="en-US" sz="1400" dirty="0">
                <a:solidFill>
                  <a:srgbClr val="0070C0"/>
                </a:solidFill>
                <a:latin typeface="Lucida Handwriting" panose="03010101010101010101" pitchFamily="66" charset="77"/>
              </a:rPr>
              <a:t> </a:t>
            </a:r>
            <a:r>
              <a:rPr lang="en-US" sz="1400" b="1" dirty="0">
                <a:latin typeface="Lucida Handwriting" panose="03010101010101010101" pitchFamily="66" charset="77"/>
              </a:rPr>
              <a:t>Normal(</a:t>
            </a:r>
            <a:r>
              <a:rPr lang="en-US" sz="1400" b="1" dirty="0">
                <a:solidFill>
                  <a:srgbClr val="7030A0"/>
                </a:solidFill>
                <a:latin typeface="Lucida Handwriting" panose="03010101010101010101" pitchFamily="66" charset="77"/>
              </a:rPr>
              <a:t>𝜇</a:t>
            </a:r>
            <a:r>
              <a:rPr lang="en-US" sz="1400" b="1" baseline="-25000" dirty="0">
                <a:solidFill>
                  <a:srgbClr val="00B050"/>
                </a:solidFill>
                <a:latin typeface="Lucida Handwriting" panose="03010101010101010101" pitchFamily="66" charset="77"/>
              </a:rPr>
              <a:t>Y</a:t>
            </a:r>
            <a:r>
              <a:rPr lang="en-US" sz="1400" b="1" dirty="0">
                <a:latin typeface="Lucida Handwriting" panose="03010101010101010101" pitchFamily="66" charset="77"/>
              </a:rPr>
              <a:t>, </a:t>
            </a:r>
            <a:r>
              <a:rPr lang="en-US" sz="1400" b="1" dirty="0">
                <a:solidFill>
                  <a:srgbClr val="7030A0"/>
                </a:solidFill>
                <a:latin typeface="Lucida Handwriting" panose="03010101010101010101" pitchFamily="66" charset="77"/>
              </a:rPr>
              <a:t>𝜎</a:t>
            </a:r>
            <a:r>
              <a:rPr lang="en-US" sz="1400" b="1" baseline="-25000" dirty="0">
                <a:solidFill>
                  <a:srgbClr val="00B050"/>
                </a:solidFill>
                <a:latin typeface="Lucida Handwriting" panose="03010101010101010101" pitchFamily="66" charset="77"/>
              </a:rPr>
              <a:t>Y</a:t>
            </a:r>
            <a:r>
              <a:rPr lang="en-US" sz="1400" b="1" dirty="0">
                <a:latin typeface="Lucida Handwriting" panose="03010101010101010101" pitchFamily="66" charset="77"/>
              </a:rPr>
              <a:t>)</a:t>
            </a:r>
          </a:p>
        </p:txBody>
      </p:sp>
      <p:sp>
        <p:nvSpPr>
          <p:cNvPr id="23" name="Oval 22">
            <a:extLst>
              <a:ext uri="{FF2B5EF4-FFF2-40B4-BE49-F238E27FC236}">
                <a16:creationId xmlns:a16="http://schemas.microsoft.com/office/drawing/2014/main" id="{80938440-CCE4-5E44-BFB0-0CE8C3F40D13}"/>
              </a:ext>
            </a:extLst>
          </p:cNvPr>
          <p:cNvSpPr/>
          <p:nvPr/>
        </p:nvSpPr>
        <p:spPr>
          <a:xfrm>
            <a:off x="6092763" y="1472821"/>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24" name="Oval 23">
            <a:extLst>
              <a:ext uri="{FF2B5EF4-FFF2-40B4-BE49-F238E27FC236}">
                <a16:creationId xmlns:a16="http://schemas.microsoft.com/office/drawing/2014/main" id="{A66D9F0D-4BED-1F43-AF9A-EE6EB2B7752F}"/>
              </a:ext>
            </a:extLst>
          </p:cNvPr>
          <p:cNvSpPr/>
          <p:nvPr/>
        </p:nvSpPr>
        <p:spPr>
          <a:xfrm>
            <a:off x="6620075" y="1472821"/>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27" name="Oval 26">
            <a:extLst>
              <a:ext uri="{FF2B5EF4-FFF2-40B4-BE49-F238E27FC236}">
                <a16:creationId xmlns:a16="http://schemas.microsoft.com/office/drawing/2014/main" id="{1AB386EB-28AE-A645-BB50-3B2C41C6A79D}"/>
              </a:ext>
            </a:extLst>
          </p:cNvPr>
          <p:cNvSpPr/>
          <p:nvPr/>
        </p:nvSpPr>
        <p:spPr>
          <a:xfrm>
            <a:off x="7147387" y="1472821"/>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28" name="Oval 27">
            <a:extLst>
              <a:ext uri="{FF2B5EF4-FFF2-40B4-BE49-F238E27FC236}">
                <a16:creationId xmlns:a16="http://schemas.microsoft.com/office/drawing/2014/main" id="{834AD9D5-DB5E-F049-95F7-1DF169AB87F1}"/>
              </a:ext>
            </a:extLst>
          </p:cNvPr>
          <p:cNvSpPr/>
          <p:nvPr/>
        </p:nvSpPr>
        <p:spPr>
          <a:xfrm>
            <a:off x="8180736" y="1453484"/>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29" name="TextBox 28">
            <a:extLst>
              <a:ext uri="{FF2B5EF4-FFF2-40B4-BE49-F238E27FC236}">
                <a16:creationId xmlns:a16="http://schemas.microsoft.com/office/drawing/2014/main" id="{17450834-9E68-114B-BC80-EDE0C873201D}"/>
              </a:ext>
            </a:extLst>
          </p:cNvPr>
          <p:cNvSpPr txBox="1"/>
          <p:nvPr/>
        </p:nvSpPr>
        <p:spPr>
          <a:xfrm>
            <a:off x="7674699" y="1458451"/>
            <a:ext cx="473206" cy="523220"/>
          </a:xfrm>
          <a:prstGeom prst="rect">
            <a:avLst/>
          </a:prstGeom>
          <a:noFill/>
        </p:spPr>
        <p:txBody>
          <a:bodyPr wrap="none" rtlCol="0">
            <a:spAutoFit/>
          </a:bodyPr>
          <a:lstStyle/>
          <a:p>
            <a:r>
              <a:rPr lang="en-US" sz="2800" b="1" dirty="0"/>
              <a:t>...</a:t>
            </a:r>
          </a:p>
        </p:txBody>
      </p:sp>
      <p:sp>
        <p:nvSpPr>
          <p:cNvPr id="30" name="TextBox 29">
            <a:extLst>
              <a:ext uri="{FF2B5EF4-FFF2-40B4-BE49-F238E27FC236}">
                <a16:creationId xmlns:a16="http://schemas.microsoft.com/office/drawing/2014/main" id="{598E4C8F-0EF6-A241-B4FF-E0204AFEDBA8}"/>
              </a:ext>
            </a:extLst>
          </p:cNvPr>
          <p:cNvSpPr txBox="1"/>
          <p:nvPr/>
        </p:nvSpPr>
        <p:spPr>
          <a:xfrm>
            <a:off x="5047284" y="1535395"/>
            <a:ext cx="1048685" cy="369332"/>
          </a:xfrm>
          <a:prstGeom prst="rect">
            <a:avLst/>
          </a:prstGeom>
          <a:noFill/>
        </p:spPr>
        <p:txBody>
          <a:bodyPr wrap="none" rtlCol="0">
            <a:spAutoFit/>
          </a:bodyPr>
          <a:lstStyle/>
          <a:p>
            <a:r>
              <a:rPr lang="en-US" dirty="0">
                <a:solidFill>
                  <a:srgbClr val="FF0000"/>
                </a:solidFill>
              </a:rPr>
              <a:t>Sample X</a:t>
            </a:r>
          </a:p>
        </p:txBody>
      </p:sp>
      <p:sp>
        <p:nvSpPr>
          <p:cNvPr id="31" name="Oval 30">
            <a:extLst>
              <a:ext uri="{FF2B5EF4-FFF2-40B4-BE49-F238E27FC236}">
                <a16:creationId xmlns:a16="http://schemas.microsoft.com/office/drawing/2014/main" id="{4B92A6EE-02C6-D644-986A-86A2C152E766}"/>
              </a:ext>
            </a:extLst>
          </p:cNvPr>
          <p:cNvSpPr/>
          <p:nvPr/>
        </p:nvSpPr>
        <p:spPr>
          <a:xfrm>
            <a:off x="6089588" y="560000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y</a:t>
            </a:r>
            <a:r>
              <a:rPr lang="en-US" sz="1200" baseline="-25000" dirty="0">
                <a:solidFill>
                  <a:srgbClr val="FF0000"/>
                </a:solidFill>
                <a:latin typeface="Lucida Handwriting" panose="03010101010101010101" pitchFamily="66" charset="77"/>
              </a:rPr>
              <a:t>1</a:t>
            </a:r>
            <a:endParaRPr lang="en-US" sz="1200" dirty="0"/>
          </a:p>
        </p:txBody>
      </p:sp>
      <p:sp>
        <p:nvSpPr>
          <p:cNvPr id="32" name="Oval 31">
            <a:extLst>
              <a:ext uri="{FF2B5EF4-FFF2-40B4-BE49-F238E27FC236}">
                <a16:creationId xmlns:a16="http://schemas.microsoft.com/office/drawing/2014/main" id="{1373FB7E-041D-EC4D-9877-6512D7DCB642}"/>
              </a:ext>
            </a:extLst>
          </p:cNvPr>
          <p:cNvSpPr/>
          <p:nvPr/>
        </p:nvSpPr>
        <p:spPr>
          <a:xfrm>
            <a:off x="6616900" y="560000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y</a:t>
            </a:r>
            <a:r>
              <a:rPr lang="en-US" sz="1200" baseline="-25000" dirty="0">
                <a:solidFill>
                  <a:srgbClr val="FF0000"/>
                </a:solidFill>
                <a:latin typeface="Lucida Handwriting" panose="03010101010101010101" pitchFamily="66" charset="77"/>
              </a:rPr>
              <a:t>2</a:t>
            </a:r>
            <a:endParaRPr lang="en-US" sz="1200" dirty="0"/>
          </a:p>
        </p:txBody>
      </p:sp>
      <p:sp>
        <p:nvSpPr>
          <p:cNvPr id="33" name="Oval 32">
            <a:extLst>
              <a:ext uri="{FF2B5EF4-FFF2-40B4-BE49-F238E27FC236}">
                <a16:creationId xmlns:a16="http://schemas.microsoft.com/office/drawing/2014/main" id="{22DD4E2F-51F1-214A-AAFD-1F7FFFC88DD4}"/>
              </a:ext>
            </a:extLst>
          </p:cNvPr>
          <p:cNvSpPr/>
          <p:nvPr/>
        </p:nvSpPr>
        <p:spPr>
          <a:xfrm>
            <a:off x="7144212" y="560000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y</a:t>
            </a:r>
            <a:r>
              <a:rPr lang="en-US" sz="1200" baseline="-25000" dirty="0">
                <a:solidFill>
                  <a:srgbClr val="FF0000"/>
                </a:solidFill>
                <a:latin typeface="Lucida Handwriting" panose="03010101010101010101" pitchFamily="66" charset="77"/>
              </a:rPr>
              <a:t>3</a:t>
            </a:r>
            <a:endParaRPr lang="en-US" sz="1200" dirty="0"/>
          </a:p>
        </p:txBody>
      </p:sp>
      <p:sp>
        <p:nvSpPr>
          <p:cNvPr id="34" name="Oval 33">
            <a:extLst>
              <a:ext uri="{FF2B5EF4-FFF2-40B4-BE49-F238E27FC236}">
                <a16:creationId xmlns:a16="http://schemas.microsoft.com/office/drawing/2014/main" id="{DBAF688E-6589-0A40-B84C-745A7F45886D}"/>
              </a:ext>
            </a:extLst>
          </p:cNvPr>
          <p:cNvSpPr/>
          <p:nvPr/>
        </p:nvSpPr>
        <p:spPr>
          <a:xfrm>
            <a:off x="8177561" y="5580670"/>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y</a:t>
            </a:r>
            <a:r>
              <a:rPr lang="en-US" sz="1200" baseline="-25000" dirty="0" err="1">
                <a:solidFill>
                  <a:srgbClr val="FF0000"/>
                </a:solidFill>
                <a:latin typeface="Lucida Handwriting" panose="03010101010101010101" pitchFamily="66" charset="77"/>
              </a:rPr>
              <a:t>k</a:t>
            </a:r>
            <a:endParaRPr lang="en-US" sz="1200" dirty="0"/>
          </a:p>
        </p:txBody>
      </p:sp>
      <p:sp>
        <p:nvSpPr>
          <p:cNvPr id="35" name="TextBox 34">
            <a:extLst>
              <a:ext uri="{FF2B5EF4-FFF2-40B4-BE49-F238E27FC236}">
                <a16:creationId xmlns:a16="http://schemas.microsoft.com/office/drawing/2014/main" id="{1A2E143D-5E0C-FD47-B7E7-FE58138D9008}"/>
              </a:ext>
            </a:extLst>
          </p:cNvPr>
          <p:cNvSpPr txBox="1"/>
          <p:nvPr/>
        </p:nvSpPr>
        <p:spPr>
          <a:xfrm>
            <a:off x="7671524" y="5585637"/>
            <a:ext cx="473206" cy="523220"/>
          </a:xfrm>
          <a:prstGeom prst="rect">
            <a:avLst/>
          </a:prstGeom>
          <a:noFill/>
        </p:spPr>
        <p:txBody>
          <a:bodyPr wrap="none" rtlCol="0">
            <a:spAutoFit/>
          </a:bodyPr>
          <a:lstStyle/>
          <a:p>
            <a:r>
              <a:rPr lang="en-US" sz="2800" b="1" dirty="0"/>
              <a:t>...</a:t>
            </a:r>
          </a:p>
        </p:txBody>
      </p:sp>
      <p:sp>
        <p:nvSpPr>
          <p:cNvPr id="36" name="TextBox 35">
            <a:extLst>
              <a:ext uri="{FF2B5EF4-FFF2-40B4-BE49-F238E27FC236}">
                <a16:creationId xmlns:a16="http://schemas.microsoft.com/office/drawing/2014/main" id="{2A8C5EA0-E22C-7D47-A885-FB5A2A35961C}"/>
              </a:ext>
            </a:extLst>
          </p:cNvPr>
          <p:cNvSpPr txBox="1"/>
          <p:nvPr/>
        </p:nvSpPr>
        <p:spPr>
          <a:xfrm>
            <a:off x="5044109" y="5662581"/>
            <a:ext cx="1048685" cy="369332"/>
          </a:xfrm>
          <a:prstGeom prst="rect">
            <a:avLst/>
          </a:prstGeom>
          <a:noFill/>
        </p:spPr>
        <p:txBody>
          <a:bodyPr wrap="none" rtlCol="0">
            <a:spAutoFit/>
          </a:bodyPr>
          <a:lstStyle/>
          <a:p>
            <a:r>
              <a:rPr lang="en-US" dirty="0">
                <a:solidFill>
                  <a:srgbClr val="FF0000"/>
                </a:solidFill>
              </a:rPr>
              <a:t>Sample 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A2B043-297A-A74E-8498-15201CB0A6EE}"/>
                  </a:ext>
                </a:extLst>
              </p:cNvPr>
              <p:cNvSpPr txBox="1"/>
              <p:nvPr/>
            </p:nvSpPr>
            <p:spPr>
              <a:xfrm>
                <a:off x="4863548" y="2290273"/>
                <a:ext cx="2912977" cy="493918"/>
              </a:xfrm>
              <a:prstGeom prst="rect">
                <a:avLst/>
              </a:prstGeom>
              <a:noFill/>
            </p:spPr>
            <p:txBody>
              <a:bodyPr wrap="none" rtlCol="0">
                <a:spAutoFit/>
              </a:bodyPr>
              <a:lstStyle/>
              <a:p>
                <a:r>
                  <a:rPr lang="en-US" b="1" dirty="0">
                    <a:solidFill>
                      <a:srgbClr val="FF0000"/>
                    </a:solidFill>
                    <a:latin typeface="Lucida Handwriting" panose="03010101010101010101" pitchFamily="66" charset="77"/>
                  </a:rPr>
                  <a:t>SD</a:t>
                </a:r>
                <a:r>
                  <a:rPr lang="en-US" b="1" baseline="-25000" dirty="0">
                    <a:solidFill>
                      <a:srgbClr val="0070C0"/>
                    </a:solidFill>
                    <a:latin typeface="Lucida Handwriting" panose="03010101010101010101" pitchFamily="66" charset="77"/>
                  </a:rPr>
                  <a:t>X</a:t>
                </a:r>
                <a:r>
                  <a:rPr lang="en-US" b="1" baseline="30000" dirty="0">
                    <a:latin typeface="Lucida Handwriting" panose="03010101010101010101" pitchFamily="66" charset="77"/>
                  </a:rPr>
                  <a:t>2</a:t>
                </a:r>
                <a:r>
                  <a:rPr lang="en-US" b="1" dirty="0">
                    <a:latin typeface="Lucida Handwriting" panose="03010101010101010101" pitchFamily="66" charset="77"/>
                  </a:rPr>
                  <a:t> = </a:t>
                </a:r>
                <a14:m>
                  <m:oMath xmlns:m="http://schemas.openxmlformats.org/officeDocument/2006/math">
                    <m:f>
                      <m:fPr>
                        <m:ctrlPr>
                          <a:rPr lang="en-US" b="1" i="1" dirty="0">
                            <a:latin typeface="Cambria Math" panose="02040503050406030204" pitchFamily="18" charset="0"/>
                          </a:rPr>
                        </m:ctrlPr>
                      </m:fPr>
                      <m:num>
                        <m:r>
                          <a:rPr lang="en-US" b="1" i="1" dirty="0">
                            <a:latin typeface="Cambria Math" panose="02040503050406030204" pitchFamily="18" charset="0"/>
                          </a:rPr>
                          <m:t>𝟏</m:t>
                        </m:r>
                      </m:num>
                      <m:den>
                        <m:r>
                          <m:rPr>
                            <m:nor/>
                          </m:rPr>
                          <a:rPr lang="en-US" dirty="0">
                            <a:solidFill>
                              <a:srgbClr val="FF0000"/>
                            </a:solidFill>
                            <a:latin typeface="Lucida Handwriting" panose="03010101010101010101" pitchFamily="66" charset="77"/>
                          </a:rPr>
                          <m:t>n</m:t>
                        </m:r>
                        <m:r>
                          <a:rPr lang="en-US" b="1" i="1" dirty="0">
                            <a:latin typeface="Cambria Math" panose="02040503050406030204" pitchFamily="18" charset="0"/>
                          </a:rPr>
                          <m:t>−</m:t>
                        </m:r>
                        <m:r>
                          <a:rPr lang="en-US" b="1" i="1" dirty="0">
                            <a:latin typeface="Cambria Math" panose="02040503050406030204" pitchFamily="18" charset="0"/>
                          </a:rPr>
                          <m:t>𝟏</m:t>
                        </m:r>
                      </m:den>
                    </m:f>
                    <m:nary>
                      <m:naryPr>
                        <m:chr m:val="∑"/>
                        <m:ctrlPr>
                          <a:rPr lang="en-US" b="1" i="1" dirty="0">
                            <a:latin typeface="Cambria Math" panose="02040503050406030204" pitchFamily="18" charset="0"/>
                          </a:rPr>
                        </m:ctrlPr>
                      </m:naryPr>
                      <m:sub>
                        <m:r>
                          <m:rPr>
                            <m:brk m:alnAt="23"/>
                          </m:rPr>
                          <a:rPr lang="en-US" b="1" i="1" dirty="0">
                            <a:latin typeface="Cambria Math" panose="02040503050406030204" pitchFamily="18" charset="0"/>
                          </a:rPr>
                          <m:t>𝒊</m:t>
                        </m:r>
                        <m:r>
                          <a:rPr lang="en-US" b="1" i="1" dirty="0">
                            <a:latin typeface="Cambria Math" panose="02040503050406030204" pitchFamily="18" charset="0"/>
                          </a:rPr>
                          <m:t>=</m:t>
                        </m:r>
                        <m:r>
                          <a:rPr lang="en-US" b="1" i="1" dirty="0">
                            <a:latin typeface="Cambria Math" panose="02040503050406030204" pitchFamily="18" charset="0"/>
                          </a:rPr>
                          <m:t>𝟏</m:t>
                        </m:r>
                      </m:sub>
                      <m:sup>
                        <m:r>
                          <m:rPr>
                            <m:nor/>
                          </m:rPr>
                          <a:rPr lang="en-US" dirty="0">
                            <a:solidFill>
                              <a:srgbClr val="FF0000"/>
                            </a:solidFill>
                            <a:latin typeface="Lucida Handwriting" panose="03010101010101010101" pitchFamily="66" charset="77"/>
                          </a:rPr>
                          <m:t>n</m:t>
                        </m:r>
                      </m:sup>
                      <m:e>
                        <m:sSup>
                          <m:sSupPr>
                            <m:ctrlPr>
                              <a:rPr lang="en-US" b="1" i="1" dirty="0">
                                <a:latin typeface="Cambria Math" panose="02040503050406030204" pitchFamily="18" charset="0"/>
                              </a:rPr>
                            </m:ctrlPr>
                          </m:sSupPr>
                          <m:e>
                            <m:r>
                              <a:rPr lang="en-US" b="1" i="1" dirty="0">
                                <a:latin typeface="Cambria Math" panose="02040503050406030204" pitchFamily="18" charset="0"/>
                              </a:rPr>
                              <m:t>(</m:t>
                            </m:r>
                            <m:r>
                              <m:rPr>
                                <m:nor/>
                              </m:rPr>
                              <a:rPr lang="en-US" dirty="0">
                                <a:solidFill>
                                  <a:srgbClr val="FF0000"/>
                                </a:solidFill>
                                <a:latin typeface="Lucida Handwriting" panose="03010101010101010101" pitchFamily="66" charset="77"/>
                              </a:rPr>
                              <m:t>x</m:t>
                            </m:r>
                            <m:r>
                              <m:rPr>
                                <m:nor/>
                              </m:rPr>
                              <a:rPr lang="en-US" b="1" i="1" baseline="-25000" dirty="0">
                                <a:solidFill>
                                  <a:srgbClr val="FF0000"/>
                                </a:solidFill>
                                <a:latin typeface="Lucida Handwriting" panose="03010101010101010101" pitchFamily="66" charset="77"/>
                              </a:rPr>
                              <m:t>i</m:t>
                            </m:r>
                            <m:r>
                              <a:rPr lang="en-US" b="1" i="1" baseline="-25000" dirty="0">
                                <a:solidFill>
                                  <a:srgbClr val="FF0000"/>
                                </a:solidFill>
                                <a:latin typeface="Cambria Math" panose="02040503050406030204" pitchFamily="18" charset="0"/>
                              </a:rPr>
                              <m:t> </m:t>
                            </m:r>
                            <m:r>
                              <a:rPr lang="en-US" b="1" i="1" dirty="0">
                                <a:latin typeface="Cambria Math" panose="02040503050406030204" pitchFamily="18" charset="0"/>
                              </a:rPr>
                              <m:t>−</m:t>
                            </m:r>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r>
                              <a:rPr lang="en-US" b="1" i="1" dirty="0">
                                <a:latin typeface="Cambria Math" panose="02040503050406030204" pitchFamily="18" charset="0"/>
                              </a:rPr>
                              <m:t>)</m:t>
                            </m:r>
                          </m:e>
                          <m:sup>
                            <m:r>
                              <a:rPr lang="en-US" b="1" i="1" dirty="0">
                                <a:latin typeface="Cambria Math" panose="02040503050406030204" pitchFamily="18" charset="0"/>
                              </a:rPr>
                              <m:t>𝟐</m:t>
                            </m:r>
                          </m:sup>
                        </m:sSup>
                      </m:e>
                    </m:nary>
                  </m:oMath>
                </a14:m>
                <a:endParaRPr lang="en-US" b="1" baseline="30000" dirty="0">
                  <a:latin typeface="Lucida Handwriting" panose="03010101010101010101" pitchFamily="66" charset="77"/>
                </a:endParaRPr>
              </a:p>
            </p:txBody>
          </p:sp>
        </mc:Choice>
        <mc:Fallback xmlns="">
          <p:sp>
            <p:nvSpPr>
              <p:cNvPr id="5" name="TextBox 4">
                <a:extLst>
                  <a:ext uri="{FF2B5EF4-FFF2-40B4-BE49-F238E27FC236}">
                    <a16:creationId xmlns:a16="http://schemas.microsoft.com/office/drawing/2014/main" id="{EFA2B043-297A-A74E-8498-15201CB0A6EE}"/>
                  </a:ext>
                </a:extLst>
              </p:cNvPr>
              <p:cNvSpPr txBox="1">
                <a:spLocks noRot="1" noChangeAspect="1" noMove="1" noResize="1" noEditPoints="1" noAdjustHandles="1" noChangeArrowheads="1" noChangeShapeType="1" noTextEdit="1"/>
              </p:cNvSpPr>
              <p:nvPr/>
            </p:nvSpPr>
            <p:spPr>
              <a:xfrm>
                <a:off x="4863548" y="2290273"/>
                <a:ext cx="2912977" cy="493918"/>
              </a:xfrm>
              <a:prstGeom prst="rect">
                <a:avLst/>
              </a:prstGeom>
              <a:blipFill>
                <a:blip r:embed="rId3"/>
                <a:stretch>
                  <a:fillRect l="-1739" t="-71795" b="-1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A807CA1-8971-CE42-B858-D117C735C9C7}"/>
                  </a:ext>
                </a:extLst>
              </p:cNvPr>
              <p:cNvSpPr txBox="1"/>
              <p:nvPr/>
            </p:nvSpPr>
            <p:spPr>
              <a:xfrm>
                <a:off x="4889997" y="4783900"/>
                <a:ext cx="2860078" cy="574709"/>
              </a:xfrm>
              <a:prstGeom prst="rect">
                <a:avLst/>
              </a:prstGeom>
              <a:noFill/>
            </p:spPr>
            <p:txBody>
              <a:bodyPr wrap="none" rtlCol="0">
                <a:spAutoFit/>
              </a:bodyPr>
              <a:lstStyle/>
              <a:p>
                <a:r>
                  <a:rPr lang="en-US" b="1" dirty="0">
                    <a:solidFill>
                      <a:srgbClr val="FF0000"/>
                    </a:solidFill>
                    <a:latin typeface="Lucida Handwriting" panose="03010101010101010101" pitchFamily="66" charset="77"/>
                  </a:rPr>
                  <a:t>SD</a:t>
                </a:r>
                <a:r>
                  <a:rPr lang="en-US" b="1" baseline="-25000" dirty="0">
                    <a:solidFill>
                      <a:srgbClr val="00B050"/>
                    </a:solidFill>
                    <a:latin typeface="Lucida Handwriting" panose="03010101010101010101" pitchFamily="66" charset="77"/>
                  </a:rPr>
                  <a:t>Y</a:t>
                </a:r>
                <a:r>
                  <a:rPr lang="en-US" b="1" baseline="30000" dirty="0">
                    <a:latin typeface="Lucida Handwriting" panose="03010101010101010101" pitchFamily="66" charset="77"/>
                  </a:rPr>
                  <a:t>2</a:t>
                </a:r>
                <a:r>
                  <a:rPr lang="en-US" b="1" dirty="0">
                    <a:latin typeface="Lucida Handwriting" panose="03010101010101010101" pitchFamily="66" charset="77"/>
                  </a:rPr>
                  <a:t> = </a:t>
                </a:r>
                <a14:m>
                  <m:oMath xmlns:m="http://schemas.openxmlformats.org/officeDocument/2006/math">
                    <m:f>
                      <m:fPr>
                        <m:ctrlPr>
                          <a:rPr lang="en-US" b="1" i="1" dirty="0">
                            <a:latin typeface="Cambria Math" panose="02040503050406030204" pitchFamily="18" charset="0"/>
                          </a:rPr>
                        </m:ctrlPr>
                      </m:fPr>
                      <m:num>
                        <m:r>
                          <a:rPr lang="en-US" b="1" i="1" dirty="0">
                            <a:latin typeface="Cambria Math" panose="02040503050406030204" pitchFamily="18" charset="0"/>
                          </a:rPr>
                          <m:t>𝟏</m:t>
                        </m:r>
                      </m:num>
                      <m:den>
                        <m:r>
                          <m:rPr>
                            <m:nor/>
                          </m:rPr>
                          <a:rPr lang="en-US" b="0" i="0" dirty="0" smtClean="0">
                            <a:solidFill>
                              <a:srgbClr val="FF0000"/>
                            </a:solidFill>
                            <a:latin typeface="Lucida Handwriting" panose="03010101010101010101" pitchFamily="66" charset="77"/>
                          </a:rPr>
                          <m:t>k</m:t>
                        </m:r>
                        <m:r>
                          <a:rPr lang="en-US" b="1" i="1" dirty="0">
                            <a:latin typeface="Cambria Math" panose="02040503050406030204" pitchFamily="18" charset="0"/>
                          </a:rPr>
                          <m:t>−</m:t>
                        </m:r>
                        <m:r>
                          <a:rPr lang="en-US" b="1" i="1" dirty="0">
                            <a:latin typeface="Cambria Math" panose="02040503050406030204" pitchFamily="18" charset="0"/>
                          </a:rPr>
                          <m:t>𝟏</m:t>
                        </m:r>
                      </m:den>
                    </m:f>
                    <m:nary>
                      <m:naryPr>
                        <m:chr m:val="∑"/>
                        <m:ctrlPr>
                          <a:rPr lang="en-US" b="1" i="1" dirty="0">
                            <a:latin typeface="Cambria Math" panose="02040503050406030204" pitchFamily="18" charset="0"/>
                          </a:rPr>
                        </m:ctrlPr>
                      </m:naryPr>
                      <m:sub>
                        <m:r>
                          <m:rPr>
                            <m:brk m:alnAt="23"/>
                          </m:rPr>
                          <a:rPr lang="en-US" b="1" i="1" dirty="0">
                            <a:latin typeface="Cambria Math" panose="02040503050406030204" pitchFamily="18" charset="0"/>
                          </a:rPr>
                          <m:t>𝒊</m:t>
                        </m:r>
                        <m:r>
                          <a:rPr lang="en-US" b="1" i="1" dirty="0">
                            <a:latin typeface="Cambria Math" panose="02040503050406030204" pitchFamily="18" charset="0"/>
                          </a:rPr>
                          <m:t>=</m:t>
                        </m:r>
                        <m:r>
                          <a:rPr lang="en-US" b="1" i="1" dirty="0">
                            <a:latin typeface="Cambria Math" panose="02040503050406030204" pitchFamily="18" charset="0"/>
                          </a:rPr>
                          <m:t>𝟏</m:t>
                        </m:r>
                      </m:sub>
                      <m:sup>
                        <m:r>
                          <m:rPr>
                            <m:nor/>
                          </m:rPr>
                          <a:rPr lang="en-US" b="0" i="0" dirty="0" smtClean="0">
                            <a:solidFill>
                              <a:srgbClr val="FF0000"/>
                            </a:solidFill>
                            <a:latin typeface="Lucida Handwriting" panose="03010101010101010101" pitchFamily="66" charset="77"/>
                          </a:rPr>
                          <m:t>k</m:t>
                        </m:r>
                      </m:sup>
                      <m:e>
                        <m:sSup>
                          <m:sSupPr>
                            <m:ctrlPr>
                              <a:rPr lang="en-US" b="1" i="1" dirty="0">
                                <a:latin typeface="Cambria Math" panose="02040503050406030204" pitchFamily="18" charset="0"/>
                              </a:rPr>
                            </m:ctrlPr>
                          </m:sSupPr>
                          <m:e>
                            <m:r>
                              <a:rPr lang="en-US" b="1" i="1" dirty="0">
                                <a:latin typeface="Cambria Math" panose="02040503050406030204" pitchFamily="18" charset="0"/>
                              </a:rPr>
                              <m:t>(</m:t>
                            </m:r>
                            <m:r>
                              <m:rPr>
                                <m:nor/>
                              </m:rPr>
                              <a:rPr lang="en-US" b="0" i="0" dirty="0" smtClean="0">
                                <a:solidFill>
                                  <a:srgbClr val="FF0000"/>
                                </a:solidFill>
                                <a:latin typeface="Lucida Handwriting" panose="03010101010101010101" pitchFamily="66" charset="77"/>
                              </a:rPr>
                              <m:t>y</m:t>
                            </m:r>
                            <m:r>
                              <m:rPr>
                                <m:nor/>
                              </m:rPr>
                              <a:rPr lang="en-US" b="1" i="1" baseline="-25000" dirty="0">
                                <a:solidFill>
                                  <a:srgbClr val="FF0000"/>
                                </a:solidFill>
                                <a:latin typeface="Lucida Handwriting" panose="03010101010101010101" pitchFamily="66" charset="77"/>
                              </a:rPr>
                              <m:t>i</m:t>
                            </m:r>
                            <m:r>
                              <a:rPr lang="en-US" b="1" i="1" baseline="-25000" dirty="0">
                                <a:solidFill>
                                  <a:srgbClr val="FF0000"/>
                                </a:solidFill>
                                <a:latin typeface="Cambria Math" panose="02040503050406030204" pitchFamily="18" charset="0"/>
                              </a:rPr>
                              <m:t> </m:t>
                            </m:r>
                            <m:r>
                              <a:rPr lang="en-US" b="1" i="1" dirty="0">
                                <a:latin typeface="Cambria Math" panose="02040503050406030204" pitchFamily="18" charset="0"/>
                              </a:rPr>
                              <m:t>−</m:t>
                            </m:r>
                            <m:acc>
                              <m:accPr>
                                <m:chr m:val="̅"/>
                                <m:ctrlPr>
                                  <a:rPr lang="en-US" b="1" i="1" smtClean="0">
                                    <a:solidFill>
                                      <a:srgbClr val="FF0000"/>
                                    </a:solidFill>
                                    <a:latin typeface="Cambria Math" panose="02040503050406030204" pitchFamily="18" charset="0"/>
                                  </a:rPr>
                                </m:ctrlPr>
                              </m:accPr>
                              <m:e>
                                <m:r>
                                  <m:rPr>
                                    <m:nor/>
                                  </m:rPr>
                                  <a:rPr lang="en-US" b="1" i="0" dirty="0" smtClean="0">
                                    <a:solidFill>
                                      <a:srgbClr val="FF0000"/>
                                    </a:solidFill>
                                    <a:latin typeface="Lucida Handwriting" panose="03010101010101010101" pitchFamily="66" charset="77"/>
                                  </a:rPr>
                                  <m:t>y</m:t>
                                </m:r>
                              </m:e>
                            </m:acc>
                            <m:r>
                              <a:rPr lang="en-US" b="1" i="1" dirty="0">
                                <a:latin typeface="Cambria Math" panose="02040503050406030204" pitchFamily="18" charset="0"/>
                              </a:rPr>
                              <m:t>)</m:t>
                            </m:r>
                          </m:e>
                          <m:sup>
                            <m:r>
                              <a:rPr lang="en-US" b="1" i="1" dirty="0">
                                <a:latin typeface="Cambria Math" panose="02040503050406030204" pitchFamily="18" charset="0"/>
                              </a:rPr>
                              <m:t>𝟐</m:t>
                            </m:r>
                          </m:sup>
                        </m:sSup>
                      </m:e>
                    </m:nary>
                  </m:oMath>
                </a14:m>
                <a:endParaRPr lang="en-US" b="1" baseline="30000" dirty="0">
                  <a:latin typeface="Lucida Handwriting" panose="03010101010101010101" pitchFamily="66" charset="77"/>
                </a:endParaRPr>
              </a:p>
            </p:txBody>
          </p:sp>
        </mc:Choice>
        <mc:Fallback xmlns="">
          <p:sp>
            <p:nvSpPr>
              <p:cNvPr id="57" name="TextBox 56">
                <a:extLst>
                  <a:ext uri="{FF2B5EF4-FFF2-40B4-BE49-F238E27FC236}">
                    <a16:creationId xmlns:a16="http://schemas.microsoft.com/office/drawing/2014/main" id="{AA807CA1-8971-CE42-B858-D117C735C9C7}"/>
                  </a:ext>
                </a:extLst>
              </p:cNvPr>
              <p:cNvSpPr txBox="1">
                <a:spLocks noRot="1" noChangeAspect="1" noMove="1" noResize="1" noEditPoints="1" noAdjustHandles="1" noChangeArrowheads="1" noChangeShapeType="1" noTextEdit="1"/>
              </p:cNvSpPr>
              <p:nvPr/>
            </p:nvSpPr>
            <p:spPr>
              <a:xfrm>
                <a:off x="4889997" y="4783900"/>
                <a:ext cx="2860078" cy="574709"/>
              </a:xfrm>
              <a:prstGeom prst="rect">
                <a:avLst/>
              </a:prstGeom>
              <a:blipFill>
                <a:blip r:embed="rId4"/>
                <a:stretch>
                  <a:fillRect l="-1327" t="-54348" b="-8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49123BE-522D-5547-A326-922A616DE821}"/>
                  </a:ext>
                </a:extLst>
              </p:cNvPr>
              <p:cNvSpPr txBox="1"/>
              <p:nvPr/>
            </p:nvSpPr>
            <p:spPr>
              <a:xfrm>
                <a:off x="5875444" y="3451962"/>
                <a:ext cx="1417247"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baseline="30000" smtClean="0">
                              <a:latin typeface="Cambria Math" panose="02040503050406030204" pitchFamily="18" charset="0"/>
                            </a:rPr>
                          </m:ctrlPr>
                        </m:fPr>
                        <m:num>
                          <m:r>
                            <m:rPr>
                              <m:nor/>
                            </m:rPr>
                            <a:rPr lang="en-US" b="1" dirty="0">
                              <a:solidFill>
                                <a:srgbClr val="FF0000"/>
                              </a:solidFill>
                              <a:latin typeface="Lucida Handwriting" panose="03010101010101010101" pitchFamily="66" charset="77"/>
                            </a:rPr>
                            <m:t>SD</m:t>
                          </m:r>
                          <m:r>
                            <m:rPr>
                              <m:nor/>
                            </m:rPr>
                            <a:rPr lang="en-US" b="1" baseline="-25000" dirty="0">
                              <a:solidFill>
                                <a:srgbClr val="0070C0"/>
                              </a:solidFill>
                              <a:latin typeface="Lucida Handwriting" panose="03010101010101010101" pitchFamily="66" charset="77"/>
                            </a:rPr>
                            <m:t>X</m:t>
                          </m:r>
                          <m:r>
                            <m:rPr>
                              <m:nor/>
                            </m:rPr>
                            <a:rPr lang="en-US" b="1" baseline="30000" dirty="0">
                              <a:latin typeface="Lucida Handwriting" panose="03010101010101010101" pitchFamily="66" charset="77"/>
                            </a:rPr>
                            <m:t>2</m:t>
                          </m:r>
                          <m:r>
                            <a:rPr lang="en-US" b="1" i="1" dirty="0" smtClean="0">
                              <a:latin typeface="Cambria Math" panose="02040503050406030204" pitchFamily="18" charset="0"/>
                            </a:rPr>
                            <m:t> </m:t>
                          </m:r>
                          <m:sSup>
                            <m:sSupPr>
                              <m:ctrlPr>
                                <a:rPr lang="en-US" b="1" i="1" dirty="0" smtClean="0">
                                  <a:latin typeface="Cambria Math" panose="02040503050406030204" pitchFamily="18" charset="0"/>
                                </a:rPr>
                              </m:ctrlPr>
                            </m:sSupPr>
                            <m:e>
                              <m:r>
                                <m:rPr>
                                  <m:nor/>
                                </m:rPr>
                                <a:rPr lang="en-US" b="1" dirty="0">
                                  <a:solidFill>
                                    <a:srgbClr val="7030A0"/>
                                  </a:solidFill>
                                  <a:latin typeface="Lucida Handwriting" panose="03010101010101010101" pitchFamily="66" charset="77"/>
                                </a:rPr>
                                <m:t>𝜎</m:t>
                              </m:r>
                              <m:r>
                                <m:rPr>
                                  <m:nor/>
                                </m:rPr>
                                <a:rPr lang="en-US" b="1" i="0" baseline="-25000" dirty="0" smtClean="0">
                                  <a:solidFill>
                                    <a:srgbClr val="00B050"/>
                                  </a:solidFill>
                                  <a:latin typeface="Lucida Handwriting" panose="03010101010101010101" pitchFamily="66" charset="77"/>
                                </a:rPr>
                                <m:t>Y</m:t>
                              </m:r>
                            </m:e>
                            <m:sup>
                              <m:r>
                                <a:rPr lang="en-US" b="1" i="1" dirty="0" smtClean="0">
                                  <a:latin typeface="Cambria Math" panose="02040503050406030204" pitchFamily="18" charset="0"/>
                                </a:rPr>
                                <m:t>𝟐</m:t>
                              </m:r>
                            </m:sup>
                          </m:sSup>
                          <m:sSup>
                            <m:sSupPr>
                              <m:ctrlPr>
                                <a:rPr lang="en-US" b="1" i="1" baseline="30000" dirty="0" smtClean="0">
                                  <a:latin typeface="Cambria Math" panose="02040503050406030204" pitchFamily="18" charset="0"/>
                                </a:rPr>
                              </m:ctrlPr>
                            </m:sSupPr>
                            <m:e/>
                            <m:sup/>
                          </m:sSup>
                        </m:num>
                        <m:den>
                          <m:r>
                            <m:rPr>
                              <m:nor/>
                            </m:rPr>
                            <a:rPr lang="en-US" b="1" dirty="0">
                              <a:solidFill>
                                <a:srgbClr val="FF0000"/>
                              </a:solidFill>
                              <a:latin typeface="Lucida Handwriting" panose="03010101010101010101" pitchFamily="66" charset="77"/>
                            </a:rPr>
                            <m:t>SD</m:t>
                          </m:r>
                          <m:r>
                            <m:rPr>
                              <m:nor/>
                            </m:rPr>
                            <a:rPr lang="en-US" b="1" i="0" baseline="-25000" dirty="0" smtClean="0">
                              <a:solidFill>
                                <a:srgbClr val="00B050"/>
                              </a:solidFill>
                              <a:latin typeface="Lucida Handwriting" panose="03010101010101010101" pitchFamily="66" charset="77"/>
                            </a:rPr>
                            <m:t>Y</m:t>
                          </m:r>
                          <m:r>
                            <m:rPr>
                              <m:nor/>
                            </m:rPr>
                            <a:rPr lang="en-US" b="1" baseline="30000" dirty="0">
                              <a:latin typeface="Lucida Handwriting" panose="03010101010101010101" pitchFamily="66" charset="77"/>
                            </a:rPr>
                            <m:t>2</m:t>
                          </m:r>
                          <m:r>
                            <m:rPr>
                              <m:nor/>
                            </m:rPr>
                            <a:rPr lang="en-US" b="1" i="0" dirty="0" smtClean="0">
                              <a:latin typeface="Lucida Handwriting" panose="03010101010101010101" pitchFamily="66" charset="77"/>
                            </a:rPr>
                            <m:t> </m:t>
                          </m:r>
                          <m:sSup>
                            <m:sSupPr>
                              <m:ctrlPr>
                                <a:rPr lang="en-US" b="1" i="1" dirty="0">
                                  <a:latin typeface="Cambria Math" panose="02040503050406030204" pitchFamily="18" charset="0"/>
                                </a:rPr>
                              </m:ctrlPr>
                            </m:sSupPr>
                            <m:e>
                              <m:r>
                                <m:rPr>
                                  <m:nor/>
                                </m:rPr>
                                <a:rPr lang="en-US" b="1" dirty="0">
                                  <a:solidFill>
                                    <a:srgbClr val="7030A0"/>
                                  </a:solidFill>
                                  <a:latin typeface="Lucida Handwriting" panose="03010101010101010101" pitchFamily="66" charset="77"/>
                                </a:rPr>
                                <m:t>𝜎</m:t>
                              </m:r>
                              <m:r>
                                <m:rPr>
                                  <m:nor/>
                                </m:rPr>
                                <a:rPr lang="en-US" b="1" baseline="-25000" dirty="0">
                                  <a:solidFill>
                                    <a:srgbClr val="0070C0"/>
                                  </a:solidFill>
                                  <a:latin typeface="Lucida Handwriting" panose="03010101010101010101" pitchFamily="66" charset="77"/>
                                </a:rPr>
                                <m:t>X</m:t>
                              </m:r>
                            </m:e>
                            <m:sup>
                              <m:r>
                                <a:rPr lang="en-US" b="1" i="1" dirty="0">
                                  <a:latin typeface="Cambria Math" panose="02040503050406030204" pitchFamily="18" charset="0"/>
                                </a:rPr>
                                <m:t>𝟐</m:t>
                              </m:r>
                            </m:sup>
                          </m:sSup>
                        </m:den>
                      </m:f>
                    </m:oMath>
                  </m:oMathPara>
                </a14:m>
                <a:endParaRPr lang="en-US" dirty="0"/>
              </a:p>
            </p:txBody>
          </p:sp>
        </mc:Choice>
        <mc:Fallback xmlns="">
          <p:sp>
            <p:nvSpPr>
              <p:cNvPr id="7" name="TextBox 6">
                <a:extLst>
                  <a:ext uri="{FF2B5EF4-FFF2-40B4-BE49-F238E27FC236}">
                    <a16:creationId xmlns:a16="http://schemas.microsoft.com/office/drawing/2014/main" id="{A49123BE-522D-5547-A326-922A616DE821}"/>
                  </a:ext>
                </a:extLst>
              </p:cNvPr>
              <p:cNvSpPr txBox="1">
                <a:spLocks noRot="1" noChangeAspect="1" noMove="1" noResize="1" noEditPoints="1" noAdjustHandles="1" noChangeArrowheads="1" noChangeShapeType="1" noTextEdit="1"/>
              </p:cNvSpPr>
              <p:nvPr/>
            </p:nvSpPr>
            <p:spPr>
              <a:xfrm>
                <a:off x="5875444" y="3451962"/>
                <a:ext cx="1417247" cy="666529"/>
              </a:xfrm>
              <a:prstGeom prst="rect">
                <a:avLst/>
              </a:prstGeom>
              <a:blipFill>
                <a:blip r:embed="rId5"/>
                <a:stretch>
                  <a:fillRect t="-1887" b="-943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40DCE1F-AB2F-E444-9254-E22BB9CB6235}"/>
              </a:ext>
            </a:extLst>
          </p:cNvPr>
          <p:cNvSpPr txBox="1"/>
          <p:nvPr/>
        </p:nvSpPr>
        <p:spPr>
          <a:xfrm>
            <a:off x="5379814" y="3600560"/>
            <a:ext cx="559769" cy="369332"/>
          </a:xfrm>
          <a:prstGeom prst="rect">
            <a:avLst/>
          </a:prstGeom>
          <a:noFill/>
        </p:spPr>
        <p:txBody>
          <a:bodyPr wrap="none" rtlCol="0">
            <a:spAutoFit/>
          </a:bodyPr>
          <a:lstStyle/>
          <a:p>
            <a:r>
              <a:rPr lang="en-US" dirty="0">
                <a:solidFill>
                  <a:srgbClr val="7030A0"/>
                </a:solidFill>
                <a:latin typeface="Lucida Handwriting" panose="03010101010101010101" pitchFamily="66" charset="77"/>
              </a:rPr>
              <a:t>F</a:t>
            </a:r>
            <a:r>
              <a:rPr lang="en-US" dirty="0">
                <a:latin typeface="Lucida Handwriting" panose="03010101010101010101" pitchFamily="66" charset="77"/>
              </a:rPr>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D32F50A-932B-4D49-B3EF-7988CC6FBB3B}"/>
                  </a:ext>
                </a:extLst>
              </p:cNvPr>
              <p:cNvSpPr/>
              <p:nvPr/>
            </p:nvSpPr>
            <p:spPr>
              <a:xfrm>
                <a:off x="376685" y="2922928"/>
                <a:ext cx="6734695" cy="1484509"/>
              </a:xfrm>
              <a:prstGeom prst="rect">
                <a:avLst/>
              </a:prstGeom>
            </p:spPr>
            <p:txBody>
              <a:bodyPr wrap="square">
                <a:spAutoFit/>
              </a:bodyPr>
              <a:lstStyle/>
              <a:p>
                <a:pPr marL="285750" indent="-285750" algn="just">
                  <a:buFont typeface="Wingdings" pitchFamily="2" charset="2"/>
                  <a:buChar char="ü"/>
                </a:pPr>
                <a:r>
                  <a:rPr lang="en-US" sz="1400" dirty="0"/>
                  <a:t>  </a:t>
                </a:r>
                <a14:m>
                  <m:oMath xmlns:m="http://schemas.openxmlformats.org/officeDocument/2006/math">
                    <m:r>
                      <m:rPr>
                        <m:nor/>
                      </m:rPr>
                      <a:rPr lang="en-US" sz="1400" dirty="0" smtClean="0">
                        <a:latin typeface="Lucida Handwriting" panose="03010101010101010101" pitchFamily="66" charset="77"/>
                      </a:rPr>
                      <m:t>f</m:t>
                    </m:r>
                    <m:r>
                      <m:rPr>
                        <m:nor/>
                      </m:rPr>
                      <a:rPr lang="en-US" sz="1400" b="1" baseline="-25000" dirty="0" smtClean="0">
                        <a:solidFill>
                          <a:schemeClr val="accent1"/>
                        </a:solidFill>
                        <a:latin typeface="Lucida Handwriting" panose="03010101010101010101" pitchFamily="66" charset="77"/>
                      </a:rPr>
                      <m:t>X</m:t>
                    </m:r>
                    <m:r>
                      <m:rPr>
                        <m:nor/>
                      </m:rPr>
                      <a:rPr lang="en-US" sz="1400" dirty="0" smtClean="0">
                        <a:latin typeface="Lucida Handwriting" panose="03010101010101010101" pitchFamily="66" charset="77"/>
                      </a:rPr>
                      <m:t>(</m:t>
                    </m:r>
                    <m:r>
                      <m:rPr>
                        <m:nor/>
                      </m:rPr>
                      <a:rPr lang="en-US" sz="1400" b="1" dirty="0" smtClean="0">
                        <a:solidFill>
                          <a:srgbClr val="FF0000"/>
                        </a:solidFill>
                        <a:latin typeface="Lucida Handwriting" panose="03010101010101010101" pitchFamily="66" charset="77"/>
                      </a:rPr>
                      <m:t>x</m:t>
                    </m:r>
                    <m:r>
                      <m:rPr>
                        <m:nor/>
                      </m:rPr>
                      <a:rPr lang="en-US" sz="1400" dirty="0" smtClean="0">
                        <a:latin typeface="Lucida Handwriting" panose="03010101010101010101" pitchFamily="66" charset="77"/>
                      </a:rPr>
                      <m:t>)</m:t>
                    </m:r>
                    <m:r>
                      <m:rPr>
                        <m:nor/>
                      </m:rPr>
                      <a:rPr lang="en-US" sz="1400" b="1" dirty="0" smtClean="0">
                        <a:latin typeface="Lucida Handwriting" panose="03010101010101010101" pitchFamily="66" charset="77"/>
                      </a:rPr>
                      <m:t>=</m:t>
                    </m:r>
                    <m:f>
                      <m:fPr>
                        <m:ctrlPr>
                          <a:rPr lang="en-US" sz="1400" b="1" i="1" dirty="0">
                            <a:latin typeface="Cambria Math" panose="02040503050406030204" pitchFamily="18" charset="0"/>
                            <a:ea typeface="Cambria Math" panose="02040503050406030204" pitchFamily="18" charset="0"/>
                          </a:rPr>
                        </m:ctrlPr>
                      </m:fPr>
                      <m:num>
                        <m:r>
                          <a:rPr lang="en-US" sz="1400" b="1" i="1" dirty="0">
                            <a:latin typeface="Cambria Math" panose="02040503050406030204" pitchFamily="18" charset="0"/>
                            <a:ea typeface="Cambria Math" panose="02040503050406030204" pitchFamily="18" charset="0"/>
                          </a:rPr>
                          <m:t>𝚪</m:t>
                        </m:r>
                        <m:r>
                          <a:rPr lang="en-US" sz="1400" b="1" i="1" dirty="0">
                            <a:latin typeface="Cambria Math" panose="02040503050406030204" pitchFamily="18" charset="0"/>
                            <a:ea typeface="Cambria Math" panose="02040503050406030204" pitchFamily="18" charset="0"/>
                          </a:rPr>
                          <m:t>[(</m:t>
                        </m:r>
                        <m:r>
                          <m:rPr>
                            <m:nor/>
                          </m:rPr>
                          <a:rPr lang="en-US" sz="1400" dirty="0">
                            <a:latin typeface="Lucida Handwriting" panose="03010101010101010101" pitchFamily="66" charset="77"/>
                          </a:rPr>
                          <m:t>m</m:t>
                        </m:r>
                        <m:r>
                          <a:rPr lang="en-US" sz="1400" b="1" i="1" dirty="0">
                            <a:latin typeface="Cambria Math" panose="02040503050406030204" pitchFamily="18" charset="0"/>
                            <a:ea typeface="Cambria Math" panose="02040503050406030204" pitchFamily="18" charset="0"/>
                          </a:rPr>
                          <m:t>+</m:t>
                        </m:r>
                        <m:r>
                          <m:rPr>
                            <m:nor/>
                          </m:rPr>
                          <a:rPr lang="en-US" sz="1400" dirty="0">
                            <a:latin typeface="Lucida Handwriting" panose="03010101010101010101" pitchFamily="66" charset="77"/>
                          </a:rPr>
                          <m:t>n</m:t>
                        </m:r>
                        <m:r>
                          <a:rPr lang="en-US" sz="1400" b="1" i="1" dirty="0">
                            <a:latin typeface="Cambria Math" panose="02040503050406030204" pitchFamily="18" charset="0"/>
                            <a:ea typeface="Cambria Math" panose="02040503050406030204" pitchFamily="18" charset="0"/>
                          </a:rPr>
                          <m:t>)/</m:t>
                        </m:r>
                        <m:r>
                          <a:rPr lang="en-US" sz="1400" b="1" i="1" dirty="0">
                            <a:latin typeface="Cambria Math" panose="02040503050406030204" pitchFamily="18" charset="0"/>
                            <a:ea typeface="Cambria Math" panose="02040503050406030204" pitchFamily="18" charset="0"/>
                          </a:rPr>
                          <m:t>𝟐</m:t>
                        </m:r>
                        <m:r>
                          <a:rPr lang="en-US" sz="1400" b="1" i="1" dirty="0">
                            <a:latin typeface="Cambria Math" panose="02040503050406030204" pitchFamily="18" charset="0"/>
                            <a:ea typeface="Cambria Math" panose="02040503050406030204" pitchFamily="18" charset="0"/>
                          </a:rPr>
                          <m:t>]</m:t>
                        </m:r>
                      </m:num>
                      <m:den>
                        <m:r>
                          <a:rPr lang="en-US" sz="1400" b="1" i="1" dirty="0">
                            <a:latin typeface="Cambria Math" panose="02040503050406030204" pitchFamily="18" charset="0"/>
                            <a:ea typeface="Cambria Math" panose="02040503050406030204" pitchFamily="18" charset="0"/>
                          </a:rPr>
                          <m:t>𝚪</m:t>
                        </m:r>
                        <m:r>
                          <a:rPr lang="en-US" sz="1400" b="1" i="1" dirty="0">
                            <a:latin typeface="Cambria Math" panose="02040503050406030204" pitchFamily="18" charset="0"/>
                            <a:ea typeface="Cambria Math" panose="02040503050406030204" pitchFamily="18" charset="0"/>
                          </a:rPr>
                          <m:t>(</m:t>
                        </m:r>
                        <m:r>
                          <m:rPr>
                            <m:nor/>
                          </m:rPr>
                          <a:rPr lang="en-US" sz="1400" dirty="0">
                            <a:latin typeface="Lucida Handwriting" panose="03010101010101010101" pitchFamily="66" charset="77"/>
                          </a:rPr>
                          <m:t>m</m:t>
                        </m:r>
                        <m:r>
                          <a:rPr lang="en-US" sz="1400" b="1" i="1" dirty="0">
                            <a:latin typeface="Cambria Math" panose="02040503050406030204" pitchFamily="18" charset="0"/>
                            <a:ea typeface="Cambria Math" panose="02040503050406030204" pitchFamily="18" charset="0"/>
                          </a:rPr>
                          <m:t>/</m:t>
                        </m:r>
                        <m:r>
                          <a:rPr lang="en-US" sz="1400" b="1" i="1" dirty="0">
                            <a:latin typeface="Cambria Math" panose="02040503050406030204" pitchFamily="18" charset="0"/>
                            <a:ea typeface="Cambria Math" panose="02040503050406030204" pitchFamily="18" charset="0"/>
                          </a:rPr>
                          <m:t>𝟐</m:t>
                        </m:r>
                        <m:r>
                          <a:rPr lang="en-US" sz="1400" b="1" i="1" dirty="0">
                            <a:latin typeface="Cambria Math" panose="02040503050406030204" pitchFamily="18" charset="0"/>
                            <a:ea typeface="Cambria Math" panose="02040503050406030204" pitchFamily="18" charset="0"/>
                          </a:rPr>
                          <m:t>)</m:t>
                        </m:r>
                        <m:r>
                          <a:rPr lang="en-US" sz="1400" b="1" i="1" dirty="0">
                            <a:latin typeface="Cambria Math" panose="02040503050406030204" pitchFamily="18" charset="0"/>
                            <a:ea typeface="Cambria Math" panose="02040503050406030204" pitchFamily="18" charset="0"/>
                          </a:rPr>
                          <m:t>𝚪</m:t>
                        </m:r>
                        <m:r>
                          <a:rPr lang="en-US" sz="1400" b="1" i="1" dirty="0">
                            <a:latin typeface="Cambria Math" panose="02040503050406030204" pitchFamily="18" charset="0"/>
                            <a:ea typeface="Cambria Math" panose="02040503050406030204" pitchFamily="18" charset="0"/>
                          </a:rPr>
                          <m:t>(</m:t>
                        </m:r>
                        <m:r>
                          <m:rPr>
                            <m:nor/>
                          </m:rPr>
                          <a:rPr lang="en-US" sz="1400" dirty="0">
                            <a:latin typeface="Lucida Handwriting" panose="03010101010101010101" pitchFamily="66" charset="77"/>
                          </a:rPr>
                          <m:t>n</m:t>
                        </m:r>
                        <m:r>
                          <a:rPr lang="en-US" sz="1400" b="1" i="1" dirty="0">
                            <a:latin typeface="Cambria Math" panose="02040503050406030204" pitchFamily="18" charset="0"/>
                            <a:ea typeface="Cambria Math" panose="02040503050406030204" pitchFamily="18" charset="0"/>
                          </a:rPr>
                          <m:t>/</m:t>
                        </m:r>
                        <m:r>
                          <a:rPr lang="en-US" sz="1400" b="1" i="1" dirty="0">
                            <a:latin typeface="Cambria Math" panose="02040503050406030204" pitchFamily="18" charset="0"/>
                            <a:ea typeface="Cambria Math" panose="02040503050406030204" pitchFamily="18" charset="0"/>
                          </a:rPr>
                          <m:t>𝟐</m:t>
                        </m:r>
                        <m:r>
                          <a:rPr lang="en-US" sz="1400" b="1" i="1" dirty="0">
                            <a:latin typeface="Cambria Math" panose="02040503050406030204" pitchFamily="18" charset="0"/>
                            <a:ea typeface="Cambria Math" panose="02040503050406030204" pitchFamily="18" charset="0"/>
                          </a:rPr>
                          <m:t>)</m:t>
                        </m:r>
                      </m:den>
                    </m:f>
                    <m:sSup>
                      <m:sSupPr>
                        <m:ctrlPr>
                          <a:rPr lang="en-US" sz="1400" b="1" i="1" dirty="0">
                            <a:latin typeface="Cambria Math" panose="02040503050406030204" pitchFamily="18" charset="0"/>
                            <a:ea typeface="Cambria Math" panose="02040503050406030204" pitchFamily="18" charset="0"/>
                          </a:rPr>
                        </m:ctrlPr>
                      </m:sSupPr>
                      <m:e>
                        <m:d>
                          <m:dPr>
                            <m:ctrlPr>
                              <a:rPr lang="en-US" sz="1400" b="1" i="1" dirty="0">
                                <a:latin typeface="Cambria Math" panose="02040503050406030204" pitchFamily="18" charset="0"/>
                                <a:ea typeface="Cambria Math" panose="02040503050406030204" pitchFamily="18" charset="0"/>
                              </a:rPr>
                            </m:ctrlPr>
                          </m:dPr>
                          <m:e>
                            <m:f>
                              <m:fPr>
                                <m:ctrlPr>
                                  <a:rPr lang="en-US" sz="1400" b="1" i="1" dirty="0">
                                    <a:latin typeface="Cambria Math" panose="02040503050406030204" pitchFamily="18" charset="0"/>
                                    <a:ea typeface="Cambria Math" panose="02040503050406030204" pitchFamily="18" charset="0"/>
                                  </a:rPr>
                                </m:ctrlPr>
                              </m:fPr>
                              <m:num>
                                <m:r>
                                  <m:rPr>
                                    <m:nor/>
                                  </m:rPr>
                                  <a:rPr lang="en-US" sz="1400" dirty="0">
                                    <a:latin typeface="Lucida Handwriting" panose="03010101010101010101" pitchFamily="66" charset="77"/>
                                  </a:rPr>
                                  <m:t>m</m:t>
                                </m:r>
                              </m:num>
                              <m:den>
                                <m:r>
                                  <m:rPr>
                                    <m:nor/>
                                  </m:rPr>
                                  <a:rPr lang="en-US" sz="1400" dirty="0">
                                    <a:latin typeface="Lucida Handwriting" panose="03010101010101010101" pitchFamily="66" charset="77"/>
                                  </a:rPr>
                                  <m:t>n</m:t>
                                </m:r>
                              </m:den>
                            </m:f>
                          </m:e>
                        </m:d>
                      </m:e>
                      <m:sup>
                        <m:r>
                          <m:rPr>
                            <m:nor/>
                          </m:rPr>
                          <a:rPr lang="en-US" sz="1400" dirty="0">
                            <a:latin typeface="Lucida Handwriting" panose="03010101010101010101" pitchFamily="66" charset="77"/>
                          </a:rPr>
                          <m:t>m</m:t>
                        </m:r>
                        <m:r>
                          <a:rPr lang="en-US" sz="1400" b="1" i="1" dirty="0">
                            <a:latin typeface="Cambria Math" panose="02040503050406030204" pitchFamily="18" charset="0"/>
                            <a:ea typeface="Cambria Math" panose="02040503050406030204" pitchFamily="18" charset="0"/>
                          </a:rPr>
                          <m:t>/</m:t>
                        </m:r>
                        <m:r>
                          <a:rPr lang="en-US" sz="1400" b="1" i="1" dirty="0">
                            <a:latin typeface="Cambria Math" panose="02040503050406030204" pitchFamily="18" charset="0"/>
                            <a:ea typeface="Cambria Math" panose="02040503050406030204" pitchFamily="18" charset="0"/>
                          </a:rPr>
                          <m:t>𝟐</m:t>
                        </m:r>
                      </m:sup>
                    </m:sSup>
                    <m:sSup>
                      <m:sSupPr>
                        <m:ctrlPr>
                          <a:rPr lang="en-US" sz="1400" b="1" i="1" dirty="0">
                            <a:latin typeface="Cambria Math" panose="02040503050406030204" pitchFamily="18" charset="0"/>
                            <a:ea typeface="Cambria Math" panose="02040503050406030204" pitchFamily="18" charset="0"/>
                          </a:rPr>
                        </m:ctrlPr>
                      </m:sSupPr>
                      <m:e>
                        <m:r>
                          <m:rPr>
                            <m:nor/>
                          </m:rPr>
                          <a:rPr lang="en-US" sz="1400" b="1" dirty="0">
                            <a:solidFill>
                              <a:srgbClr val="FF0000"/>
                            </a:solidFill>
                            <a:latin typeface="Lucida Handwriting" panose="03010101010101010101" pitchFamily="66" charset="77"/>
                          </a:rPr>
                          <m:t>x</m:t>
                        </m:r>
                      </m:e>
                      <m:sup>
                        <m:r>
                          <m:rPr>
                            <m:nor/>
                          </m:rPr>
                          <a:rPr lang="en-US" sz="1400" dirty="0">
                            <a:latin typeface="Lucida Handwriting" panose="03010101010101010101" pitchFamily="66" charset="77"/>
                          </a:rPr>
                          <m:t>m</m:t>
                        </m:r>
                        <m:r>
                          <a:rPr lang="en-US" sz="1400" b="1" i="1" dirty="0">
                            <a:latin typeface="Cambria Math" panose="02040503050406030204" pitchFamily="18" charset="0"/>
                            <a:ea typeface="Cambria Math" panose="02040503050406030204" pitchFamily="18" charset="0"/>
                          </a:rPr>
                          <m:t>/</m:t>
                        </m:r>
                        <m:r>
                          <a:rPr lang="en-US" sz="1400" b="1" i="1" dirty="0">
                            <a:latin typeface="Cambria Math" panose="02040503050406030204" pitchFamily="18" charset="0"/>
                            <a:ea typeface="Cambria Math" panose="02040503050406030204" pitchFamily="18" charset="0"/>
                          </a:rPr>
                          <m:t>𝟐</m:t>
                        </m:r>
                        <m:r>
                          <a:rPr lang="en-US" sz="1400" b="1" i="1" dirty="0">
                            <a:latin typeface="Cambria Math" panose="02040503050406030204" pitchFamily="18" charset="0"/>
                            <a:ea typeface="Cambria Math" panose="02040503050406030204" pitchFamily="18" charset="0"/>
                          </a:rPr>
                          <m:t>−</m:t>
                        </m:r>
                        <m:r>
                          <a:rPr lang="en-US" sz="1400" b="1" i="1" dirty="0">
                            <a:latin typeface="Cambria Math" panose="02040503050406030204" pitchFamily="18" charset="0"/>
                            <a:ea typeface="Cambria Math" panose="02040503050406030204" pitchFamily="18" charset="0"/>
                          </a:rPr>
                          <m:t>𝟏</m:t>
                        </m:r>
                      </m:sup>
                    </m:sSup>
                    <m:sSup>
                      <m:sSupPr>
                        <m:ctrlPr>
                          <a:rPr lang="en-US" sz="1400" b="1" i="1" dirty="0">
                            <a:latin typeface="Cambria Math" panose="02040503050406030204" pitchFamily="18" charset="0"/>
                          </a:rPr>
                        </m:ctrlPr>
                      </m:sSupPr>
                      <m:e>
                        <m:d>
                          <m:dPr>
                            <m:ctrlPr>
                              <a:rPr lang="en-US" sz="1400" b="1" i="1" dirty="0">
                                <a:latin typeface="Cambria Math" panose="02040503050406030204" pitchFamily="18" charset="0"/>
                              </a:rPr>
                            </m:ctrlPr>
                          </m:dPr>
                          <m:e>
                            <m:r>
                              <a:rPr lang="en-US" sz="1400" b="1" i="1" dirty="0">
                                <a:latin typeface="Cambria Math" panose="02040503050406030204" pitchFamily="18" charset="0"/>
                              </a:rPr>
                              <m:t>𝟏</m:t>
                            </m:r>
                            <m:r>
                              <a:rPr lang="en-US" sz="1400" b="1" i="1" dirty="0">
                                <a:latin typeface="Cambria Math" panose="02040503050406030204" pitchFamily="18" charset="0"/>
                              </a:rPr>
                              <m:t>+</m:t>
                            </m:r>
                            <m:f>
                              <m:fPr>
                                <m:ctrlPr>
                                  <a:rPr lang="en-US" sz="1400" b="1" i="1" dirty="0">
                                    <a:latin typeface="Cambria Math" panose="02040503050406030204" pitchFamily="18" charset="0"/>
                                  </a:rPr>
                                </m:ctrlPr>
                              </m:fPr>
                              <m:num>
                                <m:r>
                                  <m:rPr>
                                    <m:nor/>
                                  </m:rPr>
                                  <a:rPr lang="en-US" sz="1400" dirty="0">
                                    <a:latin typeface="Lucida Handwriting" panose="03010101010101010101" pitchFamily="66" charset="77"/>
                                  </a:rPr>
                                  <m:t>m</m:t>
                                </m:r>
                              </m:num>
                              <m:den>
                                <m:r>
                                  <m:rPr>
                                    <m:nor/>
                                  </m:rPr>
                                  <a:rPr lang="en-US" sz="1400" dirty="0">
                                    <a:latin typeface="Lucida Handwriting" panose="03010101010101010101" pitchFamily="66" charset="77"/>
                                  </a:rPr>
                                  <m:t>n</m:t>
                                </m:r>
                              </m:den>
                            </m:f>
                            <m:r>
                              <m:rPr>
                                <m:nor/>
                              </m:rPr>
                              <a:rPr lang="en-US" sz="1400" b="1" dirty="0">
                                <a:solidFill>
                                  <a:srgbClr val="FF0000"/>
                                </a:solidFill>
                                <a:latin typeface="Lucida Handwriting" panose="03010101010101010101" pitchFamily="66" charset="77"/>
                              </a:rPr>
                              <m:t>x</m:t>
                            </m:r>
                          </m:e>
                        </m:d>
                      </m:e>
                      <m:sup>
                        <m:r>
                          <m:rPr>
                            <m:nor/>
                          </m:rPr>
                          <a:rPr lang="en-US" sz="1400" b="1" dirty="0">
                            <a:latin typeface="Cambria Math" panose="02040503050406030204" pitchFamily="18" charset="0"/>
                          </a:rPr>
                          <m:t>−(</m:t>
                        </m:r>
                        <m:r>
                          <m:rPr>
                            <m:nor/>
                          </m:rPr>
                          <a:rPr lang="en-US" sz="1400" dirty="0">
                            <a:latin typeface="Lucida Handwriting" panose="03010101010101010101" pitchFamily="66" charset="77"/>
                          </a:rPr>
                          <m:t>m</m:t>
                        </m:r>
                        <m:r>
                          <m:rPr>
                            <m:nor/>
                          </m:rPr>
                          <a:rPr lang="en-US" sz="1400" b="1" dirty="0">
                            <a:latin typeface="Cambria Math" panose="02040503050406030204" pitchFamily="18" charset="0"/>
                          </a:rPr>
                          <m:t>+</m:t>
                        </m:r>
                        <m:r>
                          <m:rPr>
                            <m:nor/>
                          </m:rPr>
                          <a:rPr lang="en-US" sz="1400" dirty="0">
                            <a:latin typeface="Lucida Handwriting" panose="03010101010101010101" pitchFamily="66" charset="77"/>
                          </a:rPr>
                          <m:t>n</m:t>
                        </m:r>
                        <m:r>
                          <m:rPr>
                            <m:nor/>
                          </m:rPr>
                          <a:rPr lang="en-US" sz="1400" b="1" dirty="0">
                            <a:latin typeface="Cambria Math" panose="02040503050406030204" pitchFamily="18" charset="0"/>
                          </a:rPr>
                          <m:t>)/2</m:t>
                        </m:r>
                      </m:sup>
                    </m:sSup>
                  </m:oMath>
                </a14:m>
                <a:endParaRPr lang="en-US" sz="1400" b="1" dirty="0">
                  <a:latin typeface="Lucida Handwriting" panose="03010101010101010101" pitchFamily="66" charset="77"/>
                </a:endParaRPr>
              </a:p>
              <a:p>
                <a:pPr marL="285750" indent="-285750" algn="just">
                  <a:buFont typeface="Wingdings" pitchFamily="2" charset="2"/>
                  <a:buChar char="ü"/>
                </a:pPr>
                <a:endParaRPr lang="en-US" sz="1400" b="1" dirty="0">
                  <a:latin typeface="Lucida Handwriting" panose="03010101010101010101" pitchFamily="66" charset="77"/>
                </a:endParaRPr>
              </a:p>
              <a:p>
                <a:pPr marL="285750" indent="-285750" algn="just">
                  <a:buFont typeface="Wingdings" pitchFamily="2" charset="2"/>
                  <a:buChar char="ü"/>
                </a:pPr>
                <a:r>
                  <a:rPr lang="en-US" sz="1600" b="1" dirty="0">
                    <a:latin typeface="Lucida Handwriting" panose="03010101010101010101" pitchFamily="66" charset="77"/>
                  </a:rPr>
                  <a:t> </a:t>
                </a:r>
                <a:r>
                  <a:rPr lang="en-US" sz="1600" b="1" dirty="0">
                    <a:solidFill>
                      <a:srgbClr val="FF0000"/>
                    </a:solidFill>
                    <a:latin typeface="Lucida Handwriting" panose="03010101010101010101" pitchFamily="66" charset="77"/>
                  </a:rPr>
                  <a:t>x </a:t>
                </a:r>
                <a:r>
                  <a:rPr lang="en-US" sz="1600" b="1" dirty="0">
                    <a:latin typeface="Lucida Handwriting" panose="03010101010101010101" pitchFamily="66" charset="77"/>
                  </a:rPr>
                  <a:t>&gt; 0</a:t>
                </a:r>
              </a:p>
              <a:p>
                <a:pPr algn="just">
                  <a:buFont typeface="Wingdings" pitchFamily="2" charset="2"/>
                  <a:buChar char="ü"/>
                </a:pPr>
                <a:endParaRPr lang="en-US" sz="1600" b="1" dirty="0">
                  <a:latin typeface="Lucida Handwriting" panose="03010101010101010101" pitchFamily="66" charset="77"/>
                </a:endParaRPr>
              </a:p>
              <a:p>
                <a:pPr algn="just">
                  <a:buFont typeface="Wingdings" pitchFamily="2" charset="2"/>
                  <a:buChar char="ü"/>
                </a:pPr>
                <a:r>
                  <a:rPr lang="en-US" sz="1600" dirty="0">
                    <a:latin typeface="Lucida Handwriting" panose="03010101010101010101" pitchFamily="66" charset="77"/>
                  </a:rPr>
                  <a:t>  m </a:t>
                </a:r>
                <a:r>
                  <a:rPr lang="en-US" sz="1600" dirty="0"/>
                  <a:t> and </a:t>
                </a:r>
                <a:r>
                  <a:rPr lang="en-US" sz="1600" dirty="0">
                    <a:latin typeface="Lucida Handwriting" panose="03010101010101010101" pitchFamily="66" charset="77"/>
                  </a:rPr>
                  <a:t>n </a:t>
                </a:r>
                <a:r>
                  <a:rPr lang="en-US" sz="1600" dirty="0"/>
                  <a:t>– degrees of freedom of two populations</a:t>
                </a:r>
              </a:p>
            </p:txBody>
          </p:sp>
        </mc:Choice>
        <mc:Fallback xmlns="">
          <p:sp>
            <p:nvSpPr>
              <p:cNvPr id="10" name="Rectangle 9">
                <a:extLst>
                  <a:ext uri="{FF2B5EF4-FFF2-40B4-BE49-F238E27FC236}">
                    <a16:creationId xmlns:a16="http://schemas.microsoft.com/office/drawing/2014/main" id="{4D32F50A-932B-4D49-B3EF-7988CC6FBB3B}"/>
                  </a:ext>
                </a:extLst>
              </p:cNvPr>
              <p:cNvSpPr>
                <a:spLocks noRot="1" noChangeAspect="1" noMove="1" noResize="1" noEditPoints="1" noAdjustHandles="1" noChangeArrowheads="1" noChangeShapeType="1" noTextEdit="1"/>
              </p:cNvSpPr>
              <p:nvPr/>
            </p:nvSpPr>
            <p:spPr>
              <a:xfrm>
                <a:off x="376685" y="2922928"/>
                <a:ext cx="6734695" cy="1484509"/>
              </a:xfrm>
              <a:prstGeom prst="rect">
                <a:avLst/>
              </a:prstGeom>
              <a:blipFill>
                <a:blip r:embed="rId6"/>
                <a:stretch>
                  <a:fillRect l="-377" b="-4237"/>
                </a:stretch>
              </a:blipFill>
            </p:spPr>
            <p:txBody>
              <a:bodyPr/>
              <a:lstStyle/>
              <a:p>
                <a:r>
                  <a:rPr lang="en-US">
                    <a:noFill/>
                  </a:rPr>
                  <a:t> </a:t>
                </a:r>
              </a:p>
            </p:txBody>
          </p:sp>
        </mc:Fallback>
      </mc:AlternateContent>
      <p:pic>
        <p:nvPicPr>
          <p:cNvPr id="58" name="Picture 57">
            <a:extLst>
              <a:ext uri="{FF2B5EF4-FFF2-40B4-BE49-F238E27FC236}">
                <a16:creationId xmlns:a16="http://schemas.microsoft.com/office/drawing/2014/main" id="{953C840E-DBD9-484B-9155-E9E22C4A475B}"/>
              </a:ext>
            </a:extLst>
          </p:cNvPr>
          <p:cNvPicPr>
            <a:picLocks noChangeAspect="1"/>
          </p:cNvPicPr>
          <p:nvPr/>
        </p:nvPicPr>
        <p:blipFill>
          <a:blip r:embed="rId7"/>
          <a:stretch>
            <a:fillRect/>
          </a:stretch>
        </p:blipFill>
        <p:spPr>
          <a:xfrm>
            <a:off x="872736" y="5085488"/>
            <a:ext cx="3362753" cy="1108600"/>
          </a:xfrm>
          <a:prstGeom prst="rect">
            <a:avLst/>
          </a:prstGeom>
        </p:spPr>
      </p:pic>
      <p:grpSp>
        <p:nvGrpSpPr>
          <p:cNvPr id="59" name="Group 58">
            <a:extLst>
              <a:ext uri="{FF2B5EF4-FFF2-40B4-BE49-F238E27FC236}">
                <a16:creationId xmlns:a16="http://schemas.microsoft.com/office/drawing/2014/main" id="{FAF9A8F1-4762-DE43-9399-9049E132483D}"/>
              </a:ext>
            </a:extLst>
          </p:cNvPr>
          <p:cNvGrpSpPr/>
          <p:nvPr/>
        </p:nvGrpSpPr>
        <p:grpSpPr>
          <a:xfrm>
            <a:off x="738650" y="4548188"/>
            <a:ext cx="3761731" cy="1998107"/>
            <a:chOff x="6627680" y="1501977"/>
            <a:chExt cx="3761731" cy="1998107"/>
          </a:xfrm>
        </p:grpSpPr>
        <p:sp>
          <p:nvSpPr>
            <p:cNvPr id="63" name="Rectangle 62">
              <a:extLst>
                <a:ext uri="{FF2B5EF4-FFF2-40B4-BE49-F238E27FC236}">
                  <a16:creationId xmlns:a16="http://schemas.microsoft.com/office/drawing/2014/main" id="{759BB80A-E96A-924D-9721-68A2F06054E9}"/>
                </a:ext>
              </a:extLst>
            </p:cNvPr>
            <p:cNvSpPr/>
            <p:nvPr/>
          </p:nvSpPr>
          <p:spPr>
            <a:xfrm>
              <a:off x="10055665" y="2963291"/>
              <a:ext cx="333746"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endParaRPr lang="en-US" dirty="0"/>
            </a:p>
          </p:txBody>
        </p:sp>
        <p:sp>
          <p:nvSpPr>
            <p:cNvPr id="64" name="Rectangle 63">
              <a:extLst>
                <a:ext uri="{FF2B5EF4-FFF2-40B4-BE49-F238E27FC236}">
                  <a16:creationId xmlns:a16="http://schemas.microsoft.com/office/drawing/2014/main" id="{8B698C48-0D78-F040-BEF4-854CD55C165B}"/>
                </a:ext>
              </a:extLst>
            </p:cNvPr>
            <p:cNvSpPr/>
            <p:nvPr/>
          </p:nvSpPr>
          <p:spPr>
            <a:xfrm>
              <a:off x="6799429" y="1535007"/>
              <a:ext cx="795411" cy="369332"/>
            </a:xfrm>
            <a:prstGeom prst="rect">
              <a:avLst/>
            </a:prstGeom>
          </p:spPr>
          <p:txBody>
            <a:bodyPr wrap="none">
              <a:spAutoFit/>
            </a:bodyPr>
            <a:lstStyle/>
            <a:p>
              <a:r>
                <a:rPr lang="en-US" dirty="0" err="1">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a:t>
              </a:r>
              <a:r>
                <a:rPr lang="en-US" dirty="0">
                  <a:latin typeface="Lucida Handwriting" panose="03010101010101010101" pitchFamily="66" charset="77"/>
                </a:rPr>
                <a:t>(</a:t>
              </a:r>
              <a:r>
                <a:rPr lang="en-US" b="1" dirty="0">
                  <a:solidFill>
                    <a:srgbClr val="FF0000"/>
                  </a:solidFill>
                  <a:latin typeface="Lucida Handwriting" panose="03010101010101010101" pitchFamily="66" charset="77"/>
                </a:rPr>
                <a:t>x</a:t>
              </a:r>
              <a:r>
                <a:rPr lang="en-US" dirty="0">
                  <a:latin typeface="Lucida Handwriting" panose="03010101010101010101" pitchFamily="66" charset="77"/>
                </a:rPr>
                <a:t>)</a:t>
              </a:r>
              <a:endParaRPr lang="en-US" dirty="0"/>
            </a:p>
          </p:txBody>
        </p:sp>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2A1A015F-B0C1-CD4A-8E07-3FA9933CF10C}"/>
                    </a:ext>
                  </a:extLst>
                </p:cNvPr>
                <p:cNvSpPr/>
                <p:nvPr/>
              </p:nvSpPr>
              <p:spPr>
                <a:xfrm>
                  <a:off x="6627680" y="3130752"/>
                  <a:ext cx="38504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ea typeface="Cambria Math" panose="02040503050406030204" pitchFamily="18" charset="0"/>
                          </a:rPr>
                          <m:t>𝟎</m:t>
                        </m:r>
                      </m:oMath>
                    </m:oMathPara>
                  </a14:m>
                  <a:endParaRPr lang="en-US" dirty="0">
                    <a:solidFill>
                      <a:srgbClr val="FF0000"/>
                    </a:solidFill>
                  </a:endParaRPr>
                </a:p>
              </p:txBody>
            </p:sp>
          </mc:Choice>
          <mc:Fallback xmlns="">
            <p:sp>
              <p:nvSpPr>
                <p:cNvPr id="13" name="Rectangle 12">
                  <a:extLst>
                    <a:ext uri="{FF2B5EF4-FFF2-40B4-BE49-F238E27FC236}">
                      <a16:creationId xmlns:a16="http://schemas.microsoft.com/office/drawing/2014/main" id="{C43B4692-9C12-3F44-B3BF-649D3A5FF86F}"/>
                    </a:ext>
                  </a:extLst>
                </p:cNvPr>
                <p:cNvSpPr>
                  <a:spLocks noRot="1" noChangeAspect="1" noMove="1" noResize="1" noEditPoints="1" noAdjustHandles="1" noChangeArrowheads="1" noChangeShapeType="1" noTextEdit="1"/>
                </p:cNvSpPr>
                <p:nvPr/>
              </p:nvSpPr>
              <p:spPr>
                <a:xfrm>
                  <a:off x="6627680" y="3130752"/>
                  <a:ext cx="385042" cy="369332"/>
                </a:xfrm>
                <a:prstGeom prst="rect">
                  <a:avLst/>
                </a:prstGeom>
                <a:blipFill>
                  <a:blip r:embed="rId8"/>
                  <a:stretch>
                    <a:fillRect/>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8FDABA3-AF3A-CD49-8A94-3792C587AE49}"/>
                </a:ext>
              </a:extLst>
            </p:cNvPr>
            <p:cNvCxnSpPr>
              <a:cxnSpLocks/>
            </p:cNvCxnSpPr>
            <p:nvPr/>
          </p:nvCxnSpPr>
          <p:spPr>
            <a:xfrm flipV="1">
              <a:off x="6758485" y="1501977"/>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FE4BE04-1958-7C4C-BFA5-516788AD6F0B}"/>
                </a:ext>
              </a:extLst>
            </p:cNvPr>
            <p:cNvCxnSpPr>
              <a:cxnSpLocks/>
            </p:cNvCxnSpPr>
            <p:nvPr/>
          </p:nvCxnSpPr>
          <p:spPr>
            <a:xfrm>
              <a:off x="6627680" y="3163126"/>
              <a:ext cx="350633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pic>
        <p:nvPicPr>
          <p:cNvPr id="76" name="Graphic 75" descr="Checklist">
            <a:hlinkClick r:id="rId9" action="ppaction://hlinksldjump"/>
            <a:extLst>
              <a:ext uri="{FF2B5EF4-FFF2-40B4-BE49-F238E27FC236}">
                <a16:creationId xmlns:a16="http://schemas.microsoft.com/office/drawing/2014/main" id="{7B08D047-9522-134D-ABFD-24A48B219CF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3999671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circle(out)">
                                      <p:cBhvr>
                                        <p:cTn id="11" dur="2000"/>
                                        <p:tgtEl>
                                          <p:spTgt spid="18"/>
                                        </p:tgtEl>
                                      </p:cBhvr>
                                    </p:animEffect>
                                  </p:childTnLst>
                                </p:cTn>
                              </p:par>
                              <p:par>
                                <p:cTn id="12" presetID="6" presetClass="entr" presetSubtype="32"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ircle(out)">
                                      <p:cBhvr>
                                        <p:cTn id="14" dur="2000"/>
                                        <p:tgtEl>
                                          <p:spTgt spid="20"/>
                                        </p:tgtEl>
                                      </p:cBhvr>
                                    </p:animEffect>
                                  </p:childTnLst>
                                </p:cTn>
                              </p:par>
                            </p:childTnLst>
                          </p:cTn>
                        </p:par>
                        <p:par>
                          <p:cTn id="15" fill="hold">
                            <p:stCondLst>
                              <p:cond delay="2500"/>
                            </p:stCondLst>
                            <p:childTnLst>
                              <p:par>
                                <p:cTn id="16" presetID="9"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par>
                          <p:cTn id="22" fill="hold">
                            <p:stCondLst>
                              <p:cond delay="3000"/>
                            </p:stCondLst>
                            <p:childTnLst>
                              <p:par>
                                <p:cTn id="23" presetID="9"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childTnLst>
                          </p:cTn>
                        </p:par>
                        <p:par>
                          <p:cTn id="26" fill="hold">
                            <p:stCondLst>
                              <p:cond delay="3500"/>
                            </p:stCondLst>
                            <p:childTnLst>
                              <p:par>
                                <p:cTn id="27" presetID="9"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dissolve">
                                      <p:cBhvr>
                                        <p:cTn id="29" dur="500"/>
                                        <p:tgtEl>
                                          <p:spTgt spid="24"/>
                                        </p:tgtEl>
                                      </p:cBhvr>
                                    </p:animEffect>
                                  </p:childTnLst>
                                </p:cTn>
                              </p:par>
                            </p:childTnLst>
                          </p:cTn>
                        </p:par>
                        <p:par>
                          <p:cTn id="30" fill="hold">
                            <p:stCondLst>
                              <p:cond delay="4000"/>
                            </p:stCondLst>
                            <p:childTnLst>
                              <p:par>
                                <p:cTn id="31" presetID="9"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childTnLst>
                          </p:cTn>
                        </p:par>
                        <p:par>
                          <p:cTn id="34" fill="hold">
                            <p:stCondLst>
                              <p:cond delay="4500"/>
                            </p:stCondLst>
                            <p:childTnLst>
                              <p:par>
                                <p:cTn id="35" presetID="9"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dissolve">
                                      <p:cBhvr>
                                        <p:cTn id="37" dur="500"/>
                                        <p:tgtEl>
                                          <p:spTgt spid="29"/>
                                        </p:tgtEl>
                                      </p:cBhvr>
                                    </p:animEffect>
                                  </p:childTnLst>
                                </p:cTn>
                              </p:par>
                            </p:childTnLst>
                          </p:cTn>
                        </p:par>
                        <p:par>
                          <p:cTn id="38" fill="hold">
                            <p:stCondLst>
                              <p:cond delay="5000"/>
                            </p:stCondLst>
                            <p:childTnLst>
                              <p:par>
                                <p:cTn id="39" presetID="9"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par>
                          <p:cTn id="42" fill="hold">
                            <p:stCondLst>
                              <p:cond delay="5500"/>
                            </p:stCondLst>
                            <p:childTnLst>
                              <p:par>
                                <p:cTn id="43" presetID="9"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dissolve">
                                      <p:cBhvr>
                                        <p:cTn id="45" dur="500"/>
                                        <p:tgtEl>
                                          <p:spTgt spid="30"/>
                                        </p:tgtEl>
                                      </p:cBhvr>
                                    </p:animEffect>
                                  </p:childTnLst>
                                </p:cTn>
                              </p:par>
                            </p:childTnLst>
                          </p:cTn>
                        </p:par>
                        <p:par>
                          <p:cTn id="46" fill="hold">
                            <p:stCondLst>
                              <p:cond delay="6000"/>
                            </p:stCondLst>
                            <p:childTnLst>
                              <p:par>
                                <p:cTn id="47" presetID="9"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childTnLst>
                          </p:cTn>
                        </p:par>
                        <p:par>
                          <p:cTn id="50" fill="hold">
                            <p:stCondLst>
                              <p:cond delay="6500"/>
                            </p:stCondLst>
                            <p:childTnLst>
                              <p:par>
                                <p:cTn id="51" presetID="9" presetClass="entr"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childTnLst>
                          </p:cTn>
                        </p:par>
                        <p:par>
                          <p:cTn id="54" fill="hold">
                            <p:stCondLst>
                              <p:cond delay="7000"/>
                            </p:stCondLst>
                            <p:childTnLst>
                              <p:par>
                                <p:cTn id="55" presetID="9" presetClass="entr" presetSubtype="0"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par>
                          <p:cTn id="58" fill="hold">
                            <p:stCondLst>
                              <p:cond delay="7500"/>
                            </p:stCondLst>
                            <p:childTnLst>
                              <p:par>
                                <p:cTn id="59" presetID="9"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dissolve">
                                      <p:cBhvr>
                                        <p:cTn id="61" dur="500"/>
                                        <p:tgtEl>
                                          <p:spTgt spid="35"/>
                                        </p:tgtEl>
                                      </p:cBhvr>
                                    </p:animEffect>
                                  </p:childTnLst>
                                </p:cTn>
                              </p:par>
                            </p:childTnLst>
                          </p:cTn>
                        </p:par>
                        <p:par>
                          <p:cTn id="62" fill="hold">
                            <p:stCondLst>
                              <p:cond delay="8000"/>
                            </p:stCondLst>
                            <p:childTnLst>
                              <p:par>
                                <p:cTn id="63" presetID="9" presetClass="entr" presetSubtype="0"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dissolve">
                                      <p:cBhvr>
                                        <p:cTn id="65" dur="500"/>
                                        <p:tgtEl>
                                          <p:spTgt spid="34"/>
                                        </p:tgtEl>
                                      </p:cBhvr>
                                    </p:animEffect>
                                  </p:childTnLst>
                                </p:cTn>
                              </p:par>
                            </p:childTnLst>
                          </p:cTn>
                        </p:par>
                        <p:par>
                          <p:cTn id="66" fill="hold">
                            <p:stCondLst>
                              <p:cond delay="8500"/>
                            </p:stCondLst>
                            <p:childTnLst>
                              <p:par>
                                <p:cTn id="67" presetID="9" presetClass="entr" presetSubtype="0" fill="hold" grpId="0" nodeType="after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dissolve">
                                      <p:cBhvr>
                                        <p:cTn id="69" dur="500"/>
                                        <p:tgtEl>
                                          <p:spTgt spid="36"/>
                                        </p:tgtEl>
                                      </p:cBhvr>
                                    </p:animEffect>
                                  </p:childTnLst>
                                </p:cTn>
                              </p:par>
                            </p:childTnLst>
                          </p:cTn>
                        </p:par>
                        <p:par>
                          <p:cTn id="70" fill="hold">
                            <p:stCondLst>
                              <p:cond delay="9000"/>
                            </p:stCondLst>
                            <p:childTnLst>
                              <p:par>
                                <p:cTn id="71" presetID="9" presetClass="entr" presetSubtype="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dissolve">
                                      <p:cBhvr>
                                        <p:cTn id="73" dur="500"/>
                                        <p:tgtEl>
                                          <p:spTgt spid="5"/>
                                        </p:tgtEl>
                                      </p:cBhvr>
                                    </p:animEffect>
                                  </p:childTnLst>
                                </p:cTn>
                              </p:par>
                            </p:childTnLst>
                          </p:cTn>
                        </p:par>
                        <p:par>
                          <p:cTn id="74" fill="hold">
                            <p:stCondLst>
                              <p:cond delay="9500"/>
                            </p:stCondLst>
                            <p:childTnLst>
                              <p:par>
                                <p:cTn id="75" presetID="9" presetClass="entr" presetSubtype="0" fill="hold" grpId="0" nodeType="after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dissolve">
                                      <p:cBhvr>
                                        <p:cTn id="77" dur="500"/>
                                        <p:tgtEl>
                                          <p:spTgt spid="5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dissolve">
                                      <p:cBhvr>
                                        <p:cTn id="82" dur="500"/>
                                        <p:tgtEl>
                                          <p:spTgt spid="7"/>
                                        </p:tgtEl>
                                      </p:cBhvr>
                                    </p:animEffect>
                                  </p:childTnLst>
                                </p:cTn>
                              </p:par>
                            </p:childTnLst>
                          </p:cTn>
                        </p:par>
                        <p:par>
                          <p:cTn id="83" fill="hold">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dissolve">
                                      <p:cBhvr>
                                        <p:cTn id="86" dur="500"/>
                                        <p:tgtEl>
                                          <p:spTgt spid="8"/>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0">
                                            <p:txEl>
                                              <p:pRg st="0" end="0"/>
                                            </p:txEl>
                                          </p:spTgt>
                                        </p:tgtEl>
                                        <p:attrNameLst>
                                          <p:attrName>style.visibility</p:attrName>
                                        </p:attrNameLst>
                                      </p:cBhvr>
                                      <p:to>
                                        <p:strVal val="visible"/>
                                      </p:to>
                                    </p:set>
                                    <p:animEffect transition="in" filter="dissolve">
                                      <p:cBhvr>
                                        <p:cTn id="91" dur="500"/>
                                        <p:tgtEl>
                                          <p:spTgt spid="1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
                                            <p:txEl>
                                              <p:pRg st="2" end="2"/>
                                            </p:txEl>
                                          </p:spTgt>
                                        </p:tgtEl>
                                        <p:attrNameLst>
                                          <p:attrName>style.visibility</p:attrName>
                                        </p:attrNameLst>
                                      </p:cBhvr>
                                      <p:to>
                                        <p:strVal val="visible"/>
                                      </p:to>
                                    </p:set>
                                    <p:animEffect transition="in" filter="dissolve">
                                      <p:cBhvr>
                                        <p:cTn id="96" dur="500"/>
                                        <p:tgtEl>
                                          <p:spTgt spid="10">
                                            <p:txEl>
                                              <p:pRg st="2" end="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0">
                                            <p:txEl>
                                              <p:pRg st="4" end="4"/>
                                            </p:txEl>
                                          </p:spTgt>
                                        </p:tgtEl>
                                        <p:attrNameLst>
                                          <p:attrName>style.visibility</p:attrName>
                                        </p:attrNameLst>
                                      </p:cBhvr>
                                      <p:to>
                                        <p:strVal val="visible"/>
                                      </p:to>
                                    </p:set>
                                    <p:animEffect transition="in" filter="dissolve">
                                      <p:cBhvr>
                                        <p:cTn id="101" dur="500"/>
                                        <p:tgtEl>
                                          <p:spTgt spid="10">
                                            <p:txEl>
                                              <p:pRg st="4" end="4"/>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dissolve">
                                      <p:cBhvr>
                                        <p:cTn id="106" dur="500"/>
                                        <p:tgtEl>
                                          <p:spTgt spid="59"/>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left)">
                                      <p:cBhvr>
                                        <p:cTn id="110" dur="1000"/>
                                        <p:tgtEl>
                                          <p:spTgt spid="58"/>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xit" presetSubtype="0" fill="hold" nodeType="clickEffect">
                                  <p:stCondLst>
                                    <p:cond delay="0"/>
                                  </p:stCondLst>
                                  <p:childTnLst>
                                    <p:animEffect transition="out" filter="dissolve">
                                      <p:cBhvr>
                                        <p:cTn id="114" dur="500"/>
                                        <p:tgtEl>
                                          <p:spTgt spid="58"/>
                                        </p:tgtEl>
                                      </p:cBhvr>
                                    </p:animEffect>
                                    <p:set>
                                      <p:cBhvr>
                                        <p:cTn id="115" dur="1" fill="hold">
                                          <p:stCondLst>
                                            <p:cond delay="499"/>
                                          </p:stCondLst>
                                        </p:cTn>
                                        <p:tgtEl>
                                          <p:spTgt spid="58"/>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59"/>
                                        </p:tgtEl>
                                      </p:cBhvr>
                                    </p:animEffect>
                                    <p:set>
                                      <p:cBhvr>
                                        <p:cTn id="118" dur="1" fill="hold">
                                          <p:stCondLst>
                                            <p:cond delay="499"/>
                                          </p:stCondLst>
                                        </p:cTn>
                                        <p:tgtEl>
                                          <p:spTgt spid="59"/>
                                        </p:tgtEl>
                                        <p:attrNameLst>
                                          <p:attrName>style.visibility</p:attrName>
                                        </p:attrNameLst>
                                      </p:cBhvr>
                                      <p:to>
                                        <p:strVal val="hidden"/>
                                      </p:to>
                                    </p:set>
                                  </p:childTnLst>
                                </p:cTn>
                              </p:par>
                              <p:par>
                                <p:cTn id="119" presetID="9" presetClass="exit" presetSubtype="0" fill="hold" grpId="1" nodeType="withEffect">
                                  <p:stCondLst>
                                    <p:cond delay="0"/>
                                  </p:stCondLst>
                                  <p:childTnLst>
                                    <p:animEffect transition="out" filter="dissolve">
                                      <p:cBhvr>
                                        <p:cTn id="120" dur="500"/>
                                        <p:tgtEl>
                                          <p:spTgt spid="18"/>
                                        </p:tgtEl>
                                      </p:cBhvr>
                                    </p:animEffect>
                                    <p:set>
                                      <p:cBhvr>
                                        <p:cTn id="121" dur="1" fill="hold">
                                          <p:stCondLst>
                                            <p:cond delay="499"/>
                                          </p:stCondLst>
                                        </p:cTn>
                                        <p:tgtEl>
                                          <p:spTgt spid="18"/>
                                        </p:tgtEl>
                                        <p:attrNameLst>
                                          <p:attrName>style.visibility</p:attrName>
                                        </p:attrNameLst>
                                      </p:cBhvr>
                                      <p:to>
                                        <p:strVal val="hidden"/>
                                      </p:to>
                                    </p:set>
                                  </p:childTnLst>
                                </p:cTn>
                              </p:par>
                              <p:par>
                                <p:cTn id="122" presetID="9" presetClass="exit" presetSubtype="0" fill="hold" grpId="1" nodeType="withEffect">
                                  <p:stCondLst>
                                    <p:cond delay="0"/>
                                  </p:stCondLst>
                                  <p:childTnLst>
                                    <p:animEffect transition="out" filter="dissolve">
                                      <p:cBhvr>
                                        <p:cTn id="123" dur="500"/>
                                        <p:tgtEl>
                                          <p:spTgt spid="20"/>
                                        </p:tgtEl>
                                      </p:cBhvr>
                                    </p:animEffect>
                                    <p:set>
                                      <p:cBhvr>
                                        <p:cTn id="124" dur="1" fill="hold">
                                          <p:stCondLst>
                                            <p:cond delay="499"/>
                                          </p:stCondLst>
                                        </p:cTn>
                                        <p:tgtEl>
                                          <p:spTgt spid="20"/>
                                        </p:tgtEl>
                                        <p:attrNameLst>
                                          <p:attrName>style.visibility</p:attrName>
                                        </p:attrNameLst>
                                      </p:cBhvr>
                                      <p:to>
                                        <p:strVal val="hidden"/>
                                      </p:to>
                                    </p:set>
                                  </p:childTnLst>
                                </p:cTn>
                              </p:par>
                              <p:par>
                                <p:cTn id="125" presetID="9" presetClass="exit" presetSubtype="0" fill="hold" grpId="1" nodeType="withEffect">
                                  <p:stCondLst>
                                    <p:cond delay="0"/>
                                  </p:stCondLst>
                                  <p:childTnLst>
                                    <p:animEffect transition="out" filter="dissolve">
                                      <p:cBhvr>
                                        <p:cTn id="126" dur="500"/>
                                        <p:tgtEl>
                                          <p:spTgt spid="21"/>
                                        </p:tgtEl>
                                      </p:cBhvr>
                                    </p:animEffect>
                                    <p:set>
                                      <p:cBhvr>
                                        <p:cTn id="127" dur="1" fill="hold">
                                          <p:stCondLst>
                                            <p:cond delay="499"/>
                                          </p:stCondLst>
                                        </p:cTn>
                                        <p:tgtEl>
                                          <p:spTgt spid="21"/>
                                        </p:tgtEl>
                                        <p:attrNameLst>
                                          <p:attrName>style.visibility</p:attrName>
                                        </p:attrNameLst>
                                      </p:cBhvr>
                                      <p:to>
                                        <p:strVal val="hidden"/>
                                      </p:to>
                                    </p:set>
                                  </p:childTnLst>
                                </p:cTn>
                              </p:par>
                              <p:par>
                                <p:cTn id="128" presetID="9" presetClass="exit" presetSubtype="0" fill="hold" grpId="1" nodeType="withEffect">
                                  <p:stCondLst>
                                    <p:cond delay="0"/>
                                  </p:stCondLst>
                                  <p:childTnLst>
                                    <p:animEffect transition="out" filter="dissolve">
                                      <p:cBhvr>
                                        <p:cTn id="129" dur="500"/>
                                        <p:tgtEl>
                                          <p:spTgt spid="22"/>
                                        </p:tgtEl>
                                      </p:cBhvr>
                                    </p:animEffect>
                                    <p:set>
                                      <p:cBhvr>
                                        <p:cTn id="130" dur="1" fill="hold">
                                          <p:stCondLst>
                                            <p:cond delay="499"/>
                                          </p:stCondLst>
                                        </p:cTn>
                                        <p:tgtEl>
                                          <p:spTgt spid="22"/>
                                        </p:tgtEl>
                                        <p:attrNameLst>
                                          <p:attrName>style.visibility</p:attrName>
                                        </p:attrNameLst>
                                      </p:cBhvr>
                                      <p:to>
                                        <p:strVal val="hidden"/>
                                      </p:to>
                                    </p:set>
                                  </p:childTnLst>
                                </p:cTn>
                              </p:par>
                              <p:par>
                                <p:cTn id="131" presetID="9" presetClass="exit" presetSubtype="0" fill="hold" grpId="1" nodeType="withEffect">
                                  <p:stCondLst>
                                    <p:cond delay="0"/>
                                  </p:stCondLst>
                                  <p:childTnLst>
                                    <p:animEffect transition="out" filter="dissolve">
                                      <p:cBhvr>
                                        <p:cTn id="132" dur="500"/>
                                        <p:tgtEl>
                                          <p:spTgt spid="23"/>
                                        </p:tgtEl>
                                      </p:cBhvr>
                                    </p:animEffect>
                                    <p:set>
                                      <p:cBhvr>
                                        <p:cTn id="133" dur="1" fill="hold">
                                          <p:stCondLst>
                                            <p:cond delay="499"/>
                                          </p:stCondLst>
                                        </p:cTn>
                                        <p:tgtEl>
                                          <p:spTgt spid="23"/>
                                        </p:tgtEl>
                                        <p:attrNameLst>
                                          <p:attrName>style.visibility</p:attrName>
                                        </p:attrNameLst>
                                      </p:cBhvr>
                                      <p:to>
                                        <p:strVal val="hidden"/>
                                      </p:to>
                                    </p:set>
                                  </p:childTnLst>
                                </p:cTn>
                              </p:par>
                              <p:par>
                                <p:cTn id="134" presetID="9" presetClass="exit" presetSubtype="0" fill="hold" grpId="1" nodeType="withEffect">
                                  <p:stCondLst>
                                    <p:cond delay="0"/>
                                  </p:stCondLst>
                                  <p:childTnLst>
                                    <p:animEffect transition="out" filter="dissolve">
                                      <p:cBhvr>
                                        <p:cTn id="135" dur="500"/>
                                        <p:tgtEl>
                                          <p:spTgt spid="24"/>
                                        </p:tgtEl>
                                      </p:cBhvr>
                                    </p:animEffect>
                                    <p:set>
                                      <p:cBhvr>
                                        <p:cTn id="136" dur="1" fill="hold">
                                          <p:stCondLst>
                                            <p:cond delay="499"/>
                                          </p:stCondLst>
                                        </p:cTn>
                                        <p:tgtEl>
                                          <p:spTgt spid="24"/>
                                        </p:tgtEl>
                                        <p:attrNameLst>
                                          <p:attrName>style.visibility</p:attrName>
                                        </p:attrNameLst>
                                      </p:cBhvr>
                                      <p:to>
                                        <p:strVal val="hidden"/>
                                      </p:to>
                                    </p:set>
                                  </p:childTnLst>
                                </p:cTn>
                              </p:par>
                              <p:par>
                                <p:cTn id="137" presetID="9" presetClass="exit" presetSubtype="0" fill="hold" grpId="1" nodeType="withEffect">
                                  <p:stCondLst>
                                    <p:cond delay="0"/>
                                  </p:stCondLst>
                                  <p:childTnLst>
                                    <p:animEffect transition="out" filter="dissolve">
                                      <p:cBhvr>
                                        <p:cTn id="138" dur="500"/>
                                        <p:tgtEl>
                                          <p:spTgt spid="27"/>
                                        </p:tgtEl>
                                      </p:cBhvr>
                                    </p:animEffect>
                                    <p:set>
                                      <p:cBhvr>
                                        <p:cTn id="139" dur="1" fill="hold">
                                          <p:stCondLst>
                                            <p:cond delay="499"/>
                                          </p:stCondLst>
                                        </p:cTn>
                                        <p:tgtEl>
                                          <p:spTgt spid="27"/>
                                        </p:tgtEl>
                                        <p:attrNameLst>
                                          <p:attrName>style.visibility</p:attrName>
                                        </p:attrNameLst>
                                      </p:cBhvr>
                                      <p:to>
                                        <p:strVal val="hidden"/>
                                      </p:to>
                                    </p:set>
                                  </p:childTnLst>
                                </p:cTn>
                              </p:par>
                              <p:par>
                                <p:cTn id="140" presetID="9" presetClass="exit" presetSubtype="0" fill="hold" grpId="1" nodeType="withEffect">
                                  <p:stCondLst>
                                    <p:cond delay="0"/>
                                  </p:stCondLst>
                                  <p:childTnLst>
                                    <p:animEffect transition="out" filter="dissolve">
                                      <p:cBhvr>
                                        <p:cTn id="141" dur="500"/>
                                        <p:tgtEl>
                                          <p:spTgt spid="28"/>
                                        </p:tgtEl>
                                      </p:cBhvr>
                                    </p:animEffect>
                                    <p:set>
                                      <p:cBhvr>
                                        <p:cTn id="142" dur="1" fill="hold">
                                          <p:stCondLst>
                                            <p:cond delay="499"/>
                                          </p:stCondLst>
                                        </p:cTn>
                                        <p:tgtEl>
                                          <p:spTgt spid="28"/>
                                        </p:tgtEl>
                                        <p:attrNameLst>
                                          <p:attrName>style.visibility</p:attrName>
                                        </p:attrNameLst>
                                      </p:cBhvr>
                                      <p:to>
                                        <p:strVal val="hidden"/>
                                      </p:to>
                                    </p:set>
                                  </p:childTnLst>
                                </p:cTn>
                              </p:par>
                              <p:par>
                                <p:cTn id="143" presetID="9" presetClass="exit" presetSubtype="0" fill="hold" grpId="1" nodeType="withEffect">
                                  <p:stCondLst>
                                    <p:cond delay="0"/>
                                  </p:stCondLst>
                                  <p:childTnLst>
                                    <p:animEffect transition="out" filter="dissolve">
                                      <p:cBhvr>
                                        <p:cTn id="144" dur="500"/>
                                        <p:tgtEl>
                                          <p:spTgt spid="29"/>
                                        </p:tgtEl>
                                      </p:cBhvr>
                                    </p:animEffect>
                                    <p:set>
                                      <p:cBhvr>
                                        <p:cTn id="145" dur="1" fill="hold">
                                          <p:stCondLst>
                                            <p:cond delay="499"/>
                                          </p:stCondLst>
                                        </p:cTn>
                                        <p:tgtEl>
                                          <p:spTgt spid="29"/>
                                        </p:tgtEl>
                                        <p:attrNameLst>
                                          <p:attrName>style.visibility</p:attrName>
                                        </p:attrNameLst>
                                      </p:cBhvr>
                                      <p:to>
                                        <p:strVal val="hidden"/>
                                      </p:to>
                                    </p:set>
                                  </p:childTnLst>
                                </p:cTn>
                              </p:par>
                              <p:par>
                                <p:cTn id="146" presetID="9" presetClass="exit" presetSubtype="0" fill="hold" grpId="1" nodeType="withEffect">
                                  <p:stCondLst>
                                    <p:cond delay="0"/>
                                  </p:stCondLst>
                                  <p:childTnLst>
                                    <p:animEffect transition="out" filter="dissolve">
                                      <p:cBhvr>
                                        <p:cTn id="147" dur="500"/>
                                        <p:tgtEl>
                                          <p:spTgt spid="30"/>
                                        </p:tgtEl>
                                      </p:cBhvr>
                                    </p:animEffect>
                                    <p:set>
                                      <p:cBhvr>
                                        <p:cTn id="148" dur="1" fill="hold">
                                          <p:stCondLst>
                                            <p:cond delay="499"/>
                                          </p:stCondLst>
                                        </p:cTn>
                                        <p:tgtEl>
                                          <p:spTgt spid="30"/>
                                        </p:tgtEl>
                                        <p:attrNameLst>
                                          <p:attrName>style.visibility</p:attrName>
                                        </p:attrNameLst>
                                      </p:cBhvr>
                                      <p:to>
                                        <p:strVal val="hidden"/>
                                      </p:to>
                                    </p:set>
                                  </p:childTnLst>
                                </p:cTn>
                              </p:par>
                              <p:par>
                                <p:cTn id="149" presetID="9" presetClass="exit" presetSubtype="0" fill="hold" grpId="1" nodeType="withEffect">
                                  <p:stCondLst>
                                    <p:cond delay="0"/>
                                  </p:stCondLst>
                                  <p:childTnLst>
                                    <p:animEffect transition="out" filter="dissolve">
                                      <p:cBhvr>
                                        <p:cTn id="150" dur="500"/>
                                        <p:tgtEl>
                                          <p:spTgt spid="31"/>
                                        </p:tgtEl>
                                      </p:cBhvr>
                                    </p:animEffect>
                                    <p:set>
                                      <p:cBhvr>
                                        <p:cTn id="151" dur="1" fill="hold">
                                          <p:stCondLst>
                                            <p:cond delay="499"/>
                                          </p:stCondLst>
                                        </p:cTn>
                                        <p:tgtEl>
                                          <p:spTgt spid="31"/>
                                        </p:tgtEl>
                                        <p:attrNameLst>
                                          <p:attrName>style.visibility</p:attrName>
                                        </p:attrNameLst>
                                      </p:cBhvr>
                                      <p:to>
                                        <p:strVal val="hidden"/>
                                      </p:to>
                                    </p:set>
                                  </p:childTnLst>
                                </p:cTn>
                              </p:par>
                              <p:par>
                                <p:cTn id="152" presetID="9" presetClass="exit" presetSubtype="0" fill="hold" grpId="1" nodeType="withEffect">
                                  <p:stCondLst>
                                    <p:cond delay="0"/>
                                  </p:stCondLst>
                                  <p:childTnLst>
                                    <p:animEffect transition="out" filter="dissolve">
                                      <p:cBhvr>
                                        <p:cTn id="153" dur="500"/>
                                        <p:tgtEl>
                                          <p:spTgt spid="32"/>
                                        </p:tgtEl>
                                      </p:cBhvr>
                                    </p:animEffect>
                                    <p:set>
                                      <p:cBhvr>
                                        <p:cTn id="154" dur="1" fill="hold">
                                          <p:stCondLst>
                                            <p:cond delay="499"/>
                                          </p:stCondLst>
                                        </p:cTn>
                                        <p:tgtEl>
                                          <p:spTgt spid="32"/>
                                        </p:tgtEl>
                                        <p:attrNameLst>
                                          <p:attrName>style.visibility</p:attrName>
                                        </p:attrNameLst>
                                      </p:cBhvr>
                                      <p:to>
                                        <p:strVal val="hidden"/>
                                      </p:to>
                                    </p:set>
                                  </p:childTnLst>
                                </p:cTn>
                              </p:par>
                              <p:par>
                                <p:cTn id="155" presetID="9" presetClass="exit" presetSubtype="0" fill="hold" grpId="1" nodeType="withEffect">
                                  <p:stCondLst>
                                    <p:cond delay="0"/>
                                  </p:stCondLst>
                                  <p:childTnLst>
                                    <p:animEffect transition="out" filter="dissolve">
                                      <p:cBhvr>
                                        <p:cTn id="156" dur="500"/>
                                        <p:tgtEl>
                                          <p:spTgt spid="33"/>
                                        </p:tgtEl>
                                      </p:cBhvr>
                                    </p:animEffect>
                                    <p:set>
                                      <p:cBhvr>
                                        <p:cTn id="157" dur="1" fill="hold">
                                          <p:stCondLst>
                                            <p:cond delay="499"/>
                                          </p:stCondLst>
                                        </p:cTn>
                                        <p:tgtEl>
                                          <p:spTgt spid="33"/>
                                        </p:tgtEl>
                                        <p:attrNameLst>
                                          <p:attrName>style.visibility</p:attrName>
                                        </p:attrNameLst>
                                      </p:cBhvr>
                                      <p:to>
                                        <p:strVal val="hidden"/>
                                      </p:to>
                                    </p:set>
                                  </p:childTnLst>
                                </p:cTn>
                              </p:par>
                              <p:par>
                                <p:cTn id="158" presetID="9" presetClass="exit" presetSubtype="0" fill="hold" grpId="1" nodeType="withEffect">
                                  <p:stCondLst>
                                    <p:cond delay="0"/>
                                  </p:stCondLst>
                                  <p:childTnLst>
                                    <p:animEffect transition="out" filter="dissolve">
                                      <p:cBhvr>
                                        <p:cTn id="159" dur="500"/>
                                        <p:tgtEl>
                                          <p:spTgt spid="34"/>
                                        </p:tgtEl>
                                      </p:cBhvr>
                                    </p:animEffect>
                                    <p:set>
                                      <p:cBhvr>
                                        <p:cTn id="160" dur="1" fill="hold">
                                          <p:stCondLst>
                                            <p:cond delay="499"/>
                                          </p:stCondLst>
                                        </p:cTn>
                                        <p:tgtEl>
                                          <p:spTgt spid="34"/>
                                        </p:tgtEl>
                                        <p:attrNameLst>
                                          <p:attrName>style.visibility</p:attrName>
                                        </p:attrNameLst>
                                      </p:cBhvr>
                                      <p:to>
                                        <p:strVal val="hidden"/>
                                      </p:to>
                                    </p:set>
                                  </p:childTnLst>
                                </p:cTn>
                              </p:par>
                              <p:par>
                                <p:cTn id="161" presetID="9" presetClass="exit" presetSubtype="0" fill="hold" grpId="1" nodeType="withEffect">
                                  <p:stCondLst>
                                    <p:cond delay="0"/>
                                  </p:stCondLst>
                                  <p:childTnLst>
                                    <p:animEffect transition="out" filter="dissolve">
                                      <p:cBhvr>
                                        <p:cTn id="162" dur="500"/>
                                        <p:tgtEl>
                                          <p:spTgt spid="35"/>
                                        </p:tgtEl>
                                      </p:cBhvr>
                                    </p:animEffect>
                                    <p:set>
                                      <p:cBhvr>
                                        <p:cTn id="163" dur="1" fill="hold">
                                          <p:stCondLst>
                                            <p:cond delay="499"/>
                                          </p:stCondLst>
                                        </p:cTn>
                                        <p:tgtEl>
                                          <p:spTgt spid="35"/>
                                        </p:tgtEl>
                                        <p:attrNameLst>
                                          <p:attrName>style.visibility</p:attrName>
                                        </p:attrNameLst>
                                      </p:cBhvr>
                                      <p:to>
                                        <p:strVal val="hidden"/>
                                      </p:to>
                                    </p:set>
                                  </p:childTnLst>
                                </p:cTn>
                              </p:par>
                              <p:par>
                                <p:cTn id="164" presetID="9" presetClass="exit" presetSubtype="0" fill="hold" grpId="1" nodeType="withEffect">
                                  <p:stCondLst>
                                    <p:cond delay="0"/>
                                  </p:stCondLst>
                                  <p:childTnLst>
                                    <p:animEffect transition="out" filter="dissolve">
                                      <p:cBhvr>
                                        <p:cTn id="165" dur="500"/>
                                        <p:tgtEl>
                                          <p:spTgt spid="36"/>
                                        </p:tgtEl>
                                      </p:cBhvr>
                                    </p:animEffect>
                                    <p:set>
                                      <p:cBhvr>
                                        <p:cTn id="166" dur="1" fill="hold">
                                          <p:stCondLst>
                                            <p:cond delay="499"/>
                                          </p:stCondLst>
                                        </p:cTn>
                                        <p:tgtEl>
                                          <p:spTgt spid="36"/>
                                        </p:tgtEl>
                                        <p:attrNameLst>
                                          <p:attrName>style.visibility</p:attrName>
                                        </p:attrNameLst>
                                      </p:cBhvr>
                                      <p:to>
                                        <p:strVal val="hidden"/>
                                      </p:to>
                                    </p:set>
                                  </p:childTnLst>
                                </p:cTn>
                              </p:par>
                              <p:par>
                                <p:cTn id="167" presetID="9" presetClass="exit" presetSubtype="0" fill="hold" grpId="1" nodeType="withEffect">
                                  <p:stCondLst>
                                    <p:cond delay="0"/>
                                  </p:stCondLst>
                                  <p:childTnLst>
                                    <p:animEffect transition="out" filter="dissolve">
                                      <p:cBhvr>
                                        <p:cTn id="168" dur="500"/>
                                        <p:tgtEl>
                                          <p:spTgt spid="5"/>
                                        </p:tgtEl>
                                      </p:cBhvr>
                                    </p:animEffect>
                                    <p:set>
                                      <p:cBhvr>
                                        <p:cTn id="169" dur="1" fill="hold">
                                          <p:stCondLst>
                                            <p:cond delay="499"/>
                                          </p:stCondLst>
                                        </p:cTn>
                                        <p:tgtEl>
                                          <p:spTgt spid="5"/>
                                        </p:tgtEl>
                                        <p:attrNameLst>
                                          <p:attrName>style.visibility</p:attrName>
                                        </p:attrNameLst>
                                      </p:cBhvr>
                                      <p:to>
                                        <p:strVal val="hidden"/>
                                      </p:to>
                                    </p:set>
                                  </p:childTnLst>
                                </p:cTn>
                              </p:par>
                              <p:par>
                                <p:cTn id="170" presetID="9" presetClass="exit" presetSubtype="0" fill="hold" grpId="1" nodeType="withEffect">
                                  <p:stCondLst>
                                    <p:cond delay="0"/>
                                  </p:stCondLst>
                                  <p:childTnLst>
                                    <p:animEffect transition="out" filter="dissolve">
                                      <p:cBhvr>
                                        <p:cTn id="171" dur="500"/>
                                        <p:tgtEl>
                                          <p:spTgt spid="57"/>
                                        </p:tgtEl>
                                      </p:cBhvr>
                                    </p:animEffect>
                                    <p:set>
                                      <p:cBhvr>
                                        <p:cTn id="172" dur="1" fill="hold">
                                          <p:stCondLst>
                                            <p:cond delay="499"/>
                                          </p:stCondLst>
                                        </p:cTn>
                                        <p:tgtEl>
                                          <p:spTgt spid="57"/>
                                        </p:tgtEl>
                                        <p:attrNameLst>
                                          <p:attrName>style.visibility</p:attrName>
                                        </p:attrNameLst>
                                      </p:cBhvr>
                                      <p:to>
                                        <p:strVal val="hidden"/>
                                      </p:to>
                                    </p:set>
                                  </p:childTnLst>
                                </p:cTn>
                              </p:par>
                              <p:par>
                                <p:cTn id="173" presetID="9" presetClass="exit" presetSubtype="0" fill="hold" grpId="1" nodeType="withEffect">
                                  <p:stCondLst>
                                    <p:cond delay="0"/>
                                  </p:stCondLst>
                                  <p:childTnLst>
                                    <p:animEffect transition="out" filter="dissolve">
                                      <p:cBhvr>
                                        <p:cTn id="174" dur="500"/>
                                        <p:tgtEl>
                                          <p:spTgt spid="7"/>
                                        </p:tgtEl>
                                      </p:cBhvr>
                                    </p:animEffect>
                                    <p:set>
                                      <p:cBhvr>
                                        <p:cTn id="175" dur="1" fill="hold">
                                          <p:stCondLst>
                                            <p:cond delay="499"/>
                                          </p:stCondLst>
                                        </p:cTn>
                                        <p:tgtEl>
                                          <p:spTgt spid="7"/>
                                        </p:tgtEl>
                                        <p:attrNameLst>
                                          <p:attrName>style.visibility</p:attrName>
                                        </p:attrNameLst>
                                      </p:cBhvr>
                                      <p:to>
                                        <p:strVal val="hidden"/>
                                      </p:to>
                                    </p:set>
                                  </p:childTnLst>
                                </p:cTn>
                              </p:par>
                              <p:par>
                                <p:cTn id="176" presetID="9" presetClass="exit" presetSubtype="0" fill="hold" grpId="1" nodeType="withEffect">
                                  <p:stCondLst>
                                    <p:cond delay="0"/>
                                  </p:stCondLst>
                                  <p:childTnLst>
                                    <p:animEffect transition="out" filter="dissolve">
                                      <p:cBhvr>
                                        <p:cTn id="177" dur="500"/>
                                        <p:tgtEl>
                                          <p:spTgt spid="8"/>
                                        </p:tgtEl>
                                      </p:cBhvr>
                                    </p:animEffect>
                                    <p:set>
                                      <p:cBhvr>
                                        <p:cTn id="178" dur="1" fill="hold">
                                          <p:stCondLst>
                                            <p:cond delay="499"/>
                                          </p:stCondLst>
                                        </p:cTn>
                                        <p:tgtEl>
                                          <p:spTgt spid="8"/>
                                        </p:tgtEl>
                                        <p:attrNameLst>
                                          <p:attrName>style.visibility</p:attrName>
                                        </p:attrNameLst>
                                      </p:cBhvr>
                                      <p:to>
                                        <p:strVal val="hidden"/>
                                      </p:to>
                                    </p:set>
                                  </p:childTnLst>
                                </p:cTn>
                              </p:par>
                              <p:par>
                                <p:cTn id="179" presetID="9" presetClass="exit" presetSubtype="0" fill="hold" grpId="1" nodeType="withEffect">
                                  <p:stCondLst>
                                    <p:cond delay="0"/>
                                  </p:stCondLst>
                                  <p:childTnLst>
                                    <p:animEffect transition="out" filter="dissolve">
                                      <p:cBhvr>
                                        <p:cTn id="180" dur="500"/>
                                        <p:tgtEl>
                                          <p:spTgt spid="10">
                                            <p:txEl>
                                              <p:pRg st="0" end="0"/>
                                            </p:txEl>
                                          </p:spTgt>
                                        </p:tgtEl>
                                      </p:cBhvr>
                                    </p:animEffect>
                                    <p:set>
                                      <p:cBhvr>
                                        <p:cTn id="181" dur="1" fill="hold">
                                          <p:stCondLst>
                                            <p:cond delay="499"/>
                                          </p:stCondLst>
                                        </p:cTn>
                                        <p:tgtEl>
                                          <p:spTgt spid="10">
                                            <p:txEl>
                                              <p:pRg st="0" end="0"/>
                                            </p:txEl>
                                          </p:spTgt>
                                        </p:tgtEl>
                                        <p:attrNameLst>
                                          <p:attrName>style.visibility</p:attrName>
                                        </p:attrNameLst>
                                      </p:cBhvr>
                                      <p:to>
                                        <p:strVal val="hidden"/>
                                      </p:to>
                                    </p:set>
                                  </p:childTnLst>
                                </p:cTn>
                              </p:par>
                              <p:par>
                                <p:cTn id="182" presetID="9" presetClass="exit" presetSubtype="0" fill="hold" grpId="1" nodeType="withEffect">
                                  <p:stCondLst>
                                    <p:cond delay="0"/>
                                  </p:stCondLst>
                                  <p:childTnLst>
                                    <p:animEffect transition="out" filter="dissolve">
                                      <p:cBhvr>
                                        <p:cTn id="183" dur="500"/>
                                        <p:tgtEl>
                                          <p:spTgt spid="10">
                                            <p:txEl>
                                              <p:pRg st="2" end="2"/>
                                            </p:txEl>
                                          </p:spTgt>
                                        </p:tgtEl>
                                      </p:cBhvr>
                                    </p:animEffect>
                                    <p:set>
                                      <p:cBhvr>
                                        <p:cTn id="184" dur="1" fill="hold">
                                          <p:stCondLst>
                                            <p:cond delay="499"/>
                                          </p:stCondLst>
                                        </p:cTn>
                                        <p:tgtEl>
                                          <p:spTgt spid="10">
                                            <p:txEl>
                                              <p:pRg st="2" end="2"/>
                                            </p:txEl>
                                          </p:spTgt>
                                        </p:tgtEl>
                                        <p:attrNameLst>
                                          <p:attrName>style.visibility</p:attrName>
                                        </p:attrNameLst>
                                      </p:cBhvr>
                                      <p:to>
                                        <p:strVal val="hidden"/>
                                      </p:to>
                                    </p:set>
                                  </p:childTnLst>
                                </p:cTn>
                              </p:par>
                              <p:par>
                                <p:cTn id="185" presetID="9" presetClass="exit" presetSubtype="0" fill="hold" grpId="1" nodeType="withEffect">
                                  <p:stCondLst>
                                    <p:cond delay="0"/>
                                  </p:stCondLst>
                                  <p:childTnLst>
                                    <p:animEffect transition="out" filter="dissolve">
                                      <p:cBhvr>
                                        <p:cTn id="186" dur="500"/>
                                        <p:tgtEl>
                                          <p:spTgt spid="10">
                                            <p:txEl>
                                              <p:pRg st="4" end="4"/>
                                            </p:txEl>
                                          </p:spTgt>
                                        </p:tgtEl>
                                      </p:cBhvr>
                                    </p:animEffect>
                                    <p:set>
                                      <p:cBhvr>
                                        <p:cTn id="187" dur="1" fill="hold">
                                          <p:stCondLst>
                                            <p:cond delay="499"/>
                                          </p:stCondLst>
                                        </p:cTn>
                                        <p:tgtEl>
                                          <p:spTgt spid="10">
                                            <p:txEl>
                                              <p:pRg st="4" end="4"/>
                                            </p:txEl>
                                          </p:spTgt>
                                        </p:tgtEl>
                                        <p:attrNameLst>
                                          <p:attrName>style.visibility</p:attrName>
                                        </p:attrNameLst>
                                      </p:cBhvr>
                                      <p:to>
                                        <p:strVal val="hidden"/>
                                      </p:to>
                                    </p:set>
                                  </p:childTnLst>
                                </p:cTn>
                              </p:par>
                              <p:par>
                                <p:cTn id="188" presetID="9" presetClass="exit" presetSubtype="0" fill="hold" nodeType="withEffect">
                                  <p:stCondLst>
                                    <p:cond delay="0"/>
                                  </p:stCondLst>
                                  <p:childTnLst>
                                    <p:animEffect transition="out" filter="dissolve">
                                      <p:cBhvr>
                                        <p:cTn id="189" dur="500"/>
                                        <p:tgtEl>
                                          <p:spTgt spid="58"/>
                                        </p:tgtEl>
                                      </p:cBhvr>
                                    </p:animEffect>
                                    <p:set>
                                      <p:cBhvr>
                                        <p:cTn id="190" dur="1" fill="hold">
                                          <p:stCondLst>
                                            <p:cond delay="499"/>
                                          </p:stCondLst>
                                        </p:cTn>
                                        <p:tgtEl>
                                          <p:spTgt spid="58"/>
                                        </p:tgtEl>
                                        <p:attrNameLst>
                                          <p:attrName>style.visibility</p:attrName>
                                        </p:attrNameLst>
                                      </p:cBhvr>
                                      <p:to>
                                        <p:strVal val="hidden"/>
                                      </p:to>
                                    </p:set>
                                  </p:childTnLst>
                                </p:cTn>
                              </p:par>
                            </p:childTnLst>
                          </p:cTn>
                        </p:par>
                        <p:par>
                          <p:cTn id="191" fill="hold">
                            <p:stCondLst>
                              <p:cond delay="500"/>
                            </p:stCondLst>
                            <p:childTnLst>
                              <p:par>
                                <p:cTn id="192" presetID="9" presetClass="exit" presetSubtype="0" fill="hold" grpId="1" nodeType="afterEffect">
                                  <p:stCondLst>
                                    <p:cond delay="0"/>
                                  </p:stCondLst>
                                  <p:childTnLst>
                                    <p:animEffect transition="out" filter="dissolve">
                                      <p:cBhvr>
                                        <p:cTn id="193" dur="500"/>
                                        <p:tgtEl>
                                          <p:spTgt spid="2"/>
                                        </p:tgtEl>
                                      </p:cBhvr>
                                    </p:animEffect>
                                    <p:set>
                                      <p:cBhvr>
                                        <p:cTn id="194" dur="1" fill="hold">
                                          <p:stCondLst>
                                            <p:cond delay="499"/>
                                          </p:stCondLst>
                                        </p:cTn>
                                        <p:tgtEl>
                                          <p:spTgt spid="2"/>
                                        </p:tgtEl>
                                        <p:attrNameLst>
                                          <p:attrName>style.visibility</p:attrName>
                                        </p:attrNameLst>
                                      </p:cBhvr>
                                      <p:to>
                                        <p:strVal val="hidden"/>
                                      </p:to>
                                    </p:set>
                                  </p:childTnLst>
                                </p:cTn>
                              </p:par>
                            </p:childTnLst>
                          </p:cTn>
                        </p:par>
                        <p:par>
                          <p:cTn id="195" fill="hold">
                            <p:stCondLst>
                              <p:cond delay="1000"/>
                            </p:stCondLst>
                            <p:childTnLst>
                              <p:par>
                                <p:cTn id="196" presetID="9" presetClass="entr" presetSubtype="0" fill="hold" nodeType="after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dissolve">
                                      <p:cBhvr>
                                        <p:cTn id="19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8" grpId="0" animBg="1"/>
      <p:bldP spid="18" grpId="1" animBg="1"/>
      <p:bldP spid="20" grpId="0" animBg="1"/>
      <p:bldP spid="20" grpId="1" animBg="1"/>
      <p:bldP spid="21" grpId="0"/>
      <p:bldP spid="21" grpId="1"/>
      <p:bldP spid="22" grpId="0"/>
      <p:bldP spid="22" grpId="1"/>
      <p:bldP spid="23" grpId="0" animBg="1"/>
      <p:bldP spid="23" grpId="1" animBg="1"/>
      <p:bldP spid="24" grpId="0" animBg="1"/>
      <p:bldP spid="24" grpId="1" animBg="1"/>
      <p:bldP spid="27" grpId="0" animBg="1"/>
      <p:bldP spid="27" grpId="1" animBg="1"/>
      <p:bldP spid="28" grpId="0" animBg="1"/>
      <p:bldP spid="28" grpId="1" animBg="1"/>
      <p:bldP spid="29" grpId="0"/>
      <p:bldP spid="29" grpId="1"/>
      <p:bldP spid="30" grpId="0"/>
      <p:bldP spid="30" grpId="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P spid="36" grpId="1"/>
      <p:bldP spid="5" grpId="0"/>
      <p:bldP spid="5" grpId="1"/>
      <p:bldP spid="57" grpId="0"/>
      <p:bldP spid="57" grpId="1"/>
      <p:bldP spid="7" grpId="0"/>
      <p:bldP spid="7" grpId="1"/>
      <p:bldP spid="8" grpId="0"/>
      <p:bldP spid="8" grpId="1"/>
      <p:bldP spid="10" grpId="0" build="p"/>
      <p:bldP spid="10" grpI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lecture</a:t>
            </a:r>
          </a:p>
        </p:txBody>
      </p:sp>
      <p:sp>
        <p:nvSpPr>
          <p:cNvPr id="3" name="Content Placeholder 2"/>
          <p:cNvSpPr>
            <a:spLocks noGrp="1"/>
          </p:cNvSpPr>
          <p:nvPr>
            <p:ph idx="1"/>
          </p:nvPr>
        </p:nvSpPr>
        <p:spPr>
          <a:xfrm>
            <a:off x="557627" y="1923154"/>
            <a:ext cx="6477000" cy="4334308"/>
          </a:xfrm>
        </p:spPr>
        <p:txBody>
          <a:bodyPr>
            <a:noAutofit/>
          </a:bodyPr>
          <a:lstStyle/>
          <a:p>
            <a:pPr marL="0" indent="0">
              <a:buNone/>
            </a:pPr>
            <a:r>
              <a:rPr lang="en-US" dirty="0"/>
              <a:t>Parameter vs. Statistic</a:t>
            </a:r>
          </a:p>
          <a:p>
            <a:pPr marL="0" indent="0">
              <a:buNone/>
            </a:pPr>
            <a:r>
              <a:rPr lang="en-US" dirty="0"/>
              <a:t>Sampling distribution</a:t>
            </a:r>
          </a:p>
          <a:p>
            <a:pPr marL="0" indent="0">
              <a:buNone/>
            </a:pPr>
            <a:r>
              <a:rPr lang="en-US" dirty="0"/>
              <a:t>Sampling from a Normal Distribution</a:t>
            </a:r>
          </a:p>
          <a:p>
            <a:pPr marL="0" indent="0">
              <a:buNone/>
            </a:pPr>
            <a:r>
              <a:rPr lang="en-US" dirty="0"/>
              <a:t>Central limit theorem</a:t>
            </a:r>
          </a:p>
          <a:p>
            <a:pPr marL="0" indent="0">
              <a:buNone/>
            </a:pPr>
            <a:r>
              <a:rPr lang="en-US" dirty="0"/>
              <a:t>The distribution of Student’s </a:t>
            </a:r>
            <a:r>
              <a:rPr lang="en-US" b="1" dirty="0">
                <a:solidFill>
                  <a:srgbClr val="7030A0"/>
                </a:solidFill>
                <a:latin typeface="Lucida Handwriting" panose="03010101010101010101" pitchFamily="66" charset="77"/>
              </a:rPr>
              <a:t>t</a:t>
            </a:r>
            <a:r>
              <a:rPr lang="en-US" dirty="0">
                <a:solidFill>
                  <a:srgbClr val="7030A0"/>
                </a:solidFill>
                <a:latin typeface="Lucida Handwriting" panose="03010101010101010101" pitchFamily="66" charset="77"/>
              </a:rPr>
              <a:t> </a:t>
            </a:r>
            <a:r>
              <a:rPr lang="en-US" dirty="0"/>
              <a:t> statistic</a:t>
            </a:r>
          </a:p>
          <a:p>
            <a:pPr marL="0" indent="0">
              <a:buNone/>
            </a:pPr>
            <a:r>
              <a:rPr lang="en-US" dirty="0"/>
              <a:t>The distribution of sample variance</a:t>
            </a:r>
          </a:p>
          <a:p>
            <a:pPr marL="0" indent="0">
              <a:buNone/>
            </a:pPr>
            <a:r>
              <a:rPr lang="en-US" dirty="0"/>
              <a:t>Difference of independent sample means</a:t>
            </a:r>
          </a:p>
          <a:p>
            <a:pPr marL="0" indent="0">
              <a:buNone/>
            </a:pPr>
            <a:r>
              <a:rPr lang="en-US" dirty="0"/>
              <a:t>Ratio of independent sample variances</a:t>
            </a:r>
          </a:p>
          <a:p>
            <a:pPr marL="0" indent="0">
              <a:buNone/>
            </a:pPr>
            <a:endParaRPr lang="en-US" dirty="0"/>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grpSp>
        <p:nvGrpSpPr>
          <p:cNvPr id="26" name="Group 25">
            <a:extLst>
              <a:ext uri="{FF2B5EF4-FFF2-40B4-BE49-F238E27FC236}">
                <a16:creationId xmlns:a16="http://schemas.microsoft.com/office/drawing/2014/main" id="{ED174DBF-17EA-EE4D-B37E-B04852FC5A23}"/>
              </a:ext>
            </a:extLst>
          </p:cNvPr>
          <p:cNvGrpSpPr/>
          <p:nvPr/>
        </p:nvGrpSpPr>
        <p:grpSpPr>
          <a:xfrm>
            <a:off x="-44957" y="1908625"/>
            <a:ext cx="498357" cy="517310"/>
            <a:chOff x="-44067" y="1900503"/>
            <a:chExt cx="526473" cy="546495"/>
          </a:xfrm>
        </p:grpSpPr>
        <p:grpSp>
          <p:nvGrpSpPr>
            <p:cNvPr id="24" name="Group 23">
              <a:extLst>
                <a:ext uri="{FF2B5EF4-FFF2-40B4-BE49-F238E27FC236}">
                  <a16:creationId xmlns:a16="http://schemas.microsoft.com/office/drawing/2014/main" id="{1EBA5400-273C-AC4D-AA91-BFFDA5FF3108}"/>
                </a:ext>
              </a:extLst>
            </p:cNvPr>
            <p:cNvGrpSpPr/>
            <p:nvPr/>
          </p:nvGrpSpPr>
          <p:grpSpPr>
            <a:xfrm>
              <a:off x="-44067" y="1925148"/>
              <a:ext cx="526473" cy="521850"/>
              <a:chOff x="-37391" y="1951337"/>
              <a:chExt cx="526473" cy="521850"/>
            </a:xfrm>
          </p:grpSpPr>
          <p:sp>
            <p:nvSpPr>
              <p:cNvPr id="22" name="Chord 21">
                <a:extLst>
                  <a:ext uri="{FF2B5EF4-FFF2-40B4-BE49-F238E27FC236}">
                    <a16:creationId xmlns:a16="http://schemas.microsoft.com/office/drawing/2014/main" id="{7BF8FBC7-5740-C244-862E-1021E5645F3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4D61FD-BEF5-EB4D-B932-F33BA0A41228}"/>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5" name="TextBox 24">
              <a:extLst>
                <a:ext uri="{FF2B5EF4-FFF2-40B4-BE49-F238E27FC236}">
                  <a16:creationId xmlns:a16="http://schemas.microsoft.com/office/drawing/2014/main" id="{3D19B417-6C59-E94A-923E-AE08781237B6}"/>
                </a:ext>
              </a:extLst>
            </p:cNvPr>
            <p:cNvSpPr txBox="1"/>
            <p:nvPr/>
          </p:nvSpPr>
          <p:spPr>
            <a:xfrm>
              <a:off x="106245" y="1900503"/>
              <a:ext cx="367408" cy="523221"/>
            </a:xfrm>
            <a:prstGeom prst="rect">
              <a:avLst/>
            </a:prstGeom>
            <a:noFill/>
          </p:spPr>
          <p:txBody>
            <a:bodyPr wrap="none" rtlCol="0">
              <a:spAutoFit/>
            </a:bodyPr>
            <a:lstStyle/>
            <a:p>
              <a:r>
                <a:rPr lang="en-US" sz="2800" b="1" dirty="0">
                  <a:solidFill>
                    <a:schemeClr val="bg1"/>
                  </a:solidFill>
                </a:rPr>
                <a:t>1</a:t>
              </a:r>
            </a:p>
          </p:txBody>
        </p:sp>
      </p:grpSp>
      <p:grpSp>
        <p:nvGrpSpPr>
          <p:cNvPr id="32" name="Group 31">
            <a:extLst>
              <a:ext uri="{FF2B5EF4-FFF2-40B4-BE49-F238E27FC236}">
                <a16:creationId xmlns:a16="http://schemas.microsoft.com/office/drawing/2014/main" id="{9A9440CB-CAA4-7243-B24C-A24C79428BBD}"/>
              </a:ext>
            </a:extLst>
          </p:cNvPr>
          <p:cNvGrpSpPr/>
          <p:nvPr/>
        </p:nvGrpSpPr>
        <p:grpSpPr>
          <a:xfrm>
            <a:off x="-44957" y="2411652"/>
            <a:ext cx="509692" cy="523220"/>
            <a:chOff x="-44067" y="1900503"/>
            <a:chExt cx="538448" cy="552738"/>
          </a:xfrm>
        </p:grpSpPr>
        <p:grpSp>
          <p:nvGrpSpPr>
            <p:cNvPr id="33" name="Group 32">
              <a:extLst>
                <a:ext uri="{FF2B5EF4-FFF2-40B4-BE49-F238E27FC236}">
                  <a16:creationId xmlns:a16="http://schemas.microsoft.com/office/drawing/2014/main" id="{1F316B5F-90D1-1E46-89E3-7C3ED18F6E2A}"/>
                </a:ext>
              </a:extLst>
            </p:cNvPr>
            <p:cNvGrpSpPr/>
            <p:nvPr/>
          </p:nvGrpSpPr>
          <p:grpSpPr>
            <a:xfrm>
              <a:off x="-44067" y="1925148"/>
              <a:ext cx="526473" cy="521850"/>
              <a:chOff x="-37391" y="1951337"/>
              <a:chExt cx="526473" cy="521850"/>
            </a:xfrm>
          </p:grpSpPr>
          <p:sp>
            <p:nvSpPr>
              <p:cNvPr id="35" name="Chord 34">
                <a:extLst>
                  <a:ext uri="{FF2B5EF4-FFF2-40B4-BE49-F238E27FC236}">
                    <a16:creationId xmlns:a16="http://schemas.microsoft.com/office/drawing/2014/main" id="{A10B8383-BFB1-9B49-BC63-E606EBA6120C}"/>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A7F95FA-C65E-124A-914E-227F7D0A04E6}"/>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a:hlinkClick r:id="rId2" action="ppaction://hlinksldjump"/>
              <a:extLst>
                <a:ext uri="{FF2B5EF4-FFF2-40B4-BE49-F238E27FC236}">
                  <a16:creationId xmlns:a16="http://schemas.microsoft.com/office/drawing/2014/main" id="{51654847-DCFF-8B43-998A-AFCF1D326BDD}"/>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2</a:t>
              </a:r>
            </a:p>
          </p:txBody>
        </p:sp>
      </p:grpSp>
      <p:grpSp>
        <p:nvGrpSpPr>
          <p:cNvPr id="37" name="Group 36">
            <a:extLst>
              <a:ext uri="{FF2B5EF4-FFF2-40B4-BE49-F238E27FC236}">
                <a16:creationId xmlns:a16="http://schemas.microsoft.com/office/drawing/2014/main" id="{2EE5B75C-0199-BC43-8381-7E9E77FC03AE}"/>
              </a:ext>
            </a:extLst>
          </p:cNvPr>
          <p:cNvGrpSpPr/>
          <p:nvPr/>
        </p:nvGrpSpPr>
        <p:grpSpPr>
          <a:xfrm>
            <a:off x="-44957" y="2920589"/>
            <a:ext cx="509692" cy="523220"/>
            <a:chOff x="-44067" y="1900503"/>
            <a:chExt cx="538448" cy="552738"/>
          </a:xfrm>
        </p:grpSpPr>
        <p:grpSp>
          <p:nvGrpSpPr>
            <p:cNvPr id="38" name="Group 37">
              <a:extLst>
                <a:ext uri="{FF2B5EF4-FFF2-40B4-BE49-F238E27FC236}">
                  <a16:creationId xmlns:a16="http://schemas.microsoft.com/office/drawing/2014/main" id="{2AEE4A49-1754-1E4F-985C-39F515C43EE0}"/>
                </a:ext>
              </a:extLst>
            </p:cNvPr>
            <p:cNvGrpSpPr/>
            <p:nvPr/>
          </p:nvGrpSpPr>
          <p:grpSpPr>
            <a:xfrm>
              <a:off x="-44067" y="1925148"/>
              <a:ext cx="526473" cy="521850"/>
              <a:chOff x="-37391" y="1951337"/>
              <a:chExt cx="526473" cy="521850"/>
            </a:xfrm>
          </p:grpSpPr>
          <p:sp>
            <p:nvSpPr>
              <p:cNvPr id="40" name="Chord 39">
                <a:extLst>
                  <a:ext uri="{FF2B5EF4-FFF2-40B4-BE49-F238E27FC236}">
                    <a16:creationId xmlns:a16="http://schemas.microsoft.com/office/drawing/2014/main" id="{0E43DD85-BD40-2444-BA7C-EC89993C941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C37847D-BF2F-2943-968D-0E278300ABBF}"/>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9" name="TextBox 38">
              <a:hlinkClick r:id="rId3" action="ppaction://hlinksldjump"/>
              <a:extLst>
                <a:ext uri="{FF2B5EF4-FFF2-40B4-BE49-F238E27FC236}">
                  <a16:creationId xmlns:a16="http://schemas.microsoft.com/office/drawing/2014/main" id="{7AE48F08-FF39-854B-8463-B848E4BBE359}"/>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3</a:t>
              </a:r>
            </a:p>
          </p:txBody>
        </p:sp>
      </p:grpSp>
      <p:grpSp>
        <p:nvGrpSpPr>
          <p:cNvPr id="42" name="Group 41">
            <a:extLst>
              <a:ext uri="{FF2B5EF4-FFF2-40B4-BE49-F238E27FC236}">
                <a16:creationId xmlns:a16="http://schemas.microsoft.com/office/drawing/2014/main" id="{3F10BED9-03C0-9949-88B1-5EA473B1BF2D}"/>
              </a:ext>
            </a:extLst>
          </p:cNvPr>
          <p:cNvGrpSpPr/>
          <p:nvPr/>
        </p:nvGrpSpPr>
        <p:grpSpPr>
          <a:xfrm>
            <a:off x="-44957" y="3429526"/>
            <a:ext cx="509692" cy="523220"/>
            <a:chOff x="-44067" y="1900503"/>
            <a:chExt cx="538448" cy="552738"/>
          </a:xfrm>
        </p:grpSpPr>
        <p:grpSp>
          <p:nvGrpSpPr>
            <p:cNvPr id="43" name="Group 42">
              <a:extLst>
                <a:ext uri="{FF2B5EF4-FFF2-40B4-BE49-F238E27FC236}">
                  <a16:creationId xmlns:a16="http://schemas.microsoft.com/office/drawing/2014/main" id="{8246FF87-9CF2-6A47-8555-79D36DD41962}"/>
                </a:ext>
              </a:extLst>
            </p:cNvPr>
            <p:cNvGrpSpPr/>
            <p:nvPr/>
          </p:nvGrpSpPr>
          <p:grpSpPr>
            <a:xfrm>
              <a:off x="-44067" y="1925148"/>
              <a:ext cx="526473" cy="521850"/>
              <a:chOff x="-37391" y="1951337"/>
              <a:chExt cx="526473" cy="521850"/>
            </a:xfrm>
          </p:grpSpPr>
          <p:sp>
            <p:nvSpPr>
              <p:cNvPr id="45" name="Chord 44">
                <a:extLst>
                  <a:ext uri="{FF2B5EF4-FFF2-40B4-BE49-F238E27FC236}">
                    <a16:creationId xmlns:a16="http://schemas.microsoft.com/office/drawing/2014/main" id="{A8514004-BFFE-CC4C-BCB6-2B164C0AFE77}"/>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809E26D-D0FC-164D-BC16-AA87CF867974}"/>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4" name="TextBox 43">
              <a:hlinkClick r:id="rId4" action="ppaction://hlinksldjump"/>
              <a:extLst>
                <a:ext uri="{FF2B5EF4-FFF2-40B4-BE49-F238E27FC236}">
                  <a16:creationId xmlns:a16="http://schemas.microsoft.com/office/drawing/2014/main" id="{8C3F7601-75DF-8C47-B1CE-418F064FF437}"/>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4</a:t>
              </a:r>
            </a:p>
          </p:txBody>
        </p:sp>
      </p:grpSp>
      <p:grpSp>
        <p:nvGrpSpPr>
          <p:cNvPr id="47" name="Group 46">
            <a:extLst>
              <a:ext uri="{FF2B5EF4-FFF2-40B4-BE49-F238E27FC236}">
                <a16:creationId xmlns:a16="http://schemas.microsoft.com/office/drawing/2014/main" id="{B8AA901D-FBB7-DA4D-AB63-DFE2C49C3BA7}"/>
              </a:ext>
            </a:extLst>
          </p:cNvPr>
          <p:cNvGrpSpPr/>
          <p:nvPr/>
        </p:nvGrpSpPr>
        <p:grpSpPr>
          <a:xfrm>
            <a:off x="-44957" y="3938463"/>
            <a:ext cx="509692" cy="523220"/>
            <a:chOff x="-44067" y="1900503"/>
            <a:chExt cx="538448" cy="552738"/>
          </a:xfrm>
        </p:grpSpPr>
        <p:grpSp>
          <p:nvGrpSpPr>
            <p:cNvPr id="48" name="Group 47">
              <a:extLst>
                <a:ext uri="{FF2B5EF4-FFF2-40B4-BE49-F238E27FC236}">
                  <a16:creationId xmlns:a16="http://schemas.microsoft.com/office/drawing/2014/main" id="{3D0392DA-1325-DE41-89BD-927AF064D0D0}"/>
                </a:ext>
              </a:extLst>
            </p:cNvPr>
            <p:cNvGrpSpPr/>
            <p:nvPr/>
          </p:nvGrpSpPr>
          <p:grpSpPr>
            <a:xfrm>
              <a:off x="-44067" y="1925148"/>
              <a:ext cx="526473" cy="521850"/>
              <a:chOff x="-37391" y="1951337"/>
              <a:chExt cx="526473" cy="521850"/>
            </a:xfrm>
          </p:grpSpPr>
          <p:sp>
            <p:nvSpPr>
              <p:cNvPr id="50" name="Chord 49">
                <a:extLst>
                  <a:ext uri="{FF2B5EF4-FFF2-40B4-BE49-F238E27FC236}">
                    <a16:creationId xmlns:a16="http://schemas.microsoft.com/office/drawing/2014/main" id="{CA7060CA-01D8-6647-9F2E-731470C9E304}"/>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5BE2000-A65C-9949-BE91-14056E9058CA}"/>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9" name="TextBox 48">
              <a:hlinkClick r:id="rId5" action="ppaction://hlinksldjump"/>
              <a:extLst>
                <a:ext uri="{FF2B5EF4-FFF2-40B4-BE49-F238E27FC236}">
                  <a16:creationId xmlns:a16="http://schemas.microsoft.com/office/drawing/2014/main" id="{89E7081B-CB02-DB41-850E-5EBC7A7C78D5}"/>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5</a:t>
              </a:r>
            </a:p>
          </p:txBody>
        </p:sp>
      </p:grpSp>
      <p:grpSp>
        <p:nvGrpSpPr>
          <p:cNvPr id="52" name="Group 51">
            <a:extLst>
              <a:ext uri="{FF2B5EF4-FFF2-40B4-BE49-F238E27FC236}">
                <a16:creationId xmlns:a16="http://schemas.microsoft.com/office/drawing/2014/main" id="{33D1EEA2-3643-B94B-B0AD-00FF08A79C54}"/>
              </a:ext>
            </a:extLst>
          </p:cNvPr>
          <p:cNvGrpSpPr/>
          <p:nvPr/>
        </p:nvGrpSpPr>
        <p:grpSpPr>
          <a:xfrm>
            <a:off x="-44957" y="4447400"/>
            <a:ext cx="509692" cy="523220"/>
            <a:chOff x="-44067" y="1900503"/>
            <a:chExt cx="538448" cy="552738"/>
          </a:xfrm>
        </p:grpSpPr>
        <p:grpSp>
          <p:nvGrpSpPr>
            <p:cNvPr id="53" name="Group 52">
              <a:extLst>
                <a:ext uri="{FF2B5EF4-FFF2-40B4-BE49-F238E27FC236}">
                  <a16:creationId xmlns:a16="http://schemas.microsoft.com/office/drawing/2014/main" id="{D45178C7-D901-2645-9B9F-80793B76FBFE}"/>
                </a:ext>
              </a:extLst>
            </p:cNvPr>
            <p:cNvGrpSpPr/>
            <p:nvPr/>
          </p:nvGrpSpPr>
          <p:grpSpPr>
            <a:xfrm>
              <a:off x="-44067" y="1925148"/>
              <a:ext cx="526473" cy="521850"/>
              <a:chOff x="-37391" y="1951337"/>
              <a:chExt cx="526473" cy="521850"/>
            </a:xfrm>
          </p:grpSpPr>
          <p:sp>
            <p:nvSpPr>
              <p:cNvPr id="55" name="Chord 54">
                <a:extLst>
                  <a:ext uri="{FF2B5EF4-FFF2-40B4-BE49-F238E27FC236}">
                    <a16:creationId xmlns:a16="http://schemas.microsoft.com/office/drawing/2014/main" id="{B1A934DB-095E-F34D-A27C-D32892875EE2}"/>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702A1C3-F560-2649-ACA8-11F40C928228}"/>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54" name="TextBox 53">
              <a:hlinkClick r:id="rId6" action="ppaction://hlinksldjump"/>
              <a:extLst>
                <a:ext uri="{FF2B5EF4-FFF2-40B4-BE49-F238E27FC236}">
                  <a16:creationId xmlns:a16="http://schemas.microsoft.com/office/drawing/2014/main" id="{178B5807-3200-2141-9561-3419E10983F7}"/>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6</a:t>
              </a:r>
            </a:p>
          </p:txBody>
        </p:sp>
      </p:grpSp>
      <p:grpSp>
        <p:nvGrpSpPr>
          <p:cNvPr id="57" name="Group 56">
            <a:extLst>
              <a:ext uri="{FF2B5EF4-FFF2-40B4-BE49-F238E27FC236}">
                <a16:creationId xmlns:a16="http://schemas.microsoft.com/office/drawing/2014/main" id="{162F54A6-07E0-024A-AD4A-98CC0C736F0D}"/>
              </a:ext>
            </a:extLst>
          </p:cNvPr>
          <p:cNvGrpSpPr/>
          <p:nvPr/>
        </p:nvGrpSpPr>
        <p:grpSpPr>
          <a:xfrm>
            <a:off x="-44957" y="4956337"/>
            <a:ext cx="509692" cy="523220"/>
            <a:chOff x="-44067" y="1900503"/>
            <a:chExt cx="538448" cy="552738"/>
          </a:xfrm>
        </p:grpSpPr>
        <p:grpSp>
          <p:nvGrpSpPr>
            <p:cNvPr id="58" name="Group 57">
              <a:extLst>
                <a:ext uri="{FF2B5EF4-FFF2-40B4-BE49-F238E27FC236}">
                  <a16:creationId xmlns:a16="http://schemas.microsoft.com/office/drawing/2014/main" id="{A2B5F114-D1F9-CF41-B069-AD952070E6C7}"/>
                </a:ext>
              </a:extLst>
            </p:cNvPr>
            <p:cNvGrpSpPr/>
            <p:nvPr/>
          </p:nvGrpSpPr>
          <p:grpSpPr>
            <a:xfrm>
              <a:off x="-44067" y="1925148"/>
              <a:ext cx="526473" cy="521850"/>
              <a:chOff x="-37391" y="1951337"/>
              <a:chExt cx="526473" cy="521850"/>
            </a:xfrm>
          </p:grpSpPr>
          <p:sp>
            <p:nvSpPr>
              <p:cNvPr id="60" name="Chord 59">
                <a:extLst>
                  <a:ext uri="{FF2B5EF4-FFF2-40B4-BE49-F238E27FC236}">
                    <a16:creationId xmlns:a16="http://schemas.microsoft.com/office/drawing/2014/main" id="{6D293D79-3990-7A4B-B881-2D8167F92300}"/>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1019FD2-063E-E749-A8A6-F3B3E0E70149}"/>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59" name="TextBox 58">
              <a:hlinkClick r:id="rId7" action="ppaction://hlinksldjump"/>
              <a:extLst>
                <a:ext uri="{FF2B5EF4-FFF2-40B4-BE49-F238E27FC236}">
                  <a16:creationId xmlns:a16="http://schemas.microsoft.com/office/drawing/2014/main" id="{78BA6DC7-1E00-CF4D-A4A6-2509E2D519CD}"/>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7</a:t>
              </a:r>
            </a:p>
          </p:txBody>
        </p:sp>
      </p:grpSp>
      <p:grpSp>
        <p:nvGrpSpPr>
          <p:cNvPr id="62" name="Group 61">
            <a:extLst>
              <a:ext uri="{FF2B5EF4-FFF2-40B4-BE49-F238E27FC236}">
                <a16:creationId xmlns:a16="http://schemas.microsoft.com/office/drawing/2014/main" id="{B1A51AA6-D46F-754F-B6C5-E3241C3891D8}"/>
              </a:ext>
            </a:extLst>
          </p:cNvPr>
          <p:cNvGrpSpPr/>
          <p:nvPr/>
        </p:nvGrpSpPr>
        <p:grpSpPr>
          <a:xfrm>
            <a:off x="-44957" y="5465274"/>
            <a:ext cx="509692" cy="523220"/>
            <a:chOff x="-44067" y="1900503"/>
            <a:chExt cx="538448" cy="552738"/>
          </a:xfrm>
        </p:grpSpPr>
        <p:grpSp>
          <p:nvGrpSpPr>
            <p:cNvPr id="63" name="Group 62">
              <a:extLst>
                <a:ext uri="{FF2B5EF4-FFF2-40B4-BE49-F238E27FC236}">
                  <a16:creationId xmlns:a16="http://schemas.microsoft.com/office/drawing/2014/main" id="{3BA3099A-4252-0141-8D9D-1C67756C3610}"/>
                </a:ext>
              </a:extLst>
            </p:cNvPr>
            <p:cNvGrpSpPr/>
            <p:nvPr/>
          </p:nvGrpSpPr>
          <p:grpSpPr>
            <a:xfrm>
              <a:off x="-44067" y="1925148"/>
              <a:ext cx="526473" cy="521850"/>
              <a:chOff x="-37391" y="1951337"/>
              <a:chExt cx="526473" cy="521850"/>
            </a:xfrm>
          </p:grpSpPr>
          <p:sp>
            <p:nvSpPr>
              <p:cNvPr id="65" name="Chord 64">
                <a:extLst>
                  <a:ext uri="{FF2B5EF4-FFF2-40B4-BE49-F238E27FC236}">
                    <a16:creationId xmlns:a16="http://schemas.microsoft.com/office/drawing/2014/main" id="{3167DAF6-1644-4744-BAB4-F7A3184A6F76}"/>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ECF152B-643D-8B4C-954D-CB607B6F8174}"/>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64" name="TextBox 63">
              <a:hlinkClick r:id="rId8" action="ppaction://hlinksldjump"/>
              <a:extLst>
                <a:ext uri="{FF2B5EF4-FFF2-40B4-BE49-F238E27FC236}">
                  <a16:creationId xmlns:a16="http://schemas.microsoft.com/office/drawing/2014/main" id="{3641903C-783F-A143-A2D6-DB29782D9D85}"/>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8</a:t>
              </a:r>
            </a:p>
          </p:txBody>
        </p:sp>
      </p:grpSp>
    </p:spTree>
    <p:extLst>
      <p:ext uri="{BB962C8B-B14F-4D97-AF65-F5344CB8AC3E}">
        <p14:creationId xmlns:p14="http://schemas.microsoft.com/office/powerpoint/2010/main" val="366901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Lecture 11</a:t>
            </a:r>
          </a:p>
        </p:txBody>
      </p:sp>
    </p:spTree>
    <p:extLst>
      <p:ext uri="{BB962C8B-B14F-4D97-AF65-F5344CB8AC3E}">
        <p14:creationId xmlns:p14="http://schemas.microsoft.com/office/powerpoint/2010/main" val="89969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Central limit theorem</a:t>
            </a:r>
          </a:p>
        </p:txBody>
      </p:sp>
    </p:spTree>
    <p:extLst>
      <p:ext uri="{BB962C8B-B14F-4D97-AF65-F5344CB8AC3E}">
        <p14:creationId xmlns:p14="http://schemas.microsoft.com/office/powerpoint/2010/main" val="299603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lecture</a:t>
            </a:r>
          </a:p>
        </p:txBody>
      </p:sp>
      <p:sp>
        <p:nvSpPr>
          <p:cNvPr id="3" name="Content Placeholder 2"/>
          <p:cNvSpPr>
            <a:spLocks noGrp="1"/>
          </p:cNvSpPr>
          <p:nvPr>
            <p:ph idx="1"/>
          </p:nvPr>
        </p:nvSpPr>
        <p:spPr>
          <a:xfrm>
            <a:off x="557627" y="1923154"/>
            <a:ext cx="6477000" cy="4334308"/>
          </a:xfrm>
        </p:spPr>
        <p:txBody>
          <a:bodyPr>
            <a:noAutofit/>
          </a:bodyPr>
          <a:lstStyle/>
          <a:p>
            <a:pPr marL="0" indent="0">
              <a:buNone/>
            </a:pPr>
            <a:r>
              <a:rPr lang="en-US" dirty="0"/>
              <a:t>Parameter vs. Statistic</a:t>
            </a:r>
          </a:p>
          <a:p>
            <a:pPr marL="0" indent="0">
              <a:buNone/>
            </a:pPr>
            <a:r>
              <a:rPr lang="en-US" dirty="0"/>
              <a:t>Sampling distribution</a:t>
            </a:r>
          </a:p>
          <a:p>
            <a:pPr marL="0" indent="0">
              <a:buNone/>
            </a:pPr>
            <a:r>
              <a:rPr lang="en-US" dirty="0"/>
              <a:t>Sampling from a Normal Distribution</a:t>
            </a:r>
          </a:p>
          <a:p>
            <a:pPr marL="0" indent="0">
              <a:buNone/>
            </a:pPr>
            <a:r>
              <a:rPr lang="en-US" dirty="0"/>
              <a:t>Central limit theorem</a:t>
            </a:r>
          </a:p>
          <a:p>
            <a:pPr marL="0" indent="0">
              <a:buNone/>
            </a:pPr>
            <a:r>
              <a:rPr lang="en-US" dirty="0"/>
              <a:t>The distribution of Student’s </a:t>
            </a:r>
            <a:r>
              <a:rPr lang="en-US" b="1" dirty="0">
                <a:solidFill>
                  <a:srgbClr val="7030A0"/>
                </a:solidFill>
                <a:latin typeface="Lucida Handwriting" panose="03010101010101010101" pitchFamily="66" charset="77"/>
              </a:rPr>
              <a:t>t</a:t>
            </a:r>
            <a:r>
              <a:rPr lang="en-US" dirty="0">
                <a:solidFill>
                  <a:srgbClr val="7030A0"/>
                </a:solidFill>
                <a:latin typeface="Lucida Handwriting" panose="03010101010101010101" pitchFamily="66" charset="77"/>
              </a:rPr>
              <a:t> </a:t>
            </a:r>
            <a:r>
              <a:rPr lang="en-US" dirty="0"/>
              <a:t> statistic</a:t>
            </a:r>
          </a:p>
          <a:p>
            <a:pPr marL="0" indent="0">
              <a:buNone/>
            </a:pPr>
            <a:r>
              <a:rPr lang="en-US" dirty="0"/>
              <a:t>The distribution of sample variance</a:t>
            </a:r>
          </a:p>
          <a:p>
            <a:pPr marL="0" indent="0">
              <a:buNone/>
            </a:pPr>
            <a:r>
              <a:rPr lang="en-US" dirty="0"/>
              <a:t>Difference of independent sample means</a:t>
            </a:r>
          </a:p>
          <a:p>
            <a:pPr marL="0" indent="0">
              <a:buNone/>
            </a:pPr>
            <a:r>
              <a:rPr lang="en-US" dirty="0"/>
              <a:t>Ratio of independent sample variances</a:t>
            </a:r>
          </a:p>
          <a:p>
            <a:pPr marL="0" indent="0">
              <a:buNone/>
            </a:pPr>
            <a:endParaRPr lang="en-US" dirty="0"/>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grpSp>
        <p:nvGrpSpPr>
          <p:cNvPr id="26" name="Group 25">
            <a:extLst>
              <a:ext uri="{FF2B5EF4-FFF2-40B4-BE49-F238E27FC236}">
                <a16:creationId xmlns:a16="http://schemas.microsoft.com/office/drawing/2014/main" id="{ED174DBF-17EA-EE4D-B37E-B04852FC5A23}"/>
              </a:ext>
            </a:extLst>
          </p:cNvPr>
          <p:cNvGrpSpPr/>
          <p:nvPr/>
        </p:nvGrpSpPr>
        <p:grpSpPr>
          <a:xfrm>
            <a:off x="-44957" y="1908625"/>
            <a:ext cx="498357" cy="517310"/>
            <a:chOff x="-44067" y="1900503"/>
            <a:chExt cx="526473" cy="546495"/>
          </a:xfrm>
        </p:grpSpPr>
        <p:grpSp>
          <p:nvGrpSpPr>
            <p:cNvPr id="24" name="Group 23">
              <a:extLst>
                <a:ext uri="{FF2B5EF4-FFF2-40B4-BE49-F238E27FC236}">
                  <a16:creationId xmlns:a16="http://schemas.microsoft.com/office/drawing/2014/main" id="{1EBA5400-273C-AC4D-AA91-BFFDA5FF3108}"/>
                </a:ext>
              </a:extLst>
            </p:cNvPr>
            <p:cNvGrpSpPr/>
            <p:nvPr/>
          </p:nvGrpSpPr>
          <p:grpSpPr>
            <a:xfrm>
              <a:off x="-44067" y="1925148"/>
              <a:ext cx="526473" cy="521850"/>
              <a:chOff x="-37391" y="1951337"/>
              <a:chExt cx="526473" cy="521850"/>
            </a:xfrm>
          </p:grpSpPr>
          <p:sp>
            <p:nvSpPr>
              <p:cNvPr id="22" name="Chord 21">
                <a:extLst>
                  <a:ext uri="{FF2B5EF4-FFF2-40B4-BE49-F238E27FC236}">
                    <a16:creationId xmlns:a16="http://schemas.microsoft.com/office/drawing/2014/main" id="{7BF8FBC7-5740-C244-862E-1021E5645F3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4D61FD-BEF5-EB4D-B932-F33BA0A41228}"/>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5" name="TextBox 24">
              <a:extLst>
                <a:ext uri="{FF2B5EF4-FFF2-40B4-BE49-F238E27FC236}">
                  <a16:creationId xmlns:a16="http://schemas.microsoft.com/office/drawing/2014/main" id="{3D19B417-6C59-E94A-923E-AE08781237B6}"/>
                </a:ext>
              </a:extLst>
            </p:cNvPr>
            <p:cNvSpPr txBox="1"/>
            <p:nvPr/>
          </p:nvSpPr>
          <p:spPr>
            <a:xfrm>
              <a:off x="106245" y="1900503"/>
              <a:ext cx="367408" cy="523221"/>
            </a:xfrm>
            <a:prstGeom prst="rect">
              <a:avLst/>
            </a:prstGeom>
            <a:noFill/>
          </p:spPr>
          <p:txBody>
            <a:bodyPr wrap="none" rtlCol="0">
              <a:spAutoFit/>
            </a:bodyPr>
            <a:lstStyle/>
            <a:p>
              <a:r>
                <a:rPr lang="en-US" sz="2800" b="1" dirty="0">
                  <a:solidFill>
                    <a:schemeClr val="bg1"/>
                  </a:solidFill>
                </a:rPr>
                <a:t>1</a:t>
              </a:r>
            </a:p>
          </p:txBody>
        </p:sp>
      </p:grpSp>
      <p:grpSp>
        <p:nvGrpSpPr>
          <p:cNvPr id="32" name="Group 31">
            <a:extLst>
              <a:ext uri="{FF2B5EF4-FFF2-40B4-BE49-F238E27FC236}">
                <a16:creationId xmlns:a16="http://schemas.microsoft.com/office/drawing/2014/main" id="{9A9440CB-CAA4-7243-B24C-A24C79428BBD}"/>
              </a:ext>
            </a:extLst>
          </p:cNvPr>
          <p:cNvGrpSpPr/>
          <p:nvPr/>
        </p:nvGrpSpPr>
        <p:grpSpPr>
          <a:xfrm>
            <a:off x="-44957" y="2411652"/>
            <a:ext cx="509692" cy="523220"/>
            <a:chOff x="-44067" y="1900503"/>
            <a:chExt cx="538448" cy="552738"/>
          </a:xfrm>
        </p:grpSpPr>
        <p:grpSp>
          <p:nvGrpSpPr>
            <p:cNvPr id="33" name="Group 32">
              <a:extLst>
                <a:ext uri="{FF2B5EF4-FFF2-40B4-BE49-F238E27FC236}">
                  <a16:creationId xmlns:a16="http://schemas.microsoft.com/office/drawing/2014/main" id="{1F316B5F-90D1-1E46-89E3-7C3ED18F6E2A}"/>
                </a:ext>
              </a:extLst>
            </p:cNvPr>
            <p:cNvGrpSpPr/>
            <p:nvPr/>
          </p:nvGrpSpPr>
          <p:grpSpPr>
            <a:xfrm>
              <a:off x="-44067" y="1925148"/>
              <a:ext cx="526473" cy="521850"/>
              <a:chOff x="-37391" y="1951337"/>
              <a:chExt cx="526473" cy="521850"/>
            </a:xfrm>
          </p:grpSpPr>
          <p:sp>
            <p:nvSpPr>
              <p:cNvPr id="35" name="Chord 34">
                <a:extLst>
                  <a:ext uri="{FF2B5EF4-FFF2-40B4-BE49-F238E27FC236}">
                    <a16:creationId xmlns:a16="http://schemas.microsoft.com/office/drawing/2014/main" id="{A10B8383-BFB1-9B49-BC63-E606EBA6120C}"/>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A7F95FA-C65E-124A-914E-227F7D0A04E6}"/>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a:hlinkClick r:id="rId2" action="ppaction://hlinksldjump"/>
              <a:extLst>
                <a:ext uri="{FF2B5EF4-FFF2-40B4-BE49-F238E27FC236}">
                  <a16:creationId xmlns:a16="http://schemas.microsoft.com/office/drawing/2014/main" id="{51654847-DCFF-8B43-998A-AFCF1D326BDD}"/>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2</a:t>
              </a:r>
            </a:p>
          </p:txBody>
        </p:sp>
      </p:grpSp>
      <p:grpSp>
        <p:nvGrpSpPr>
          <p:cNvPr id="37" name="Group 36">
            <a:extLst>
              <a:ext uri="{FF2B5EF4-FFF2-40B4-BE49-F238E27FC236}">
                <a16:creationId xmlns:a16="http://schemas.microsoft.com/office/drawing/2014/main" id="{2EE5B75C-0199-BC43-8381-7E9E77FC03AE}"/>
              </a:ext>
            </a:extLst>
          </p:cNvPr>
          <p:cNvGrpSpPr/>
          <p:nvPr/>
        </p:nvGrpSpPr>
        <p:grpSpPr>
          <a:xfrm>
            <a:off x="-44957" y="2920589"/>
            <a:ext cx="509692" cy="523220"/>
            <a:chOff x="-44067" y="1900503"/>
            <a:chExt cx="538448" cy="552738"/>
          </a:xfrm>
        </p:grpSpPr>
        <p:grpSp>
          <p:nvGrpSpPr>
            <p:cNvPr id="38" name="Group 37">
              <a:extLst>
                <a:ext uri="{FF2B5EF4-FFF2-40B4-BE49-F238E27FC236}">
                  <a16:creationId xmlns:a16="http://schemas.microsoft.com/office/drawing/2014/main" id="{2AEE4A49-1754-1E4F-985C-39F515C43EE0}"/>
                </a:ext>
              </a:extLst>
            </p:cNvPr>
            <p:cNvGrpSpPr/>
            <p:nvPr/>
          </p:nvGrpSpPr>
          <p:grpSpPr>
            <a:xfrm>
              <a:off x="-44067" y="1925148"/>
              <a:ext cx="526473" cy="521850"/>
              <a:chOff x="-37391" y="1951337"/>
              <a:chExt cx="526473" cy="521850"/>
            </a:xfrm>
          </p:grpSpPr>
          <p:sp>
            <p:nvSpPr>
              <p:cNvPr id="40" name="Chord 39">
                <a:extLst>
                  <a:ext uri="{FF2B5EF4-FFF2-40B4-BE49-F238E27FC236}">
                    <a16:creationId xmlns:a16="http://schemas.microsoft.com/office/drawing/2014/main" id="{0E43DD85-BD40-2444-BA7C-EC89993C9419}"/>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C37847D-BF2F-2943-968D-0E278300ABBF}"/>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9" name="TextBox 38">
              <a:hlinkClick r:id="rId3" action="ppaction://hlinksldjump"/>
              <a:extLst>
                <a:ext uri="{FF2B5EF4-FFF2-40B4-BE49-F238E27FC236}">
                  <a16:creationId xmlns:a16="http://schemas.microsoft.com/office/drawing/2014/main" id="{7AE48F08-FF39-854B-8463-B848E4BBE359}"/>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3</a:t>
              </a:r>
            </a:p>
          </p:txBody>
        </p:sp>
      </p:grpSp>
      <p:grpSp>
        <p:nvGrpSpPr>
          <p:cNvPr id="42" name="Group 41">
            <a:extLst>
              <a:ext uri="{FF2B5EF4-FFF2-40B4-BE49-F238E27FC236}">
                <a16:creationId xmlns:a16="http://schemas.microsoft.com/office/drawing/2014/main" id="{3F10BED9-03C0-9949-88B1-5EA473B1BF2D}"/>
              </a:ext>
            </a:extLst>
          </p:cNvPr>
          <p:cNvGrpSpPr/>
          <p:nvPr/>
        </p:nvGrpSpPr>
        <p:grpSpPr>
          <a:xfrm>
            <a:off x="-44957" y="3429526"/>
            <a:ext cx="509692" cy="523220"/>
            <a:chOff x="-44067" y="1900503"/>
            <a:chExt cx="538448" cy="552738"/>
          </a:xfrm>
        </p:grpSpPr>
        <p:grpSp>
          <p:nvGrpSpPr>
            <p:cNvPr id="43" name="Group 42">
              <a:extLst>
                <a:ext uri="{FF2B5EF4-FFF2-40B4-BE49-F238E27FC236}">
                  <a16:creationId xmlns:a16="http://schemas.microsoft.com/office/drawing/2014/main" id="{8246FF87-9CF2-6A47-8555-79D36DD41962}"/>
                </a:ext>
              </a:extLst>
            </p:cNvPr>
            <p:cNvGrpSpPr/>
            <p:nvPr/>
          </p:nvGrpSpPr>
          <p:grpSpPr>
            <a:xfrm>
              <a:off x="-44067" y="1925148"/>
              <a:ext cx="526473" cy="521850"/>
              <a:chOff x="-37391" y="1951337"/>
              <a:chExt cx="526473" cy="521850"/>
            </a:xfrm>
          </p:grpSpPr>
          <p:sp>
            <p:nvSpPr>
              <p:cNvPr id="45" name="Chord 44">
                <a:extLst>
                  <a:ext uri="{FF2B5EF4-FFF2-40B4-BE49-F238E27FC236}">
                    <a16:creationId xmlns:a16="http://schemas.microsoft.com/office/drawing/2014/main" id="{A8514004-BFFE-CC4C-BCB6-2B164C0AFE77}"/>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809E26D-D0FC-164D-BC16-AA87CF867974}"/>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4" name="TextBox 43">
              <a:hlinkClick r:id="rId4" action="ppaction://hlinksldjump"/>
              <a:extLst>
                <a:ext uri="{FF2B5EF4-FFF2-40B4-BE49-F238E27FC236}">
                  <a16:creationId xmlns:a16="http://schemas.microsoft.com/office/drawing/2014/main" id="{8C3F7601-75DF-8C47-B1CE-418F064FF437}"/>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4</a:t>
              </a:r>
            </a:p>
          </p:txBody>
        </p:sp>
      </p:grpSp>
      <p:grpSp>
        <p:nvGrpSpPr>
          <p:cNvPr id="47" name="Group 46">
            <a:extLst>
              <a:ext uri="{FF2B5EF4-FFF2-40B4-BE49-F238E27FC236}">
                <a16:creationId xmlns:a16="http://schemas.microsoft.com/office/drawing/2014/main" id="{B8AA901D-FBB7-DA4D-AB63-DFE2C49C3BA7}"/>
              </a:ext>
            </a:extLst>
          </p:cNvPr>
          <p:cNvGrpSpPr/>
          <p:nvPr/>
        </p:nvGrpSpPr>
        <p:grpSpPr>
          <a:xfrm>
            <a:off x="-44957" y="3938463"/>
            <a:ext cx="509692" cy="523220"/>
            <a:chOff x="-44067" y="1900503"/>
            <a:chExt cx="538448" cy="552738"/>
          </a:xfrm>
        </p:grpSpPr>
        <p:grpSp>
          <p:nvGrpSpPr>
            <p:cNvPr id="48" name="Group 47">
              <a:extLst>
                <a:ext uri="{FF2B5EF4-FFF2-40B4-BE49-F238E27FC236}">
                  <a16:creationId xmlns:a16="http://schemas.microsoft.com/office/drawing/2014/main" id="{3D0392DA-1325-DE41-89BD-927AF064D0D0}"/>
                </a:ext>
              </a:extLst>
            </p:cNvPr>
            <p:cNvGrpSpPr/>
            <p:nvPr/>
          </p:nvGrpSpPr>
          <p:grpSpPr>
            <a:xfrm>
              <a:off x="-44067" y="1925148"/>
              <a:ext cx="526473" cy="521850"/>
              <a:chOff x="-37391" y="1951337"/>
              <a:chExt cx="526473" cy="521850"/>
            </a:xfrm>
          </p:grpSpPr>
          <p:sp>
            <p:nvSpPr>
              <p:cNvPr id="50" name="Chord 49">
                <a:extLst>
                  <a:ext uri="{FF2B5EF4-FFF2-40B4-BE49-F238E27FC236}">
                    <a16:creationId xmlns:a16="http://schemas.microsoft.com/office/drawing/2014/main" id="{CA7060CA-01D8-6647-9F2E-731470C9E304}"/>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5BE2000-A65C-9949-BE91-14056E9058CA}"/>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49" name="TextBox 48">
              <a:hlinkClick r:id="rId5" action="ppaction://hlinksldjump"/>
              <a:extLst>
                <a:ext uri="{FF2B5EF4-FFF2-40B4-BE49-F238E27FC236}">
                  <a16:creationId xmlns:a16="http://schemas.microsoft.com/office/drawing/2014/main" id="{89E7081B-CB02-DB41-850E-5EBC7A7C78D5}"/>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5</a:t>
              </a:r>
            </a:p>
          </p:txBody>
        </p:sp>
      </p:grpSp>
      <p:grpSp>
        <p:nvGrpSpPr>
          <p:cNvPr id="52" name="Group 51">
            <a:extLst>
              <a:ext uri="{FF2B5EF4-FFF2-40B4-BE49-F238E27FC236}">
                <a16:creationId xmlns:a16="http://schemas.microsoft.com/office/drawing/2014/main" id="{33D1EEA2-3643-B94B-B0AD-00FF08A79C54}"/>
              </a:ext>
            </a:extLst>
          </p:cNvPr>
          <p:cNvGrpSpPr/>
          <p:nvPr/>
        </p:nvGrpSpPr>
        <p:grpSpPr>
          <a:xfrm>
            <a:off x="-44957" y="4447400"/>
            <a:ext cx="509692" cy="523220"/>
            <a:chOff x="-44067" y="1900503"/>
            <a:chExt cx="538448" cy="552738"/>
          </a:xfrm>
        </p:grpSpPr>
        <p:grpSp>
          <p:nvGrpSpPr>
            <p:cNvPr id="53" name="Group 52">
              <a:extLst>
                <a:ext uri="{FF2B5EF4-FFF2-40B4-BE49-F238E27FC236}">
                  <a16:creationId xmlns:a16="http://schemas.microsoft.com/office/drawing/2014/main" id="{D45178C7-D901-2645-9B9F-80793B76FBFE}"/>
                </a:ext>
              </a:extLst>
            </p:cNvPr>
            <p:cNvGrpSpPr/>
            <p:nvPr/>
          </p:nvGrpSpPr>
          <p:grpSpPr>
            <a:xfrm>
              <a:off x="-44067" y="1925148"/>
              <a:ext cx="526473" cy="521850"/>
              <a:chOff x="-37391" y="1951337"/>
              <a:chExt cx="526473" cy="521850"/>
            </a:xfrm>
          </p:grpSpPr>
          <p:sp>
            <p:nvSpPr>
              <p:cNvPr id="55" name="Chord 54">
                <a:extLst>
                  <a:ext uri="{FF2B5EF4-FFF2-40B4-BE49-F238E27FC236}">
                    <a16:creationId xmlns:a16="http://schemas.microsoft.com/office/drawing/2014/main" id="{B1A934DB-095E-F34D-A27C-D32892875EE2}"/>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702A1C3-F560-2649-ACA8-11F40C928228}"/>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54" name="TextBox 53">
              <a:hlinkClick r:id="rId6" action="ppaction://hlinksldjump"/>
              <a:extLst>
                <a:ext uri="{FF2B5EF4-FFF2-40B4-BE49-F238E27FC236}">
                  <a16:creationId xmlns:a16="http://schemas.microsoft.com/office/drawing/2014/main" id="{178B5807-3200-2141-9561-3419E10983F7}"/>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6</a:t>
              </a:r>
            </a:p>
          </p:txBody>
        </p:sp>
      </p:grpSp>
      <p:grpSp>
        <p:nvGrpSpPr>
          <p:cNvPr id="57" name="Group 56">
            <a:extLst>
              <a:ext uri="{FF2B5EF4-FFF2-40B4-BE49-F238E27FC236}">
                <a16:creationId xmlns:a16="http://schemas.microsoft.com/office/drawing/2014/main" id="{162F54A6-07E0-024A-AD4A-98CC0C736F0D}"/>
              </a:ext>
            </a:extLst>
          </p:cNvPr>
          <p:cNvGrpSpPr/>
          <p:nvPr/>
        </p:nvGrpSpPr>
        <p:grpSpPr>
          <a:xfrm>
            <a:off x="-44957" y="4956337"/>
            <a:ext cx="509692" cy="523220"/>
            <a:chOff x="-44067" y="1900503"/>
            <a:chExt cx="538448" cy="552738"/>
          </a:xfrm>
        </p:grpSpPr>
        <p:grpSp>
          <p:nvGrpSpPr>
            <p:cNvPr id="58" name="Group 57">
              <a:extLst>
                <a:ext uri="{FF2B5EF4-FFF2-40B4-BE49-F238E27FC236}">
                  <a16:creationId xmlns:a16="http://schemas.microsoft.com/office/drawing/2014/main" id="{A2B5F114-D1F9-CF41-B069-AD952070E6C7}"/>
                </a:ext>
              </a:extLst>
            </p:cNvPr>
            <p:cNvGrpSpPr/>
            <p:nvPr/>
          </p:nvGrpSpPr>
          <p:grpSpPr>
            <a:xfrm>
              <a:off x="-44067" y="1925148"/>
              <a:ext cx="526473" cy="521850"/>
              <a:chOff x="-37391" y="1951337"/>
              <a:chExt cx="526473" cy="521850"/>
            </a:xfrm>
          </p:grpSpPr>
          <p:sp>
            <p:nvSpPr>
              <p:cNvPr id="60" name="Chord 59">
                <a:extLst>
                  <a:ext uri="{FF2B5EF4-FFF2-40B4-BE49-F238E27FC236}">
                    <a16:creationId xmlns:a16="http://schemas.microsoft.com/office/drawing/2014/main" id="{6D293D79-3990-7A4B-B881-2D8167F92300}"/>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1019FD2-063E-E749-A8A6-F3B3E0E70149}"/>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59" name="TextBox 58">
              <a:hlinkClick r:id="rId7" action="ppaction://hlinksldjump"/>
              <a:extLst>
                <a:ext uri="{FF2B5EF4-FFF2-40B4-BE49-F238E27FC236}">
                  <a16:creationId xmlns:a16="http://schemas.microsoft.com/office/drawing/2014/main" id="{78BA6DC7-1E00-CF4D-A4A6-2509E2D519CD}"/>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7</a:t>
              </a:r>
            </a:p>
          </p:txBody>
        </p:sp>
      </p:grpSp>
      <p:grpSp>
        <p:nvGrpSpPr>
          <p:cNvPr id="62" name="Group 61">
            <a:extLst>
              <a:ext uri="{FF2B5EF4-FFF2-40B4-BE49-F238E27FC236}">
                <a16:creationId xmlns:a16="http://schemas.microsoft.com/office/drawing/2014/main" id="{B1A51AA6-D46F-754F-B6C5-E3241C3891D8}"/>
              </a:ext>
            </a:extLst>
          </p:cNvPr>
          <p:cNvGrpSpPr/>
          <p:nvPr/>
        </p:nvGrpSpPr>
        <p:grpSpPr>
          <a:xfrm>
            <a:off x="-44957" y="5465274"/>
            <a:ext cx="509692" cy="523220"/>
            <a:chOff x="-44067" y="1900503"/>
            <a:chExt cx="538448" cy="552738"/>
          </a:xfrm>
        </p:grpSpPr>
        <p:grpSp>
          <p:nvGrpSpPr>
            <p:cNvPr id="63" name="Group 62">
              <a:extLst>
                <a:ext uri="{FF2B5EF4-FFF2-40B4-BE49-F238E27FC236}">
                  <a16:creationId xmlns:a16="http://schemas.microsoft.com/office/drawing/2014/main" id="{3BA3099A-4252-0141-8D9D-1C67756C3610}"/>
                </a:ext>
              </a:extLst>
            </p:cNvPr>
            <p:cNvGrpSpPr/>
            <p:nvPr/>
          </p:nvGrpSpPr>
          <p:grpSpPr>
            <a:xfrm>
              <a:off x="-44067" y="1925148"/>
              <a:ext cx="526473" cy="521850"/>
              <a:chOff x="-37391" y="1951337"/>
              <a:chExt cx="526473" cy="521850"/>
            </a:xfrm>
          </p:grpSpPr>
          <p:sp>
            <p:nvSpPr>
              <p:cNvPr id="65" name="Chord 64">
                <a:extLst>
                  <a:ext uri="{FF2B5EF4-FFF2-40B4-BE49-F238E27FC236}">
                    <a16:creationId xmlns:a16="http://schemas.microsoft.com/office/drawing/2014/main" id="{3167DAF6-1644-4744-BAB4-F7A3184A6F76}"/>
                  </a:ext>
                </a:extLst>
              </p:cNvPr>
              <p:cNvSpPr/>
              <p:nvPr/>
            </p:nvSpPr>
            <p:spPr>
              <a:xfrm>
                <a:off x="-37391" y="1951337"/>
                <a:ext cx="526473" cy="521850"/>
              </a:xfrm>
              <a:prstGeom prst="chord">
                <a:avLst>
                  <a:gd name="adj1" fmla="val 15032008"/>
                  <a:gd name="adj2" fmla="val 54174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ECF152B-643D-8B4C-954D-CB607B6F8174}"/>
                  </a:ext>
                </a:extLst>
              </p:cNvPr>
              <p:cNvSpPr/>
              <p:nvPr/>
            </p:nvSpPr>
            <p:spPr>
              <a:xfrm>
                <a:off x="-1" y="1951337"/>
                <a:ext cx="225846" cy="521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64" name="TextBox 63">
              <a:hlinkClick r:id="rId8" action="ppaction://hlinksldjump"/>
              <a:extLst>
                <a:ext uri="{FF2B5EF4-FFF2-40B4-BE49-F238E27FC236}">
                  <a16:creationId xmlns:a16="http://schemas.microsoft.com/office/drawing/2014/main" id="{3641903C-783F-A143-A2D6-DB29782D9D85}"/>
                </a:ext>
              </a:extLst>
            </p:cNvPr>
            <p:cNvSpPr txBox="1"/>
            <p:nvPr/>
          </p:nvSpPr>
          <p:spPr>
            <a:xfrm>
              <a:off x="106245" y="1900503"/>
              <a:ext cx="388136" cy="552738"/>
            </a:xfrm>
            <a:prstGeom prst="rect">
              <a:avLst/>
            </a:prstGeom>
            <a:noFill/>
          </p:spPr>
          <p:txBody>
            <a:bodyPr wrap="none" rtlCol="0">
              <a:spAutoFit/>
            </a:bodyPr>
            <a:lstStyle/>
            <a:p>
              <a:r>
                <a:rPr lang="en-US" sz="2800" b="1" dirty="0">
                  <a:solidFill>
                    <a:schemeClr val="bg1"/>
                  </a:solidFill>
                </a:rPr>
                <a:t>8</a:t>
              </a:r>
            </a:p>
          </p:txBody>
        </p:sp>
      </p:grpSp>
    </p:spTree>
    <p:extLst>
      <p:ext uri="{BB962C8B-B14F-4D97-AF65-F5344CB8AC3E}">
        <p14:creationId xmlns:p14="http://schemas.microsoft.com/office/powerpoint/2010/main" val="1752162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left)">
                                      <p:cBhvr>
                                        <p:cTn id="31" dur="500"/>
                                        <p:tgtEl>
                                          <p:spTgt spid="3">
                                            <p:txEl>
                                              <p:pRg st="2" end="2"/>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left)">
                                      <p:cBhvr>
                                        <p:cTn id="39" dur="500"/>
                                        <p:tgtEl>
                                          <p:spTgt spid="3">
                                            <p:txEl>
                                              <p:pRg st="3" end="3"/>
                                            </p:txEl>
                                          </p:spTgt>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left)">
                                      <p:cBhvr>
                                        <p:cTn id="43" dur="500"/>
                                        <p:tgtEl>
                                          <p:spTgt spid="47"/>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500"/>
                                        <p:tgtEl>
                                          <p:spTgt spid="3">
                                            <p:txEl>
                                              <p:pRg st="4" end="4"/>
                                            </p:txEl>
                                          </p:spTgt>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wipe(left)">
                                      <p:cBhvr>
                                        <p:cTn id="55" dur="500"/>
                                        <p:tgtEl>
                                          <p:spTgt spid="3">
                                            <p:txEl>
                                              <p:pRg st="5" end="5"/>
                                            </p:txEl>
                                          </p:spTgt>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left)">
                                      <p:cBhvr>
                                        <p:cTn id="59" dur="500"/>
                                        <p:tgtEl>
                                          <p:spTgt spid="57"/>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wipe(left)">
                                      <p:cBhvr>
                                        <p:cTn id="63" dur="500"/>
                                        <p:tgtEl>
                                          <p:spTgt spid="3">
                                            <p:txEl>
                                              <p:pRg st="6" end="6"/>
                                            </p:txEl>
                                          </p:spTgt>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left)">
                                      <p:cBhvr>
                                        <p:cTn id="67" dur="500"/>
                                        <p:tgtEl>
                                          <p:spTgt spid="62"/>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Effect transition="in" filter="wipe(left)">
                                      <p:cBhvr>
                                        <p:cTn id="71" dur="500"/>
                                        <p:tgtEl>
                                          <p:spTgt spid="3">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grpId="1" nodeType="clickEffect">
                                  <p:stCondLst>
                                    <p:cond delay="0"/>
                                  </p:stCondLst>
                                  <p:childTnLst>
                                    <p:animEffect transition="out" filter="dissolve">
                                      <p:cBhvr>
                                        <p:cTn id="75" dur="500"/>
                                        <p:tgtEl>
                                          <p:spTgt spid="3">
                                            <p:txEl>
                                              <p:pRg st="0" end="0"/>
                                            </p:txEl>
                                          </p:spTgt>
                                        </p:tgtEl>
                                      </p:cBhvr>
                                    </p:animEffect>
                                    <p:set>
                                      <p:cBhvr>
                                        <p:cTn id="76" dur="1" fill="hold">
                                          <p:stCondLst>
                                            <p:cond delay="499"/>
                                          </p:stCondLst>
                                        </p:cTn>
                                        <p:tgtEl>
                                          <p:spTgt spid="3">
                                            <p:txEl>
                                              <p:pRg st="0" end="0"/>
                                            </p:txEl>
                                          </p:spTgt>
                                        </p:tgtEl>
                                        <p:attrNameLst>
                                          <p:attrName>style.visibility</p:attrName>
                                        </p:attrNameLst>
                                      </p:cBhvr>
                                      <p:to>
                                        <p:strVal val="hidden"/>
                                      </p:to>
                                    </p:set>
                                  </p:childTnLst>
                                </p:cTn>
                              </p:par>
                              <p:par>
                                <p:cTn id="77" presetID="9" presetClass="exit" presetSubtype="0" fill="hold" grpId="1" nodeType="withEffect">
                                  <p:stCondLst>
                                    <p:cond delay="0"/>
                                  </p:stCondLst>
                                  <p:childTnLst>
                                    <p:animEffect transition="out" filter="dissolve">
                                      <p:cBhvr>
                                        <p:cTn id="78" dur="500"/>
                                        <p:tgtEl>
                                          <p:spTgt spid="3">
                                            <p:txEl>
                                              <p:pRg st="1" end="1"/>
                                            </p:txEl>
                                          </p:spTgt>
                                        </p:tgtEl>
                                      </p:cBhvr>
                                    </p:animEffect>
                                    <p:set>
                                      <p:cBhvr>
                                        <p:cTn id="79" dur="1" fill="hold">
                                          <p:stCondLst>
                                            <p:cond delay="499"/>
                                          </p:stCondLst>
                                        </p:cTn>
                                        <p:tgtEl>
                                          <p:spTgt spid="3">
                                            <p:txEl>
                                              <p:pRg st="1" end="1"/>
                                            </p:txEl>
                                          </p:spTgt>
                                        </p:tgtEl>
                                        <p:attrNameLst>
                                          <p:attrName>style.visibility</p:attrName>
                                        </p:attrNameLst>
                                      </p:cBhvr>
                                      <p:to>
                                        <p:strVal val="hidden"/>
                                      </p:to>
                                    </p:set>
                                  </p:childTnLst>
                                </p:cTn>
                              </p:par>
                              <p:par>
                                <p:cTn id="80" presetID="9" presetClass="exit" presetSubtype="0" fill="hold" grpId="1" nodeType="withEffect">
                                  <p:stCondLst>
                                    <p:cond delay="0"/>
                                  </p:stCondLst>
                                  <p:childTnLst>
                                    <p:animEffect transition="out" filter="dissolve">
                                      <p:cBhvr>
                                        <p:cTn id="81" dur="500"/>
                                        <p:tgtEl>
                                          <p:spTgt spid="3">
                                            <p:txEl>
                                              <p:pRg st="2" end="2"/>
                                            </p:txEl>
                                          </p:spTgt>
                                        </p:tgtEl>
                                      </p:cBhvr>
                                    </p:animEffect>
                                    <p:set>
                                      <p:cBhvr>
                                        <p:cTn id="82" dur="1" fill="hold">
                                          <p:stCondLst>
                                            <p:cond delay="499"/>
                                          </p:stCondLst>
                                        </p:cTn>
                                        <p:tgtEl>
                                          <p:spTgt spid="3">
                                            <p:txEl>
                                              <p:pRg st="2" end="2"/>
                                            </p:txEl>
                                          </p:spTgt>
                                        </p:tgtEl>
                                        <p:attrNameLst>
                                          <p:attrName>style.visibility</p:attrName>
                                        </p:attrNameLst>
                                      </p:cBhvr>
                                      <p:to>
                                        <p:strVal val="hidden"/>
                                      </p:to>
                                    </p:set>
                                  </p:childTnLst>
                                </p:cTn>
                              </p:par>
                              <p:par>
                                <p:cTn id="83" presetID="9" presetClass="exit" presetSubtype="0" fill="hold" grpId="1" nodeType="withEffect">
                                  <p:stCondLst>
                                    <p:cond delay="0"/>
                                  </p:stCondLst>
                                  <p:childTnLst>
                                    <p:animEffect transition="out" filter="dissolve">
                                      <p:cBhvr>
                                        <p:cTn id="84" dur="500"/>
                                        <p:tgtEl>
                                          <p:spTgt spid="3">
                                            <p:txEl>
                                              <p:pRg st="3" end="3"/>
                                            </p:txEl>
                                          </p:spTgt>
                                        </p:tgtEl>
                                      </p:cBhvr>
                                    </p:animEffect>
                                    <p:set>
                                      <p:cBhvr>
                                        <p:cTn id="85" dur="1" fill="hold">
                                          <p:stCondLst>
                                            <p:cond delay="499"/>
                                          </p:stCondLst>
                                        </p:cTn>
                                        <p:tgtEl>
                                          <p:spTgt spid="3">
                                            <p:txEl>
                                              <p:pRg st="3" end="3"/>
                                            </p:txEl>
                                          </p:spTgt>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3">
                                            <p:txEl>
                                              <p:pRg st="4" end="4"/>
                                            </p:txEl>
                                          </p:spTgt>
                                        </p:tgtEl>
                                      </p:cBhvr>
                                    </p:animEffect>
                                    <p:set>
                                      <p:cBhvr>
                                        <p:cTn id="88" dur="1" fill="hold">
                                          <p:stCondLst>
                                            <p:cond delay="499"/>
                                          </p:stCondLst>
                                        </p:cTn>
                                        <p:tgtEl>
                                          <p:spTgt spid="3">
                                            <p:txEl>
                                              <p:pRg st="4" end="4"/>
                                            </p:txEl>
                                          </p:spTgt>
                                        </p:tgtEl>
                                        <p:attrNameLst>
                                          <p:attrName>style.visibility</p:attrName>
                                        </p:attrNameLst>
                                      </p:cBhvr>
                                      <p:to>
                                        <p:strVal val="hidden"/>
                                      </p:to>
                                    </p:set>
                                  </p:childTnLst>
                                </p:cTn>
                              </p:par>
                              <p:par>
                                <p:cTn id="89" presetID="9" presetClass="exit" presetSubtype="0" fill="hold" grpId="1" nodeType="withEffect">
                                  <p:stCondLst>
                                    <p:cond delay="0"/>
                                  </p:stCondLst>
                                  <p:childTnLst>
                                    <p:animEffect transition="out" filter="dissolve">
                                      <p:cBhvr>
                                        <p:cTn id="90" dur="500"/>
                                        <p:tgtEl>
                                          <p:spTgt spid="3">
                                            <p:txEl>
                                              <p:pRg st="5" end="5"/>
                                            </p:txEl>
                                          </p:spTgt>
                                        </p:tgtEl>
                                      </p:cBhvr>
                                    </p:animEffect>
                                    <p:set>
                                      <p:cBhvr>
                                        <p:cTn id="91" dur="1" fill="hold">
                                          <p:stCondLst>
                                            <p:cond delay="499"/>
                                          </p:stCondLst>
                                        </p:cTn>
                                        <p:tgtEl>
                                          <p:spTgt spid="3">
                                            <p:txEl>
                                              <p:pRg st="5" end="5"/>
                                            </p:txEl>
                                          </p:spTgt>
                                        </p:tgtEl>
                                        <p:attrNameLst>
                                          <p:attrName>style.visibility</p:attrName>
                                        </p:attrNameLst>
                                      </p:cBhvr>
                                      <p:to>
                                        <p:strVal val="hidden"/>
                                      </p:to>
                                    </p:set>
                                  </p:childTnLst>
                                </p:cTn>
                              </p:par>
                              <p:par>
                                <p:cTn id="92" presetID="9" presetClass="exit" presetSubtype="0" fill="hold" grpId="1" nodeType="withEffect">
                                  <p:stCondLst>
                                    <p:cond delay="0"/>
                                  </p:stCondLst>
                                  <p:childTnLst>
                                    <p:animEffect transition="out" filter="dissolve">
                                      <p:cBhvr>
                                        <p:cTn id="93" dur="500"/>
                                        <p:tgtEl>
                                          <p:spTgt spid="3">
                                            <p:txEl>
                                              <p:pRg st="6" end="6"/>
                                            </p:txEl>
                                          </p:spTgt>
                                        </p:tgtEl>
                                      </p:cBhvr>
                                    </p:animEffect>
                                    <p:set>
                                      <p:cBhvr>
                                        <p:cTn id="94" dur="1" fill="hold">
                                          <p:stCondLst>
                                            <p:cond delay="499"/>
                                          </p:stCondLst>
                                        </p:cTn>
                                        <p:tgtEl>
                                          <p:spTgt spid="3">
                                            <p:txEl>
                                              <p:pRg st="6" end="6"/>
                                            </p:txEl>
                                          </p:spTgt>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3">
                                            <p:txEl>
                                              <p:pRg st="7" end="7"/>
                                            </p:txEl>
                                          </p:spTgt>
                                        </p:tgtEl>
                                      </p:cBhvr>
                                    </p:animEffect>
                                    <p:set>
                                      <p:cBhvr>
                                        <p:cTn id="97" dur="1" fill="hold">
                                          <p:stCondLst>
                                            <p:cond delay="499"/>
                                          </p:stCondLst>
                                        </p:cTn>
                                        <p:tgtEl>
                                          <p:spTgt spid="3">
                                            <p:txEl>
                                              <p:pRg st="7" end="7"/>
                                            </p:txEl>
                                          </p:spTgt>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26"/>
                                        </p:tgtEl>
                                      </p:cBhvr>
                                    </p:animEffect>
                                    <p:set>
                                      <p:cBhvr>
                                        <p:cTn id="100" dur="1" fill="hold">
                                          <p:stCondLst>
                                            <p:cond delay="499"/>
                                          </p:stCondLst>
                                        </p:cTn>
                                        <p:tgtEl>
                                          <p:spTgt spid="26"/>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32"/>
                                        </p:tgtEl>
                                      </p:cBhvr>
                                    </p:animEffect>
                                    <p:set>
                                      <p:cBhvr>
                                        <p:cTn id="103" dur="1" fill="hold">
                                          <p:stCondLst>
                                            <p:cond delay="499"/>
                                          </p:stCondLst>
                                        </p:cTn>
                                        <p:tgtEl>
                                          <p:spTgt spid="32"/>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37"/>
                                        </p:tgtEl>
                                      </p:cBhvr>
                                    </p:animEffect>
                                    <p:set>
                                      <p:cBhvr>
                                        <p:cTn id="106" dur="1" fill="hold">
                                          <p:stCondLst>
                                            <p:cond delay="499"/>
                                          </p:stCondLst>
                                        </p:cTn>
                                        <p:tgtEl>
                                          <p:spTgt spid="37"/>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47"/>
                                        </p:tgtEl>
                                      </p:cBhvr>
                                    </p:animEffect>
                                    <p:set>
                                      <p:cBhvr>
                                        <p:cTn id="112" dur="1" fill="hold">
                                          <p:stCondLst>
                                            <p:cond delay="499"/>
                                          </p:stCondLst>
                                        </p:cTn>
                                        <p:tgtEl>
                                          <p:spTgt spid="47"/>
                                        </p:tgtEl>
                                        <p:attrNameLst>
                                          <p:attrName>style.visibility</p:attrName>
                                        </p:attrNameLst>
                                      </p:cBhvr>
                                      <p:to>
                                        <p:strVal val="hidden"/>
                                      </p:to>
                                    </p:set>
                                  </p:childTnLst>
                                </p:cTn>
                              </p:par>
                              <p:par>
                                <p:cTn id="113" presetID="9" presetClass="exit" presetSubtype="0" fill="hold" nodeType="withEffect">
                                  <p:stCondLst>
                                    <p:cond delay="0"/>
                                  </p:stCondLst>
                                  <p:childTnLst>
                                    <p:animEffect transition="out" filter="dissolve">
                                      <p:cBhvr>
                                        <p:cTn id="114" dur="500"/>
                                        <p:tgtEl>
                                          <p:spTgt spid="52"/>
                                        </p:tgtEl>
                                      </p:cBhvr>
                                    </p:animEffect>
                                    <p:set>
                                      <p:cBhvr>
                                        <p:cTn id="115" dur="1" fill="hold">
                                          <p:stCondLst>
                                            <p:cond delay="499"/>
                                          </p:stCondLst>
                                        </p:cTn>
                                        <p:tgtEl>
                                          <p:spTgt spid="52"/>
                                        </p:tgtEl>
                                        <p:attrNameLst>
                                          <p:attrName>style.visibility</p:attrName>
                                        </p:attrNameLst>
                                      </p:cBhvr>
                                      <p:to>
                                        <p:strVal val="hidden"/>
                                      </p:to>
                                    </p:set>
                                  </p:childTnLst>
                                </p:cTn>
                              </p:par>
                              <p:par>
                                <p:cTn id="116" presetID="9" presetClass="exit" presetSubtype="0" fill="hold" nodeType="withEffect">
                                  <p:stCondLst>
                                    <p:cond delay="0"/>
                                  </p:stCondLst>
                                  <p:childTnLst>
                                    <p:animEffect transition="out" filter="dissolve">
                                      <p:cBhvr>
                                        <p:cTn id="117" dur="500"/>
                                        <p:tgtEl>
                                          <p:spTgt spid="57"/>
                                        </p:tgtEl>
                                      </p:cBhvr>
                                    </p:animEffect>
                                    <p:set>
                                      <p:cBhvr>
                                        <p:cTn id="118" dur="1" fill="hold">
                                          <p:stCondLst>
                                            <p:cond delay="499"/>
                                          </p:stCondLst>
                                        </p:cTn>
                                        <p:tgtEl>
                                          <p:spTgt spid="57"/>
                                        </p:tgtEl>
                                        <p:attrNameLst>
                                          <p:attrName>style.visibility</p:attrName>
                                        </p:attrNameLst>
                                      </p:cBhvr>
                                      <p:to>
                                        <p:strVal val="hidden"/>
                                      </p:to>
                                    </p:set>
                                  </p:childTnLst>
                                </p:cTn>
                              </p:par>
                              <p:par>
                                <p:cTn id="119" presetID="9" presetClass="exit" presetSubtype="0" fill="hold" nodeType="withEffect">
                                  <p:stCondLst>
                                    <p:cond delay="0"/>
                                  </p:stCondLst>
                                  <p:childTnLst>
                                    <p:animEffect transition="out" filter="dissolve">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childTnLst>
                          </p:cTn>
                        </p:par>
                        <p:par>
                          <p:cTn id="122" fill="hold">
                            <p:stCondLst>
                              <p:cond delay="500"/>
                            </p:stCondLst>
                            <p:childTnLst>
                              <p:par>
                                <p:cTn id="123" presetID="9" presetClass="exit" presetSubtype="0" fill="hold" grpId="1" nodeType="afterEffect">
                                  <p:stCondLst>
                                    <p:cond delay="0"/>
                                  </p:stCondLst>
                                  <p:childTnLst>
                                    <p:animEffect transition="out" filter="dissolve">
                                      <p:cBhvr>
                                        <p:cTn id="124" dur="500"/>
                                        <p:tgtEl>
                                          <p:spTgt spid="2"/>
                                        </p:tgtEl>
                                      </p:cBhvr>
                                    </p:animEffect>
                                    <p:set>
                                      <p:cBhvr>
                                        <p:cTn id="12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Parameter vs. Statistic</a:t>
            </a:r>
          </a:p>
        </p:txBody>
      </p:sp>
      <p:sp>
        <p:nvSpPr>
          <p:cNvPr id="3" name="Content Placeholder 2"/>
          <p:cNvSpPr>
            <a:spLocks noGrp="1"/>
          </p:cNvSpPr>
          <p:nvPr>
            <p:ph idx="1"/>
          </p:nvPr>
        </p:nvSpPr>
        <p:spPr>
          <a:xfrm>
            <a:off x="838200" y="1812243"/>
            <a:ext cx="6026063" cy="776695"/>
          </a:xfrm>
        </p:spPr>
        <p:txBody>
          <a:bodyPr>
            <a:noAutofit/>
          </a:bodyPr>
          <a:lstStyle/>
          <a:p>
            <a:pPr marL="0" indent="0" algn="just">
              <a:buNone/>
            </a:pPr>
            <a:r>
              <a:rPr lang="en-US" dirty="0"/>
              <a:t>The purpose of statistical analysis is to make an inference about the population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4" name="Oval 3">
            <a:extLst>
              <a:ext uri="{FF2B5EF4-FFF2-40B4-BE49-F238E27FC236}">
                <a16:creationId xmlns:a16="http://schemas.microsoft.com/office/drawing/2014/main" id="{87C0C58F-FA88-044C-8568-5B064F4ED7A8}"/>
              </a:ext>
            </a:extLst>
          </p:cNvPr>
          <p:cNvSpPr/>
          <p:nvPr/>
        </p:nvSpPr>
        <p:spPr>
          <a:xfrm>
            <a:off x="8447315" y="2000860"/>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5" name="Oval 4">
            <a:extLst>
              <a:ext uri="{FF2B5EF4-FFF2-40B4-BE49-F238E27FC236}">
                <a16:creationId xmlns:a16="http://schemas.microsoft.com/office/drawing/2014/main" id="{E67B70B7-12C4-5A46-B994-2C65F18E7FCF}"/>
              </a:ext>
            </a:extLst>
          </p:cNvPr>
          <p:cNvSpPr/>
          <p:nvPr/>
        </p:nvSpPr>
        <p:spPr>
          <a:xfrm>
            <a:off x="8120699" y="1712445"/>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9" name="Oval 8">
            <a:extLst>
              <a:ext uri="{FF2B5EF4-FFF2-40B4-BE49-F238E27FC236}">
                <a16:creationId xmlns:a16="http://schemas.microsoft.com/office/drawing/2014/main" id="{4EEA7FD0-6465-FA44-B339-86E396CA0871}"/>
              </a:ext>
            </a:extLst>
          </p:cNvPr>
          <p:cNvSpPr/>
          <p:nvPr/>
        </p:nvSpPr>
        <p:spPr>
          <a:xfrm>
            <a:off x="7626219" y="2419468"/>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10" name="Oval 9">
            <a:extLst>
              <a:ext uri="{FF2B5EF4-FFF2-40B4-BE49-F238E27FC236}">
                <a16:creationId xmlns:a16="http://schemas.microsoft.com/office/drawing/2014/main" id="{D2E4D0A6-C7CA-DC4F-B5C2-31C943F66A38}"/>
              </a:ext>
            </a:extLst>
          </p:cNvPr>
          <p:cNvSpPr/>
          <p:nvPr/>
        </p:nvSpPr>
        <p:spPr>
          <a:xfrm>
            <a:off x="7471552" y="3275514"/>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12" name="Oval 11">
            <a:extLst>
              <a:ext uri="{FF2B5EF4-FFF2-40B4-BE49-F238E27FC236}">
                <a16:creationId xmlns:a16="http://schemas.microsoft.com/office/drawing/2014/main" id="{9441BEE5-E19E-C947-B8E3-DB98E2A03D03}"/>
              </a:ext>
            </a:extLst>
          </p:cNvPr>
          <p:cNvSpPr/>
          <p:nvPr/>
        </p:nvSpPr>
        <p:spPr>
          <a:xfrm>
            <a:off x="8027183" y="4745474"/>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cxnSp>
        <p:nvCxnSpPr>
          <p:cNvPr id="15" name="Straight Arrow Connector 14">
            <a:extLst>
              <a:ext uri="{FF2B5EF4-FFF2-40B4-BE49-F238E27FC236}">
                <a16:creationId xmlns:a16="http://schemas.microsoft.com/office/drawing/2014/main" id="{4CDAA873-C0AC-6947-9A7F-68BE1CAF52BE}"/>
              </a:ext>
            </a:extLst>
          </p:cNvPr>
          <p:cNvCxnSpPr>
            <a:stCxn id="4" idx="1"/>
            <a:endCxn id="5" idx="5"/>
          </p:cNvCxnSpPr>
          <p:nvPr/>
        </p:nvCxnSpPr>
        <p:spPr>
          <a:xfrm flipH="1" flipV="1">
            <a:off x="8542764" y="2134510"/>
            <a:ext cx="330196" cy="291995"/>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64B5507C-3A22-CE46-A25D-F1BE882FD924}"/>
              </a:ext>
            </a:extLst>
          </p:cNvPr>
          <p:cNvCxnSpPr/>
          <p:nvPr/>
        </p:nvCxnSpPr>
        <p:spPr>
          <a:xfrm flipH="1" flipV="1">
            <a:off x="8118909" y="2779513"/>
            <a:ext cx="417651" cy="185642"/>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FDFD4383-F3FC-B54D-B467-99BC85A35F69}"/>
              </a:ext>
            </a:extLst>
          </p:cNvPr>
          <p:cNvCxnSpPr>
            <a:stCxn id="4" idx="2"/>
            <a:endCxn id="10" idx="6"/>
          </p:cNvCxnSpPr>
          <p:nvPr/>
        </p:nvCxnSpPr>
        <p:spPr>
          <a:xfrm flipH="1">
            <a:off x="7966032" y="3454103"/>
            <a:ext cx="481283" cy="68651"/>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F43152CB-C38D-F04B-901D-354DBB5C2575}"/>
              </a:ext>
            </a:extLst>
          </p:cNvPr>
          <p:cNvCxnSpPr>
            <a:stCxn id="4" idx="3"/>
            <a:endCxn id="12" idx="7"/>
          </p:cNvCxnSpPr>
          <p:nvPr/>
        </p:nvCxnSpPr>
        <p:spPr>
          <a:xfrm flipH="1">
            <a:off x="8482259" y="4481700"/>
            <a:ext cx="390701" cy="341853"/>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22" name="Oval 21">
            <a:extLst>
              <a:ext uri="{FF2B5EF4-FFF2-40B4-BE49-F238E27FC236}">
                <a16:creationId xmlns:a16="http://schemas.microsoft.com/office/drawing/2014/main" id="{B509781F-AEA4-3F49-8277-9AD3A6311B29}"/>
              </a:ext>
            </a:extLst>
          </p:cNvPr>
          <p:cNvSpPr/>
          <p:nvPr/>
        </p:nvSpPr>
        <p:spPr>
          <a:xfrm>
            <a:off x="3795041" y="3468473"/>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23" name="Oval 22">
            <a:extLst>
              <a:ext uri="{FF2B5EF4-FFF2-40B4-BE49-F238E27FC236}">
                <a16:creationId xmlns:a16="http://schemas.microsoft.com/office/drawing/2014/main" id="{67FD4004-540B-FC40-B515-D2E3F22E44E5}"/>
              </a:ext>
            </a:extLst>
          </p:cNvPr>
          <p:cNvSpPr/>
          <p:nvPr/>
        </p:nvSpPr>
        <p:spPr>
          <a:xfrm>
            <a:off x="4322353" y="3468473"/>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24" name="Oval 23">
            <a:extLst>
              <a:ext uri="{FF2B5EF4-FFF2-40B4-BE49-F238E27FC236}">
                <a16:creationId xmlns:a16="http://schemas.microsoft.com/office/drawing/2014/main" id="{F172FDA2-3F60-B646-8DC9-FCE0506BB72B}"/>
              </a:ext>
            </a:extLst>
          </p:cNvPr>
          <p:cNvSpPr/>
          <p:nvPr/>
        </p:nvSpPr>
        <p:spPr>
          <a:xfrm>
            <a:off x="4849665" y="3468473"/>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25" name="Oval 24">
            <a:extLst>
              <a:ext uri="{FF2B5EF4-FFF2-40B4-BE49-F238E27FC236}">
                <a16:creationId xmlns:a16="http://schemas.microsoft.com/office/drawing/2014/main" id="{DFD503EE-A044-3343-BC0A-D29B12A881BB}"/>
              </a:ext>
            </a:extLst>
          </p:cNvPr>
          <p:cNvSpPr/>
          <p:nvPr/>
        </p:nvSpPr>
        <p:spPr>
          <a:xfrm>
            <a:off x="5883014" y="3449136"/>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26" name="TextBox 25">
            <a:extLst>
              <a:ext uri="{FF2B5EF4-FFF2-40B4-BE49-F238E27FC236}">
                <a16:creationId xmlns:a16="http://schemas.microsoft.com/office/drawing/2014/main" id="{E9C54B7D-815E-0D47-9EE0-CA0C7C0D2EF2}"/>
              </a:ext>
            </a:extLst>
          </p:cNvPr>
          <p:cNvSpPr txBox="1"/>
          <p:nvPr/>
        </p:nvSpPr>
        <p:spPr>
          <a:xfrm rot="15136355">
            <a:off x="7489568" y="4086445"/>
            <a:ext cx="476412" cy="584775"/>
          </a:xfrm>
          <a:prstGeom prst="rect">
            <a:avLst/>
          </a:prstGeom>
          <a:noFill/>
        </p:spPr>
        <p:txBody>
          <a:bodyPr wrap="none" rtlCol="0">
            <a:spAutoFit/>
          </a:bodyPr>
          <a:lstStyle/>
          <a:p>
            <a:r>
              <a:rPr lang="en-US" sz="3200" b="1" dirty="0"/>
              <a:t>…</a:t>
            </a:r>
          </a:p>
        </p:txBody>
      </p:sp>
      <p:cxnSp>
        <p:nvCxnSpPr>
          <p:cNvPr id="27" name="Straight Arrow Connector 26">
            <a:extLst>
              <a:ext uri="{FF2B5EF4-FFF2-40B4-BE49-F238E27FC236}">
                <a16:creationId xmlns:a16="http://schemas.microsoft.com/office/drawing/2014/main" id="{05B385B5-10BE-B143-8BE8-F65AAA3B2ED0}"/>
              </a:ext>
            </a:extLst>
          </p:cNvPr>
          <p:cNvCxnSpPr>
            <a:cxnSpLocks/>
            <a:endCxn id="26" idx="2"/>
          </p:cNvCxnSpPr>
          <p:nvPr/>
        </p:nvCxnSpPr>
        <p:spPr>
          <a:xfrm flipH="1">
            <a:off x="8006278" y="4062908"/>
            <a:ext cx="553814" cy="226896"/>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30" name="TextBox 29">
            <a:extLst>
              <a:ext uri="{FF2B5EF4-FFF2-40B4-BE49-F238E27FC236}">
                <a16:creationId xmlns:a16="http://schemas.microsoft.com/office/drawing/2014/main" id="{369A4952-0C9B-AE4A-82BE-10318A873210}"/>
              </a:ext>
            </a:extLst>
          </p:cNvPr>
          <p:cNvSpPr txBox="1"/>
          <p:nvPr/>
        </p:nvSpPr>
        <p:spPr>
          <a:xfrm>
            <a:off x="5376977" y="3454103"/>
            <a:ext cx="473206" cy="523220"/>
          </a:xfrm>
          <a:prstGeom prst="rect">
            <a:avLst/>
          </a:prstGeom>
          <a:noFill/>
        </p:spPr>
        <p:txBody>
          <a:bodyPr wrap="none" rtlCol="0">
            <a:spAutoFit/>
          </a:bodyPr>
          <a:lstStyle/>
          <a:p>
            <a:r>
              <a:rPr lang="en-US" sz="2800" b="1" dirty="0"/>
              <a:t>...</a:t>
            </a:r>
          </a:p>
        </p:txBody>
      </p:sp>
      <p:sp>
        <p:nvSpPr>
          <p:cNvPr id="32" name="Rectangle 31">
            <a:extLst>
              <a:ext uri="{FF2B5EF4-FFF2-40B4-BE49-F238E27FC236}">
                <a16:creationId xmlns:a16="http://schemas.microsoft.com/office/drawing/2014/main" id="{8609883C-2A77-BE4C-A914-5321A0D41D17}"/>
              </a:ext>
            </a:extLst>
          </p:cNvPr>
          <p:cNvSpPr/>
          <p:nvPr/>
        </p:nvSpPr>
        <p:spPr>
          <a:xfrm>
            <a:off x="909615" y="3454103"/>
            <a:ext cx="2835071" cy="523220"/>
          </a:xfrm>
          <a:prstGeom prst="rect">
            <a:avLst/>
          </a:prstGeom>
        </p:spPr>
        <p:txBody>
          <a:bodyPr wrap="none">
            <a:spAutoFit/>
          </a:bodyPr>
          <a:lstStyle/>
          <a:p>
            <a:pPr algn="just"/>
            <a:r>
              <a:rPr lang="en-US" sz="2800" dirty="0"/>
              <a:t>Experimental data</a:t>
            </a:r>
            <a:endParaRPr lang="en-US" sz="2800" baseline="-25000" dirty="0">
              <a:solidFill>
                <a:srgbClr val="FF0000"/>
              </a:solidFill>
              <a:latin typeface="Lucida Handwriting" panose="03010101010101010101" pitchFamily="66" charset="77"/>
            </a:endParaRPr>
          </a:p>
        </p:txBody>
      </p:sp>
      <p:sp>
        <p:nvSpPr>
          <p:cNvPr id="36" name="Right Brace 35">
            <a:extLst>
              <a:ext uri="{FF2B5EF4-FFF2-40B4-BE49-F238E27FC236}">
                <a16:creationId xmlns:a16="http://schemas.microsoft.com/office/drawing/2014/main" id="{7AAD69F8-0768-B14F-A86E-53E8361CB047}"/>
              </a:ext>
            </a:extLst>
          </p:cNvPr>
          <p:cNvSpPr/>
          <p:nvPr/>
        </p:nvSpPr>
        <p:spPr>
          <a:xfrm rot="5400000">
            <a:off x="4957167" y="2794992"/>
            <a:ext cx="268642" cy="2633304"/>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7" name="Rectangle 36">
            <a:extLst>
              <a:ext uri="{FF2B5EF4-FFF2-40B4-BE49-F238E27FC236}">
                <a16:creationId xmlns:a16="http://schemas.microsoft.com/office/drawing/2014/main" id="{3705D5A5-EF84-E447-9F0C-05807111CB1C}"/>
              </a:ext>
            </a:extLst>
          </p:cNvPr>
          <p:cNvSpPr/>
          <p:nvPr/>
        </p:nvSpPr>
        <p:spPr>
          <a:xfrm>
            <a:off x="8911342" y="5047796"/>
            <a:ext cx="1978427" cy="461665"/>
          </a:xfrm>
          <a:prstGeom prst="rect">
            <a:avLst/>
          </a:prstGeom>
        </p:spPr>
        <p:txBody>
          <a:bodyPr wrap="none">
            <a:spAutoFit/>
          </a:bodyPr>
          <a:lstStyle/>
          <a:p>
            <a:r>
              <a:rPr lang="en-US" sz="2400" dirty="0" err="1">
                <a:latin typeface="Lucida Handwriting" panose="03010101010101010101" pitchFamily="66" charset="77"/>
              </a:rPr>
              <a:t>f</a:t>
            </a:r>
            <a:r>
              <a:rPr lang="en-US" sz="2400" baseline="-25000" dirty="0" err="1">
                <a:solidFill>
                  <a:srgbClr val="0070C0"/>
                </a:solidFill>
                <a:latin typeface="Lucida Handwriting" panose="03010101010101010101" pitchFamily="66" charset="77"/>
              </a:rPr>
              <a:t>X</a:t>
            </a:r>
            <a:r>
              <a:rPr lang="en-US" sz="2400" dirty="0">
                <a:latin typeface="Lucida Handwriting" panose="03010101010101010101" pitchFamily="66" charset="77"/>
              </a:rPr>
              <a:t>(</a:t>
            </a:r>
            <a:r>
              <a:rPr lang="en-US" sz="2400" dirty="0">
                <a:solidFill>
                  <a:srgbClr val="FF0000"/>
                </a:solidFill>
                <a:latin typeface="Lucida Handwriting" panose="03010101010101010101" pitchFamily="66" charset="77"/>
              </a:rPr>
              <a:t>x</a:t>
            </a:r>
            <a:r>
              <a:rPr lang="en-US" sz="2400" dirty="0">
                <a:latin typeface="Lucida Handwriting" panose="03010101010101010101" pitchFamily="66" charset="77"/>
              </a:rPr>
              <a:t>), </a:t>
            </a:r>
            <a:r>
              <a:rPr lang="en-US" sz="2400" b="1" dirty="0">
                <a:solidFill>
                  <a:srgbClr val="7030A0"/>
                </a:solidFill>
                <a:latin typeface="Lucida Handwriting" panose="03010101010101010101" pitchFamily="66" charset="77"/>
              </a:rPr>
              <a:t>𝜇</a:t>
            </a:r>
            <a:r>
              <a:rPr lang="en-US" sz="2400" b="1" dirty="0">
                <a:latin typeface="Lucida Handwriting" panose="03010101010101010101" pitchFamily="66" charset="77"/>
              </a:rPr>
              <a:t>, </a:t>
            </a:r>
            <a:r>
              <a:rPr lang="en-US" sz="2400" b="1" dirty="0">
                <a:solidFill>
                  <a:srgbClr val="7030A0"/>
                </a:solidFill>
                <a:latin typeface="Lucida Handwriting" panose="03010101010101010101" pitchFamily="66" charset="77"/>
              </a:rPr>
              <a:t>𝜎</a:t>
            </a:r>
            <a:r>
              <a:rPr lang="en-US" sz="2400" b="1" baseline="30000" dirty="0">
                <a:solidFill>
                  <a:srgbClr val="7030A0"/>
                </a:solidFill>
                <a:latin typeface="Lucida Handwriting" panose="03010101010101010101" pitchFamily="66" charset="77"/>
              </a:rPr>
              <a:t>2</a:t>
            </a:r>
            <a:endParaRPr lang="en-US" sz="2400" baseline="30000" dirty="0"/>
          </a:p>
        </p:txBody>
      </p:sp>
      <p:sp>
        <p:nvSpPr>
          <p:cNvPr id="38" name="TextBox 37">
            <a:extLst>
              <a:ext uri="{FF2B5EF4-FFF2-40B4-BE49-F238E27FC236}">
                <a16:creationId xmlns:a16="http://schemas.microsoft.com/office/drawing/2014/main" id="{DBB05E8E-A18A-F746-8C3E-BF6878718484}"/>
              </a:ext>
            </a:extLst>
          </p:cNvPr>
          <p:cNvSpPr txBox="1"/>
          <p:nvPr/>
        </p:nvSpPr>
        <p:spPr>
          <a:xfrm>
            <a:off x="9019095" y="5509461"/>
            <a:ext cx="1762919" cy="523220"/>
          </a:xfrm>
          <a:prstGeom prst="rect">
            <a:avLst/>
          </a:prstGeom>
          <a:noFill/>
        </p:spPr>
        <p:txBody>
          <a:bodyPr wrap="none" rtlCol="0">
            <a:spAutoFit/>
          </a:bodyPr>
          <a:lstStyle/>
          <a:p>
            <a:r>
              <a:rPr lang="en-US" sz="2800" b="1" u="sng" dirty="0">
                <a:solidFill>
                  <a:srgbClr val="FF0000"/>
                </a:solidFill>
              </a:rPr>
              <a:t>Parameter</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1D327EF2-EEA2-6F4B-ADD1-FB438FC12745}"/>
                  </a:ext>
                </a:extLst>
              </p:cNvPr>
              <p:cNvSpPr/>
              <p:nvPr/>
            </p:nvSpPr>
            <p:spPr>
              <a:xfrm>
                <a:off x="3670265" y="4378832"/>
                <a:ext cx="2842445" cy="461665"/>
              </a:xfrm>
              <a:prstGeom prst="rect">
                <a:avLst/>
              </a:prstGeom>
            </p:spPr>
            <p:txBody>
              <a:bodyPr wrap="none">
                <a:spAutoFit/>
              </a:bodyPr>
              <a:lstStyle/>
              <a:p>
                <a14:m>
                  <m:oMath xmlns:m="http://schemas.openxmlformats.org/officeDocument/2006/math">
                    <m:acc>
                      <m:accPr>
                        <m:chr m:val="̅"/>
                        <m:ctrlPr>
                          <a:rPr lang="en-US" sz="2400" b="1" i="1" smtClean="0">
                            <a:solidFill>
                              <a:srgbClr val="FF0000"/>
                            </a:solidFill>
                            <a:latin typeface="Cambria Math" panose="02040503050406030204" pitchFamily="18" charset="0"/>
                          </a:rPr>
                        </m:ctrlPr>
                      </m:accPr>
                      <m:e>
                        <m:r>
                          <m:rPr>
                            <m:nor/>
                          </m:rPr>
                          <a:rPr lang="en-US" sz="2400" dirty="0" smtClean="0">
                            <a:solidFill>
                              <a:srgbClr val="FF0000"/>
                            </a:solidFill>
                            <a:latin typeface="Lucida Handwriting" panose="03010101010101010101" pitchFamily="66" charset="77"/>
                          </a:rPr>
                          <m:t>x</m:t>
                        </m:r>
                      </m:e>
                    </m:acc>
                  </m:oMath>
                </a14:m>
                <a:r>
                  <a:rPr lang="en-US" sz="2400" b="1" dirty="0">
                    <a:latin typeface="Lucida Handwriting" panose="03010101010101010101" pitchFamily="66" charset="77"/>
                  </a:rPr>
                  <a:t>, </a:t>
                </a:r>
                <a:r>
                  <a:rPr lang="en-US" sz="2400" dirty="0"/>
                  <a:t>variance of </a:t>
                </a:r>
                <a:r>
                  <a:rPr lang="en-US" sz="2400" b="1" dirty="0">
                    <a:solidFill>
                      <a:srgbClr val="FF0000"/>
                    </a:solidFill>
                    <a:latin typeface="Lucida Handwriting" panose="03010101010101010101" pitchFamily="66" charset="77"/>
                  </a:rPr>
                  <a:t>x</a:t>
                </a:r>
                <a:r>
                  <a:rPr lang="en-US" sz="2400" dirty="0"/>
                  <a:t>, etc.</a:t>
                </a:r>
                <a:endParaRPr lang="en-US" sz="2400" baseline="30000" dirty="0">
                  <a:solidFill>
                    <a:srgbClr val="FF0000"/>
                  </a:solidFill>
                </a:endParaRPr>
              </a:p>
            </p:txBody>
          </p:sp>
        </mc:Choice>
        <mc:Fallback xmlns="">
          <p:sp>
            <p:nvSpPr>
              <p:cNvPr id="40" name="Rectangle 39">
                <a:extLst>
                  <a:ext uri="{FF2B5EF4-FFF2-40B4-BE49-F238E27FC236}">
                    <a16:creationId xmlns:a16="http://schemas.microsoft.com/office/drawing/2014/main" id="{1D327EF2-EEA2-6F4B-ADD1-FB438FC12745}"/>
                  </a:ext>
                </a:extLst>
              </p:cNvPr>
              <p:cNvSpPr>
                <a:spLocks noRot="1" noChangeAspect="1" noMove="1" noResize="1" noEditPoints="1" noAdjustHandles="1" noChangeArrowheads="1" noChangeShapeType="1" noTextEdit="1"/>
              </p:cNvSpPr>
              <p:nvPr/>
            </p:nvSpPr>
            <p:spPr>
              <a:xfrm>
                <a:off x="3670265" y="4378832"/>
                <a:ext cx="2842445" cy="461665"/>
              </a:xfrm>
              <a:prstGeom prst="rect">
                <a:avLst/>
              </a:prstGeom>
              <a:blipFill>
                <a:blip r:embed="rId3"/>
                <a:stretch>
                  <a:fillRect t="-10811" r="-2222" b="-29730"/>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6D79314F-5CE9-7F4C-8348-847AF9EEBB9F}"/>
              </a:ext>
            </a:extLst>
          </p:cNvPr>
          <p:cNvSpPr txBox="1"/>
          <p:nvPr/>
        </p:nvSpPr>
        <p:spPr>
          <a:xfrm>
            <a:off x="4408287" y="4849321"/>
            <a:ext cx="1366400" cy="523220"/>
          </a:xfrm>
          <a:prstGeom prst="rect">
            <a:avLst/>
          </a:prstGeom>
          <a:noFill/>
        </p:spPr>
        <p:txBody>
          <a:bodyPr wrap="none" rtlCol="0">
            <a:spAutoFit/>
          </a:bodyPr>
          <a:lstStyle/>
          <a:p>
            <a:r>
              <a:rPr lang="en-US" sz="2800" b="1" u="sng" dirty="0">
                <a:solidFill>
                  <a:srgbClr val="FF0000"/>
                </a:solidFill>
              </a:rPr>
              <a:t>Statistic</a:t>
            </a:r>
          </a:p>
        </p:txBody>
      </p:sp>
      <p:sp>
        <p:nvSpPr>
          <p:cNvPr id="8" name="Rounded Rectangle 7">
            <a:extLst>
              <a:ext uri="{FF2B5EF4-FFF2-40B4-BE49-F238E27FC236}">
                <a16:creationId xmlns:a16="http://schemas.microsoft.com/office/drawing/2014/main" id="{63F7AC69-62BF-5444-B82D-70E664C961A5}"/>
              </a:ext>
            </a:extLst>
          </p:cNvPr>
          <p:cNvSpPr/>
          <p:nvPr/>
        </p:nvSpPr>
        <p:spPr>
          <a:xfrm>
            <a:off x="8774773" y="4987291"/>
            <a:ext cx="2114996" cy="1458091"/>
          </a:xfrm>
          <a:prstGeom prst="round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b"/>
          <a:lstStyle/>
          <a:p>
            <a:pPr algn="ctr"/>
            <a:r>
              <a:rPr lang="en-US" b="1" dirty="0">
                <a:solidFill>
                  <a:schemeClr val="accent2"/>
                </a:solidFill>
              </a:rPr>
              <a:t>unknown</a:t>
            </a:r>
          </a:p>
        </p:txBody>
      </p:sp>
    </p:spTree>
    <p:extLst>
      <p:ext uri="{BB962C8B-B14F-4D97-AF65-F5344CB8AC3E}">
        <p14:creationId xmlns:p14="http://schemas.microsoft.com/office/powerpoint/2010/main" val="1555931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par>
                          <p:cTn id="27" fill="hold">
                            <p:stCondLst>
                              <p:cond delay="1000"/>
                            </p:stCondLst>
                            <p:childTnLst>
                              <p:par>
                                <p:cTn id="28" presetID="22" presetClass="entr" presetSubtype="2"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right)">
                                      <p:cBhvr>
                                        <p:cTn id="30" dur="500"/>
                                        <p:tgtEl>
                                          <p:spTgt spid="17"/>
                                        </p:tgtEl>
                                      </p:cBhvr>
                                    </p:animEffect>
                                  </p:childTnLst>
                                </p:cTn>
                              </p:par>
                            </p:childTnLst>
                          </p:cTn>
                        </p:par>
                        <p:par>
                          <p:cTn id="31" fill="hold">
                            <p:stCondLst>
                              <p:cond delay="1500"/>
                            </p:stCondLst>
                            <p:childTnLst>
                              <p:par>
                                <p:cTn id="32" presetID="9"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par>
                          <p:cTn id="35" fill="hold">
                            <p:stCondLst>
                              <p:cond delay="2000"/>
                            </p:stCondLst>
                            <p:childTnLst>
                              <p:par>
                                <p:cTn id="36" presetID="22" presetClass="entr" presetSubtype="2"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right)">
                                      <p:cBhvr>
                                        <p:cTn id="38" dur="500"/>
                                        <p:tgtEl>
                                          <p:spTgt spid="19"/>
                                        </p:tgtEl>
                                      </p:cBhvr>
                                    </p:animEffect>
                                  </p:childTnLst>
                                </p:cTn>
                              </p:par>
                            </p:childTnLst>
                          </p:cTn>
                        </p:par>
                        <p:par>
                          <p:cTn id="39" fill="hold">
                            <p:stCondLst>
                              <p:cond delay="2500"/>
                            </p:stCondLst>
                            <p:childTnLst>
                              <p:par>
                                <p:cTn id="40" presetID="9"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3000"/>
                            </p:stCondLst>
                            <p:childTnLst>
                              <p:par>
                                <p:cTn id="44" presetID="22" presetClass="entr" presetSubtype="2"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right)">
                                      <p:cBhvr>
                                        <p:cTn id="46" dur="500"/>
                                        <p:tgtEl>
                                          <p:spTgt spid="27"/>
                                        </p:tgtEl>
                                      </p:cBhvr>
                                    </p:animEffect>
                                  </p:childTnLst>
                                </p:cTn>
                              </p:par>
                            </p:childTnLst>
                          </p:cTn>
                        </p:par>
                        <p:par>
                          <p:cTn id="47" fill="hold">
                            <p:stCondLst>
                              <p:cond delay="3500"/>
                            </p:stCondLst>
                            <p:childTnLst>
                              <p:par>
                                <p:cTn id="48" presetID="9"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dissolve">
                                      <p:cBhvr>
                                        <p:cTn id="50" dur="500"/>
                                        <p:tgtEl>
                                          <p:spTgt spid="26"/>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right)">
                                      <p:cBhvr>
                                        <p:cTn id="54" dur="500"/>
                                        <p:tgtEl>
                                          <p:spTgt spid="21"/>
                                        </p:tgtEl>
                                      </p:cBhvr>
                                    </p:animEffect>
                                  </p:childTnLst>
                                </p:cTn>
                              </p:par>
                            </p:childTnLst>
                          </p:cTn>
                        </p:par>
                        <p:par>
                          <p:cTn id="55" fill="hold">
                            <p:stCondLst>
                              <p:cond delay="4500"/>
                            </p:stCondLst>
                            <p:childTnLst>
                              <p:par>
                                <p:cTn id="56" presetID="9"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dissolve">
                                      <p:cBhvr>
                                        <p:cTn id="63" dur="500"/>
                                        <p:tgtEl>
                                          <p:spTgt spid="32"/>
                                        </p:tgtEl>
                                      </p:cBhvr>
                                    </p:animEffect>
                                  </p:childTnLst>
                                </p:cTn>
                              </p:par>
                              <p:par>
                                <p:cTn id="64" presetID="22" presetClass="exit" presetSubtype="2" fill="hold" nodeType="withEffect">
                                  <p:stCondLst>
                                    <p:cond delay="0"/>
                                  </p:stCondLst>
                                  <p:childTnLst>
                                    <p:animEffect transition="out" filter="wipe(right)">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22" presetClass="exit" presetSubtype="2" fill="hold" nodeType="withEffect">
                                  <p:stCondLst>
                                    <p:cond delay="0"/>
                                  </p:stCondLst>
                                  <p:childTnLst>
                                    <p:animEffect transition="out" filter="wipe(right)">
                                      <p:cBhvr>
                                        <p:cTn id="68" dur="500"/>
                                        <p:tgtEl>
                                          <p:spTgt spid="17"/>
                                        </p:tgtEl>
                                      </p:cBhvr>
                                    </p:animEffect>
                                    <p:set>
                                      <p:cBhvr>
                                        <p:cTn id="69" dur="1" fill="hold">
                                          <p:stCondLst>
                                            <p:cond delay="499"/>
                                          </p:stCondLst>
                                        </p:cTn>
                                        <p:tgtEl>
                                          <p:spTgt spid="17"/>
                                        </p:tgtEl>
                                        <p:attrNameLst>
                                          <p:attrName>style.visibility</p:attrName>
                                        </p:attrNameLst>
                                      </p:cBhvr>
                                      <p:to>
                                        <p:strVal val="hidden"/>
                                      </p:to>
                                    </p:set>
                                  </p:childTnLst>
                                </p:cTn>
                              </p:par>
                              <p:par>
                                <p:cTn id="70" presetID="22" presetClass="exit" presetSubtype="2" fill="hold" nodeType="withEffect">
                                  <p:stCondLst>
                                    <p:cond delay="0"/>
                                  </p:stCondLst>
                                  <p:childTnLst>
                                    <p:animEffect transition="out" filter="wipe(right)">
                                      <p:cBhvr>
                                        <p:cTn id="71" dur="500"/>
                                        <p:tgtEl>
                                          <p:spTgt spid="19"/>
                                        </p:tgtEl>
                                      </p:cBhvr>
                                    </p:animEffect>
                                    <p:set>
                                      <p:cBhvr>
                                        <p:cTn id="72" dur="1" fill="hold">
                                          <p:stCondLst>
                                            <p:cond delay="499"/>
                                          </p:stCondLst>
                                        </p:cTn>
                                        <p:tgtEl>
                                          <p:spTgt spid="19"/>
                                        </p:tgtEl>
                                        <p:attrNameLst>
                                          <p:attrName>style.visibility</p:attrName>
                                        </p:attrNameLst>
                                      </p:cBhvr>
                                      <p:to>
                                        <p:strVal val="hidden"/>
                                      </p:to>
                                    </p:set>
                                  </p:childTnLst>
                                </p:cTn>
                              </p:par>
                              <p:par>
                                <p:cTn id="73" presetID="22" presetClass="exit" presetSubtype="2" fill="hold" nodeType="withEffect">
                                  <p:stCondLst>
                                    <p:cond delay="0"/>
                                  </p:stCondLst>
                                  <p:childTnLst>
                                    <p:animEffect transition="out" filter="wipe(right)">
                                      <p:cBhvr>
                                        <p:cTn id="74" dur="500"/>
                                        <p:tgtEl>
                                          <p:spTgt spid="27"/>
                                        </p:tgtEl>
                                      </p:cBhvr>
                                    </p:animEffect>
                                    <p:set>
                                      <p:cBhvr>
                                        <p:cTn id="75" dur="1" fill="hold">
                                          <p:stCondLst>
                                            <p:cond delay="499"/>
                                          </p:stCondLst>
                                        </p:cTn>
                                        <p:tgtEl>
                                          <p:spTgt spid="27"/>
                                        </p:tgtEl>
                                        <p:attrNameLst>
                                          <p:attrName>style.visibility</p:attrName>
                                        </p:attrNameLst>
                                      </p:cBhvr>
                                      <p:to>
                                        <p:strVal val="hidden"/>
                                      </p:to>
                                    </p:set>
                                  </p:childTnLst>
                                </p:cTn>
                              </p:par>
                              <p:par>
                                <p:cTn id="76" presetID="22" presetClass="exit" presetSubtype="2" fill="hold" nodeType="withEffect">
                                  <p:stCondLst>
                                    <p:cond delay="0"/>
                                  </p:stCondLst>
                                  <p:childTnLst>
                                    <p:animEffect transition="out" filter="wipe(right)">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childTnLst>
                          </p:cTn>
                        </p:par>
                        <p:par>
                          <p:cTn id="79" fill="hold">
                            <p:stCondLst>
                              <p:cond delay="500"/>
                            </p:stCondLst>
                            <p:childTnLst>
                              <p:par>
                                <p:cTn id="80" presetID="9" presetClass="exit" presetSubtype="0" fill="hold" grpId="1" nodeType="afterEffect">
                                  <p:stCondLst>
                                    <p:cond delay="0"/>
                                  </p:stCondLst>
                                  <p:childTnLst>
                                    <p:animEffect transition="out" filter="dissolve">
                                      <p:cBhvr>
                                        <p:cTn id="81" dur="500"/>
                                        <p:tgtEl>
                                          <p:spTgt spid="5"/>
                                        </p:tgtEl>
                                      </p:cBhvr>
                                    </p:animEffect>
                                    <p:set>
                                      <p:cBhvr>
                                        <p:cTn id="82" dur="1" fill="hold">
                                          <p:stCondLst>
                                            <p:cond delay="499"/>
                                          </p:stCondLst>
                                        </p:cTn>
                                        <p:tgtEl>
                                          <p:spTgt spid="5"/>
                                        </p:tgtEl>
                                        <p:attrNameLst>
                                          <p:attrName>style.visibility</p:attrName>
                                        </p:attrNameLst>
                                      </p:cBhvr>
                                      <p:to>
                                        <p:strVal val="hidden"/>
                                      </p:to>
                                    </p:set>
                                  </p:childTnLst>
                                </p:cTn>
                              </p:par>
                            </p:childTnLst>
                          </p:cTn>
                        </p:par>
                        <p:par>
                          <p:cTn id="83" fill="hold">
                            <p:stCondLst>
                              <p:cond delay="1000"/>
                            </p:stCondLst>
                            <p:childTnLst>
                              <p:par>
                                <p:cTn id="84" presetID="9" presetClass="entr" presetSubtype="0"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dissolve">
                                      <p:cBhvr>
                                        <p:cTn id="86" dur="500"/>
                                        <p:tgtEl>
                                          <p:spTgt spid="22"/>
                                        </p:tgtEl>
                                      </p:cBhvr>
                                    </p:animEffect>
                                  </p:childTnLst>
                                </p:cTn>
                              </p:par>
                            </p:childTnLst>
                          </p:cTn>
                        </p:par>
                        <p:par>
                          <p:cTn id="87" fill="hold">
                            <p:stCondLst>
                              <p:cond delay="1500"/>
                            </p:stCondLst>
                            <p:childTnLst>
                              <p:par>
                                <p:cTn id="88" presetID="9" presetClass="exit" presetSubtype="0" fill="hold" grpId="1" nodeType="afterEffect">
                                  <p:stCondLst>
                                    <p:cond delay="0"/>
                                  </p:stCondLst>
                                  <p:childTnLst>
                                    <p:animEffect transition="out" filter="dissolve">
                                      <p:cBhvr>
                                        <p:cTn id="89" dur="500"/>
                                        <p:tgtEl>
                                          <p:spTgt spid="9"/>
                                        </p:tgtEl>
                                      </p:cBhvr>
                                    </p:animEffect>
                                    <p:set>
                                      <p:cBhvr>
                                        <p:cTn id="90" dur="1" fill="hold">
                                          <p:stCondLst>
                                            <p:cond delay="499"/>
                                          </p:stCondLst>
                                        </p:cTn>
                                        <p:tgtEl>
                                          <p:spTgt spid="9"/>
                                        </p:tgtEl>
                                        <p:attrNameLst>
                                          <p:attrName>style.visibility</p:attrName>
                                        </p:attrNameLst>
                                      </p:cBhvr>
                                      <p:to>
                                        <p:strVal val="hidden"/>
                                      </p:to>
                                    </p:set>
                                  </p:childTnLst>
                                </p:cTn>
                              </p:par>
                            </p:childTnLst>
                          </p:cTn>
                        </p:par>
                        <p:par>
                          <p:cTn id="91" fill="hold">
                            <p:stCondLst>
                              <p:cond delay="2000"/>
                            </p:stCondLst>
                            <p:childTnLst>
                              <p:par>
                                <p:cTn id="92" presetID="9"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dissolve">
                                      <p:cBhvr>
                                        <p:cTn id="94" dur="500"/>
                                        <p:tgtEl>
                                          <p:spTgt spid="23"/>
                                        </p:tgtEl>
                                      </p:cBhvr>
                                    </p:animEffect>
                                  </p:childTnLst>
                                </p:cTn>
                              </p:par>
                            </p:childTnLst>
                          </p:cTn>
                        </p:par>
                        <p:par>
                          <p:cTn id="95" fill="hold">
                            <p:stCondLst>
                              <p:cond delay="2500"/>
                            </p:stCondLst>
                            <p:childTnLst>
                              <p:par>
                                <p:cTn id="96" presetID="9" presetClass="exit" presetSubtype="0" fill="hold" grpId="1" nodeType="afterEffect">
                                  <p:stCondLst>
                                    <p:cond delay="0"/>
                                  </p:stCondLst>
                                  <p:childTnLst>
                                    <p:animEffect transition="out" filter="dissolve">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childTnLst>
                          </p:cTn>
                        </p:par>
                        <p:par>
                          <p:cTn id="99" fill="hold">
                            <p:stCondLst>
                              <p:cond delay="3000"/>
                            </p:stCondLst>
                            <p:childTnLst>
                              <p:par>
                                <p:cTn id="100" presetID="9" presetClass="entr" presetSubtype="0"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dissolve">
                                      <p:cBhvr>
                                        <p:cTn id="102" dur="500"/>
                                        <p:tgtEl>
                                          <p:spTgt spid="24"/>
                                        </p:tgtEl>
                                      </p:cBhvr>
                                    </p:animEffect>
                                  </p:childTnLst>
                                </p:cTn>
                              </p:par>
                            </p:childTnLst>
                          </p:cTn>
                        </p:par>
                        <p:par>
                          <p:cTn id="103" fill="hold">
                            <p:stCondLst>
                              <p:cond delay="3500"/>
                            </p:stCondLst>
                            <p:childTnLst>
                              <p:par>
                                <p:cTn id="104" presetID="9" presetClass="exit" presetSubtype="0" fill="hold" grpId="1" nodeType="afterEffect">
                                  <p:stCondLst>
                                    <p:cond delay="0"/>
                                  </p:stCondLst>
                                  <p:childTnLst>
                                    <p:animEffect transition="out" filter="dissolve">
                                      <p:cBhvr>
                                        <p:cTn id="105" dur="500"/>
                                        <p:tgtEl>
                                          <p:spTgt spid="26"/>
                                        </p:tgtEl>
                                      </p:cBhvr>
                                    </p:animEffect>
                                    <p:set>
                                      <p:cBhvr>
                                        <p:cTn id="106" dur="1" fill="hold">
                                          <p:stCondLst>
                                            <p:cond delay="499"/>
                                          </p:stCondLst>
                                        </p:cTn>
                                        <p:tgtEl>
                                          <p:spTgt spid="26"/>
                                        </p:tgtEl>
                                        <p:attrNameLst>
                                          <p:attrName>style.visibility</p:attrName>
                                        </p:attrNameLst>
                                      </p:cBhvr>
                                      <p:to>
                                        <p:strVal val="hidden"/>
                                      </p:to>
                                    </p:set>
                                  </p:childTnLst>
                                </p:cTn>
                              </p:par>
                            </p:childTnLst>
                          </p:cTn>
                        </p:par>
                        <p:par>
                          <p:cTn id="107" fill="hold">
                            <p:stCondLst>
                              <p:cond delay="4000"/>
                            </p:stCondLst>
                            <p:childTnLst>
                              <p:par>
                                <p:cTn id="108" presetID="9" presetClass="entr" presetSubtype="0" fill="hold" grpId="0" nodeType="after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dissolve">
                                      <p:cBhvr>
                                        <p:cTn id="110" dur="500"/>
                                        <p:tgtEl>
                                          <p:spTgt spid="30"/>
                                        </p:tgtEl>
                                      </p:cBhvr>
                                    </p:animEffect>
                                  </p:childTnLst>
                                </p:cTn>
                              </p:par>
                            </p:childTnLst>
                          </p:cTn>
                        </p:par>
                        <p:par>
                          <p:cTn id="111" fill="hold">
                            <p:stCondLst>
                              <p:cond delay="4500"/>
                            </p:stCondLst>
                            <p:childTnLst>
                              <p:par>
                                <p:cTn id="112" presetID="9" presetClass="exit" presetSubtype="0" fill="hold" grpId="1" nodeType="afterEffect">
                                  <p:stCondLst>
                                    <p:cond delay="0"/>
                                  </p:stCondLst>
                                  <p:childTnLst>
                                    <p:animEffect transition="out" filter="dissolve">
                                      <p:cBhvr>
                                        <p:cTn id="113" dur="500"/>
                                        <p:tgtEl>
                                          <p:spTgt spid="12"/>
                                        </p:tgtEl>
                                      </p:cBhvr>
                                    </p:animEffect>
                                    <p:set>
                                      <p:cBhvr>
                                        <p:cTn id="114" dur="1" fill="hold">
                                          <p:stCondLst>
                                            <p:cond delay="499"/>
                                          </p:stCondLst>
                                        </p:cTn>
                                        <p:tgtEl>
                                          <p:spTgt spid="12"/>
                                        </p:tgtEl>
                                        <p:attrNameLst>
                                          <p:attrName>style.visibility</p:attrName>
                                        </p:attrNameLst>
                                      </p:cBhvr>
                                      <p:to>
                                        <p:strVal val="hidden"/>
                                      </p:to>
                                    </p:set>
                                  </p:childTnLst>
                                </p:cTn>
                              </p:par>
                            </p:childTnLst>
                          </p:cTn>
                        </p:par>
                        <p:par>
                          <p:cTn id="115" fill="hold">
                            <p:stCondLst>
                              <p:cond delay="5000"/>
                            </p:stCondLst>
                            <p:childTnLst>
                              <p:par>
                                <p:cTn id="116" presetID="9" presetClass="entr" presetSubtype="0"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dissolve">
                                      <p:cBhvr>
                                        <p:cTn id="118" dur="500"/>
                                        <p:tgtEl>
                                          <p:spTgt spid="25"/>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dissolve">
                                      <p:cBhvr>
                                        <p:cTn id="123" dur="500"/>
                                        <p:tgtEl>
                                          <p:spTgt spid="36"/>
                                        </p:tgtEl>
                                      </p:cBhvr>
                                    </p:animEffect>
                                  </p:childTnLst>
                                </p:cTn>
                              </p:par>
                            </p:childTnLst>
                          </p:cTn>
                        </p:par>
                        <p:par>
                          <p:cTn id="124" fill="hold">
                            <p:stCondLst>
                              <p:cond delay="500"/>
                            </p:stCondLst>
                            <p:childTnLst>
                              <p:par>
                                <p:cTn id="125" presetID="9" presetClass="entr" presetSubtype="0" fill="hold" grpId="0" nodeType="after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dissolve">
                                      <p:cBhvr>
                                        <p:cTn id="127" dur="500"/>
                                        <p:tgtEl>
                                          <p:spTgt spid="40"/>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dissolve">
                                      <p:cBhvr>
                                        <p:cTn id="132" dur="500"/>
                                        <p:tgtEl>
                                          <p:spTgt spid="3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dissolve">
                                      <p:cBhvr>
                                        <p:cTn id="137" dur="500"/>
                                        <p:tgtEl>
                                          <p:spTgt spid="38"/>
                                        </p:tgtEl>
                                      </p:cBhvr>
                                    </p:animEffect>
                                  </p:childTnLst>
                                </p:cTn>
                              </p:par>
                            </p:childTnLst>
                          </p:cTn>
                        </p:par>
                        <p:par>
                          <p:cTn id="138" fill="hold">
                            <p:stCondLst>
                              <p:cond delay="500"/>
                            </p:stCondLst>
                            <p:childTnLst>
                              <p:par>
                                <p:cTn id="139" presetID="9" presetClass="entr" presetSubtype="0" fill="hold" grpId="0" nodeType="after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dissolve">
                                      <p:cBhvr>
                                        <p:cTn id="141" dur="500"/>
                                        <p:tgtEl>
                                          <p:spTgt spid="41"/>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dissolve">
                                      <p:cBhvr>
                                        <p:cTn id="146" dur="500"/>
                                        <p:tgtEl>
                                          <p:spTgt spid="8"/>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xit" presetSubtype="0" fill="hold" grpId="1" nodeType="clickEffect">
                                  <p:stCondLst>
                                    <p:cond delay="0"/>
                                  </p:stCondLst>
                                  <p:childTnLst>
                                    <p:animEffect transition="out" filter="dissolve">
                                      <p:cBhvr>
                                        <p:cTn id="150" dur="500"/>
                                        <p:tgtEl>
                                          <p:spTgt spid="37"/>
                                        </p:tgtEl>
                                      </p:cBhvr>
                                    </p:animEffect>
                                    <p:set>
                                      <p:cBhvr>
                                        <p:cTn id="151" dur="1" fill="hold">
                                          <p:stCondLst>
                                            <p:cond delay="499"/>
                                          </p:stCondLst>
                                        </p:cTn>
                                        <p:tgtEl>
                                          <p:spTgt spid="37"/>
                                        </p:tgtEl>
                                        <p:attrNameLst>
                                          <p:attrName>style.visibility</p:attrName>
                                        </p:attrNameLst>
                                      </p:cBhvr>
                                      <p:to>
                                        <p:strVal val="hidden"/>
                                      </p:to>
                                    </p:set>
                                  </p:childTnLst>
                                </p:cTn>
                              </p:par>
                              <p:par>
                                <p:cTn id="152" presetID="9" presetClass="exit" presetSubtype="0" fill="hold" grpId="1" nodeType="withEffect">
                                  <p:stCondLst>
                                    <p:cond delay="0"/>
                                  </p:stCondLst>
                                  <p:childTnLst>
                                    <p:animEffect transition="out" filter="dissolve">
                                      <p:cBhvr>
                                        <p:cTn id="153" dur="500"/>
                                        <p:tgtEl>
                                          <p:spTgt spid="38"/>
                                        </p:tgtEl>
                                      </p:cBhvr>
                                    </p:animEffect>
                                    <p:set>
                                      <p:cBhvr>
                                        <p:cTn id="154" dur="1" fill="hold">
                                          <p:stCondLst>
                                            <p:cond delay="499"/>
                                          </p:stCondLst>
                                        </p:cTn>
                                        <p:tgtEl>
                                          <p:spTgt spid="38"/>
                                        </p:tgtEl>
                                        <p:attrNameLst>
                                          <p:attrName>style.visibility</p:attrName>
                                        </p:attrNameLst>
                                      </p:cBhvr>
                                      <p:to>
                                        <p:strVal val="hidden"/>
                                      </p:to>
                                    </p:set>
                                  </p:childTnLst>
                                </p:cTn>
                              </p:par>
                              <p:par>
                                <p:cTn id="155" presetID="9" presetClass="exit" presetSubtype="0" fill="hold" grpId="1" nodeType="withEffect">
                                  <p:stCondLst>
                                    <p:cond delay="0"/>
                                  </p:stCondLst>
                                  <p:childTnLst>
                                    <p:animEffect transition="out" filter="dissolve">
                                      <p:cBhvr>
                                        <p:cTn id="156" dur="500"/>
                                        <p:tgtEl>
                                          <p:spTgt spid="41"/>
                                        </p:tgtEl>
                                      </p:cBhvr>
                                    </p:animEffect>
                                    <p:set>
                                      <p:cBhvr>
                                        <p:cTn id="157" dur="1" fill="hold">
                                          <p:stCondLst>
                                            <p:cond delay="499"/>
                                          </p:stCondLst>
                                        </p:cTn>
                                        <p:tgtEl>
                                          <p:spTgt spid="41"/>
                                        </p:tgtEl>
                                        <p:attrNameLst>
                                          <p:attrName>style.visibility</p:attrName>
                                        </p:attrNameLst>
                                      </p:cBhvr>
                                      <p:to>
                                        <p:strVal val="hidden"/>
                                      </p:to>
                                    </p:set>
                                  </p:childTnLst>
                                </p:cTn>
                              </p:par>
                              <p:par>
                                <p:cTn id="158" presetID="9" presetClass="exit" presetSubtype="0" fill="hold" grpId="1" nodeType="withEffect">
                                  <p:stCondLst>
                                    <p:cond delay="0"/>
                                  </p:stCondLst>
                                  <p:childTnLst>
                                    <p:animEffect transition="out" filter="dissolve">
                                      <p:cBhvr>
                                        <p:cTn id="159" dur="500"/>
                                        <p:tgtEl>
                                          <p:spTgt spid="40"/>
                                        </p:tgtEl>
                                      </p:cBhvr>
                                    </p:animEffect>
                                    <p:set>
                                      <p:cBhvr>
                                        <p:cTn id="160" dur="1" fill="hold">
                                          <p:stCondLst>
                                            <p:cond delay="499"/>
                                          </p:stCondLst>
                                        </p:cTn>
                                        <p:tgtEl>
                                          <p:spTgt spid="40"/>
                                        </p:tgtEl>
                                        <p:attrNameLst>
                                          <p:attrName>style.visibility</p:attrName>
                                        </p:attrNameLst>
                                      </p:cBhvr>
                                      <p:to>
                                        <p:strVal val="hidden"/>
                                      </p:to>
                                    </p:set>
                                  </p:childTnLst>
                                </p:cTn>
                              </p:par>
                              <p:par>
                                <p:cTn id="161" presetID="9" presetClass="exit" presetSubtype="0" fill="hold" grpId="1" nodeType="withEffect">
                                  <p:stCondLst>
                                    <p:cond delay="0"/>
                                  </p:stCondLst>
                                  <p:childTnLst>
                                    <p:animEffect transition="out" filter="dissolve">
                                      <p:cBhvr>
                                        <p:cTn id="162" dur="500"/>
                                        <p:tgtEl>
                                          <p:spTgt spid="36"/>
                                        </p:tgtEl>
                                      </p:cBhvr>
                                    </p:animEffect>
                                    <p:set>
                                      <p:cBhvr>
                                        <p:cTn id="163" dur="1" fill="hold">
                                          <p:stCondLst>
                                            <p:cond delay="499"/>
                                          </p:stCondLst>
                                        </p:cTn>
                                        <p:tgtEl>
                                          <p:spTgt spid="36"/>
                                        </p:tgtEl>
                                        <p:attrNameLst>
                                          <p:attrName>style.visibility</p:attrName>
                                        </p:attrNameLst>
                                      </p:cBhvr>
                                      <p:to>
                                        <p:strVal val="hidden"/>
                                      </p:to>
                                    </p:set>
                                  </p:childTnLst>
                                </p:cTn>
                              </p:par>
                              <p:par>
                                <p:cTn id="164" presetID="9" presetClass="exit" presetSubtype="0" fill="hold" grpId="1" nodeType="withEffect">
                                  <p:stCondLst>
                                    <p:cond delay="0"/>
                                  </p:stCondLst>
                                  <p:childTnLst>
                                    <p:animEffect transition="out" filter="dissolve">
                                      <p:cBhvr>
                                        <p:cTn id="165" dur="500"/>
                                        <p:tgtEl>
                                          <p:spTgt spid="32"/>
                                        </p:tgtEl>
                                      </p:cBhvr>
                                    </p:animEffect>
                                    <p:set>
                                      <p:cBhvr>
                                        <p:cTn id="166" dur="1" fill="hold">
                                          <p:stCondLst>
                                            <p:cond delay="499"/>
                                          </p:stCondLst>
                                        </p:cTn>
                                        <p:tgtEl>
                                          <p:spTgt spid="32"/>
                                        </p:tgtEl>
                                        <p:attrNameLst>
                                          <p:attrName>style.visibility</p:attrName>
                                        </p:attrNameLst>
                                      </p:cBhvr>
                                      <p:to>
                                        <p:strVal val="hidden"/>
                                      </p:to>
                                    </p:set>
                                  </p:childTnLst>
                                </p:cTn>
                              </p:par>
                              <p:par>
                                <p:cTn id="167" presetID="9" presetClass="exit" presetSubtype="0" fill="hold" grpId="1" nodeType="withEffect">
                                  <p:stCondLst>
                                    <p:cond delay="0"/>
                                  </p:stCondLst>
                                  <p:childTnLst>
                                    <p:animEffect transition="out" filter="dissolve">
                                      <p:cBhvr>
                                        <p:cTn id="168" dur="500"/>
                                        <p:tgtEl>
                                          <p:spTgt spid="22"/>
                                        </p:tgtEl>
                                      </p:cBhvr>
                                    </p:animEffect>
                                    <p:set>
                                      <p:cBhvr>
                                        <p:cTn id="169" dur="1" fill="hold">
                                          <p:stCondLst>
                                            <p:cond delay="499"/>
                                          </p:stCondLst>
                                        </p:cTn>
                                        <p:tgtEl>
                                          <p:spTgt spid="22"/>
                                        </p:tgtEl>
                                        <p:attrNameLst>
                                          <p:attrName>style.visibility</p:attrName>
                                        </p:attrNameLst>
                                      </p:cBhvr>
                                      <p:to>
                                        <p:strVal val="hidden"/>
                                      </p:to>
                                    </p:set>
                                  </p:childTnLst>
                                </p:cTn>
                              </p:par>
                              <p:par>
                                <p:cTn id="170" presetID="9" presetClass="exit" presetSubtype="0" fill="hold" grpId="1" nodeType="withEffect">
                                  <p:stCondLst>
                                    <p:cond delay="0"/>
                                  </p:stCondLst>
                                  <p:childTnLst>
                                    <p:animEffect transition="out" filter="dissolve">
                                      <p:cBhvr>
                                        <p:cTn id="171" dur="500"/>
                                        <p:tgtEl>
                                          <p:spTgt spid="23"/>
                                        </p:tgtEl>
                                      </p:cBhvr>
                                    </p:animEffect>
                                    <p:set>
                                      <p:cBhvr>
                                        <p:cTn id="172" dur="1" fill="hold">
                                          <p:stCondLst>
                                            <p:cond delay="499"/>
                                          </p:stCondLst>
                                        </p:cTn>
                                        <p:tgtEl>
                                          <p:spTgt spid="23"/>
                                        </p:tgtEl>
                                        <p:attrNameLst>
                                          <p:attrName>style.visibility</p:attrName>
                                        </p:attrNameLst>
                                      </p:cBhvr>
                                      <p:to>
                                        <p:strVal val="hidden"/>
                                      </p:to>
                                    </p:set>
                                  </p:childTnLst>
                                </p:cTn>
                              </p:par>
                              <p:par>
                                <p:cTn id="173" presetID="9" presetClass="exit" presetSubtype="0" fill="hold" grpId="1" nodeType="withEffect">
                                  <p:stCondLst>
                                    <p:cond delay="0"/>
                                  </p:stCondLst>
                                  <p:childTnLst>
                                    <p:animEffect transition="out" filter="dissolve">
                                      <p:cBhvr>
                                        <p:cTn id="174" dur="500"/>
                                        <p:tgtEl>
                                          <p:spTgt spid="24"/>
                                        </p:tgtEl>
                                      </p:cBhvr>
                                    </p:animEffect>
                                    <p:set>
                                      <p:cBhvr>
                                        <p:cTn id="175" dur="1" fill="hold">
                                          <p:stCondLst>
                                            <p:cond delay="499"/>
                                          </p:stCondLst>
                                        </p:cTn>
                                        <p:tgtEl>
                                          <p:spTgt spid="24"/>
                                        </p:tgtEl>
                                        <p:attrNameLst>
                                          <p:attrName>style.visibility</p:attrName>
                                        </p:attrNameLst>
                                      </p:cBhvr>
                                      <p:to>
                                        <p:strVal val="hidden"/>
                                      </p:to>
                                    </p:set>
                                  </p:childTnLst>
                                </p:cTn>
                              </p:par>
                              <p:par>
                                <p:cTn id="176" presetID="9" presetClass="exit" presetSubtype="0" fill="hold" grpId="1" nodeType="withEffect">
                                  <p:stCondLst>
                                    <p:cond delay="0"/>
                                  </p:stCondLst>
                                  <p:childTnLst>
                                    <p:animEffect transition="out" filter="dissolve">
                                      <p:cBhvr>
                                        <p:cTn id="177" dur="500"/>
                                        <p:tgtEl>
                                          <p:spTgt spid="30"/>
                                        </p:tgtEl>
                                      </p:cBhvr>
                                    </p:animEffect>
                                    <p:set>
                                      <p:cBhvr>
                                        <p:cTn id="178" dur="1" fill="hold">
                                          <p:stCondLst>
                                            <p:cond delay="499"/>
                                          </p:stCondLst>
                                        </p:cTn>
                                        <p:tgtEl>
                                          <p:spTgt spid="30"/>
                                        </p:tgtEl>
                                        <p:attrNameLst>
                                          <p:attrName>style.visibility</p:attrName>
                                        </p:attrNameLst>
                                      </p:cBhvr>
                                      <p:to>
                                        <p:strVal val="hidden"/>
                                      </p:to>
                                    </p:set>
                                  </p:childTnLst>
                                </p:cTn>
                              </p:par>
                              <p:par>
                                <p:cTn id="179" presetID="9" presetClass="exit" presetSubtype="0" fill="hold" grpId="1" nodeType="withEffect">
                                  <p:stCondLst>
                                    <p:cond delay="0"/>
                                  </p:stCondLst>
                                  <p:childTnLst>
                                    <p:animEffect transition="out" filter="dissolve">
                                      <p:cBhvr>
                                        <p:cTn id="180" dur="500"/>
                                        <p:tgtEl>
                                          <p:spTgt spid="25"/>
                                        </p:tgtEl>
                                      </p:cBhvr>
                                    </p:animEffect>
                                    <p:set>
                                      <p:cBhvr>
                                        <p:cTn id="181" dur="1" fill="hold">
                                          <p:stCondLst>
                                            <p:cond delay="499"/>
                                          </p:stCondLst>
                                        </p:cTn>
                                        <p:tgtEl>
                                          <p:spTgt spid="25"/>
                                        </p:tgtEl>
                                        <p:attrNameLst>
                                          <p:attrName>style.visibility</p:attrName>
                                        </p:attrNameLst>
                                      </p:cBhvr>
                                      <p:to>
                                        <p:strVal val="hidden"/>
                                      </p:to>
                                    </p:set>
                                  </p:childTnLst>
                                </p:cTn>
                              </p:par>
                              <p:par>
                                <p:cTn id="182" presetID="9" presetClass="exit" presetSubtype="0" fill="hold" grpId="1" nodeType="withEffect">
                                  <p:stCondLst>
                                    <p:cond delay="0"/>
                                  </p:stCondLst>
                                  <p:childTnLst>
                                    <p:animEffect transition="out" filter="dissolve">
                                      <p:cBhvr>
                                        <p:cTn id="183" dur="500"/>
                                        <p:tgtEl>
                                          <p:spTgt spid="3">
                                            <p:txEl>
                                              <p:pRg st="0" end="0"/>
                                            </p:txEl>
                                          </p:spTgt>
                                        </p:tgtEl>
                                      </p:cBhvr>
                                    </p:animEffect>
                                    <p:set>
                                      <p:cBhvr>
                                        <p:cTn id="184" dur="1" fill="hold">
                                          <p:stCondLst>
                                            <p:cond delay="499"/>
                                          </p:stCondLst>
                                        </p:cTn>
                                        <p:tgtEl>
                                          <p:spTgt spid="3">
                                            <p:txEl>
                                              <p:pRg st="0" end="0"/>
                                            </p:txEl>
                                          </p:spTgt>
                                        </p:tgtEl>
                                        <p:attrNameLst>
                                          <p:attrName>style.visibility</p:attrName>
                                        </p:attrNameLst>
                                      </p:cBhvr>
                                      <p:to>
                                        <p:strVal val="hidden"/>
                                      </p:to>
                                    </p:set>
                                  </p:childTnLst>
                                </p:cTn>
                              </p:par>
                              <p:par>
                                <p:cTn id="185" presetID="9" presetClass="exit" presetSubtype="0" fill="hold" grpId="1" nodeType="withEffect">
                                  <p:stCondLst>
                                    <p:cond delay="0"/>
                                  </p:stCondLst>
                                  <p:childTnLst>
                                    <p:animEffect transition="out" filter="dissolve">
                                      <p:cBhvr>
                                        <p:cTn id="186" dur="500"/>
                                        <p:tgtEl>
                                          <p:spTgt spid="8"/>
                                        </p:tgtEl>
                                      </p:cBhvr>
                                    </p:animEffect>
                                    <p:set>
                                      <p:cBhvr>
                                        <p:cTn id="18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build="p"/>
      <p:bldP spid="4" grpId="0" animBg="1"/>
      <p:bldP spid="5" grpId="0" animBg="1"/>
      <p:bldP spid="5" grpId="1" animBg="1"/>
      <p:bldP spid="9" grpId="0" animBg="1"/>
      <p:bldP spid="9" grpId="1" animBg="1"/>
      <p:bldP spid="10" grpId="0" animBg="1"/>
      <p:bldP spid="10" grpId="1" animBg="1"/>
      <p:bldP spid="12" grpId="0" animBg="1"/>
      <p:bldP spid="12" grpId="1" animBg="1"/>
      <p:bldP spid="22" grpId="0" animBg="1"/>
      <p:bldP spid="22" grpId="1" animBg="1"/>
      <p:bldP spid="23" grpId="0" animBg="1"/>
      <p:bldP spid="23" grpId="1" animBg="1"/>
      <p:bldP spid="24" grpId="0" animBg="1"/>
      <p:bldP spid="24" grpId="1" animBg="1"/>
      <p:bldP spid="25" grpId="0" animBg="1"/>
      <p:bldP spid="25" grpId="1" animBg="1"/>
      <p:bldP spid="26" grpId="0"/>
      <p:bldP spid="26" grpId="1"/>
      <p:bldP spid="30" grpId="0"/>
      <p:bldP spid="30" grpId="1"/>
      <p:bldP spid="32" grpId="0"/>
      <p:bldP spid="32" grpId="1"/>
      <p:bldP spid="36" grpId="0" animBg="1"/>
      <p:bldP spid="36" grpId="1" animBg="1"/>
      <p:bldP spid="37" grpId="0"/>
      <p:bldP spid="37" grpId="1"/>
      <p:bldP spid="38" grpId="0"/>
      <p:bldP spid="38" grpId="1"/>
      <p:bldP spid="40" grpId="0"/>
      <p:bldP spid="40" grpId="1"/>
      <p:bldP spid="41" grpId="0"/>
      <p:bldP spid="41" grpId="1"/>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Parameter vs. Statistic</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8" name="Content Placeholder 7">
            <a:extLst>
              <a:ext uri="{FF2B5EF4-FFF2-40B4-BE49-F238E27FC236}">
                <a16:creationId xmlns:a16="http://schemas.microsoft.com/office/drawing/2014/main" id="{E927820E-8A22-BB46-BAE4-FA3775C58BB8}"/>
              </a:ext>
            </a:extLst>
          </p:cNvPr>
          <p:cNvSpPr>
            <a:spLocks noGrp="1"/>
          </p:cNvSpPr>
          <p:nvPr>
            <p:ph idx="1"/>
          </p:nvPr>
        </p:nvSpPr>
        <p:spPr>
          <a:xfrm>
            <a:off x="838200" y="1825625"/>
            <a:ext cx="6411686" cy="4351338"/>
          </a:xfrm>
        </p:spPr>
        <p:txBody>
          <a:bodyPr>
            <a:normAutofit lnSpcReduction="10000"/>
          </a:bodyPr>
          <a:lstStyle/>
          <a:p>
            <a:pPr marL="0" indent="0">
              <a:buNone/>
            </a:pPr>
            <a:r>
              <a:rPr lang="en-US" dirty="0"/>
              <a:t>Every statistic is a random variable</a:t>
            </a:r>
          </a:p>
          <a:p>
            <a:pPr marL="0" indent="0">
              <a:buNone/>
            </a:pPr>
            <a:endParaRPr lang="en-US" dirty="0"/>
          </a:p>
          <a:p>
            <a:r>
              <a:rPr lang="en-US" dirty="0"/>
              <a:t>numerical value of a statistic can’t give the exact value of the parameter</a:t>
            </a:r>
          </a:p>
          <a:p>
            <a:endParaRPr lang="en-US" dirty="0"/>
          </a:p>
          <a:p>
            <a:r>
              <a:rPr lang="en-US" dirty="0"/>
              <a:t>observed value of statistic depends on a particular sample</a:t>
            </a:r>
          </a:p>
          <a:p>
            <a:endParaRPr lang="en-US" dirty="0"/>
          </a:p>
          <a:p>
            <a:r>
              <a:rPr lang="en-US" dirty="0"/>
              <a:t>value of statistic vary with each new sample</a:t>
            </a:r>
          </a:p>
        </p:txBody>
      </p:sp>
      <p:sp>
        <p:nvSpPr>
          <p:cNvPr id="31" name="Oval 30">
            <a:extLst>
              <a:ext uri="{FF2B5EF4-FFF2-40B4-BE49-F238E27FC236}">
                <a16:creationId xmlns:a16="http://schemas.microsoft.com/office/drawing/2014/main" id="{FBBBDAA4-218C-5F41-BB87-843A3F792BFA}"/>
              </a:ext>
            </a:extLst>
          </p:cNvPr>
          <p:cNvSpPr/>
          <p:nvPr/>
        </p:nvSpPr>
        <p:spPr>
          <a:xfrm>
            <a:off x="8578664" y="5663145"/>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33" name="Oval 32">
            <a:extLst>
              <a:ext uri="{FF2B5EF4-FFF2-40B4-BE49-F238E27FC236}">
                <a16:creationId xmlns:a16="http://schemas.microsoft.com/office/drawing/2014/main" id="{B9064379-31F9-8645-B18C-3A13F5F77D70}"/>
              </a:ext>
            </a:extLst>
          </p:cNvPr>
          <p:cNvSpPr/>
          <p:nvPr/>
        </p:nvSpPr>
        <p:spPr>
          <a:xfrm>
            <a:off x="9105976" y="5663145"/>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34" name="Oval 33">
            <a:extLst>
              <a:ext uri="{FF2B5EF4-FFF2-40B4-BE49-F238E27FC236}">
                <a16:creationId xmlns:a16="http://schemas.microsoft.com/office/drawing/2014/main" id="{81450118-C1C8-A144-9BBC-999A25EB439B}"/>
              </a:ext>
            </a:extLst>
          </p:cNvPr>
          <p:cNvSpPr/>
          <p:nvPr/>
        </p:nvSpPr>
        <p:spPr>
          <a:xfrm>
            <a:off x="9633288" y="5663145"/>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35" name="Oval 34">
            <a:extLst>
              <a:ext uri="{FF2B5EF4-FFF2-40B4-BE49-F238E27FC236}">
                <a16:creationId xmlns:a16="http://schemas.microsoft.com/office/drawing/2014/main" id="{271F5832-7461-C544-800C-F4CAF287E80C}"/>
              </a:ext>
            </a:extLst>
          </p:cNvPr>
          <p:cNvSpPr/>
          <p:nvPr/>
        </p:nvSpPr>
        <p:spPr>
          <a:xfrm>
            <a:off x="10666637" y="5643808"/>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39" name="TextBox 38">
            <a:extLst>
              <a:ext uri="{FF2B5EF4-FFF2-40B4-BE49-F238E27FC236}">
                <a16:creationId xmlns:a16="http://schemas.microsoft.com/office/drawing/2014/main" id="{53FE091B-1548-2842-BC39-2A3A352C91DB}"/>
              </a:ext>
            </a:extLst>
          </p:cNvPr>
          <p:cNvSpPr txBox="1"/>
          <p:nvPr/>
        </p:nvSpPr>
        <p:spPr>
          <a:xfrm>
            <a:off x="10160600" y="5648775"/>
            <a:ext cx="473206" cy="523220"/>
          </a:xfrm>
          <a:prstGeom prst="rect">
            <a:avLst/>
          </a:prstGeom>
          <a:noFill/>
        </p:spPr>
        <p:txBody>
          <a:bodyPr wrap="none" rtlCol="0">
            <a:spAutoFit/>
          </a:bodyPr>
          <a:lstStyle/>
          <a:p>
            <a:r>
              <a:rPr lang="en-US" sz="2800" b="1" dirty="0"/>
              <a:t>...</a:t>
            </a:r>
          </a:p>
        </p:txBody>
      </p:sp>
      <p:sp>
        <p:nvSpPr>
          <p:cNvPr id="42" name="Right Brace 41">
            <a:extLst>
              <a:ext uri="{FF2B5EF4-FFF2-40B4-BE49-F238E27FC236}">
                <a16:creationId xmlns:a16="http://schemas.microsoft.com/office/drawing/2014/main" id="{427DA85A-D8E5-EE41-83B9-7BF76B394AB9}"/>
              </a:ext>
            </a:extLst>
          </p:cNvPr>
          <p:cNvSpPr/>
          <p:nvPr/>
        </p:nvSpPr>
        <p:spPr>
          <a:xfrm rot="5400000" flipH="1">
            <a:off x="9778015" y="4275171"/>
            <a:ext cx="234601" cy="2633304"/>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6A815A1-4AFA-A94F-A76A-D678C5B94045}"/>
                  </a:ext>
                </a:extLst>
              </p:cNvPr>
              <p:cNvSpPr/>
              <p:nvPr/>
            </p:nvSpPr>
            <p:spPr>
              <a:xfrm>
                <a:off x="9170313" y="4953033"/>
                <a:ext cx="49725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1" i="1">
                              <a:solidFill>
                                <a:srgbClr val="FF0000"/>
                              </a:solidFill>
                              <a:latin typeface="Cambria Math" panose="02040503050406030204" pitchFamily="18" charset="0"/>
                            </a:rPr>
                          </m:ctrlPr>
                        </m:accPr>
                        <m:e>
                          <m:r>
                            <m:rPr>
                              <m:nor/>
                            </m:rPr>
                            <a:rPr lang="en-US" sz="2800" dirty="0">
                              <a:solidFill>
                                <a:srgbClr val="FF0000"/>
                              </a:solidFill>
                              <a:latin typeface="Lucida Handwriting" panose="03010101010101010101" pitchFamily="66" charset="77"/>
                            </a:rPr>
                            <m:t>x</m:t>
                          </m:r>
                        </m:e>
                      </m:acc>
                    </m:oMath>
                  </m:oMathPara>
                </a14:m>
                <a:endParaRPr lang="en-US" sz="2800" dirty="0"/>
              </a:p>
            </p:txBody>
          </p:sp>
        </mc:Choice>
        <mc:Fallback xmlns="">
          <p:sp>
            <p:nvSpPr>
              <p:cNvPr id="11" name="Rectangle 10">
                <a:extLst>
                  <a:ext uri="{FF2B5EF4-FFF2-40B4-BE49-F238E27FC236}">
                    <a16:creationId xmlns:a16="http://schemas.microsoft.com/office/drawing/2014/main" id="{26A815A1-4AFA-A94F-A76A-D678C5B94045}"/>
                  </a:ext>
                </a:extLst>
              </p:cNvPr>
              <p:cNvSpPr>
                <a:spLocks noRot="1" noChangeAspect="1" noMove="1" noResize="1" noEditPoints="1" noAdjustHandles="1" noChangeArrowheads="1" noChangeShapeType="1" noTextEdit="1"/>
              </p:cNvSpPr>
              <p:nvPr/>
            </p:nvSpPr>
            <p:spPr>
              <a:xfrm>
                <a:off x="9170313" y="4953033"/>
                <a:ext cx="497252" cy="523220"/>
              </a:xfrm>
              <a:prstGeom prst="rect">
                <a:avLst/>
              </a:prstGeom>
              <a:blipFill>
                <a:blip r:embed="rId3"/>
                <a:stretch>
                  <a:fillRect b="-2381"/>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96081508-D8C0-3146-876E-F6D3B047D6A1}"/>
              </a:ext>
            </a:extLst>
          </p:cNvPr>
          <p:cNvSpPr/>
          <p:nvPr/>
        </p:nvSpPr>
        <p:spPr>
          <a:xfrm>
            <a:off x="10281725" y="4953033"/>
            <a:ext cx="381836" cy="523220"/>
          </a:xfrm>
          <a:prstGeom prst="rect">
            <a:avLst/>
          </a:prstGeom>
        </p:spPr>
        <p:txBody>
          <a:bodyPr wrap="none">
            <a:spAutoFit/>
          </a:bodyPr>
          <a:lstStyle/>
          <a:p>
            <a:r>
              <a:rPr lang="en-US" sz="2800" b="1" dirty="0">
                <a:solidFill>
                  <a:srgbClr val="7030A0"/>
                </a:solidFill>
                <a:latin typeface="Lucida Handwriting" panose="03010101010101010101" pitchFamily="66" charset="77"/>
              </a:rPr>
              <a:t>𝜇</a:t>
            </a:r>
            <a:endParaRPr lang="en-US" sz="2800" dirty="0"/>
          </a:p>
        </p:txBody>
      </p:sp>
      <p:sp>
        <p:nvSpPr>
          <p:cNvPr id="16" name="TextBox 15">
            <a:extLst>
              <a:ext uri="{FF2B5EF4-FFF2-40B4-BE49-F238E27FC236}">
                <a16:creationId xmlns:a16="http://schemas.microsoft.com/office/drawing/2014/main" id="{26CE58E1-8F89-9A4C-B541-F2CCC893C03B}"/>
              </a:ext>
            </a:extLst>
          </p:cNvPr>
          <p:cNvSpPr txBox="1"/>
          <p:nvPr/>
        </p:nvSpPr>
        <p:spPr>
          <a:xfrm>
            <a:off x="9767697" y="4891478"/>
            <a:ext cx="413896" cy="646331"/>
          </a:xfrm>
          <a:prstGeom prst="rect">
            <a:avLst/>
          </a:prstGeom>
          <a:noFill/>
        </p:spPr>
        <p:txBody>
          <a:bodyPr wrap="none" rtlCol="0">
            <a:spAutoFit/>
          </a:bodyPr>
          <a:lstStyle/>
          <a:p>
            <a:r>
              <a:rPr lang="en-US" sz="3600" dirty="0"/>
              <a:t>=</a:t>
            </a:r>
          </a:p>
        </p:txBody>
      </p:sp>
      <p:cxnSp>
        <p:nvCxnSpPr>
          <p:cNvPr id="20" name="Straight Connector 19">
            <a:extLst>
              <a:ext uri="{FF2B5EF4-FFF2-40B4-BE49-F238E27FC236}">
                <a16:creationId xmlns:a16="http://schemas.microsoft.com/office/drawing/2014/main" id="{DFA4624C-B745-524C-9583-59377E235994}"/>
              </a:ext>
            </a:extLst>
          </p:cNvPr>
          <p:cNvCxnSpPr/>
          <p:nvPr/>
        </p:nvCxnSpPr>
        <p:spPr>
          <a:xfrm flipV="1">
            <a:off x="9713872" y="4938510"/>
            <a:ext cx="478233" cy="5522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B24D8C8-C47F-2E46-8EBD-5BA75604AADB}"/>
              </a:ext>
            </a:extLst>
          </p:cNvPr>
          <p:cNvSpPr/>
          <p:nvPr/>
        </p:nvSpPr>
        <p:spPr>
          <a:xfrm>
            <a:off x="8447315" y="2000860"/>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pic>
        <p:nvPicPr>
          <p:cNvPr id="5" name="Graphic 4" descr="Checklist">
            <a:hlinkClick r:id="rId4" action="ppaction://hlinksldjump"/>
            <a:extLst>
              <a:ext uri="{FF2B5EF4-FFF2-40B4-BE49-F238E27FC236}">
                <a16:creationId xmlns:a16="http://schemas.microsoft.com/office/drawing/2014/main" id="{1844E4AB-2029-404A-A8F4-56A07070AA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330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dissolve">
                                      <p:cBhvr>
                                        <p:cTn id="19" dur="500"/>
                                        <p:tgtEl>
                                          <p:spTgt spid="34"/>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dissolve">
                                      <p:cBhvr>
                                        <p:cTn id="23" dur="500"/>
                                        <p:tgtEl>
                                          <p:spTgt spid="39"/>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dissolve">
                                      <p:cBhvr>
                                        <p:cTn id="32" dur="500"/>
                                        <p:tgtEl>
                                          <p:spTgt spid="8">
                                            <p:txEl>
                                              <p:pRg st="2" end="2"/>
                                            </p:txEl>
                                          </p:spTgt>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down)">
                                      <p:cBhvr>
                                        <p:cTn id="36" dur="500"/>
                                        <p:tgtEl>
                                          <p:spTgt spid="42"/>
                                        </p:tgtEl>
                                      </p:cBhvr>
                                    </p:animEffect>
                                  </p:childTnLst>
                                </p:cTn>
                              </p:par>
                            </p:childTnLst>
                          </p:cTn>
                        </p:par>
                        <p:par>
                          <p:cTn id="37" fill="hold">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childTnLst>
                          </p:cTn>
                        </p:par>
                        <p:par>
                          <p:cTn id="41" fill="hold">
                            <p:stCondLst>
                              <p:cond delay="1500"/>
                            </p:stCondLst>
                            <p:childTnLst>
                              <p:par>
                                <p:cTn id="42" presetID="9"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childTnLst>
                          </p:cTn>
                        </p:par>
                        <p:par>
                          <p:cTn id="45" fill="hold">
                            <p:stCondLst>
                              <p:cond delay="2000"/>
                            </p:stCondLst>
                            <p:childTnLst>
                              <p:par>
                                <p:cTn id="46" presetID="9"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childTnLst>
                          </p:cTn>
                        </p:par>
                        <p:par>
                          <p:cTn id="49" fill="hold">
                            <p:stCondLst>
                              <p:cond delay="2500"/>
                            </p:stCondLst>
                            <p:childTnLst>
                              <p:par>
                                <p:cTn id="50" presetID="22" presetClass="entr" presetSubtype="4"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animEffect transition="in" filter="dissolve">
                                      <p:cBhvr>
                                        <p:cTn id="57" dur="500"/>
                                        <p:tgtEl>
                                          <p:spTgt spid="8">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
                                            <p:txEl>
                                              <p:pRg st="6" end="6"/>
                                            </p:txEl>
                                          </p:spTgt>
                                        </p:tgtEl>
                                        <p:attrNameLst>
                                          <p:attrName>style.visibility</p:attrName>
                                        </p:attrNameLst>
                                      </p:cBhvr>
                                      <p:to>
                                        <p:strVal val="visible"/>
                                      </p:to>
                                    </p:set>
                                    <p:animEffect transition="in" filter="dissolve">
                                      <p:cBhvr>
                                        <p:cTn id="62" dur="500"/>
                                        <p:tgtEl>
                                          <p:spTgt spid="8">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1" nodeType="clickEffect">
                                  <p:stCondLst>
                                    <p:cond delay="0"/>
                                  </p:stCondLst>
                                  <p:childTnLst>
                                    <p:animEffect transition="out" filter="dissolve">
                                      <p:cBhvr>
                                        <p:cTn id="66" dur="500"/>
                                        <p:tgtEl>
                                          <p:spTgt spid="8">
                                            <p:txEl>
                                              <p:pRg st="0" end="0"/>
                                            </p:txEl>
                                          </p:spTgt>
                                        </p:tgtEl>
                                      </p:cBhvr>
                                    </p:animEffect>
                                    <p:set>
                                      <p:cBhvr>
                                        <p:cTn id="67" dur="1" fill="hold">
                                          <p:stCondLst>
                                            <p:cond delay="499"/>
                                          </p:stCondLst>
                                        </p:cTn>
                                        <p:tgtEl>
                                          <p:spTgt spid="8">
                                            <p:txEl>
                                              <p:pRg st="0" end="0"/>
                                            </p:txEl>
                                          </p:spTgt>
                                        </p:tgtEl>
                                        <p:attrNameLst>
                                          <p:attrName>style.visibility</p:attrName>
                                        </p:attrNameLst>
                                      </p:cBhvr>
                                      <p:to>
                                        <p:strVal val="hidden"/>
                                      </p:to>
                                    </p:set>
                                  </p:childTnLst>
                                </p:cTn>
                              </p:par>
                              <p:par>
                                <p:cTn id="68" presetID="9" presetClass="exit" presetSubtype="0" fill="hold" grpId="1" nodeType="withEffect">
                                  <p:stCondLst>
                                    <p:cond delay="0"/>
                                  </p:stCondLst>
                                  <p:childTnLst>
                                    <p:animEffect transition="out" filter="dissolve">
                                      <p:cBhvr>
                                        <p:cTn id="69" dur="500"/>
                                        <p:tgtEl>
                                          <p:spTgt spid="8">
                                            <p:txEl>
                                              <p:pRg st="2" end="2"/>
                                            </p:txEl>
                                          </p:spTgt>
                                        </p:tgtEl>
                                      </p:cBhvr>
                                    </p:animEffect>
                                    <p:set>
                                      <p:cBhvr>
                                        <p:cTn id="70" dur="1" fill="hold">
                                          <p:stCondLst>
                                            <p:cond delay="499"/>
                                          </p:stCondLst>
                                        </p:cTn>
                                        <p:tgtEl>
                                          <p:spTgt spid="8">
                                            <p:txEl>
                                              <p:pRg st="2" end="2"/>
                                            </p:txEl>
                                          </p:spTgt>
                                        </p:tgtEl>
                                        <p:attrNameLst>
                                          <p:attrName>style.visibility</p:attrName>
                                        </p:attrNameLst>
                                      </p:cBhvr>
                                      <p:to>
                                        <p:strVal val="hidden"/>
                                      </p:to>
                                    </p:set>
                                  </p:childTnLst>
                                </p:cTn>
                              </p:par>
                              <p:par>
                                <p:cTn id="71" presetID="9" presetClass="exit" presetSubtype="0" fill="hold" grpId="1" nodeType="withEffect">
                                  <p:stCondLst>
                                    <p:cond delay="0"/>
                                  </p:stCondLst>
                                  <p:childTnLst>
                                    <p:animEffect transition="out" filter="dissolve">
                                      <p:cBhvr>
                                        <p:cTn id="72" dur="500"/>
                                        <p:tgtEl>
                                          <p:spTgt spid="8">
                                            <p:txEl>
                                              <p:pRg st="4" end="4"/>
                                            </p:txEl>
                                          </p:spTgt>
                                        </p:tgtEl>
                                      </p:cBhvr>
                                    </p:animEffect>
                                    <p:set>
                                      <p:cBhvr>
                                        <p:cTn id="73" dur="1" fill="hold">
                                          <p:stCondLst>
                                            <p:cond delay="499"/>
                                          </p:stCondLst>
                                        </p:cTn>
                                        <p:tgtEl>
                                          <p:spTgt spid="8">
                                            <p:txEl>
                                              <p:pRg st="4" end="4"/>
                                            </p:txEl>
                                          </p:spTgt>
                                        </p:tgtEl>
                                        <p:attrNameLst>
                                          <p:attrName>style.visibility</p:attrName>
                                        </p:attrNameLst>
                                      </p:cBhvr>
                                      <p:to>
                                        <p:strVal val="hidden"/>
                                      </p:to>
                                    </p:set>
                                  </p:childTnLst>
                                </p:cTn>
                              </p:par>
                              <p:par>
                                <p:cTn id="74" presetID="9" presetClass="exit" presetSubtype="0" fill="hold" grpId="1" nodeType="withEffect">
                                  <p:stCondLst>
                                    <p:cond delay="0"/>
                                  </p:stCondLst>
                                  <p:childTnLst>
                                    <p:animEffect transition="out" filter="dissolve">
                                      <p:cBhvr>
                                        <p:cTn id="75" dur="500"/>
                                        <p:tgtEl>
                                          <p:spTgt spid="8">
                                            <p:txEl>
                                              <p:pRg st="6" end="6"/>
                                            </p:txEl>
                                          </p:spTgt>
                                        </p:tgtEl>
                                      </p:cBhvr>
                                    </p:animEffect>
                                    <p:set>
                                      <p:cBhvr>
                                        <p:cTn id="76" dur="1" fill="hold">
                                          <p:stCondLst>
                                            <p:cond delay="499"/>
                                          </p:stCondLst>
                                        </p:cTn>
                                        <p:tgtEl>
                                          <p:spTgt spid="8">
                                            <p:txEl>
                                              <p:pRg st="6" end="6"/>
                                            </p:txEl>
                                          </p:spTgt>
                                        </p:tgtEl>
                                        <p:attrNameLst>
                                          <p:attrName>style.visibility</p:attrName>
                                        </p:attrNameLst>
                                      </p:cBhvr>
                                      <p:to>
                                        <p:strVal val="hidden"/>
                                      </p:to>
                                    </p:set>
                                  </p:childTnLst>
                                </p:cTn>
                              </p:par>
                              <p:par>
                                <p:cTn id="77" presetID="9" presetClass="exit" presetSubtype="0" fill="hold" grpId="1" nodeType="withEffect">
                                  <p:stCondLst>
                                    <p:cond delay="0"/>
                                  </p:stCondLst>
                                  <p:childTnLst>
                                    <p:animEffect transition="out" filter="dissolve">
                                      <p:cBhvr>
                                        <p:cTn id="78" dur="500"/>
                                        <p:tgtEl>
                                          <p:spTgt spid="31"/>
                                        </p:tgtEl>
                                      </p:cBhvr>
                                    </p:animEffect>
                                    <p:set>
                                      <p:cBhvr>
                                        <p:cTn id="79" dur="1" fill="hold">
                                          <p:stCondLst>
                                            <p:cond delay="499"/>
                                          </p:stCondLst>
                                        </p:cTn>
                                        <p:tgtEl>
                                          <p:spTgt spid="31"/>
                                        </p:tgtEl>
                                        <p:attrNameLst>
                                          <p:attrName>style.visibility</p:attrName>
                                        </p:attrNameLst>
                                      </p:cBhvr>
                                      <p:to>
                                        <p:strVal val="hidden"/>
                                      </p:to>
                                    </p:set>
                                  </p:childTnLst>
                                </p:cTn>
                              </p:par>
                              <p:par>
                                <p:cTn id="80" presetID="9" presetClass="exit" presetSubtype="0" fill="hold" grpId="1" nodeType="withEffect">
                                  <p:stCondLst>
                                    <p:cond delay="0"/>
                                  </p:stCondLst>
                                  <p:childTnLst>
                                    <p:animEffect transition="out" filter="dissolv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par>
                                <p:cTn id="83" presetID="9" presetClass="exit" presetSubtype="0" fill="hold" grpId="1" nodeType="withEffect">
                                  <p:stCondLst>
                                    <p:cond delay="0"/>
                                  </p:stCondLst>
                                  <p:childTnLst>
                                    <p:animEffect transition="out" filter="dissolve">
                                      <p:cBhvr>
                                        <p:cTn id="84" dur="500"/>
                                        <p:tgtEl>
                                          <p:spTgt spid="34"/>
                                        </p:tgtEl>
                                      </p:cBhvr>
                                    </p:animEffect>
                                    <p:set>
                                      <p:cBhvr>
                                        <p:cTn id="85" dur="1" fill="hold">
                                          <p:stCondLst>
                                            <p:cond delay="499"/>
                                          </p:stCondLst>
                                        </p:cTn>
                                        <p:tgtEl>
                                          <p:spTgt spid="34"/>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par>
                                <p:cTn id="89" presetID="9" presetClass="exit" presetSubtype="0" fill="hold" grpId="1" nodeType="withEffect">
                                  <p:stCondLst>
                                    <p:cond delay="0"/>
                                  </p:stCondLst>
                                  <p:childTnLst>
                                    <p:animEffect transition="out" filter="dissolve">
                                      <p:cBhvr>
                                        <p:cTn id="90" dur="500"/>
                                        <p:tgtEl>
                                          <p:spTgt spid="39"/>
                                        </p:tgtEl>
                                      </p:cBhvr>
                                    </p:animEffect>
                                    <p:set>
                                      <p:cBhvr>
                                        <p:cTn id="91" dur="1" fill="hold">
                                          <p:stCondLst>
                                            <p:cond delay="499"/>
                                          </p:stCondLst>
                                        </p:cTn>
                                        <p:tgtEl>
                                          <p:spTgt spid="39"/>
                                        </p:tgtEl>
                                        <p:attrNameLst>
                                          <p:attrName>style.visibility</p:attrName>
                                        </p:attrNameLst>
                                      </p:cBhvr>
                                      <p:to>
                                        <p:strVal val="hidden"/>
                                      </p:to>
                                    </p:set>
                                  </p:childTnLst>
                                </p:cTn>
                              </p:par>
                              <p:par>
                                <p:cTn id="92" presetID="9" presetClass="exit" presetSubtype="0" fill="hold" grpId="1" nodeType="withEffect">
                                  <p:stCondLst>
                                    <p:cond delay="0"/>
                                  </p:stCondLst>
                                  <p:childTnLst>
                                    <p:animEffect transition="out" filter="dissolve">
                                      <p:cBhvr>
                                        <p:cTn id="93" dur="500"/>
                                        <p:tgtEl>
                                          <p:spTgt spid="42"/>
                                        </p:tgtEl>
                                      </p:cBhvr>
                                    </p:animEffect>
                                    <p:set>
                                      <p:cBhvr>
                                        <p:cTn id="94" dur="1" fill="hold">
                                          <p:stCondLst>
                                            <p:cond delay="499"/>
                                          </p:stCondLst>
                                        </p:cTn>
                                        <p:tgtEl>
                                          <p:spTgt spid="42"/>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11"/>
                                        </p:tgtEl>
                                      </p:cBhvr>
                                    </p:animEffect>
                                    <p:set>
                                      <p:cBhvr>
                                        <p:cTn id="97" dur="1" fill="hold">
                                          <p:stCondLst>
                                            <p:cond delay="499"/>
                                          </p:stCondLst>
                                        </p:cTn>
                                        <p:tgtEl>
                                          <p:spTgt spid="11"/>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13"/>
                                        </p:tgtEl>
                                      </p:cBhvr>
                                    </p:animEffect>
                                    <p:set>
                                      <p:cBhvr>
                                        <p:cTn id="100" dur="1" fill="hold">
                                          <p:stCondLst>
                                            <p:cond delay="499"/>
                                          </p:stCondLst>
                                        </p:cTn>
                                        <p:tgtEl>
                                          <p:spTgt spid="1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16"/>
                                        </p:tgtEl>
                                      </p:cBhvr>
                                    </p:animEffect>
                                    <p:set>
                                      <p:cBhvr>
                                        <p:cTn id="103" dur="1" fill="hold">
                                          <p:stCondLst>
                                            <p:cond delay="499"/>
                                          </p:stCondLst>
                                        </p:cTn>
                                        <p:tgtEl>
                                          <p:spTgt spid="16"/>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20"/>
                                        </p:tgtEl>
                                      </p:cBhvr>
                                    </p:animEffect>
                                    <p:set>
                                      <p:cBhvr>
                                        <p:cTn id="106" dur="1" fill="hold">
                                          <p:stCondLst>
                                            <p:cond delay="499"/>
                                          </p:stCondLst>
                                        </p:cTn>
                                        <p:tgtEl>
                                          <p:spTgt spid="20"/>
                                        </p:tgtEl>
                                        <p:attrNameLst>
                                          <p:attrName>style.visibility</p:attrName>
                                        </p:attrNameLst>
                                      </p:cBhvr>
                                      <p:to>
                                        <p:strVal val="hidden"/>
                                      </p:to>
                                    </p:set>
                                  </p:childTnLst>
                                </p:cTn>
                              </p:par>
                              <p:par>
                                <p:cTn id="107" presetID="9" presetClass="exit" presetSubtype="0" fill="hold" grpId="0" nodeType="withEffect">
                                  <p:stCondLst>
                                    <p:cond delay="0"/>
                                  </p:stCondLst>
                                  <p:childTnLst>
                                    <p:animEffect transition="out" filter="dissolve">
                                      <p:cBhvr>
                                        <p:cTn id="108" dur="500"/>
                                        <p:tgtEl>
                                          <p:spTgt spid="54"/>
                                        </p:tgtEl>
                                      </p:cBhvr>
                                    </p:animEffect>
                                    <p:set>
                                      <p:cBhvr>
                                        <p:cTn id="109" dur="1" fill="hold">
                                          <p:stCondLst>
                                            <p:cond delay="499"/>
                                          </p:stCondLst>
                                        </p:cTn>
                                        <p:tgtEl>
                                          <p:spTgt spid="54"/>
                                        </p:tgtEl>
                                        <p:attrNameLst>
                                          <p:attrName>style.visibility</p:attrName>
                                        </p:attrNameLst>
                                      </p:cBhvr>
                                      <p:to>
                                        <p:strVal val="hidden"/>
                                      </p:to>
                                    </p:set>
                                  </p:childTnLst>
                                </p:cTn>
                              </p:par>
                            </p:childTnLst>
                          </p:cTn>
                        </p:par>
                        <p:par>
                          <p:cTn id="110" fill="hold">
                            <p:stCondLst>
                              <p:cond delay="500"/>
                            </p:stCondLst>
                            <p:childTnLst>
                              <p:par>
                                <p:cTn id="111" presetID="9" presetClass="exit" presetSubtype="0" fill="hold" grpId="0" nodeType="afterEffect">
                                  <p:stCondLst>
                                    <p:cond delay="0"/>
                                  </p:stCondLst>
                                  <p:childTnLst>
                                    <p:animEffect transition="out" filter="dissolve">
                                      <p:cBhvr>
                                        <p:cTn id="112" dur="500"/>
                                        <p:tgtEl>
                                          <p:spTgt spid="2"/>
                                        </p:tgtEl>
                                      </p:cBhvr>
                                    </p:animEffect>
                                    <p:set>
                                      <p:cBhvr>
                                        <p:cTn id="113" dur="1" fill="hold">
                                          <p:stCondLst>
                                            <p:cond delay="499"/>
                                          </p:stCondLst>
                                        </p:cTn>
                                        <p:tgtEl>
                                          <p:spTgt spid="2"/>
                                        </p:tgtEl>
                                        <p:attrNameLst>
                                          <p:attrName>style.visibility</p:attrName>
                                        </p:attrNameLst>
                                      </p:cBhvr>
                                      <p:to>
                                        <p:strVal val="hidden"/>
                                      </p:to>
                                    </p:set>
                                  </p:childTnLst>
                                </p:cTn>
                              </p:par>
                            </p:childTnLst>
                          </p:cTn>
                        </p:par>
                        <p:par>
                          <p:cTn id="114" fill="hold">
                            <p:stCondLst>
                              <p:cond delay="1000"/>
                            </p:stCondLst>
                            <p:childTnLst>
                              <p:par>
                                <p:cTn id="115" presetID="9" presetClass="entr" presetSubtype="0" fill="hold" nodeType="after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dissolve">
                                      <p:cBhvr>
                                        <p:cTn id="1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uiExpand="1" build="p"/>
      <p:bldP spid="8" grpId="1" uiExpand="1" build="p"/>
      <p:bldP spid="31" grpId="0" animBg="1"/>
      <p:bldP spid="31" grpId="1" animBg="1"/>
      <p:bldP spid="33" grpId="0" animBg="1"/>
      <p:bldP spid="33" grpId="1" animBg="1"/>
      <p:bldP spid="34" grpId="0" animBg="1"/>
      <p:bldP spid="34" grpId="1" animBg="1"/>
      <p:bldP spid="35" grpId="0" animBg="1"/>
      <p:bldP spid="35" grpId="1" animBg="1"/>
      <p:bldP spid="39" grpId="0"/>
      <p:bldP spid="39" grpId="1"/>
      <p:bldP spid="42" grpId="0" animBg="1"/>
      <p:bldP spid="42" grpId="1" animBg="1"/>
      <p:bldP spid="11" grpId="0"/>
      <p:bldP spid="11" grpId="1"/>
      <p:bldP spid="13" grpId="0"/>
      <p:bldP spid="13" grpId="1"/>
      <p:bldP spid="16" grpId="0"/>
      <p:bldP spid="16" grpId="1"/>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t>Sampling distribution of a statistic</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p:sp>
        <p:nvSpPr>
          <p:cNvPr id="20" name="Oval 19">
            <a:extLst>
              <a:ext uri="{FF2B5EF4-FFF2-40B4-BE49-F238E27FC236}">
                <a16:creationId xmlns:a16="http://schemas.microsoft.com/office/drawing/2014/main" id="{8F6F1B59-4786-874C-911F-8DBC8E3DACCE}"/>
              </a:ext>
            </a:extLst>
          </p:cNvPr>
          <p:cNvSpPr/>
          <p:nvPr/>
        </p:nvSpPr>
        <p:spPr>
          <a:xfrm>
            <a:off x="8447315" y="2000860"/>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21" name="Oval 20">
            <a:extLst>
              <a:ext uri="{FF2B5EF4-FFF2-40B4-BE49-F238E27FC236}">
                <a16:creationId xmlns:a16="http://schemas.microsoft.com/office/drawing/2014/main" id="{B2598C4A-AA51-2848-A284-BC666125CD4B}"/>
              </a:ext>
            </a:extLst>
          </p:cNvPr>
          <p:cNvSpPr/>
          <p:nvPr/>
        </p:nvSpPr>
        <p:spPr>
          <a:xfrm>
            <a:off x="8120699" y="1712445"/>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22" name="Oval 21">
            <a:extLst>
              <a:ext uri="{FF2B5EF4-FFF2-40B4-BE49-F238E27FC236}">
                <a16:creationId xmlns:a16="http://schemas.microsoft.com/office/drawing/2014/main" id="{A41E0862-36FD-8F40-A328-3388B7A10D8B}"/>
              </a:ext>
            </a:extLst>
          </p:cNvPr>
          <p:cNvSpPr/>
          <p:nvPr/>
        </p:nvSpPr>
        <p:spPr>
          <a:xfrm>
            <a:off x="7626219" y="2419468"/>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23" name="Oval 22">
            <a:extLst>
              <a:ext uri="{FF2B5EF4-FFF2-40B4-BE49-F238E27FC236}">
                <a16:creationId xmlns:a16="http://schemas.microsoft.com/office/drawing/2014/main" id="{DE5A3691-DFFA-B945-8F2D-15CF21F36D57}"/>
              </a:ext>
            </a:extLst>
          </p:cNvPr>
          <p:cNvSpPr/>
          <p:nvPr/>
        </p:nvSpPr>
        <p:spPr>
          <a:xfrm>
            <a:off x="7471552" y="3275514"/>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24" name="Oval 23">
            <a:extLst>
              <a:ext uri="{FF2B5EF4-FFF2-40B4-BE49-F238E27FC236}">
                <a16:creationId xmlns:a16="http://schemas.microsoft.com/office/drawing/2014/main" id="{0B2EB344-EDA4-C44F-9598-A2D3F128205A}"/>
              </a:ext>
            </a:extLst>
          </p:cNvPr>
          <p:cNvSpPr/>
          <p:nvPr/>
        </p:nvSpPr>
        <p:spPr>
          <a:xfrm>
            <a:off x="8027183" y="4745474"/>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cxnSp>
        <p:nvCxnSpPr>
          <p:cNvPr id="25" name="Straight Arrow Connector 24">
            <a:extLst>
              <a:ext uri="{FF2B5EF4-FFF2-40B4-BE49-F238E27FC236}">
                <a16:creationId xmlns:a16="http://schemas.microsoft.com/office/drawing/2014/main" id="{61CC4EC6-899C-2F47-8294-388477F11B68}"/>
              </a:ext>
            </a:extLst>
          </p:cNvPr>
          <p:cNvCxnSpPr>
            <a:stCxn id="20" idx="1"/>
            <a:endCxn id="21" idx="5"/>
          </p:cNvCxnSpPr>
          <p:nvPr/>
        </p:nvCxnSpPr>
        <p:spPr>
          <a:xfrm flipH="1" flipV="1">
            <a:off x="8542764" y="2134510"/>
            <a:ext cx="330196" cy="291995"/>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9C536992-46B3-3B4A-85CA-AF469FC05EA9}"/>
              </a:ext>
            </a:extLst>
          </p:cNvPr>
          <p:cNvCxnSpPr/>
          <p:nvPr/>
        </p:nvCxnSpPr>
        <p:spPr>
          <a:xfrm flipH="1" flipV="1">
            <a:off x="8118909" y="2779513"/>
            <a:ext cx="417651" cy="185642"/>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7" name="Straight Arrow Connector 26">
            <a:extLst>
              <a:ext uri="{FF2B5EF4-FFF2-40B4-BE49-F238E27FC236}">
                <a16:creationId xmlns:a16="http://schemas.microsoft.com/office/drawing/2014/main" id="{C64BD81F-A868-6445-A422-72F4C67CA97F}"/>
              </a:ext>
            </a:extLst>
          </p:cNvPr>
          <p:cNvCxnSpPr>
            <a:stCxn id="20" idx="2"/>
            <a:endCxn id="23" idx="6"/>
          </p:cNvCxnSpPr>
          <p:nvPr/>
        </p:nvCxnSpPr>
        <p:spPr>
          <a:xfrm flipH="1">
            <a:off x="7966032" y="3454103"/>
            <a:ext cx="481283" cy="68651"/>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63450144-0EAC-C846-B4FF-D27ED213F196}"/>
              </a:ext>
            </a:extLst>
          </p:cNvPr>
          <p:cNvCxnSpPr>
            <a:stCxn id="20" idx="3"/>
            <a:endCxn id="24" idx="7"/>
          </p:cNvCxnSpPr>
          <p:nvPr/>
        </p:nvCxnSpPr>
        <p:spPr>
          <a:xfrm flipH="1">
            <a:off x="8482259" y="4481700"/>
            <a:ext cx="390701" cy="341853"/>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29" name="Oval 28">
            <a:extLst>
              <a:ext uri="{FF2B5EF4-FFF2-40B4-BE49-F238E27FC236}">
                <a16:creationId xmlns:a16="http://schemas.microsoft.com/office/drawing/2014/main" id="{1698083A-F9D8-8D46-BF2F-9E6F68100FD0}"/>
              </a:ext>
            </a:extLst>
          </p:cNvPr>
          <p:cNvSpPr/>
          <p:nvPr/>
        </p:nvSpPr>
        <p:spPr>
          <a:xfrm>
            <a:off x="1883679" y="275269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30" name="Oval 29">
            <a:extLst>
              <a:ext uri="{FF2B5EF4-FFF2-40B4-BE49-F238E27FC236}">
                <a16:creationId xmlns:a16="http://schemas.microsoft.com/office/drawing/2014/main" id="{AE915F83-D195-AD46-8CE5-6A520A77DE0F}"/>
              </a:ext>
            </a:extLst>
          </p:cNvPr>
          <p:cNvSpPr/>
          <p:nvPr/>
        </p:nvSpPr>
        <p:spPr>
          <a:xfrm>
            <a:off x="2410991" y="275269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31" name="Oval 30">
            <a:extLst>
              <a:ext uri="{FF2B5EF4-FFF2-40B4-BE49-F238E27FC236}">
                <a16:creationId xmlns:a16="http://schemas.microsoft.com/office/drawing/2014/main" id="{6E729BDC-4060-B348-85FA-683E7B555EDB}"/>
              </a:ext>
            </a:extLst>
          </p:cNvPr>
          <p:cNvSpPr/>
          <p:nvPr/>
        </p:nvSpPr>
        <p:spPr>
          <a:xfrm>
            <a:off x="2938303" y="2752697"/>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32" name="Oval 31">
            <a:extLst>
              <a:ext uri="{FF2B5EF4-FFF2-40B4-BE49-F238E27FC236}">
                <a16:creationId xmlns:a16="http://schemas.microsoft.com/office/drawing/2014/main" id="{8AA8B272-472D-CD4F-BD0D-6223ABB45AA4}"/>
              </a:ext>
            </a:extLst>
          </p:cNvPr>
          <p:cNvSpPr/>
          <p:nvPr/>
        </p:nvSpPr>
        <p:spPr>
          <a:xfrm>
            <a:off x="3971652" y="2733360"/>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33" name="TextBox 32">
            <a:extLst>
              <a:ext uri="{FF2B5EF4-FFF2-40B4-BE49-F238E27FC236}">
                <a16:creationId xmlns:a16="http://schemas.microsoft.com/office/drawing/2014/main" id="{9C608994-21FB-894B-A729-E10C686DA2B2}"/>
              </a:ext>
            </a:extLst>
          </p:cNvPr>
          <p:cNvSpPr txBox="1"/>
          <p:nvPr/>
        </p:nvSpPr>
        <p:spPr>
          <a:xfrm rot="15136355">
            <a:off x="7489568" y="4086445"/>
            <a:ext cx="476412" cy="584775"/>
          </a:xfrm>
          <a:prstGeom prst="rect">
            <a:avLst/>
          </a:prstGeom>
          <a:noFill/>
        </p:spPr>
        <p:txBody>
          <a:bodyPr wrap="none" rtlCol="0">
            <a:spAutoFit/>
          </a:bodyPr>
          <a:lstStyle/>
          <a:p>
            <a:r>
              <a:rPr lang="en-US" sz="3200" b="1" dirty="0"/>
              <a:t>…</a:t>
            </a:r>
          </a:p>
        </p:txBody>
      </p:sp>
      <p:cxnSp>
        <p:nvCxnSpPr>
          <p:cNvPr id="34" name="Straight Arrow Connector 33">
            <a:extLst>
              <a:ext uri="{FF2B5EF4-FFF2-40B4-BE49-F238E27FC236}">
                <a16:creationId xmlns:a16="http://schemas.microsoft.com/office/drawing/2014/main" id="{BAA7310C-2B56-5943-94CD-1F9A233AFB57}"/>
              </a:ext>
            </a:extLst>
          </p:cNvPr>
          <p:cNvCxnSpPr>
            <a:cxnSpLocks/>
            <a:endCxn id="33" idx="2"/>
          </p:cNvCxnSpPr>
          <p:nvPr/>
        </p:nvCxnSpPr>
        <p:spPr>
          <a:xfrm flipH="1">
            <a:off x="8006278" y="4062908"/>
            <a:ext cx="553814" cy="226896"/>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35" name="TextBox 34">
            <a:extLst>
              <a:ext uri="{FF2B5EF4-FFF2-40B4-BE49-F238E27FC236}">
                <a16:creationId xmlns:a16="http://schemas.microsoft.com/office/drawing/2014/main" id="{0DEB7BE7-DBFE-2B41-92F9-E396552E09DB}"/>
              </a:ext>
            </a:extLst>
          </p:cNvPr>
          <p:cNvSpPr txBox="1"/>
          <p:nvPr/>
        </p:nvSpPr>
        <p:spPr>
          <a:xfrm>
            <a:off x="3465615" y="2738327"/>
            <a:ext cx="473206" cy="523220"/>
          </a:xfrm>
          <a:prstGeom prst="rect">
            <a:avLst/>
          </a:prstGeom>
          <a:noFill/>
        </p:spPr>
        <p:txBody>
          <a:bodyPr wrap="none" rtlCol="0">
            <a:spAutoFit/>
          </a:bodyPr>
          <a:lstStyle/>
          <a:p>
            <a:r>
              <a:rPr lang="en-US" sz="2800" b="1" dirty="0"/>
              <a:t>...</a:t>
            </a:r>
          </a:p>
        </p:txBody>
      </p:sp>
      <p:sp>
        <p:nvSpPr>
          <p:cNvPr id="36" name="TextBox 35">
            <a:extLst>
              <a:ext uri="{FF2B5EF4-FFF2-40B4-BE49-F238E27FC236}">
                <a16:creationId xmlns:a16="http://schemas.microsoft.com/office/drawing/2014/main" id="{3840AC9F-F2E0-2342-8CA1-9008D96A2A7C}"/>
              </a:ext>
            </a:extLst>
          </p:cNvPr>
          <p:cNvSpPr txBox="1"/>
          <p:nvPr/>
        </p:nvSpPr>
        <p:spPr>
          <a:xfrm>
            <a:off x="838200" y="2815271"/>
            <a:ext cx="1045479" cy="369332"/>
          </a:xfrm>
          <a:prstGeom prst="rect">
            <a:avLst/>
          </a:prstGeom>
          <a:noFill/>
        </p:spPr>
        <p:txBody>
          <a:bodyPr wrap="none" rtlCol="0">
            <a:spAutoFit/>
          </a:bodyPr>
          <a:lstStyle/>
          <a:p>
            <a:r>
              <a:rPr lang="en-US" dirty="0">
                <a:solidFill>
                  <a:srgbClr val="FF0000"/>
                </a:solidFill>
              </a:rPr>
              <a:t>Sample 1</a:t>
            </a:r>
          </a:p>
        </p:txBody>
      </p:sp>
      <p:sp>
        <p:nvSpPr>
          <p:cNvPr id="43" name="TextBox 42">
            <a:extLst>
              <a:ext uri="{FF2B5EF4-FFF2-40B4-BE49-F238E27FC236}">
                <a16:creationId xmlns:a16="http://schemas.microsoft.com/office/drawing/2014/main" id="{C3A1FB30-CD02-FF43-8915-97C8DD9E6ABB}"/>
              </a:ext>
            </a:extLst>
          </p:cNvPr>
          <p:cNvSpPr txBox="1"/>
          <p:nvPr/>
        </p:nvSpPr>
        <p:spPr>
          <a:xfrm>
            <a:off x="4693075" y="2703688"/>
            <a:ext cx="540533" cy="584775"/>
          </a:xfrm>
          <a:prstGeom prst="rect">
            <a:avLst/>
          </a:prstGeom>
          <a:noFill/>
        </p:spPr>
        <p:txBody>
          <a:bodyPr wrap="none" rtlCol="0">
            <a:spAutoFit/>
          </a:bodyPr>
          <a:lstStyle/>
          <a:p>
            <a:r>
              <a:rPr lang="en-US" sz="3200" b="1" dirty="0"/>
              <a:t>⇒</a:t>
            </a:r>
            <a:endParaRPr lang="en-US" sz="3200" b="1" baseline="-25000" dirty="0"/>
          </a:p>
        </p:txBody>
      </p:sp>
      <p:sp>
        <p:nvSpPr>
          <p:cNvPr id="45" name="Oval 44">
            <a:extLst>
              <a:ext uri="{FF2B5EF4-FFF2-40B4-BE49-F238E27FC236}">
                <a16:creationId xmlns:a16="http://schemas.microsoft.com/office/drawing/2014/main" id="{2F51A105-35BA-0F44-BED7-515DCED426B7}"/>
              </a:ext>
            </a:extLst>
          </p:cNvPr>
          <p:cNvSpPr/>
          <p:nvPr/>
        </p:nvSpPr>
        <p:spPr>
          <a:xfrm>
            <a:off x="1883679" y="3426158"/>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46" name="Oval 45">
            <a:extLst>
              <a:ext uri="{FF2B5EF4-FFF2-40B4-BE49-F238E27FC236}">
                <a16:creationId xmlns:a16="http://schemas.microsoft.com/office/drawing/2014/main" id="{AD0A97FC-AE99-DB40-BAE2-05F3C5C310F8}"/>
              </a:ext>
            </a:extLst>
          </p:cNvPr>
          <p:cNvSpPr/>
          <p:nvPr/>
        </p:nvSpPr>
        <p:spPr>
          <a:xfrm>
            <a:off x="2410991" y="3426158"/>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47" name="Oval 46">
            <a:extLst>
              <a:ext uri="{FF2B5EF4-FFF2-40B4-BE49-F238E27FC236}">
                <a16:creationId xmlns:a16="http://schemas.microsoft.com/office/drawing/2014/main" id="{B14842DF-5309-B248-8045-C3FF1F1EE2FA}"/>
              </a:ext>
            </a:extLst>
          </p:cNvPr>
          <p:cNvSpPr/>
          <p:nvPr/>
        </p:nvSpPr>
        <p:spPr>
          <a:xfrm>
            <a:off x="2938303" y="3426158"/>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48" name="Oval 47">
            <a:extLst>
              <a:ext uri="{FF2B5EF4-FFF2-40B4-BE49-F238E27FC236}">
                <a16:creationId xmlns:a16="http://schemas.microsoft.com/office/drawing/2014/main" id="{B058DBB9-358A-3B42-A19D-2ED39D98C4F3}"/>
              </a:ext>
            </a:extLst>
          </p:cNvPr>
          <p:cNvSpPr/>
          <p:nvPr/>
        </p:nvSpPr>
        <p:spPr>
          <a:xfrm>
            <a:off x="3971652" y="3406821"/>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49" name="TextBox 48">
            <a:extLst>
              <a:ext uri="{FF2B5EF4-FFF2-40B4-BE49-F238E27FC236}">
                <a16:creationId xmlns:a16="http://schemas.microsoft.com/office/drawing/2014/main" id="{F059A0A1-66CE-EC49-8595-E163FC3042A5}"/>
              </a:ext>
            </a:extLst>
          </p:cNvPr>
          <p:cNvSpPr txBox="1"/>
          <p:nvPr/>
        </p:nvSpPr>
        <p:spPr>
          <a:xfrm>
            <a:off x="3465615" y="3411788"/>
            <a:ext cx="473206" cy="523220"/>
          </a:xfrm>
          <a:prstGeom prst="rect">
            <a:avLst/>
          </a:prstGeom>
          <a:noFill/>
        </p:spPr>
        <p:txBody>
          <a:bodyPr wrap="none" rtlCol="0">
            <a:spAutoFit/>
          </a:bodyPr>
          <a:lstStyle/>
          <a:p>
            <a:r>
              <a:rPr lang="en-US" sz="2800" b="1" dirty="0"/>
              <a:t>...</a:t>
            </a:r>
          </a:p>
        </p:txBody>
      </p:sp>
      <p:sp>
        <p:nvSpPr>
          <p:cNvPr id="50" name="TextBox 49">
            <a:extLst>
              <a:ext uri="{FF2B5EF4-FFF2-40B4-BE49-F238E27FC236}">
                <a16:creationId xmlns:a16="http://schemas.microsoft.com/office/drawing/2014/main" id="{5252D25D-AE16-9F4A-9217-56A524E69B5A}"/>
              </a:ext>
            </a:extLst>
          </p:cNvPr>
          <p:cNvSpPr txBox="1"/>
          <p:nvPr/>
        </p:nvSpPr>
        <p:spPr>
          <a:xfrm>
            <a:off x="838200" y="3488732"/>
            <a:ext cx="1045479" cy="369332"/>
          </a:xfrm>
          <a:prstGeom prst="rect">
            <a:avLst/>
          </a:prstGeom>
          <a:noFill/>
        </p:spPr>
        <p:txBody>
          <a:bodyPr wrap="none" rtlCol="0">
            <a:spAutoFit/>
          </a:bodyPr>
          <a:lstStyle/>
          <a:p>
            <a:r>
              <a:rPr lang="en-US" dirty="0">
                <a:solidFill>
                  <a:srgbClr val="FF0000"/>
                </a:solidFill>
              </a:rPr>
              <a:t>Sample 2</a:t>
            </a:r>
          </a:p>
        </p:txBody>
      </p:sp>
      <p:sp>
        <p:nvSpPr>
          <p:cNvPr id="51" name="TextBox 50">
            <a:extLst>
              <a:ext uri="{FF2B5EF4-FFF2-40B4-BE49-F238E27FC236}">
                <a16:creationId xmlns:a16="http://schemas.microsoft.com/office/drawing/2014/main" id="{4F7E0F0B-1F7F-E642-BBD9-44283A29FA21}"/>
              </a:ext>
            </a:extLst>
          </p:cNvPr>
          <p:cNvSpPr txBox="1"/>
          <p:nvPr/>
        </p:nvSpPr>
        <p:spPr>
          <a:xfrm>
            <a:off x="4693075" y="3377149"/>
            <a:ext cx="540533" cy="584775"/>
          </a:xfrm>
          <a:prstGeom prst="rect">
            <a:avLst/>
          </a:prstGeom>
          <a:noFill/>
        </p:spPr>
        <p:txBody>
          <a:bodyPr wrap="none" rtlCol="0">
            <a:spAutoFit/>
          </a:bodyPr>
          <a:lstStyle/>
          <a:p>
            <a:r>
              <a:rPr lang="en-US" sz="3200" b="1" dirty="0"/>
              <a:t>⇒</a:t>
            </a:r>
            <a:endParaRPr lang="en-US" sz="3200" b="1" baseline="-25000" dirty="0"/>
          </a:p>
        </p:txBody>
      </p:sp>
      <p:sp>
        <p:nvSpPr>
          <p:cNvPr id="52" name="TextBox 51">
            <a:extLst>
              <a:ext uri="{FF2B5EF4-FFF2-40B4-BE49-F238E27FC236}">
                <a16:creationId xmlns:a16="http://schemas.microsoft.com/office/drawing/2014/main" id="{E66C0E0A-191E-6943-918E-CDE966C0BA8C}"/>
              </a:ext>
            </a:extLst>
          </p:cNvPr>
          <p:cNvSpPr txBox="1"/>
          <p:nvPr/>
        </p:nvSpPr>
        <p:spPr>
          <a:xfrm>
            <a:off x="3107595" y="3858064"/>
            <a:ext cx="513282" cy="646331"/>
          </a:xfrm>
          <a:prstGeom prst="rect">
            <a:avLst/>
          </a:prstGeom>
          <a:noFill/>
        </p:spPr>
        <p:txBody>
          <a:bodyPr wrap="none" rtlCol="0">
            <a:spAutoFit/>
          </a:bodyPr>
          <a:lstStyle/>
          <a:p>
            <a:r>
              <a:rPr lang="en-US" sz="3600" b="1" dirty="0"/>
              <a:t>…</a:t>
            </a:r>
          </a:p>
        </p:txBody>
      </p:sp>
      <p:sp>
        <p:nvSpPr>
          <p:cNvPr id="53" name="Oval 52">
            <a:extLst>
              <a:ext uri="{FF2B5EF4-FFF2-40B4-BE49-F238E27FC236}">
                <a16:creationId xmlns:a16="http://schemas.microsoft.com/office/drawing/2014/main" id="{AF399390-A792-8042-B319-5E770BFB1416}"/>
              </a:ext>
            </a:extLst>
          </p:cNvPr>
          <p:cNvSpPr/>
          <p:nvPr/>
        </p:nvSpPr>
        <p:spPr>
          <a:xfrm>
            <a:off x="1883679" y="4596042"/>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1</a:t>
            </a:r>
            <a:endParaRPr lang="en-US" sz="1200" dirty="0"/>
          </a:p>
        </p:txBody>
      </p:sp>
      <p:sp>
        <p:nvSpPr>
          <p:cNvPr id="54" name="Oval 53">
            <a:extLst>
              <a:ext uri="{FF2B5EF4-FFF2-40B4-BE49-F238E27FC236}">
                <a16:creationId xmlns:a16="http://schemas.microsoft.com/office/drawing/2014/main" id="{68B00CAB-F91E-3F4A-AE92-2640AF050B1D}"/>
              </a:ext>
            </a:extLst>
          </p:cNvPr>
          <p:cNvSpPr/>
          <p:nvPr/>
        </p:nvSpPr>
        <p:spPr>
          <a:xfrm>
            <a:off x="2410991" y="4596042"/>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2</a:t>
            </a:r>
            <a:endParaRPr lang="en-US" sz="1200" dirty="0"/>
          </a:p>
        </p:txBody>
      </p:sp>
      <p:sp>
        <p:nvSpPr>
          <p:cNvPr id="55" name="Oval 54">
            <a:extLst>
              <a:ext uri="{FF2B5EF4-FFF2-40B4-BE49-F238E27FC236}">
                <a16:creationId xmlns:a16="http://schemas.microsoft.com/office/drawing/2014/main" id="{2C2F18FE-D8ED-9643-AFE2-2E89E26E9095}"/>
              </a:ext>
            </a:extLst>
          </p:cNvPr>
          <p:cNvSpPr/>
          <p:nvPr/>
        </p:nvSpPr>
        <p:spPr>
          <a:xfrm>
            <a:off x="2938303" y="4596042"/>
            <a:ext cx="494480" cy="4944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solidFill>
                  <a:srgbClr val="FF0000"/>
                </a:solidFill>
                <a:latin typeface="Lucida Handwriting" panose="03010101010101010101" pitchFamily="66" charset="77"/>
              </a:rPr>
              <a:t>x</a:t>
            </a:r>
            <a:r>
              <a:rPr lang="en-US" sz="1200" baseline="-25000" dirty="0">
                <a:solidFill>
                  <a:srgbClr val="FF0000"/>
                </a:solidFill>
                <a:latin typeface="Lucida Handwriting" panose="03010101010101010101" pitchFamily="66" charset="77"/>
              </a:rPr>
              <a:t>3</a:t>
            </a:r>
            <a:endParaRPr lang="en-US" sz="1200" dirty="0"/>
          </a:p>
        </p:txBody>
      </p:sp>
      <p:sp>
        <p:nvSpPr>
          <p:cNvPr id="56" name="Oval 55">
            <a:extLst>
              <a:ext uri="{FF2B5EF4-FFF2-40B4-BE49-F238E27FC236}">
                <a16:creationId xmlns:a16="http://schemas.microsoft.com/office/drawing/2014/main" id="{88C9D212-E8DC-3A44-87BF-55131CFD69F8}"/>
              </a:ext>
            </a:extLst>
          </p:cNvPr>
          <p:cNvSpPr/>
          <p:nvPr/>
        </p:nvSpPr>
        <p:spPr>
          <a:xfrm>
            <a:off x="3971652" y="4576705"/>
            <a:ext cx="533155" cy="5331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solidFill>
                  <a:srgbClr val="FF0000"/>
                </a:solidFill>
                <a:latin typeface="Lucida Handwriting" panose="03010101010101010101" pitchFamily="66" charset="77"/>
              </a:rPr>
              <a:t>x</a:t>
            </a:r>
            <a:r>
              <a:rPr lang="en-US" sz="1200" baseline="-25000" dirty="0" err="1">
                <a:solidFill>
                  <a:srgbClr val="FF0000"/>
                </a:solidFill>
                <a:latin typeface="Lucida Handwriting" panose="03010101010101010101" pitchFamily="66" charset="77"/>
              </a:rPr>
              <a:t>n</a:t>
            </a:r>
            <a:endParaRPr lang="en-US" sz="1200" dirty="0"/>
          </a:p>
        </p:txBody>
      </p:sp>
      <p:sp>
        <p:nvSpPr>
          <p:cNvPr id="57" name="TextBox 56">
            <a:extLst>
              <a:ext uri="{FF2B5EF4-FFF2-40B4-BE49-F238E27FC236}">
                <a16:creationId xmlns:a16="http://schemas.microsoft.com/office/drawing/2014/main" id="{2BDD2FAB-C5E7-2B45-BE38-36C8A9A46352}"/>
              </a:ext>
            </a:extLst>
          </p:cNvPr>
          <p:cNvSpPr txBox="1"/>
          <p:nvPr/>
        </p:nvSpPr>
        <p:spPr>
          <a:xfrm>
            <a:off x="3465615" y="4581672"/>
            <a:ext cx="473206" cy="523220"/>
          </a:xfrm>
          <a:prstGeom prst="rect">
            <a:avLst/>
          </a:prstGeom>
          <a:noFill/>
        </p:spPr>
        <p:txBody>
          <a:bodyPr wrap="none" rtlCol="0">
            <a:spAutoFit/>
          </a:bodyPr>
          <a:lstStyle/>
          <a:p>
            <a:r>
              <a:rPr lang="en-US" sz="2800" b="1" dirty="0"/>
              <a:t>...</a:t>
            </a:r>
          </a:p>
        </p:txBody>
      </p:sp>
      <p:sp>
        <p:nvSpPr>
          <p:cNvPr id="58" name="TextBox 57">
            <a:extLst>
              <a:ext uri="{FF2B5EF4-FFF2-40B4-BE49-F238E27FC236}">
                <a16:creationId xmlns:a16="http://schemas.microsoft.com/office/drawing/2014/main" id="{9863EFA4-2987-DB4E-9FB9-10F5AEF8512B}"/>
              </a:ext>
            </a:extLst>
          </p:cNvPr>
          <p:cNvSpPr txBox="1"/>
          <p:nvPr/>
        </p:nvSpPr>
        <p:spPr>
          <a:xfrm>
            <a:off x="838200" y="4658616"/>
            <a:ext cx="1032655" cy="369332"/>
          </a:xfrm>
          <a:prstGeom prst="rect">
            <a:avLst/>
          </a:prstGeom>
          <a:noFill/>
        </p:spPr>
        <p:txBody>
          <a:bodyPr wrap="none" rtlCol="0">
            <a:spAutoFit/>
          </a:bodyPr>
          <a:lstStyle/>
          <a:p>
            <a:r>
              <a:rPr lang="en-US" dirty="0">
                <a:solidFill>
                  <a:srgbClr val="FF0000"/>
                </a:solidFill>
              </a:rPr>
              <a:t>Sample k</a:t>
            </a:r>
          </a:p>
        </p:txBody>
      </p:sp>
      <p:sp>
        <p:nvSpPr>
          <p:cNvPr id="59" name="TextBox 58">
            <a:extLst>
              <a:ext uri="{FF2B5EF4-FFF2-40B4-BE49-F238E27FC236}">
                <a16:creationId xmlns:a16="http://schemas.microsoft.com/office/drawing/2014/main" id="{1FB2BBFE-4D5B-8E4E-AD35-4381FAB56D05}"/>
              </a:ext>
            </a:extLst>
          </p:cNvPr>
          <p:cNvSpPr txBox="1"/>
          <p:nvPr/>
        </p:nvSpPr>
        <p:spPr>
          <a:xfrm>
            <a:off x="4693075" y="4547033"/>
            <a:ext cx="540533" cy="584775"/>
          </a:xfrm>
          <a:prstGeom prst="rect">
            <a:avLst/>
          </a:prstGeom>
          <a:noFill/>
        </p:spPr>
        <p:txBody>
          <a:bodyPr wrap="none" rtlCol="0">
            <a:spAutoFit/>
          </a:bodyPr>
          <a:lstStyle/>
          <a:p>
            <a:r>
              <a:rPr lang="en-US" sz="3200" b="1" dirty="0"/>
              <a:t>⇒</a:t>
            </a:r>
            <a:endParaRPr lang="en-US" sz="3200" b="1" baseline="-25000" dirty="0"/>
          </a:p>
        </p:txBody>
      </p:sp>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7BF85A2E-9F41-614C-B40A-C553E4253483}"/>
                  </a:ext>
                </a:extLst>
              </p:cNvPr>
              <p:cNvSpPr/>
              <p:nvPr/>
            </p:nvSpPr>
            <p:spPr>
              <a:xfrm>
                <a:off x="5178157" y="2703688"/>
                <a:ext cx="86113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1" i="1">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a:solidFill>
                            <a:srgbClr val="FF0000"/>
                          </a:solidFill>
                          <a:latin typeface="Cambria Math" panose="02040503050406030204" pitchFamily="18" charset="0"/>
                        </a:rPr>
                        <m:t>𝟏</m:t>
                      </m:r>
                    </m:oMath>
                  </m:oMathPara>
                </a14:m>
                <a:endParaRPr lang="en-US" sz="3200" dirty="0"/>
              </a:p>
            </p:txBody>
          </p:sp>
        </mc:Choice>
        <mc:Fallback xmlns="">
          <p:sp>
            <p:nvSpPr>
              <p:cNvPr id="60" name="Rectangle 59">
                <a:extLst>
                  <a:ext uri="{FF2B5EF4-FFF2-40B4-BE49-F238E27FC236}">
                    <a16:creationId xmlns:a16="http://schemas.microsoft.com/office/drawing/2014/main" id="{7BF85A2E-9F41-614C-B40A-C553E4253483}"/>
                  </a:ext>
                </a:extLst>
              </p:cNvPr>
              <p:cNvSpPr>
                <a:spLocks noRot="1" noChangeAspect="1" noMove="1" noResize="1" noEditPoints="1" noAdjustHandles="1" noChangeArrowheads="1" noChangeShapeType="1" noTextEdit="1"/>
              </p:cNvSpPr>
              <p:nvPr/>
            </p:nvSpPr>
            <p:spPr>
              <a:xfrm>
                <a:off x="5178157" y="2703688"/>
                <a:ext cx="861133" cy="584775"/>
              </a:xfrm>
              <a:prstGeom prst="rect">
                <a:avLst/>
              </a:prstGeom>
              <a:blipFill>
                <a:blip r:embed="rId3"/>
                <a:stretch>
                  <a:fillRect b="-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3B157769-9143-9642-A565-4EDB10992D23}"/>
                  </a:ext>
                </a:extLst>
              </p:cNvPr>
              <p:cNvSpPr/>
              <p:nvPr/>
            </p:nvSpPr>
            <p:spPr>
              <a:xfrm>
                <a:off x="5178158" y="3372721"/>
                <a:ext cx="86113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1" i="1" smtClean="0">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smtClean="0">
                          <a:solidFill>
                            <a:srgbClr val="FF0000"/>
                          </a:solidFill>
                          <a:latin typeface="Cambria Math" panose="02040503050406030204" pitchFamily="18" charset="0"/>
                        </a:rPr>
                        <m:t>𝟐</m:t>
                      </m:r>
                    </m:oMath>
                  </m:oMathPara>
                </a14:m>
                <a:endParaRPr lang="en-US" sz="3200" dirty="0"/>
              </a:p>
            </p:txBody>
          </p:sp>
        </mc:Choice>
        <mc:Fallback xmlns="">
          <p:sp>
            <p:nvSpPr>
              <p:cNvPr id="61" name="Rectangle 60">
                <a:extLst>
                  <a:ext uri="{FF2B5EF4-FFF2-40B4-BE49-F238E27FC236}">
                    <a16:creationId xmlns:a16="http://schemas.microsoft.com/office/drawing/2014/main" id="{3B157769-9143-9642-A565-4EDB10992D23}"/>
                  </a:ext>
                </a:extLst>
              </p:cNvPr>
              <p:cNvSpPr>
                <a:spLocks noRot="1" noChangeAspect="1" noMove="1" noResize="1" noEditPoints="1" noAdjustHandles="1" noChangeArrowheads="1" noChangeShapeType="1" noTextEdit="1"/>
              </p:cNvSpPr>
              <p:nvPr/>
            </p:nvSpPr>
            <p:spPr>
              <a:xfrm>
                <a:off x="5178158" y="3372721"/>
                <a:ext cx="861133" cy="584775"/>
              </a:xfrm>
              <a:prstGeom prst="rect">
                <a:avLst/>
              </a:prstGeom>
              <a:blipFill>
                <a:blip r:embed="rId4"/>
                <a:stretch>
                  <a:fillRect b="-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67C1F510-6A99-CC41-B68F-5BCBB022EC1A}"/>
                  </a:ext>
                </a:extLst>
              </p:cNvPr>
              <p:cNvSpPr/>
              <p:nvPr/>
            </p:nvSpPr>
            <p:spPr>
              <a:xfrm>
                <a:off x="5178157" y="4549116"/>
                <a:ext cx="86433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1" i="1" smtClean="0">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smtClean="0">
                          <a:solidFill>
                            <a:srgbClr val="FF0000"/>
                          </a:solidFill>
                          <a:latin typeface="Cambria Math" panose="02040503050406030204" pitchFamily="18" charset="0"/>
                        </a:rPr>
                        <m:t>𝒌</m:t>
                      </m:r>
                    </m:oMath>
                  </m:oMathPara>
                </a14:m>
                <a:endParaRPr lang="en-US" sz="3200" dirty="0"/>
              </a:p>
            </p:txBody>
          </p:sp>
        </mc:Choice>
        <mc:Fallback xmlns="">
          <p:sp>
            <p:nvSpPr>
              <p:cNvPr id="62" name="Rectangle 61">
                <a:extLst>
                  <a:ext uri="{FF2B5EF4-FFF2-40B4-BE49-F238E27FC236}">
                    <a16:creationId xmlns:a16="http://schemas.microsoft.com/office/drawing/2014/main" id="{67C1F510-6A99-CC41-B68F-5BCBB022EC1A}"/>
                  </a:ext>
                </a:extLst>
              </p:cNvPr>
              <p:cNvSpPr>
                <a:spLocks noRot="1" noChangeAspect="1" noMove="1" noResize="1" noEditPoints="1" noAdjustHandles="1" noChangeArrowheads="1" noChangeShapeType="1" noTextEdit="1"/>
              </p:cNvSpPr>
              <p:nvPr/>
            </p:nvSpPr>
            <p:spPr>
              <a:xfrm>
                <a:off x="5178157" y="4549116"/>
                <a:ext cx="864339" cy="584775"/>
              </a:xfrm>
              <a:prstGeom prst="rect">
                <a:avLst/>
              </a:prstGeom>
              <a:blipFill>
                <a:blip r:embed="rId5"/>
                <a:stretch>
                  <a:fillRect b="-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7406D90B-2B7E-C64F-993D-CF59E41F2578}"/>
                  </a:ext>
                </a:extLst>
              </p:cNvPr>
              <p:cNvSpPr/>
              <p:nvPr/>
            </p:nvSpPr>
            <p:spPr>
              <a:xfrm>
                <a:off x="1227939" y="1626207"/>
                <a:ext cx="86113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1" i="1">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a:solidFill>
                            <a:srgbClr val="FF0000"/>
                          </a:solidFill>
                          <a:latin typeface="Cambria Math" panose="02040503050406030204" pitchFamily="18" charset="0"/>
                        </a:rPr>
                        <m:t>𝟏</m:t>
                      </m:r>
                    </m:oMath>
                  </m:oMathPara>
                </a14:m>
                <a:endParaRPr lang="en-US" sz="3200" dirty="0"/>
              </a:p>
            </p:txBody>
          </p:sp>
        </mc:Choice>
        <mc:Fallback xmlns="">
          <p:sp>
            <p:nvSpPr>
              <p:cNvPr id="63" name="Rectangle 62">
                <a:extLst>
                  <a:ext uri="{FF2B5EF4-FFF2-40B4-BE49-F238E27FC236}">
                    <a16:creationId xmlns:a16="http://schemas.microsoft.com/office/drawing/2014/main" id="{7406D90B-2B7E-C64F-993D-CF59E41F2578}"/>
                  </a:ext>
                </a:extLst>
              </p:cNvPr>
              <p:cNvSpPr>
                <a:spLocks noRot="1" noChangeAspect="1" noMove="1" noResize="1" noEditPoints="1" noAdjustHandles="1" noChangeArrowheads="1" noChangeShapeType="1" noTextEdit="1"/>
              </p:cNvSpPr>
              <p:nvPr/>
            </p:nvSpPr>
            <p:spPr>
              <a:xfrm>
                <a:off x="1227939" y="1626207"/>
                <a:ext cx="861133" cy="584775"/>
              </a:xfrm>
              <a:prstGeom prst="rect">
                <a:avLst/>
              </a:prstGeom>
              <a:blipFill>
                <a:blip r:embed="rId6"/>
                <a:stretch>
                  <a:fillRect b="-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6288951F-7CD6-894B-9629-1C9D901ECADB}"/>
                  </a:ext>
                </a:extLst>
              </p:cNvPr>
              <p:cNvSpPr/>
              <p:nvPr/>
            </p:nvSpPr>
            <p:spPr>
              <a:xfrm>
                <a:off x="1980424" y="1629044"/>
                <a:ext cx="86113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1" i="1" smtClean="0">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smtClean="0">
                          <a:solidFill>
                            <a:srgbClr val="FF0000"/>
                          </a:solidFill>
                          <a:latin typeface="Cambria Math" panose="02040503050406030204" pitchFamily="18" charset="0"/>
                        </a:rPr>
                        <m:t>𝟐</m:t>
                      </m:r>
                    </m:oMath>
                  </m:oMathPara>
                </a14:m>
                <a:endParaRPr lang="en-US" sz="3200" dirty="0"/>
              </a:p>
            </p:txBody>
          </p:sp>
        </mc:Choice>
        <mc:Fallback xmlns="">
          <p:sp>
            <p:nvSpPr>
              <p:cNvPr id="64" name="Rectangle 63">
                <a:extLst>
                  <a:ext uri="{FF2B5EF4-FFF2-40B4-BE49-F238E27FC236}">
                    <a16:creationId xmlns:a16="http://schemas.microsoft.com/office/drawing/2014/main" id="{6288951F-7CD6-894B-9629-1C9D901ECADB}"/>
                  </a:ext>
                </a:extLst>
              </p:cNvPr>
              <p:cNvSpPr>
                <a:spLocks noRot="1" noChangeAspect="1" noMove="1" noResize="1" noEditPoints="1" noAdjustHandles="1" noChangeArrowheads="1" noChangeShapeType="1" noTextEdit="1"/>
              </p:cNvSpPr>
              <p:nvPr/>
            </p:nvSpPr>
            <p:spPr>
              <a:xfrm>
                <a:off x="1980424" y="1629044"/>
                <a:ext cx="861133" cy="584775"/>
              </a:xfrm>
              <a:prstGeom prst="rect">
                <a:avLst/>
              </a:prstGeom>
              <a:blipFill>
                <a:blip r:embed="rId7"/>
                <a:stretch>
                  <a:fillRect b="-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99E6BEB0-BA24-4D49-974E-222B308C9192}"/>
                  </a:ext>
                </a:extLst>
              </p:cNvPr>
              <p:cNvSpPr/>
              <p:nvPr/>
            </p:nvSpPr>
            <p:spPr>
              <a:xfrm>
                <a:off x="3161872" y="1629043"/>
                <a:ext cx="86433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1" i="1" smtClean="0">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smtClean="0">
                          <a:solidFill>
                            <a:srgbClr val="FF0000"/>
                          </a:solidFill>
                          <a:latin typeface="Cambria Math" panose="02040503050406030204" pitchFamily="18" charset="0"/>
                        </a:rPr>
                        <m:t>𝒌</m:t>
                      </m:r>
                    </m:oMath>
                  </m:oMathPara>
                </a14:m>
                <a:endParaRPr lang="en-US" sz="3200" dirty="0"/>
              </a:p>
            </p:txBody>
          </p:sp>
        </mc:Choice>
        <mc:Fallback xmlns="">
          <p:sp>
            <p:nvSpPr>
              <p:cNvPr id="65" name="Rectangle 64">
                <a:extLst>
                  <a:ext uri="{FF2B5EF4-FFF2-40B4-BE49-F238E27FC236}">
                    <a16:creationId xmlns:a16="http://schemas.microsoft.com/office/drawing/2014/main" id="{99E6BEB0-BA24-4D49-974E-222B308C9192}"/>
                  </a:ext>
                </a:extLst>
              </p:cNvPr>
              <p:cNvSpPr>
                <a:spLocks noRot="1" noChangeAspect="1" noMove="1" noResize="1" noEditPoints="1" noAdjustHandles="1" noChangeArrowheads="1" noChangeShapeType="1" noTextEdit="1"/>
              </p:cNvSpPr>
              <p:nvPr/>
            </p:nvSpPr>
            <p:spPr>
              <a:xfrm>
                <a:off x="3161872" y="1629043"/>
                <a:ext cx="864339" cy="584775"/>
              </a:xfrm>
              <a:prstGeom prst="rect">
                <a:avLst/>
              </a:prstGeom>
              <a:blipFill>
                <a:blip r:embed="rId8"/>
                <a:stretch>
                  <a:fillRect b="-4255"/>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9C70A3EF-24CF-F541-909B-4D69CBF3E238}"/>
              </a:ext>
            </a:extLst>
          </p:cNvPr>
          <p:cNvSpPr txBox="1"/>
          <p:nvPr/>
        </p:nvSpPr>
        <p:spPr>
          <a:xfrm>
            <a:off x="1868186" y="1694086"/>
            <a:ext cx="290464" cy="584775"/>
          </a:xfrm>
          <a:prstGeom prst="rect">
            <a:avLst/>
          </a:prstGeom>
          <a:noFill/>
        </p:spPr>
        <p:txBody>
          <a:bodyPr wrap="none" rtlCol="0">
            <a:spAutoFit/>
          </a:bodyPr>
          <a:lstStyle/>
          <a:p>
            <a:r>
              <a:rPr lang="en-US" sz="3200" b="1" dirty="0"/>
              <a:t>,</a:t>
            </a:r>
          </a:p>
        </p:txBody>
      </p:sp>
      <p:sp>
        <p:nvSpPr>
          <p:cNvPr id="67" name="TextBox 66">
            <a:extLst>
              <a:ext uri="{FF2B5EF4-FFF2-40B4-BE49-F238E27FC236}">
                <a16:creationId xmlns:a16="http://schemas.microsoft.com/office/drawing/2014/main" id="{593E4D5C-5CC2-694C-A61E-363F21B6799D}"/>
              </a:ext>
            </a:extLst>
          </p:cNvPr>
          <p:cNvSpPr txBox="1"/>
          <p:nvPr/>
        </p:nvSpPr>
        <p:spPr>
          <a:xfrm>
            <a:off x="2620557" y="1690688"/>
            <a:ext cx="290464" cy="584775"/>
          </a:xfrm>
          <a:prstGeom prst="rect">
            <a:avLst/>
          </a:prstGeom>
          <a:noFill/>
        </p:spPr>
        <p:txBody>
          <a:bodyPr wrap="none" rtlCol="0">
            <a:spAutoFit/>
          </a:bodyPr>
          <a:lstStyle/>
          <a:p>
            <a:r>
              <a:rPr lang="en-US" sz="3200" b="1" dirty="0"/>
              <a:t>,</a:t>
            </a:r>
          </a:p>
        </p:txBody>
      </p:sp>
      <p:sp>
        <p:nvSpPr>
          <p:cNvPr id="68" name="TextBox 67">
            <a:extLst>
              <a:ext uri="{FF2B5EF4-FFF2-40B4-BE49-F238E27FC236}">
                <a16:creationId xmlns:a16="http://schemas.microsoft.com/office/drawing/2014/main" id="{2ED9F9A4-D4C2-1047-99D2-DEBF36FC7ACC}"/>
              </a:ext>
            </a:extLst>
          </p:cNvPr>
          <p:cNvSpPr txBox="1"/>
          <p:nvPr/>
        </p:nvSpPr>
        <p:spPr>
          <a:xfrm>
            <a:off x="5300295" y="3858745"/>
            <a:ext cx="513282" cy="646331"/>
          </a:xfrm>
          <a:prstGeom prst="rect">
            <a:avLst/>
          </a:prstGeom>
          <a:noFill/>
        </p:spPr>
        <p:txBody>
          <a:bodyPr wrap="none" rtlCol="0">
            <a:spAutoFit/>
          </a:bodyPr>
          <a:lstStyle/>
          <a:p>
            <a:r>
              <a:rPr lang="en-US" sz="3600" b="1" dirty="0"/>
              <a:t>…</a:t>
            </a:r>
          </a:p>
        </p:txBody>
      </p:sp>
      <p:sp>
        <p:nvSpPr>
          <p:cNvPr id="69" name="Rectangle 68">
            <a:extLst>
              <a:ext uri="{FF2B5EF4-FFF2-40B4-BE49-F238E27FC236}">
                <a16:creationId xmlns:a16="http://schemas.microsoft.com/office/drawing/2014/main" id="{077B1E24-11D0-124D-A89A-902384A78F43}"/>
              </a:ext>
            </a:extLst>
          </p:cNvPr>
          <p:cNvSpPr/>
          <p:nvPr/>
        </p:nvSpPr>
        <p:spPr>
          <a:xfrm>
            <a:off x="2782025" y="1689658"/>
            <a:ext cx="582211" cy="584775"/>
          </a:xfrm>
          <a:prstGeom prst="rect">
            <a:avLst/>
          </a:prstGeom>
        </p:spPr>
        <p:txBody>
          <a:bodyPr wrap="none">
            <a:spAutoFit/>
          </a:bodyPr>
          <a:lstStyle/>
          <a:p>
            <a:r>
              <a:rPr lang="en-US" sz="3200" b="1" dirty="0"/>
              <a:t>…,</a:t>
            </a:r>
          </a:p>
        </p:txBody>
      </p:sp>
      <p:sp>
        <p:nvSpPr>
          <p:cNvPr id="70" name="TextBox 69">
            <a:extLst>
              <a:ext uri="{FF2B5EF4-FFF2-40B4-BE49-F238E27FC236}">
                <a16:creationId xmlns:a16="http://schemas.microsoft.com/office/drawing/2014/main" id="{98F17F48-D938-704C-862E-2C58ACC79C88}"/>
              </a:ext>
            </a:extLst>
          </p:cNvPr>
          <p:cNvSpPr txBox="1"/>
          <p:nvPr/>
        </p:nvSpPr>
        <p:spPr>
          <a:xfrm>
            <a:off x="3914357" y="1659350"/>
            <a:ext cx="3130985" cy="584775"/>
          </a:xfrm>
          <a:prstGeom prst="rect">
            <a:avLst/>
          </a:prstGeom>
          <a:noFill/>
        </p:spPr>
        <p:txBody>
          <a:bodyPr wrap="none" rtlCol="0">
            <a:spAutoFit/>
          </a:bodyPr>
          <a:lstStyle/>
          <a:p>
            <a:r>
              <a:rPr lang="en-US" sz="3200" dirty="0"/>
              <a:t>- random variable</a:t>
            </a:r>
          </a:p>
        </p:txBody>
      </p:sp>
      <p:sp>
        <p:nvSpPr>
          <p:cNvPr id="71" name="TextBox 70">
            <a:extLst>
              <a:ext uri="{FF2B5EF4-FFF2-40B4-BE49-F238E27FC236}">
                <a16:creationId xmlns:a16="http://schemas.microsoft.com/office/drawing/2014/main" id="{B1F9E491-4205-834E-8693-BA3FF55BA85A}"/>
              </a:ext>
            </a:extLst>
          </p:cNvPr>
          <p:cNvSpPr txBox="1"/>
          <p:nvPr/>
        </p:nvSpPr>
        <p:spPr>
          <a:xfrm>
            <a:off x="7376739" y="5612940"/>
            <a:ext cx="4567148" cy="523220"/>
          </a:xfrm>
          <a:prstGeom prst="rect">
            <a:avLst/>
          </a:prstGeom>
          <a:noFill/>
        </p:spPr>
        <p:txBody>
          <a:bodyPr wrap="none" rtlCol="0">
            <a:spAutoFit/>
          </a:bodyPr>
          <a:lstStyle/>
          <a:p>
            <a:r>
              <a:rPr lang="en-US" sz="2800" dirty="0"/>
              <a:t>Population distribution </a:t>
            </a:r>
            <a:r>
              <a:rPr lang="en-US" sz="2800" dirty="0" err="1">
                <a:solidFill>
                  <a:schemeClr val="accent2"/>
                </a:solidFill>
                <a:latin typeface="Lucida Handwriting" panose="03010101010101010101" pitchFamily="66" charset="77"/>
              </a:rPr>
              <a:t>f</a:t>
            </a:r>
            <a:r>
              <a:rPr lang="en-US" sz="2800" baseline="-25000" dirty="0" err="1">
                <a:solidFill>
                  <a:srgbClr val="0070C0"/>
                </a:solidFill>
                <a:latin typeface="Lucida Handwriting" panose="03010101010101010101" pitchFamily="66" charset="77"/>
              </a:rPr>
              <a:t>X</a:t>
            </a:r>
            <a:r>
              <a:rPr lang="en-US" sz="2800" dirty="0">
                <a:latin typeface="Lucida Handwriting" panose="03010101010101010101" pitchFamily="66" charset="77"/>
              </a:rPr>
              <a:t>(</a:t>
            </a:r>
            <a:r>
              <a:rPr lang="en-US" sz="2800" dirty="0">
                <a:solidFill>
                  <a:srgbClr val="FF0000"/>
                </a:solidFill>
                <a:latin typeface="Lucida Handwriting" panose="03010101010101010101" pitchFamily="66" charset="77"/>
              </a:rPr>
              <a:t>x</a:t>
            </a:r>
            <a:r>
              <a:rPr lang="en-US" sz="2800" dirty="0">
                <a:latin typeface="Lucida Handwriting" panose="03010101010101010101" pitchFamily="66" charset="77"/>
              </a:rPr>
              <a:t>)</a:t>
            </a:r>
            <a:endParaRPr lang="en-US" sz="2800" dirty="0"/>
          </a:p>
        </p:txBody>
      </p:sp>
      <p:sp>
        <p:nvSpPr>
          <p:cNvPr id="73" name="TextBox 72">
            <a:extLst>
              <a:ext uri="{FF2B5EF4-FFF2-40B4-BE49-F238E27FC236}">
                <a16:creationId xmlns:a16="http://schemas.microsoft.com/office/drawing/2014/main" id="{388D5C2F-79C3-204F-A4A4-60187DBC19E1}"/>
              </a:ext>
            </a:extLst>
          </p:cNvPr>
          <p:cNvSpPr txBox="1"/>
          <p:nvPr/>
        </p:nvSpPr>
        <p:spPr>
          <a:xfrm>
            <a:off x="925718" y="2446674"/>
            <a:ext cx="3293659" cy="523220"/>
          </a:xfrm>
          <a:prstGeom prst="rect">
            <a:avLst/>
          </a:prstGeom>
          <a:noFill/>
        </p:spPr>
        <p:txBody>
          <a:bodyPr wrap="none" rtlCol="0">
            <a:spAutoFit/>
          </a:bodyPr>
          <a:lstStyle/>
          <a:p>
            <a:r>
              <a:rPr lang="en-US" sz="2800" dirty="0"/>
              <a:t>Sampling distribution</a:t>
            </a:r>
          </a:p>
        </p:txBody>
      </p:sp>
      <p:sp>
        <p:nvSpPr>
          <p:cNvPr id="74" name="Right Brace 73">
            <a:extLst>
              <a:ext uri="{FF2B5EF4-FFF2-40B4-BE49-F238E27FC236}">
                <a16:creationId xmlns:a16="http://schemas.microsoft.com/office/drawing/2014/main" id="{F2F5A7EC-3DAC-6A42-A5B6-D11B61E92222}"/>
              </a:ext>
            </a:extLst>
          </p:cNvPr>
          <p:cNvSpPr/>
          <p:nvPr/>
        </p:nvSpPr>
        <p:spPr>
          <a:xfrm rot="5400000">
            <a:off x="2476773" y="993032"/>
            <a:ext cx="268642" cy="2633304"/>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DFC5E622-A7BA-7542-B263-00E62F79EEA1}"/>
              </a:ext>
            </a:extLst>
          </p:cNvPr>
          <p:cNvSpPr txBox="1"/>
          <p:nvPr/>
        </p:nvSpPr>
        <p:spPr>
          <a:xfrm>
            <a:off x="2298545" y="3098354"/>
            <a:ext cx="3454535" cy="3416320"/>
          </a:xfrm>
          <a:prstGeom prst="rect">
            <a:avLst/>
          </a:prstGeom>
          <a:noFill/>
        </p:spPr>
        <p:txBody>
          <a:bodyPr wrap="none" rtlCol="0">
            <a:spAutoFit/>
          </a:bodyPr>
          <a:lstStyle/>
          <a:p>
            <a:pPr marL="285750" indent="-285750">
              <a:buFont typeface="Wingdings" pitchFamily="2" charset="2"/>
              <a:buChar char="Ø"/>
            </a:pPr>
            <a:r>
              <a:rPr lang="en-US" sz="2400" b="1" dirty="0">
                <a:latin typeface="Lucida Handwriting" panose="03010101010101010101" pitchFamily="66" charset="77"/>
              </a:rPr>
              <a:t> </a:t>
            </a:r>
            <a:r>
              <a:rPr lang="en-US" sz="2400" b="1" dirty="0">
                <a:solidFill>
                  <a:srgbClr val="7030A0"/>
                </a:solidFill>
                <a:latin typeface="Lucida Handwriting" panose="03010101010101010101" pitchFamily="66" charset="77"/>
              </a:rPr>
              <a:t>Normal </a:t>
            </a:r>
            <a:r>
              <a:rPr lang="en-US" sz="2400" dirty="0"/>
              <a:t>distribution</a:t>
            </a:r>
          </a:p>
          <a:p>
            <a:pPr marL="285750" indent="-285750">
              <a:buFont typeface="Wingdings" pitchFamily="2" charset="2"/>
              <a:buChar char="Ø"/>
            </a:pPr>
            <a:endParaRPr lang="en-US" sz="2400" dirty="0"/>
          </a:p>
          <a:p>
            <a:pPr marL="285750" indent="-285750">
              <a:buFont typeface="Wingdings" pitchFamily="2" charset="2"/>
              <a:buChar char="Ø"/>
            </a:pPr>
            <a:r>
              <a:rPr lang="en-US" sz="2400" b="1" dirty="0">
                <a:latin typeface="Lucida Handwriting" panose="03010101010101010101" pitchFamily="66" charset="77"/>
              </a:rPr>
              <a:t> </a:t>
            </a:r>
            <a:r>
              <a:rPr lang="en-US" sz="2400" b="1" dirty="0">
                <a:solidFill>
                  <a:srgbClr val="7030A0"/>
                </a:solidFill>
                <a:latin typeface="Lucida Handwriting" panose="03010101010101010101" pitchFamily="66" charset="77"/>
              </a:rPr>
              <a:t>Z</a:t>
            </a:r>
            <a:r>
              <a:rPr lang="en-US" sz="2400" b="1" dirty="0"/>
              <a:t> </a:t>
            </a:r>
            <a:r>
              <a:rPr lang="en-US" sz="2400" dirty="0"/>
              <a:t>– distribution</a:t>
            </a:r>
          </a:p>
          <a:p>
            <a:pPr marL="285750" indent="-285750">
              <a:buFont typeface="Wingdings" pitchFamily="2" charset="2"/>
              <a:buChar char="Ø"/>
            </a:pPr>
            <a:endParaRPr lang="en-US" sz="2400" dirty="0"/>
          </a:p>
          <a:p>
            <a:pPr marL="285750" indent="-285750">
              <a:buFont typeface="Wingdings" pitchFamily="2" charset="2"/>
              <a:buChar char="Ø"/>
            </a:pPr>
            <a:r>
              <a:rPr lang="en-US" sz="2400" b="1" dirty="0">
                <a:latin typeface="Lucida Handwriting" panose="03010101010101010101" pitchFamily="66" charset="77"/>
              </a:rPr>
              <a:t> </a:t>
            </a:r>
            <a:r>
              <a:rPr lang="en-US" sz="2400" b="1" dirty="0">
                <a:solidFill>
                  <a:srgbClr val="7030A0"/>
                </a:solidFill>
                <a:latin typeface="Lucida Handwriting" panose="03010101010101010101" pitchFamily="66" charset="77"/>
              </a:rPr>
              <a:t>t</a:t>
            </a:r>
            <a:r>
              <a:rPr lang="en-US" sz="2400" b="1" dirty="0"/>
              <a:t> </a:t>
            </a:r>
            <a:r>
              <a:rPr lang="en-US" sz="2400" dirty="0"/>
              <a:t>– distribution</a:t>
            </a:r>
          </a:p>
          <a:p>
            <a:pPr marL="285750" indent="-285750">
              <a:buFont typeface="Wingdings" pitchFamily="2" charset="2"/>
              <a:buChar char="Ø"/>
            </a:pPr>
            <a:endParaRPr lang="en-US" sz="2400" dirty="0"/>
          </a:p>
          <a:p>
            <a:pPr marL="285750" indent="-285750">
              <a:buFont typeface="Wingdings" pitchFamily="2" charset="2"/>
              <a:buChar char="Ø"/>
            </a:pPr>
            <a:r>
              <a:rPr lang="en-US" sz="2400" b="1" dirty="0">
                <a:latin typeface="Lucida Handwriting" panose="03010101010101010101" pitchFamily="66" charset="77"/>
              </a:rPr>
              <a:t> </a:t>
            </a:r>
            <a:r>
              <a:rPr lang="en-US" sz="2400" b="1" dirty="0">
                <a:solidFill>
                  <a:srgbClr val="7030A0"/>
                </a:solidFill>
                <a:latin typeface="Lucida Handwriting" panose="03010101010101010101" pitchFamily="66" charset="77"/>
              </a:rPr>
              <a:t>𝞆</a:t>
            </a:r>
            <a:r>
              <a:rPr lang="en-US" sz="2400" b="1" baseline="30000" dirty="0">
                <a:solidFill>
                  <a:srgbClr val="7030A0"/>
                </a:solidFill>
                <a:latin typeface="Lucida Handwriting" panose="03010101010101010101" pitchFamily="66" charset="77"/>
              </a:rPr>
              <a:t>2</a:t>
            </a:r>
            <a:r>
              <a:rPr lang="en-US" sz="2400" b="1" dirty="0">
                <a:solidFill>
                  <a:srgbClr val="7030A0"/>
                </a:solidFill>
              </a:rPr>
              <a:t> </a:t>
            </a:r>
            <a:r>
              <a:rPr lang="en-US" sz="2400" dirty="0"/>
              <a:t>– distribution</a:t>
            </a:r>
          </a:p>
          <a:p>
            <a:pPr marL="285750" indent="-285750">
              <a:buFont typeface="Wingdings" pitchFamily="2" charset="2"/>
              <a:buChar char="Ø"/>
            </a:pPr>
            <a:endParaRPr lang="en-US" sz="2400" dirty="0"/>
          </a:p>
          <a:p>
            <a:pPr marL="285750" indent="-285750">
              <a:buFont typeface="Wingdings" pitchFamily="2" charset="2"/>
              <a:buChar char="Ø"/>
            </a:pPr>
            <a:r>
              <a:rPr lang="en-US" sz="2400" b="1" dirty="0">
                <a:latin typeface="Lucida Handwriting" panose="03010101010101010101" pitchFamily="66" charset="77"/>
              </a:rPr>
              <a:t> </a:t>
            </a:r>
            <a:r>
              <a:rPr lang="en-US" sz="2400" b="1" dirty="0">
                <a:solidFill>
                  <a:srgbClr val="7030A0"/>
                </a:solidFill>
                <a:latin typeface="Lucida Handwriting" panose="03010101010101010101" pitchFamily="66" charset="77"/>
              </a:rPr>
              <a:t>F</a:t>
            </a:r>
            <a:r>
              <a:rPr lang="en-US" sz="2400" b="1" dirty="0"/>
              <a:t> </a:t>
            </a:r>
            <a:r>
              <a:rPr lang="en-US" sz="2400" dirty="0"/>
              <a:t>– distribution</a:t>
            </a:r>
          </a:p>
        </p:txBody>
      </p:sp>
      <p:pic>
        <p:nvPicPr>
          <p:cNvPr id="72" name="Graphic 71" descr="Checklist">
            <a:hlinkClick r:id="rId9" action="ppaction://hlinksldjump"/>
            <a:extLst>
              <a:ext uri="{FF2B5EF4-FFF2-40B4-BE49-F238E27FC236}">
                <a16:creationId xmlns:a16="http://schemas.microsoft.com/office/drawing/2014/main" id="{3D521ACD-D1ED-EE4E-B2AE-352AA412B63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231042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1"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right)">
                                      <p:cBhvr>
                                        <p:cTn id="24" dur="500"/>
                                        <p:tgtEl>
                                          <p:spTgt spid="26"/>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childTnLst>
                          </p:cTn>
                        </p:par>
                        <p:par>
                          <p:cTn id="29" fill="hold">
                            <p:stCondLst>
                              <p:cond delay="2000"/>
                            </p:stCondLst>
                            <p:childTnLst>
                              <p:par>
                                <p:cTn id="30" presetID="22" presetClass="entr" presetSubtype="2"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right)">
                                      <p:cBhvr>
                                        <p:cTn id="32" dur="500"/>
                                        <p:tgtEl>
                                          <p:spTgt spid="27"/>
                                        </p:tgtEl>
                                      </p:cBhvr>
                                    </p:animEffect>
                                  </p:childTnLst>
                                </p:cTn>
                              </p:par>
                            </p:childTnLst>
                          </p:cTn>
                        </p:par>
                        <p:par>
                          <p:cTn id="33" fill="hold">
                            <p:stCondLst>
                              <p:cond delay="2500"/>
                            </p:stCondLst>
                            <p:childTnLst>
                              <p:par>
                                <p:cTn id="34" presetID="9" presetClass="entr" presetSubtype="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par>
                          <p:cTn id="37" fill="hold">
                            <p:stCondLst>
                              <p:cond delay="3000"/>
                            </p:stCondLst>
                            <p:childTnLst>
                              <p:par>
                                <p:cTn id="38" presetID="22" presetClass="entr" presetSubtype="2"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right)">
                                      <p:cBhvr>
                                        <p:cTn id="40" dur="500"/>
                                        <p:tgtEl>
                                          <p:spTgt spid="34"/>
                                        </p:tgtEl>
                                      </p:cBhvr>
                                    </p:animEffect>
                                  </p:childTnLst>
                                </p:cTn>
                              </p:par>
                            </p:childTnLst>
                          </p:cTn>
                        </p:par>
                        <p:par>
                          <p:cTn id="41" fill="hold">
                            <p:stCondLst>
                              <p:cond delay="3500"/>
                            </p:stCondLst>
                            <p:childTnLst>
                              <p:par>
                                <p:cTn id="42" presetID="9" presetClass="entr" presetSubtype="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dissolve">
                                      <p:cBhvr>
                                        <p:cTn id="44" dur="500"/>
                                        <p:tgtEl>
                                          <p:spTgt spid="33"/>
                                        </p:tgtEl>
                                      </p:cBhvr>
                                    </p:animEffect>
                                  </p:childTnLst>
                                </p:cTn>
                              </p:par>
                            </p:childTnLst>
                          </p:cTn>
                        </p:par>
                        <p:par>
                          <p:cTn id="45" fill="hold">
                            <p:stCondLst>
                              <p:cond delay="4000"/>
                            </p:stCondLst>
                            <p:childTnLst>
                              <p:par>
                                <p:cTn id="46" presetID="22" presetClass="entr" presetSubtype="2"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right)">
                                      <p:cBhvr>
                                        <p:cTn id="48" dur="500"/>
                                        <p:tgtEl>
                                          <p:spTgt spid="28"/>
                                        </p:tgtEl>
                                      </p:cBhvr>
                                    </p:animEffect>
                                  </p:childTnLst>
                                </p:cTn>
                              </p:par>
                            </p:childTnLst>
                          </p:cTn>
                        </p:par>
                        <p:par>
                          <p:cTn id="49" fill="hold">
                            <p:stCondLst>
                              <p:cond delay="4500"/>
                            </p:stCondLst>
                            <p:childTnLst>
                              <p:par>
                                <p:cTn id="50" presetID="9" presetClass="entr" presetSubtype="0"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dissolve">
                                      <p:cBhvr>
                                        <p:cTn id="52" dur="500"/>
                                        <p:tgtEl>
                                          <p:spTgt spid="24"/>
                                        </p:tgtEl>
                                      </p:cBhvr>
                                    </p:animEffect>
                                  </p:childTnLst>
                                </p:cTn>
                              </p:par>
                            </p:childTnLst>
                          </p:cTn>
                        </p:par>
                        <p:par>
                          <p:cTn id="53" fill="hold">
                            <p:stCondLst>
                              <p:cond delay="5000"/>
                            </p:stCondLst>
                            <p:childTnLst>
                              <p:par>
                                <p:cTn id="54" presetID="22" presetClass="exit" presetSubtype="2" fill="hold" nodeType="afterEffect">
                                  <p:stCondLst>
                                    <p:cond delay="0"/>
                                  </p:stCondLst>
                                  <p:childTnLst>
                                    <p:animEffect transition="out" filter="wipe(right)">
                                      <p:cBhvr>
                                        <p:cTn id="55" dur="500"/>
                                        <p:tgtEl>
                                          <p:spTgt spid="25"/>
                                        </p:tgtEl>
                                      </p:cBhvr>
                                    </p:animEffect>
                                    <p:set>
                                      <p:cBhvr>
                                        <p:cTn id="56" dur="1" fill="hold">
                                          <p:stCondLst>
                                            <p:cond delay="499"/>
                                          </p:stCondLst>
                                        </p:cTn>
                                        <p:tgtEl>
                                          <p:spTgt spid="25"/>
                                        </p:tgtEl>
                                        <p:attrNameLst>
                                          <p:attrName>style.visibility</p:attrName>
                                        </p:attrNameLst>
                                      </p:cBhvr>
                                      <p:to>
                                        <p:strVal val="hidden"/>
                                      </p:to>
                                    </p:set>
                                  </p:childTnLst>
                                </p:cTn>
                              </p:par>
                            </p:childTnLst>
                          </p:cTn>
                        </p:par>
                        <p:par>
                          <p:cTn id="57" fill="hold">
                            <p:stCondLst>
                              <p:cond delay="5500"/>
                            </p:stCondLst>
                            <p:childTnLst>
                              <p:par>
                                <p:cTn id="58" presetID="9" presetClass="exit" presetSubtype="0" fill="hold" grpId="1" nodeType="afterEffect">
                                  <p:stCondLst>
                                    <p:cond delay="0"/>
                                  </p:stCondLst>
                                  <p:childTnLst>
                                    <p:animEffect transition="out" filter="dissolve">
                                      <p:cBhvr>
                                        <p:cTn id="59" dur="500"/>
                                        <p:tgtEl>
                                          <p:spTgt spid="21"/>
                                        </p:tgtEl>
                                      </p:cBhvr>
                                    </p:animEffect>
                                    <p:set>
                                      <p:cBhvr>
                                        <p:cTn id="60" dur="1" fill="hold">
                                          <p:stCondLst>
                                            <p:cond delay="499"/>
                                          </p:stCondLst>
                                        </p:cTn>
                                        <p:tgtEl>
                                          <p:spTgt spid="21"/>
                                        </p:tgtEl>
                                        <p:attrNameLst>
                                          <p:attrName>style.visibility</p:attrName>
                                        </p:attrNameLst>
                                      </p:cBhvr>
                                      <p:to>
                                        <p:strVal val="hidden"/>
                                      </p:to>
                                    </p:set>
                                  </p:childTnLst>
                                </p:cTn>
                              </p:par>
                            </p:childTnLst>
                          </p:cTn>
                        </p:par>
                        <p:par>
                          <p:cTn id="61" fill="hold">
                            <p:stCondLst>
                              <p:cond delay="6000"/>
                            </p:stCondLst>
                            <p:childTnLst>
                              <p:par>
                                <p:cTn id="62" presetID="9" presetClass="entr" presetSubtype="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dissolve">
                                      <p:cBhvr>
                                        <p:cTn id="64" dur="500"/>
                                        <p:tgtEl>
                                          <p:spTgt spid="29"/>
                                        </p:tgtEl>
                                      </p:cBhvr>
                                    </p:animEffect>
                                  </p:childTnLst>
                                </p:cTn>
                              </p:par>
                            </p:childTnLst>
                          </p:cTn>
                        </p:par>
                        <p:par>
                          <p:cTn id="65" fill="hold">
                            <p:stCondLst>
                              <p:cond delay="6500"/>
                            </p:stCondLst>
                            <p:childTnLst>
                              <p:par>
                                <p:cTn id="66" presetID="22" presetClass="exit" presetSubtype="2" fill="hold" nodeType="afterEffect">
                                  <p:stCondLst>
                                    <p:cond delay="0"/>
                                  </p:stCondLst>
                                  <p:childTnLst>
                                    <p:animEffect transition="out" filter="wipe(right)">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childTnLst>
                          </p:cTn>
                        </p:par>
                        <p:par>
                          <p:cTn id="69" fill="hold">
                            <p:stCondLst>
                              <p:cond delay="7000"/>
                            </p:stCondLst>
                            <p:childTnLst>
                              <p:par>
                                <p:cTn id="70" presetID="9" presetClass="exit" presetSubtype="0" fill="hold" grpId="1" nodeType="afterEffect">
                                  <p:stCondLst>
                                    <p:cond delay="0"/>
                                  </p:stCondLst>
                                  <p:childTnLst>
                                    <p:animEffect transition="out" filter="dissolve">
                                      <p:cBhvr>
                                        <p:cTn id="71" dur="500"/>
                                        <p:tgtEl>
                                          <p:spTgt spid="22"/>
                                        </p:tgtEl>
                                      </p:cBhvr>
                                    </p:animEffect>
                                    <p:set>
                                      <p:cBhvr>
                                        <p:cTn id="72" dur="1" fill="hold">
                                          <p:stCondLst>
                                            <p:cond delay="499"/>
                                          </p:stCondLst>
                                        </p:cTn>
                                        <p:tgtEl>
                                          <p:spTgt spid="22"/>
                                        </p:tgtEl>
                                        <p:attrNameLst>
                                          <p:attrName>style.visibility</p:attrName>
                                        </p:attrNameLst>
                                      </p:cBhvr>
                                      <p:to>
                                        <p:strVal val="hidden"/>
                                      </p:to>
                                    </p:set>
                                  </p:childTnLst>
                                </p:cTn>
                              </p:par>
                            </p:childTnLst>
                          </p:cTn>
                        </p:par>
                        <p:par>
                          <p:cTn id="73" fill="hold">
                            <p:stCondLst>
                              <p:cond delay="7500"/>
                            </p:stCondLst>
                            <p:childTnLst>
                              <p:par>
                                <p:cTn id="74" presetID="9" presetClass="entr" presetSubtype="0"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dissolve">
                                      <p:cBhvr>
                                        <p:cTn id="76" dur="500"/>
                                        <p:tgtEl>
                                          <p:spTgt spid="30"/>
                                        </p:tgtEl>
                                      </p:cBhvr>
                                    </p:animEffect>
                                  </p:childTnLst>
                                </p:cTn>
                              </p:par>
                            </p:childTnLst>
                          </p:cTn>
                        </p:par>
                        <p:par>
                          <p:cTn id="77" fill="hold">
                            <p:stCondLst>
                              <p:cond delay="8000"/>
                            </p:stCondLst>
                            <p:childTnLst>
                              <p:par>
                                <p:cTn id="78" presetID="22" presetClass="exit" presetSubtype="2" fill="hold" nodeType="afterEffect">
                                  <p:stCondLst>
                                    <p:cond delay="0"/>
                                  </p:stCondLst>
                                  <p:childTnLst>
                                    <p:animEffect transition="out" filter="wipe(right)">
                                      <p:cBhvr>
                                        <p:cTn id="79" dur="500"/>
                                        <p:tgtEl>
                                          <p:spTgt spid="27"/>
                                        </p:tgtEl>
                                      </p:cBhvr>
                                    </p:animEffect>
                                    <p:set>
                                      <p:cBhvr>
                                        <p:cTn id="80" dur="1" fill="hold">
                                          <p:stCondLst>
                                            <p:cond delay="499"/>
                                          </p:stCondLst>
                                        </p:cTn>
                                        <p:tgtEl>
                                          <p:spTgt spid="27"/>
                                        </p:tgtEl>
                                        <p:attrNameLst>
                                          <p:attrName>style.visibility</p:attrName>
                                        </p:attrNameLst>
                                      </p:cBhvr>
                                      <p:to>
                                        <p:strVal val="hidden"/>
                                      </p:to>
                                    </p:set>
                                  </p:childTnLst>
                                </p:cTn>
                              </p:par>
                            </p:childTnLst>
                          </p:cTn>
                        </p:par>
                        <p:par>
                          <p:cTn id="81" fill="hold">
                            <p:stCondLst>
                              <p:cond delay="8500"/>
                            </p:stCondLst>
                            <p:childTnLst>
                              <p:par>
                                <p:cTn id="82" presetID="9" presetClass="exit" presetSubtype="0" fill="hold" grpId="1" nodeType="afterEffect">
                                  <p:stCondLst>
                                    <p:cond delay="0"/>
                                  </p:stCondLst>
                                  <p:childTnLst>
                                    <p:animEffect transition="out" filter="dissolve">
                                      <p:cBhvr>
                                        <p:cTn id="83" dur="500"/>
                                        <p:tgtEl>
                                          <p:spTgt spid="23"/>
                                        </p:tgtEl>
                                      </p:cBhvr>
                                    </p:animEffect>
                                    <p:set>
                                      <p:cBhvr>
                                        <p:cTn id="84" dur="1" fill="hold">
                                          <p:stCondLst>
                                            <p:cond delay="499"/>
                                          </p:stCondLst>
                                        </p:cTn>
                                        <p:tgtEl>
                                          <p:spTgt spid="23"/>
                                        </p:tgtEl>
                                        <p:attrNameLst>
                                          <p:attrName>style.visibility</p:attrName>
                                        </p:attrNameLst>
                                      </p:cBhvr>
                                      <p:to>
                                        <p:strVal val="hidden"/>
                                      </p:to>
                                    </p:set>
                                  </p:childTnLst>
                                </p:cTn>
                              </p:par>
                            </p:childTnLst>
                          </p:cTn>
                        </p:par>
                        <p:par>
                          <p:cTn id="85" fill="hold">
                            <p:stCondLst>
                              <p:cond delay="9000"/>
                            </p:stCondLst>
                            <p:childTnLst>
                              <p:par>
                                <p:cTn id="86" presetID="9" presetClass="entr" presetSubtype="0" fill="hold" grpId="0" nodeType="after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childTnLst>
                          </p:cTn>
                        </p:par>
                        <p:par>
                          <p:cTn id="89" fill="hold">
                            <p:stCondLst>
                              <p:cond delay="9500"/>
                            </p:stCondLst>
                            <p:childTnLst>
                              <p:par>
                                <p:cTn id="90" presetID="22" presetClass="exit" presetSubtype="2" fill="hold" nodeType="afterEffect">
                                  <p:stCondLst>
                                    <p:cond delay="0"/>
                                  </p:stCondLst>
                                  <p:childTnLst>
                                    <p:animEffect transition="out" filter="wipe(right)">
                                      <p:cBhvr>
                                        <p:cTn id="91" dur="500"/>
                                        <p:tgtEl>
                                          <p:spTgt spid="34"/>
                                        </p:tgtEl>
                                      </p:cBhvr>
                                    </p:animEffect>
                                    <p:set>
                                      <p:cBhvr>
                                        <p:cTn id="92" dur="1" fill="hold">
                                          <p:stCondLst>
                                            <p:cond delay="499"/>
                                          </p:stCondLst>
                                        </p:cTn>
                                        <p:tgtEl>
                                          <p:spTgt spid="34"/>
                                        </p:tgtEl>
                                        <p:attrNameLst>
                                          <p:attrName>style.visibility</p:attrName>
                                        </p:attrNameLst>
                                      </p:cBhvr>
                                      <p:to>
                                        <p:strVal val="hidden"/>
                                      </p:to>
                                    </p:set>
                                  </p:childTnLst>
                                </p:cTn>
                              </p:par>
                            </p:childTnLst>
                          </p:cTn>
                        </p:par>
                        <p:par>
                          <p:cTn id="93" fill="hold">
                            <p:stCondLst>
                              <p:cond delay="10000"/>
                            </p:stCondLst>
                            <p:childTnLst>
                              <p:par>
                                <p:cTn id="94" presetID="9" presetClass="exit" presetSubtype="0" fill="hold" grpId="1" nodeType="afterEffect">
                                  <p:stCondLst>
                                    <p:cond delay="0"/>
                                  </p:stCondLst>
                                  <p:childTnLst>
                                    <p:animEffect transition="out" filter="dissolve">
                                      <p:cBhvr>
                                        <p:cTn id="95" dur="500"/>
                                        <p:tgtEl>
                                          <p:spTgt spid="33"/>
                                        </p:tgtEl>
                                      </p:cBhvr>
                                    </p:animEffect>
                                    <p:set>
                                      <p:cBhvr>
                                        <p:cTn id="96" dur="1" fill="hold">
                                          <p:stCondLst>
                                            <p:cond delay="499"/>
                                          </p:stCondLst>
                                        </p:cTn>
                                        <p:tgtEl>
                                          <p:spTgt spid="33"/>
                                        </p:tgtEl>
                                        <p:attrNameLst>
                                          <p:attrName>style.visibility</p:attrName>
                                        </p:attrNameLst>
                                      </p:cBhvr>
                                      <p:to>
                                        <p:strVal val="hidden"/>
                                      </p:to>
                                    </p:set>
                                  </p:childTnLst>
                                </p:cTn>
                              </p:par>
                            </p:childTnLst>
                          </p:cTn>
                        </p:par>
                        <p:par>
                          <p:cTn id="97" fill="hold">
                            <p:stCondLst>
                              <p:cond delay="10500"/>
                            </p:stCondLst>
                            <p:childTnLst>
                              <p:par>
                                <p:cTn id="98" presetID="9" presetClass="entr" presetSubtype="0" fill="hold" grpId="0" nodeType="after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childTnLst>
                          </p:cTn>
                        </p:par>
                        <p:par>
                          <p:cTn id="101" fill="hold">
                            <p:stCondLst>
                              <p:cond delay="11000"/>
                            </p:stCondLst>
                            <p:childTnLst>
                              <p:par>
                                <p:cTn id="102" presetID="22" presetClass="exit" presetSubtype="2" fill="hold" nodeType="afterEffect">
                                  <p:stCondLst>
                                    <p:cond delay="0"/>
                                  </p:stCondLst>
                                  <p:childTnLst>
                                    <p:animEffect transition="out" filter="wipe(right)">
                                      <p:cBhvr>
                                        <p:cTn id="103" dur="500"/>
                                        <p:tgtEl>
                                          <p:spTgt spid="28"/>
                                        </p:tgtEl>
                                      </p:cBhvr>
                                    </p:animEffect>
                                    <p:set>
                                      <p:cBhvr>
                                        <p:cTn id="104" dur="1" fill="hold">
                                          <p:stCondLst>
                                            <p:cond delay="499"/>
                                          </p:stCondLst>
                                        </p:cTn>
                                        <p:tgtEl>
                                          <p:spTgt spid="28"/>
                                        </p:tgtEl>
                                        <p:attrNameLst>
                                          <p:attrName>style.visibility</p:attrName>
                                        </p:attrNameLst>
                                      </p:cBhvr>
                                      <p:to>
                                        <p:strVal val="hidden"/>
                                      </p:to>
                                    </p:set>
                                  </p:childTnLst>
                                </p:cTn>
                              </p:par>
                            </p:childTnLst>
                          </p:cTn>
                        </p:par>
                        <p:par>
                          <p:cTn id="105" fill="hold">
                            <p:stCondLst>
                              <p:cond delay="11500"/>
                            </p:stCondLst>
                            <p:childTnLst>
                              <p:par>
                                <p:cTn id="106" presetID="9" presetClass="exit" presetSubtype="0" fill="hold" grpId="1" nodeType="afterEffect">
                                  <p:stCondLst>
                                    <p:cond delay="0"/>
                                  </p:stCondLst>
                                  <p:childTnLst>
                                    <p:animEffect transition="out" filter="dissolve">
                                      <p:cBhvr>
                                        <p:cTn id="107" dur="500"/>
                                        <p:tgtEl>
                                          <p:spTgt spid="24"/>
                                        </p:tgtEl>
                                      </p:cBhvr>
                                    </p:animEffect>
                                    <p:set>
                                      <p:cBhvr>
                                        <p:cTn id="108" dur="1" fill="hold">
                                          <p:stCondLst>
                                            <p:cond delay="499"/>
                                          </p:stCondLst>
                                        </p:cTn>
                                        <p:tgtEl>
                                          <p:spTgt spid="24"/>
                                        </p:tgtEl>
                                        <p:attrNameLst>
                                          <p:attrName>style.visibility</p:attrName>
                                        </p:attrNameLst>
                                      </p:cBhvr>
                                      <p:to>
                                        <p:strVal val="hidden"/>
                                      </p:to>
                                    </p:set>
                                  </p:childTnLst>
                                </p:cTn>
                              </p:par>
                            </p:childTnLst>
                          </p:cTn>
                        </p:par>
                        <p:par>
                          <p:cTn id="109" fill="hold">
                            <p:stCondLst>
                              <p:cond delay="12000"/>
                            </p:stCondLst>
                            <p:childTnLst>
                              <p:par>
                                <p:cTn id="110" presetID="9" presetClass="entr" presetSubtype="0" fill="hold" grpId="0" nodeType="after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dissolve">
                                      <p:cBhvr>
                                        <p:cTn id="112" dur="500"/>
                                        <p:tgtEl>
                                          <p:spTgt spid="32"/>
                                        </p:tgtEl>
                                      </p:cBhvr>
                                    </p:animEffect>
                                  </p:childTnLst>
                                </p:cTn>
                              </p:par>
                            </p:childTnLst>
                          </p:cTn>
                        </p:par>
                        <p:par>
                          <p:cTn id="113" fill="hold">
                            <p:stCondLst>
                              <p:cond delay="12500"/>
                            </p:stCondLst>
                            <p:childTnLst>
                              <p:par>
                                <p:cTn id="114" presetID="9" presetClass="entr" presetSubtype="0" fill="hold" grpId="0" nodeType="after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dissolve">
                                      <p:cBhvr>
                                        <p:cTn id="116" dur="500"/>
                                        <p:tgtEl>
                                          <p:spTgt spid="36"/>
                                        </p:tgtEl>
                                      </p:cBhvr>
                                    </p:animEffect>
                                  </p:childTnLst>
                                </p:cTn>
                              </p:par>
                            </p:childTnLst>
                          </p:cTn>
                        </p:par>
                        <p:par>
                          <p:cTn id="117" fill="hold">
                            <p:stCondLst>
                              <p:cond delay="13000"/>
                            </p:stCondLst>
                            <p:childTnLst>
                              <p:par>
                                <p:cTn id="118" presetID="22" presetClass="entr" presetSubtype="8" fill="hold" grpId="2" nodeType="afterEffect">
                                  <p:stCondLst>
                                    <p:cond delay="0"/>
                                  </p:stCondLst>
                                  <p:iterate type="lt">
                                    <p:tmPct val="0"/>
                                  </p:iterate>
                                  <p:childTnLst>
                                    <p:set>
                                      <p:cBhvr>
                                        <p:cTn id="119" dur="1" fill="hold">
                                          <p:stCondLst>
                                            <p:cond delay="0"/>
                                          </p:stCondLst>
                                        </p:cTn>
                                        <p:tgtEl>
                                          <p:spTgt spid="43"/>
                                        </p:tgtEl>
                                        <p:attrNameLst>
                                          <p:attrName>style.visibility</p:attrName>
                                        </p:attrNameLst>
                                      </p:cBhvr>
                                      <p:to>
                                        <p:strVal val="visible"/>
                                      </p:to>
                                    </p:set>
                                    <p:animEffect transition="in" filter="wipe(left)">
                                      <p:cBhvr>
                                        <p:cTn id="120" dur="500"/>
                                        <p:tgtEl>
                                          <p:spTgt spid="43"/>
                                        </p:tgtEl>
                                      </p:cBhvr>
                                    </p:animEffect>
                                  </p:childTnLst>
                                </p:cTn>
                              </p:par>
                            </p:childTnLst>
                          </p:cTn>
                        </p:par>
                        <p:par>
                          <p:cTn id="121" fill="hold">
                            <p:stCondLst>
                              <p:cond delay="13500"/>
                            </p:stCondLst>
                            <p:childTnLst>
                              <p:par>
                                <p:cTn id="122" presetID="9" presetClass="entr" presetSubtype="0" fill="hold" grpId="0" nodeType="after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dissolve">
                                      <p:cBhvr>
                                        <p:cTn id="124" dur="500"/>
                                        <p:tgtEl>
                                          <p:spTgt spid="6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wipe(right)">
                                      <p:cBhvr>
                                        <p:cTn id="129" dur="200"/>
                                        <p:tgtEl>
                                          <p:spTgt spid="25"/>
                                        </p:tgtEl>
                                      </p:cBhvr>
                                    </p:animEffect>
                                  </p:childTnLst>
                                </p:cTn>
                              </p:par>
                            </p:childTnLst>
                          </p:cTn>
                        </p:par>
                        <p:par>
                          <p:cTn id="130" fill="hold">
                            <p:stCondLst>
                              <p:cond delay="200"/>
                            </p:stCondLst>
                            <p:childTnLst>
                              <p:par>
                                <p:cTn id="131" presetID="9" presetClass="entr" presetSubtype="0" fill="hold" grpId="2" nodeType="afterEffect">
                                  <p:stCondLst>
                                    <p:cond delay="0"/>
                                  </p:stCondLst>
                                  <p:childTnLst>
                                    <p:set>
                                      <p:cBhvr>
                                        <p:cTn id="132" dur="1" fill="hold">
                                          <p:stCondLst>
                                            <p:cond delay="0"/>
                                          </p:stCondLst>
                                        </p:cTn>
                                        <p:tgtEl>
                                          <p:spTgt spid="21"/>
                                        </p:tgtEl>
                                        <p:attrNameLst>
                                          <p:attrName>style.visibility</p:attrName>
                                        </p:attrNameLst>
                                      </p:cBhvr>
                                      <p:to>
                                        <p:strVal val="visible"/>
                                      </p:to>
                                    </p:set>
                                    <p:animEffect transition="in" filter="dissolve">
                                      <p:cBhvr>
                                        <p:cTn id="133" dur="200"/>
                                        <p:tgtEl>
                                          <p:spTgt spid="21"/>
                                        </p:tgtEl>
                                      </p:cBhvr>
                                    </p:animEffect>
                                  </p:childTnLst>
                                </p:cTn>
                              </p:par>
                            </p:childTnLst>
                          </p:cTn>
                        </p:par>
                        <p:par>
                          <p:cTn id="134" fill="hold">
                            <p:stCondLst>
                              <p:cond delay="400"/>
                            </p:stCondLst>
                            <p:childTnLst>
                              <p:par>
                                <p:cTn id="135" presetID="22" presetClass="entr" presetSubtype="2" fill="hold" nodeType="after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wipe(right)">
                                      <p:cBhvr>
                                        <p:cTn id="137" dur="200"/>
                                        <p:tgtEl>
                                          <p:spTgt spid="26"/>
                                        </p:tgtEl>
                                      </p:cBhvr>
                                    </p:animEffect>
                                  </p:childTnLst>
                                </p:cTn>
                              </p:par>
                            </p:childTnLst>
                          </p:cTn>
                        </p:par>
                        <p:par>
                          <p:cTn id="138" fill="hold">
                            <p:stCondLst>
                              <p:cond delay="600"/>
                            </p:stCondLst>
                            <p:childTnLst>
                              <p:par>
                                <p:cTn id="139" presetID="9" presetClass="entr" presetSubtype="0" fill="hold" grpId="2" nodeType="afterEffect">
                                  <p:stCondLst>
                                    <p:cond delay="0"/>
                                  </p:stCondLst>
                                  <p:childTnLst>
                                    <p:set>
                                      <p:cBhvr>
                                        <p:cTn id="140" dur="1" fill="hold">
                                          <p:stCondLst>
                                            <p:cond delay="0"/>
                                          </p:stCondLst>
                                        </p:cTn>
                                        <p:tgtEl>
                                          <p:spTgt spid="22"/>
                                        </p:tgtEl>
                                        <p:attrNameLst>
                                          <p:attrName>style.visibility</p:attrName>
                                        </p:attrNameLst>
                                      </p:cBhvr>
                                      <p:to>
                                        <p:strVal val="visible"/>
                                      </p:to>
                                    </p:set>
                                    <p:animEffect transition="in" filter="dissolve">
                                      <p:cBhvr>
                                        <p:cTn id="141" dur="200"/>
                                        <p:tgtEl>
                                          <p:spTgt spid="22"/>
                                        </p:tgtEl>
                                      </p:cBhvr>
                                    </p:animEffect>
                                  </p:childTnLst>
                                </p:cTn>
                              </p:par>
                            </p:childTnLst>
                          </p:cTn>
                        </p:par>
                        <p:par>
                          <p:cTn id="142" fill="hold">
                            <p:stCondLst>
                              <p:cond delay="800"/>
                            </p:stCondLst>
                            <p:childTnLst>
                              <p:par>
                                <p:cTn id="143" presetID="22" presetClass="entr" presetSubtype="2" fill="hold" nodeType="afterEffect">
                                  <p:stCondLst>
                                    <p:cond delay="0"/>
                                  </p:stCondLst>
                                  <p:childTnLst>
                                    <p:set>
                                      <p:cBhvr>
                                        <p:cTn id="144" dur="1" fill="hold">
                                          <p:stCondLst>
                                            <p:cond delay="0"/>
                                          </p:stCondLst>
                                        </p:cTn>
                                        <p:tgtEl>
                                          <p:spTgt spid="27"/>
                                        </p:tgtEl>
                                        <p:attrNameLst>
                                          <p:attrName>style.visibility</p:attrName>
                                        </p:attrNameLst>
                                      </p:cBhvr>
                                      <p:to>
                                        <p:strVal val="visible"/>
                                      </p:to>
                                    </p:set>
                                    <p:animEffect transition="in" filter="wipe(right)">
                                      <p:cBhvr>
                                        <p:cTn id="145" dur="200"/>
                                        <p:tgtEl>
                                          <p:spTgt spid="27"/>
                                        </p:tgtEl>
                                      </p:cBhvr>
                                    </p:animEffect>
                                  </p:childTnLst>
                                </p:cTn>
                              </p:par>
                            </p:childTnLst>
                          </p:cTn>
                        </p:par>
                        <p:par>
                          <p:cTn id="146" fill="hold">
                            <p:stCondLst>
                              <p:cond delay="1000"/>
                            </p:stCondLst>
                            <p:childTnLst>
                              <p:par>
                                <p:cTn id="147" presetID="9" presetClass="entr" presetSubtype="0" fill="hold" grpId="2" nodeType="afterEffect">
                                  <p:stCondLst>
                                    <p:cond delay="0"/>
                                  </p:stCondLst>
                                  <p:childTnLst>
                                    <p:set>
                                      <p:cBhvr>
                                        <p:cTn id="148" dur="1" fill="hold">
                                          <p:stCondLst>
                                            <p:cond delay="0"/>
                                          </p:stCondLst>
                                        </p:cTn>
                                        <p:tgtEl>
                                          <p:spTgt spid="23"/>
                                        </p:tgtEl>
                                        <p:attrNameLst>
                                          <p:attrName>style.visibility</p:attrName>
                                        </p:attrNameLst>
                                      </p:cBhvr>
                                      <p:to>
                                        <p:strVal val="visible"/>
                                      </p:to>
                                    </p:set>
                                    <p:animEffect transition="in" filter="dissolve">
                                      <p:cBhvr>
                                        <p:cTn id="149" dur="200"/>
                                        <p:tgtEl>
                                          <p:spTgt spid="23"/>
                                        </p:tgtEl>
                                      </p:cBhvr>
                                    </p:animEffect>
                                  </p:childTnLst>
                                </p:cTn>
                              </p:par>
                            </p:childTnLst>
                          </p:cTn>
                        </p:par>
                        <p:par>
                          <p:cTn id="150" fill="hold">
                            <p:stCondLst>
                              <p:cond delay="1200"/>
                            </p:stCondLst>
                            <p:childTnLst>
                              <p:par>
                                <p:cTn id="151" presetID="22" presetClass="entr" presetSubtype="2" fill="hold" nodeType="afterEffect">
                                  <p:stCondLst>
                                    <p:cond delay="0"/>
                                  </p:stCondLst>
                                  <p:childTnLst>
                                    <p:set>
                                      <p:cBhvr>
                                        <p:cTn id="152" dur="1" fill="hold">
                                          <p:stCondLst>
                                            <p:cond delay="0"/>
                                          </p:stCondLst>
                                        </p:cTn>
                                        <p:tgtEl>
                                          <p:spTgt spid="34"/>
                                        </p:tgtEl>
                                        <p:attrNameLst>
                                          <p:attrName>style.visibility</p:attrName>
                                        </p:attrNameLst>
                                      </p:cBhvr>
                                      <p:to>
                                        <p:strVal val="visible"/>
                                      </p:to>
                                    </p:set>
                                    <p:animEffect transition="in" filter="wipe(right)">
                                      <p:cBhvr>
                                        <p:cTn id="153" dur="200"/>
                                        <p:tgtEl>
                                          <p:spTgt spid="34"/>
                                        </p:tgtEl>
                                      </p:cBhvr>
                                    </p:animEffect>
                                  </p:childTnLst>
                                </p:cTn>
                              </p:par>
                            </p:childTnLst>
                          </p:cTn>
                        </p:par>
                        <p:par>
                          <p:cTn id="154" fill="hold">
                            <p:stCondLst>
                              <p:cond delay="1400"/>
                            </p:stCondLst>
                            <p:childTnLst>
                              <p:par>
                                <p:cTn id="155" presetID="9" presetClass="entr" presetSubtype="0" fill="hold" grpId="2" nodeType="afterEffect">
                                  <p:stCondLst>
                                    <p:cond delay="0"/>
                                  </p:stCondLst>
                                  <p:childTnLst>
                                    <p:set>
                                      <p:cBhvr>
                                        <p:cTn id="156" dur="1" fill="hold">
                                          <p:stCondLst>
                                            <p:cond delay="0"/>
                                          </p:stCondLst>
                                        </p:cTn>
                                        <p:tgtEl>
                                          <p:spTgt spid="33"/>
                                        </p:tgtEl>
                                        <p:attrNameLst>
                                          <p:attrName>style.visibility</p:attrName>
                                        </p:attrNameLst>
                                      </p:cBhvr>
                                      <p:to>
                                        <p:strVal val="visible"/>
                                      </p:to>
                                    </p:set>
                                    <p:animEffect transition="in" filter="dissolve">
                                      <p:cBhvr>
                                        <p:cTn id="157" dur="200"/>
                                        <p:tgtEl>
                                          <p:spTgt spid="33"/>
                                        </p:tgtEl>
                                      </p:cBhvr>
                                    </p:animEffect>
                                  </p:childTnLst>
                                </p:cTn>
                              </p:par>
                            </p:childTnLst>
                          </p:cTn>
                        </p:par>
                        <p:par>
                          <p:cTn id="158" fill="hold">
                            <p:stCondLst>
                              <p:cond delay="1600"/>
                            </p:stCondLst>
                            <p:childTnLst>
                              <p:par>
                                <p:cTn id="159" presetID="22" presetClass="entr" presetSubtype="2" fill="hold" nodeType="afterEffect">
                                  <p:stCondLst>
                                    <p:cond delay="0"/>
                                  </p:stCondLst>
                                  <p:childTnLst>
                                    <p:set>
                                      <p:cBhvr>
                                        <p:cTn id="160" dur="1" fill="hold">
                                          <p:stCondLst>
                                            <p:cond delay="0"/>
                                          </p:stCondLst>
                                        </p:cTn>
                                        <p:tgtEl>
                                          <p:spTgt spid="28"/>
                                        </p:tgtEl>
                                        <p:attrNameLst>
                                          <p:attrName>style.visibility</p:attrName>
                                        </p:attrNameLst>
                                      </p:cBhvr>
                                      <p:to>
                                        <p:strVal val="visible"/>
                                      </p:to>
                                    </p:set>
                                    <p:animEffect transition="in" filter="wipe(right)">
                                      <p:cBhvr>
                                        <p:cTn id="161" dur="200"/>
                                        <p:tgtEl>
                                          <p:spTgt spid="28"/>
                                        </p:tgtEl>
                                      </p:cBhvr>
                                    </p:animEffect>
                                  </p:childTnLst>
                                </p:cTn>
                              </p:par>
                            </p:childTnLst>
                          </p:cTn>
                        </p:par>
                        <p:par>
                          <p:cTn id="162" fill="hold">
                            <p:stCondLst>
                              <p:cond delay="1800"/>
                            </p:stCondLst>
                            <p:childTnLst>
                              <p:par>
                                <p:cTn id="163" presetID="9" presetClass="entr" presetSubtype="0" fill="hold" grpId="2" nodeType="afterEffect">
                                  <p:stCondLst>
                                    <p:cond delay="0"/>
                                  </p:stCondLst>
                                  <p:childTnLst>
                                    <p:set>
                                      <p:cBhvr>
                                        <p:cTn id="164" dur="1" fill="hold">
                                          <p:stCondLst>
                                            <p:cond delay="0"/>
                                          </p:stCondLst>
                                        </p:cTn>
                                        <p:tgtEl>
                                          <p:spTgt spid="24"/>
                                        </p:tgtEl>
                                        <p:attrNameLst>
                                          <p:attrName>style.visibility</p:attrName>
                                        </p:attrNameLst>
                                      </p:cBhvr>
                                      <p:to>
                                        <p:strVal val="visible"/>
                                      </p:to>
                                    </p:set>
                                    <p:animEffect transition="in" filter="dissolve">
                                      <p:cBhvr>
                                        <p:cTn id="165" dur="200"/>
                                        <p:tgtEl>
                                          <p:spTgt spid="24"/>
                                        </p:tgtEl>
                                      </p:cBhvr>
                                    </p:animEffect>
                                  </p:childTnLst>
                                </p:cTn>
                              </p:par>
                            </p:childTnLst>
                          </p:cTn>
                        </p:par>
                        <p:par>
                          <p:cTn id="166" fill="hold">
                            <p:stCondLst>
                              <p:cond delay="2000"/>
                            </p:stCondLst>
                            <p:childTnLst>
                              <p:par>
                                <p:cTn id="167" presetID="22" presetClass="exit" presetSubtype="2" fill="hold" nodeType="afterEffect">
                                  <p:stCondLst>
                                    <p:cond delay="0"/>
                                  </p:stCondLst>
                                  <p:childTnLst>
                                    <p:animEffect transition="out" filter="wipe(right)">
                                      <p:cBhvr>
                                        <p:cTn id="168" dur="200"/>
                                        <p:tgtEl>
                                          <p:spTgt spid="25"/>
                                        </p:tgtEl>
                                      </p:cBhvr>
                                    </p:animEffect>
                                    <p:set>
                                      <p:cBhvr>
                                        <p:cTn id="169" dur="1" fill="hold">
                                          <p:stCondLst>
                                            <p:cond delay="199"/>
                                          </p:stCondLst>
                                        </p:cTn>
                                        <p:tgtEl>
                                          <p:spTgt spid="25"/>
                                        </p:tgtEl>
                                        <p:attrNameLst>
                                          <p:attrName>style.visibility</p:attrName>
                                        </p:attrNameLst>
                                      </p:cBhvr>
                                      <p:to>
                                        <p:strVal val="hidden"/>
                                      </p:to>
                                    </p:set>
                                  </p:childTnLst>
                                </p:cTn>
                              </p:par>
                            </p:childTnLst>
                          </p:cTn>
                        </p:par>
                        <p:par>
                          <p:cTn id="170" fill="hold">
                            <p:stCondLst>
                              <p:cond delay="2200"/>
                            </p:stCondLst>
                            <p:childTnLst>
                              <p:par>
                                <p:cTn id="171" presetID="9" presetClass="exit" presetSubtype="0" fill="hold" grpId="3" nodeType="afterEffect">
                                  <p:stCondLst>
                                    <p:cond delay="0"/>
                                  </p:stCondLst>
                                  <p:childTnLst>
                                    <p:animEffect transition="out" filter="dissolve">
                                      <p:cBhvr>
                                        <p:cTn id="172" dur="200"/>
                                        <p:tgtEl>
                                          <p:spTgt spid="21"/>
                                        </p:tgtEl>
                                      </p:cBhvr>
                                    </p:animEffect>
                                    <p:set>
                                      <p:cBhvr>
                                        <p:cTn id="173" dur="1" fill="hold">
                                          <p:stCondLst>
                                            <p:cond delay="199"/>
                                          </p:stCondLst>
                                        </p:cTn>
                                        <p:tgtEl>
                                          <p:spTgt spid="21"/>
                                        </p:tgtEl>
                                        <p:attrNameLst>
                                          <p:attrName>style.visibility</p:attrName>
                                        </p:attrNameLst>
                                      </p:cBhvr>
                                      <p:to>
                                        <p:strVal val="hidden"/>
                                      </p:to>
                                    </p:set>
                                  </p:childTnLst>
                                </p:cTn>
                              </p:par>
                            </p:childTnLst>
                          </p:cTn>
                        </p:par>
                        <p:par>
                          <p:cTn id="174" fill="hold">
                            <p:stCondLst>
                              <p:cond delay="2400"/>
                            </p:stCondLst>
                            <p:childTnLst>
                              <p:par>
                                <p:cTn id="175" presetID="9" presetClass="entr" presetSubtype="0" fill="hold" grpId="0" nodeType="after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dissolve">
                                      <p:cBhvr>
                                        <p:cTn id="177" dur="200"/>
                                        <p:tgtEl>
                                          <p:spTgt spid="45"/>
                                        </p:tgtEl>
                                      </p:cBhvr>
                                    </p:animEffect>
                                  </p:childTnLst>
                                </p:cTn>
                              </p:par>
                            </p:childTnLst>
                          </p:cTn>
                        </p:par>
                        <p:par>
                          <p:cTn id="178" fill="hold">
                            <p:stCondLst>
                              <p:cond delay="2600"/>
                            </p:stCondLst>
                            <p:childTnLst>
                              <p:par>
                                <p:cTn id="179" presetID="22" presetClass="exit" presetSubtype="2" fill="hold" nodeType="afterEffect">
                                  <p:stCondLst>
                                    <p:cond delay="0"/>
                                  </p:stCondLst>
                                  <p:childTnLst>
                                    <p:animEffect transition="out" filter="wipe(right)">
                                      <p:cBhvr>
                                        <p:cTn id="180" dur="200"/>
                                        <p:tgtEl>
                                          <p:spTgt spid="26"/>
                                        </p:tgtEl>
                                      </p:cBhvr>
                                    </p:animEffect>
                                    <p:set>
                                      <p:cBhvr>
                                        <p:cTn id="181" dur="1" fill="hold">
                                          <p:stCondLst>
                                            <p:cond delay="199"/>
                                          </p:stCondLst>
                                        </p:cTn>
                                        <p:tgtEl>
                                          <p:spTgt spid="26"/>
                                        </p:tgtEl>
                                        <p:attrNameLst>
                                          <p:attrName>style.visibility</p:attrName>
                                        </p:attrNameLst>
                                      </p:cBhvr>
                                      <p:to>
                                        <p:strVal val="hidden"/>
                                      </p:to>
                                    </p:set>
                                  </p:childTnLst>
                                </p:cTn>
                              </p:par>
                            </p:childTnLst>
                          </p:cTn>
                        </p:par>
                        <p:par>
                          <p:cTn id="182" fill="hold">
                            <p:stCondLst>
                              <p:cond delay="2800"/>
                            </p:stCondLst>
                            <p:childTnLst>
                              <p:par>
                                <p:cTn id="183" presetID="9" presetClass="exit" presetSubtype="0" fill="hold" grpId="3" nodeType="afterEffect">
                                  <p:stCondLst>
                                    <p:cond delay="0"/>
                                  </p:stCondLst>
                                  <p:childTnLst>
                                    <p:animEffect transition="out" filter="dissolve">
                                      <p:cBhvr>
                                        <p:cTn id="184" dur="200"/>
                                        <p:tgtEl>
                                          <p:spTgt spid="22"/>
                                        </p:tgtEl>
                                      </p:cBhvr>
                                    </p:animEffect>
                                    <p:set>
                                      <p:cBhvr>
                                        <p:cTn id="185" dur="1" fill="hold">
                                          <p:stCondLst>
                                            <p:cond delay="199"/>
                                          </p:stCondLst>
                                        </p:cTn>
                                        <p:tgtEl>
                                          <p:spTgt spid="22"/>
                                        </p:tgtEl>
                                        <p:attrNameLst>
                                          <p:attrName>style.visibility</p:attrName>
                                        </p:attrNameLst>
                                      </p:cBhvr>
                                      <p:to>
                                        <p:strVal val="hidden"/>
                                      </p:to>
                                    </p:set>
                                  </p:childTnLst>
                                </p:cTn>
                              </p:par>
                            </p:childTnLst>
                          </p:cTn>
                        </p:par>
                        <p:par>
                          <p:cTn id="186" fill="hold">
                            <p:stCondLst>
                              <p:cond delay="3000"/>
                            </p:stCondLst>
                            <p:childTnLst>
                              <p:par>
                                <p:cTn id="187" presetID="9" presetClass="entr" presetSubtype="0" fill="hold" grpId="0" nodeType="afterEffect">
                                  <p:stCondLst>
                                    <p:cond delay="0"/>
                                  </p:stCondLst>
                                  <p:childTnLst>
                                    <p:set>
                                      <p:cBhvr>
                                        <p:cTn id="188" dur="1" fill="hold">
                                          <p:stCondLst>
                                            <p:cond delay="0"/>
                                          </p:stCondLst>
                                        </p:cTn>
                                        <p:tgtEl>
                                          <p:spTgt spid="46"/>
                                        </p:tgtEl>
                                        <p:attrNameLst>
                                          <p:attrName>style.visibility</p:attrName>
                                        </p:attrNameLst>
                                      </p:cBhvr>
                                      <p:to>
                                        <p:strVal val="visible"/>
                                      </p:to>
                                    </p:set>
                                    <p:animEffect transition="in" filter="dissolve">
                                      <p:cBhvr>
                                        <p:cTn id="189" dur="200"/>
                                        <p:tgtEl>
                                          <p:spTgt spid="46"/>
                                        </p:tgtEl>
                                      </p:cBhvr>
                                    </p:animEffect>
                                  </p:childTnLst>
                                </p:cTn>
                              </p:par>
                            </p:childTnLst>
                          </p:cTn>
                        </p:par>
                        <p:par>
                          <p:cTn id="190" fill="hold">
                            <p:stCondLst>
                              <p:cond delay="3200"/>
                            </p:stCondLst>
                            <p:childTnLst>
                              <p:par>
                                <p:cTn id="191" presetID="22" presetClass="exit" presetSubtype="2" fill="hold" nodeType="afterEffect">
                                  <p:stCondLst>
                                    <p:cond delay="0"/>
                                  </p:stCondLst>
                                  <p:childTnLst>
                                    <p:animEffect transition="out" filter="wipe(right)">
                                      <p:cBhvr>
                                        <p:cTn id="192" dur="200"/>
                                        <p:tgtEl>
                                          <p:spTgt spid="27"/>
                                        </p:tgtEl>
                                      </p:cBhvr>
                                    </p:animEffect>
                                    <p:set>
                                      <p:cBhvr>
                                        <p:cTn id="193" dur="1" fill="hold">
                                          <p:stCondLst>
                                            <p:cond delay="199"/>
                                          </p:stCondLst>
                                        </p:cTn>
                                        <p:tgtEl>
                                          <p:spTgt spid="27"/>
                                        </p:tgtEl>
                                        <p:attrNameLst>
                                          <p:attrName>style.visibility</p:attrName>
                                        </p:attrNameLst>
                                      </p:cBhvr>
                                      <p:to>
                                        <p:strVal val="hidden"/>
                                      </p:to>
                                    </p:set>
                                  </p:childTnLst>
                                </p:cTn>
                              </p:par>
                            </p:childTnLst>
                          </p:cTn>
                        </p:par>
                        <p:par>
                          <p:cTn id="194" fill="hold">
                            <p:stCondLst>
                              <p:cond delay="3400"/>
                            </p:stCondLst>
                            <p:childTnLst>
                              <p:par>
                                <p:cTn id="195" presetID="9" presetClass="exit" presetSubtype="0" fill="hold" grpId="3" nodeType="afterEffect">
                                  <p:stCondLst>
                                    <p:cond delay="0"/>
                                  </p:stCondLst>
                                  <p:childTnLst>
                                    <p:animEffect transition="out" filter="dissolve">
                                      <p:cBhvr>
                                        <p:cTn id="196" dur="200"/>
                                        <p:tgtEl>
                                          <p:spTgt spid="23"/>
                                        </p:tgtEl>
                                      </p:cBhvr>
                                    </p:animEffect>
                                    <p:set>
                                      <p:cBhvr>
                                        <p:cTn id="197" dur="1" fill="hold">
                                          <p:stCondLst>
                                            <p:cond delay="199"/>
                                          </p:stCondLst>
                                        </p:cTn>
                                        <p:tgtEl>
                                          <p:spTgt spid="23"/>
                                        </p:tgtEl>
                                        <p:attrNameLst>
                                          <p:attrName>style.visibility</p:attrName>
                                        </p:attrNameLst>
                                      </p:cBhvr>
                                      <p:to>
                                        <p:strVal val="hidden"/>
                                      </p:to>
                                    </p:set>
                                  </p:childTnLst>
                                </p:cTn>
                              </p:par>
                            </p:childTnLst>
                          </p:cTn>
                        </p:par>
                        <p:par>
                          <p:cTn id="198" fill="hold">
                            <p:stCondLst>
                              <p:cond delay="3600"/>
                            </p:stCondLst>
                            <p:childTnLst>
                              <p:par>
                                <p:cTn id="199" presetID="9" presetClass="entr" presetSubtype="0" fill="hold" grpId="0" nodeType="afterEffect">
                                  <p:stCondLst>
                                    <p:cond delay="0"/>
                                  </p:stCondLst>
                                  <p:childTnLst>
                                    <p:set>
                                      <p:cBhvr>
                                        <p:cTn id="200" dur="1" fill="hold">
                                          <p:stCondLst>
                                            <p:cond delay="0"/>
                                          </p:stCondLst>
                                        </p:cTn>
                                        <p:tgtEl>
                                          <p:spTgt spid="47"/>
                                        </p:tgtEl>
                                        <p:attrNameLst>
                                          <p:attrName>style.visibility</p:attrName>
                                        </p:attrNameLst>
                                      </p:cBhvr>
                                      <p:to>
                                        <p:strVal val="visible"/>
                                      </p:to>
                                    </p:set>
                                    <p:animEffect transition="in" filter="dissolve">
                                      <p:cBhvr>
                                        <p:cTn id="201" dur="200"/>
                                        <p:tgtEl>
                                          <p:spTgt spid="47"/>
                                        </p:tgtEl>
                                      </p:cBhvr>
                                    </p:animEffect>
                                  </p:childTnLst>
                                </p:cTn>
                              </p:par>
                            </p:childTnLst>
                          </p:cTn>
                        </p:par>
                        <p:par>
                          <p:cTn id="202" fill="hold">
                            <p:stCondLst>
                              <p:cond delay="3800"/>
                            </p:stCondLst>
                            <p:childTnLst>
                              <p:par>
                                <p:cTn id="203" presetID="22" presetClass="exit" presetSubtype="2" fill="hold" nodeType="afterEffect">
                                  <p:stCondLst>
                                    <p:cond delay="0"/>
                                  </p:stCondLst>
                                  <p:childTnLst>
                                    <p:animEffect transition="out" filter="wipe(right)">
                                      <p:cBhvr>
                                        <p:cTn id="204" dur="200"/>
                                        <p:tgtEl>
                                          <p:spTgt spid="34"/>
                                        </p:tgtEl>
                                      </p:cBhvr>
                                    </p:animEffect>
                                    <p:set>
                                      <p:cBhvr>
                                        <p:cTn id="205" dur="1" fill="hold">
                                          <p:stCondLst>
                                            <p:cond delay="199"/>
                                          </p:stCondLst>
                                        </p:cTn>
                                        <p:tgtEl>
                                          <p:spTgt spid="34"/>
                                        </p:tgtEl>
                                        <p:attrNameLst>
                                          <p:attrName>style.visibility</p:attrName>
                                        </p:attrNameLst>
                                      </p:cBhvr>
                                      <p:to>
                                        <p:strVal val="hidden"/>
                                      </p:to>
                                    </p:set>
                                  </p:childTnLst>
                                </p:cTn>
                              </p:par>
                            </p:childTnLst>
                          </p:cTn>
                        </p:par>
                        <p:par>
                          <p:cTn id="206" fill="hold">
                            <p:stCondLst>
                              <p:cond delay="4000"/>
                            </p:stCondLst>
                            <p:childTnLst>
                              <p:par>
                                <p:cTn id="207" presetID="9" presetClass="exit" presetSubtype="0" fill="hold" grpId="3" nodeType="afterEffect">
                                  <p:stCondLst>
                                    <p:cond delay="0"/>
                                  </p:stCondLst>
                                  <p:childTnLst>
                                    <p:animEffect transition="out" filter="dissolve">
                                      <p:cBhvr>
                                        <p:cTn id="208" dur="200"/>
                                        <p:tgtEl>
                                          <p:spTgt spid="33"/>
                                        </p:tgtEl>
                                      </p:cBhvr>
                                    </p:animEffect>
                                    <p:set>
                                      <p:cBhvr>
                                        <p:cTn id="209" dur="1" fill="hold">
                                          <p:stCondLst>
                                            <p:cond delay="199"/>
                                          </p:stCondLst>
                                        </p:cTn>
                                        <p:tgtEl>
                                          <p:spTgt spid="33"/>
                                        </p:tgtEl>
                                        <p:attrNameLst>
                                          <p:attrName>style.visibility</p:attrName>
                                        </p:attrNameLst>
                                      </p:cBhvr>
                                      <p:to>
                                        <p:strVal val="hidden"/>
                                      </p:to>
                                    </p:set>
                                  </p:childTnLst>
                                </p:cTn>
                              </p:par>
                            </p:childTnLst>
                          </p:cTn>
                        </p:par>
                        <p:par>
                          <p:cTn id="210" fill="hold">
                            <p:stCondLst>
                              <p:cond delay="4200"/>
                            </p:stCondLst>
                            <p:childTnLst>
                              <p:par>
                                <p:cTn id="211" presetID="9" presetClass="entr" presetSubtype="0" fill="hold" grpId="0" nodeType="afterEffect">
                                  <p:stCondLst>
                                    <p:cond delay="0"/>
                                  </p:stCondLst>
                                  <p:childTnLst>
                                    <p:set>
                                      <p:cBhvr>
                                        <p:cTn id="212" dur="1" fill="hold">
                                          <p:stCondLst>
                                            <p:cond delay="0"/>
                                          </p:stCondLst>
                                        </p:cTn>
                                        <p:tgtEl>
                                          <p:spTgt spid="49"/>
                                        </p:tgtEl>
                                        <p:attrNameLst>
                                          <p:attrName>style.visibility</p:attrName>
                                        </p:attrNameLst>
                                      </p:cBhvr>
                                      <p:to>
                                        <p:strVal val="visible"/>
                                      </p:to>
                                    </p:set>
                                    <p:animEffect transition="in" filter="dissolve">
                                      <p:cBhvr>
                                        <p:cTn id="213" dur="200"/>
                                        <p:tgtEl>
                                          <p:spTgt spid="49"/>
                                        </p:tgtEl>
                                      </p:cBhvr>
                                    </p:animEffect>
                                  </p:childTnLst>
                                </p:cTn>
                              </p:par>
                            </p:childTnLst>
                          </p:cTn>
                        </p:par>
                        <p:par>
                          <p:cTn id="214" fill="hold">
                            <p:stCondLst>
                              <p:cond delay="4400"/>
                            </p:stCondLst>
                            <p:childTnLst>
                              <p:par>
                                <p:cTn id="215" presetID="22" presetClass="exit" presetSubtype="2" fill="hold" nodeType="afterEffect">
                                  <p:stCondLst>
                                    <p:cond delay="0"/>
                                  </p:stCondLst>
                                  <p:childTnLst>
                                    <p:animEffect transition="out" filter="wipe(right)">
                                      <p:cBhvr>
                                        <p:cTn id="216" dur="200"/>
                                        <p:tgtEl>
                                          <p:spTgt spid="28"/>
                                        </p:tgtEl>
                                      </p:cBhvr>
                                    </p:animEffect>
                                    <p:set>
                                      <p:cBhvr>
                                        <p:cTn id="217" dur="1" fill="hold">
                                          <p:stCondLst>
                                            <p:cond delay="199"/>
                                          </p:stCondLst>
                                        </p:cTn>
                                        <p:tgtEl>
                                          <p:spTgt spid="28"/>
                                        </p:tgtEl>
                                        <p:attrNameLst>
                                          <p:attrName>style.visibility</p:attrName>
                                        </p:attrNameLst>
                                      </p:cBhvr>
                                      <p:to>
                                        <p:strVal val="hidden"/>
                                      </p:to>
                                    </p:set>
                                  </p:childTnLst>
                                </p:cTn>
                              </p:par>
                            </p:childTnLst>
                          </p:cTn>
                        </p:par>
                        <p:par>
                          <p:cTn id="218" fill="hold">
                            <p:stCondLst>
                              <p:cond delay="4600"/>
                            </p:stCondLst>
                            <p:childTnLst>
                              <p:par>
                                <p:cTn id="219" presetID="9" presetClass="exit" presetSubtype="0" fill="hold" grpId="3" nodeType="afterEffect">
                                  <p:stCondLst>
                                    <p:cond delay="0"/>
                                  </p:stCondLst>
                                  <p:childTnLst>
                                    <p:animEffect transition="out" filter="dissolve">
                                      <p:cBhvr>
                                        <p:cTn id="220" dur="200"/>
                                        <p:tgtEl>
                                          <p:spTgt spid="24"/>
                                        </p:tgtEl>
                                      </p:cBhvr>
                                    </p:animEffect>
                                    <p:set>
                                      <p:cBhvr>
                                        <p:cTn id="221" dur="1" fill="hold">
                                          <p:stCondLst>
                                            <p:cond delay="199"/>
                                          </p:stCondLst>
                                        </p:cTn>
                                        <p:tgtEl>
                                          <p:spTgt spid="24"/>
                                        </p:tgtEl>
                                        <p:attrNameLst>
                                          <p:attrName>style.visibility</p:attrName>
                                        </p:attrNameLst>
                                      </p:cBhvr>
                                      <p:to>
                                        <p:strVal val="hidden"/>
                                      </p:to>
                                    </p:set>
                                  </p:childTnLst>
                                </p:cTn>
                              </p:par>
                            </p:childTnLst>
                          </p:cTn>
                        </p:par>
                        <p:par>
                          <p:cTn id="222" fill="hold">
                            <p:stCondLst>
                              <p:cond delay="4800"/>
                            </p:stCondLst>
                            <p:childTnLst>
                              <p:par>
                                <p:cTn id="223" presetID="9" presetClass="entr" presetSubtype="0" fill="hold" grpId="0" nodeType="after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200"/>
                                        <p:tgtEl>
                                          <p:spTgt spid="48"/>
                                        </p:tgtEl>
                                      </p:cBhvr>
                                    </p:animEffect>
                                  </p:childTnLst>
                                </p:cTn>
                              </p:par>
                            </p:childTnLst>
                          </p:cTn>
                        </p:par>
                        <p:par>
                          <p:cTn id="226" fill="hold">
                            <p:stCondLst>
                              <p:cond delay="5000"/>
                            </p:stCondLst>
                            <p:childTnLst>
                              <p:par>
                                <p:cTn id="227" presetID="9" presetClass="entr" presetSubtype="0" fill="hold" grpId="0" nodeType="afterEffect">
                                  <p:stCondLst>
                                    <p:cond delay="0"/>
                                  </p:stCondLst>
                                  <p:childTnLst>
                                    <p:set>
                                      <p:cBhvr>
                                        <p:cTn id="228" dur="1" fill="hold">
                                          <p:stCondLst>
                                            <p:cond delay="0"/>
                                          </p:stCondLst>
                                        </p:cTn>
                                        <p:tgtEl>
                                          <p:spTgt spid="50"/>
                                        </p:tgtEl>
                                        <p:attrNameLst>
                                          <p:attrName>style.visibility</p:attrName>
                                        </p:attrNameLst>
                                      </p:cBhvr>
                                      <p:to>
                                        <p:strVal val="visible"/>
                                      </p:to>
                                    </p:set>
                                    <p:animEffect transition="in" filter="dissolve">
                                      <p:cBhvr>
                                        <p:cTn id="229" dur="200"/>
                                        <p:tgtEl>
                                          <p:spTgt spid="50"/>
                                        </p:tgtEl>
                                      </p:cBhvr>
                                    </p:animEffect>
                                  </p:childTnLst>
                                </p:cTn>
                              </p:par>
                            </p:childTnLst>
                          </p:cTn>
                        </p:par>
                        <p:par>
                          <p:cTn id="230" fill="hold">
                            <p:stCondLst>
                              <p:cond delay="5200"/>
                            </p:stCondLst>
                            <p:childTnLst>
                              <p:par>
                                <p:cTn id="231" presetID="22" presetClass="entr" presetSubtype="8" fill="hold" grpId="2" nodeType="afterEffect">
                                  <p:stCondLst>
                                    <p:cond delay="0"/>
                                  </p:stCondLst>
                                  <p:iterate type="lt">
                                    <p:tmPct val="0"/>
                                  </p:iterate>
                                  <p:childTnLst>
                                    <p:set>
                                      <p:cBhvr>
                                        <p:cTn id="232" dur="1" fill="hold">
                                          <p:stCondLst>
                                            <p:cond delay="0"/>
                                          </p:stCondLst>
                                        </p:cTn>
                                        <p:tgtEl>
                                          <p:spTgt spid="51"/>
                                        </p:tgtEl>
                                        <p:attrNameLst>
                                          <p:attrName>style.visibility</p:attrName>
                                        </p:attrNameLst>
                                      </p:cBhvr>
                                      <p:to>
                                        <p:strVal val="visible"/>
                                      </p:to>
                                    </p:set>
                                    <p:animEffect transition="in" filter="wipe(left)">
                                      <p:cBhvr>
                                        <p:cTn id="233" dur="200"/>
                                        <p:tgtEl>
                                          <p:spTgt spid="51"/>
                                        </p:tgtEl>
                                      </p:cBhvr>
                                    </p:animEffect>
                                  </p:childTnLst>
                                </p:cTn>
                              </p:par>
                            </p:childTnLst>
                          </p:cTn>
                        </p:par>
                        <p:par>
                          <p:cTn id="234" fill="hold">
                            <p:stCondLst>
                              <p:cond delay="5400"/>
                            </p:stCondLst>
                            <p:childTnLst>
                              <p:par>
                                <p:cTn id="235" presetID="9" presetClass="entr" presetSubtype="0" fill="hold" grpId="0" nodeType="afterEffect">
                                  <p:stCondLst>
                                    <p:cond delay="0"/>
                                  </p:stCondLst>
                                  <p:childTnLst>
                                    <p:set>
                                      <p:cBhvr>
                                        <p:cTn id="236" dur="1" fill="hold">
                                          <p:stCondLst>
                                            <p:cond delay="0"/>
                                          </p:stCondLst>
                                        </p:cTn>
                                        <p:tgtEl>
                                          <p:spTgt spid="61"/>
                                        </p:tgtEl>
                                        <p:attrNameLst>
                                          <p:attrName>style.visibility</p:attrName>
                                        </p:attrNameLst>
                                      </p:cBhvr>
                                      <p:to>
                                        <p:strVal val="visible"/>
                                      </p:to>
                                    </p:set>
                                    <p:animEffect transition="in" filter="dissolve">
                                      <p:cBhvr>
                                        <p:cTn id="237" dur="200"/>
                                        <p:tgtEl>
                                          <p:spTgt spid="61"/>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52"/>
                                        </p:tgtEl>
                                        <p:attrNameLst>
                                          <p:attrName>style.visibility</p:attrName>
                                        </p:attrNameLst>
                                      </p:cBhvr>
                                      <p:to>
                                        <p:strVal val="visible"/>
                                      </p:to>
                                    </p:set>
                                    <p:animEffect transition="in" filter="dissolve">
                                      <p:cBhvr>
                                        <p:cTn id="242" dur="300"/>
                                        <p:tgtEl>
                                          <p:spTgt spid="52"/>
                                        </p:tgtEl>
                                      </p:cBhvr>
                                    </p:animEffect>
                                  </p:childTnLst>
                                </p:cTn>
                              </p:par>
                            </p:childTnLst>
                          </p:cTn>
                        </p:par>
                        <p:par>
                          <p:cTn id="243" fill="hold">
                            <p:stCondLst>
                              <p:cond delay="300"/>
                            </p:stCondLst>
                            <p:childTnLst>
                              <p:par>
                                <p:cTn id="244" presetID="9" presetClass="entr" presetSubtype="0" fill="hold" grpId="0" nodeType="afterEffect">
                                  <p:stCondLst>
                                    <p:cond delay="0"/>
                                  </p:stCondLst>
                                  <p:childTnLst>
                                    <p:set>
                                      <p:cBhvr>
                                        <p:cTn id="245" dur="1" fill="hold">
                                          <p:stCondLst>
                                            <p:cond delay="0"/>
                                          </p:stCondLst>
                                        </p:cTn>
                                        <p:tgtEl>
                                          <p:spTgt spid="53"/>
                                        </p:tgtEl>
                                        <p:attrNameLst>
                                          <p:attrName>style.visibility</p:attrName>
                                        </p:attrNameLst>
                                      </p:cBhvr>
                                      <p:to>
                                        <p:strVal val="visible"/>
                                      </p:to>
                                    </p:set>
                                    <p:animEffect transition="in" filter="dissolve">
                                      <p:cBhvr>
                                        <p:cTn id="246" dur="300"/>
                                        <p:tgtEl>
                                          <p:spTgt spid="53"/>
                                        </p:tgtEl>
                                      </p:cBhvr>
                                    </p:animEffect>
                                  </p:childTnLst>
                                </p:cTn>
                              </p:par>
                            </p:childTnLst>
                          </p:cTn>
                        </p:par>
                        <p:par>
                          <p:cTn id="247" fill="hold">
                            <p:stCondLst>
                              <p:cond delay="600"/>
                            </p:stCondLst>
                            <p:childTnLst>
                              <p:par>
                                <p:cTn id="248" presetID="9" presetClass="entr" presetSubtype="0" fill="hold" grpId="0" nodeType="afterEffect">
                                  <p:stCondLst>
                                    <p:cond delay="0"/>
                                  </p:stCondLst>
                                  <p:childTnLst>
                                    <p:set>
                                      <p:cBhvr>
                                        <p:cTn id="249" dur="1" fill="hold">
                                          <p:stCondLst>
                                            <p:cond delay="0"/>
                                          </p:stCondLst>
                                        </p:cTn>
                                        <p:tgtEl>
                                          <p:spTgt spid="54"/>
                                        </p:tgtEl>
                                        <p:attrNameLst>
                                          <p:attrName>style.visibility</p:attrName>
                                        </p:attrNameLst>
                                      </p:cBhvr>
                                      <p:to>
                                        <p:strVal val="visible"/>
                                      </p:to>
                                    </p:set>
                                    <p:animEffect transition="in" filter="dissolve">
                                      <p:cBhvr>
                                        <p:cTn id="250" dur="300"/>
                                        <p:tgtEl>
                                          <p:spTgt spid="54"/>
                                        </p:tgtEl>
                                      </p:cBhvr>
                                    </p:animEffect>
                                  </p:childTnLst>
                                </p:cTn>
                              </p:par>
                            </p:childTnLst>
                          </p:cTn>
                        </p:par>
                        <p:par>
                          <p:cTn id="251" fill="hold">
                            <p:stCondLst>
                              <p:cond delay="900"/>
                            </p:stCondLst>
                            <p:childTnLst>
                              <p:par>
                                <p:cTn id="252" presetID="9" presetClass="entr" presetSubtype="0" fill="hold" grpId="0" nodeType="afterEffect">
                                  <p:stCondLst>
                                    <p:cond delay="0"/>
                                  </p:stCondLst>
                                  <p:childTnLst>
                                    <p:set>
                                      <p:cBhvr>
                                        <p:cTn id="253" dur="1" fill="hold">
                                          <p:stCondLst>
                                            <p:cond delay="0"/>
                                          </p:stCondLst>
                                        </p:cTn>
                                        <p:tgtEl>
                                          <p:spTgt spid="55"/>
                                        </p:tgtEl>
                                        <p:attrNameLst>
                                          <p:attrName>style.visibility</p:attrName>
                                        </p:attrNameLst>
                                      </p:cBhvr>
                                      <p:to>
                                        <p:strVal val="visible"/>
                                      </p:to>
                                    </p:set>
                                    <p:animEffect transition="in" filter="dissolve">
                                      <p:cBhvr>
                                        <p:cTn id="254" dur="300"/>
                                        <p:tgtEl>
                                          <p:spTgt spid="55"/>
                                        </p:tgtEl>
                                      </p:cBhvr>
                                    </p:animEffect>
                                  </p:childTnLst>
                                </p:cTn>
                              </p:par>
                            </p:childTnLst>
                          </p:cTn>
                        </p:par>
                        <p:par>
                          <p:cTn id="255" fill="hold">
                            <p:stCondLst>
                              <p:cond delay="1200"/>
                            </p:stCondLst>
                            <p:childTnLst>
                              <p:par>
                                <p:cTn id="256" presetID="9" presetClass="entr" presetSubtype="0" fill="hold" grpId="0" nodeType="afterEffect">
                                  <p:stCondLst>
                                    <p:cond delay="0"/>
                                  </p:stCondLst>
                                  <p:childTnLst>
                                    <p:set>
                                      <p:cBhvr>
                                        <p:cTn id="257" dur="1" fill="hold">
                                          <p:stCondLst>
                                            <p:cond delay="0"/>
                                          </p:stCondLst>
                                        </p:cTn>
                                        <p:tgtEl>
                                          <p:spTgt spid="57"/>
                                        </p:tgtEl>
                                        <p:attrNameLst>
                                          <p:attrName>style.visibility</p:attrName>
                                        </p:attrNameLst>
                                      </p:cBhvr>
                                      <p:to>
                                        <p:strVal val="visible"/>
                                      </p:to>
                                    </p:set>
                                    <p:animEffect transition="in" filter="dissolve">
                                      <p:cBhvr>
                                        <p:cTn id="258" dur="300"/>
                                        <p:tgtEl>
                                          <p:spTgt spid="57"/>
                                        </p:tgtEl>
                                      </p:cBhvr>
                                    </p:animEffect>
                                  </p:childTnLst>
                                </p:cTn>
                              </p:par>
                            </p:childTnLst>
                          </p:cTn>
                        </p:par>
                        <p:par>
                          <p:cTn id="259" fill="hold">
                            <p:stCondLst>
                              <p:cond delay="1500"/>
                            </p:stCondLst>
                            <p:childTnLst>
                              <p:par>
                                <p:cTn id="260" presetID="9"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animEffect transition="in" filter="dissolve">
                                      <p:cBhvr>
                                        <p:cTn id="262" dur="300"/>
                                        <p:tgtEl>
                                          <p:spTgt spid="56"/>
                                        </p:tgtEl>
                                      </p:cBhvr>
                                    </p:animEffect>
                                  </p:childTnLst>
                                </p:cTn>
                              </p:par>
                            </p:childTnLst>
                          </p:cTn>
                        </p:par>
                        <p:par>
                          <p:cTn id="263" fill="hold">
                            <p:stCondLst>
                              <p:cond delay="1800"/>
                            </p:stCondLst>
                            <p:childTnLst>
                              <p:par>
                                <p:cTn id="264" presetID="9" presetClass="entr" presetSubtype="0" fill="hold" grpId="0" nodeType="afterEffect">
                                  <p:stCondLst>
                                    <p:cond delay="0"/>
                                  </p:stCondLst>
                                  <p:childTnLst>
                                    <p:set>
                                      <p:cBhvr>
                                        <p:cTn id="265" dur="1" fill="hold">
                                          <p:stCondLst>
                                            <p:cond delay="0"/>
                                          </p:stCondLst>
                                        </p:cTn>
                                        <p:tgtEl>
                                          <p:spTgt spid="58"/>
                                        </p:tgtEl>
                                        <p:attrNameLst>
                                          <p:attrName>style.visibility</p:attrName>
                                        </p:attrNameLst>
                                      </p:cBhvr>
                                      <p:to>
                                        <p:strVal val="visible"/>
                                      </p:to>
                                    </p:set>
                                    <p:animEffect transition="in" filter="dissolve">
                                      <p:cBhvr>
                                        <p:cTn id="266" dur="300"/>
                                        <p:tgtEl>
                                          <p:spTgt spid="58"/>
                                        </p:tgtEl>
                                      </p:cBhvr>
                                    </p:animEffect>
                                  </p:childTnLst>
                                </p:cTn>
                              </p:par>
                            </p:childTnLst>
                          </p:cTn>
                        </p:par>
                        <p:par>
                          <p:cTn id="267" fill="hold">
                            <p:stCondLst>
                              <p:cond delay="2100"/>
                            </p:stCondLst>
                            <p:childTnLst>
                              <p:par>
                                <p:cTn id="268" presetID="22" presetClass="entr" presetSubtype="8" fill="hold" grpId="1" nodeType="afterEffect">
                                  <p:stCondLst>
                                    <p:cond delay="0"/>
                                  </p:stCondLst>
                                  <p:iterate type="lt">
                                    <p:tmPct val="0"/>
                                  </p:iterate>
                                  <p:childTnLst>
                                    <p:set>
                                      <p:cBhvr>
                                        <p:cTn id="269" dur="1" fill="hold">
                                          <p:stCondLst>
                                            <p:cond delay="0"/>
                                          </p:stCondLst>
                                        </p:cTn>
                                        <p:tgtEl>
                                          <p:spTgt spid="59"/>
                                        </p:tgtEl>
                                        <p:attrNameLst>
                                          <p:attrName>style.visibility</p:attrName>
                                        </p:attrNameLst>
                                      </p:cBhvr>
                                      <p:to>
                                        <p:strVal val="visible"/>
                                      </p:to>
                                    </p:set>
                                    <p:animEffect transition="in" filter="wipe(left)">
                                      <p:cBhvr>
                                        <p:cTn id="270" dur="300"/>
                                        <p:tgtEl>
                                          <p:spTgt spid="59"/>
                                        </p:tgtEl>
                                      </p:cBhvr>
                                    </p:animEffect>
                                  </p:childTnLst>
                                </p:cTn>
                              </p:par>
                            </p:childTnLst>
                          </p:cTn>
                        </p:par>
                        <p:par>
                          <p:cTn id="271" fill="hold">
                            <p:stCondLst>
                              <p:cond delay="2400"/>
                            </p:stCondLst>
                            <p:childTnLst>
                              <p:par>
                                <p:cTn id="272" presetID="9" presetClass="entr" presetSubtype="0" fill="hold" grpId="0" nodeType="afterEffect">
                                  <p:stCondLst>
                                    <p:cond delay="0"/>
                                  </p:stCondLst>
                                  <p:childTnLst>
                                    <p:set>
                                      <p:cBhvr>
                                        <p:cTn id="273" dur="1" fill="hold">
                                          <p:stCondLst>
                                            <p:cond delay="0"/>
                                          </p:stCondLst>
                                        </p:cTn>
                                        <p:tgtEl>
                                          <p:spTgt spid="62"/>
                                        </p:tgtEl>
                                        <p:attrNameLst>
                                          <p:attrName>style.visibility</p:attrName>
                                        </p:attrNameLst>
                                      </p:cBhvr>
                                      <p:to>
                                        <p:strVal val="visible"/>
                                      </p:to>
                                    </p:set>
                                    <p:animEffect transition="in" filter="dissolve">
                                      <p:cBhvr>
                                        <p:cTn id="274" dur="300"/>
                                        <p:tgtEl>
                                          <p:spTgt spid="62"/>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xit" presetSubtype="0" fill="hold" grpId="1" nodeType="clickEffect">
                                  <p:stCondLst>
                                    <p:cond delay="0"/>
                                  </p:stCondLst>
                                  <p:childTnLst>
                                    <p:animEffect transition="out" filter="dissolve">
                                      <p:cBhvr>
                                        <p:cTn id="278" dur="500"/>
                                        <p:tgtEl>
                                          <p:spTgt spid="29"/>
                                        </p:tgtEl>
                                      </p:cBhvr>
                                    </p:animEffect>
                                    <p:set>
                                      <p:cBhvr>
                                        <p:cTn id="279" dur="1" fill="hold">
                                          <p:stCondLst>
                                            <p:cond delay="499"/>
                                          </p:stCondLst>
                                        </p:cTn>
                                        <p:tgtEl>
                                          <p:spTgt spid="29"/>
                                        </p:tgtEl>
                                        <p:attrNameLst>
                                          <p:attrName>style.visibility</p:attrName>
                                        </p:attrNameLst>
                                      </p:cBhvr>
                                      <p:to>
                                        <p:strVal val="hidden"/>
                                      </p:to>
                                    </p:set>
                                  </p:childTnLst>
                                </p:cTn>
                              </p:par>
                              <p:par>
                                <p:cTn id="280" presetID="9" presetClass="exit" presetSubtype="0" fill="hold" grpId="1" nodeType="withEffect">
                                  <p:stCondLst>
                                    <p:cond delay="0"/>
                                  </p:stCondLst>
                                  <p:childTnLst>
                                    <p:animEffect transition="out" filter="dissolve">
                                      <p:cBhvr>
                                        <p:cTn id="281" dur="500"/>
                                        <p:tgtEl>
                                          <p:spTgt spid="30"/>
                                        </p:tgtEl>
                                      </p:cBhvr>
                                    </p:animEffect>
                                    <p:set>
                                      <p:cBhvr>
                                        <p:cTn id="282" dur="1" fill="hold">
                                          <p:stCondLst>
                                            <p:cond delay="499"/>
                                          </p:stCondLst>
                                        </p:cTn>
                                        <p:tgtEl>
                                          <p:spTgt spid="30"/>
                                        </p:tgtEl>
                                        <p:attrNameLst>
                                          <p:attrName>style.visibility</p:attrName>
                                        </p:attrNameLst>
                                      </p:cBhvr>
                                      <p:to>
                                        <p:strVal val="hidden"/>
                                      </p:to>
                                    </p:set>
                                  </p:childTnLst>
                                </p:cTn>
                              </p:par>
                              <p:par>
                                <p:cTn id="283" presetID="9" presetClass="exit" presetSubtype="0" fill="hold" grpId="1" nodeType="withEffect">
                                  <p:stCondLst>
                                    <p:cond delay="0"/>
                                  </p:stCondLst>
                                  <p:childTnLst>
                                    <p:animEffect transition="out" filter="dissolve">
                                      <p:cBhvr>
                                        <p:cTn id="284" dur="500"/>
                                        <p:tgtEl>
                                          <p:spTgt spid="31"/>
                                        </p:tgtEl>
                                      </p:cBhvr>
                                    </p:animEffect>
                                    <p:set>
                                      <p:cBhvr>
                                        <p:cTn id="285" dur="1" fill="hold">
                                          <p:stCondLst>
                                            <p:cond delay="499"/>
                                          </p:stCondLst>
                                        </p:cTn>
                                        <p:tgtEl>
                                          <p:spTgt spid="31"/>
                                        </p:tgtEl>
                                        <p:attrNameLst>
                                          <p:attrName>style.visibility</p:attrName>
                                        </p:attrNameLst>
                                      </p:cBhvr>
                                      <p:to>
                                        <p:strVal val="hidden"/>
                                      </p:to>
                                    </p:set>
                                  </p:childTnLst>
                                </p:cTn>
                              </p:par>
                              <p:par>
                                <p:cTn id="286" presetID="9" presetClass="exit" presetSubtype="0" fill="hold" grpId="1" nodeType="withEffect">
                                  <p:stCondLst>
                                    <p:cond delay="0"/>
                                  </p:stCondLst>
                                  <p:childTnLst>
                                    <p:animEffect transition="out" filter="dissolve">
                                      <p:cBhvr>
                                        <p:cTn id="287" dur="500"/>
                                        <p:tgtEl>
                                          <p:spTgt spid="32"/>
                                        </p:tgtEl>
                                      </p:cBhvr>
                                    </p:animEffect>
                                    <p:set>
                                      <p:cBhvr>
                                        <p:cTn id="288" dur="1" fill="hold">
                                          <p:stCondLst>
                                            <p:cond delay="499"/>
                                          </p:stCondLst>
                                        </p:cTn>
                                        <p:tgtEl>
                                          <p:spTgt spid="3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35"/>
                                        </p:tgtEl>
                                      </p:cBhvr>
                                    </p:animEffect>
                                    <p:set>
                                      <p:cBhvr>
                                        <p:cTn id="291" dur="1" fill="hold">
                                          <p:stCondLst>
                                            <p:cond delay="499"/>
                                          </p:stCondLst>
                                        </p:cTn>
                                        <p:tgtEl>
                                          <p:spTgt spid="35"/>
                                        </p:tgtEl>
                                        <p:attrNameLst>
                                          <p:attrName>style.visibility</p:attrName>
                                        </p:attrNameLst>
                                      </p:cBhvr>
                                      <p:to>
                                        <p:strVal val="hidden"/>
                                      </p:to>
                                    </p:set>
                                  </p:childTnLst>
                                </p:cTn>
                              </p:par>
                              <p:par>
                                <p:cTn id="292" presetID="9" presetClass="exit" presetSubtype="0" fill="hold" grpId="1" nodeType="withEffect">
                                  <p:stCondLst>
                                    <p:cond delay="0"/>
                                  </p:stCondLst>
                                  <p:childTnLst>
                                    <p:animEffect transition="out" filter="dissolve">
                                      <p:cBhvr>
                                        <p:cTn id="293" dur="500"/>
                                        <p:tgtEl>
                                          <p:spTgt spid="36"/>
                                        </p:tgtEl>
                                      </p:cBhvr>
                                    </p:animEffect>
                                    <p:set>
                                      <p:cBhvr>
                                        <p:cTn id="294" dur="1" fill="hold">
                                          <p:stCondLst>
                                            <p:cond delay="499"/>
                                          </p:stCondLst>
                                        </p:cTn>
                                        <p:tgtEl>
                                          <p:spTgt spid="36"/>
                                        </p:tgtEl>
                                        <p:attrNameLst>
                                          <p:attrName>style.visibility</p:attrName>
                                        </p:attrNameLst>
                                      </p:cBhvr>
                                      <p:to>
                                        <p:strVal val="hidden"/>
                                      </p:to>
                                    </p:set>
                                  </p:childTnLst>
                                </p:cTn>
                              </p:par>
                              <p:par>
                                <p:cTn id="295" presetID="9" presetClass="exit" presetSubtype="0" fill="hold" grpId="3" nodeType="withEffect">
                                  <p:stCondLst>
                                    <p:cond delay="0"/>
                                  </p:stCondLst>
                                  <p:iterate type="lt">
                                    <p:tmPct val="0"/>
                                  </p:iterate>
                                  <p:childTnLst>
                                    <p:animEffect transition="out" filter="dissolve">
                                      <p:cBhvr>
                                        <p:cTn id="296" dur="500"/>
                                        <p:tgtEl>
                                          <p:spTgt spid="43"/>
                                        </p:tgtEl>
                                      </p:cBhvr>
                                    </p:animEffect>
                                    <p:set>
                                      <p:cBhvr>
                                        <p:cTn id="297" dur="1" fill="hold">
                                          <p:stCondLst>
                                            <p:cond delay="499"/>
                                          </p:stCondLst>
                                        </p:cTn>
                                        <p:tgtEl>
                                          <p:spTgt spid="43"/>
                                        </p:tgtEl>
                                        <p:attrNameLst>
                                          <p:attrName>style.visibility</p:attrName>
                                        </p:attrNameLst>
                                      </p:cBhvr>
                                      <p:to>
                                        <p:strVal val="hidden"/>
                                      </p:to>
                                    </p:set>
                                  </p:childTnLst>
                                </p:cTn>
                              </p:par>
                              <p:par>
                                <p:cTn id="298" presetID="9" presetClass="exit" presetSubtype="0" fill="hold" grpId="1" nodeType="withEffect">
                                  <p:stCondLst>
                                    <p:cond delay="0"/>
                                  </p:stCondLst>
                                  <p:childTnLst>
                                    <p:animEffect transition="out" filter="dissolve">
                                      <p:cBhvr>
                                        <p:cTn id="299" dur="500"/>
                                        <p:tgtEl>
                                          <p:spTgt spid="45"/>
                                        </p:tgtEl>
                                      </p:cBhvr>
                                    </p:animEffect>
                                    <p:set>
                                      <p:cBhvr>
                                        <p:cTn id="300" dur="1" fill="hold">
                                          <p:stCondLst>
                                            <p:cond delay="499"/>
                                          </p:stCondLst>
                                        </p:cTn>
                                        <p:tgtEl>
                                          <p:spTgt spid="45"/>
                                        </p:tgtEl>
                                        <p:attrNameLst>
                                          <p:attrName>style.visibility</p:attrName>
                                        </p:attrNameLst>
                                      </p:cBhvr>
                                      <p:to>
                                        <p:strVal val="hidden"/>
                                      </p:to>
                                    </p:set>
                                  </p:childTnLst>
                                </p:cTn>
                              </p:par>
                              <p:par>
                                <p:cTn id="301" presetID="9" presetClass="exit" presetSubtype="0" fill="hold" grpId="1" nodeType="withEffect">
                                  <p:stCondLst>
                                    <p:cond delay="0"/>
                                  </p:stCondLst>
                                  <p:childTnLst>
                                    <p:animEffect transition="out" filter="dissolve">
                                      <p:cBhvr>
                                        <p:cTn id="302" dur="500"/>
                                        <p:tgtEl>
                                          <p:spTgt spid="46"/>
                                        </p:tgtEl>
                                      </p:cBhvr>
                                    </p:animEffect>
                                    <p:set>
                                      <p:cBhvr>
                                        <p:cTn id="303" dur="1" fill="hold">
                                          <p:stCondLst>
                                            <p:cond delay="499"/>
                                          </p:stCondLst>
                                        </p:cTn>
                                        <p:tgtEl>
                                          <p:spTgt spid="46"/>
                                        </p:tgtEl>
                                        <p:attrNameLst>
                                          <p:attrName>style.visibility</p:attrName>
                                        </p:attrNameLst>
                                      </p:cBhvr>
                                      <p:to>
                                        <p:strVal val="hidden"/>
                                      </p:to>
                                    </p:set>
                                  </p:childTnLst>
                                </p:cTn>
                              </p:par>
                              <p:par>
                                <p:cTn id="304" presetID="9" presetClass="exit" presetSubtype="0" fill="hold" grpId="1" nodeType="withEffect">
                                  <p:stCondLst>
                                    <p:cond delay="0"/>
                                  </p:stCondLst>
                                  <p:childTnLst>
                                    <p:animEffect transition="out" filter="dissolve">
                                      <p:cBhvr>
                                        <p:cTn id="305" dur="500"/>
                                        <p:tgtEl>
                                          <p:spTgt spid="47"/>
                                        </p:tgtEl>
                                      </p:cBhvr>
                                    </p:animEffect>
                                    <p:set>
                                      <p:cBhvr>
                                        <p:cTn id="306" dur="1" fill="hold">
                                          <p:stCondLst>
                                            <p:cond delay="499"/>
                                          </p:stCondLst>
                                        </p:cTn>
                                        <p:tgtEl>
                                          <p:spTgt spid="47"/>
                                        </p:tgtEl>
                                        <p:attrNameLst>
                                          <p:attrName>style.visibility</p:attrName>
                                        </p:attrNameLst>
                                      </p:cBhvr>
                                      <p:to>
                                        <p:strVal val="hidden"/>
                                      </p:to>
                                    </p:set>
                                  </p:childTnLst>
                                </p:cTn>
                              </p:par>
                              <p:par>
                                <p:cTn id="307" presetID="9" presetClass="exit" presetSubtype="0" fill="hold" grpId="1" nodeType="withEffect">
                                  <p:stCondLst>
                                    <p:cond delay="0"/>
                                  </p:stCondLst>
                                  <p:childTnLst>
                                    <p:animEffect transition="out" filter="dissolve">
                                      <p:cBhvr>
                                        <p:cTn id="308" dur="500"/>
                                        <p:tgtEl>
                                          <p:spTgt spid="48"/>
                                        </p:tgtEl>
                                      </p:cBhvr>
                                    </p:animEffect>
                                    <p:set>
                                      <p:cBhvr>
                                        <p:cTn id="309" dur="1" fill="hold">
                                          <p:stCondLst>
                                            <p:cond delay="499"/>
                                          </p:stCondLst>
                                        </p:cTn>
                                        <p:tgtEl>
                                          <p:spTgt spid="48"/>
                                        </p:tgtEl>
                                        <p:attrNameLst>
                                          <p:attrName>style.visibility</p:attrName>
                                        </p:attrNameLst>
                                      </p:cBhvr>
                                      <p:to>
                                        <p:strVal val="hidden"/>
                                      </p:to>
                                    </p:set>
                                  </p:childTnLst>
                                </p:cTn>
                              </p:par>
                              <p:par>
                                <p:cTn id="310" presetID="9" presetClass="exit" presetSubtype="0" fill="hold" grpId="1" nodeType="withEffect">
                                  <p:stCondLst>
                                    <p:cond delay="0"/>
                                  </p:stCondLst>
                                  <p:childTnLst>
                                    <p:animEffect transition="out" filter="dissolve">
                                      <p:cBhvr>
                                        <p:cTn id="311" dur="500"/>
                                        <p:tgtEl>
                                          <p:spTgt spid="49"/>
                                        </p:tgtEl>
                                      </p:cBhvr>
                                    </p:animEffect>
                                    <p:set>
                                      <p:cBhvr>
                                        <p:cTn id="312" dur="1" fill="hold">
                                          <p:stCondLst>
                                            <p:cond delay="499"/>
                                          </p:stCondLst>
                                        </p:cTn>
                                        <p:tgtEl>
                                          <p:spTgt spid="49"/>
                                        </p:tgtEl>
                                        <p:attrNameLst>
                                          <p:attrName>style.visibility</p:attrName>
                                        </p:attrNameLst>
                                      </p:cBhvr>
                                      <p:to>
                                        <p:strVal val="hidden"/>
                                      </p:to>
                                    </p:set>
                                  </p:childTnLst>
                                </p:cTn>
                              </p:par>
                              <p:par>
                                <p:cTn id="313" presetID="9" presetClass="exit" presetSubtype="0" fill="hold" grpId="1" nodeType="withEffect">
                                  <p:stCondLst>
                                    <p:cond delay="0"/>
                                  </p:stCondLst>
                                  <p:childTnLst>
                                    <p:animEffect transition="out" filter="dissolve">
                                      <p:cBhvr>
                                        <p:cTn id="314" dur="500"/>
                                        <p:tgtEl>
                                          <p:spTgt spid="50"/>
                                        </p:tgtEl>
                                      </p:cBhvr>
                                    </p:animEffect>
                                    <p:set>
                                      <p:cBhvr>
                                        <p:cTn id="315" dur="1" fill="hold">
                                          <p:stCondLst>
                                            <p:cond delay="499"/>
                                          </p:stCondLst>
                                        </p:cTn>
                                        <p:tgtEl>
                                          <p:spTgt spid="50"/>
                                        </p:tgtEl>
                                        <p:attrNameLst>
                                          <p:attrName>style.visibility</p:attrName>
                                        </p:attrNameLst>
                                      </p:cBhvr>
                                      <p:to>
                                        <p:strVal val="hidden"/>
                                      </p:to>
                                    </p:set>
                                  </p:childTnLst>
                                </p:cTn>
                              </p:par>
                              <p:par>
                                <p:cTn id="316" presetID="9" presetClass="exit" presetSubtype="0" fill="hold" grpId="3" nodeType="withEffect">
                                  <p:stCondLst>
                                    <p:cond delay="0"/>
                                  </p:stCondLst>
                                  <p:iterate type="lt">
                                    <p:tmPct val="0"/>
                                  </p:iterate>
                                  <p:childTnLst>
                                    <p:animEffect transition="out" filter="dissolve">
                                      <p:cBhvr>
                                        <p:cTn id="317" dur="500"/>
                                        <p:tgtEl>
                                          <p:spTgt spid="51"/>
                                        </p:tgtEl>
                                      </p:cBhvr>
                                    </p:animEffect>
                                    <p:set>
                                      <p:cBhvr>
                                        <p:cTn id="318" dur="1" fill="hold">
                                          <p:stCondLst>
                                            <p:cond delay="499"/>
                                          </p:stCondLst>
                                        </p:cTn>
                                        <p:tgtEl>
                                          <p:spTgt spid="51"/>
                                        </p:tgtEl>
                                        <p:attrNameLst>
                                          <p:attrName>style.visibility</p:attrName>
                                        </p:attrNameLst>
                                      </p:cBhvr>
                                      <p:to>
                                        <p:strVal val="hidden"/>
                                      </p:to>
                                    </p:set>
                                  </p:childTnLst>
                                </p:cTn>
                              </p:par>
                              <p:par>
                                <p:cTn id="319" presetID="9" presetClass="exit" presetSubtype="0" fill="hold" grpId="1" nodeType="withEffect">
                                  <p:stCondLst>
                                    <p:cond delay="0"/>
                                  </p:stCondLst>
                                  <p:childTnLst>
                                    <p:animEffect transition="out" filter="dissolve">
                                      <p:cBhvr>
                                        <p:cTn id="320" dur="500"/>
                                        <p:tgtEl>
                                          <p:spTgt spid="52"/>
                                        </p:tgtEl>
                                      </p:cBhvr>
                                    </p:animEffect>
                                    <p:set>
                                      <p:cBhvr>
                                        <p:cTn id="321" dur="1" fill="hold">
                                          <p:stCondLst>
                                            <p:cond delay="499"/>
                                          </p:stCondLst>
                                        </p:cTn>
                                        <p:tgtEl>
                                          <p:spTgt spid="52"/>
                                        </p:tgtEl>
                                        <p:attrNameLst>
                                          <p:attrName>style.visibility</p:attrName>
                                        </p:attrNameLst>
                                      </p:cBhvr>
                                      <p:to>
                                        <p:strVal val="hidden"/>
                                      </p:to>
                                    </p:set>
                                  </p:childTnLst>
                                </p:cTn>
                              </p:par>
                              <p:par>
                                <p:cTn id="322" presetID="9" presetClass="exit" presetSubtype="0" fill="hold" grpId="1" nodeType="withEffect">
                                  <p:stCondLst>
                                    <p:cond delay="0"/>
                                  </p:stCondLst>
                                  <p:childTnLst>
                                    <p:animEffect transition="out" filter="dissolve">
                                      <p:cBhvr>
                                        <p:cTn id="323" dur="500"/>
                                        <p:tgtEl>
                                          <p:spTgt spid="53"/>
                                        </p:tgtEl>
                                      </p:cBhvr>
                                    </p:animEffect>
                                    <p:set>
                                      <p:cBhvr>
                                        <p:cTn id="324" dur="1" fill="hold">
                                          <p:stCondLst>
                                            <p:cond delay="499"/>
                                          </p:stCondLst>
                                        </p:cTn>
                                        <p:tgtEl>
                                          <p:spTgt spid="53"/>
                                        </p:tgtEl>
                                        <p:attrNameLst>
                                          <p:attrName>style.visibility</p:attrName>
                                        </p:attrNameLst>
                                      </p:cBhvr>
                                      <p:to>
                                        <p:strVal val="hidden"/>
                                      </p:to>
                                    </p:set>
                                  </p:childTnLst>
                                </p:cTn>
                              </p:par>
                              <p:par>
                                <p:cTn id="325" presetID="9" presetClass="exit" presetSubtype="0" fill="hold" grpId="1" nodeType="withEffect">
                                  <p:stCondLst>
                                    <p:cond delay="0"/>
                                  </p:stCondLst>
                                  <p:childTnLst>
                                    <p:animEffect transition="out" filter="dissolve">
                                      <p:cBhvr>
                                        <p:cTn id="326" dur="500"/>
                                        <p:tgtEl>
                                          <p:spTgt spid="54"/>
                                        </p:tgtEl>
                                      </p:cBhvr>
                                    </p:animEffect>
                                    <p:set>
                                      <p:cBhvr>
                                        <p:cTn id="327" dur="1" fill="hold">
                                          <p:stCondLst>
                                            <p:cond delay="499"/>
                                          </p:stCondLst>
                                        </p:cTn>
                                        <p:tgtEl>
                                          <p:spTgt spid="54"/>
                                        </p:tgtEl>
                                        <p:attrNameLst>
                                          <p:attrName>style.visibility</p:attrName>
                                        </p:attrNameLst>
                                      </p:cBhvr>
                                      <p:to>
                                        <p:strVal val="hidden"/>
                                      </p:to>
                                    </p:set>
                                  </p:childTnLst>
                                </p:cTn>
                              </p:par>
                              <p:par>
                                <p:cTn id="328" presetID="9" presetClass="exit" presetSubtype="0" fill="hold" grpId="1" nodeType="withEffect">
                                  <p:stCondLst>
                                    <p:cond delay="0"/>
                                  </p:stCondLst>
                                  <p:childTnLst>
                                    <p:animEffect transition="out" filter="dissolve">
                                      <p:cBhvr>
                                        <p:cTn id="329" dur="500"/>
                                        <p:tgtEl>
                                          <p:spTgt spid="55"/>
                                        </p:tgtEl>
                                      </p:cBhvr>
                                    </p:animEffect>
                                    <p:set>
                                      <p:cBhvr>
                                        <p:cTn id="330" dur="1" fill="hold">
                                          <p:stCondLst>
                                            <p:cond delay="499"/>
                                          </p:stCondLst>
                                        </p:cTn>
                                        <p:tgtEl>
                                          <p:spTgt spid="55"/>
                                        </p:tgtEl>
                                        <p:attrNameLst>
                                          <p:attrName>style.visibility</p:attrName>
                                        </p:attrNameLst>
                                      </p:cBhvr>
                                      <p:to>
                                        <p:strVal val="hidden"/>
                                      </p:to>
                                    </p:set>
                                  </p:childTnLst>
                                </p:cTn>
                              </p:par>
                              <p:par>
                                <p:cTn id="331" presetID="9" presetClass="exit" presetSubtype="0" fill="hold" grpId="1" nodeType="withEffect">
                                  <p:stCondLst>
                                    <p:cond delay="0"/>
                                  </p:stCondLst>
                                  <p:childTnLst>
                                    <p:animEffect transition="out" filter="dissolve">
                                      <p:cBhvr>
                                        <p:cTn id="332" dur="500"/>
                                        <p:tgtEl>
                                          <p:spTgt spid="56"/>
                                        </p:tgtEl>
                                      </p:cBhvr>
                                    </p:animEffect>
                                    <p:set>
                                      <p:cBhvr>
                                        <p:cTn id="333" dur="1" fill="hold">
                                          <p:stCondLst>
                                            <p:cond delay="499"/>
                                          </p:stCondLst>
                                        </p:cTn>
                                        <p:tgtEl>
                                          <p:spTgt spid="56"/>
                                        </p:tgtEl>
                                        <p:attrNameLst>
                                          <p:attrName>style.visibility</p:attrName>
                                        </p:attrNameLst>
                                      </p:cBhvr>
                                      <p:to>
                                        <p:strVal val="hidden"/>
                                      </p:to>
                                    </p:set>
                                  </p:childTnLst>
                                </p:cTn>
                              </p:par>
                              <p:par>
                                <p:cTn id="334" presetID="9" presetClass="exit" presetSubtype="0" fill="hold" grpId="1" nodeType="withEffect">
                                  <p:stCondLst>
                                    <p:cond delay="0"/>
                                  </p:stCondLst>
                                  <p:childTnLst>
                                    <p:animEffect transition="out" filter="dissolve">
                                      <p:cBhvr>
                                        <p:cTn id="335" dur="500"/>
                                        <p:tgtEl>
                                          <p:spTgt spid="57"/>
                                        </p:tgtEl>
                                      </p:cBhvr>
                                    </p:animEffect>
                                    <p:set>
                                      <p:cBhvr>
                                        <p:cTn id="336" dur="1" fill="hold">
                                          <p:stCondLst>
                                            <p:cond delay="499"/>
                                          </p:stCondLst>
                                        </p:cTn>
                                        <p:tgtEl>
                                          <p:spTgt spid="57"/>
                                        </p:tgtEl>
                                        <p:attrNameLst>
                                          <p:attrName>style.visibility</p:attrName>
                                        </p:attrNameLst>
                                      </p:cBhvr>
                                      <p:to>
                                        <p:strVal val="hidden"/>
                                      </p:to>
                                    </p:set>
                                  </p:childTnLst>
                                </p:cTn>
                              </p:par>
                              <p:par>
                                <p:cTn id="337" presetID="9" presetClass="entr" presetSubtype="0" fill="hold" grpId="2" nodeType="withEffect">
                                  <p:stCondLst>
                                    <p:cond delay="0"/>
                                  </p:stCondLst>
                                  <p:childTnLst>
                                    <p:set>
                                      <p:cBhvr>
                                        <p:cTn id="338" dur="1" fill="hold">
                                          <p:stCondLst>
                                            <p:cond delay="0"/>
                                          </p:stCondLst>
                                        </p:cTn>
                                        <p:tgtEl>
                                          <p:spTgt spid="68"/>
                                        </p:tgtEl>
                                        <p:attrNameLst>
                                          <p:attrName>style.visibility</p:attrName>
                                        </p:attrNameLst>
                                      </p:cBhvr>
                                      <p:to>
                                        <p:strVal val="visible"/>
                                      </p:to>
                                    </p:set>
                                    <p:animEffect transition="in" filter="dissolve">
                                      <p:cBhvr>
                                        <p:cTn id="339" dur="500"/>
                                        <p:tgtEl>
                                          <p:spTgt spid="68"/>
                                        </p:tgtEl>
                                      </p:cBhvr>
                                    </p:animEffect>
                                  </p:childTnLst>
                                </p:cTn>
                              </p:par>
                              <p:par>
                                <p:cTn id="340" presetID="9" presetClass="exit" presetSubtype="0" fill="hold" grpId="1" nodeType="withEffect">
                                  <p:stCondLst>
                                    <p:cond delay="0"/>
                                  </p:stCondLst>
                                  <p:childTnLst>
                                    <p:animEffect transition="out" filter="dissolve">
                                      <p:cBhvr>
                                        <p:cTn id="341" dur="500"/>
                                        <p:tgtEl>
                                          <p:spTgt spid="58"/>
                                        </p:tgtEl>
                                      </p:cBhvr>
                                    </p:animEffect>
                                    <p:set>
                                      <p:cBhvr>
                                        <p:cTn id="342" dur="1" fill="hold">
                                          <p:stCondLst>
                                            <p:cond delay="499"/>
                                          </p:stCondLst>
                                        </p:cTn>
                                        <p:tgtEl>
                                          <p:spTgt spid="58"/>
                                        </p:tgtEl>
                                        <p:attrNameLst>
                                          <p:attrName>style.visibility</p:attrName>
                                        </p:attrNameLst>
                                      </p:cBhvr>
                                      <p:to>
                                        <p:strVal val="hidden"/>
                                      </p:to>
                                    </p:set>
                                  </p:childTnLst>
                                </p:cTn>
                              </p:par>
                              <p:par>
                                <p:cTn id="343" presetID="9" presetClass="exit" presetSubtype="0" fill="hold" grpId="2" nodeType="withEffect">
                                  <p:stCondLst>
                                    <p:cond delay="0"/>
                                  </p:stCondLst>
                                  <p:iterate type="lt">
                                    <p:tmPct val="0"/>
                                  </p:iterate>
                                  <p:childTnLst>
                                    <p:animEffect transition="out" filter="dissolve">
                                      <p:cBhvr>
                                        <p:cTn id="344" dur="500"/>
                                        <p:tgtEl>
                                          <p:spTgt spid="59"/>
                                        </p:tgtEl>
                                      </p:cBhvr>
                                    </p:animEffect>
                                    <p:set>
                                      <p:cBhvr>
                                        <p:cTn id="345" dur="1" fill="hold">
                                          <p:stCondLst>
                                            <p:cond delay="499"/>
                                          </p:stCondLst>
                                        </p:cTn>
                                        <p:tgtEl>
                                          <p:spTgt spid="59"/>
                                        </p:tgtEl>
                                        <p:attrNameLst>
                                          <p:attrName>style.visibility</p:attrName>
                                        </p:attrNameLst>
                                      </p:cBhvr>
                                      <p:to>
                                        <p:strVal val="hidden"/>
                                      </p:to>
                                    </p:set>
                                  </p:childTnLst>
                                </p:cTn>
                              </p:par>
                            </p:childTnLst>
                          </p:cTn>
                        </p:par>
                        <p:par>
                          <p:cTn id="346" fill="hold">
                            <p:stCondLst>
                              <p:cond delay="500"/>
                            </p:stCondLst>
                            <p:childTnLst>
                              <p:par>
                                <p:cTn id="347" presetID="9" presetClass="exit" presetSubtype="0" fill="hold" grpId="1" nodeType="afterEffect">
                                  <p:stCondLst>
                                    <p:cond delay="0"/>
                                  </p:stCondLst>
                                  <p:childTnLst>
                                    <p:animEffect transition="out" filter="dissolve">
                                      <p:cBhvr>
                                        <p:cTn id="348" dur="500"/>
                                        <p:tgtEl>
                                          <p:spTgt spid="60"/>
                                        </p:tgtEl>
                                      </p:cBhvr>
                                    </p:animEffect>
                                    <p:set>
                                      <p:cBhvr>
                                        <p:cTn id="349" dur="1" fill="hold">
                                          <p:stCondLst>
                                            <p:cond delay="499"/>
                                          </p:stCondLst>
                                        </p:cTn>
                                        <p:tgtEl>
                                          <p:spTgt spid="60"/>
                                        </p:tgtEl>
                                        <p:attrNameLst>
                                          <p:attrName>style.visibility</p:attrName>
                                        </p:attrNameLst>
                                      </p:cBhvr>
                                      <p:to>
                                        <p:strVal val="hidden"/>
                                      </p:to>
                                    </p:set>
                                  </p:childTnLst>
                                </p:cTn>
                              </p:par>
                            </p:childTnLst>
                          </p:cTn>
                        </p:par>
                        <p:par>
                          <p:cTn id="350" fill="hold">
                            <p:stCondLst>
                              <p:cond delay="1000"/>
                            </p:stCondLst>
                            <p:childTnLst>
                              <p:par>
                                <p:cTn id="351" presetID="9" presetClass="entr" presetSubtype="0" fill="hold" grpId="0" nodeType="afterEffect">
                                  <p:stCondLst>
                                    <p:cond delay="0"/>
                                  </p:stCondLst>
                                  <p:childTnLst>
                                    <p:set>
                                      <p:cBhvr>
                                        <p:cTn id="352" dur="1" fill="hold">
                                          <p:stCondLst>
                                            <p:cond delay="0"/>
                                          </p:stCondLst>
                                        </p:cTn>
                                        <p:tgtEl>
                                          <p:spTgt spid="63"/>
                                        </p:tgtEl>
                                        <p:attrNameLst>
                                          <p:attrName>style.visibility</p:attrName>
                                        </p:attrNameLst>
                                      </p:cBhvr>
                                      <p:to>
                                        <p:strVal val="visible"/>
                                      </p:to>
                                    </p:set>
                                    <p:animEffect transition="in" filter="dissolve">
                                      <p:cBhvr>
                                        <p:cTn id="353" dur="500"/>
                                        <p:tgtEl>
                                          <p:spTgt spid="63"/>
                                        </p:tgtEl>
                                      </p:cBhvr>
                                    </p:animEffect>
                                  </p:childTnLst>
                                </p:cTn>
                              </p:par>
                            </p:childTnLst>
                          </p:cTn>
                        </p:par>
                        <p:par>
                          <p:cTn id="354" fill="hold">
                            <p:stCondLst>
                              <p:cond delay="1500"/>
                            </p:stCondLst>
                            <p:childTnLst>
                              <p:par>
                                <p:cTn id="355" presetID="9" presetClass="entr" presetSubtype="0" fill="hold" grpId="0" nodeType="afterEffect">
                                  <p:stCondLst>
                                    <p:cond delay="0"/>
                                  </p:stCondLst>
                                  <p:childTnLst>
                                    <p:set>
                                      <p:cBhvr>
                                        <p:cTn id="356" dur="1" fill="hold">
                                          <p:stCondLst>
                                            <p:cond delay="0"/>
                                          </p:stCondLst>
                                        </p:cTn>
                                        <p:tgtEl>
                                          <p:spTgt spid="66"/>
                                        </p:tgtEl>
                                        <p:attrNameLst>
                                          <p:attrName>style.visibility</p:attrName>
                                        </p:attrNameLst>
                                      </p:cBhvr>
                                      <p:to>
                                        <p:strVal val="visible"/>
                                      </p:to>
                                    </p:set>
                                    <p:animEffect transition="in" filter="dissolve">
                                      <p:cBhvr>
                                        <p:cTn id="357" dur="500"/>
                                        <p:tgtEl>
                                          <p:spTgt spid="66"/>
                                        </p:tgtEl>
                                      </p:cBhvr>
                                    </p:animEffect>
                                  </p:childTnLst>
                                </p:cTn>
                              </p:par>
                            </p:childTnLst>
                          </p:cTn>
                        </p:par>
                        <p:par>
                          <p:cTn id="358" fill="hold">
                            <p:stCondLst>
                              <p:cond delay="2000"/>
                            </p:stCondLst>
                            <p:childTnLst>
                              <p:par>
                                <p:cTn id="359" presetID="9" presetClass="exit" presetSubtype="0" fill="hold" grpId="1" nodeType="afterEffect">
                                  <p:stCondLst>
                                    <p:cond delay="0"/>
                                  </p:stCondLst>
                                  <p:childTnLst>
                                    <p:animEffect transition="out" filter="dissolve">
                                      <p:cBhvr>
                                        <p:cTn id="360" dur="500"/>
                                        <p:tgtEl>
                                          <p:spTgt spid="61"/>
                                        </p:tgtEl>
                                      </p:cBhvr>
                                    </p:animEffect>
                                    <p:set>
                                      <p:cBhvr>
                                        <p:cTn id="361" dur="1" fill="hold">
                                          <p:stCondLst>
                                            <p:cond delay="499"/>
                                          </p:stCondLst>
                                        </p:cTn>
                                        <p:tgtEl>
                                          <p:spTgt spid="61"/>
                                        </p:tgtEl>
                                        <p:attrNameLst>
                                          <p:attrName>style.visibility</p:attrName>
                                        </p:attrNameLst>
                                      </p:cBhvr>
                                      <p:to>
                                        <p:strVal val="hidden"/>
                                      </p:to>
                                    </p:set>
                                  </p:childTnLst>
                                </p:cTn>
                              </p:par>
                            </p:childTnLst>
                          </p:cTn>
                        </p:par>
                        <p:par>
                          <p:cTn id="362" fill="hold">
                            <p:stCondLst>
                              <p:cond delay="2500"/>
                            </p:stCondLst>
                            <p:childTnLst>
                              <p:par>
                                <p:cTn id="363" presetID="9" presetClass="entr" presetSubtype="0" fill="hold" grpId="0" nodeType="afterEffect">
                                  <p:stCondLst>
                                    <p:cond delay="0"/>
                                  </p:stCondLst>
                                  <p:childTnLst>
                                    <p:set>
                                      <p:cBhvr>
                                        <p:cTn id="364" dur="1" fill="hold">
                                          <p:stCondLst>
                                            <p:cond delay="0"/>
                                          </p:stCondLst>
                                        </p:cTn>
                                        <p:tgtEl>
                                          <p:spTgt spid="64"/>
                                        </p:tgtEl>
                                        <p:attrNameLst>
                                          <p:attrName>style.visibility</p:attrName>
                                        </p:attrNameLst>
                                      </p:cBhvr>
                                      <p:to>
                                        <p:strVal val="visible"/>
                                      </p:to>
                                    </p:set>
                                    <p:animEffect transition="in" filter="dissolve">
                                      <p:cBhvr>
                                        <p:cTn id="365" dur="500"/>
                                        <p:tgtEl>
                                          <p:spTgt spid="64"/>
                                        </p:tgtEl>
                                      </p:cBhvr>
                                    </p:animEffect>
                                  </p:childTnLst>
                                </p:cTn>
                              </p:par>
                            </p:childTnLst>
                          </p:cTn>
                        </p:par>
                        <p:par>
                          <p:cTn id="366" fill="hold">
                            <p:stCondLst>
                              <p:cond delay="3000"/>
                            </p:stCondLst>
                            <p:childTnLst>
                              <p:par>
                                <p:cTn id="367" presetID="9" presetClass="entr" presetSubtype="0" fill="hold" grpId="0" nodeType="afterEffect">
                                  <p:stCondLst>
                                    <p:cond delay="0"/>
                                  </p:stCondLst>
                                  <p:childTnLst>
                                    <p:set>
                                      <p:cBhvr>
                                        <p:cTn id="368" dur="1" fill="hold">
                                          <p:stCondLst>
                                            <p:cond delay="0"/>
                                          </p:stCondLst>
                                        </p:cTn>
                                        <p:tgtEl>
                                          <p:spTgt spid="67"/>
                                        </p:tgtEl>
                                        <p:attrNameLst>
                                          <p:attrName>style.visibility</p:attrName>
                                        </p:attrNameLst>
                                      </p:cBhvr>
                                      <p:to>
                                        <p:strVal val="visible"/>
                                      </p:to>
                                    </p:set>
                                    <p:animEffect transition="in" filter="dissolve">
                                      <p:cBhvr>
                                        <p:cTn id="369" dur="500"/>
                                        <p:tgtEl>
                                          <p:spTgt spid="67"/>
                                        </p:tgtEl>
                                      </p:cBhvr>
                                    </p:animEffect>
                                  </p:childTnLst>
                                </p:cTn>
                              </p:par>
                            </p:childTnLst>
                          </p:cTn>
                        </p:par>
                        <p:par>
                          <p:cTn id="370" fill="hold">
                            <p:stCondLst>
                              <p:cond delay="3500"/>
                            </p:stCondLst>
                            <p:childTnLst>
                              <p:par>
                                <p:cTn id="371" presetID="9" presetClass="exit" presetSubtype="0" fill="hold" grpId="1" nodeType="afterEffect">
                                  <p:stCondLst>
                                    <p:cond delay="0"/>
                                  </p:stCondLst>
                                  <p:childTnLst>
                                    <p:animEffect transition="out" filter="dissolve">
                                      <p:cBhvr>
                                        <p:cTn id="372" dur="500"/>
                                        <p:tgtEl>
                                          <p:spTgt spid="68"/>
                                        </p:tgtEl>
                                      </p:cBhvr>
                                    </p:animEffect>
                                    <p:set>
                                      <p:cBhvr>
                                        <p:cTn id="373" dur="1" fill="hold">
                                          <p:stCondLst>
                                            <p:cond delay="499"/>
                                          </p:stCondLst>
                                        </p:cTn>
                                        <p:tgtEl>
                                          <p:spTgt spid="68"/>
                                        </p:tgtEl>
                                        <p:attrNameLst>
                                          <p:attrName>style.visibility</p:attrName>
                                        </p:attrNameLst>
                                      </p:cBhvr>
                                      <p:to>
                                        <p:strVal val="hidden"/>
                                      </p:to>
                                    </p:set>
                                  </p:childTnLst>
                                </p:cTn>
                              </p:par>
                            </p:childTnLst>
                          </p:cTn>
                        </p:par>
                        <p:par>
                          <p:cTn id="374" fill="hold">
                            <p:stCondLst>
                              <p:cond delay="4000"/>
                            </p:stCondLst>
                            <p:childTnLst>
                              <p:par>
                                <p:cTn id="375" presetID="9" presetClass="entr" presetSubtype="0" fill="hold" grpId="0" nodeType="afterEffect">
                                  <p:stCondLst>
                                    <p:cond delay="0"/>
                                  </p:stCondLst>
                                  <p:childTnLst>
                                    <p:set>
                                      <p:cBhvr>
                                        <p:cTn id="376" dur="1" fill="hold">
                                          <p:stCondLst>
                                            <p:cond delay="0"/>
                                          </p:stCondLst>
                                        </p:cTn>
                                        <p:tgtEl>
                                          <p:spTgt spid="69"/>
                                        </p:tgtEl>
                                        <p:attrNameLst>
                                          <p:attrName>style.visibility</p:attrName>
                                        </p:attrNameLst>
                                      </p:cBhvr>
                                      <p:to>
                                        <p:strVal val="visible"/>
                                      </p:to>
                                    </p:set>
                                    <p:animEffect transition="in" filter="dissolve">
                                      <p:cBhvr>
                                        <p:cTn id="377" dur="500"/>
                                        <p:tgtEl>
                                          <p:spTgt spid="69"/>
                                        </p:tgtEl>
                                      </p:cBhvr>
                                    </p:animEffect>
                                  </p:childTnLst>
                                </p:cTn>
                              </p:par>
                            </p:childTnLst>
                          </p:cTn>
                        </p:par>
                        <p:par>
                          <p:cTn id="378" fill="hold">
                            <p:stCondLst>
                              <p:cond delay="4500"/>
                            </p:stCondLst>
                            <p:childTnLst>
                              <p:par>
                                <p:cTn id="379" presetID="9" presetClass="exit" presetSubtype="0" fill="hold" grpId="1" nodeType="afterEffect">
                                  <p:stCondLst>
                                    <p:cond delay="0"/>
                                  </p:stCondLst>
                                  <p:childTnLst>
                                    <p:animEffect transition="out" filter="dissolve">
                                      <p:cBhvr>
                                        <p:cTn id="380" dur="500"/>
                                        <p:tgtEl>
                                          <p:spTgt spid="62"/>
                                        </p:tgtEl>
                                      </p:cBhvr>
                                    </p:animEffect>
                                    <p:set>
                                      <p:cBhvr>
                                        <p:cTn id="381" dur="1" fill="hold">
                                          <p:stCondLst>
                                            <p:cond delay="499"/>
                                          </p:stCondLst>
                                        </p:cTn>
                                        <p:tgtEl>
                                          <p:spTgt spid="62"/>
                                        </p:tgtEl>
                                        <p:attrNameLst>
                                          <p:attrName>style.visibility</p:attrName>
                                        </p:attrNameLst>
                                      </p:cBhvr>
                                      <p:to>
                                        <p:strVal val="hidden"/>
                                      </p:to>
                                    </p:set>
                                  </p:childTnLst>
                                </p:cTn>
                              </p:par>
                            </p:childTnLst>
                          </p:cTn>
                        </p:par>
                        <p:par>
                          <p:cTn id="382" fill="hold">
                            <p:stCondLst>
                              <p:cond delay="5000"/>
                            </p:stCondLst>
                            <p:childTnLst>
                              <p:par>
                                <p:cTn id="383" presetID="9" presetClass="entr" presetSubtype="0" fill="hold" grpId="0" nodeType="afterEffect">
                                  <p:stCondLst>
                                    <p:cond delay="0"/>
                                  </p:stCondLst>
                                  <p:childTnLst>
                                    <p:set>
                                      <p:cBhvr>
                                        <p:cTn id="384" dur="1" fill="hold">
                                          <p:stCondLst>
                                            <p:cond delay="0"/>
                                          </p:stCondLst>
                                        </p:cTn>
                                        <p:tgtEl>
                                          <p:spTgt spid="65"/>
                                        </p:tgtEl>
                                        <p:attrNameLst>
                                          <p:attrName>style.visibility</p:attrName>
                                        </p:attrNameLst>
                                      </p:cBhvr>
                                      <p:to>
                                        <p:strVal val="visible"/>
                                      </p:to>
                                    </p:set>
                                    <p:animEffect transition="in" filter="dissolve">
                                      <p:cBhvr>
                                        <p:cTn id="385" dur="500"/>
                                        <p:tgtEl>
                                          <p:spTgt spid="65"/>
                                        </p:tgtEl>
                                      </p:cBhvr>
                                    </p:animEffect>
                                  </p:childTnLst>
                                </p:cTn>
                              </p:par>
                            </p:childTnLst>
                          </p:cTn>
                        </p:par>
                        <p:par>
                          <p:cTn id="386" fill="hold">
                            <p:stCondLst>
                              <p:cond delay="5500"/>
                            </p:stCondLst>
                            <p:childTnLst>
                              <p:par>
                                <p:cTn id="387" presetID="9" presetClass="entr" presetSubtype="0" fill="hold" grpId="0" nodeType="afterEffect">
                                  <p:stCondLst>
                                    <p:cond delay="0"/>
                                  </p:stCondLst>
                                  <p:childTnLst>
                                    <p:set>
                                      <p:cBhvr>
                                        <p:cTn id="388" dur="1" fill="hold">
                                          <p:stCondLst>
                                            <p:cond delay="0"/>
                                          </p:stCondLst>
                                        </p:cTn>
                                        <p:tgtEl>
                                          <p:spTgt spid="70"/>
                                        </p:tgtEl>
                                        <p:attrNameLst>
                                          <p:attrName>style.visibility</p:attrName>
                                        </p:attrNameLst>
                                      </p:cBhvr>
                                      <p:to>
                                        <p:strVal val="visible"/>
                                      </p:to>
                                    </p:set>
                                    <p:animEffect transition="in" filter="dissolve">
                                      <p:cBhvr>
                                        <p:cTn id="389" dur="500"/>
                                        <p:tgtEl>
                                          <p:spTgt spid="70"/>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grpId="0" nodeType="clickEffect">
                                  <p:stCondLst>
                                    <p:cond delay="0"/>
                                  </p:stCondLst>
                                  <p:childTnLst>
                                    <p:set>
                                      <p:cBhvr>
                                        <p:cTn id="393" dur="1" fill="hold">
                                          <p:stCondLst>
                                            <p:cond delay="0"/>
                                          </p:stCondLst>
                                        </p:cTn>
                                        <p:tgtEl>
                                          <p:spTgt spid="71"/>
                                        </p:tgtEl>
                                        <p:attrNameLst>
                                          <p:attrName>style.visibility</p:attrName>
                                        </p:attrNameLst>
                                      </p:cBhvr>
                                      <p:to>
                                        <p:strVal val="visible"/>
                                      </p:to>
                                    </p:set>
                                    <p:animEffect transition="in" filter="dissolve">
                                      <p:cBhvr>
                                        <p:cTn id="394" dur="500"/>
                                        <p:tgtEl>
                                          <p:spTgt spid="71"/>
                                        </p:tgtEl>
                                      </p:cBhvr>
                                    </p:animEffect>
                                  </p:childTnLst>
                                </p:cTn>
                              </p:par>
                            </p:childTnLst>
                          </p:cTn>
                        </p:par>
                        <p:par>
                          <p:cTn id="395" fill="hold">
                            <p:stCondLst>
                              <p:cond delay="500"/>
                            </p:stCondLst>
                            <p:childTnLst>
                              <p:par>
                                <p:cTn id="396" presetID="22" presetClass="entr" presetSubtype="1" fill="hold" grpId="0" nodeType="afterEffect">
                                  <p:stCondLst>
                                    <p:cond delay="0"/>
                                  </p:stCondLst>
                                  <p:childTnLst>
                                    <p:set>
                                      <p:cBhvr>
                                        <p:cTn id="397" dur="1" fill="hold">
                                          <p:stCondLst>
                                            <p:cond delay="0"/>
                                          </p:stCondLst>
                                        </p:cTn>
                                        <p:tgtEl>
                                          <p:spTgt spid="74"/>
                                        </p:tgtEl>
                                        <p:attrNameLst>
                                          <p:attrName>style.visibility</p:attrName>
                                        </p:attrNameLst>
                                      </p:cBhvr>
                                      <p:to>
                                        <p:strVal val="visible"/>
                                      </p:to>
                                    </p:set>
                                    <p:animEffect transition="in" filter="wipe(up)">
                                      <p:cBhvr>
                                        <p:cTn id="398" dur="500"/>
                                        <p:tgtEl>
                                          <p:spTgt spid="74"/>
                                        </p:tgtEl>
                                      </p:cBhvr>
                                    </p:animEffect>
                                  </p:childTnLst>
                                </p:cTn>
                              </p:par>
                            </p:childTnLst>
                          </p:cTn>
                        </p:par>
                        <p:par>
                          <p:cTn id="399" fill="hold">
                            <p:stCondLst>
                              <p:cond delay="1000"/>
                            </p:stCondLst>
                            <p:childTnLst>
                              <p:par>
                                <p:cTn id="400" presetID="9" presetClass="entr" presetSubtype="0" fill="hold" grpId="0" nodeType="afterEffect">
                                  <p:stCondLst>
                                    <p:cond delay="0"/>
                                  </p:stCondLst>
                                  <p:childTnLst>
                                    <p:set>
                                      <p:cBhvr>
                                        <p:cTn id="401" dur="1" fill="hold">
                                          <p:stCondLst>
                                            <p:cond delay="0"/>
                                          </p:stCondLst>
                                        </p:cTn>
                                        <p:tgtEl>
                                          <p:spTgt spid="73"/>
                                        </p:tgtEl>
                                        <p:attrNameLst>
                                          <p:attrName>style.visibility</p:attrName>
                                        </p:attrNameLst>
                                      </p:cBhvr>
                                      <p:to>
                                        <p:strVal val="visible"/>
                                      </p:to>
                                    </p:set>
                                    <p:animEffect transition="in" filter="dissolve">
                                      <p:cBhvr>
                                        <p:cTn id="402" dur="500"/>
                                        <p:tgtEl>
                                          <p:spTgt spid="73"/>
                                        </p:tgtEl>
                                      </p:cBhvr>
                                    </p:animEffect>
                                  </p:childTnLst>
                                </p:cTn>
                              </p:par>
                            </p:childTnLst>
                          </p:cTn>
                        </p:par>
                      </p:childTnLst>
                    </p:cTn>
                  </p:par>
                  <p:par>
                    <p:cTn id="403" fill="hold">
                      <p:stCondLst>
                        <p:cond delay="indefinite"/>
                      </p:stCondLst>
                      <p:childTnLst>
                        <p:par>
                          <p:cTn id="404" fill="hold">
                            <p:stCondLst>
                              <p:cond delay="0"/>
                            </p:stCondLst>
                            <p:childTnLst>
                              <p:par>
                                <p:cTn id="405" presetID="9" presetClass="entr" presetSubtype="0" fill="hold" grpId="0" nodeType="clickEffect">
                                  <p:stCondLst>
                                    <p:cond delay="0"/>
                                  </p:stCondLst>
                                  <p:childTnLst>
                                    <p:set>
                                      <p:cBhvr>
                                        <p:cTn id="406" dur="1" fill="hold">
                                          <p:stCondLst>
                                            <p:cond delay="0"/>
                                          </p:stCondLst>
                                        </p:cTn>
                                        <p:tgtEl>
                                          <p:spTgt spid="76">
                                            <p:txEl>
                                              <p:pRg st="0" end="0"/>
                                            </p:txEl>
                                          </p:spTgt>
                                        </p:tgtEl>
                                        <p:attrNameLst>
                                          <p:attrName>style.visibility</p:attrName>
                                        </p:attrNameLst>
                                      </p:cBhvr>
                                      <p:to>
                                        <p:strVal val="visible"/>
                                      </p:to>
                                    </p:set>
                                    <p:animEffect transition="in" filter="dissolve">
                                      <p:cBhvr>
                                        <p:cTn id="407" dur="500"/>
                                        <p:tgtEl>
                                          <p:spTgt spid="76">
                                            <p:txEl>
                                              <p:pRg st="0" end="0"/>
                                            </p:txEl>
                                          </p:spTgt>
                                        </p:tgtEl>
                                      </p:cBhvr>
                                    </p:animEffect>
                                  </p:childTnLst>
                                </p:cTn>
                              </p:par>
                            </p:childTnLst>
                          </p:cTn>
                        </p:par>
                        <p:par>
                          <p:cTn id="408" fill="hold">
                            <p:stCondLst>
                              <p:cond delay="500"/>
                            </p:stCondLst>
                            <p:childTnLst>
                              <p:par>
                                <p:cTn id="409" presetID="9" presetClass="entr" presetSubtype="0" fill="hold" grpId="0" nodeType="afterEffect">
                                  <p:stCondLst>
                                    <p:cond delay="0"/>
                                  </p:stCondLst>
                                  <p:childTnLst>
                                    <p:set>
                                      <p:cBhvr>
                                        <p:cTn id="410" dur="1" fill="hold">
                                          <p:stCondLst>
                                            <p:cond delay="0"/>
                                          </p:stCondLst>
                                        </p:cTn>
                                        <p:tgtEl>
                                          <p:spTgt spid="76">
                                            <p:txEl>
                                              <p:pRg st="2" end="2"/>
                                            </p:txEl>
                                          </p:spTgt>
                                        </p:tgtEl>
                                        <p:attrNameLst>
                                          <p:attrName>style.visibility</p:attrName>
                                        </p:attrNameLst>
                                      </p:cBhvr>
                                      <p:to>
                                        <p:strVal val="visible"/>
                                      </p:to>
                                    </p:set>
                                    <p:animEffect transition="in" filter="dissolve">
                                      <p:cBhvr>
                                        <p:cTn id="411" dur="500"/>
                                        <p:tgtEl>
                                          <p:spTgt spid="76">
                                            <p:txEl>
                                              <p:pRg st="2" end="2"/>
                                            </p:txEl>
                                          </p:spTgt>
                                        </p:tgtEl>
                                      </p:cBhvr>
                                    </p:animEffect>
                                  </p:childTnLst>
                                </p:cTn>
                              </p:par>
                            </p:childTnLst>
                          </p:cTn>
                        </p:par>
                        <p:par>
                          <p:cTn id="412" fill="hold">
                            <p:stCondLst>
                              <p:cond delay="1000"/>
                            </p:stCondLst>
                            <p:childTnLst>
                              <p:par>
                                <p:cTn id="413" presetID="9" presetClass="entr" presetSubtype="0" fill="hold" grpId="0" nodeType="afterEffect">
                                  <p:stCondLst>
                                    <p:cond delay="0"/>
                                  </p:stCondLst>
                                  <p:childTnLst>
                                    <p:set>
                                      <p:cBhvr>
                                        <p:cTn id="414" dur="1" fill="hold">
                                          <p:stCondLst>
                                            <p:cond delay="0"/>
                                          </p:stCondLst>
                                        </p:cTn>
                                        <p:tgtEl>
                                          <p:spTgt spid="76">
                                            <p:txEl>
                                              <p:pRg st="4" end="4"/>
                                            </p:txEl>
                                          </p:spTgt>
                                        </p:tgtEl>
                                        <p:attrNameLst>
                                          <p:attrName>style.visibility</p:attrName>
                                        </p:attrNameLst>
                                      </p:cBhvr>
                                      <p:to>
                                        <p:strVal val="visible"/>
                                      </p:to>
                                    </p:set>
                                    <p:animEffect transition="in" filter="dissolve">
                                      <p:cBhvr>
                                        <p:cTn id="415" dur="500"/>
                                        <p:tgtEl>
                                          <p:spTgt spid="76">
                                            <p:txEl>
                                              <p:pRg st="4" end="4"/>
                                            </p:txEl>
                                          </p:spTgt>
                                        </p:tgtEl>
                                      </p:cBhvr>
                                    </p:animEffect>
                                  </p:childTnLst>
                                </p:cTn>
                              </p:par>
                            </p:childTnLst>
                          </p:cTn>
                        </p:par>
                        <p:par>
                          <p:cTn id="416" fill="hold">
                            <p:stCondLst>
                              <p:cond delay="1500"/>
                            </p:stCondLst>
                            <p:childTnLst>
                              <p:par>
                                <p:cTn id="417" presetID="9" presetClass="entr" presetSubtype="0" fill="hold" grpId="0" nodeType="afterEffect">
                                  <p:stCondLst>
                                    <p:cond delay="0"/>
                                  </p:stCondLst>
                                  <p:childTnLst>
                                    <p:set>
                                      <p:cBhvr>
                                        <p:cTn id="418" dur="1" fill="hold">
                                          <p:stCondLst>
                                            <p:cond delay="0"/>
                                          </p:stCondLst>
                                        </p:cTn>
                                        <p:tgtEl>
                                          <p:spTgt spid="76">
                                            <p:txEl>
                                              <p:pRg st="6" end="6"/>
                                            </p:txEl>
                                          </p:spTgt>
                                        </p:tgtEl>
                                        <p:attrNameLst>
                                          <p:attrName>style.visibility</p:attrName>
                                        </p:attrNameLst>
                                      </p:cBhvr>
                                      <p:to>
                                        <p:strVal val="visible"/>
                                      </p:to>
                                    </p:set>
                                    <p:animEffect transition="in" filter="dissolve">
                                      <p:cBhvr>
                                        <p:cTn id="419" dur="500"/>
                                        <p:tgtEl>
                                          <p:spTgt spid="76">
                                            <p:txEl>
                                              <p:pRg st="6" end="6"/>
                                            </p:txEl>
                                          </p:spTgt>
                                        </p:tgtEl>
                                      </p:cBhvr>
                                    </p:animEffect>
                                  </p:childTnLst>
                                </p:cTn>
                              </p:par>
                            </p:childTnLst>
                          </p:cTn>
                        </p:par>
                        <p:par>
                          <p:cTn id="420" fill="hold">
                            <p:stCondLst>
                              <p:cond delay="2000"/>
                            </p:stCondLst>
                            <p:childTnLst>
                              <p:par>
                                <p:cTn id="421" presetID="9" presetClass="entr" presetSubtype="0" fill="hold" grpId="0" nodeType="afterEffect">
                                  <p:stCondLst>
                                    <p:cond delay="0"/>
                                  </p:stCondLst>
                                  <p:childTnLst>
                                    <p:set>
                                      <p:cBhvr>
                                        <p:cTn id="422" dur="1" fill="hold">
                                          <p:stCondLst>
                                            <p:cond delay="0"/>
                                          </p:stCondLst>
                                        </p:cTn>
                                        <p:tgtEl>
                                          <p:spTgt spid="76">
                                            <p:txEl>
                                              <p:pRg st="8" end="8"/>
                                            </p:txEl>
                                          </p:spTgt>
                                        </p:tgtEl>
                                        <p:attrNameLst>
                                          <p:attrName>style.visibility</p:attrName>
                                        </p:attrNameLst>
                                      </p:cBhvr>
                                      <p:to>
                                        <p:strVal val="visible"/>
                                      </p:to>
                                    </p:set>
                                    <p:animEffect transition="in" filter="dissolve">
                                      <p:cBhvr>
                                        <p:cTn id="423" dur="500"/>
                                        <p:tgtEl>
                                          <p:spTgt spid="76">
                                            <p:txEl>
                                              <p:pRg st="8" end="8"/>
                                            </p:txEl>
                                          </p:spTgt>
                                        </p:tgtEl>
                                      </p:cBhvr>
                                    </p:animEffect>
                                  </p:childTnLst>
                                </p:cTn>
                              </p:par>
                            </p:childTnLst>
                          </p:cTn>
                        </p:par>
                      </p:childTnLst>
                    </p:cTn>
                  </p:par>
                  <p:par>
                    <p:cTn id="424" fill="hold">
                      <p:stCondLst>
                        <p:cond delay="indefinite"/>
                      </p:stCondLst>
                      <p:childTnLst>
                        <p:par>
                          <p:cTn id="425" fill="hold">
                            <p:stCondLst>
                              <p:cond delay="0"/>
                            </p:stCondLst>
                            <p:childTnLst>
                              <p:par>
                                <p:cTn id="426" presetID="9" presetClass="exit" presetSubtype="0" fill="hold" grpId="1" nodeType="clickEffect">
                                  <p:stCondLst>
                                    <p:cond delay="0"/>
                                  </p:stCondLst>
                                  <p:childTnLst>
                                    <p:animEffect transition="out" filter="dissolve">
                                      <p:cBhvr>
                                        <p:cTn id="427" dur="500"/>
                                        <p:tgtEl>
                                          <p:spTgt spid="63"/>
                                        </p:tgtEl>
                                      </p:cBhvr>
                                    </p:animEffect>
                                    <p:set>
                                      <p:cBhvr>
                                        <p:cTn id="428" dur="1" fill="hold">
                                          <p:stCondLst>
                                            <p:cond delay="499"/>
                                          </p:stCondLst>
                                        </p:cTn>
                                        <p:tgtEl>
                                          <p:spTgt spid="63"/>
                                        </p:tgtEl>
                                        <p:attrNameLst>
                                          <p:attrName>style.visibility</p:attrName>
                                        </p:attrNameLst>
                                      </p:cBhvr>
                                      <p:to>
                                        <p:strVal val="hidden"/>
                                      </p:to>
                                    </p:set>
                                  </p:childTnLst>
                                </p:cTn>
                              </p:par>
                              <p:par>
                                <p:cTn id="429" presetID="9" presetClass="exit" presetSubtype="0" fill="hold" grpId="1" nodeType="withEffect">
                                  <p:stCondLst>
                                    <p:cond delay="0"/>
                                  </p:stCondLst>
                                  <p:childTnLst>
                                    <p:animEffect transition="out" filter="dissolve">
                                      <p:cBhvr>
                                        <p:cTn id="430" dur="500"/>
                                        <p:tgtEl>
                                          <p:spTgt spid="64"/>
                                        </p:tgtEl>
                                      </p:cBhvr>
                                    </p:animEffect>
                                    <p:set>
                                      <p:cBhvr>
                                        <p:cTn id="431" dur="1" fill="hold">
                                          <p:stCondLst>
                                            <p:cond delay="499"/>
                                          </p:stCondLst>
                                        </p:cTn>
                                        <p:tgtEl>
                                          <p:spTgt spid="64"/>
                                        </p:tgtEl>
                                        <p:attrNameLst>
                                          <p:attrName>style.visibility</p:attrName>
                                        </p:attrNameLst>
                                      </p:cBhvr>
                                      <p:to>
                                        <p:strVal val="hidden"/>
                                      </p:to>
                                    </p:set>
                                  </p:childTnLst>
                                </p:cTn>
                              </p:par>
                              <p:par>
                                <p:cTn id="432" presetID="9" presetClass="exit" presetSubtype="0" fill="hold" grpId="1" nodeType="withEffect">
                                  <p:stCondLst>
                                    <p:cond delay="0"/>
                                  </p:stCondLst>
                                  <p:childTnLst>
                                    <p:animEffect transition="out" filter="dissolve">
                                      <p:cBhvr>
                                        <p:cTn id="433" dur="500"/>
                                        <p:tgtEl>
                                          <p:spTgt spid="65"/>
                                        </p:tgtEl>
                                      </p:cBhvr>
                                    </p:animEffect>
                                    <p:set>
                                      <p:cBhvr>
                                        <p:cTn id="434" dur="1" fill="hold">
                                          <p:stCondLst>
                                            <p:cond delay="499"/>
                                          </p:stCondLst>
                                        </p:cTn>
                                        <p:tgtEl>
                                          <p:spTgt spid="65"/>
                                        </p:tgtEl>
                                        <p:attrNameLst>
                                          <p:attrName>style.visibility</p:attrName>
                                        </p:attrNameLst>
                                      </p:cBhvr>
                                      <p:to>
                                        <p:strVal val="hidden"/>
                                      </p:to>
                                    </p:set>
                                  </p:childTnLst>
                                </p:cTn>
                              </p:par>
                              <p:par>
                                <p:cTn id="435" presetID="9" presetClass="exit" presetSubtype="0" fill="hold" grpId="1" nodeType="withEffect">
                                  <p:stCondLst>
                                    <p:cond delay="0"/>
                                  </p:stCondLst>
                                  <p:childTnLst>
                                    <p:animEffect transition="out" filter="dissolve">
                                      <p:cBhvr>
                                        <p:cTn id="436" dur="500"/>
                                        <p:tgtEl>
                                          <p:spTgt spid="66"/>
                                        </p:tgtEl>
                                      </p:cBhvr>
                                    </p:animEffect>
                                    <p:set>
                                      <p:cBhvr>
                                        <p:cTn id="437" dur="1" fill="hold">
                                          <p:stCondLst>
                                            <p:cond delay="499"/>
                                          </p:stCondLst>
                                        </p:cTn>
                                        <p:tgtEl>
                                          <p:spTgt spid="66"/>
                                        </p:tgtEl>
                                        <p:attrNameLst>
                                          <p:attrName>style.visibility</p:attrName>
                                        </p:attrNameLst>
                                      </p:cBhvr>
                                      <p:to>
                                        <p:strVal val="hidden"/>
                                      </p:to>
                                    </p:set>
                                  </p:childTnLst>
                                </p:cTn>
                              </p:par>
                              <p:par>
                                <p:cTn id="438" presetID="9" presetClass="exit" presetSubtype="0" fill="hold" grpId="1" nodeType="withEffect">
                                  <p:stCondLst>
                                    <p:cond delay="0"/>
                                  </p:stCondLst>
                                  <p:childTnLst>
                                    <p:animEffect transition="out" filter="dissolve">
                                      <p:cBhvr>
                                        <p:cTn id="439" dur="500"/>
                                        <p:tgtEl>
                                          <p:spTgt spid="67"/>
                                        </p:tgtEl>
                                      </p:cBhvr>
                                    </p:animEffect>
                                    <p:set>
                                      <p:cBhvr>
                                        <p:cTn id="440" dur="1" fill="hold">
                                          <p:stCondLst>
                                            <p:cond delay="499"/>
                                          </p:stCondLst>
                                        </p:cTn>
                                        <p:tgtEl>
                                          <p:spTgt spid="67"/>
                                        </p:tgtEl>
                                        <p:attrNameLst>
                                          <p:attrName>style.visibility</p:attrName>
                                        </p:attrNameLst>
                                      </p:cBhvr>
                                      <p:to>
                                        <p:strVal val="hidden"/>
                                      </p:to>
                                    </p:set>
                                  </p:childTnLst>
                                </p:cTn>
                              </p:par>
                              <p:par>
                                <p:cTn id="441" presetID="9" presetClass="exit" presetSubtype="0" fill="hold" grpId="1" nodeType="withEffect">
                                  <p:stCondLst>
                                    <p:cond delay="0"/>
                                  </p:stCondLst>
                                  <p:childTnLst>
                                    <p:animEffect transition="out" filter="dissolve">
                                      <p:cBhvr>
                                        <p:cTn id="442" dur="500"/>
                                        <p:tgtEl>
                                          <p:spTgt spid="69"/>
                                        </p:tgtEl>
                                      </p:cBhvr>
                                    </p:animEffect>
                                    <p:set>
                                      <p:cBhvr>
                                        <p:cTn id="443" dur="1" fill="hold">
                                          <p:stCondLst>
                                            <p:cond delay="499"/>
                                          </p:stCondLst>
                                        </p:cTn>
                                        <p:tgtEl>
                                          <p:spTgt spid="69"/>
                                        </p:tgtEl>
                                        <p:attrNameLst>
                                          <p:attrName>style.visibility</p:attrName>
                                        </p:attrNameLst>
                                      </p:cBhvr>
                                      <p:to>
                                        <p:strVal val="hidden"/>
                                      </p:to>
                                    </p:set>
                                  </p:childTnLst>
                                </p:cTn>
                              </p:par>
                              <p:par>
                                <p:cTn id="444" presetID="9" presetClass="exit" presetSubtype="0" fill="hold" grpId="1" nodeType="withEffect">
                                  <p:stCondLst>
                                    <p:cond delay="0"/>
                                  </p:stCondLst>
                                  <p:childTnLst>
                                    <p:animEffect transition="out" filter="dissolve">
                                      <p:cBhvr>
                                        <p:cTn id="445" dur="500"/>
                                        <p:tgtEl>
                                          <p:spTgt spid="70"/>
                                        </p:tgtEl>
                                      </p:cBhvr>
                                    </p:animEffect>
                                    <p:set>
                                      <p:cBhvr>
                                        <p:cTn id="446" dur="1" fill="hold">
                                          <p:stCondLst>
                                            <p:cond delay="499"/>
                                          </p:stCondLst>
                                        </p:cTn>
                                        <p:tgtEl>
                                          <p:spTgt spid="70"/>
                                        </p:tgtEl>
                                        <p:attrNameLst>
                                          <p:attrName>style.visibility</p:attrName>
                                        </p:attrNameLst>
                                      </p:cBhvr>
                                      <p:to>
                                        <p:strVal val="hidden"/>
                                      </p:to>
                                    </p:set>
                                  </p:childTnLst>
                                </p:cTn>
                              </p:par>
                              <p:par>
                                <p:cTn id="447" presetID="9" presetClass="exit" presetSubtype="0" fill="hold" grpId="1" nodeType="withEffect">
                                  <p:stCondLst>
                                    <p:cond delay="0"/>
                                  </p:stCondLst>
                                  <p:childTnLst>
                                    <p:animEffect transition="out" filter="dissolve">
                                      <p:cBhvr>
                                        <p:cTn id="448" dur="500"/>
                                        <p:tgtEl>
                                          <p:spTgt spid="74"/>
                                        </p:tgtEl>
                                      </p:cBhvr>
                                    </p:animEffect>
                                    <p:set>
                                      <p:cBhvr>
                                        <p:cTn id="449" dur="1" fill="hold">
                                          <p:stCondLst>
                                            <p:cond delay="499"/>
                                          </p:stCondLst>
                                        </p:cTn>
                                        <p:tgtEl>
                                          <p:spTgt spid="74"/>
                                        </p:tgtEl>
                                        <p:attrNameLst>
                                          <p:attrName>style.visibility</p:attrName>
                                        </p:attrNameLst>
                                      </p:cBhvr>
                                      <p:to>
                                        <p:strVal val="hidden"/>
                                      </p:to>
                                    </p:set>
                                  </p:childTnLst>
                                </p:cTn>
                              </p:par>
                              <p:par>
                                <p:cTn id="450" presetID="9" presetClass="exit" presetSubtype="0" fill="hold" grpId="1" nodeType="withEffect">
                                  <p:stCondLst>
                                    <p:cond delay="0"/>
                                  </p:stCondLst>
                                  <p:childTnLst>
                                    <p:animEffect transition="out" filter="dissolve">
                                      <p:cBhvr>
                                        <p:cTn id="451" dur="500"/>
                                        <p:tgtEl>
                                          <p:spTgt spid="73"/>
                                        </p:tgtEl>
                                      </p:cBhvr>
                                    </p:animEffect>
                                    <p:set>
                                      <p:cBhvr>
                                        <p:cTn id="452" dur="1" fill="hold">
                                          <p:stCondLst>
                                            <p:cond delay="499"/>
                                          </p:stCondLst>
                                        </p:cTn>
                                        <p:tgtEl>
                                          <p:spTgt spid="73"/>
                                        </p:tgtEl>
                                        <p:attrNameLst>
                                          <p:attrName>style.visibility</p:attrName>
                                        </p:attrNameLst>
                                      </p:cBhvr>
                                      <p:to>
                                        <p:strVal val="hidden"/>
                                      </p:to>
                                    </p:set>
                                  </p:childTnLst>
                                </p:cTn>
                              </p:par>
                              <p:par>
                                <p:cTn id="453" presetID="9" presetClass="exit" presetSubtype="0" fill="hold" grpId="1" nodeType="withEffect">
                                  <p:stCondLst>
                                    <p:cond delay="0"/>
                                  </p:stCondLst>
                                  <p:childTnLst>
                                    <p:animEffect transition="out" filter="dissolve">
                                      <p:cBhvr>
                                        <p:cTn id="454" dur="500"/>
                                        <p:tgtEl>
                                          <p:spTgt spid="76">
                                            <p:txEl>
                                              <p:pRg st="0" end="0"/>
                                            </p:txEl>
                                          </p:spTgt>
                                        </p:tgtEl>
                                      </p:cBhvr>
                                    </p:animEffect>
                                    <p:set>
                                      <p:cBhvr>
                                        <p:cTn id="455" dur="1" fill="hold">
                                          <p:stCondLst>
                                            <p:cond delay="499"/>
                                          </p:stCondLst>
                                        </p:cTn>
                                        <p:tgtEl>
                                          <p:spTgt spid="76">
                                            <p:txEl>
                                              <p:pRg st="0" end="0"/>
                                            </p:txEl>
                                          </p:spTgt>
                                        </p:tgtEl>
                                        <p:attrNameLst>
                                          <p:attrName>style.visibility</p:attrName>
                                        </p:attrNameLst>
                                      </p:cBhvr>
                                      <p:to>
                                        <p:strVal val="hidden"/>
                                      </p:to>
                                    </p:set>
                                  </p:childTnLst>
                                </p:cTn>
                              </p:par>
                              <p:par>
                                <p:cTn id="456" presetID="9" presetClass="exit" presetSubtype="0" fill="hold" grpId="1" nodeType="withEffect">
                                  <p:stCondLst>
                                    <p:cond delay="0"/>
                                  </p:stCondLst>
                                  <p:childTnLst>
                                    <p:animEffect transition="out" filter="dissolve">
                                      <p:cBhvr>
                                        <p:cTn id="457" dur="500"/>
                                        <p:tgtEl>
                                          <p:spTgt spid="76">
                                            <p:txEl>
                                              <p:pRg st="2" end="2"/>
                                            </p:txEl>
                                          </p:spTgt>
                                        </p:tgtEl>
                                      </p:cBhvr>
                                    </p:animEffect>
                                    <p:set>
                                      <p:cBhvr>
                                        <p:cTn id="458" dur="1" fill="hold">
                                          <p:stCondLst>
                                            <p:cond delay="499"/>
                                          </p:stCondLst>
                                        </p:cTn>
                                        <p:tgtEl>
                                          <p:spTgt spid="76">
                                            <p:txEl>
                                              <p:pRg st="2" end="2"/>
                                            </p:txEl>
                                          </p:spTgt>
                                        </p:tgtEl>
                                        <p:attrNameLst>
                                          <p:attrName>style.visibility</p:attrName>
                                        </p:attrNameLst>
                                      </p:cBhvr>
                                      <p:to>
                                        <p:strVal val="hidden"/>
                                      </p:to>
                                    </p:set>
                                  </p:childTnLst>
                                </p:cTn>
                              </p:par>
                              <p:par>
                                <p:cTn id="459" presetID="9" presetClass="exit" presetSubtype="0" fill="hold" grpId="1" nodeType="withEffect">
                                  <p:stCondLst>
                                    <p:cond delay="0"/>
                                  </p:stCondLst>
                                  <p:childTnLst>
                                    <p:animEffect transition="out" filter="dissolve">
                                      <p:cBhvr>
                                        <p:cTn id="460" dur="500"/>
                                        <p:tgtEl>
                                          <p:spTgt spid="76">
                                            <p:txEl>
                                              <p:pRg st="4" end="4"/>
                                            </p:txEl>
                                          </p:spTgt>
                                        </p:tgtEl>
                                      </p:cBhvr>
                                    </p:animEffect>
                                    <p:set>
                                      <p:cBhvr>
                                        <p:cTn id="461" dur="1" fill="hold">
                                          <p:stCondLst>
                                            <p:cond delay="499"/>
                                          </p:stCondLst>
                                        </p:cTn>
                                        <p:tgtEl>
                                          <p:spTgt spid="76">
                                            <p:txEl>
                                              <p:pRg st="4" end="4"/>
                                            </p:txEl>
                                          </p:spTgt>
                                        </p:tgtEl>
                                        <p:attrNameLst>
                                          <p:attrName>style.visibility</p:attrName>
                                        </p:attrNameLst>
                                      </p:cBhvr>
                                      <p:to>
                                        <p:strVal val="hidden"/>
                                      </p:to>
                                    </p:set>
                                  </p:childTnLst>
                                </p:cTn>
                              </p:par>
                              <p:par>
                                <p:cTn id="462" presetID="9" presetClass="exit" presetSubtype="0" fill="hold" grpId="1" nodeType="withEffect">
                                  <p:stCondLst>
                                    <p:cond delay="0"/>
                                  </p:stCondLst>
                                  <p:childTnLst>
                                    <p:animEffect transition="out" filter="dissolve">
                                      <p:cBhvr>
                                        <p:cTn id="463" dur="500"/>
                                        <p:tgtEl>
                                          <p:spTgt spid="76">
                                            <p:txEl>
                                              <p:pRg st="6" end="6"/>
                                            </p:txEl>
                                          </p:spTgt>
                                        </p:tgtEl>
                                      </p:cBhvr>
                                    </p:animEffect>
                                    <p:set>
                                      <p:cBhvr>
                                        <p:cTn id="464" dur="1" fill="hold">
                                          <p:stCondLst>
                                            <p:cond delay="499"/>
                                          </p:stCondLst>
                                        </p:cTn>
                                        <p:tgtEl>
                                          <p:spTgt spid="76">
                                            <p:txEl>
                                              <p:pRg st="6" end="6"/>
                                            </p:txEl>
                                          </p:spTgt>
                                        </p:tgtEl>
                                        <p:attrNameLst>
                                          <p:attrName>style.visibility</p:attrName>
                                        </p:attrNameLst>
                                      </p:cBhvr>
                                      <p:to>
                                        <p:strVal val="hidden"/>
                                      </p:to>
                                    </p:set>
                                  </p:childTnLst>
                                </p:cTn>
                              </p:par>
                              <p:par>
                                <p:cTn id="465" presetID="9" presetClass="exit" presetSubtype="0" fill="hold" grpId="1" nodeType="withEffect">
                                  <p:stCondLst>
                                    <p:cond delay="0"/>
                                  </p:stCondLst>
                                  <p:childTnLst>
                                    <p:animEffect transition="out" filter="dissolve">
                                      <p:cBhvr>
                                        <p:cTn id="466" dur="500"/>
                                        <p:tgtEl>
                                          <p:spTgt spid="76">
                                            <p:txEl>
                                              <p:pRg st="8" end="8"/>
                                            </p:txEl>
                                          </p:spTgt>
                                        </p:tgtEl>
                                      </p:cBhvr>
                                    </p:animEffect>
                                    <p:set>
                                      <p:cBhvr>
                                        <p:cTn id="467" dur="1" fill="hold">
                                          <p:stCondLst>
                                            <p:cond delay="499"/>
                                          </p:stCondLst>
                                        </p:cTn>
                                        <p:tgtEl>
                                          <p:spTgt spid="76">
                                            <p:txEl>
                                              <p:pRg st="8" end="8"/>
                                            </p:txEl>
                                          </p:spTgt>
                                        </p:tgtEl>
                                        <p:attrNameLst>
                                          <p:attrName>style.visibility</p:attrName>
                                        </p:attrNameLst>
                                      </p:cBhvr>
                                      <p:to>
                                        <p:strVal val="hidden"/>
                                      </p:to>
                                    </p:set>
                                  </p:childTnLst>
                                </p:cTn>
                              </p:par>
                              <p:par>
                                <p:cTn id="468" presetID="9" presetClass="exit" presetSubtype="0" fill="hold" grpId="1" nodeType="withEffect">
                                  <p:stCondLst>
                                    <p:cond delay="0"/>
                                  </p:stCondLst>
                                  <p:childTnLst>
                                    <p:animEffect transition="out" filter="dissolve">
                                      <p:cBhvr>
                                        <p:cTn id="469" dur="500"/>
                                        <p:tgtEl>
                                          <p:spTgt spid="71"/>
                                        </p:tgtEl>
                                      </p:cBhvr>
                                    </p:animEffect>
                                    <p:set>
                                      <p:cBhvr>
                                        <p:cTn id="470" dur="1" fill="hold">
                                          <p:stCondLst>
                                            <p:cond delay="499"/>
                                          </p:stCondLst>
                                        </p:cTn>
                                        <p:tgtEl>
                                          <p:spTgt spid="71"/>
                                        </p:tgtEl>
                                        <p:attrNameLst>
                                          <p:attrName>style.visibility</p:attrName>
                                        </p:attrNameLst>
                                      </p:cBhvr>
                                      <p:to>
                                        <p:strVal val="hidden"/>
                                      </p:to>
                                    </p:set>
                                  </p:childTnLst>
                                </p:cTn>
                              </p:par>
                              <p:par>
                                <p:cTn id="471" presetID="9" presetClass="exit" presetSubtype="0" fill="hold" grpId="0" nodeType="withEffect">
                                  <p:stCondLst>
                                    <p:cond delay="0"/>
                                  </p:stCondLst>
                                  <p:childTnLst>
                                    <p:animEffect transition="out" filter="dissolve">
                                      <p:cBhvr>
                                        <p:cTn id="472" dur="500"/>
                                        <p:tgtEl>
                                          <p:spTgt spid="20"/>
                                        </p:tgtEl>
                                      </p:cBhvr>
                                    </p:animEffect>
                                    <p:set>
                                      <p:cBhvr>
                                        <p:cTn id="473" dur="1" fill="hold">
                                          <p:stCondLst>
                                            <p:cond delay="499"/>
                                          </p:stCondLst>
                                        </p:cTn>
                                        <p:tgtEl>
                                          <p:spTgt spid="20"/>
                                        </p:tgtEl>
                                        <p:attrNameLst>
                                          <p:attrName>style.visibility</p:attrName>
                                        </p:attrNameLst>
                                      </p:cBhvr>
                                      <p:to>
                                        <p:strVal val="hidden"/>
                                      </p:to>
                                    </p:set>
                                  </p:childTnLst>
                                </p:cTn>
                              </p:par>
                            </p:childTnLst>
                          </p:cTn>
                        </p:par>
                        <p:par>
                          <p:cTn id="474" fill="hold">
                            <p:stCondLst>
                              <p:cond delay="500"/>
                            </p:stCondLst>
                            <p:childTnLst>
                              <p:par>
                                <p:cTn id="475" presetID="9" presetClass="exit" presetSubtype="0" fill="hold" grpId="0" nodeType="afterEffect">
                                  <p:stCondLst>
                                    <p:cond delay="0"/>
                                  </p:stCondLst>
                                  <p:childTnLst>
                                    <p:animEffect transition="out" filter="dissolve">
                                      <p:cBhvr>
                                        <p:cTn id="476" dur="500"/>
                                        <p:tgtEl>
                                          <p:spTgt spid="2"/>
                                        </p:tgtEl>
                                      </p:cBhvr>
                                    </p:animEffect>
                                    <p:set>
                                      <p:cBhvr>
                                        <p:cTn id="477" dur="1" fill="hold">
                                          <p:stCondLst>
                                            <p:cond delay="499"/>
                                          </p:stCondLst>
                                        </p:cTn>
                                        <p:tgtEl>
                                          <p:spTgt spid="2"/>
                                        </p:tgtEl>
                                        <p:attrNameLst>
                                          <p:attrName>style.visibility</p:attrName>
                                        </p:attrNameLst>
                                      </p:cBhvr>
                                      <p:to>
                                        <p:strVal val="hidden"/>
                                      </p:to>
                                    </p:set>
                                  </p:childTnLst>
                                </p:cTn>
                              </p:par>
                            </p:childTnLst>
                          </p:cTn>
                        </p:par>
                        <p:par>
                          <p:cTn id="478" fill="hold">
                            <p:stCondLst>
                              <p:cond delay="1000"/>
                            </p:stCondLst>
                            <p:childTnLst>
                              <p:par>
                                <p:cTn id="479" presetID="9" presetClass="entr" presetSubtype="0" fill="hold" nodeType="afterEffect">
                                  <p:stCondLst>
                                    <p:cond delay="0"/>
                                  </p:stCondLst>
                                  <p:childTnLst>
                                    <p:set>
                                      <p:cBhvr>
                                        <p:cTn id="480" dur="1" fill="hold">
                                          <p:stCondLst>
                                            <p:cond delay="0"/>
                                          </p:stCondLst>
                                        </p:cTn>
                                        <p:tgtEl>
                                          <p:spTgt spid="72"/>
                                        </p:tgtEl>
                                        <p:attrNameLst>
                                          <p:attrName>style.visibility</p:attrName>
                                        </p:attrNameLst>
                                      </p:cBhvr>
                                      <p:to>
                                        <p:strVal val="visible"/>
                                      </p:to>
                                    </p:set>
                                    <p:animEffect transition="in" filter="dissolve">
                                      <p:cBhvr>
                                        <p:cTn id="48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0" grpId="0" animBg="1"/>
      <p:bldP spid="20" grpId="1" animBg="1"/>
      <p:bldP spid="21" grpId="0" animBg="1"/>
      <p:bldP spid="21" grpId="1" animBg="1"/>
      <p:bldP spid="21" grpId="2" animBg="1"/>
      <p:bldP spid="21" grpId="3" animBg="1"/>
      <p:bldP spid="22" grpId="0" animBg="1"/>
      <p:bldP spid="22" grpId="1" animBg="1"/>
      <p:bldP spid="22" grpId="2" animBg="1"/>
      <p:bldP spid="22" grpId="3" animBg="1"/>
      <p:bldP spid="23" grpId="0" animBg="1"/>
      <p:bldP spid="23" grpId="1" animBg="1"/>
      <p:bldP spid="23" grpId="2" animBg="1"/>
      <p:bldP spid="23" grpId="3" animBg="1"/>
      <p:bldP spid="24" grpId="0" animBg="1"/>
      <p:bldP spid="24" grpId="1" animBg="1"/>
      <p:bldP spid="24" grpId="2" animBg="1"/>
      <p:bldP spid="24" grpId="3" animBg="1"/>
      <p:bldP spid="29" grpId="0" animBg="1"/>
      <p:bldP spid="29" grpId="1" animBg="1"/>
      <p:bldP spid="30" grpId="0" animBg="1"/>
      <p:bldP spid="30" grpId="1" animBg="1"/>
      <p:bldP spid="31" grpId="0" animBg="1"/>
      <p:bldP spid="31" grpId="1" animBg="1"/>
      <p:bldP spid="32" grpId="0" animBg="1"/>
      <p:bldP spid="32" grpId="1" animBg="1"/>
      <p:bldP spid="33" grpId="0"/>
      <p:bldP spid="33" grpId="1"/>
      <p:bldP spid="33" grpId="2"/>
      <p:bldP spid="33" grpId="3"/>
      <p:bldP spid="35" grpId="0"/>
      <p:bldP spid="35" grpId="1"/>
      <p:bldP spid="36" grpId="0"/>
      <p:bldP spid="36" grpId="1"/>
      <p:bldP spid="43" grpId="2"/>
      <p:bldP spid="43" grpId="3"/>
      <p:bldP spid="45" grpId="0" animBg="1"/>
      <p:bldP spid="45" grpId="1" animBg="1"/>
      <p:bldP spid="46" grpId="0" animBg="1"/>
      <p:bldP spid="46" grpId="1" animBg="1"/>
      <p:bldP spid="47" grpId="0" animBg="1"/>
      <p:bldP spid="47" grpId="1" animBg="1"/>
      <p:bldP spid="48" grpId="0" animBg="1"/>
      <p:bldP spid="48" grpId="1" animBg="1"/>
      <p:bldP spid="49" grpId="0"/>
      <p:bldP spid="49" grpId="1"/>
      <p:bldP spid="50" grpId="0"/>
      <p:bldP spid="50" grpId="1"/>
      <p:bldP spid="51" grpId="2"/>
      <p:bldP spid="51" grpId="3"/>
      <p:bldP spid="52" grpId="0"/>
      <p:bldP spid="52" grpId="1"/>
      <p:bldP spid="53" grpId="0" animBg="1"/>
      <p:bldP spid="53" grpId="1" animBg="1"/>
      <p:bldP spid="54" grpId="0" animBg="1"/>
      <p:bldP spid="54" grpId="1" animBg="1"/>
      <p:bldP spid="55" grpId="0" animBg="1"/>
      <p:bldP spid="55" grpId="1" animBg="1"/>
      <p:bldP spid="56" grpId="0" animBg="1"/>
      <p:bldP spid="56" grpId="1" animBg="1"/>
      <p:bldP spid="57" grpId="0"/>
      <p:bldP spid="57" grpId="1"/>
      <p:bldP spid="58" grpId="0"/>
      <p:bldP spid="58" grpId="1"/>
      <p:bldP spid="59" grpId="1"/>
      <p:bldP spid="59" grpId="2"/>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1"/>
      <p:bldP spid="68" grpId="2"/>
      <p:bldP spid="69" grpId="0"/>
      <p:bldP spid="69" grpId="1"/>
      <p:bldP spid="70" grpId="0"/>
      <p:bldP spid="70" grpId="1"/>
      <p:bldP spid="71" grpId="0"/>
      <p:bldP spid="71" grpId="1"/>
      <p:bldP spid="73" grpId="0"/>
      <p:bldP spid="73" grpId="1"/>
      <p:bldP spid="74" grpId="0" animBg="1"/>
      <p:bldP spid="74" grpId="1" animBg="1"/>
      <p:bldP spid="76" grpId="0" uiExpand="1" build="p"/>
      <p:bldP spid="76" grpI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F1B5735-87CC-DB48-BCE3-F86E419B55D6}"/>
              </a:ext>
            </a:extLst>
          </p:cNvPr>
          <p:cNvSpPr/>
          <p:nvPr/>
        </p:nvSpPr>
        <p:spPr>
          <a:xfrm>
            <a:off x="6173227" y="5434495"/>
            <a:ext cx="333746"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endParaRPr lang="en-US" dirty="0"/>
          </a:p>
        </p:txBody>
      </p:sp>
      <p:sp>
        <p:nvSpPr>
          <p:cNvPr id="37" name="Rectangle 36">
            <a:extLst>
              <a:ext uri="{FF2B5EF4-FFF2-40B4-BE49-F238E27FC236}">
                <a16:creationId xmlns:a16="http://schemas.microsoft.com/office/drawing/2014/main" id="{7ECCDBCD-8C21-6640-A9B0-D264AD3ECA74}"/>
              </a:ext>
            </a:extLst>
          </p:cNvPr>
          <p:cNvSpPr/>
          <p:nvPr/>
        </p:nvSpPr>
        <p:spPr>
          <a:xfrm>
            <a:off x="2703931" y="3922797"/>
            <a:ext cx="689612" cy="369332"/>
          </a:xfrm>
          <a:prstGeom prst="rect">
            <a:avLst/>
          </a:prstGeom>
        </p:spPr>
        <p:txBody>
          <a:bodyPr wrap="none">
            <a:spAutoFit/>
          </a:bodyPr>
          <a:lstStyle/>
          <a:p>
            <a:r>
              <a:rPr lang="en-US" dirty="0">
                <a:latin typeface="Lucida Handwriting" panose="03010101010101010101" pitchFamily="66" charset="77"/>
              </a:rPr>
              <a:t>f(</a:t>
            </a:r>
            <a:r>
              <a:rPr lang="en-US" b="1" dirty="0">
                <a:solidFill>
                  <a:srgbClr val="FF0000"/>
                </a:solidFill>
                <a:latin typeface="Lucida Handwriting" panose="03010101010101010101" pitchFamily="66" charset="77"/>
              </a:rPr>
              <a:t>x</a:t>
            </a:r>
            <a:r>
              <a:rPr lang="en-US" dirty="0">
                <a:latin typeface="Lucida Handwriting" panose="03010101010101010101" pitchFamily="66" charset="77"/>
              </a:rPr>
              <a:t>)</a:t>
            </a:r>
            <a:endParaRPr lang="en-US" dirty="0"/>
          </a:p>
        </p:txBody>
      </p:sp>
      <p:cxnSp>
        <p:nvCxnSpPr>
          <p:cNvPr id="38" name="Straight Arrow Connector 37">
            <a:extLst>
              <a:ext uri="{FF2B5EF4-FFF2-40B4-BE49-F238E27FC236}">
                <a16:creationId xmlns:a16="http://schemas.microsoft.com/office/drawing/2014/main" id="{8719C1A2-75F0-5C46-9756-BFC8E9C71E2A}"/>
              </a:ext>
            </a:extLst>
          </p:cNvPr>
          <p:cNvCxnSpPr>
            <a:cxnSpLocks/>
          </p:cNvCxnSpPr>
          <p:nvPr/>
        </p:nvCxnSpPr>
        <p:spPr>
          <a:xfrm flipV="1">
            <a:off x="2752989" y="4070274"/>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C689188-7CFC-634D-AEEE-442A96B48C8F}"/>
              </a:ext>
            </a:extLst>
          </p:cNvPr>
          <p:cNvCxnSpPr>
            <a:cxnSpLocks/>
          </p:cNvCxnSpPr>
          <p:nvPr/>
        </p:nvCxnSpPr>
        <p:spPr>
          <a:xfrm>
            <a:off x="2261714" y="5749841"/>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A4F306D0-DA6C-074D-A1F4-73820CAC025C}"/>
              </a:ext>
            </a:extLst>
          </p:cNvPr>
          <p:cNvSpPr/>
          <p:nvPr/>
        </p:nvSpPr>
        <p:spPr>
          <a:xfrm>
            <a:off x="4535767" y="4121729"/>
            <a:ext cx="1391728" cy="369332"/>
          </a:xfrm>
          <a:prstGeom prst="rect">
            <a:avLst/>
          </a:prstGeom>
          <a:ln>
            <a:noFill/>
          </a:ln>
        </p:spPr>
        <p:txBody>
          <a:bodyPr wrap="none">
            <a:spAutoFit/>
          </a:bodyPr>
          <a:lstStyle/>
          <a:p>
            <a:r>
              <a:rPr lang="en-US" dirty="0" err="1">
                <a:solidFill>
                  <a:schemeClr val="accent6">
                    <a:lumMod val="75000"/>
                  </a:schemeClr>
                </a:solidFill>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a:t>
            </a:r>
            <a:r>
              <a:rPr lang="en-US" dirty="0">
                <a:latin typeface="Lucida Handwriting" panose="03010101010101010101" pitchFamily="66" charset="77"/>
              </a:rPr>
              <a:t>(</a:t>
            </a:r>
            <a:r>
              <a:rPr lang="en-US" b="1" dirty="0">
                <a:solidFill>
                  <a:srgbClr val="FF0000"/>
                </a:solidFill>
                <a:latin typeface="Lucida Handwriting" panose="03010101010101010101" pitchFamily="66" charset="77"/>
              </a:rPr>
              <a:t>x</a:t>
            </a:r>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𝛍</a:t>
            </a:r>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𝛅</a:t>
            </a:r>
            <a:r>
              <a:rPr lang="en-US" dirty="0">
                <a:latin typeface="Lucida Handwriting" panose="03010101010101010101" pitchFamily="66" charset="77"/>
              </a:rPr>
              <a:t>)</a:t>
            </a:r>
            <a:endParaRPr lang="en-US" dirty="0"/>
          </a:p>
        </p:txBody>
      </p:sp>
      <p:cxnSp>
        <p:nvCxnSpPr>
          <p:cNvPr id="66" name="Straight Connector 65">
            <a:extLst>
              <a:ext uri="{FF2B5EF4-FFF2-40B4-BE49-F238E27FC236}">
                <a16:creationId xmlns:a16="http://schemas.microsoft.com/office/drawing/2014/main" id="{B2EB75E7-279C-1E45-9B19-8F7D28FA8836}"/>
              </a:ext>
            </a:extLst>
          </p:cNvPr>
          <p:cNvCxnSpPr>
            <a:cxnSpLocks/>
          </p:cNvCxnSpPr>
          <p:nvPr/>
        </p:nvCxnSpPr>
        <p:spPr>
          <a:xfrm flipV="1">
            <a:off x="4378063" y="4213400"/>
            <a:ext cx="0" cy="1590427"/>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5243CC3B-27DC-AB4F-8122-56D6FE99A590}"/>
              </a:ext>
            </a:extLst>
          </p:cNvPr>
          <p:cNvSpPr/>
          <p:nvPr/>
        </p:nvSpPr>
        <p:spPr>
          <a:xfrm>
            <a:off x="4223618" y="5704592"/>
            <a:ext cx="328936" cy="369332"/>
          </a:xfrm>
          <a:prstGeom prst="rect">
            <a:avLst/>
          </a:prstGeom>
        </p:spPr>
        <p:txBody>
          <a:bodyPr wrap="none">
            <a:spAutoFit/>
          </a:bodyPr>
          <a:lstStyle/>
          <a:p>
            <a:r>
              <a:rPr lang="en-US" b="1" dirty="0">
                <a:solidFill>
                  <a:srgbClr val="7030A0"/>
                </a:solidFill>
                <a:latin typeface="Lucida Handwriting" panose="03010101010101010101" pitchFamily="66" charset="77"/>
              </a:rPr>
              <a:t>𝛍</a:t>
            </a:r>
            <a:endParaRPr lang="en-US" dirty="0"/>
          </a:p>
        </p:txBody>
      </p:sp>
      <p:sp>
        <p:nvSpPr>
          <p:cNvPr id="72" name="Freeform 71">
            <a:extLst>
              <a:ext uri="{FF2B5EF4-FFF2-40B4-BE49-F238E27FC236}">
                <a16:creationId xmlns:a16="http://schemas.microsoft.com/office/drawing/2014/main" id="{834FCCEE-2830-8145-B0CF-B94F8511493F}"/>
              </a:ext>
            </a:extLst>
          </p:cNvPr>
          <p:cNvSpPr/>
          <p:nvPr/>
        </p:nvSpPr>
        <p:spPr>
          <a:xfrm>
            <a:off x="2820051" y="4213395"/>
            <a:ext cx="3019986"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F7BE024D-7FE3-FD4C-A96E-C2E17686372D}"/>
              </a:ext>
            </a:extLst>
          </p:cNvPr>
          <p:cNvSpPr/>
          <p:nvPr/>
        </p:nvSpPr>
        <p:spPr>
          <a:xfrm>
            <a:off x="2748132" y="4213399"/>
            <a:ext cx="3165231"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DFCF00D9-B733-0F41-A4A9-A05DF4C79535}"/>
                  </a:ext>
                </a:extLst>
              </p:cNvPr>
              <p:cNvSpPr/>
              <p:nvPr/>
            </p:nvSpPr>
            <p:spPr>
              <a:xfrm>
                <a:off x="5175798" y="4596503"/>
                <a:ext cx="1688347" cy="503408"/>
              </a:xfrm>
              <a:prstGeom prst="rect">
                <a:avLst/>
              </a:prstGeom>
              <a:ln>
                <a:noFill/>
              </a:ln>
            </p:spPr>
            <p:txBody>
              <a:bodyPr wrap="none">
                <a:spAutoFit/>
              </a:bodyPr>
              <a:lstStyle/>
              <a:p>
                <a:r>
                  <a:rPr lang="en-US" dirty="0" err="1">
                    <a:solidFill>
                      <a:schemeClr val="accent4"/>
                    </a:solidFill>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Xs</a:t>
                </a:r>
                <a:r>
                  <a:rPr lang="en-US" dirty="0">
                    <a:latin typeface="Lucida Handwriting" panose="03010101010101010101" pitchFamily="66" charset="77"/>
                  </a:rPr>
                  <a:t>(</a:t>
                </a:r>
                <a14:m>
                  <m:oMath xmlns:m="http://schemas.openxmlformats.org/officeDocument/2006/math">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r>
                      <a:rPr lang="en-US" b="1" i="1" baseline="-25000">
                        <a:solidFill>
                          <a:srgbClr val="FF0000"/>
                        </a:solidFill>
                        <a:latin typeface="Cambria Math" panose="02040503050406030204" pitchFamily="18" charset="0"/>
                      </a:rPr>
                      <m:t>𝑺</m:t>
                    </m:r>
                  </m:oMath>
                </a14:m>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14:m>
                  <m:oMath xmlns:m="http://schemas.openxmlformats.org/officeDocument/2006/math">
                    <m:f>
                      <m:fPr>
                        <m:ctrlPr>
                          <a:rPr lang="en-US" b="1" i="1">
                            <a:solidFill>
                              <a:srgbClr val="7030A0"/>
                            </a:solidFill>
                            <a:latin typeface="Cambria Math" panose="02040503050406030204" pitchFamily="18" charset="0"/>
                          </a:rPr>
                        </m:ctrlPr>
                      </m:fPr>
                      <m:num>
                        <m:r>
                          <m:rPr>
                            <m:nor/>
                          </m:rPr>
                          <a:rPr lang="en-US" b="1" dirty="0">
                            <a:solidFill>
                              <a:srgbClr val="7030A0"/>
                            </a:solidFill>
                            <a:latin typeface="Lucida Handwriting" panose="03010101010101010101" pitchFamily="66" charset="77"/>
                          </a:rPr>
                          <m:t>𝜎</m:t>
                        </m:r>
                      </m:num>
                      <m:den>
                        <m:rad>
                          <m:radPr>
                            <m:degHide m:val="on"/>
                            <m:ctrlPr>
                              <a:rPr lang="en-US" b="1" i="1">
                                <a:solidFill>
                                  <a:srgbClr val="7030A0"/>
                                </a:solidFill>
                                <a:latin typeface="Cambria Math" panose="02040503050406030204" pitchFamily="18" charset="0"/>
                              </a:rPr>
                            </m:ctrlPr>
                          </m:radPr>
                          <m:deg/>
                          <m:e>
                            <m:r>
                              <m:rPr>
                                <m:nor/>
                              </m:rPr>
                              <a:rPr lang="en-US" b="1" dirty="0">
                                <a:solidFill>
                                  <a:srgbClr val="7030A0"/>
                                </a:solidFill>
                                <a:latin typeface="Lucida Handwriting" panose="03010101010101010101" pitchFamily="66" charset="77"/>
                              </a:rPr>
                              <m:t>n</m:t>
                            </m:r>
                          </m:e>
                        </m:rad>
                      </m:den>
                    </m:f>
                  </m:oMath>
                </a14:m>
                <a:r>
                  <a:rPr lang="en-US" dirty="0">
                    <a:latin typeface="Lucida Handwriting" panose="03010101010101010101" pitchFamily="66" charset="77"/>
                  </a:rPr>
                  <a:t>)</a:t>
                </a:r>
                <a:endParaRPr lang="en-US" dirty="0"/>
              </a:p>
            </p:txBody>
          </p:sp>
        </mc:Choice>
        <mc:Fallback xmlns="">
          <p:sp>
            <p:nvSpPr>
              <p:cNvPr id="73" name="Rectangle 72">
                <a:extLst>
                  <a:ext uri="{FF2B5EF4-FFF2-40B4-BE49-F238E27FC236}">
                    <a16:creationId xmlns:a16="http://schemas.microsoft.com/office/drawing/2014/main" id="{DFCF00D9-B733-0F41-A4A9-A05DF4C79535}"/>
                  </a:ext>
                </a:extLst>
              </p:cNvPr>
              <p:cNvSpPr>
                <a:spLocks noRot="1" noChangeAspect="1" noMove="1" noResize="1" noEditPoints="1" noAdjustHandles="1" noChangeArrowheads="1" noChangeShapeType="1" noTextEdit="1"/>
              </p:cNvSpPr>
              <p:nvPr/>
            </p:nvSpPr>
            <p:spPr>
              <a:xfrm>
                <a:off x="5175798" y="4596503"/>
                <a:ext cx="1688347" cy="503408"/>
              </a:xfrm>
              <a:prstGeom prst="rect">
                <a:avLst/>
              </a:prstGeom>
              <a:blipFill>
                <a:blip r:embed="rId3"/>
                <a:stretch>
                  <a:fillRect l="-3788" r="-2273" b="-2439"/>
                </a:stretch>
              </a:blipFill>
              <a:ln>
                <a:noFill/>
              </a:ln>
            </p:spPr>
            <p:txBody>
              <a:bodyPr/>
              <a:lstStyle/>
              <a:p>
                <a:r>
                  <a:rPr lang="en-US">
                    <a:noFill/>
                  </a:rPr>
                  <a:t> </a:t>
                </a:r>
              </a:p>
            </p:txBody>
          </p:sp>
        </mc:Fallback>
      </mc:AlternateContent>
      <p:cxnSp>
        <p:nvCxnSpPr>
          <p:cNvPr id="74" name="Straight Connector 73">
            <a:extLst>
              <a:ext uri="{FF2B5EF4-FFF2-40B4-BE49-F238E27FC236}">
                <a16:creationId xmlns:a16="http://schemas.microsoft.com/office/drawing/2014/main" id="{F6A9ABA2-A867-2143-925F-32A2FEFF5445}"/>
              </a:ext>
            </a:extLst>
          </p:cNvPr>
          <p:cNvCxnSpPr>
            <a:cxnSpLocks/>
          </p:cNvCxnSpPr>
          <p:nvPr/>
        </p:nvCxnSpPr>
        <p:spPr>
          <a:xfrm flipV="1">
            <a:off x="4613564" y="5008615"/>
            <a:ext cx="562234" cy="225206"/>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sz="3100" b="1" dirty="0"/>
              <a:t>Sampling from a Normal distribution</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0377F58F-D85C-3446-A737-77A2686E1BB5}"/>
                  </a:ext>
                </a:extLst>
              </p:cNvPr>
              <p:cNvSpPr/>
              <p:nvPr/>
            </p:nvSpPr>
            <p:spPr>
              <a:xfrm>
                <a:off x="838200" y="1900528"/>
                <a:ext cx="6748963" cy="584775"/>
              </a:xfrm>
              <a:prstGeom prst="rect">
                <a:avLst/>
              </a:prstGeom>
            </p:spPr>
            <p:txBody>
              <a:bodyPr wrap="none">
                <a:spAutoFit/>
              </a:bodyPr>
              <a:lstStyle/>
              <a:p>
                <a14:m>
                  <m:oMath xmlns:m="http://schemas.openxmlformats.org/officeDocument/2006/math">
                    <m:acc>
                      <m:accPr>
                        <m:chr m:val="̅"/>
                        <m:ctrlPr>
                          <a:rPr lang="en-US" sz="3200" b="1" i="1" smtClean="0">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a:solidFill>
                          <a:srgbClr val="FF0000"/>
                        </a:solidFill>
                        <a:latin typeface="Cambria Math" panose="02040503050406030204" pitchFamily="18" charset="0"/>
                      </a:rPr>
                      <m:t>𝟏</m:t>
                    </m:r>
                  </m:oMath>
                </a14:m>
                <a:r>
                  <a:rPr lang="en-US" sz="3200" b="1" dirty="0"/>
                  <a:t>,</a:t>
                </a:r>
                <a:r>
                  <a:rPr lang="en-US" sz="3200" dirty="0"/>
                  <a:t> </a:t>
                </a:r>
                <a14:m>
                  <m:oMath xmlns:m="http://schemas.openxmlformats.org/officeDocument/2006/math">
                    <m:acc>
                      <m:accPr>
                        <m:chr m:val="̅"/>
                        <m:ctrlPr>
                          <a:rPr lang="en-US" sz="3200" b="1" i="1">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a:solidFill>
                          <a:srgbClr val="FF0000"/>
                        </a:solidFill>
                        <a:latin typeface="Cambria Math" panose="02040503050406030204" pitchFamily="18" charset="0"/>
                      </a:rPr>
                      <m:t>𝟐</m:t>
                    </m:r>
                  </m:oMath>
                </a14:m>
                <a:r>
                  <a:rPr lang="en-US" sz="3200" b="1" dirty="0"/>
                  <a:t>, …, </a:t>
                </a:r>
                <a14:m>
                  <m:oMath xmlns:m="http://schemas.openxmlformats.org/officeDocument/2006/math">
                    <m:acc>
                      <m:accPr>
                        <m:chr m:val="̅"/>
                        <m:ctrlPr>
                          <a:rPr lang="en-US" sz="3200" b="1" i="1">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smtClean="0">
                        <a:solidFill>
                          <a:srgbClr val="FF0000"/>
                        </a:solidFill>
                        <a:latin typeface="Cambria Math" panose="02040503050406030204" pitchFamily="18" charset="0"/>
                      </a:rPr>
                      <m:t>𝒏</m:t>
                    </m:r>
                  </m:oMath>
                </a14:m>
                <a:r>
                  <a:rPr lang="en-US" sz="3200" dirty="0"/>
                  <a:t> – means of samples </a:t>
                </a:r>
                <a:r>
                  <a:rPr lang="en-US" sz="3200" dirty="0">
                    <a:solidFill>
                      <a:srgbClr val="0070C0"/>
                    </a:solidFill>
                    <a:latin typeface="Lucida Handwriting" panose="03010101010101010101" pitchFamily="66" charset="77"/>
                  </a:rPr>
                  <a:t>X</a:t>
                </a:r>
                <a:r>
                  <a:rPr lang="en-US" sz="3200" baseline="-25000" dirty="0">
                    <a:solidFill>
                      <a:srgbClr val="0070C0"/>
                    </a:solidFill>
                    <a:latin typeface="Lucida Handwriting" panose="03010101010101010101" pitchFamily="66" charset="77"/>
                  </a:rPr>
                  <a:t>S</a:t>
                </a:r>
              </a:p>
            </p:txBody>
          </p:sp>
        </mc:Choice>
        <mc:Fallback xmlns="">
          <p:sp>
            <p:nvSpPr>
              <p:cNvPr id="25" name="Rectangle 24">
                <a:extLst>
                  <a:ext uri="{FF2B5EF4-FFF2-40B4-BE49-F238E27FC236}">
                    <a16:creationId xmlns:a16="http://schemas.microsoft.com/office/drawing/2014/main" id="{0377F58F-D85C-3446-A737-77A2686E1BB5}"/>
                  </a:ext>
                </a:extLst>
              </p:cNvPr>
              <p:cNvSpPr>
                <a:spLocks noRot="1" noChangeAspect="1" noMove="1" noResize="1" noEditPoints="1" noAdjustHandles="1" noChangeArrowheads="1" noChangeShapeType="1" noTextEdit="1"/>
              </p:cNvSpPr>
              <p:nvPr/>
            </p:nvSpPr>
            <p:spPr>
              <a:xfrm>
                <a:off x="838200" y="1900528"/>
                <a:ext cx="6748963" cy="584775"/>
              </a:xfrm>
              <a:prstGeom prst="rect">
                <a:avLst/>
              </a:prstGeom>
              <a:blipFill>
                <a:blip r:embed="rId4"/>
                <a:stretch>
                  <a:fillRect l="-564" t="-14894" r="-188" b="-31915"/>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C38E369D-006B-A04A-9233-D71A6601CA17}"/>
              </a:ext>
            </a:extLst>
          </p:cNvPr>
          <p:cNvSpPr/>
          <p:nvPr/>
        </p:nvSpPr>
        <p:spPr>
          <a:xfrm>
            <a:off x="8447315" y="2000860"/>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33" name="TextBox 32">
            <a:extLst>
              <a:ext uri="{FF2B5EF4-FFF2-40B4-BE49-F238E27FC236}">
                <a16:creationId xmlns:a16="http://schemas.microsoft.com/office/drawing/2014/main" id="{4FE6538D-DB28-9D49-B20A-5997D324F2E0}"/>
              </a:ext>
            </a:extLst>
          </p:cNvPr>
          <p:cNvSpPr txBox="1"/>
          <p:nvPr/>
        </p:nvSpPr>
        <p:spPr>
          <a:xfrm>
            <a:off x="8659672" y="3738131"/>
            <a:ext cx="2481769" cy="369332"/>
          </a:xfrm>
          <a:prstGeom prst="rect">
            <a:avLst/>
          </a:prstGeom>
          <a:noFill/>
        </p:spPr>
        <p:txBody>
          <a:bodyPr wrap="none" rtlCol="0">
            <a:spAutoFit/>
          </a:bodyPr>
          <a:lstStyle/>
          <a:p>
            <a:pPr algn="ctr"/>
            <a:r>
              <a:rPr lang="en-US" dirty="0">
                <a:solidFill>
                  <a:srgbClr val="0070C0"/>
                </a:solidFill>
                <a:latin typeface="Lucida Handwriting" panose="03010101010101010101" pitchFamily="66" charset="77"/>
              </a:rPr>
              <a:t>X</a:t>
            </a:r>
            <a:r>
              <a:rPr lang="en-US" baseline="-25000" dirty="0">
                <a:solidFill>
                  <a:srgbClr val="0070C0"/>
                </a:solidFill>
                <a:latin typeface="Lucida Handwriting" panose="03010101010101010101" pitchFamily="66" charset="77"/>
              </a:rPr>
              <a:t> </a:t>
            </a:r>
            <a:r>
              <a:rPr lang="en-US" dirty="0">
                <a:solidFill>
                  <a:srgbClr val="0070C0"/>
                </a:solidFill>
                <a:latin typeface="Lucida Handwriting" panose="03010101010101010101" pitchFamily="66" charset="77"/>
              </a:rPr>
              <a:t> </a:t>
            </a:r>
            <a:r>
              <a:rPr lang="en-US" dirty="0">
                <a:latin typeface="Lucida Handwriting" panose="03010101010101010101" pitchFamily="66" charset="77"/>
              </a:rPr>
              <a:t>~</a:t>
            </a:r>
            <a:r>
              <a:rPr lang="en-US" dirty="0">
                <a:solidFill>
                  <a:srgbClr val="0070C0"/>
                </a:solidFill>
                <a:latin typeface="Lucida Handwriting" panose="03010101010101010101" pitchFamily="66" charset="77"/>
              </a:rPr>
              <a:t> </a:t>
            </a:r>
            <a:r>
              <a:rPr lang="en-US" b="1" dirty="0">
                <a:latin typeface="Lucida Handwriting" panose="03010101010101010101" pitchFamily="66" charset="77"/>
              </a:rPr>
              <a:t>Normal(</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𝜎</a:t>
            </a:r>
            <a:r>
              <a:rPr lang="en-US" b="1" dirty="0">
                <a:latin typeface="Lucida Handwriting" panose="03010101010101010101" pitchFamily="66" charset="77"/>
              </a:rPr>
              <a:t>)</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F624684-4A3B-AA4B-9189-EF514004DB9E}"/>
                  </a:ext>
                </a:extLst>
              </p:cNvPr>
              <p:cNvSpPr txBox="1"/>
              <p:nvPr/>
            </p:nvSpPr>
            <p:spPr>
              <a:xfrm>
                <a:off x="1742856" y="2699337"/>
                <a:ext cx="4003660" cy="731739"/>
              </a:xfrm>
              <a:prstGeom prst="rect">
                <a:avLst/>
              </a:prstGeom>
              <a:noFill/>
            </p:spPr>
            <p:txBody>
              <a:bodyPr wrap="none" rtlCol="0">
                <a:spAutoFit/>
              </a:bodyPr>
              <a:lstStyle/>
              <a:p>
                <a:pPr algn="ctr"/>
                <a:r>
                  <a:rPr lang="en-US" sz="2800" dirty="0">
                    <a:solidFill>
                      <a:srgbClr val="0070C0"/>
                    </a:solidFill>
                    <a:latin typeface="Lucida Handwriting" panose="03010101010101010101" pitchFamily="66" charset="77"/>
                  </a:rPr>
                  <a:t>X</a:t>
                </a:r>
                <a:r>
                  <a:rPr lang="en-US" sz="2800" baseline="-25000" dirty="0">
                    <a:solidFill>
                      <a:srgbClr val="0070C0"/>
                    </a:solidFill>
                    <a:latin typeface="Lucida Handwriting" panose="03010101010101010101" pitchFamily="66" charset="77"/>
                  </a:rPr>
                  <a:t>S </a:t>
                </a:r>
                <a:r>
                  <a:rPr lang="en-US" sz="2800" dirty="0">
                    <a:solidFill>
                      <a:srgbClr val="0070C0"/>
                    </a:solidFill>
                    <a:latin typeface="Lucida Handwriting" panose="03010101010101010101" pitchFamily="66" charset="77"/>
                  </a:rPr>
                  <a:t> </a:t>
                </a:r>
                <a:r>
                  <a:rPr lang="en-US" sz="2800" dirty="0">
                    <a:latin typeface="Lucida Handwriting" panose="03010101010101010101" pitchFamily="66" charset="77"/>
                  </a:rPr>
                  <a:t>~</a:t>
                </a:r>
                <a:r>
                  <a:rPr lang="en-US" sz="2800" dirty="0">
                    <a:solidFill>
                      <a:srgbClr val="0070C0"/>
                    </a:solidFill>
                    <a:latin typeface="Lucida Handwriting" panose="03010101010101010101" pitchFamily="66" charset="77"/>
                  </a:rPr>
                  <a:t> </a:t>
                </a:r>
                <a:r>
                  <a:rPr lang="en-US" sz="2800" b="1" dirty="0">
                    <a:latin typeface="Lucida Handwriting" panose="03010101010101010101" pitchFamily="66" charset="77"/>
                  </a:rPr>
                  <a:t>Normal(</a:t>
                </a:r>
                <a:r>
                  <a:rPr lang="en-US" sz="2800" b="1" dirty="0">
                    <a:solidFill>
                      <a:srgbClr val="7030A0"/>
                    </a:solidFill>
                    <a:latin typeface="Lucida Handwriting" panose="03010101010101010101" pitchFamily="66" charset="77"/>
                  </a:rPr>
                  <a:t>𝜇</a:t>
                </a:r>
                <a:r>
                  <a:rPr lang="en-US" sz="2800" b="1" dirty="0">
                    <a:latin typeface="Lucida Handwriting" panose="03010101010101010101" pitchFamily="66" charset="77"/>
                  </a:rPr>
                  <a:t>, </a:t>
                </a:r>
                <a14:m>
                  <m:oMath xmlns:m="http://schemas.openxmlformats.org/officeDocument/2006/math">
                    <m:f>
                      <m:fPr>
                        <m:ctrlPr>
                          <a:rPr lang="en-US" sz="2800" b="1" i="1" smtClean="0">
                            <a:solidFill>
                              <a:srgbClr val="7030A0"/>
                            </a:solidFill>
                            <a:latin typeface="Cambria Math" panose="02040503050406030204" pitchFamily="18" charset="0"/>
                          </a:rPr>
                        </m:ctrlPr>
                      </m:fPr>
                      <m:num>
                        <m:r>
                          <m:rPr>
                            <m:nor/>
                          </m:rPr>
                          <a:rPr lang="en-US" sz="2800" b="1" dirty="0">
                            <a:solidFill>
                              <a:srgbClr val="7030A0"/>
                            </a:solidFill>
                            <a:latin typeface="Lucida Handwriting" panose="03010101010101010101" pitchFamily="66" charset="77"/>
                          </a:rPr>
                          <m:t>𝜎</m:t>
                        </m:r>
                      </m:num>
                      <m:den>
                        <m:rad>
                          <m:radPr>
                            <m:degHide m:val="on"/>
                            <m:ctrlPr>
                              <a:rPr lang="en-US" sz="2800" b="1" i="1" smtClean="0">
                                <a:solidFill>
                                  <a:srgbClr val="7030A0"/>
                                </a:solidFill>
                                <a:latin typeface="Cambria Math" panose="02040503050406030204" pitchFamily="18" charset="0"/>
                              </a:rPr>
                            </m:ctrlPr>
                          </m:radPr>
                          <m:deg/>
                          <m:e>
                            <m:r>
                              <m:rPr>
                                <m:nor/>
                              </m:rPr>
                              <a:rPr lang="en-US" sz="2800" b="1" dirty="0" smtClean="0">
                                <a:solidFill>
                                  <a:srgbClr val="7030A0"/>
                                </a:solidFill>
                                <a:latin typeface="Lucida Handwriting" panose="03010101010101010101" pitchFamily="66" charset="77"/>
                              </a:rPr>
                              <m:t>n</m:t>
                            </m:r>
                          </m:e>
                        </m:rad>
                      </m:den>
                    </m:f>
                  </m:oMath>
                </a14:m>
                <a:r>
                  <a:rPr lang="en-US" sz="2800" b="1" dirty="0">
                    <a:latin typeface="Lucida Handwriting" panose="03010101010101010101" pitchFamily="66" charset="77"/>
                  </a:rPr>
                  <a:t>)</a:t>
                </a:r>
              </a:p>
            </p:txBody>
          </p:sp>
        </mc:Choice>
        <mc:Fallback xmlns="">
          <p:sp>
            <p:nvSpPr>
              <p:cNvPr id="35" name="TextBox 34">
                <a:extLst>
                  <a:ext uri="{FF2B5EF4-FFF2-40B4-BE49-F238E27FC236}">
                    <a16:creationId xmlns:a16="http://schemas.microsoft.com/office/drawing/2014/main" id="{EF624684-4A3B-AA4B-9189-EF514004DB9E}"/>
                  </a:ext>
                </a:extLst>
              </p:cNvPr>
              <p:cNvSpPr txBox="1">
                <a:spLocks noRot="1" noChangeAspect="1" noMove="1" noResize="1" noEditPoints="1" noAdjustHandles="1" noChangeArrowheads="1" noChangeShapeType="1" noTextEdit="1"/>
              </p:cNvSpPr>
              <p:nvPr/>
            </p:nvSpPr>
            <p:spPr>
              <a:xfrm>
                <a:off x="1742856" y="2699337"/>
                <a:ext cx="4003660" cy="731739"/>
              </a:xfrm>
              <a:prstGeom prst="rect">
                <a:avLst/>
              </a:prstGeom>
              <a:blipFill>
                <a:blip r:embed="rId5"/>
                <a:stretch>
                  <a:fillRect l="-2532" r="-2532"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B0681209-60E1-A542-B1D8-F4CC924509DE}"/>
                  </a:ext>
                </a:extLst>
              </p:cNvPr>
              <p:cNvSpPr/>
              <p:nvPr/>
            </p:nvSpPr>
            <p:spPr>
              <a:xfrm>
                <a:off x="6147013" y="5704592"/>
                <a:ext cx="4732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r>
                        <a:rPr lang="en-US" b="1" i="1" baseline="-25000">
                          <a:solidFill>
                            <a:srgbClr val="FF0000"/>
                          </a:solidFill>
                          <a:latin typeface="Cambria Math" panose="02040503050406030204" pitchFamily="18" charset="0"/>
                        </a:rPr>
                        <m:t>𝑺</m:t>
                      </m:r>
                    </m:oMath>
                  </m:oMathPara>
                </a14:m>
                <a:endParaRPr lang="en-US" dirty="0"/>
              </a:p>
            </p:txBody>
          </p:sp>
        </mc:Choice>
        <mc:Fallback xmlns="">
          <p:sp>
            <p:nvSpPr>
              <p:cNvPr id="75" name="Rectangle 74">
                <a:extLst>
                  <a:ext uri="{FF2B5EF4-FFF2-40B4-BE49-F238E27FC236}">
                    <a16:creationId xmlns:a16="http://schemas.microsoft.com/office/drawing/2014/main" id="{B0681209-60E1-A542-B1D8-F4CC924509DE}"/>
                  </a:ext>
                </a:extLst>
              </p:cNvPr>
              <p:cNvSpPr>
                <a:spLocks noRot="1" noChangeAspect="1" noMove="1" noResize="1" noEditPoints="1" noAdjustHandles="1" noChangeArrowheads="1" noChangeShapeType="1" noTextEdit="1"/>
              </p:cNvSpPr>
              <p:nvPr/>
            </p:nvSpPr>
            <p:spPr>
              <a:xfrm>
                <a:off x="6147013" y="5704592"/>
                <a:ext cx="473206" cy="369332"/>
              </a:xfrm>
              <a:prstGeom prst="rect">
                <a:avLst/>
              </a:prstGeom>
              <a:blipFill>
                <a:blip r:embed="rId6"/>
                <a:stretch>
                  <a:fillRect/>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49A78A09-23F1-D147-94D2-FF30721F4BBD}"/>
              </a:ext>
            </a:extLst>
          </p:cNvPr>
          <p:cNvSpPr/>
          <p:nvPr/>
        </p:nvSpPr>
        <p:spPr>
          <a:xfrm>
            <a:off x="8447315" y="5830509"/>
            <a:ext cx="1133644" cy="523220"/>
          </a:xfrm>
          <a:prstGeom prst="rect">
            <a:avLst/>
          </a:prstGeom>
        </p:spPr>
        <p:txBody>
          <a:bodyPr wrap="none">
            <a:spAutoFit/>
          </a:bodyPr>
          <a:lstStyle/>
          <a:p>
            <a:r>
              <a:rPr lang="en-US" sz="2800" dirty="0" err="1">
                <a:solidFill>
                  <a:schemeClr val="accent6">
                    <a:lumMod val="75000"/>
                  </a:schemeClr>
                </a:solidFill>
                <a:latin typeface="Lucida Handwriting" panose="03010101010101010101" pitchFamily="66" charset="77"/>
              </a:rPr>
              <a:t>f</a:t>
            </a:r>
            <a:r>
              <a:rPr lang="en-US" sz="2800" b="1" baseline="-25000" dirty="0" err="1">
                <a:solidFill>
                  <a:schemeClr val="accent1"/>
                </a:solidFill>
                <a:latin typeface="Lucida Handwriting" panose="03010101010101010101" pitchFamily="66" charset="77"/>
              </a:rPr>
              <a:t>X</a:t>
            </a:r>
            <a:r>
              <a:rPr lang="en-US" sz="2800" dirty="0">
                <a:latin typeface="Lucida Handwriting" panose="03010101010101010101" pitchFamily="66" charset="77"/>
              </a:rPr>
              <a:t>(</a:t>
            </a:r>
            <a:r>
              <a:rPr lang="en-US" sz="2800" b="1" dirty="0">
                <a:solidFill>
                  <a:srgbClr val="FF0000"/>
                </a:solidFill>
                <a:latin typeface="Lucida Handwriting" panose="03010101010101010101" pitchFamily="66" charset="77"/>
              </a:rPr>
              <a:t>x</a:t>
            </a:r>
            <a:r>
              <a:rPr lang="en-US" sz="2800" dirty="0">
                <a:latin typeface="Lucida Handwriting" panose="03010101010101010101" pitchFamily="66" charset="77"/>
              </a:rPr>
              <a:t>)</a:t>
            </a:r>
            <a:endParaRPr lang="en-US" sz="2800" dirty="0"/>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7ABF8E64-D503-B448-97CA-39AC8139FABA}"/>
                  </a:ext>
                </a:extLst>
              </p:cNvPr>
              <p:cNvSpPr/>
              <p:nvPr/>
            </p:nvSpPr>
            <p:spPr>
              <a:xfrm>
                <a:off x="10093951" y="5830509"/>
                <a:ext cx="1372492" cy="523220"/>
              </a:xfrm>
              <a:prstGeom prst="rect">
                <a:avLst/>
              </a:prstGeom>
            </p:spPr>
            <p:txBody>
              <a:bodyPr wrap="none">
                <a:spAutoFit/>
              </a:bodyPr>
              <a:lstStyle/>
              <a:p>
                <a:r>
                  <a:rPr lang="en-US" sz="2800" dirty="0">
                    <a:solidFill>
                      <a:schemeClr val="accent4"/>
                    </a:solidFill>
                    <a:latin typeface="Lucida Handwriting" panose="03010101010101010101" pitchFamily="66" charset="77"/>
                  </a:rPr>
                  <a:t>f</a:t>
                </a:r>
                <a:r>
                  <a:rPr lang="en-US" sz="2800" b="1" baseline="-25000" dirty="0" err="1">
                    <a:solidFill>
                      <a:schemeClr val="accent1"/>
                    </a:solidFill>
                    <a:latin typeface="Lucida Handwriting" panose="03010101010101010101" pitchFamily="66" charset="77"/>
                  </a:rPr>
                  <a:t>Xs</a:t>
                </a:r>
                <a:r>
                  <a:rPr lang="en-US" sz="2800" dirty="0">
                    <a:latin typeface="Lucida Handwriting" panose="03010101010101010101" pitchFamily="66" charset="77"/>
                  </a:rPr>
                  <a:t>(</a:t>
                </a:r>
                <a14:m>
                  <m:oMath xmlns:m="http://schemas.openxmlformats.org/officeDocument/2006/math">
                    <m:acc>
                      <m:accPr>
                        <m:chr m:val="̅"/>
                        <m:ctrlPr>
                          <a:rPr lang="en-US" sz="2800" b="1" i="1">
                            <a:solidFill>
                              <a:srgbClr val="FF0000"/>
                            </a:solidFill>
                            <a:latin typeface="Cambria Math" panose="02040503050406030204" pitchFamily="18" charset="0"/>
                          </a:rPr>
                        </m:ctrlPr>
                      </m:accPr>
                      <m:e>
                        <m:r>
                          <m:rPr>
                            <m:nor/>
                          </m:rPr>
                          <a:rPr lang="en-US" sz="2800" b="1" dirty="0">
                            <a:solidFill>
                              <a:srgbClr val="FF0000"/>
                            </a:solidFill>
                            <a:latin typeface="Lucida Handwriting" panose="03010101010101010101" pitchFamily="66" charset="77"/>
                          </a:rPr>
                          <m:t>x</m:t>
                        </m:r>
                      </m:e>
                    </m:acc>
                    <m:r>
                      <a:rPr lang="en-US" sz="2800" b="1" i="1" baseline="-25000">
                        <a:solidFill>
                          <a:srgbClr val="FF0000"/>
                        </a:solidFill>
                        <a:latin typeface="Cambria Math" panose="02040503050406030204" pitchFamily="18" charset="0"/>
                      </a:rPr>
                      <m:t>𝑺</m:t>
                    </m:r>
                  </m:oMath>
                </a14:m>
                <a:r>
                  <a:rPr lang="en-US" sz="2800" dirty="0">
                    <a:latin typeface="Lucida Handwriting" panose="03010101010101010101" pitchFamily="66" charset="77"/>
                  </a:rPr>
                  <a:t>)</a:t>
                </a:r>
                <a:endParaRPr lang="en-US" sz="2800" dirty="0"/>
              </a:p>
            </p:txBody>
          </p:sp>
        </mc:Choice>
        <mc:Fallback xmlns="">
          <p:sp>
            <p:nvSpPr>
              <p:cNvPr id="77" name="Rectangle 76">
                <a:extLst>
                  <a:ext uri="{FF2B5EF4-FFF2-40B4-BE49-F238E27FC236}">
                    <a16:creationId xmlns:a16="http://schemas.microsoft.com/office/drawing/2014/main" id="{7ABF8E64-D503-B448-97CA-39AC8139FABA}"/>
                  </a:ext>
                </a:extLst>
              </p:cNvPr>
              <p:cNvSpPr>
                <a:spLocks noRot="1" noChangeAspect="1" noMove="1" noResize="1" noEditPoints="1" noAdjustHandles="1" noChangeArrowheads="1" noChangeShapeType="1" noTextEdit="1"/>
              </p:cNvSpPr>
              <p:nvPr/>
            </p:nvSpPr>
            <p:spPr>
              <a:xfrm>
                <a:off x="10093951" y="5830509"/>
                <a:ext cx="1372492" cy="523220"/>
              </a:xfrm>
              <a:prstGeom prst="rect">
                <a:avLst/>
              </a:prstGeom>
              <a:blipFill>
                <a:blip r:embed="rId7"/>
                <a:stretch>
                  <a:fillRect l="-9174" t="-9524" r="-8257" b="-33333"/>
                </a:stretch>
              </a:blipFill>
            </p:spPr>
            <p:txBody>
              <a:bodyPr/>
              <a:lstStyle/>
              <a:p>
                <a:r>
                  <a:rPr lang="en-US">
                    <a:noFill/>
                  </a:rPr>
                  <a:t> </a:t>
                </a:r>
              </a:p>
            </p:txBody>
          </p:sp>
        </mc:Fallback>
      </mc:AlternateContent>
      <p:sp>
        <p:nvSpPr>
          <p:cNvPr id="78" name="TextBox 77">
            <a:extLst>
              <a:ext uri="{FF2B5EF4-FFF2-40B4-BE49-F238E27FC236}">
                <a16:creationId xmlns:a16="http://schemas.microsoft.com/office/drawing/2014/main" id="{7BAC4F97-8EFB-D548-9E28-26EACBCEAB67}"/>
              </a:ext>
            </a:extLst>
          </p:cNvPr>
          <p:cNvSpPr txBox="1"/>
          <p:nvPr/>
        </p:nvSpPr>
        <p:spPr>
          <a:xfrm>
            <a:off x="9655354" y="5830509"/>
            <a:ext cx="364202" cy="523220"/>
          </a:xfrm>
          <a:prstGeom prst="rect">
            <a:avLst/>
          </a:prstGeom>
          <a:noFill/>
        </p:spPr>
        <p:txBody>
          <a:bodyPr wrap="none" rtlCol="0">
            <a:spAutoFit/>
          </a:bodyPr>
          <a:lstStyle/>
          <a:p>
            <a:r>
              <a:rPr lang="en-US" sz="2800" b="1" dirty="0"/>
              <a:t>=</a:t>
            </a:r>
          </a:p>
        </p:txBody>
      </p:sp>
      <p:cxnSp>
        <p:nvCxnSpPr>
          <p:cNvPr id="80" name="Straight Connector 79">
            <a:extLst>
              <a:ext uri="{FF2B5EF4-FFF2-40B4-BE49-F238E27FC236}">
                <a16:creationId xmlns:a16="http://schemas.microsoft.com/office/drawing/2014/main" id="{2F1593BC-F6E0-0D45-9800-70222FAF7E5E}"/>
              </a:ext>
            </a:extLst>
          </p:cNvPr>
          <p:cNvCxnSpPr/>
          <p:nvPr/>
        </p:nvCxnSpPr>
        <p:spPr>
          <a:xfrm flipV="1">
            <a:off x="9690860" y="5881132"/>
            <a:ext cx="293190" cy="411480"/>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088F46B1-00A2-FD42-A8CF-89ED7E91BE2B}"/>
              </a:ext>
            </a:extLst>
          </p:cNvPr>
          <p:cNvSpPr txBox="1"/>
          <p:nvPr/>
        </p:nvSpPr>
        <p:spPr>
          <a:xfrm>
            <a:off x="7353275" y="1869749"/>
            <a:ext cx="663964" cy="646331"/>
          </a:xfrm>
          <a:prstGeom prst="rect">
            <a:avLst/>
          </a:prstGeom>
          <a:noFill/>
        </p:spPr>
        <p:txBody>
          <a:bodyPr wrap="none" rtlCol="0">
            <a:spAutoFit/>
          </a:bodyPr>
          <a:lstStyle/>
          <a:p>
            <a:r>
              <a:rPr lang="en-US" sz="3600" dirty="0">
                <a:solidFill>
                  <a:srgbClr val="FF0000"/>
                </a:solidFill>
                <a:latin typeface="Lucida Handwriting" panose="03010101010101010101" pitchFamily="66" charset="77"/>
              </a:rPr>
              <a:t>-?</a:t>
            </a:r>
          </a:p>
        </p:txBody>
      </p:sp>
      <p:sp>
        <p:nvSpPr>
          <p:cNvPr id="85" name="Rectangle 84">
            <a:extLst>
              <a:ext uri="{FF2B5EF4-FFF2-40B4-BE49-F238E27FC236}">
                <a16:creationId xmlns:a16="http://schemas.microsoft.com/office/drawing/2014/main" id="{DF5A2D08-134D-D14C-AB37-43A35EE4F3C6}"/>
              </a:ext>
            </a:extLst>
          </p:cNvPr>
          <p:cNvSpPr/>
          <p:nvPr/>
        </p:nvSpPr>
        <p:spPr>
          <a:xfrm>
            <a:off x="8997905" y="5030627"/>
            <a:ext cx="1805302" cy="523220"/>
          </a:xfrm>
          <a:prstGeom prst="rect">
            <a:avLst/>
          </a:prstGeom>
        </p:spPr>
        <p:txBody>
          <a:bodyPr wrap="none">
            <a:spAutoFit/>
          </a:bodyPr>
          <a:lstStyle/>
          <a:p>
            <a:r>
              <a:rPr lang="en-US" sz="2800" b="1" dirty="0">
                <a:solidFill>
                  <a:srgbClr val="7030A0"/>
                </a:solidFill>
                <a:latin typeface="Lucida Handwriting" panose="03010101010101010101" pitchFamily="66" charset="77"/>
              </a:rPr>
              <a:t>𝜎</a:t>
            </a:r>
            <a:r>
              <a:rPr lang="en-US" sz="2800" b="1" dirty="0">
                <a:latin typeface="Lucida Handwriting" panose="03010101010101010101" pitchFamily="66" charset="77"/>
              </a:rPr>
              <a:t> = </a:t>
            </a:r>
            <a:r>
              <a:rPr lang="en-US" sz="2800" b="1" dirty="0" err="1"/>
              <a:t>sd</a:t>
            </a:r>
            <a:r>
              <a:rPr lang="en-US" sz="2800" b="1" dirty="0"/>
              <a:t>(</a:t>
            </a:r>
            <a:r>
              <a:rPr lang="en-US" sz="2800" b="1" dirty="0" err="1">
                <a:solidFill>
                  <a:srgbClr val="FF0000"/>
                </a:solidFill>
                <a:latin typeface="Lucida Handwriting" panose="03010101010101010101" pitchFamily="66" charset="77"/>
              </a:rPr>
              <a:t>x</a:t>
            </a:r>
            <a:r>
              <a:rPr lang="en-US" sz="2800" b="1" baseline="-25000" dirty="0" err="1">
                <a:solidFill>
                  <a:srgbClr val="FF0000"/>
                </a:solidFill>
                <a:latin typeface="Lucida Handwriting" panose="03010101010101010101" pitchFamily="66" charset="77"/>
              </a:rPr>
              <a:t>S</a:t>
            </a:r>
            <a:r>
              <a:rPr lang="en-US" sz="2800" b="1" dirty="0"/>
              <a:t>)</a:t>
            </a:r>
            <a:endParaRPr lang="en-US" sz="2800" dirty="0"/>
          </a:p>
        </p:txBody>
      </p:sp>
      <p:pic>
        <p:nvPicPr>
          <p:cNvPr id="26" name="Graphic 25" descr="Checklist">
            <a:hlinkClick r:id="rId8" action="ppaction://hlinksldjump"/>
            <a:extLst>
              <a:ext uri="{FF2B5EF4-FFF2-40B4-BE49-F238E27FC236}">
                <a16:creationId xmlns:a16="http://schemas.microsoft.com/office/drawing/2014/main" id="{AAA2D247-9DE3-D449-A922-225DABAD82A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530747" y="5399024"/>
            <a:ext cx="914400" cy="914400"/>
          </a:xfrm>
          <a:prstGeom prst="rect">
            <a:avLst/>
          </a:prstGeom>
        </p:spPr>
      </p:pic>
    </p:spTree>
    <p:extLst>
      <p:ext uri="{BB962C8B-B14F-4D97-AF65-F5344CB8AC3E}">
        <p14:creationId xmlns:p14="http://schemas.microsoft.com/office/powerpoint/2010/main" val="56327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1" nodeType="click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dissolve">
                                      <p:cBhvr>
                                        <p:cTn id="26" dur="500"/>
                                        <p:tgtEl>
                                          <p:spTgt spid="8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0" nodeType="clickEffect">
                                  <p:stCondLst>
                                    <p:cond delay="0"/>
                                  </p:stCondLst>
                                  <p:childTnLst>
                                    <p:animEffect transition="out" filter="dissolve">
                                      <p:cBhvr>
                                        <p:cTn id="30" dur="500"/>
                                        <p:tgtEl>
                                          <p:spTgt spid="81"/>
                                        </p:tgtEl>
                                      </p:cBhvr>
                                    </p:animEffect>
                                    <p:set>
                                      <p:cBhvr>
                                        <p:cTn id="31" dur="1" fill="hold">
                                          <p:stCondLst>
                                            <p:cond delay="499"/>
                                          </p:stCondLst>
                                        </p:cTn>
                                        <p:tgtEl>
                                          <p:spTgt spid="81"/>
                                        </p:tgtEl>
                                        <p:attrNameLst>
                                          <p:attrName>style.visibility</p:attrName>
                                        </p:attrNameLst>
                                      </p:cBhvr>
                                      <p:to>
                                        <p:strVal val="hidden"/>
                                      </p:to>
                                    </p:se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dissolv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par>
                                <p:cTn id="41" presetID="22" presetClass="entr" presetSubtype="4"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dissolve">
                                      <p:cBhvr>
                                        <p:cTn id="47" dur="500"/>
                                        <p:tgtEl>
                                          <p:spTgt spid="3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dissolve">
                                      <p:cBhvr>
                                        <p:cTn id="50" dur="500"/>
                                        <p:tgtEl>
                                          <p:spTgt spid="37"/>
                                        </p:tgtEl>
                                      </p:cBhvr>
                                    </p:animEffect>
                                  </p:childTnLst>
                                </p:cTn>
                              </p:par>
                            </p:childTnLst>
                          </p:cTn>
                        </p:par>
                        <p:par>
                          <p:cTn id="51" fill="hold">
                            <p:stCondLst>
                              <p:cond delay="1000"/>
                            </p:stCondLst>
                            <p:childTnLst>
                              <p:par>
                                <p:cTn id="52" presetID="22" presetClass="entr" presetSubtype="4" fill="hold" grpId="0"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down)">
                                      <p:cBhvr>
                                        <p:cTn id="54" dur="500"/>
                                        <p:tgtEl>
                                          <p:spTgt spid="71"/>
                                        </p:tgtEl>
                                      </p:cBhvr>
                                    </p:animEffect>
                                  </p:childTnLst>
                                </p:cTn>
                              </p:par>
                            </p:childTnLst>
                          </p:cTn>
                        </p:par>
                        <p:par>
                          <p:cTn id="55" fill="hold">
                            <p:stCondLst>
                              <p:cond delay="1500"/>
                            </p:stCondLst>
                            <p:childTnLst>
                              <p:par>
                                <p:cTn id="56" presetID="22" presetClass="entr" presetSubtype="4" fill="hold" nodeType="after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wipe(down)">
                                      <p:cBhvr>
                                        <p:cTn id="58" dur="500"/>
                                        <p:tgtEl>
                                          <p:spTgt spid="6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dissolve">
                                      <p:cBhvr>
                                        <p:cTn id="61" dur="500"/>
                                        <p:tgtEl>
                                          <p:spTgt spid="67"/>
                                        </p:tgtEl>
                                      </p:cBhvr>
                                    </p:animEffect>
                                  </p:childTnLst>
                                </p:cTn>
                              </p:par>
                            </p:childTnLst>
                          </p:cTn>
                        </p:par>
                        <p:par>
                          <p:cTn id="62" fill="hold">
                            <p:stCondLst>
                              <p:cond delay="2000"/>
                            </p:stCondLst>
                            <p:childTnLst>
                              <p:par>
                                <p:cTn id="63" presetID="9" presetClass="entr" presetSubtype="0" fill="hold" grpId="0" nodeType="after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dissolve">
                                      <p:cBhvr>
                                        <p:cTn id="65" dur="500"/>
                                        <p:tgtEl>
                                          <p:spTgt spid="65"/>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1" nodeType="click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dissolve">
                                      <p:cBhvr>
                                        <p:cTn id="70" dur="500"/>
                                        <p:tgtEl>
                                          <p:spTgt spid="72"/>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mph" presetSubtype="0" fill="hold" grpId="0" nodeType="clickEffect">
                                  <p:stCondLst>
                                    <p:cond delay="0"/>
                                  </p:stCondLst>
                                  <p:childTnLst>
                                    <p:animScale>
                                      <p:cBhvr>
                                        <p:cTn id="74" dur="2000" fill="hold"/>
                                        <p:tgtEl>
                                          <p:spTgt spid="72"/>
                                        </p:tgtEl>
                                      </p:cBhvr>
                                      <p:by x="50000" y="100000"/>
                                    </p:animScale>
                                  </p:childTnLst>
                                </p:cTn>
                              </p:par>
                            </p:childTnLst>
                          </p:cTn>
                        </p:par>
                        <p:par>
                          <p:cTn id="75" fill="hold">
                            <p:stCondLst>
                              <p:cond delay="2000"/>
                            </p:stCondLst>
                            <p:childTnLst>
                              <p:par>
                                <p:cTn id="76" presetID="22" presetClass="entr" presetSubtype="8" fill="hold" nodeType="after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wipe(left)">
                                      <p:cBhvr>
                                        <p:cTn id="78" dur="500"/>
                                        <p:tgtEl>
                                          <p:spTgt spid="74"/>
                                        </p:tgtEl>
                                      </p:cBhvr>
                                    </p:animEffect>
                                  </p:childTnLst>
                                </p:cTn>
                              </p:par>
                            </p:childTnLst>
                          </p:cTn>
                        </p:par>
                        <p:par>
                          <p:cTn id="79" fill="hold">
                            <p:stCondLst>
                              <p:cond delay="2500"/>
                            </p:stCondLst>
                            <p:childTnLst>
                              <p:par>
                                <p:cTn id="80" presetID="9" presetClass="entr" presetSubtype="0" fill="hold" grpId="0" nodeType="after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dissolve">
                                      <p:cBhvr>
                                        <p:cTn id="82" dur="500"/>
                                        <p:tgtEl>
                                          <p:spTgt spid="73"/>
                                        </p:tgtEl>
                                      </p:cBhvr>
                                    </p:animEffect>
                                  </p:childTnLst>
                                </p:cTn>
                              </p:par>
                            </p:childTnLst>
                          </p:cTn>
                        </p:par>
                        <p:par>
                          <p:cTn id="83" fill="hold">
                            <p:stCondLst>
                              <p:cond delay="3000"/>
                            </p:stCondLst>
                            <p:childTnLst>
                              <p:par>
                                <p:cTn id="84" presetID="9" presetClass="entr" presetSubtype="0" fill="hold" grpId="0"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dissolve">
                                      <p:cBhvr>
                                        <p:cTn id="86" dur="500"/>
                                        <p:tgtEl>
                                          <p:spTgt spid="75"/>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animEffect transition="in" filter="dissolve">
                                      <p:cBhvr>
                                        <p:cTn id="91" dur="500"/>
                                        <p:tgtEl>
                                          <p:spTgt spid="85"/>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dissolve">
                                      <p:cBhvr>
                                        <p:cTn id="96" dur="500"/>
                                        <p:tgtEl>
                                          <p:spTgt spid="76"/>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dissolve">
                                      <p:cBhvr>
                                        <p:cTn id="100" dur="500"/>
                                        <p:tgtEl>
                                          <p:spTgt spid="77"/>
                                        </p:tgtEl>
                                      </p:cBhvr>
                                    </p:animEffect>
                                  </p:childTnLst>
                                </p:cTn>
                              </p:par>
                            </p:childTnLst>
                          </p:cTn>
                        </p:par>
                        <p:par>
                          <p:cTn id="101" fill="hold">
                            <p:stCondLst>
                              <p:cond delay="1000"/>
                            </p:stCondLst>
                            <p:childTnLst>
                              <p:par>
                                <p:cTn id="102" presetID="9" presetClass="entr" presetSubtype="0" fill="hold" grpId="0" nodeType="after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dissolve">
                                      <p:cBhvr>
                                        <p:cTn id="104" dur="500"/>
                                        <p:tgtEl>
                                          <p:spTgt spid="78"/>
                                        </p:tgtEl>
                                      </p:cBhvr>
                                    </p:animEffect>
                                  </p:childTnLst>
                                </p:cTn>
                              </p:par>
                            </p:childTnLst>
                          </p:cTn>
                        </p:par>
                        <p:par>
                          <p:cTn id="105" fill="hold">
                            <p:stCondLst>
                              <p:cond delay="1500"/>
                            </p:stCondLst>
                            <p:childTnLst>
                              <p:par>
                                <p:cTn id="106" presetID="9" presetClass="entr" presetSubtype="0" fill="hold" nodeType="after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dissolve">
                                      <p:cBhvr>
                                        <p:cTn id="108" dur="500"/>
                                        <p:tgtEl>
                                          <p:spTgt spid="80"/>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xit" presetSubtype="0" fill="hold" grpId="1" nodeType="clickEffect">
                                  <p:stCondLst>
                                    <p:cond delay="0"/>
                                  </p:stCondLst>
                                  <p:childTnLst>
                                    <p:animEffect transition="out" filter="dissolve">
                                      <p:cBhvr>
                                        <p:cTn id="112" dur="500"/>
                                        <p:tgtEl>
                                          <p:spTgt spid="77"/>
                                        </p:tgtEl>
                                      </p:cBhvr>
                                    </p:animEffect>
                                    <p:set>
                                      <p:cBhvr>
                                        <p:cTn id="113" dur="1" fill="hold">
                                          <p:stCondLst>
                                            <p:cond delay="499"/>
                                          </p:stCondLst>
                                        </p:cTn>
                                        <p:tgtEl>
                                          <p:spTgt spid="77"/>
                                        </p:tgtEl>
                                        <p:attrNameLst>
                                          <p:attrName>style.visibility</p:attrName>
                                        </p:attrNameLst>
                                      </p:cBhvr>
                                      <p:to>
                                        <p:strVal val="hidden"/>
                                      </p:to>
                                    </p:set>
                                  </p:childTnLst>
                                </p:cTn>
                              </p:par>
                              <p:par>
                                <p:cTn id="114" presetID="9" presetClass="exit" presetSubtype="0" fill="hold" grpId="1" nodeType="withEffect">
                                  <p:stCondLst>
                                    <p:cond delay="0"/>
                                  </p:stCondLst>
                                  <p:childTnLst>
                                    <p:animEffect transition="out" filter="dissolve">
                                      <p:cBhvr>
                                        <p:cTn id="115" dur="500"/>
                                        <p:tgtEl>
                                          <p:spTgt spid="78"/>
                                        </p:tgtEl>
                                      </p:cBhvr>
                                    </p:animEffect>
                                    <p:set>
                                      <p:cBhvr>
                                        <p:cTn id="116" dur="1" fill="hold">
                                          <p:stCondLst>
                                            <p:cond delay="499"/>
                                          </p:stCondLst>
                                        </p:cTn>
                                        <p:tgtEl>
                                          <p:spTgt spid="78"/>
                                        </p:tgtEl>
                                        <p:attrNameLst>
                                          <p:attrName>style.visibility</p:attrName>
                                        </p:attrNameLst>
                                      </p:cBhvr>
                                      <p:to>
                                        <p:strVal val="hidden"/>
                                      </p:to>
                                    </p:set>
                                  </p:childTnLst>
                                </p:cTn>
                              </p:par>
                              <p:par>
                                <p:cTn id="117" presetID="9" presetClass="exit" presetSubtype="0" fill="hold" nodeType="withEffect">
                                  <p:stCondLst>
                                    <p:cond delay="0"/>
                                  </p:stCondLst>
                                  <p:childTnLst>
                                    <p:animEffect transition="out" filter="dissolve">
                                      <p:cBhvr>
                                        <p:cTn id="118" dur="500"/>
                                        <p:tgtEl>
                                          <p:spTgt spid="80"/>
                                        </p:tgtEl>
                                      </p:cBhvr>
                                    </p:animEffect>
                                    <p:set>
                                      <p:cBhvr>
                                        <p:cTn id="119" dur="1" fill="hold">
                                          <p:stCondLst>
                                            <p:cond delay="499"/>
                                          </p:stCondLst>
                                        </p:cTn>
                                        <p:tgtEl>
                                          <p:spTgt spid="80"/>
                                        </p:tgtEl>
                                        <p:attrNameLst>
                                          <p:attrName>style.visibility</p:attrName>
                                        </p:attrNameLst>
                                      </p:cBhvr>
                                      <p:to>
                                        <p:strVal val="hidden"/>
                                      </p:to>
                                    </p:set>
                                  </p:childTnLst>
                                </p:cTn>
                              </p:par>
                              <p:par>
                                <p:cTn id="120" presetID="9" presetClass="exit" presetSubtype="0" fill="hold" grpId="1" nodeType="withEffect">
                                  <p:stCondLst>
                                    <p:cond delay="0"/>
                                  </p:stCondLst>
                                  <p:childTnLst>
                                    <p:animEffect transition="out" filter="dissolve">
                                      <p:cBhvr>
                                        <p:cTn id="121" dur="500"/>
                                        <p:tgtEl>
                                          <p:spTgt spid="76"/>
                                        </p:tgtEl>
                                      </p:cBhvr>
                                    </p:animEffect>
                                    <p:set>
                                      <p:cBhvr>
                                        <p:cTn id="122" dur="1" fill="hold">
                                          <p:stCondLst>
                                            <p:cond delay="499"/>
                                          </p:stCondLst>
                                        </p:cTn>
                                        <p:tgtEl>
                                          <p:spTgt spid="76"/>
                                        </p:tgtEl>
                                        <p:attrNameLst>
                                          <p:attrName>style.visibility</p:attrName>
                                        </p:attrNameLst>
                                      </p:cBhvr>
                                      <p:to>
                                        <p:strVal val="hidden"/>
                                      </p:to>
                                    </p:set>
                                  </p:childTnLst>
                                </p:cTn>
                              </p:par>
                              <p:par>
                                <p:cTn id="123" presetID="9" presetClass="exit" presetSubtype="0" fill="hold" grpId="1" nodeType="withEffect">
                                  <p:stCondLst>
                                    <p:cond delay="0"/>
                                  </p:stCondLst>
                                  <p:childTnLst>
                                    <p:animEffect transition="out" filter="dissolve">
                                      <p:cBhvr>
                                        <p:cTn id="124" dur="500"/>
                                        <p:tgtEl>
                                          <p:spTgt spid="32"/>
                                        </p:tgtEl>
                                      </p:cBhvr>
                                    </p:animEffect>
                                    <p:set>
                                      <p:cBhvr>
                                        <p:cTn id="125" dur="1" fill="hold">
                                          <p:stCondLst>
                                            <p:cond delay="499"/>
                                          </p:stCondLst>
                                        </p:cTn>
                                        <p:tgtEl>
                                          <p:spTgt spid="32"/>
                                        </p:tgtEl>
                                        <p:attrNameLst>
                                          <p:attrName>style.visibility</p:attrName>
                                        </p:attrNameLst>
                                      </p:cBhvr>
                                      <p:to>
                                        <p:strVal val="hidden"/>
                                      </p:to>
                                    </p:set>
                                  </p:childTnLst>
                                </p:cTn>
                              </p:par>
                              <p:par>
                                <p:cTn id="126" presetID="9" presetClass="exit" presetSubtype="0" fill="hold" grpId="1" nodeType="withEffect">
                                  <p:stCondLst>
                                    <p:cond delay="0"/>
                                  </p:stCondLst>
                                  <p:childTnLst>
                                    <p:animEffect transition="out" filter="dissolve">
                                      <p:cBhvr>
                                        <p:cTn id="127" dur="500"/>
                                        <p:tgtEl>
                                          <p:spTgt spid="33"/>
                                        </p:tgtEl>
                                      </p:cBhvr>
                                    </p:animEffect>
                                    <p:set>
                                      <p:cBhvr>
                                        <p:cTn id="128" dur="1" fill="hold">
                                          <p:stCondLst>
                                            <p:cond delay="499"/>
                                          </p:stCondLst>
                                        </p:cTn>
                                        <p:tgtEl>
                                          <p:spTgt spid="33"/>
                                        </p:tgtEl>
                                        <p:attrNameLst>
                                          <p:attrName>style.visibility</p:attrName>
                                        </p:attrNameLst>
                                      </p:cBhvr>
                                      <p:to>
                                        <p:strVal val="hidden"/>
                                      </p:to>
                                    </p:set>
                                  </p:childTnLst>
                                </p:cTn>
                              </p:par>
                              <p:par>
                                <p:cTn id="129" presetID="9" presetClass="exit" presetSubtype="0" fill="hold" grpId="1" nodeType="withEffect">
                                  <p:stCondLst>
                                    <p:cond delay="0"/>
                                  </p:stCondLst>
                                  <p:childTnLst>
                                    <p:animEffect transition="out" filter="dissolve">
                                      <p:cBhvr>
                                        <p:cTn id="130" dur="500"/>
                                        <p:tgtEl>
                                          <p:spTgt spid="35"/>
                                        </p:tgtEl>
                                      </p:cBhvr>
                                    </p:animEffect>
                                    <p:set>
                                      <p:cBhvr>
                                        <p:cTn id="131" dur="1" fill="hold">
                                          <p:stCondLst>
                                            <p:cond delay="499"/>
                                          </p:stCondLst>
                                        </p:cTn>
                                        <p:tgtEl>
                                          <p:spTgt spid="35"/>
                                        </p:tgtEl>
                                        <p:attrNameLst>
                                          <p:attrName>style.visibility</p:attrName>
                                        </p:attrNameLst>
                                      </p:cBhvr>
                                      <p:to>
                                        <p:strVal val="hidden"/>
                                      </p:to>
                                    </p:set>
                                  </p:childTnLst>
                                </p:cTn>
                              </p:par>
                              <p:par>
                                <p:cTn id="132" presetID="9" presetClass="exit" presetSubtype="0" fill="hold" grpId="1" nodeType="withEffect">
                                  <p:stCondLst>
                                    <p:cond delay="0"/>
                                  </p:stCondLst>
                                  <p:childTnLst>
                                    <p:animEffect transition="out" filter="dissolve">
                                      <p:cBhvr>
                                        <p:cTn id="133" dur="500"/>
                                        <p:tgtEl>
                                          <p:spTgt spid="25"/>
                                        </p:tgtEl>
                                      </p:cBhvr>
                                    </p:animEffect>
                                    <p:set>
                                      <p:cBhvr>
                                        <p:cTn id="134" dur="1" fill="hold">
                                          <p:stCondLst>
                                            <p:cond delay="499"/>
                                          </p:stCondLst>
                                        </p:cTn>
                                        <p:tgtEl>
                                          <p:spTgt spid="25"/>
                                        </p:tgtEl>
                                        <p:attrNameLst>
                                          <p:attrName>style.visibility</p:attrName>
                                        </p:attrNameLst>
                                      </p:cBhvr>
                                      <p:to>
                                        <p:strVal val="hidden"/>
                                      </p:to>
                                    </p:set>
                                  </p:childTnLst>
                                </p:cTn>
                              </p:par>
                              <p:par>
                                <p:cTn id="135" presetID="9" presetClass="exit" presetSubtype="0" fill="hold" grpId="1" nodeType="withEffect">
                                  <p:stCondLst>
                                    <p:cond delay="0"/>
                                  </p:stCondLst>
                                  <p:childTnLst>
                                    <p:animEffect transition="out" filter="dissolve">
                                      <p:cBhvr>
                                        <p:cTn id="136" dur="500"/>
                                        <p:tgtEl>
                                          <p:spTgt spid="37"/>
                                        </p:tgtEl>
                                      </p:cBhvr>
                                    </p:animEffect>
                                    <p:set>
                                      <p:cBhvr>
                                        <p:cTn id="137" dur="1" fill="hold">
                                          <p:stCondLst>
                                            <p:cond delay="499"/>
                                          </p:stCondLst>
                                        </p:cTn>
                                        <p:tgtEl>
                                          <p:spTgt spid="37"/>
                                        </p:tgtEl>
                                        <p:attrNameLst>
                                          <p:attrName>style.visibility</p:attrName>
                                        </p:attrNameLst>
                                      </p:cBhvr>
                                      <p:to>
                                        <p:strVal val="hidden"/>
                                      </p:to>
                                    </p:set>
                                  </p:childTnLst>
                                </p:cTn>
                              </p:par>
                              <p:par>
                                <p:cTn id="138" presetID="9" presetClass="exit" presetSubtype="0" fill="hold" grpId="1" nodeType="withEffect">
                                  <p:stCondLst>
                                    <p:cond delay="0"/>
                                  </p:stCondLst>
                                  <p:childTnLst>
                                    <p:animEffect transition="out" filter="dissolve">
                                      <p:cBhvr>
                                        <p:cTn id="139" dur="500"/>
                                        <p:tgtEl>
                                          <p:spTgt spid="75"/>
                                        </p:tgtEl>
                                      </p:cBhvr>
                                    </p:animEffect>
                                    <p:set>
                                      <p:cBhvr>
                                        <p:cTn id="140" dur="1" fill="hold">
                                          <p:stCondLst>
                                            <p:cond delay="499"/>
                                          </p:stCondLst>
                                        </p:cTn>
                                        <p:tgtEl>
                                          <p:spTgt spid="75"/>
                                        </p:tgtEl>
                                        <p:attrNameLst>
                                          <p:attrName>style.visibility</p:attrName>
                                        </p:attrNameLst>
                                      </p:cBhvr>
                                      <p:to>
                                        <p:strVal val="hidden"/>
                                      </p:to>
                                    </p:set>
                                  </p:childTnLst>
                                </p:cTn>
                              </p:par>
                              <p:par>
                                <p:cTn id="141" presetID="9" presetClass="exit" presetSubtype="0" fill="hold" grpId="1" nodeType="withEffect">
                                  <p:stCondLst>
                                    <p:cond delay="0"/>
                                  </p:stCondLst>
                                  <p:childTnLst>
                                    <p:animEffect transition="out" filter="dissolve">
                                      <p:cBhvr>
                                        <p:cTn id="142" dur="500"/>
                                        <p:tgtEl>
                                          <p:spTgt spid="36"/>
                                        </p:tgtEl>
                                      </p:cBhvr>
                                    </p:animEffect>
                                    <p:set>
                                      <p:cBhvr>
                                        <p:cTn id="143" dur="1" fill="hold">
                                          <p:stCondLst>
                                            <p:cond delay="499"/>
                                          </p:stCondLst>
                                        </p:cTn>
                                        <p:tgtEl>
                                          <p:spTgt spid="36"/>
                                        </p:tgtEl>
                                        <p:attrNameLst>
                                          <p:attrName>style.visibility</p:attrName>
                                        </p:attrNameLst>
                                      </p:cBhvr>
                                      <p:to>
                                        <p:strVal val="hidden"/>
                                      </p:to>
                                    </p:set>
                                  </p:childTnLst>
                                </p:cTn>
                              </p:par>
                              <p:par>
                                <p:cTn id="144" presetID="9" presetClass="exit" presetSubtype="0" fill="hold" nodeType="withEffect">
                                  <p:stCondLst>
                                    <p:cond delay="0"/>
                                  </p:stCondLst>
                                  <p:childTnLst>
                                    <p:animEffect transition="out" filter="dissolve">
                                      <p:cBhvr>
                                        <p:cTn id="145" dur="500"/>
                                        <p:tgtEl>
                                          <p:spTgt spid="39"/>
                                        </p:tgtEl>
                                      </p:cBhvr>
                                    </p:animEffect>
                                    <p:set>
                                      <p:cBhvr>
                                        <p:cTn id="146" dur="1" fill="hold">
                                          <p:stCondLst>
                                            <p:cond delay="499"/>
                                          </p:stCondLst>
                                        </p:cTn>
                                        <p:tgtEl>
                                          <p:spTgt spid="39"/>
                                        </p:tgtEl>
                                        <p:attrNameLst>
                                          <p:attrName>style.visibility</p:attrName>
                                        </p:attrNameLst>
                                      </p:cBhvr>
                                      <p:to>
                                        <p:strVal val="hidden"/>
                                      </p:to>
                                    </p:set>
                                  </p:childTnLst>
                                </p:cTn>
                              </p:par>
                              <p:par>
                                <p:cTn id="147" presetID="9" presetClass="exit" presetSubtype="0" fill="hold" grpId="1" nodeType="withEffect">
                                  <p:stCondLst>
                                    <p:cond delay="0"/>
                                  </p:stCondLst>
                                  <p:childTnLst>
                                    <p:animEffect transition="out" filter="dissolve">
                                      <p:cBhvr>
                                        <p:cTn id="148" dur="500"/>
                                        <p:tgtEl>
                                          <p:spTgt spid="67"/>
                                        </p:tgtEl>
                                      </p:cBhvr>
                                    </p:animEffect>
                                    <p:set>
                                      <p:cBhvr>
                                        <p:cTn id="149" dur="1" fill="hold">
                                          <p:stCondLst>
                                            <p:cond delay="499"/>
                                          </p:stCondLst>
                                        </p:cTn>
                                        <p:tgtEl>
                                          <p:spTgt spid="67"/>
                                        </p:tgtEl>
                                        <p:attrNameLst>
                                          <p:attrName>style.visibility</p:attrName>
                                        </p:attrNameLst>
                                      </p:cBhvr>
                                      <p:to>
                                        <p:strVal val="hidden"/>
                                      </p:to>
                                    </p:set>
                                  </p:childTnLst>
                                </p:cTn>
                              </p:par>
                              <p:par>
                                <p:cTn id="150" presetID="9" presetClass="exit" presetSubtype="0" fill="hold" nodeType="withEffect">
                                  <p:stCondLst>
                                    <p:cond delay="0"/>
                                  </p:stCondLst>
                                  <p:childTnLst>
                                    <p:animEffect transition="out" filter="dissolve">
                                      <p:cBhvr>
                                        <p:cTn id="151" dur="500"/>
                                        <p:tgtEl>
                                          <p:spTgt spid="38"/>
                                        </p:tgtEl>
                                      </p:cBhvr>
                                    </p:animEffect>
                                    <p:set>
                                      <p:cBhvr>
                                        <p:cTn id="152" dur="1" fill="hold">
                                          <p:stCondLst>
                                            <p:cond delay="499"/>
                                          </p:stCondLst>
                                        </p:cTn>
                                        <p:tgtEl>
                                          <p:spTgt spid="38"/>
                                        </p:tgtEl>
                                        <p:attrNameLst>
                                          <p:attrName>style.visibility</p:attrName>
                                        </p:attrNameLst>
                                      </p:cBhvr>
                                      <p:to>
                                        <p:strVal val="hidden"/>
                                      </p:to>
                                    </p:set>
                                  </p:childTnLst>
                                </p:cTn>
                              </p:par>
                              <p:par>
                                <p:cTn id="153" presetID="9" presetClass="exit" presetSubtype="0" fill="hold" grpId="1" nodeType="withEffect">
                                  <p:stCondLst>
                                    <p:cond delay="0"/>
                                  </p:stCondLst>
                                  <p:childTnLst>
                                    <p:animEffect transition="out" filter="dissolve">
                                      <p:cBhvr>
                                        <p:cTn id="154" dur="500"/>
                                        <p:tgtEl>
                                          <p:spTgt spid="71"/>
                                        </p:tgtEl>
                                      </p:cBhvr>
                                    </p:animEffect>
                                    <p:set>
                                      <p:cBhvr>
                                        <p:cTn id="155" dur="1" fill="hold">
                                          <p:stCondLst>
                                            <p:cond delay="499"/>
                                          </p:stCondLst>
                                        </p:cTn>
                                        <p:tgtEl>
                                          <p:spTgt spid="71"/>
                                        </p:tgtEl>
                                        <p:attrNameLst>
                                          <p:attrName>style.visibility</p:attrName>
                                        </p:attrNameLst>
                                      </p:cBhvr>
                                      <p:to>
                                        <p:strVal val="hidden"/>
                                      </p:to>
                                    </p:set>
                                  </p:childTnLst>
                                </p:cTn>
                              </p:par>
                              <p:par>
                                <p:cTn id="156" presetID="9" presetClass="exit" presetSubtype="0" fill="hold" grpId="2" nodeType="withEffect">
                                  <p:stCondLst>
                                    <p:cond delay="0"/>
                                  </p:stCondLst>
                                  <p:childTnLst>
                                    <p:animEffect transition="out" filter="dissolve">
                                      <p:cBhvr>
                                        <p:cTn id="157" dur="500"/>
                                        <p:tgtEl>
                                          <p:spTgt spid="72"/>
                                        </p:tgtEl>
                                      </p:cBhvr>
                                    </p:animEffect>
                                    <p:set>
                                      <p:cBhvr>
                                        <p:cTn id="158" dur="1" fill="hold">
                                          <p:stCondLst>
                                            <p:cond delay="499"/>
                                          </p:stCondLst>
                                        </p:cTn>
                                        <p:tgtEl>
                                          <p:spTgt spid="72"/>
                                        </p:tgtEl>
                                        <p:attrNameLst>
                                          <p:attrName>style.visibility</p:attrName>
                                        </p:attrNameLst>
                                      </p:cBhvr>
                                      <p:to>
                                        <p:strVal val="hidden"/>
                                      </p:to>
                                    </p:set>
                                  </p:childTnLst>
                                </p:cTn>
                              </p:par>
                              <p:par>
                                <p:cTn id="159" presetID="9" presetClass="exit" presetSubtype="0" fill="hold" nodeType="withEffect">
                                  <p:stCondLst>
                                    <p:cond delay="0"/>
                                  </p:stCondLst>
                                  <p:childTnLst>
                                    <p:animEffect transition="out" filter="dissolve">
                                      <p:cBhvr>
                                        <p:cTn id="160" dur="500"/>
                                        <p:tgtEl>
                                          <p:spTgt spid="66"/>
                                        </p:tgtEl>
                                      </p:cBhvr>
                                    </p:animEffect>
                                    <p:set>
                                      <p:cBhvr>
                                        <p:cTn id="161" dur="1" fill="hold">
                                          <p:stCondLst>
                                            <p:cond delay="499"/>
                                          </p:stCondLst>
                                        </p:cTn>
                                        <p:tgtEl>
                                          <p:spTgt spid="66"/>
                                        </p:tgtEl>
                                        <p:attrNameLst>
                                          <p:attrName>style.visibility</p:attrName>
                                        </p:attrNameLst>
                                      </p:cBhvr>
                                      <p:to>
                                        <p:strVal val="hidden"/>
                                      </p:to>
                                    </p:set>
                                  </p:childTnLst>
                                </p:cTn>
                              </p:par>
                              <p:par>
                                <p:cTn id="162" presetID="9" presetClass="exit" presetSubtype="0" fill="hold" grpId="1" nodeType="withEffect">
                                  <p:stCondLst>
                                    <p:cond delay="0"/>
                                  </p:stCondLst>
                                  <p:childTnLst>
                                    <p:animEffect transition="out" filter="dissolve">
                                      <p:cBhvr>
                                        <p:cTn id="163" dur="500"/>
                                        <p:tgtEl>
                                          <p:spTgt spid="65"/>
                                        </p:tgtEl>
                                      </p:cBhvr>
                                    </p:animEffect>
                                    <p:set>
                                      <p:cBhvr>
                                        <p:cTn id="164" dur="1" fill="hold">
                                          <p:stCondLst>
                                            <p:cond delay="499"/>
                                          </p:stCondLst>
                                        </p:cTn>
                                        <p:tgtEl>
                                          <p:spTgt spid="65"/>
                                        </p:tgtEl>
                                        <p:attrNameLst>
                                          <p:attrName>style.visibility</p:attrName>
                                        </p:attrNameLst>
                                      </p:cBhvr>
                                      <p:to>
                                        <p:strVal val="hidden"/>
                                      </p:to>
                                    </p:set>
                                  </p:childTnLst>
                                </p:cTn>
                              </p:par>
                              <p:par>
                                <p:cTn id="165" presetID="9" presetClass="exit" presetSubtype="0" fill="hold" grpId="1" nodeType="withEffect">
                                  <p:stCondLst>
                                    <p:cond delay="0"/>
                                  </p:stCondLst>
                                  <p:childTnLst>
                                    <p:animEffect transition="out" filter="dissolve">
                                      <p:cBhvr>
                                        <p:cTn id="166" dur="500"/>
                                        <p:tgtEl>
                                          <p:spTgt spid="73"/>
                                        </p:tgtEl>
                                      </p:cBhvr>
                                    </p:animEffect>
                                    <p:set>
                                      <p:cBhvr>
                                        <p:cTn id="167" dur="1" fill="hold">
                                          <p:stCondLst>
                                            <p:cond delay="499"/>
                                          </p:stCondLst>
                                        </p:cTn>
                                        <p:tgtEl>
                                          <p:spTgt spid="73"/>
                                        </p:tgtEl>
                                        <p:attrNameLst>
                                          <p:attrName>style.visibility</p:attrName>
                                        </p:attrNameLst>
                                      </p:cBhvr>
                                      <p:to>
                                        <p:strVal val="hidden"/>
                                      </p:to>
                                    </p:set>
                                  </p:childTnLst>
                                </p:cTn>
                              </p:par>
                              <p:par>
                                <p:cTn id="168" presetID="9" presetClass="exit" presetSubtype="0" fill="hold" nodeType="withEffect">
                                  <p:stCondLst>
                                    <p:cond delay="0"/>
                                  </p:stCondLst>
                                  <p:childTnLst>
                                    <p:animEffect transition="out" filter="dissolve">
                                      <p:cBhvr>
                                        <p:cTn id="169" dur="500"/>
                                        <p:tgtEl>
                                          <p:spTgt spid="74"/>
                                        </p:tgtEl>
                                      </p:cBhvr>
                                    </p:animEffect>
                                    <p:set>
                                      <p:cBhvr>
                                        <p:cTn id="170" dur="1" fill="hold">
                                          <p:stCondLst>
                                            <p:cond delay="499"/>
                                          </p:stCondLst>
                                        </p:cTn>
                                        <p:tgtEl>
                                          <p:spTgt spid="74"/>
                                        </p:tgtEl>
                                        <p:attrNameLst>
                                          <p:attrName>style.visibility</p:attrName>
                                        </p:attrNameLst>
                                      </p:cBhvr>
                                      <p:to>
                                        <p:strVal val="hidden"/>
                                      </p:to>
                                    </p:set>
                                  </p:childTnLst>
                                </p:cTn>
                              </p:par>
                              <p:par>
                                <p:cTn id="171" presetID="9" presetClass="exit" presetSubtype="0" fill="hold" grpId="2" nodeType="withEffect">
                                  <p:stCondLst>
                                    <p:cond delay="0"/>
                                  </p:stCondLst>
                                  <p:childTnLst>
                                    <p:animEffect transition="out" filter="dissolve">
                                      <p:cBhvr>
                                        <p:cTn id="172" dur="500"/>
                                        <p:tgtEl>
                                          <p:spTgt spid="81"/>
                                        </p:tgtEl>
                                      </p:cBhvr>
                                    </p:animEffect>
                                    <p:set>
                                      <p:cBhvr>
                                        <p:cTn id="173" dur="1" fill="hold">
                                          <p:stCondLst>
                                            <p:cond delay="499"/>
                                          </p:stCondLst>
                                        </p:cTn>
                                        <p:tgtEl>
                                          <p:spTgt spid="81"/>
                                        </p:tgtEl>
                                        <p:attrNameLst>
                                          <p:attrName>style.visibility</p:attrName>
                                        </p:attrNameLst>
                                      </p:cBhvr>
                                      <p:to>
                                        <p:strVal val="hidden"/>
                                      </p:to>
                                    </p:set>
                                  </p:childTnLst>
                                </p:cTn>
                              </p:par>
                              <p:par>
                                <p:cTn id="174" presetID="9" presetClass="exit" presetSubtype="0" fill="hold" grpId="1" nodeType="withEffect">
                                  <p:stCondLst>
                                    <p:cond delay="0"/>
                                  </p:stCondLst>
                                  <p:childTnLst>
                                    <p:animEffect transition="out" filter="dissolve">
                                      <p:cBhvr>
                                        <p:cTn id="175" dur="500"/>
                                        <p:tgtEl>
                                          <p:spTgt spid="85"/>
                                        </p:tgtEl>
                                      </p:cBhvr>
                                    </p:animEffect>
                                    <p:set>
                                      <p:cBhvr>
                                        <p:cTn id="176" dur="1" fill="hold">
                                          <p:stCondLst>
                                            <p:cond delay="499"/>
                                          </p:stCondLst>
                                        </p:cTn>
                                        <p:tgtEl>
                                          <p:spTgt spid="85"/>
                                        </p:tgtEl>
                                        <p:attrNameLst>
                                          <p:attrName>style.visibility</p:attrName>
                                        </p:attrNameLst>
                                      </p:cBhvr>
                                      <p:to>
                                        <p:strVal val="hidden"/>
                                      </p:to>
                                    </p:set>
                                  </p:childTnLst>
                                </p:cTn>
                              </p:par>
                            </p:childTnLst>
                          </p:cTn>
                        </p:par>
                        <p:par>
                          <p:cTn id="177" fill="hold">
                            <p:stCondLst>
                              <p:cond delay="500"/>
                            </p:stCondLst>
                            <p:childTnLst>
                              <p:par>
                                <p:cTn id="178" presetID="9" presetClass="exit" presetSubtype="0" fill="hold" grpId="1" nodeType="afterEffect">
                                  <p:stCondLst>
                                    <p:cond delay="0"/>
                                  </p:stCondLst>
                                  <p:childTnLst>
                                    <p:animEffect transition="out" filter="dissolve">
                                      <p:cBhvr>
                                        <p:cTn id="179" dur="500"/>
                                        <p:tgtEl>
                                          <p:spTgt spid="2"/>
                                        </p:tgtEl>
                                      </p:cBhvr>
                                    </p:animEffect>
                                    <p:set>
                                      <p:cBhvr>
                                        <p:cTn id="180" dur="1" fill="hold">
                                          <p:stCondLst>
                                            <p:cond delay="499"/>
                                          </p:stCondLst>
                                        </p:cTn>
                                        <p:tgtEl>
                                          <p:spTgt spid="2"/>
                                        </p:tgtEl>
                                        <p:attrNameLst>
                                          <p:attrName>style.visibility</p:attrName>
                                        </p:attrNameLst>
                                      </p:cBhvr>
                                      <p:to>
                                        <p:strVal val="hidden"/>
                                      </p:to>
                                    </p:set>
                                  </p:childTnLst>
                                </p:cTn>
                              </p:par>
                            </p:childTnLst>
                          </p:cTn>
                        </p:par>
                        <p:par>
                          <p:cTn id="181" fill="hold">
                            <p:stCondLst>
                              <p:cond delay="1000"/>
                            </p:stCondLst>
                            <p:childTnLst>
                              <p:par>
                                <p:cTn id="182" presetID="9" presetClass="entr" presetSubtype="0" fill="hold" nodeType="afterEffect">
                                  <p:stCondLst>
                                    <p:cond delay="0"/>
                                  </p:stCondLst>
                                  <p:childTnLst>
                                    <p:set>
                                      <p:cBhvr>
                                        <p:cTn id="183" dur="1" fill="hold">
                                          <p:stCondLst>
                                            <p:cond delay="0"/>
                                          </p:stCondLst>
                                        </p:cTn>
                                        <p:tgtEl>
                                          <p:spTgt spid="26"/>
                                        </p:tgtEl>
                                        <p:attrNameLst>
                                          <p:attrName>style.visibility</p:attrName>
                                        </p:attrNameLst>
                                      </p:cBhvr>
                                      <p:to>
                                        <p:strVal val="visible"/>
                                      </p:to>
                                    </p:set>
                                    <p:animEffect transition="in" filter="dissolve">
                                      <p:cBhvr>
                                        <p:cTn id="1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P spid="65" grpId="0" animBg="1"/>
      <p:bldP spid="65" grpId="1"/>
      <p:bldP spid="67" grpId="0"/>
      <p:bldP spid="67" grpId="1"/>
      <p:bldP spid="72" grpId="0" animBg="1"/>
      <p:bldP spid="72" grpId="1" animBg="1"/>
      <p:bldP spid="72" grpId="2" animBg="1"/>
      <p:bldP spid="71" grpId="0" animBg="1"/>
      <p:bldP spid="71" grpId="1" animBg="1"/>
      <p:bldP spid="73" grpId="0" animBg="1"/>
      <p:bldP spid="73" grpId="1"/>
      <p:bldP spid="2" grpId="0"/>
      <p:bldP spid="2" grpId="1"/>
      <p:bldP spid="25" grpId="0"/>
      <p:bldP spid="25" grpId="1"/>
      <p:bldP spid="32" grpId="0" animBg="1"/>
      <p:bldP spid="32" grpId="1" animBg="1"/>
      <p:bldP spid="33" grpId="0"/>
      <p:bldP spid="33" grpId="1"/>
      <p:bldP spid="35" grpId="0"/>
      <p:bldP spid="35" grpId="1"/>
      <p:bldP spid="75" grpId="0"/>
      <p:bldP spid="75" grpId="1"/>
      <p:bldP spid="76" grpId="0"/>
      <p:bldP spid="76" grpId="1"/>
      <p:bldP spid="77" grpId="0"/>
      <p:bldP spid="77" grpId="1"/>
      <p:bldP spid="78" grpId="0"/>
      <p:bldP spid="78" grpId="1"/>
      <p:bldP spid="81" grpId="0"/>
      <p:bldP spid="81" grpId="1"/>
      <p:bldP spid="81" grpId="2"/>
      <p:bldP spid="85" grpId="0"/>
      <p:bldP spid="8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2F64965B-AF16-F44C-BAEE-B8ABE2F453B5}"/>
              </a:ext>
            </a:extLst>
          </p:cNvPr>
          <p:cNvSpPr/>
          <p:nvPr/>
        </p:nvSpPr>
        <p:spPr>
          <a:xfrm>
            <a:off x="8447315" y="2000860"/>
            <a:ext cx="2906485" cy="290648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Population</a:t>
            </a:r>
          </a:p>
        </p:txBody>
      </p:sp>
      <p:sp>
        <p:nvSpPr>
          <p:cNvPr id="24" name="TextBox 23">
            <a:extLst>
              <a:ext uri="{FF2B5EF4-FFF2-40B4-BE49-F238E27FC236}">
                <a16:creationId xmlns:a16="http://schemas.microsoft.com/office/drawing/2014/main" id="{6D57FE0B-6BB8-5D4E-B1D8-1FBD332C503F}"/>
              </a:ext>
            </a:extLst>
          </p:cNvPr>
          <p:cNvSpPr txBox="1"/>
          <p:nvPr/>
        </p:nvSpPr>
        <p:spPr>
          <a:xfrm>
            <a:off x="8789001" y="3749159"/>
            <a:ext cx="628697" cy="369332"/>
          </a:xfrm>
          <a:prstGeom prst="rect">
            <a:avLst/>
          </a:prstGeom>
          <a:noFill/>
        </p:spPr>
        <p:txBody>
          <a:bodyPr wrap="none" rtlCol="0">
            <a:spAutoFit/>
          </a:bodyPr>
          <a:lstStyle/>
          <a:p>
            <a:pPr algn="ctr"/>
            <a:r>
              <a:rPr lang="en-US" dirty="0">
                <a:solidFill>
                  <a:srgbClr val="0070C0"/>
                </a:solidFill>
                <a:latin typeface="Lucida Handwriting" panose="03010101010101010101" pitchFamily="66" charset="77"/>
              </a:rPr>
              <a:t>X</a:t>
            </a:r>
            <a:r>
              <a:rPr lang="en-US" baseline="-25000" dirty="0">
                <a:solidFill>
                  <a:srgbClr val="0070C0"/>
                </a:solidFill>
                <a:latin typeface="Lucida Handwriting" panose="03010101010101010101" pitchFamily="66" charset="77"/>
              </a:rPr>
              <a:t> </a:t>
            </a:r>
            <a:r>
              <a:rPr lang="en-US" dirty="0">
                <a:solidFill>
                  <a:srgbClr val="0070C0"/>
                </a:solidFill>
                <a:latin typeface="Lucida Handwriting" panose="03010101010101010101" pitchFamily="66" charset="77"/>
              </a:rPr>
              <a:t> </a:t>
            </a:r>
            <a:r>
              <a:rPr lang="en-US" dirty="0">
                <a:latin typeface="Lucida Handwriting" panose="03010101010101010101" pitchFamily="66" charset="77"/>
              </a:rPr>
              <a:t>~</a:t>
            </a:r>
            <a:endParaRPr lang="en-US" b="1" dirty="0">
              <a:latin typeface="Lucida Handwriting" panose="03010101010101010101" pitchFamily="66" charset="77"/>
            </a:endParaRPr>
          </a:p>
        </p:txBody>
      </p:sp>
      <p:sp>
        <p:nvSpPr>
          <p:cNvPr id="4" name="Rectangle 3">
            <a:extLst>
              <a:ext uri="{FF2B5EF4-FFF2-40B4-BE49-F238E27FC236}">
                <a16:creationId xmlns:a16="http://schemas.microsoft.com/office/drawing/2014/main" id="{980ADA1E-B6F4-C645-A0B9-CEE6F8F52397}"/>
              </a:ext>
            </a:extLst>
          </p:cNvPr>
          <p:cNvSpPr/>
          <p:nvPr/>
        </p:nvSpPr>
        <p:spPr>
          <a:xfrm>
            <a:off x="10350308" y="3729603"/>
            <a:ext cx="878767" cy="369332"/>
          </a:xfrm>
          <a:prstGeom prst="rect">
            <a:avLst/>
          </a:prstGeom>
        </p:spPr>
        <p:txBody>
          <a:bodyPr wrap="none">
            <a:spAutoFit/>
          </a:bodyPr>
          <a:lstStyle/>
          <a:p>
            <a:r>
              <a:rPr lang="en-US" b="1" dirty="0">
                <a:latin typeface="Lucida Handwriting" panose="03010101010101010101" pitchFamily="66" charset="77"/>
              </a:rPr>
              <a:t>(</a:t>
            </a:r>
            <a:r>
              <a:rPr lang="en-US" b="1" dirty="0">
                <a:solidFill>
                  <a:srgbClr val="7030A0"/>
                </a:solidFill>
                <a:latin typeface="Lucida Handwriting" panose="03010101010101010101" pitchFamily="66" charset="77"/>
              </a:rPr>
              <a:t>𝜇</a:t>
            </a:r>
            <a:r>
              <a:rPr lang="en-US" b="1" dirty="0">
                <a:latin typeface="Lucida Handwriting" panose="03010101010101010101" pitchFamily="66" charset="77"/>
              </a:rPr>
              <a:t>, </a:t>
            </a:r>
            <a:r>
              <a:rPr lang="en-US" b="1" dirty="0">
                <a:solidFill>
                  <a:srgbClr val="7030A0"/>
                </a:solidFill>
                <a:latin typeface="Lucida Handwriting" panose="03010101010101010101" pitchFamily="66" charset="77"/>
              </a:rPr>
              <a:t>𝜎</a:t>
            </a:r>
            <a:r>
              <a:rPr lang="en-US" b="1" dirty="0">
                <a:latin typeface="Lucida Handwriting" panose="03010101010101010101" pitchFamily="66" charset="77"/>
              </a:rPr>
              <a:t>)</a:t>
            </a:r>
            <a:endParaRPr lang="en-US" dirty="0"/>
          </a:p>
        </p:txBody>
      </p:sp>
      <p:sp>
        <p:nvSpPr>
          <p:cNvPr id="5" name="Rectangle 4">
            <a:extLst>
              <a:ext uri="{FF2B5EF4-FFF2-40B4-BE49-F238E27FC236}">
                <a16:creationId xmlns:a16="http://schemas.microsoft.com/office/drawing/2014/main" id="{9AE46CC2-7C9B-BC4B-BCAB-819D59663104}"/>
              </a:ext>
            </a:extLst>
          </p:cNvPr>
          <p:cNvSpPr/>
          <p:nvPr/>
        </p:nvSpPr>
        <p:spPr>
          <a:xfrm>
            <a:off x="9386702" y="3749159"/>
            <a:ext cx="1178528" cy="369332"/>
          </a:xfrm>
          <a:prstGeom prst="rect">
            <a:avLst/>
          </a:prstGeom>
        </p:spPr>
        <p:txBody>
          <a:bodyPr wrap="none">
            <a:spAutoFit/>
          </a:bodyPr>
          <a:lstStyle/>
          <a:p>
            <a:r>
              <a:rPr lang="en-US" b="1" dirty="0">
                <a:latin typeface="Lucida Handwriting" panose="03010101010101010101" pitchFamily="66" charset="77"/>
              </a:rPr>
              <a:t>Normal</a:t>
            </a:r>
            <a:endParaRPr lang="en-US" dirty="0"/>
          </a:p>
        </p:txBody>
      </p:sp>
      <p:cxnSp>
        <p:nvCxnSpPr>
          <p:cNvPr id="8" name="Straight Connector 7">
            <a:extLst>
              <a:ext uri="{FF2B5EF4-FFF2-40B4-BE49-F238E27FC236}">
                <a16:creationId xmlns:a16="http://schemas.microsoft.com/office/drawing/2014/main" id="{723901EF-A06D-3A46-944B-E0310B204FE7}"/>
              </a:ext>
            </a:extLst>
          </p:cNvPr>
          <p:cNvCxnSpPr>
            <a:cxnSpLocks/>
          </p:cNvCxnSpPr>
          <p:nvPr/>
        </p:nvCxnSpPr>
        <p:spPr>
          <a:xfrm flipV="1">
            <a:off x="9386702" y="3803073"/>
            <a:ext cx="1178528" cy="1589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908E9D-64D8-8947-A66A-C711F0274C0A}"/>
              </a:ext>
            </a:extLst>
          </p:cNvPr>
          <p:cNvSpPr txBox="1"/>
          <p:nvPr/>
        </p:nvSpPr>
        <p:spPr>
          <a:xfrm>
            <a:off x="9558957" y="3743176"/>
            <a:ext cx="683200" cy="369332"/>
          </a:xfrm>
          <a:prstGeom prst="rect">
            <a:avLst/>
          </a:prstGeom>
          <a:noFill/>
        </p:spPr>
        <p:txBody>
          <a:bodyPr wrap="none" rtlCol="0">
            <a:spAutoFit/>
          </a:bodyPr>
          <a:lstStyle/>
          <a:p>
            <a:pPr algn="ctr"/>
            <a:r>
              <a:rPr lang="en-US" b="1" dirty="0">
                <a:latin typeface="Lucida Handwriting" panose="03010101010101010101" pitchFamily="66" charset="77"/>
              </a:rPr>
              <a:t>ANY</a:t>
            </a:r>
          </a:p>
        </p:txBody>
      </p:sp>
      <p:sp>
        <p:nvSpPr>
          <p:cNvPr id="2" name="Title 1"/>
          <p:cNvSpPr>
            <a:spLocks noGrp="1"/>
          </p:cNvSpPr>
          <p:nvPr>
            <p:ph type="title"/>
          </p:nvPr>
        </p:nvSpPr>
        <p:spPr/>
        <p:txBody>
          <a:bodyPr>
            <a:normAutofit/>
          </a:bodyPr>
          <a:lstStyle/>
          <a:p>
            <a:r>
              <a:rPr lang="en-US" sz="3100" b="1" dirty="0"/>
              <a:t>Central limit theorem</a:t>
            </a:r>
          </a:p>
        </p:txBody>
      </p:sp>
      <p:sp>
        <p:nvSpPr>
          <p:cNvPr id="6" name="Rectangle 5"/>
          <p:cNvSpPr/>
          <p:nvPr/>
        </p:nvSpPr>
        <p:spPr>
          <a:xfrm>
            <a:off x="0" y="6546295"/>
            <a:ext cx="12192000" cy="311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 Statistical data analysis in R. Viktor Ermakov </a:t>
            </a:r>
            <a:r>
              <a:rPr lang="mr-IN" dirty="0"/>
              <a:t>–</a:t>
            </a:r>
            <a:r>
              <a:rPr lang="en-US" dirty="0"/>
              <a:t> Visiting professor, </a:t>
            </a:r>
            <a:r>
              <a:rPr lang="en-US" dirty="0" err="1"/>
              <a:t>UFSCar</a:t>
            </a:r>
            <a:r>
              <a:rPr lang="en-US" dirty="0"/>
              <a:t>.</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11950739-4E0B-954A-A289-34C97FDC9880}"/>
                  </a:ext>
                </a:extLst>
              </p:cNvPr>
              <p:cNvSpPr/>
              <p:nvPr/>
            </p:nvSpPr>
            <p:spPr>
              <a:xfrm>
                <a:off x="787643" y="1519514"/>
                <a:ext cx="6748963" cy="584775"/>
              </a:xfrm>
              <a:prstGeom prst="rect">
                <a:avLst/>
              </a:prstGeom>
            </p:spPr>
            <p:txBody>
              <a:bodyPr wrap="none">
                <a:spAutoFit/>
              </a:bodyPr>
              <a:lstStyle/>
              <a:p>
                <a14:m>
                  <m:oMath xmlns:m="http://schemas.openxmlformats.org/officeDocument/2006/math">
                    <m:acc>
                      <m:accPr>
                        <m:chr m:val="̅"/>
                        <m:ctrlPr>
                          <a:rPr lang="en-US" sz="3200" b="1" i="1" smtClean="0">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a:solidFill>
                          <a:srgbClr val="FF0000"/>
                        </a:solidFill>
                        <a:latin typeface="Cambria Math" panose="02040503050406030204" pitchFamily="18" charset="0"/>
                      </a:rPr>
                      <m:t>𝟏</m:t>
                    </m:r>
                  </m:oMath>
                </a14:m>
                <a:r>
                  <a:rPr lang="en-US" sz="3200" b="1" dirty="0"/>
                  <a:t>,</a:t>
                </a:r>
                <a:r>
                  <a:rPr lang="en-US" sz="3200" dirty="0"/>
                  <a:t> </a:t>
                </a:r>
                <a14:m>
                  <m:oMath xmlns:m="http://schemas.openxmlformats.org/officeDocument/2006/math">
                    <m:acc>
                      <m:accPr>
                        <m:chr m:val="̅"/>
                        <m:ctrlPr>
                          <a:rPr lang="en-US" sz="3200" b="1" i="1">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a:solidFill>
                          <a:srgbClr val="FF0000"/>
                        </a:solidFill>
                        <a:latin typeface="Cambria Math" panose="02040503050406030204" pitchFamily="18" charset="0"/>
                      </a:rPr>
                      <m:t>𝟐</m:t>
                    </m:r>
                  </m:oMath>
                </a14:m>
                <a:r>
                  <a:rPr lang="en-US" sz="3200" b="1" dirty="0"/>
                  <a:t>, …, </a:t>
                </a:r>
                <a14:m>
                  <m:oMath xmlns:m="http://schemas.openxmlformats.org/officeDocument/2006/math">
                    <m:acc>
                      <m:accPr>
                        <m:chr m:val="̅"/>
                        <m:ctrlPr>
                          <a:rPr lang="en-US" sz="3200" b="1" i="1">
                            <a:solidFill>
                              <a:srgbClr val="FF0000"/>
                            </a:solidFill>
                            <a:latin typeface="Cambria Math" panose="02040503050406030204" pitchFamily="18" charset="0"/>
                          </a:rPr>
                        </m:ctrlPr>
                      </m:accPr>
                      <m:e>
                        <m:r>
                          <m:rPr>
                            <m:nor/>
                          </m:rPr>
                          <a:rPr lang="en-US" sz="3200" b="1" dirty="0">
                            <a:solidFill>
                              <a:srgbClr val="FF0000"/>
                            </a:solidFill>
                            <a:latin typeface="Lucida Handwriting" panose="03010101010101010101" pitchFamily="66" charset="77"/>
                          </a:rPr>
                          <m:t>x</m:t>
                        </m:r>
                      </m:e>
                    </m:acc>
                    <m:r>
                      <a:rPr lang="en-US" sz="3200" b="1" i="1" baseline="-25000">
                        <a:solidFill>
                          <a:srgbClr val="FF0000"/>
                        </a:solidFill>
                        <a:latin typeface="Cambria Math" panose="02040503050406030204" pitchFamily="18" charset="0"/>
                      </a:rPr>
                      <m:t>𝑺</m:t>
                    </m:r>
                    <m:r>
                      <a:rPr lang="en-US" sz="3200" b="1" i="1" baseline="-25000" smtClean="0">
                        <a:solidFill>
                          <a:srgbClr val="FF0000"/>
                        </a:solidFill>
                        <a:latin typeface="Cambria Math" panose="02040503050406030204" pitchFamily="18" charset="0"/>
                      </a:rPr>
                      <m:t>𝒏</m:t>
                    </m:r>
                  </m:oMath>
                </a14:m>
                <a:r>
                  <a:rPr lang="en-US" sz="3200" dirty="0"/>
                  <a:t> – means of samples </a:t>
                </a:r>
                <a:r>
                  <a:rPr lang="en-US" sz="3200" dirty="0">
                    <a:solidFill>
                      <a:srgbClr val="0070C0"/>
                    </a:solidFill>
                    <a:latin typeface="Lucida Handwriting" panose="03010101010101010101" pitchFamily="66" charset="77"/>
                  </a:rPr>
                  <a:t>X</a:t>
                </a:r>
                <a:r>
                  <a:rPr lang="en-US" sz="3200" baseline="-25000" dirty="0">
                    <a:solidFill>
                      <a:srgbClr val="0070C0"/>
                    </a:solidFill>
                    <a:latin typeface="Lucida Handwriting" panose="03010101010101010101" pitchFamily="66" charset="77"/>
                  </a:rPr>
                  <a:t>S</a:t>
                </a:r>
              </a:p>
            </p:txBody>
          </p:sp>
        </mc:Choice>
        <mc:Fallback xmlns="">
          <p:sp>
            <p:nvSpPr>
              <p:cNvPr id="28" name="Rectangle 27">
                <a:extLst>
                  <a:ext uri="{FF2B5EF4-FFF2-40B4-BE49-F238E27FC236}">
                    <a16:creationId xmlns:a16="http://schemas.microsoft.com/office/drawing/2014/main" id="{11950739-4E0B-954A-A289-34C97FDC9880}"/>
                  </a:ext>
                </a:extLst>
              </p:cNvPr>
              <p:cNvSpPr>
                <a:spLocks noRot="1" noChangeAspect="1" noMove="1" noResize="1" noEditPoints="1" noAdjustHandles="1" noChangeArrowheads="1" noChangeShapeType="1" noTextEdit="1"/>
              </p:cNvSpPr>
              <p:nvPr/>
            </p:nvSpPr>
            <p:spPr>
              <a:xfrm>
                <a:off x="787643" y="1519514"/>
                <a:ext cx="6748963" cy="584775"/>
              </a:xfrm>
              <a:prstGeom prst="rect">
                <a:avLst/>
              </a:prstGeom>
              <a:blipFill>
                <a:blip r:embed="rId3"/>
                <a:stretch>
                  <a:fillRect l="-564" t="-17391" r="-188" b="-32609"/>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5AA84F2A-9253-7B4B-9BDB-666D6A81A476}"/>
              </a:ext>
            </a:extLst>
          </p:cNvPr>
          <p:cNvSpPr txBox="1"/>
          <p:nvPr/>
        </p:nvSpPr>
        <p:spPr>
          <a:xfrm>
            <a:off x="7327996" y="1488735"/>
            <a:ext cx="663964" cy="646331"/>
          </a:xfrm>
          <a:prstGeom prst="rect">
            <a:avLst/>
          </a:prstGeom>
          <a:noFill/>
        </p:spPr>
        <p:txBody>
          <a:bodyPr wrap="none" rtlCol="0">
            <a:spAutoFit/>
          </a:bodyPr>
          <a:lstStyle/>
          <a:p>
            <a:r>
              <a:rPr lang="en-US" sz="3600" dirty="0">
                <a:solidFill>
                  <a:srgbClr val="FF0000"/>
                </a:solidFill>
                <a:latin typeface="Lucida Handwriting" panose="03010101010101010101" pitchFamily="66" charset="77"/>
              </a:rPr>
              <a:t>-?</a:t>
            </a:r>
          </a:p>
        </p:txBody>
      </p:sp>
      <p:sp>
        <p:nvSpPr>
          <p:cNvPr id="31" name="Rounded Rectangle 30">
            <a:extLst>
              <a:ext uri="{FF2B5EF4-FFF2-40B4-BE49-F238E27FC236}">
                <a16:creationId xmlns:a16="http://schemas.microsoft.com/office/drawing/2014/main" id="{0FC4DFE7-D60E-6D4E-9A24-BCA9B256C393}"/>
              </a:ext>
            </a:extLst>
          </p:cNvPr>
          <p:cNvSpPr/>
          <p:nvPr/>
        </p:nvSpPr>
        <p:spPr>
          <a:xfrm>
            <a:off x="1732759" y="2196470"/>
            <a:ext cx="5197279" cy="1953704"/>
          </a:xfrm>
          <a:prstGeom prst="roundRect">
            <a:avLst/>
          </a:prstGeom>
          <a:solidFill>
            <a:schemeClr val="tx1">
              <a:lumMod val="85000"/>
              <a:lumOff val="1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﻿Whatever the population,</a:t>
            </a:r>
          </a:p>
          <a:p>
            <a:pPr algn="ctr"/>
            <a:r>
              <a:rPr lang="en-US" sz="2800" dirty="0"/>
              <a:t>the distribution of </a:t>
            </a:r>
            <a:r>
              <a:rPr lang="en-US" sz="2800" b="1" dirty="0">
                <a:solidFill>
                  <a:srgbClr val="0070C0"/>
                </a:solidFill>
                <a:latin typeface="Lucida Handwriting" panose="03010101010101010101" pitchFamily="66" charset="77"/>
              </a:rPr>
              <a:t>X</a:t>
            </a:r>
            <a:r>
              <a:rPr lang="en-US" sz="2800" b="1" baseline="-25000" dirty="0">
                <a:solidFill>
                  <a:srgbClr val="0070C0"/>
                </a:solidFill>
                <a:latin typeface="Lucida Handwriting" panose="03010101010101010101" pitchFamily="66" charset="77"/>
              </a:rPr>
              <a:t>S</a:t>
            </a:r>
            <a:r>
              <a:rPr lang="en-US" sz="2800" dirty="0"/>
              <a:t> is</a:t>
            </a:r>
          </a:p>
          <a:p>
            <a:pPr algn="ctr"/>
            <a:r>
              <a:rPr lang="en-US" sz="2800" i="1" u="sng" dirty="0">
                <a:solidFill>
                  <a:srgbClr val="7030A0"/>
                </a:solidFill>
                <a:latin typeface="Bradley Hand" pitchFamily="2" charset="77"/>
              </a:rPr>
              <a:t>approximately normal</a:t>
            </a:r>
          </a:p>
          <a:p>
            <a:pPr algn="ctr"/>
            <a:r>
              <a:rPr lang="en-US" sz="2800" dirty="0"/>
              <a:t>when </a:t>
            </a:r>
            <a:r>
              <a:rPr lang="en-US" sz="2800" b="1" dirty="0">
                <a:solidFill>
                  <a:srgbClr val="FF0000"/>
                </a:solidFill>
                <a:latin typeface="Lucida Handwriting" panose="03010101010101010101" pitchFamily="66" charset="77"/>
              </a:rPr>
              <a:t>n</a:t>
            </a:r>
            <a:r>
              <a:rPr lang="en-US" sz="2800" dirty="0"/>
              <a:t>  is large.</a:t>
            </a:r>
          </a:p>
        </p:txBody>
      </p:sp>
      <p:sp>
        <p:nvSpPr>
          <p:cNvPr id="33" name="Rectangle 32">
            <a:extLst>
              <a:ext uri="{FF2B5EF4-FFF2-40B4-BE49-F238E27FC236}">
                <a16:creationId xmlns:a16="http://schemas.microsoft.com/office/drawing/2014/main" id="{87B35B85-80C7-064F-B490-D7298DD3F72E}"/>
              </a:ext>
            </a:extLst>
          </p:cNvPr>
          <p:cNvSpPr/>
          <p:nvPr/>
        </p:nvSpPr>
        <p:spPr>
          <a:xfrm>
            <a:off x="6044640" y="5853446"/>
            <a:ext cx="333746" cy="369332"/>
          </a:xfrm>
          <a:prstGeom prst="rect">
            <a:avLst/>
          </a:prstGeom>
        </p:spPr>
        <p:txBody>
          <a:bodyPr wrap="none">
            <a:spAutoFit/>
          </a:bodyPr>
          <a:lstStyle/>
          <a:p>
            <a:r>
              <a:rPr lang="en-US" b="1" dirty="0">
                <a:solidFill>
                  <a:srgbClr val="FF0000"/>
                </a:solidFill>
                <a:latin typeface="Lucida Handwriting" panose="03010101010101010101" pitchFamily="66" charset="77"/>
              </a:rPr>
              <a:t>x</a:t>
            </a:r>
            <a:endParaRPr lang="en-US" dirty="0"/>
          </a:p>
        </p:txBody>
      </p:sp>
      <p:sp>
        <p:nvSpPr>
          <p:cNvPr id="34" name="Rectangle 33">
            <a:extLst>
              <a:ext uri="{FF2B5EF4-FFF2-40B4-BE49-F238E27FC236}">
                <a16:creationId xmlns:a16="http://schemas.microsoft.com/office/drawing/2014/main" id="{3C64E1FF-E26B-5A43-B1FC-4B58C5BF35FA}"/>
              </a:ext>
            </a:extLst>
          </p:cNvPr>
          <p:cNvSpPr/>
          <p:nvPr/>
        </p:nvSpPr>
        <p:spPr>
          <a:xfrm>
            <a:off x="2575344" y="4341748"/>
            <a:ext cx="689612" cy="369332"/>
          </a:xfrm>
          <a:prstGeom prst="rect">
            <a:avLst/>
          </a:prstGeom>
        </p:spPr>
        <p:txBody>
          <a:bodyPr wrap="none">
            <a:spAutoFit/>
          </a:bodyPr>
          <a:lstStyle/>
          <a:p>
            <a:r>
              <a:rPr lang="en-US" dirty="0">
                <a:latin typeface="Lucida Handwriting" panose="03010101010101010101" pitchFamily="66" charset="77"/>
              </a:rPr>
              <a:t>f(</a:t>
            </a:r>
            <a:r>
              <a:rPr lang="en-US" b="1" dirty="0">
                <a:solidFill>
                  <a:srgbClr val="FF0000"/>
                </a:solidFill>
                <a:latin typeface="Lucida Handwriting" panose="03010101010101010101" pitchFamily="66" charset="77"/>
              </a:rPr>
              <a:t>x</a:t>
            </a:r>
            <a:r>
              <a:rPr lang="en-US" dirty="0">
                <a:latin typeface="Lucida Handwriting" panose="03010101010101010101" pitchFamily="66" charset="77"/>
              </a:rPr>
              <a:t>)</a:t>
            </a:r>
            <a:endParaRPr lang="en-US" dirty="0"/>
          </a:p>
        </p:txBody>
      </p:sp>
      <p:cxnSp>
        <p:nvCxnSpPr>
          <p:cNvPr id="35" name="Straight Arrow Connector 34">
            <a:extLst>
              <a:ext uri="{FF2B5EF4-FFF2-40B4-BE49-F238E27FC236}">
                <a16:creationId xmlns:a16="http://schemas.microsoft.com/office/drawing/2014/main" id="{1D511CCE-BE8B-4544-AFA4-F6B6F6D1DA4C}"/>
              </a:ext>
            </a:extLst>
          </p:cNvPr>
          <p:cNvCxnSpPr>
            <a:cxnSpLocks/>
          </p:cNvCxnSpPr>
          <p:nvPr/>
        </p:nvCxnSpPr>
        <p:spPr>
          <a:xfrm flipV="1">
            <a:off x="2624402" y="4489225"/>
            <a:ext cx="0" cy="1673142"/>
          </a:xfrm>
          <a:prstGeom prst="straightConnector1">
            <a:avLst/>
          </a:prstGeom>
          <a:ln w="22225">
            <a:solidFill>
              <a:schemeClr val="bg2">
                <a:lumMod val="75000"/>
              </a:schemeClr>
            </a:solidFill>
            <a:prstDash val="sysDash"/>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3D4DC5B-2E48-5C44-B581-70CF9D0A13DA}"/>
              </a:ext>
            </a:extLst>
          </p:cNvPr>
          <p:cNvCxnSpPr>
            <a:cxnSpLocks/>
          </p:cNvCxnSpPr>
          <p:nvPr/>
        </p:nvCxnSpPr>
        <p:spPr>
          <a:xfrm>
            <a:off x="2133127" y="6168792"/>
            <a:ext cx="4034657" cy="0"/>
          </a:xfrm>
          <a:prstGeom prst="straightConnector1">
            <a:avLst/>
          </a:prstGeom>
          <a:ln w="2222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D3410B4-D094-8647-8C8C-00C3F3437D69}"/>
              </a:ext>
            </a:extLst>
          </p:cNvPr>
          <p:cNvSpPr/>
          <p:nvPr/>
        </p:nvSpPr>
        <p:spPr>
          <a:xfrm>
            <a:off x="4779129" y="5596424"/>
            <a:ext cx="1080745" cy="369332"/>
          </a:xfrm>
          <a:prstGeom prst="rect">
            <a:avLst/>
          </a:prstGeom>
          <a:ln>
            <a:noFill/>
          </a:ln>
        </p:spPr>
        <p:txBody>
          <a:bodyPr wrap="none">
            <a:spAutoFit/>
          </a:bodyPr>
          <a:lstStyle/>
          <a:p>
            <a:r>
              <a:rPr lang="en-US" dirty="0" err="1">
                <a:solidFill>
                  <a:schemeClr val="accent6">
                    <a:lumMod val="75000"/>
                  </a:schemeClr>
                </a:solidFill>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a:t>
            </a:r>
            <a:r>
              <a:rPr lang="en-US" dirty="0">
                <a:latin typeface="Lucida Handwriting" panose="03010101010101010101" pitchFamily="66" charset="77"/>
              </a:rPr>
              <a:t>(</a:t>
            </a:r>
            <a:r>
              <a:rPr lang="en-US" b="1" dirty="0">
                <a:solidFill>
                  <a:srgbClr val="FF0000"/>
                </a:solidFill>
                <a:latin typeface="Lucida Handwriting" panose="03010101010101010101" pitchFamily="66" charset="77"/>
              </a:rPr>
              <a:t>x</a:t>
            </a:r>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dirty="0">
                <a:latin typeface="Lucida Handwriting" panose="03010101010101010101" pitchFamily="66" charset="77"/>
              </a:rPr>
              <a:t>)</a:t>
            </a:r>
            <a:endParaRPr lang="en-US" dirty="0"/>
          </a:p>
        </p:txBody>
      </p:sp>
      <p:cxnSp>
        <p:nvCxnSpPr>
          <p:cNvPr id="38" name="Straight Connector 37">
            <a:extLst>
              <a:ext uri="{FF2B5EF4-FFF2-40B4-BE49-F238E27FC236}">
                <a16:creationId xmlns:a16="http://schemas.microsoft.com/office/drawing/2014/main" id="{632B6FEC-73C8-CA48-AB5E-8E578C259246}"/>
              </a:ext>
            </a:extLst>
          </p:cNvPr>
          <p:cNvCxnSpPr>
            <a:cxnSpLocks/>
          </p:cNvCxnSpPr>
          <p:nvPr/>
        </p:nvCxnSpPr>
        <p:spPr>
          <a:xfrm flipV="1">
            <a:off x="3483344" y="4650722"/>
            <a:ext cx="0" cy="1590427"/>
          </a:xfrm>
          <a:prstGeom prst="line">
            <a:avLst/>
          </a:prstGeom>
          <a:ln w="2222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ED8515B-1EF0-AE40-AB47-5E8C5BAF78AE}"/>
              </a:ext>
            </a:extLst>
          </p:cNvPr>
          <p:cNvSpPr/>
          <p:nvPr/>
        </p:nvSpPr>
        <p:spPr>
          <a:xfrm>
            <a:off x="3328899" y="6141914"/>
            <a:ext cx="328936" cy="369332"/>
          </a:xfrm>
          <a:prstGeom prst="rect">
            <a:avLst/>
          </a:prstGeom>
        </p:spPr>
        <p:txBody>
          <a:bodyPr wrap="none">
            <a:spAutoFit/>
          </a:bodyPr>
          <a:lstStyle/>
          <a:p>
            <a:r>
              <a:rPr lang="en-US" b="1" dirty="0">
                <a:solidFill>
                  <a:srgbClr val="7030A0"/>
                </a:solidFill>
                <a:latin typeface="Lucida Handwriting" panose="03010101010101010101" pitchFamily="66" charset="77"/>
              </a:rPr>
              <a:t>𝛍</a:t>
            </a:r>
            <a:endParaRPr lang="en-US" dirty="0"/>
          </a:p>
        </p:txBody>
      </p:sp>
      <p:sp>
        <p:nvSpPr>
          <p:cNvPr id="40" name="Freeform 39">
            <a:extLst>
              <a:ext uri="{FF2B5EF4-FFF2-40B4-BE49-F238E27FC236}">
                <a16:creationId xmlns:a16="http://schemas.microsoft.com/office/drawing/2014/main" id="{1BAA691E-98FF-2042-AD58-9AB3CDDDA4AD}"/>
              </a:ext>
            </a:extLst>
          </p:cNvPr>
          <p:cNvSpPr/>
          <p:nvPr/>
        </p:nvSpPr>
        <p:spPr>
          <a:xfrm>
            <a:off x="2676014" y="4623605"/>
            <a:ext cx="1569852" cy="1491202"/>
          </a:xfrm>
          <a:custGeom>
            <a:avLst/>
            <a:gdLst>
              <a:gd name="connsiteX0" fmla="*/ 0 w 3165231"/>
              <a:gd name="connsiteY0" fmla="*/ 1486513 h 1491202"/>
              <a:gd name="connsiteX1" fmla="*/ 1031631 w 3165231"/>
              <a:gd name="connsiteY1" fmla="*/ 1064482 h 1491202"/>
              <a:gd name="connsiteX2" fmla="*/ 1627163 w 3165231"/>
              <a:gd name="connsiteY2" fmla="*/ 27 h 1491202"/>
              <a:gd name="connsiteX3" fmla="*/ 2246141 w 3165231"/>
              <a:gd name="connsiteY3" fmla="*/ 1097307 h 1491202"/>
              <a:gd name="connsiteX4" fmla="*/ 3165231 w 3165231"/>
              <a:gd name="connsiteY4" fmla="*/ 1491202 h 1491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5231" h="1491202">
                <a:moveTo>
                  <a:pt x="0" y="1486513"/>
                </a:moveTo>
                <a:cubicBezTo>
                  <a:pt x="380218" y="1399371"/>
                  <a:pt x="760437" y="1312230"/>
                  <a:pt x="1031631" y="1064482"/>
                </a:cubicBezTo>
                <a:cubicBezTo>
                  <a:pt x="1302825" y="816734"/>
                  <a:pt x="1424745" y="-5444"/>
                  <a:pt x="1627163" y="27"/>
                </a:cubicBezTo>
                <a:cubicBezTo>
                  <a:pt x="1829581" y="5498"/>
                  <a:pt x="1989796" y="848778"/>
                  <a:pt x="2246141" y="1097307"/>
                </a:cubicBezTo>
                <a:cubicBezTo>
                  <a:pt x="2502486" y="1345836"/>
                  <a:pt x="2833858" y="1418519"/>
                  <a:pt x="3165231" y="1491202"/>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D2BB9D29-17E7-A042-BA13-7D90BC11A9CD}"/>
                  </a:ext>
                </a:extLst>
              </p:cNvPr>
              <p:cNvSpPr/>
              <p:nvPr/>
            </p:nvSpPr>
            <p:spPr>
              <a:xfrm>
                <a:off x="3671784" y="4615864"/>
                <a:ext cx="1233030" cy="369332"/>
              </a:xfrm>
              <a:prstGeom prst="rect">
                <a:avLst/>
              </a:prstGeom>
              <a:ln>
                <a:noFill/>
              </a:ln>
            </p:spPr>
            <p:txBody>
              <a:bodyPr wrap="none">
                <a:spAutoFit/>
              </a:bodyPr>
              <a:lstStyle/>
              <a:p>
                <a:r>
                  <a:rPr lang="en-US" dirty="0" err="1">
                    <a:solidFill>
                      <a:schemeClr val="accent4"/>
                    </a:solidFill>
                    <a:latin typeface="Lucida Handwriting" panose="03010101010101010101" pitchFamily="66" charset="77"/>
                  </a:rPr>
                  <a:t>f</a:t>
                </a:r>
                <a:r>
                  <a:rPr lang="en-US" b="1" baseline="-25000" dirty="0" err="1">
                    <a:solidFill>
                      <a:schemeClr val="accent1"/>
                    </a:solidFill>
                    <a:latin typeface="Lucida Handwriting" panose="03010101010101010101" pitchFamily="66" charset="77"/>
                  </a:rPr>
                  <a:t>Xs</a:t>
                </a:r>
                <a:r>
                  <a:rPr lang="en-US" dirty="0">
                    <a:latin typeface="Lucida Handwriting" panose="03010101010101010101" pitchFamily="66" charset="77"/>
                  </a:rPr>
                  <a:t>(</a:t>
                </a:r>
                <a14:m>
                  <m:oMath xmlns:m="http://schemas.openxmlformats.org/officeDocument/2006/math">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r>
                      <a:rPr lang="en-US" b="1" i="1" baseline="-25000">
                        <a:solidFill>
                          <a:srgbClr val="FF0000"/>
                        </a:solidFill>
                        <a:latin typeface="Cambria Math" panose="02040503050406030204" pitchFamily="18" charset="0"/>
                      </a:rPr>
                      <m:t>𝑺</m:t>
                    </m:r>
                  </m:oMath>
                </a14:m>
                <a:r>
                  <a:rPr lang="en-US" b="1" dirty="0">
                    <a:latin typeface="Lucida Handwriting" panose="03010101010101010101" pitchFamily="66" charset="77"/>
                  </a:rPr>
                  <a:t>,</a:t>
                </a:r>
                <a:r>
                  <a:rPr lang="en-US" b="1" dirty="0">
                    <a:solidFill>
                      <a:srgbClr val="FF0000"/>
                    </a:solidFill>
                    <a:latin typeface="Lucida Handwriting" panose="03010101010101010101" pitchFamily="66" charset="77"/>
                  </a:rPr>
                  <a:t> </a:t>
                </a:r>
                <a:r>
                  <a:rPr lang="en-US" b="1" dirty="0">
                    <a:solidFill>
                      <a:srgbClr val="7030A0"/>
                    </a:solidFill>
                    <a:latin typeface="Lucida Handwriting" panose="03010101010101010101" pitchFamily="66" charset="77"/>
                  </a:rPr>
                  <a:t>𝜇</a:t>
                </a:r>
                <a:r>
                  <a:rPr lang="en-US" dirty="0">
                    <a:latin typeface="Lucida Handwriting" panose="03010101010101010101" pitchFamily="66" charset="77"/>
                  </a:rPr>
                  <a:t>)</a:t>
                </a:r>
                <a:endParaRPr lang="en-US" dirty="0"/>
              </a:p>
            </p:txBody>
          </p:sp>
        </mc:Choice>
        <mc:Fallback xmlns="">
          <p:sp>
            <p:nvSpPr>
              <p:cNvPr id="42" name="Rectangle 41">
                <a:extLst>
                  <a:ext uri="{FF2B5EF4-FFF2-40B4-BE49-F238E27FC236}">
                    <a16:creationId xmlns:a16="http://schemas.microsoft.com/office/drawing/2014/main" id="{D2BB9D29-17E7-A042-BA13-7D90BC11A9CD}"/>
                  </a:ext>
                </a:extLst>
              </p:cNvPr>
              <p:cNvSpPr>
                <a:spLocks noRot="1" noChangeAspect="1" noMove="1" noResize="1" noEditPoints="1" noAdjustHandles="1" noChangeArrowheads="1" noChangeShapeType="1" noTextEdit="1"/>
              </p:cNvSpPr>
              <p:nvPr/>
            </p:nvSpPr>
            <p:spPr>
              <a:xfrm>
                <a:off x="3671784" y="4615864"/>
                <a:ext cx="1233030" cy="369332"/>
              </a:xfrm>
              <a:prstGeom prst="rect">
                <a:avLst/>
              </a:prstGeom>
              <a:blipFill>
                <a:blip r:embed="rId4"/>
                <a:stretch>
                  <a:fillRect l="-3061" t="-6452" r="-3061" b="-193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0CBDBC41-8F19-1F49-9C81-F960EBF33438}"/>
                  </a:ext>
                </a:extLst>
              </p:cNvPr>
              <p:cNvSpPr/>
              <p:nvPr/>
            </p:nvSpPr>
            <p:spPr>
              <a:xfrm>
                <a:off x="6018426" y="6123543"/>
                <a:ext cx="4732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a:solidFill>
                                <a:srgbClr val="FF0000"/>
                              </a:solidFill>
                              <a:latin typeface="Cambria Math" panose="02040503050406030204" pitchFamily="18" charset="0"/>
                            </a:rPr>
                          </m:ctrlPr>
                        </m:accPr>
                        <m:e>
                          <m:r>
                            <m:rPr>
                              <m:nor/>
                            </m:rPr>
                            <a:rPr lang="en-US" b="1" dirty="0">
                              <a:solidFill>
                                <a:srgbClr val="FF0000"/>
                              </a:solidFill>
                              <a:latin typeface="Lucida Handwriting" panose="03010101010101010101" pitchFamily="66" charset="77"/>
                            </a:rPr>
                            <m:t>x</m:t>
                          </m:r>
                        </m:e>
                      </m:acc>
                      <m:r>
                        <a:rPr lang="en-US" b="1" i="1" baseline="-25000">
                          <a:solidFill>
                            <a:srgbClr val="FF0000"/>
                          </a:solidFill>
                          <a:latin typeface="Cambria Math" panose="02040503050406030204" pitchFamily="18" charset="0"/>
                        </a:rPr>
                        <m:t>𝑺</m:t>
                      </m:r>
                    </m:oMath>
                  </m:oMathPara>
                </a14:m>
                <a:endParaRPr lang="en-US" dirty="0"/>
              </a:p>
            </p:txBody>
          </p:sp>
        </mc:Choice>
        <mc:Fallback xmlns="">
          <p:sp>
            <p:nvSpPr>
              <p:cNvPr id="44" name="Rectangle 43">
                <a:extLst>
                  <a:ext uri="{FF2B5EF4-FFF2-40B4-BE49-F238E27FC236}">
                    <a16:creationId xmlns:a16="http://schemas.microsoft.com/office/drawing/2014/main" id="{0CBDBC41-8F19-1F49-9C81-F960EBF33438}"/>
                  </a:ext>
                </a:extLst>
              </p:cNvPr>
              <p:cNvSpPr>
                <a:spLocks noRot="1" noChangeAspect="1" noMove="1" noResize="1" noEditPoints="1" noAdjustHandles="1" noChangeArrowheads="1" noChangeShapeType="1" noTextEdit="1"/>
              </p:cNvSpPr>
              <p:nvPr/>
            </p:nvSpPr>
            <p:spPr>
              <a:xfrm>
                <a:off x="6018426" y="6123543"/>
                <a:ext cx="473206" cy="369332"/>
              </a:xfrm>
              <a:prstGeom prst="rect">
                <a:avLst/>
              </a:prstGeom>
              <a:blipFill>
                <a:blip r:embed="rId5"/>
                <a:stretch>
                  <a:fillRect/>
                </a:stretch>
              </a:blipFill>
            </p:spPr>
            <p:txBody>
              <a:bodyPr/>
              <a:lstStyle/>
              <a:p>
                <a:r>
                  <a:rPr lang="en-US">
                    <a:noFill/>
                  </a:rPr>
                  <a:t> </a:t>
                </a:r>
              </a:p>
            </p:txBody>
          </p:sp>
        </mc:Fallback>
      </mc:AlternateContent>
      <p:sp>
        <p:nvSpPr>
          <p:cNvPr id="45" name="Freeform 44">
            <a:extLst>
              <a:ext uri="{FF2B5EF4-FFF2-40B4-BE49-F238E27FC236}">
                <a16:creationId xmlns:a16="http://schemas.microsoft.com/office/drawing/2014/main" id="{38B9FF5B-B069-AD4D-86CA-061C385CE76E}"/>
              </a:ext>
            </a:extLst>
          </p:cNvPr>
          <p:cNvSpPr/>
          <p:nvPr/>
        </p:nvSpPr>
        <p:spPr>
          <a:xfrm>
            <a:off x="2743200" y="4656667"/>
            <a:ext cx="3064933" cy="1422400"/>
          </a:xfrm>
          <a:custGeom>
            <a:avLst/>
            <a:gdLst>
              <a:gd name="connsiteX0" fmla="*/ 0 w 3064933"/>
              <a:gd name="connsiteY0" fmla="*/ 0 h 1422400"/>
              <a:gd name="connsiteX1" fmla="*/ 410633 w 3064933"/>
              <a:gd name="connsiteY1" fmla="*/ 867833 h 1422400"/>
              <a:gd name="connsiteX2" fmla="*/ 2146300 w 3064933"/>
              <a:gd name="connsiteY2" fmla="*/ 1329266 h 1422400"/>
              <a:gd name="connsiteX3" fmla="*/ 3064933 w 3064933"/>
              <a:gd name="connsiteY3" fmla="*/ 1422400 h 1422400"/>
              <a:gd name="connsiteX0" fmla="*/ 0 w 3064933"/>
              <a:gd name="connsiteY0" fmla="*/ 0 h 1422400"/>
              <a:gd name="connsiteX1" fmla="*/ 410633 w 3064933"/>
              <a:gd name="connsiteY1" fmla="*/ 867833 h 1422400"/>
              <a:gd name="connsiteX2" fmla="*/ 2146300 w 3064933"/>
              <a:gd name="connsiteY2" fmla="*/ 1329266 h 1422400"/>
              <a:gd name="connsiteX3" fmla="*/ 3064933 w 3064933"/>
              <a:gd name="connsiteY3" fmla="*/ 1422400 h 1422400"/>
              <a:gd name="connsiteX0" fmla="*/ 0 w 3064933"/>
              <a:gd name="connsiteY0" fmla="*/ 0 h 1422400"/>
              <a:gd name="connsiteX1" fmla="*/ 410633 w 3064933"/>
              <a:gd name="connsiteY1" fmla="*/ 867833 h 1422400"/>
              <a:gd name="connsiteX2" fmla="*/ 2146300 w 3064933"/>
              <a:gd name="connsiteY2" fmla="*/ 1329266 h 1422400"/>
              <a:gd name="connsiteX3" fmla="*/ 3064933 w 3064933"/>
              <a:gd name="connsiteY3" fmla="*/ 1422400 h 1422400"/>
            </a:gdLst>
            <a:ahLst/>
            <a:cxnLst>
              <a:cxn ang="0">
                <a:pos x="connsiteX0" y="connsiteY0"/>
              </a:cxn>
              <a:cxn ang="0">
                <a:pos x="connsiteX1" y="connsiteY1"/>
              </a:cxn>
              <a:cxn ang="0">
                <a:pos x="connsiteX2" y="connsiteY2"/>
              </a:cxn>
              <a:cxn ang="0">
                <a:pos x="connsiteX3" y="connsiteY3"/>
              </a:cxn>
            </a:cxnLst>
            <a:rect l="l" t="t" r="r" b="b"/>
            <a:pathLst>
              <a:path w="3064933" h="1422400">
                <a:moveTo>
                  <a:pt x="0" y="0"/>
                </a:moveTo>
                <a:cubicBezTo>
                  <a:pt x="26458" y="323144"/>
                  <a:pt x="91016" y="625122"/>
                  <a:pt x="410633" y="867833"/>
                </a:cubicBezTo>
                <a:cubicBezTo>
                  <a:pt x="730250" y="1110544"/>
                  <a:pt x="1564217" y="1253772"/>
                  <a:pt x="2146300" y="1329266"/>
                </a:cubicBezTo>
                <a:cubicBezTo>
                  <a:pt x="2728383" y="1404760"/>
                  <a:pt x="2927350" y="1407583"/>
                  <a:pt x="3064933" y="142240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2FDB8FB-528F-8749-B6A3-BF5D97C5C163}"/>
                  </a:ext>
                </a:extLst>
              </p:cNvPr>
              <p:cNvSpPr txBox="1"/>
              <p:nvPr/>
            </p:nvSpPr>
            <p:spPr>
              <a:xfrm>
                <a:off x="8650664" y="5077913"/>
                <a:ext cx="2256772" cy="1056058"/>
              </a:xfrm>
              <a:prstGeom prst="rect">
                <a:avLst/>
              </a:prstGeom>
              <a:noFill/>
            </p:spPr>
            <p:txBody>
              <a:bodyPr wrap="none" rtlCol="0">
                <a:spAutoFit/>
              </a:bodyPr>
              <a:lstStyle/>
              <a:p>
                <a:r>
                  <a:rPr lang="en-US" sz="3600" dirty="0">
                    <a:solidFill>
                      <a:srgbClr val="FF0000"/>
                    </a:solidFill>
                    <a:latin typeface="Lucida Handwriting" panose="03010101010101010101" pitchFamily="66" charset="77"/>
                  </a:rPr>
                  <a:t>Z </a:t>
                </a:r>
                <a:r>
                  <a:rPr lang="en-US" sz="3600" dirty="0">
                    <a:latin typeface="Lucida Handwriting" panose="03010101010101010101" pitchFamily="66" charset="77"/>
                  </a:rPr>
                  <a:t>=</a:t>
                </a:r>
                <a:r>
                  <a:rPr lang="en-US" sz="3600" dirty="0">
                    <a:solidFill>
                      <a:srgbClr val="FF0000"/>
                    </a:solidFill>
                    <a:latin typeface="Lucida Handwriting" panose="03010101010101010101" pitchFamily="66" charset="77"/>
                  </a:rPr>
                  <a:t> </a:t>
                </a:r>
                <a14:m>
                  <m:oMath xmlns:m="http://schemas.openxmlformats.org/officeDocument/2006/math">
                    <m:f>
                      <m:fPr>
                        <m:ctrlPr>
                          <a:rPr lang="en-US" sz="3600" i="1" smtClean="0">
                            <a:solidFill>
                              <a:srgbClr val="FF0000"/>
                            </a:solidFill>
                            <a:latin typeface="Cambria Math" panose="02040503050406030204" pitchFamily="18" charset="0"/>
                          </a:rPr>
                        </m:ctrlPr>
                      </m:fPr>
                      <m:num>
                        <m:acc>
                          <m:accPr>
                            <m:chr m:val="̅"/>
                            <m:ctrlPr>
                              <a:rPr lang="en-US" sz="3600" b="1" i="1" smtClean="0">
                                <a:solidFill>
                                  <a:srgbClr val="FF0000"/>
                                </a:solidFill>
                                <a:latin typeface="Cambria Math" panose="02040503050406030204" pitchFamily="18" charset="0"/>
                              </a:rPr>
                            </m:ctrlPr>
                          </m:accPr>
                          <m:e>
                            <m:r>
                              <m:rPr>
                                <m:nor/>
                              </m:rPr>
                              <a:rPr lang="en-US" sz="3600" b="1" i="0" dirty="0" smtClean="0">
                                <a:solidFill>
                                  <a:srgbClr val="FF0000"/>
                                </a:solidFill>
                                <a:latin typeface="Lucida Handwriting" panose="03010101010101010101" pitchFamily="66" charset="77"/>
                              </a:rPr>
                              <m:t>x</m:t>
                            </m:r>
                            <m:r>
                              <m:rPr>
                                <m:nor/>
                              </m:rPr>
                              <a:rPr lang="en-US" sz="3600" b="1" baseline="-25000" dirty="0">
                                <a:solidFill>
                                  <a:srgbClr val="FF0000"/>
                                </a:solidFill>
                                <a:latin typeface="Lucida Handwriting" panose="03010101010101010101" pitchFamily="66" charset="77"/>
                              </a:rPr>
                              <m:t>S</m:t>
                            </m:r>
                          </m:e>
                        </m:acc>
                        <m:r>
                          <a:rPr lang="en-US" sz="3600" b="0" i="1" smtClean="0">
                            <a:solidFill>
                              <a:srgbClr val="FF0000"/>
                            </a:solidFill>
                            <a:latin typeface="Cambria Math" panose="02040503050406030204" pitchFamily="18" charset="0"/>
                          </a:rPr>
                          <m:t> </m:t>
                        </m:r>
                        <m:r>
                          <a:rPr lang="en-US" sz="3600" b="0" i="1" smtClean="0">
                            <a:solidFill>
                              <a:schemeClr val="tx1"/>
                            </a:solidFill>
                            <a:latin typeface="Cambria Math" panose="02040503050406030204" pitchFamily="18" charset="0"/>
                          </a:rPr>
                          <m:t>−</m:t>
                        </m:r>
                        <m:r>
                          <m:rPr>
                            <m:nor/>
                          </m:rPr>
                          <a:rPr lang="en-US" sz="3600" b="1" i="0" smtClean="0">
                            <a:solidFill>
                              <a:srgbClr val="FF0000"/>
                            </a:solidFill>
                            <a:latin typeface="Cambria Math" panose="02040503050406030204" pitchFamily="18" charset="0"/>
                          </a:rPr>
                          <m:t> </m:t>
                        </m:r>
                        <m:r>
                          <m:rPr>
                            <m:nor/>
                          </m:rPr>
                          <a:rPr lang="en-US" sz="3600" b="1" dirty="0">
                            <a:solidFill>
                              <a:srgbClr val="7030A0"/>
                            </a:solidFill>
                            <a:latin typeface="Lucida Handwriting" panose="03010101010101010101" pitchFamily="66" charset="77"/>
                          </a:rPr>
                          <m:t>𝜇</m:t>
                        </m:r>
                      </m:num>
                      <m:den>
                        <m:r>
                          <m:rPr>
                            <m:nor/>
                          </m:rPr>
                          <a:rPr lang="en-US" sz="3600" b="1" dirty="0">
                            <a:solidFill>
                              <a:srgbClr val="7030A0"/>
                            </a:solidFill>
                            <a:latin typeface="Lucida Handwriting" panose="03010101010101010101" pitchFamily="66" charset="77"/>
                          </a:rPr>
                          <m:t>𝜎</m:t>
                        </m:r>
                        <m:r>
                          <a:rPr lang="en-US" sz="3600" b="0" i="1" dirty="0" smtClean="0">
                            <a:solidFill>
                              <a:schemeClr val="tx1"/>
                            </a:solidFill>
                            <a:latin typeface="Cambria Math" panose="02040503050406030204" pitchFamily="18" charset="0"/>
                          </a:rPr>
                          <m:t>/</m:t>
                        </m:r>
                        <m:rad>
                          <m:radPr>
                            <m:degHide m:val="on"/>
                            <m:ctrlPr>
                              <a:rPr lang="en-US" sz="3600" b="0" i="1" dirty="0" smtClean="0">
                                <a:solidFill>
                                  <a:schemeClr val="tx1"/>
                                </a:solidFill>
                                <a:latin typeface="Cambria Math" panose="02040503050406030204" pitchFamily="18" charset="0"/>
                              </a:rPr>
                            </m:ctrlPr>
                          </m:radPr>
                          <m:deg/>
                          <m:e>
                            <m:r>
                              <m:rPr>
                                <m:nor/>
                              </m:rPr>
                              <a:rPr lang="en-US" sz="3600" b="1" dirty="0">
                                <a:solidFill>
                                  <a:srgbClr val="FF0000"/>
                                </a:solidFill>
                                <a:latin typeface="Lucida Handwriting" panose="03010101010101010101" pitchFamily="66" charset="77"/>
                              </a:rPr>
                              <m:t>n</m:t>
                            </m:r>
                          </m:e>
                        </m:rad>
                      </m:den>
                    </m:f>
                  </m:oMath>
                </a14:m>
                <a:endParaRPr lang="en-US" sz="3600" dirty="0">
                  <a:solidFill>
                    <a:srgbClr val="FF0000"/>
                  </a:solidFill>
                  <a:latin typeface="Lucida Handwriting" panose="03010101010101010101" pitchFamily="66" charset="77"/>
                </a:endParaRPr>
              </a:p>
            </p:txBody>
          </p:sp>
        </mc:Choice>
        <mc:Fallback xmlns="">
          <p:sp>
            <p:nvSpPr>
              <p:cNvPr id="46" name="TextBox 45">
                <a:extLst>
                  <a:ext uri="{FF2B5EF4-FFF2-40B4-BE49-F238E27FC236}">
                    <a16:creationId xmlns:a16="http://schemas.microsoft.com/office/drawing/2014/main" id="{02FDB8FB-528F-8749-B6A3-BF5D97C5C163}"/>
                  </a:ext>
                </a:extLst>
              </p:cNvPr>
              <p:cNvSpPr txBox="1">
                <a:spLocks noRot="1" noChangeAspect="1" noMove="1" noResize="1" noEditPoints="1" noAdjustHandles="1" noChangeArrowheads="1" noChangeShapeType="1" noTextEdit="1"/>
              </p:cNvSpPr>
              <p:nvPr/>
            </p:nvSpPr>
            <p:spPr>
              <a:xfrm>
                <a:off x="8650664" y="5077913"/>
                <a:ext cx="2256772" cy="1056058"/>
              </a:xfrm>
              <a:prstGeom prst="rect">
                <a:avLst/>
              </a:prstGeom>
              <a:blipFill>
                <a:blip r:embed="rId6"/>
                <a:stretch>
                  <a:fillRect l="-7821" t="-4762" r="-1117" b="-8333"/>
                </a:stretch>
              </a:blipFill>
            </p:spPr>
            <p:txBody>
              <a:bodyPr/>
              <a:lstStyle/>
              <a:p>
                <a:r>
                  <a:rPr lang="en-US">
                    <a:noFill/>
                  </a:rPr>
                  <a:t> </a:t>
                </a:r>
              </a:p>
            </p:txBody>
          </p:sp>
        </mc:Fallback>
      </mc:AlternateContent>
    </p:spTree>
    <p:extLst>
      <p:ext uri="{BB962C8B-B14F-4D97-AF65-F5344CB8AC3E}">
        <p14:creationId xmlns:p14="http://schemas.microsoft.com/office/powerpoint/2010/main" val="4180126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par>
                          <p:cTn id="27" fill="hold">
                            <p:stCondLst>
                              <p:cond delay="500"/>
                            </p:stCondLst>
                            <p:childTnLst>
                              <p:par>
                                <p:cTn id="28" presetID="9" presetClass="exit" presetSubtype="0" fill="hold" nodeType="afterEffect">
                                  <p:stCondLst>
                                    <p:cond delay="0"/>
                                  </p:stCondLst>
                                  <p:childTnLst>
                                    <p:animEffect transition="out" filter="dissolv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par>
                                <p:cTn id="38" presetID="0" presetClass="path" presetSubtype="0" accel="50000" decel="50000" fill="hold" grpId="1" nodeType="withEffect">
                                  <p:stCondLst>
                                    <p:cond delay="0"/>
                                  </p:stCondLst>
                                  <p:childTnLst>
                                    <p:animMotion origin="layout" path="M 4.16667E-6 -1.85185E-6 L -0.02579 -1.85185E-6 " pathEditMode="relative" rAng="0" ptsTypes="AA">
                                      <p:cBhvr>
                                        <p:cTn id="39" dur="2000" fill="hold"/>
                                        <p:tgtEl>
                                          <p:spTgt spid="4"/>
                                        </p:tgtEl>
                                        <p:attrNameLst>
                                          <p:attrName>ppt_x</p:attrName>
                                          <p:attrName>ppt_y</p:attrName>
                                        </p:attrNameLst>
                                      </p:cBhvr>
                                      <p:rCtr x="-1289" y="0"/>
                                    </p:animMotion>
                                  </p:childTnLst>
                                </p:cTn>
                              </p:par>
                              <p:par>
                                <p:cTn id="40" presetID="0" presetClass="path" presetSubtype="0" accel="50000" decel="50000" fill="hold" grpId="1" nodeType="withEffect">
                                  <p:stCondLst>
                                    <p:cond delay="0"/>
                                  </p:stCondLst>
                                  <p:childTnLst>
                                    <p:animMotion origin="layout" path="M -4.58333E-6 -1.11111E-6 L 0.02071 -1.11111E-6 " pathEditMode="relative" rAng="0" ptsTypes="AA">
                                      <p:cBhvr>
                                        <p:cTn id="41" dur="2000" fill="hold"/>
                                        <p:tgtEl>
                                          <p:spTgt spid="24"/>
                                        </p:tgtEl>
                                        <p:attrNameLst>
                                          <p:attrName>ppt_x</p:attrName>
                                          <p:attrName>ppt_y</p:attrName>
                                        </p:attrNameLst>
                                      </p:cBhvr>
                                      <p:rCtr x="1029" y="0"/>
                                    </p:animMotion>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childTnLst>
                          </p:cTn>
                        </p:par>
                        <p:par>
                          <p:cTn id="47" fill="hold">
                            <p:stCondLst>
                              <p:cond delay="500"/>
                            </p:stCondLst>
                            <p:childTnLst>
                              <p:par>
                                <p:cTn id="48" presetID="9" presetClass="entr" presetSubtype="0" fill="hold" grpId="1"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dissolv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0" nodeType="clickEffect">
                                  <p:stCondLst>
                                    <p:cond delay="0"/>
                                  </p:stCondLst>
                                  <p:childTnLst>
                                    <p:animEffect transition="out" filter="dissolv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par>
                          <p:cTn id="56" fill="hold">
                            <p:stCondLst>
                              <p:cond delay="500"/>
                            </p:stCondLst>
                            <p:childTnLst>
                              <p:par>
                                <p:cTn id="57" presetID="28" presetClass="emph" presetSubtype="0" fill="hold" grpId="1" nodeType="afterEffect">
                                  <p:stCondLst>
                                    <p:cond delay="0"/>
                                  </p:stCondLst>
                                  <p:iterate type="lt">
                                    <p:tmPct val="10000"/>
                                  </p:iterate>
                                  <p:childTnLst>
                                    <p:animClr clrSpc="rgb" dir="cw">
                                      <p:cBhvr override="childStyle">
                                        <p:cTn id="58" dur="500" fill="hold"/>
                                        <p:tgtEl>
                                          <p:spTgt spid="2"/>
                                        </p:tgtEl>
                                        <p:attrNameLst>
                                          <p:attrName>style.color</p:attrName>
                                        </p:attrNameLst>
                                      </p:cBhvr>
                                      <p:to>
                                        <a:schemeClr val="accent2"/>
                                      </p:to>
                                    </p:animClr>
                                    <p:animClr clrSpc="rgb" dir="cw">
                                      <p:cBhvr>
                                        <p:cTn id="59" dur="500" fill="hold"/>
                                        <p:tgtEl>
                                          <p:spTgt spid="2"/>
                                        </p:tgtEl>
                                        <p:attrNameLst>
                                          <p:attrName>fillcolor</p:attrName>
                                        </p:attrNameLst>
                                      </p:cBhvr>
                                      <p:to>
                                        <a:schemeClr val="accent2"/>
                                      </p:to>
                                    </p:animClr>
                                    <p:set>
                                      <p:cBhvr>
                                        <p:cTn id="60" dur="500" fill="hold"/>
                                        <p:tgtEl>
                                          <p:spTgt spid="2"/>
                                        </p:tgtEl>
                                        <p:attrNameLst>
                                          <p:attrName>fill.type</p:attrName>
                                        </p:attrNameLst>
                                      </p:cBhvr>
                                      <p:to>
                                        <p:strVal val="solid"/>
                                      </p:to>
                                    </p:set>
                                    <p:anim to="1.5" calcmode="lin" valueType="num">
                                      <p:cBhvr override="childStyle">
                                        <p:cTn id="61" dur="500" fill="hold"/>
                                        <p:tgtEl>
                                          <p:spTgt spid="2"/>
                                        </p:tgtEl>
                                        <p:attrNameLst>
                                          <p:attrName>style.fontSize</p:attrName>
                                        </p:attrNameLst>
                                      </p:cBhvr>
                                    </p:anim>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31">
                                            <p:bg/>
                                          </p:spTgt>
                                        </p:tgtEl>
                                        <p:attrNameLst>
                                          <p:attrName>style.visibility</p:attrName>
                                        </p:attrNameLst>
                                      </p:cBhvr>
                                      <p:to>
                                        <p:strVal val="visible"/>
                                      </p:to>
                                    </p:set>
                                    <p:animEffect transition="in" filter="dissolve">
                                      <p:cBhvr>
                                        <p:cTn id="66" dur="500"/>
                                        <p:tgtEl>
                                          <p:spTgt spid="31">
                                            <p:bg/>
                                          </p:spTgt>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31">
                                            <p:txEl>
                                              <p:pRg st="0" end="0"/>
                                            </p:txEl>
                                          </p:spTgt>
                                        </p:tgtEl>
                                        <p:attrNameLst>
                                          <p:attrName>style.visibility</p:attrName>
                                        </p:attrNameLst>
                                      </p:cBhvr>
                                      <p:to>
                                        <p:strVal val="visible"/>
                                      </p:to>
                                    </p:set>
                                    <p:animEffect transition="in" filter="dissolve">
                                      <p:cBhvr>
                                        <p:cTn id="70" dur="500"/>
                                        <p:tgtEl>
                                          <p:spTgt spid="31">
                                            <p:txEl>
                                              <p:pRg st="0" end="0"/>
                                            </p:txEl>
                                          </p:spTgt>
                                        </p:tgtEl>
                                      </p:cBhvr>
                                    </p:animEffect>
                                  </p:childTnLst>
                                </p:cTn>
                              </p:par>
                            </p:childTnLst>
                          </p:cTn>
                        </p:par>
                        <p:par>
                          <p:cTn id="71" fill="hold">
                            <p:stCondLst>
                              <p:cond delay="1000"/>
                            </p:stCondLst>
                            <p:childTnLst>
                              <p:par>
                                <p:cTn id="72" presetID="9" presetClass="entr" presetSubtype="0" fill="hold" grpId="0" nodeType="afterEffect">
                                  <p:stCondLst>
                                    <p:cond delay="0"/>
                                  </p:stCondLst>
                                  <p:childTnLst>
                                    <p:set>
                                      <p:cBhvr>
                                        <p:cTn id="73" dur="1" fill="hold">
                                          <p:stCondLst>
                                            <p:cond delay="0"/>
                                          </p:stCondLst>
                                        </p:cTn>
                                        <p:tgtEl>
                                          <p:spTgt spid="31">
                                            <p:txEl>
                                              <p:pRg st="1" end="1"/>
                                            </p:txEl>
                                          </p:spTgt>
                                        </p:tgtEl>
                                        <p:attrNameLst>
                                          <p:attrName>style.visibility</p:attrName>
                                        </p:attrNameLst>
                                      </p:cBhvr>
                                      <p:to>
                                        <p:strVal val="visible"/>
                                      </p:to>
                                    </p:set>
                                    <p:animEffect transition="in" filter="dissolve">
                                      <p:cBhvr>
                                        <p:cTn id="74" dur="500"/>
                                        <p:tgtEl>
                                          <p:spTgt spid="31">
                                            <p:txEl>
                                              <p:pRg st="1" end="1"/>
                                            </p:txEl>
                                          </p:spTgt>
                                        </p:tgtEl>
                                      </p:cBhvr>
                                    </p:animEffect>
                                  </p:childTnLst>
                                </p:cTn>
                              </p:par>
                            </p:childTnLst>
                          </p:cTn>
                        </p:par>
                        <p:par>
                          <p:cTn id="75" fill="hold">
                            <p:stCondLst>
                              <p:cond delay="1500"/>
                            </p:stCondLst>
                            <p:childTnLst>
                              <p:par>
                                <p:cTn id="76" presetID="9" presetClass="entr" presetSubtype="0" fill="hold" grpId="0" nodeType="afterEffect">
                                  <p:stCondLst>
                                    <p:cond delay="0"/>
                                  </p:stCondLst>
                                  <p:childTnLst>
                                    <p:set>
                                      <p:cBhvr>
                                        <p:cTn id="77" dur="1" fill="hold">
                                          <p:stCondLst>
                                            <p:cond delay="0"/>
                                          </p:stCondLst>
                                        </p:cTn>
                                        <p:tgtEl>
                                          <p:spTgt spid="31">
                                            <p:txEl>
                                              <p:pRg st="2" end="2"/>
                                            </p:txEl>
                                          </p:spTgt>
                                        </p:tgtEl>
                                        <p:attrNameLst>
                                          <p:attrName>style.visibility</p:attrName>
                                        </p:attrNameLst>
                                      </p:cBhvr>
                                      <p:to>
                                        <p:strVal val="visible"/>
                                      </p:to>
                                    </p:set>
                                    <p:animEffect transition="in" filter="dissolve">
                                      <p:cBhvr>
                                        <p:cTn id="78" dur="500"/>
                                        <p:tgtEl>
                                          <p:spTgt spid="31">
                                            <p:txEl>
                                              <p:pRg st="2" end="2"/>
                                            </p:txEl>
                                          </p:spTgt>
                                        </p:tgtEl>
                                      </p:cBhvr>
                                    </p:animEffect>
                                  </p:childTnLst>
                                </p:cTn>
                              </p:par>
                            </p:childTnLst>
                          </p:cTn>
                        </p:par>
                        <p:par>
                          <p:cTn id="79" fill="hold">
                            <p:stCondLst>
                              <p:cond delay="2000"/>
                            </p:stCondLst>
                            <p:childTnLst>
                              <p:par>
                                <p:cTn id="80" presetID="9" presetClass="entr" presetSubtype="0" fill="hold" grpId="0" nodeType="afterEffect">
                                  <p:stCondLst>
                                    <p:cond delay="0"/>
                                  </p:stCondLst>
                                  <p:childTnLst>
                                    <p:set>
                                      <p:cBhvr>
                                        <p:cTn id="81" dur="1" fill="hold">
                                          <p:stCondLst>
                                            <p:cond delay="0"/>
                                          </p:stCondLst>
                                        </p:cTn>
                                        <p:tgtEl>
                                          <p:spTgt spid="31">
                                            <p:txEl>
                                              <p:pRg st="3" end="3"/>
                                            </p:txEl>
                                          </p:spTgt>
                                        </p:tgtEl>
                                        <p:attrNameLst>
                                          <p:attrName>style.visibility</p:attrName>
                                        </p:attrNameLst>
                                      </p:cBhvr>
                                      <p:to>
                                        <p:strVal val="visible"/>
                                      </p:to>
                                    </p:set>
                                    <p:animEffect transition="in" filter="dissolve">
                                      <p:cBhvr>
                                        <p:cTn id="82" dur="500"/>
                                        <p:tgtEl>
                                          <p:spTgt spid="31">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par>
                                <p:cTn id="88" presetID="22" presetClass="entr" presetSubtype="4"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down)">
                                      <p:cBhvr>
                                        <p:cTn id="90" dur="500"/>
                                        <p:tgtEl>
                                          <p:spTgt spid="35"/>
                                        </p:tgtEl>
                                      </p:cBhvr>
                                    </p:animEffect>
                                  </p:childTnLst>
                                </p:cTn>
                              </p:par>
                            </p:childTnLst>
                          </p:cTn>
                        </p:par>
                        <p:par>
                          <p:cTn id="91" fill="hold">
                            <p:stCondLst>
                              <p:cond delay="500"/>
                            </p:stCondLst>
                            <p:childTnLst>
                              <p:par>
                                <p:cTn id="92" presetID="9" presetClass="entr" presetSubtype="0" fill="hold" grpId="0" nodeType="after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childTnLst>
                          </p:cTn>
                        </p:par>
                        <p:par>
                          <p:cTn id="98" fill="hold">
                            <p:stCondLst>
                              <p:cond delay="1000"/>
                            </p:stCondLst>
                            <p:childTnLst>
                              <p:par>
                                <p:cTn id="99" presetID="22" presetClass="entr" presetSubtype="4" fill="hold"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dissolve">
                                      <p:cBhvr>
                                        <p:cTn id="104" dur="500"/>
                                        <p:tgtEl>
                                          <p:spTgt spid="39"/>
                                        </p:tgtEl>
                                      </p:cBhvr>
                                    </p:animEffect>
                                  </p:childTnLst>
                                </p:cTn>
                              </p:par>
                            </p:childTnLst>
                          </p:cTn>
                        </p:par>
                        <p:par>
                          <p:cTn id="105" fill="hold">
                            <p:stCondLst>
                              <p:cond delay="1500"/>
                            </p:stCondLst>
                            <p:childTnLst>
                              <p:par>
                                <p:cTn id="106" presetID="22" presetClass="entr" presetSubtype="8" fill="hold" grpId="0" nodeType="after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left)">
                                      <p:cBhvr>
                                        <p:cTn id="108" dur="500"/>
                                        <p:tgtEl>
                                          <p:spTgt spid="45"/>
                                        </p:tgtEl>
                                      </p:cBhvr>
                                    </p:animEffect>
                                  </p:childTnLst>
                                </p:cTn>
                              </p:par>
                            </p:childTnLst>
                          </p:cTn>
                        </p:par>
                        <p:par>
                          <p:cTn id="109" fill="hold">
                            <p:stCondLst>
                              <p:cond delay="2000"/>
                            </p:stCondLst>
                            <p:childTnLst>
                              <p:par>
                                <p:cTn id="110" presetID="9" presetClass="entr" presetSubtype="0" fill="hold" grpId="0" nodeType="after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1"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dissolve">
                                      <p:cBhvr>
                                        <p:cTn id="117" dur="500"/>
                                        <p:tgtEl>
                                          <p:spTgt spid="40"/>
                                        </p:tgtEl>
                                      </p:cBhvr>
                                    </p:animEffect>
                                  </p:childTnLst>
                                </p:cTn>
                              </p:par>
                            </p:childTnLst>
                          </p:cTn>
                        </p:par>
                        <p:par>
                          <p:cTn id="118" fill="hold">
                            <p:stCondLst>
                              <p:cond delay="500"/>
                            </p:stCondLst>
                            <p:childTnLst>
                              <p:par>
                                <p:cTn id="119" presetID="9" presetClass="entr" presetSubtype="0" fill="hold" grpId="0" nodeType="after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par>
                          <p:cTn id="122" fill="hold">
                            <p:stCondLst>
                              <p:cond delay="1000"/>
                            </p:stCondLst>
                            <p:childTnLst>
                              <p:par>
                                <p:cTn id="123" presetID="9" presetClass="entr" presetSubtype="0" fill="hold" grpId="0" nodeType="after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dissolve">
                                      <p:cBhvr>
                                        <p:cTn id="125" dur="500"/>
                                        <p:tgtEl>
                                          <p:spTgt spid="44"/>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46"/>
                                        </p:tgtEl>
                                        <p:attrNameLst>
                                          <p:attrName>style.visibility</p:attrName>
                                        </p:attrNameLst>
                                      </p:cBhvr>
                                      <p:to>
                                        <p:strVal val="visible"/>
                                      </p:to>
                                    </p:set>
                                    <p:animEffect transition="in" filter="dissolve">
                                      <p:cBhvr>
                                        <p:cTn id="130" dur="500"/>
                                        <p:tgtEl>
                                          <p:spTgt spid="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xit" presetSubtype="0" fill="hold" grpId="1" nodeType="clickEffect">
                                  <p:stCondLst>
                                    <p:cond delay="0"/>
                                  </p:stCondLst>
                                  <p:childTnLst>
                                    <p:animEffect transition="out" filter="dissolve">
                                      <p:cBhvr>
                                        <p:cTn id="134" dur="500"/>
                                        <p:tgtEl>
                                          <p:spTgt spid="34"/>
                                        </p:tgtEl>
                                      </p:cBhvr>
                                    </p:animEffect>
                                    <p:set>
                                      <p:cBhvr>
                                        <p:cTn id="135" dur="1" fill="hold">
                                          <p:stCondLst>
                                            <p:cond delay="499"/>
                                          </p:stCondLst>
                                        </p:cTn>
                                        <p:tgtEl>
                                          <p:spTgt spid="34"/>
                                        </p:tgtEl>
                                        <p:attrNameLst>
                                          <p:attrName>style.visibility</p:attrName>
                                        </p:attrNameLst>
                                      </p:cBhvr>
                                      <p:to>
                                        <p:strVal val="hidden"/>
                                      </p:to>
                                    </p:set>
                                  </p:childTnLst>
                                </p:cTn>
                              </p:par>
                              <p:par>
                                <p:cTn id="136" presetID="9" presetClass="exit" presetSubtype="0" fill="hold" grpId="1" nodeType="withEffect">
                                  <p:stCondLst>
                                    <p:cond delay="0"/>
                                  </p:stCondLst>
                                  <p:childTnLst>
                                    <p:animEffect transition="out" filter="dissolve">
                                      <p:cBhvr>
                                        <p:cTn id="137" dur="500"/>
                                        <p:tgtEl>
                                          <p:spTgt spid="44"/>
                                        </p:tgtEl>
                                      </p:cBhvr>
                                    </p:animEffect>
                                    <p:set>
                                      <p:cBhvr>
                                        <p:cTn id="138" dur="1" fill="hold">
                                          <p:stCondLst>
                                            <p:cond delay="499"/>
                                          </p:stCondLst>
                                        </p:cTn>
                                        <p:tgtEl>
                                          <p:spTgt spid="44"/>
                                        </p:tgtEl>
                                        <p:attrNameLst>
                                          <p:attrName>style.visibility</p:attrName>
                                        </p:attrNameLst>
                                      </p:cBhvr>
                                      <p:to>
                                        <p:strVal val="hidden"/>
                                      </p:to>
                                    </p:set>
                                  </p:childTnLst>
                                </p:cTn>
                              </p:par>
                              <p:par>
                                <p:cTn id="139" presetID="9" presetClass="exit" presetSubtype="0" fill="hold" grpId="1" nodeType="withEffect">
                                  <p:stCondLst>
                                    <p:cond delay="0"/>
                                  </p:stCondLst>
                                  <p:childTnLst>
                                    <p:animEffect transition="out" filter="dissolve">
                                      <p:cBhvr>
                                        <p:cTn id="140" dur="500"/>
                                        <p:tgtEl>
                                          <p:spTgt spid="33"/>
                                        </p:tgtEl>
                                      </p:cBhvr>
                                    </p:animEffect>
                                    <p:set>
                                      <p:cBhvr>
                                        <p:cTn id="141" dur="1" fill="hold">
                                          <p:stCondLst>
                                            <p:cond delay="499"/>
                                          </p:stCondLst>
                                        </p:cTn>
                                        <p:tgtEl>
                                          <p:spTgt spid="33"/>
                                        </p:tgtEl>
                                        <p:attrNameLst>
                                          <p:attrName>style.visibility</p:attrName>
                                        </p:attrNameLst>
                                      </p:cBhvr>
                                      <p:to>
                                        <p:strVal val="hidden"/>
                                      </p:to>
                                    </p:set>
                                  </p:childTnLst>
                                </p:cTn>
                              </p:par>
                              <p:par>
                                <p:cTn id="142" presetID="9" presetClass="exit" presetSubtype="0" fill="hold" nodeType="withEffect">
                                  <p:stCondLst>
                                    <p:cond delay="0"/>
                                  </p:stCondLst>
                                  <p:childTnLst>
                                    <p:animEffect transition="out" filter="dissolve">
                                      <p:cBhvr>
                                        <p:cTn id="143" dur="500"/>
                                        <p:tgtEl>
                                          <p:spTgt spid="36"/>
                                        </p:tgtEl>
                                      </p:cBhvr>
                                    </p:animEffect>
                                    <p:set>
                                      <p:cBhvr>
                                        <p:cTn id="144" dur="1" fill="hold">
                                          <p:stCondLst>
                                            <p:cond delay="499"/>
                                          </p:stCondLst>
                                        </p:cTn>
                                        <p:tgtEl>
                                          <p:spTgt spid="36"/>
                                        </p:tgtEl>
                                        <p:attrNameLst>
                                          <p:attrName>style.visibility</p:attrName>
                                        </p:attrNameLst>
                                      </p:cBhvr>
                                      <p:to>
                                        <p:strVal val="hidden"/>
                                      </p:to>
                                    </p:set>
                                  </p:childTnLst>
                                </p:cTn>
                              </p:par>
                              <p:par>
                                <p:cTn id="145" presetID="9" presetClass="exit" presetSubtype="0" fill="hold" grpId="1" nodeType="withEffect">
                                  <p:stCondLst>
                                    <p:cond delay="0"/>
                                  </p:stCondLst>
                                  <p:childTnLst>
                                    <p:animEffect transition="out" filter="dissolve">
                                      <p:cBhvr>
                                        <p:cTn id="146" dur="500"/>
                                        <p:tgtEl>
                                          <p:spTgt spid="39"/>
                                        </p:tgtEl>
                                      </p:cBhvr>
                                    </p:animEffect>
                                    <p:set>
                                      <p:cBhvr>
                                        <p:cTn id="147" dur="1" fill="hold">
                                          <p:stCondLst>
                                            <p:cond delay="499"/>
                                          </p:stCondLst>
                                        </p:cTn>
                                        <p:tgtEl>
                                          <p:spTgt spid="39"/>
                                        </p:tgtEl>
                                        <p:attrNameLst>
                                          <p:attrName>style.visibility</p:attrName>
                                        </p:attrNameLst>
                                      </p:cBhvr>
                                      <p:to>
                                        <p:strVal val="hidden"/>
                                      </p:to>
                                    </p:set>
                                  </p:childTnLst>
                                </p:cTn>
                              </p:par>
                              <p:par>
                                <p:cTn id="148" presetID="9" presetClass="exit" presetSubtype="0" fill="hold" nodeType="withEffect">
                                  <p:stCondLst>
                                    <p:cond delay="0"/>
                                  </p:stCondLst>
                                  <p:childTnLst>
                                    <p:animEffect transition="out" filter="dissolve">
                                      <p:cBhvr>
                                        <p:cTn id="149" dur="500"/>
                                        <p:tgtEl>
                                          <p:spTgt spid="35"/>
                                        </p:tgtEl>
                                      </p:cBhvr>
                                    </p:animEffect>
                                    <p:set>
                                      <p:cBhvr>
                                        <p:cTn id="150" dur="1" fill="hold">
                                          <p:stCondLst>
                                            <p:cond delay="499"/>
                                          </p:stCondLst>
                                        </p:cTn>
                                        <p:tgtEl>
                                          <p:spTgt spid="35"/>
                                        </p:tgtEl>
                                        <p:attrNameLst>
                                          <p:attrName>style.visibility</p:attrName>
                                        </p:attrNameLst>
                                      </p:cBhvr>
                                      <p:to>
                                        <p:strVal val="hidden"/>
                                      </p:to>
                                    </p:set>
                                  </p:childTnLst>
                                </p:cTn>
                              </p:par>
                              <p:par>
                                <p:cTn id="151" presetID="9" presetClass="exit" presetSubtype="0" fill="hold" grpId="2" nodeType="withEffect">
                                  <p:stCondLst>
                                    <p:cond delay="0"/>
                                  </p:stCondLst>
                                  <p:childTnLst>
                                    <p:animEffect transition="out" filter="dissolve">
                                      <p:cBhvr>
                                        <p:cTn id="152" dur="500"/>
                                        <p:tgtEl>
                                          <p:spTgt spid="40"/>
                                        </p:tgtEl>
                                      </p:cBhvr>
                                    </p:animEffect>
                                    <p:set>
                                      <p:cBhvr>
                                        <p:cTn id="153" dur="1" fill="hold">
                                          <p:stCondLst>
                                            <p:cond delay="499"/>
                                          </p:stCondLst>
                                        </p:cTn>
                                        <p:tgtEl>
                                          <p:spTgt spid="40"/>
                                        </p:tgtEl>
                                        <p:attrNameLst>
                                          <p:attrName>style.visibility</p:attrName>
                                        </p:attrNameLst>
                                      </p:cBhvr>
                                      <p:to>
                                        <p:strVal val="hidden"/>
                                      </p:to>
                                    </p:set>
                                  </p:childTnLst>
                                </p:cTn>
                              </p:par>
                              <p:par>
                                <p:cTn id="154" presetID="9" presetClass="exit" presetSubtype="0" fill="hold" nodeType="withEffect">
                                  <p:stCondLst>
                                    <p:cond delay="0"/>
                                  </p:stCondLst>
                                  <p:childTnLst>
                                    <p:animEffect transition="out" filter="dissolve">
                                      <p:cBhvr>
                                        <p:cTn id="155" dur="500"/>
                                        <p:tgtEl>
                                          <p:spTgt spid="38"/>
                                        </p:tgtEl>
                                      </p:cBhvr>
                                    </p:animEffect>
                                    <p:set>
                                      <p:cBhvr>
                                        <p:cTn id="156" dur="1" fill="hold">
                                          <p:stCondLst>
                                            <p:cond delay="499"/>
                                          </p:stCondLst>
                                        </p:cTn>
                                        <p:tgtEl>
                                          <p:spTgt spid="38"/>
                                        </p:tgtEl>
                                        <p:attrNameLst>
                                          <p:attrName>style.visibility</p:attrName>
                                        </p:attrNameLst>
                                      </p:cBhvr>
                                      <p:to>
                                        <p:strVal val="hidden"/>
                                      </p:to>
                                    </p:set>
                                  </p:childTnLst>
                                </p:cTn>
                              </p:par>
                              <p:par>
                                <p:cTn id="157" presetID="9" presetClass="exit" presetSubtype="0" fill="hold" grpId="1" nodeType="withEffect">
                                  <p:stCondLst>
                                    <p:cond delay="0"/>
                                  </p:stCondLst>
                                  <p:childTnLst>
                                    <p:animEffect transition="out" filter="dissolve">
                                      <p:cBhvr>
                                        <p:cTn id="158" dur="500"/>
                                        <p:tgtEl>
                                          <p:spTgt spid="37"/>
                                        </p:tgtEl>
                                      </p:cBhvr>
                                    </p:animEffect>
                                    <p:set>
                                      <p:cBhvr>
                                        <p:cTn id="159" dur="1" fill="hold">
                                          <p:stCondLst>
                                            <p:cond delay="499"/>
                                          </p:stCondLst>
                                        </p:cTn>
                                        <p:tgtEl>
                                          <p:spTgt spid="37"/>
                                        </p:tgtEl>
                                        <p:attrNameLst>
                                          <p:attrName>style.visibility</p:attrName>
                                        </p:attrNameLst>
                                      </p:cBhvr>
                                      <p:to>
                                        <p:strVal val="hidden"/>
                                      </p:to>
                                    </p:set>
                                  </p:childTnLst>
                                </p:cTn>
                              </p:par>
                              <p:par>
                                <p:cTn id="160" presetID="9" presetClass="exit" presetSubtype="0" fill="hold" grpId="1" nodeType="withEffect">
                                  <p:stCondLst>
                                    <p:cond delay="0"/>
                                  </p:stCondLst>
                                  <p:childTnLst>
                                    <p:animEffect transition="out" filter="dissolve">
                                      <p:cBhvr>
                                        <p:cTn id="161" dur="500"/>
                                        <p:tgtEl>
                                          <p:spTgt spid="42"/>
                                        </p:tgtEl>
                                      </p:cBhvr>
                                    </p:animEffect>
                                    <p:set>
                                      <p:cBhvr>
                                        <p:cTn id="162" dur="1" fill="hold">
                                          <p:stCondLst>
                                            <p:cond delay="499"/>
                                          </p:stCondLst>
                                        </p:cTn>
                                        <p:tgtEl>
                                          <p:spTgt spid="42"/>
                                        </p:tgtEl>
                                        <p:attrNameLst>
                                          <p:attrName>style.visibility</p:attrName>
                                        </p:attrNameLst>
                                      </p:cBhvr>
                                      <p:to>
                                        <p:strVal val="hidden"/>
                                      </p:to>
                                    </p:set>
                                  </p:childTnLst>
                                </p:cTn>
                              </p:par>
                              <p:par>
                                <p:cTn id="163" presetID="9" presetClass="exit" presetSubtype="0" fill="hold" grpId="1" nodeType="withEffect">
                                  <p:stCondLst>
                                    <p:cond delay="0"/>
                                  </p:stCondLst>
                                  <p:childTnLst>
                                    <p:animEffect transition="out" filter="dissolve">
                                      <p:cBhvr>
                                        <p:cTn id="164" dur="500"/>
                                        <p:tgtEl>
                                          <p:spTgt spid="45"/>
                                        </p:tgtEl>
                                      </p:cBhvr>
                                    </p:animEffect>
                                    <p:set>
                                      <p:cBhvr>
                                        <p:cTn id="165" dur="1" fill="hold">
                                          <p:stCondLst>
                                            <p:cond delay="499"/>
                                          </p:stCondLst>
                                        </p:cTn>
                                        <p:tgtEl>
                                          <p:spTgt spid="45"/>
                                        </p:tgtEl>
                                        <p:attrNameLst>
                                          <p:attrName>style.visibility</p:attrName>
                                        </p:attrNameLst>
                                      </p:cBhvr>
                                      <p:to>
                                        <p:strVal val="hidden"/>
                                      </p:to>
                                    </p:set>
                                  </p:childTnLst>
                                </p:cTn>
                              </p:par>
                              <p:par>
                                <p:cTn id="166" presetID="9" presetClass="exit" presetSubtype="0" fill="hold" grpId="1" nodeType="withEffect">
                                  <p:stCondLst>
                                    <p:cond delay="0"/>
                                  </p:stCondLst>
                                  <p:childTnLst>
                                    <p:animEffect transition="out" filter="dissolve">
                                      <p:cBhvr>
                                        <p:cTn id="167" dur="500"/>
                                        <p:tgtEl>
                                          <p:spTgt spid="25"/>
                                        </p:tgtEl>
                                      </p:cBhvr>
                                    </p:animEffect>
                                    <p:set>
                                      <p:cBhvr>
                                        <p:cTn id="168" dur="1" fill="hold">
                                          <p:stCondLst>
                                            <p:cond delay="499"/>
                                          </p:stCondLst>
                                        </p:cTn>
                                        <p:tgtEl>
                                          <p:spTgt spid="25"/>
                                        </p:tgtEl>
                                        <p:attrNameLst>
                                          <p:attrName>style.visibility</p:attrName>
                                        </p:attrNameLst>
                                      </p:cBhvr>
                                      <p:to>
                                        <p:strVal val="hidden"/>
                                      </p:to>
                                    </p:set>
                                  </p:childTnLst>
                                </p:cTn>
                              </p:par>
                              <p:par>
                                <p:cTn id="169" presetID="9" presetClass="exit" presetSubtype="0" fill="hold" grpId="2" nodeType="withEffect">
                                  <p:stCondLst>
                                    <p:cond delay="0"/>
                                  </p:stCondLst>
                                  <p:childTnLst>
                                    <p:animEffect transition="out" filter="dissolve">
                                      <p:cBhvr>
                                        <p:cTn id="170" dur="500"/>
                                        <p:tgtEl>
                                          <p:spTgt spid="24"/>
                                        </p:tgtEl>
                                      </p:cBhvr>
                                    </p:animEffect>
                                    <p:set>
                                      <p:cBhvr>
                                        <p:cTn id="171" dur="1" fill="hold">
                                          <p:stCondLst>
                                            <p:cond delay="499"/>
                                          </p:stCondLst>
                                        </p:cTn>
                                        <p:tgtEl>
                                          <p:spTgt spid="24"/>
                                        </p:tgtEl>
                                        <p:attrNameLst>
                                          <p:attrName>style.visibility</p:attrName>
                                        </p:attrNameLst>
                                      </p:cBhvr>
                                      <p:to>
                                        <p:strVal val="hidden"/>
                                      </p:to>
                                    </p:set>
                                  </p:childTnLst>
                                </p:cTn>
                              </p:par>
                              <p:par>
                                <p:cTn id="172" presetID="9" presetClass="exit" presetSubtype="0" fill="hold" grpId="2" nodeType="withEffect">
                                  <p:stCondLst>
                                    <p:cond delay="0"/>
                                  </p:stCondLst>
                                  <p:childTnLst>
                                    <p:animEffect transition="out" filter="dissolve">
                                      <p:cBhvr>
                                        <p:cTn id="173" dur="500"/>
                                        <p:tgtEl>
                                          <p:spTgt spid="4"/>
                                        </p:tgtEl>
                                      </p:cBhvr>
                                    </p:animEffect>
                                    <p:set>
                                      <p:cBhvr>
                                        <p:cTn id="174" dur="1" fill="hold">
                                          <p:stCondLst>
                                            <p:cond delay="499"/>
                                          </p:stCondLst>
                                        </p:cTn>
                                        <p:tgtEl>
                                          <p:spTgt spid="4"/>
                                        </p:tgtEl>
                                        <p:attrNameLst>
                                          <p:attrName>style.visibility</p:attrName>
                                        </p:attrNameLst>
                                      </p:cBhvr>
                                      <p:to>
                                        <p:strVal val="hidden"/>
                                      </p:to>
                                    </p:set>
                                  </p:childTnLst>
                                </p:cTn>
                              </p:par>
                              <p:par>
                                <p:cTn id="175" presetID="9" presetClass="exit" presetSubtype="0" fill="hold" grpId="1" nodeType="withEffect">
                                  <p:stCondLst>
                                    <p:cond delay="0"/>
                                  </p:stCondLst>
                                  <p:childTnLst>
                                    <p:animEffect transition="out" filter="dissolve">
                                      <p:cBhvr>
                                        <p:cTn id="176" dur="500"/>
                                        <p:tgtEl>
                                          <p:spTgt spid="23"/>
                                        </p:tgtEl>
                                      </p:cBhvr>
                                    </p:animEffect>
                                    <p:set>
                                      <p:cBhvr>
                                        <p:cTn id="177" dur="1" fill="hold">
                                          <p:stCondLst>
                                            <p:cond delay="499"/>
                                          </p:stCondLst>
                                        </p:cTn>
                                        <p:tgtEl>
                                          <p:spTgt spid="23"/>
                                        </p:tgtEl>
                                        <p:attrNameLst>
                                          <p:attrName>style.visibility</p:attrName>
                                        </p:attrNameLst>
                                      </p:cBhvr>
                                      <p:to>
                                        <p:strVal val="hidden"/>
                                      </p:to>
                                    </p:set>
                                  </p:childTnLst>
                                </p:cTn>
                              </p:par>
                              <p:par>
                                <p:cTn id="178" presetID="9" presetClass="exit" presetSubtype="0" fill="hold" grpId="1" nodeType="withEffect">
                                  <p:stCondLst>
                                    <p:cond delay="0"/>
                                  </p:stCondLst>
                                  <p:childTnLst>
                                    <p:animEffect transition="out" filter="dissolve">
                                      <p:cBhvr>
                                        <p:cTn id="179" dur="500"/>
                                        <p:tgtEl>
                                          <p:spTgt spid="46"/>
                                        </p:tgtEl>
                                      </p:cBhvr>
                                    </p:animEffect>
                                    <p:set>
                                      <p:cBhvr>
                                        <p:cTn id="180" dur="1" fill="hold">
                                          <p:stCondLst>
                                            <p:cond delay="499"/>
                                          </p:stCondLst>
                                        </p:cTn>
                                        <p:tgtEl>
                                          <p:spTgt spid="46"/>
                                        </p:tgtEl>
                                        <p:attrNameLst>
                                          <p:attrName>style.visibility</p:attrName>
                                        </p:attrNameLst>
                                      </p:cBhvr>
                                      <p:to>
                                        <p:strVal val="hidden"/>
                                      </p:to>
                                    </p:set>
                                  </p:childTnLst>
                                </p:cTn>
                              </p:par>
                              <p:par>
                                <p:cTn id="181" presetID="9" presetClass="exit" presetSubtype="0" fill="hold" grpId="1" nodeType="withEffect">
                                  <p:stCondLst>
                                    <p:cond delay="0"/>
                                  </p:stCondLst>
                                  <p:childTnLst>
                                    <p:animEffect transition="out" filter="dissolve">
                                      <p:cBhvr>
                                        <p:cTn id="182" dur="500"/>
                                        <p:tgtEl>
                                          <p:spTgt spid="31">
                                            <p:txEl>
                                              <p:pRg st="0" end="0"/>
                                            </p:txEl>
                                          </p:spTgt>
                                        </p:tgtEl>
                                      </p:cBhvr>
                                    </p:animEffect>
                                    <p:set>
                                      <p:cBhvr>
                                        <p:cTn id="183" dur="1" fill="hold">
                                          <p:stCondLst>
                                            <p:cond delay="499"/>
                                          </p:stCondLst>
                                        </p:cTn>
                                        <p:tgtEl>
                                          <p:spTgt spid="31">
                                            <p:txEl>
                                              <p:pRg st="0" end="0"/>
                                            </p:txEl>
                                          </p:spTgt>
                                        </p:tgtEl>
                                        <p:attrNameLst>
                                          <p:attrName>style.visibility</p:attrName>
                                        </p:attrNameLst>
                                      </p:cBhvr>
                                      <p:to>
                                        <p:strVal val="hidden"/>
                                      </p:to>
                                    </p:set>
                                  </p:childTnLst>
                                </p:cTn>
                              </p:par>
                              <p:par>
                                <p:cTn id="184" presetID="9" presetClass="exit" presetSubtype="0" fill="hold" grpId="1" nodeType="withEffect">
                                  <p:stCondLst>
                                    <p:cond delay="0"/>
                                  </p:stCondLst>
                                  <p:childTnLst>
                                    <p:animEffect transition="out" filter="dissolve">
                                      <p:cBhvr>
                                        <p:cTn id="185" dur="500"/>
                                        <p:tgtEl>
                                          <p:spTgt spid="31">
                                            <p:txEl>
                                              <p:pRg st="1" end="1"/>
                                            </p:txEl>
                                          </p:spTgt>
                                        </p:tgtEl>
                                      </p:cBhvr>
                                    </p:animEffect>
                                    <p:set>
                                      <p:cBhvr>
                                        <p:cTn id="186" dur="1" fill="hold">
                                          <p:stCondLst>
                                            <p:cond delay="499"/>
                                          </p:stCondLst>
                                        </p:cTn>
                                        <p:tgtEl>
                                          <p:spTgt spid="31">
                                            <p:txEl>
                                              <p:pRg st="1" end="1"/>
                                            </p:txEl>
                                          </p:spTgt>
                                        </p:tgtEl>
                                        <p:attrNameLst>
                                          <p:attrName>style.visibility</p:attrName>
                                        </p:attrNameLst>
                                      </p:cBhvr>
                                      <p:to>
                                        <p:strVal val="hidden"/>
                                      </p:to>
                                    </p:set>
                                  </p:childTnLst>
                                </p:cTn>
                              </p:par>
                              <p:par>
                                <p:cTn id="187" presetID="9" presetClass="exit" presetSubtype="0" fill="hold" grpId="1" nodeType="withEffect">
                                  <p:stCondLst>
                                    <p:cond delay="0"/>
                                  </p:stCondLst>
                                  <p:childTnLst>
                                    <p:animEffect transition="out" filter="dissolve">
                                      <p:cBhvr>
                                        <p:cTn id="188" dur="500"/>
                                        <p:tgtEl>
                                          <p:spTgt spid="31">
                                            <p:txEl>
                                              <p:pRg st="2" end="2"/>
                                            </p:txEl>
                                          </p:spTgt>
                                        </p:tgtEl>
                                      </p:cBhvr>
                                    </p:animEffect>
                                    <p:set>
                                      <p:cBhvr>
                                        <p:cTn id="189" dur="1" fill="hold">
                                          <p:stCondLst>
                                            <p:cond delay="499"/>
                                          </p:stCondLst>
                                        </p:cTn>
                                        <p:tgtEl>
                                          <p:spTgt spid="31">
                                            <p:txEl>
                                              <p:pRg st="2" end="2"/>
                                            </p:txEl>
                                          </p:spTgt>
                                        </p:tgtEl>
                                        <p:attrNameLst>
                                          <p:attrName>style.visibility</p:attrName>
                                        </p:attrNameLst>
                                      </p:cBhvr>
                                      <p:to>
                                        <p:strVal val="hidden"/>
                                      </p:to>
                                    </p:set>
                                  </p:childTnLst>
                                </p:cTn>
                              </p:par>
                              <p:par>
                                <p:cTn id="190" presetID="9" presetClass="exit" presetSubtype="0" fill="hold" grpId="1" nodeType="withEffect">
                                  <p:stCondLst>
                                    <p:cond delay="0"/>
                                  </p:stCondLst>
                                  <p:childTnLst>
                                    <p:animEffect transition="out" filter="dissolve">
                                      <p:cBhvr>
                                        <p:cTn id="191" dur="500"/>
                                        <p:tgtEl>
                                          <p:spTgt spid="31">
                                            <p:txEl>
                                              <p:pRg st="3" end="3"/>
                                            </p:txEl>
                                          </p:spTgt>
                                        </p:tgtEl>
                                      </p:cBhvr>
                                    </p:animEffect>
                                    <p:set>
                                      <p:cBhvr>
                                        <p:cTn id="192" dur="1" fill="hold">
                                          <p:stCondLst>
                                            <p:cond delay="499"/>
                                          </p:stCondLst>
                                        </p:cTn>
                                        <p:tgtEl>
                                          <p:spTgt spid="31">
                                            <p:txEl>
                                              <p:pRg st="3" end="3"/>
                                            </p:txEl>
                                          </p:spTgt>
                                        </p:tgtEl>
                                        <p:attrNameLst>
                                          <p:attrName>style.visibility</p:attrName>
                                        </p:attrNameLst>
                                      </p:cBhvr>
                                      <p:to>
                                        <p:strVal val="hidden"/>
                                      </p:to>
                                    </p:set>
                                  </p:childTnLst>
                                </p:cTn>
                              </p:par>
                              <p:par>
                                <p:cTn id="193" presetID="9" presetClass="exit" presetSubtype="0" fill="hold" grpId="1" nodeType="withEffect">
                                  <p:stCondLst>
                                    <p:cond delay="0"/>
                                  </p:stCondLst>
                                  <p:childTnLst>
                                    <p:animEffect transition="out" filter="dissolve">
                                      <p:cBhvr>
                                        <p:cTn id="194" dur="500"/>
                                        <p:tgtEl>
                                          <p:spTgt spid="31">
                                            <p:bg/>
                                          </p:spTgt>
                                        </p:tgtEl>
                                      </p:cBhvr>
                                    </p:animEffect>
                                    <p:set>
                                      <p:cBhvr>
                                        <p:cTn id="195" dur="1" fill="hold">
                                          <p:stCondLst>
                                            <p:cond delay="499"/>
                                          </p:stCondLst>
                                        </p:cTn>
                                        <p:tgtEl>
                                          <p:spTgt spid="31">
                                            <p:bg/>
                                          </p:spTgt>
                                        </p:tgtEl>
                                        <p:attrNameLst>
                                          <p:attrName>style.visibility</p:attrName>
                                        </p:attrNameLst>
                                      </p:cBhvr>
                                      <p:to>
                                        <p:strVal val="hidden"/>
                                      </p:to>
                                    </p:set>
                                  </p:childTnLst>
                                </p:cTn>
                              </p:par>
                              <p:par>
                                <p:cTn id="196" presetID="9" presetClass="exit" presetSubtype="0" fill="hold" grpId="1" nodeType="withEffect">
                                  <p:stCondLst>
                                    <p:cond delay="0"/>
                                  </p:stCondLst>
                                  <p:childTnLst>
                                    <p:animEffect transition="out" filter="dissolve">
                                      <p:cBhvr>
                                        <p:cTn id="197" dur="500"/>
                                        <p:tgtEl>
                                          <p:spTgt spid="28"/>
                                        </p:tgtEl>
                                      </p:cBhvr>
                                    </p:animEffect>
                                    <p:set>
                                      <p:cBhvr>
                                        <p:cTn id="198" dur="1" fill="hold">
                                          <p:stCondLst>
                                            <p:cond delay="499"/>
                                          </p:stCondLst>
                                        </p:cTn>
                                        <p:tgtEl>
                                          <p:spTgt spid="28"/>
                                        </p:tgtEl>
                                        <p:attrNameLst>
                                          <p:attrName>style.visibility</p:attrName>
                                        </p:attrNameLst>
                                      </p:cBhvr>
                                      <p:to>
                                        <p:strVal val="hidden"/>
                                      </p:to>
                                    </p:set>
                                  </p:childTnLst>
                                </p:cTn>
                              </p:par>
                              <p:par>
                                <p:cTn id="199" presetID="9" presetClass="exit" presetSubtype="0" fill="hold" grpId="2" nodeType="withEffect">
                                  <p:stCondLst>
                                    <p:cond delay="0"/>
                                  </p:stCondLst>
                                  <p:iterate type="lt">
                                    <p:tmPct val="0"/>
                                  </p:iterate>
                                  <p:childTnLst>
                                    <p:animEffect transition="out" filter="dissolve">
                                      <p:cBhvr>
                                        <p:cTn id="200" dur="500"/>
                                        <p:tgtEl>
                                          <p:spTgt spid="2"/>
                                        </p:tgtEl>
                                      </p:cBhvr>
                                    </p:animEffect>
                                    <p:set>
                                      <p:cBhvr>
                                        <p:cTn id="20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p:bldP spid="24" grpId="1"/>
      <p:bldP spid="24" grpId="2"/>
      <p:bldP spid="4" grpId="0"/>
      <p:bldP spid="4" grpId="1"/>
      <p:bldP spid="4" grpId="2"/>
      <p:bldP spid="5" grpId="0"/>
      <p:bldP spid="5" grpId="1"/>
      <p:bldP spid="25" grpId="0"/>
      <p:bldP spid="25" grpId="1"/>
      <p:bldP spid="2" grpId="0"/>
      <p:bldP spid="2" grpId="1"/>
      <p:bldP spid="2" grpId="2"/>
      <p:bldP spid="28" grpId="0"/>
      <p:bldP spid="28" grpId="1"/>
      <p:bldP spid="29" grpId="0"/>
      <p:bldP spid="29" grpId="1"/>
      <p:bldP spid="31" grpId="0" uiExpand="1" build="p" animBg="1"/>
      <p:bldP spid="31" grpId="1" build="allAtOnce" animBg="1"/>
      <p:bldP spid="33" grpId="0"/>
      <p:bldP spid="33" grpId="1"/>
      <p:bldP spid="34" grpId="0"/>
      <p:bldP spid="34" grpId="1"/>
      <p:bldP spid="37" grpId="0" animBg="1"/>
      <p:bldP spid="37" grpId="1"/>
      <p:bldP spid="39" grpId="0"/>
      <p:bldP spid="39" grpId="1"/>
      <p:bldP spid="40" grpId="1" animBg="1"/>
      <p:bldP spid="40" grpId="2" animBg="1"/>
      <p:bldP spid="42" grpId="0" animBg="1"/>
      <p:bldP spid="42" grpId="1"/>
      <p:bldP spid="44" grpId="0"/>
      <p:bldP spid="44" grpId="1"/>
      <p:bldP spid="45" grpId="0" animBg="1"/>
      <p:bldP spid="45" grpId="1" animBg="1"/>
      <p:bldP spid="46" grpId="0"/>
      <p:bldP spid="46"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30508</TotalTime>
  <Words>3321</Words>
  <Application>Microsoft Macintosh PowerPoint</Application>
  <PresentationFormat>Widescreen</PresentationFormat>
  <Paragraphs>444</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Bradley Hand</vt:lpstr>
      <vt:lpstr>Calibri</vt:lpstr>
      <vt:lpstr>Calibri Light</vt:lpstr>
      <vt:lpstr>Cambria Math</vt:lpstr>
      <vt:lpstr>Lucida Handwriting</vt:lpstr>
      <vt:lpstr>Wingdings</vt:lpstr>
      <vt:lpstr>Office Theme</vt:lpstr>
      <vt:lpstr>Statistical data analysis in R</vt:lpstr>
      <vt:lpstr>PowerPoint Presentation</vt:lpstr>
      <vt:lpstr>Central limit theorem</vt:lpstr>
      <vt:lpstr>In this lecture</vt:lpstr>
      <vt:lpstr>Parameter vs. Statistic</vt:lpstr>
      <vt:lpstr>Parameter vs. Statistic</vt:lpstr>
      <vt:lpstr>Sampling distribution of a statistic</vt:lpstr>
      <vt:lpstr>Sampling from a Normal distribution</vt:lpstr>
      <vt:lpstr>Central limit theorem</vt:lpstr>
      <vt:lpstr>Central limit theorem</vt:lpstr>
      <vt:lpstr>The distribution of Student’s t  statistic</vt:lpstr>
      <vt:lpstr>The distribution of Student’s t  statistic</vt:lpstr>
      <vt:lpstr>The distribution of sample variance</vt:lpstr>
      <vt:lpstr>Difference of independent sample means</vt:lpstr>
      <vt:lpstr>Ratio of independent sample variances</vt:lpstr>
      <vt:lpstr>In this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data analysis in R</dc:title>
  <dc:creator>Victor Ermakov</dc:creator>
  <cp:lastModifiedBy>Microsoft Office User</cp:lastModifiedBy>
  <cp:revision>332</cp:revision>
  <dcterms:created xsi:type="dcterms:W3CDTF">2019-09-07T16:57:28Z</dcterms:created>
  <dcterms:modified xsi:type="dcterms:W3CDTF">2020-06-14T13:46:40Z</dcterms:modified>
</cp:coreProperties>
</file>