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82" r:id="rId4"/>
    <p:sldId id="259" r:id="rId5"/>
    <p:sldId id="314" r:id="rId6"/>
    <p:sldId id="323" r:id="rId7"/>
    <p:sldId id="326" r:id="rId8"/>
    <p:sldId id="327" r:id="rId9"/>
    <p:sldId id="328" r:id="rId10"/>
    <p:sldId id="329" r:id="rId11"/>
    <p:sldId id="330" r:id="rId12"/>
    <p:sldId id="324" r:id="rId13"/>
    <p:sldId id="334" r:id="rId14"/>
    <p:sldId id="333" r:id="rId15"/>
    <p:sldId id="335" r:id="rId16"/>
    <p:sldId id="336" r:id="rId17"/>
    <p:sldId id="337" r:id="rId18"/>
    <p:sldId id="338" r:id="rId19"/>
    <p:sldId id="33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333"/>
    <a:srgbClr val="014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66"/>
    <p:restoredTop sz="69935"/>
  </p:normalViewPr>
  <p:slideViewPr>
    <p:cSldViewPr snapToGrid="0" snapToObjects="1">
      <p:cViewPr>
        <p:scale>
          <a:sx n="124" d="100"/>
          <a:sy n="124" d="100"/>
        </p:scale>
        <p:origin x="448" y="-112"/>
      </p:cViewPr>
      <p:guideLst/>
    </p:cSldViewPr>
  </p:slideViewPr>
  <p:notesTextViewPr>
    <p:cViewPr>
      <p:scale>
        <a:sx n="90" d="100"/>
        <a:sy n="9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1A0E-C8C8-1649-A98E-82D42BAEF88A}" type="datetimeFigureOut">
              <a:rPr lang="en-US" smtClean="0"/>
              <a:t>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5FC45-0219-914A-B5A5-AB99CCF52133}" type="slidenum">
              <a:rPr lang="en-US" smtClean="0"/>
              <a:t>‹#›</a:t>
            </a:fld>
            <a:endParaRPr lang="en-US"/>
          </a:p>
        </p:txBody>
      </p:sp>
    </p:spTree>
    <p:extLst>
      <p:ext uri="{BB962C8B-B14F-4D97-AF65-F5344CB8AC3E}">
        <p14:creationId xmlns:p14="http://schemas.microsoft.com/office/powerpoint/2010/main" val="135112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the purpose of statistical analysis is to make an inference about the population.</a:t>
            </a:r>
          </a:p>
          <a:p>
            <a:endParaRPr lang="en-US" dirty="0"/>
          </a:p>
          <a:p>
            <a:pPr marL="228600" indent="-228600">
              <a:buFont typeface="+mj-lt"/>
              <a:buAutoNum type="arabicPeriod"/>
            </a:pPr>
            <a:r>
              <a:rPr lang="en-US" dirty="0"/>
              <a:t>Inferences are generalizations about a population that are made on the basis of a sample collected from the population.</a:t>
            </a:r>
          </a:p>
          <a:p>
            <a:pPr marL="228600" indent="-228600">
              <a:buFont typeface="+mj-lt"/>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This generalization is called Statistical inference.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We know how to do descriptive statistics, calculate mean, make histograms or detect outliers. We also know that statistics that we compute from the sample are random variables that have their own sampling distributions. Knowing the sampling distribution and statistics we can generalize about the population.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But let’s move from descriptive statistics to inferential.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Let’s give a definition for the statistical inference. Statistical inference is the process of using data analysis to deduce properties of an underlying distribution of probability</a:t>
            </a:r>
          </a:p>
        </p:txBody>
      </p:sp>
      <p:sp>
        <p:nvSpPr>
          <p:cNvPr id="4" name="Slide Number Placeholder 3"/>
          <p:cNvSpPr>
            <a:spLocks noGrp="1"/>
          </p:cNvSpPr>
          <p:nvPr>
            <p:ph type="sldNum" sz="quarter" idx="5"/>
          </p:nvPr>
        </p:nvSpPr>
        <p:spPr/>
        <p:txBody>
          <a:bodyPr/>
          <a:lstStyle/>
          <a:p>
            <a:fld id="{24E5FC45-0219-914A-B5A5-AB99CCF52133}" type="slidenum">
              <a:rPr lang="en-US" smtClean="0"/>
              <a:t>5</a:t>
            </a:fld>
            <a:endParaRPr lang="en-US"/>
          </a:p>
        </p:txBody>
      </p:sp>
    </p:spTree>
    <p:extLst>
      <p:ext uri="{BB962C8B-B14F-4D97-AF65-F5344CB8AC3E}">
        <p14:creationId xmlns:p14="http://schemas.microsoft.com/office/powerpoint/2010/main" val="237807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We can make an inference about the population variance or standard deviation only on assumption that the population distribution is normal.</a:t>
            </a:r>
          </a:p>
          <a:p>
            <a:endParaRPr lang="en-US" dirty="0"/>
          </a:p>
          <a:p>
            <a:pPr marL="228600" indent="-228600">
              <a:buFont typeface="+mj-lt"/>
              <a:buAutoNum type="arabicPeriod"/>
            </a:pPr>
            <a:r>
              <a:rPr lang="en-US" dirty="0"/>
              <a:t>We know how to calculate variance of the sample.</a:t>
            </a:r>
          </a:p>
          <a:p>
            <a:pPr marL="228600" indent="-228600">
              <a:buFont typeface="+mj-lt"/>
              <a:buAutoNum type="arabicPeriod"/>
            </a:pPr>
            <a:endParaRPr lang="en-US" dirty="0"/>
          </a:p>
          <a:p>
            <a:pPr marL="228600" indent="-228600">
              <a:buFont typeface="+mj-lt"/>
              <a:buAutoNum type="arabicPeriod"/>
            </a:pPr>
            <a:r>
              <a:rPr lang="en-US" dirty="0"/>
              <a:t>This value will be the point estimate for the population variance.</a:t>
            </a:r>
          </a:p>
          <a:p>
            <a:pPr marL="228600" indent="-228600">
              <a:buFont typeface="+mj-lt"/>
              <a:buAutoNum type="arabicPeriod"/>
            </a:pPr>
            <a:endParaRPr lang="en-US" dirty="0"/>
          </a:p>
          <a:p>
            <a:pPr marL="228600" indent="-228600">
              <a:buFont typeface="+mj-lt"/>
              <a:buAutoNum type="arabicPeriod"/>
            </a:pPr>
            <a:r>
              <a:rPr lang="en-US" dirty="0"/>
              <a:t>Also, we know that the variance of the sample normalized by the variance of the population over N minus one, the degrees of freedom, follows the chi-square distribution with N minus one degrees of freedom.</a:t>
            </a:r>
          </a:p>
          <a:p>
            <a:pPr marL="228600" indent="-228600">
              <a:buFont typeface="+mj-lt"/>
              <a:buAutoNum type="arabicPeriod"/>
            </a:pPr>
            <a:endParaRPr lang="en-US" dirty="0"/>
          </a:p>
          <a:p>
            <a:pPr marL="228600" indent="-228600">
              <a:buFont typeface="+mj-lt"/>
              <a:buAutoNum type="arabicPeriod"/>
            </a:pPr>
            <a:r>
              <a:rPr lang="en-US" dirty="0"/>
              <a:t>This distribution we will use to make inferences about interval of possible values.</a:t>
            </a:r>
          </a:p>
          <a:p>
            <a:pPr marL="228600" indent="-228600">
              <a:buFont typeface="+mj-lt"/>
              <a:buAutoNum type="arabicPeriod"/>
            </a:pPr>
            <a:endParaRPr lang="en-US" dirty="0"/>
          </a:p>
          <a:p>
            <a:pPr marL="228600" indent="-228600">
              <a:buFont typeface="+mj-lt"/>
              <a:buAutoNum type="arabicPeriod"/>
            </a:pPr>
            <a:r>
              <a:rPr lang="en-US" dirty="0"/>
              <a:t>The concept of confidence interval and level of significance remains the same. We can choose any value, in this example we may choose 0.05 and 0.95, meaning that we want to be 95% sure that the real value is in the interval. Now, the chi-square distribution is only positive, right skewed unlike the normal distribution and depends on the degrees of freedom or number of observations. But don’t be scared about this.</a:t>
            </a:r>
          </a:p>
          <a:p>
            <a:pPr marL="228600" indent="-228600">
              <a:buFont typeface="+mj-lt"/>
              <a:buAutoNum type="arabicPeriod"/>
            </a:pPr>
            <a:endParaRPr lang="en-US" dirty="0"/>
          </a:p>
          <a:p>
            <a:pPr marL="228600" indent="-228600">
              <a:buFont typeface="+mj-lt"/>
              <a:buAutoNum type="arabicPeriod"/>
            </a:pPr>
            <a:r>
              <a:rPr lang="en-US" dirty="0"/>
              <a:t>Remember that we did this normalization? This means that our chi-squared distribution is completely defined.</a:t>
            </a:r>
          </a:p>
          <a:p>
            <a:pPr marL="228600" indent="-228600">
              <a:buFont typeface="+mj-lt"/>
              <a:buAutoNum type="arabicPeriod"/>
            </a:pPr>
            <a:endParaRPr lang="en-US" dirty="0"/>
          </a:p>
          <a:p>
            <a:pPr marL="228600" indent="-228600">
              <a:buFont typeface="+mj-lt"/>
              <a:buAutoNum type="arabicPeriod"/>
            </a:pPr>
            <a:r>
              <a:rPr lang="en-US" dirty="0"/>
              <a:t>Now we need to set a confidence interval like this.</a:t>
            </a:r>
          </a:p>
          <a:p>
            <a:pPr marL="228600" indent="-228600">
              <a:buFont typeface="+mj-lt"/>
              <a:buAutoNum type="arabicPeriod"/>
            </a:pPr>
            <a:endParaRPr lang="en-US" dirty="0"/>
          </a:p>
          <a:p>
            <a:pPr marL="228600" indent="-228600">
              <a:buFont typeface="+mj-lt"/>
              <a:buAutoNum type="arabicPeriod"/>
            </a:pPr>
            <a:r>
              <a:rPr lang="en-US" dirty="0"/>
              <a:t>And using a software or a table, if you prefer old-fashioned way, find quantile values associated with 1-alpha over 2 and alpha over two.</a:t>
            </a:r>
          </a:p>
          <a:p>
            <a:pPr marL="228600" indent="-228600">
              <a:buFont typeface="+mj-lt"/>
              <a:buAutoNum type="arabicPeriod"/>
            </a:pPr>
            <a:endParaRPr lang="en-US" dirty="0"/>
          </a:p>
          <a:p>
            <a:pPr marL="228600" indent="-228600">
              <a:buFont typeface="+mj-lt"/>
              <a:buAutoNum type="arabicPeriod"/>
            </a:pPr>
            <a:r>
              <a:rPr lang="en-US" dirty="0"/>
              <a:t>Then, remembering this normalization we need to revert it back and construct confidence interval of population variance based on the sample variance. </a:t>
            </a:r>
          </a:p>
          <a:p>
            <a:pPr marL="228600" indent="-228600">
              <a:buFont typeface="+mj-lt"/>
              <a:buAutoNum type="arabicPeriod"/>
            </a:pPr>
            <a:endParaRPr lang="en-US" dirty="0"/>
          </a:p>
          <a:p>
            <a:pPr marL="228600" indent="-228600">
              <a:buFont typeface="+mj-lt"/>
              <a:buAutoNum type="arabicPeriod"/>
            </a:pPr>
            <a:r>
              <a:rPr lang="en-US" dirty="0"/>
              <a:t> The result will look like this that is a a formula for the interval estimation</a:t>
            </a:r>
          </a:p>
        </p:txBody>
      </p:sp>
    </p:spTree>
    <p:extLst>
      <p:ext uri="{BB962C8B-B14F-4D97-AF65-F5344CB8AC3E}">
        <p14:creationId xmlns:p14="http://schemas.microsoft.com/office/powerpoint/2010/main" val="301404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Now that we know how to estimate parameters of population, construct confidence intervals for mean and variance let’s see how we can test hypothesis about mean and variance. When we did estimation the parameters of population were unknown.</a:t>
            </a:r>
          </a:p>
          <a:p>
            <a:endParaRPr lang="en-US" dirty="0"/>
          </a:p>
          <a:p>
            <a:pPr marL="228600" indent="-228600">
              <a:buFont typeface="+mj-lt"/>
              <a:buAutoNum type="arabicPeriod"/>
            </a:pPr>
            <a:r>
              <a:rPr lang="en-US" dirty="0"/>
              <a:t>When we test a hypothesis we pretend that we know the population parameter: for example mean or variance.</a:t>
            </a:r>
          </a:p>
          <a:p>
            <a:pPr marL="228600" indent="-228600">
              <a:buFont typeface="+mj-lt"/>
              <a:buAutoNum type="arabicPeriod"/>
            </a:pPr>
            <a:endParaRPr lang="en-US" dirty="0"/>
          </a:p>
          <a:p>
            <a:pPr marL="228600" indent="-228600">
              <a:buFont typeface="+mj-lt"/>
              <a:buAutoNum type="arabicPeriod"/>
            </a:pPr>
            <a:r>
              <a:rPr lang="en-US" dirty="0"/>
              <a:t>Then, having our sample we make estimation of this parameter and after that need to make a decision if the parameter of population is correct or not? Lets consider a test of hypothesis of population mean.</a:t>
            </a:r>
          </a:p>
          <a:p>
            <a:pPr marL="228600" indent="-228600">
              <a:buFont typeface="+mj-lt"/>
              <a:buAutoNum type="arabicPeriod"/>
            </a:pPr>
            <a:endParaRPr lang="en-US" dirty="0"/>
          </a:p>
          <a:p>
            <a:pPr marL="228600" indent="-228600">
              <a:buFont typeface="+mj-lt"/>
              <a:buAutoNum type="arabicPeriod"/>
            </a:pPr>
            <a:r>
              <a:rPr lang="en-US" dirty="0"/>
              <a:t>Remember that testing statistical hypothesis has a very well defined structure: we state a null hypothesis and opposite alternative hypothesis. Null hypothesis is the true that we believe.</a:t>
            </a:r>
          </a:p>
          <a:p>
            <a:pPr marL="228600" indent="-228600">
              <a:buFont typeface="+mj-lt"/>
              <a:buAutoNum type="arabicPeriod"/>
            </a:pPr>
            <a:endParaRPr lang="en-US" dirty="0"/>
          </a:p>
          <a:p>
            <a:pPr marL="228600" indent="-228600">
              <a:buFont typeface="+mj-lt"/>
              <a:buAutoNum type="arabicPeriod"/>
            </a:pPr>
            <a:r>
              <a:rPr lang="en-US" dirty="0"/>
              <a:t>Let’s say, that we believe that the population mean is equal to 158cm. The alternative hypothesis in this case is that mean is not equal to 158cm.</a:t>
            </a:r>
          </a:p>
          <a:p>
            <a:pPr marL="228600" indent="-228600">
              <a:buFont typeface="+mj-lt"/>
              <a:buAutoNum type="arabicPeriod"/>
            </a:pPr>
            <a:endParaRPr lang="en-US" dirty="0"/>
          </a:p>
          <a:p>
            <a:pPr marL="228600" indent="-228600">
              <a:buFont typeface="+mj-lt"/>
              <a:buAutoNum type="arabicPeriod"/>
            </a:pPr>
            <a:r>
              <a:rPr lang="en-US" dirty="0"/>
              <a:t> Or alternative hypothesis can be stated as the mean is greater or smaller than 158cm.</a:t>
            </a:r>
          </a:p>
          <a:p>
            <a:pPr marL="228600" indent="-228600">
              <a:buFont typeface="+mj-lt"/>
              <a:buAutoNum type="arabicPeriod"/>
            </a:pPr>
            <a:endParaRPr lang="en-US" dirty="0"/>
          </a:p>
          <a:p>
            <a:pPr marL="228600" indent="-228600">
              <a:buFont typeface="+mj-lt"/>
              <a:buAutoNum type="arabicPeriod"/>
            </a:pPr>
            <a:r>
              <a:rPr lang="en-US" dirty="0"/>
              <a:t>When we say that we know population mean, it means that we know its sampling distribution – it only can be Z- or Student’s T-distribution with N-1 degrees of freedom depending on the size of the sample that we have.</a:t>
            </a:r>
          </a:p>
          <a:p>
            <a:pPr marL="228600" indent="-228600">
              <a:buFont typeface="+mj-lt"/>
              <a:buAutoNum type="arabicPeriod"/>
            </a:pPr>
            <a:endParaRPr lang="en-US" dirty="0"/>
          </a:p>
          <a:p>
            <a:pPr marL="228600" indent="-228600">
              <a:buFont typeface="+mj-lt"/>
              <a:buAutoNum type="arabicPeriod"/>
            </a:pPr>
            <a:r>
              <a:rPr lang="en-US" dirty="0"/>
              <a:t>Just don’t forget that we get to these sampling distributions using Z- or T-transformations for the sample means. Here population mean mu is what we are testing.</a:t>
            </a:r>
          </a:p>
          <a:p>
            <a:pPr marL="228600" indent="-228600">
              <a:buFont typeface="+mj-lt"/>
              <a:buAutoNum type="arabicPeriod"/>
            </a:pPr>
            <a:endParaRPr lang="en-US" dirty="0"/>
          </a:p>
          <a:p>
            <a:pPr marL="228600" indent="-228600">
              <a:buFont typeface="+mj-lt"/>
              <a:buAutoNum type="arabicPeriod"/>
            </a:pPr>
            <a:r>
              <a:rPr lang="en-US" dirty="0"/>
              <a:t> Also, we remember what is level of significance and confidence interval.</a:t>
            </a:r>
          </a:p>
          <a:p>
            <a:pPr marL="228600" indent="-228600">
              <a:buFont typeface="+mj-lt"/>
              <a:buAutoNum type="arabicPeriod"/>
            </a:pPr>
            <a:endParaRPr lang="en-US" dirty="0"/>
          </a:p>
          <a:p>
            <a:pPr marL="228600" indent="-228600">
              <a:buFont typeface="+mj-lt"/>
              <a:buAutoNum type="arabicPeriod"/>
            </a:pPr>
            <a:r>
              <a:rPr lang="en-US" dirty="0"/>
              <a:t> We will test alternative hypothesis of mu not equal to 158 cm.</a:t>
            </a:r>
          </a:p>
          <a:p>
            <a:pPr marL="228600" indent="-228600">
              <a:buFont typeface="+mj-lt"/>
              <a:buAutoNum type="arabicPeriod"/>
            </a:pPr>
            <a:endParaRPr lang="en-US" dirty="0"/>
          </a:p>
          <a:p>
            <a:pPr marL="228600" indent="-228600">
              <a:buFont typeface="+mj-lt"/>
              <a:buAutoNum type="arabicPeriod"/>
            </a:pPr>
            <a:r>
              <a:rPr lang="en-US" dirty="0"/>
              <a:t> The confidence interval in this case we will construct in this way.</a:t>
            </a:r>
          </a:p>
          <a:p>
            <a:pPr marL="228600" indent="-228600">
              <a:buFont typeface="+mj-lt"/>
              <a:buAutoNum type="arabicPeriod"/>
            </a:pPr>
            <a:endParaRPr lang="en-US" dirty="0"/>
          </a:p>
          <a:p>
            <a:pPr marL="228600" indent="-228600">
              <a:buFont typeface="+mj-lt"/>
              <a:buAutoNum type="arabicPeriod"/>
            </a:pPr>
            <a:r>
              <a:rPr lang="en-US" dirty="0"/>
              <a:t> To the left and to the right we have rejection regions. Because they are on both sides, they called two-sided rejection regions.</a:t>
            </a:r>
          </a:p>
          <a:p>
            <a:pPr marL="228600" indent="-228600">
              <a:buFont typeface="+mj-lt"/>
              <a:buAutoNum type="arabicPeriod"/>
            </a:pPr>
            <a:endParaRPr lang="en-US" dirty="0"/>
          </a:p>
          <a:p>
            <a:pPr marL="228600" indent="-228600">
              <a:buFont typeface="+mj-lt"/>
              <a:buAutoNum type="arabicPeriod"/>
            </a:pPr>
            <a:r>
              <a:rPr lang="en-US" dirty="0"/>
              <a:t> The limits of these regions correspond to Z-score with alpha over two or T-score with alpha over two depending on the distribution.</a:t>
            </a:r>
          </a:p>
          <a:p>
            <a:pPr marL="228600" indent="-228600">
              <a:buFont typeface="+mj-lt"/>
              <a:buAutoNum type="arabicPeriod"/>
            </a:pPr>
            <a:endParaRPr lang="en-US" dirty="0"/>
          </a:p>
          <a:p>
            <a:pPr marL="228600" indent="-228600">
              <a:buFont typeface="+mj-lt"/>
              <a:buAutoNum type="arabicPeriod"/>
            </a:pPr>
            <a:r>
              <a:rPr lang="en-US" dirty="0"/>
              <a:t>This is because the area of the rejection region on each side should be equal to alpha over two.</a:t>
            </a:r>
          </a:p>
          <a:p>
            <a:pPr marL="228600" indent="-228600">
              <a:buFont typeface="+mj-lt"/>
              <a:buAutoNum type="arabicPeriod"/>
            </a:pPr>
            <a:endParaRPr lang="en-US" dirty="0"/>
          </a:p>
          <a:p>
            <a:pPr marL="228600" indent="-228600">
              <a:buFont typeface="+mj-lt"/>
              <a:buAutoNum type="arabicPeriod"/>
            </a:pPr>
            <a:r>
              <a:rPr lang="en-US" dirty="0"/>
              <a:t> After all these constructions are done, we can calculate Z- or T-score for the mean of our sample.</a:t>
            </a:r>
          </a:p>
          <a:p>
            <a:pPr marL="228600" indent="-228600">
              <a:buFont typeface="+mj-lt"/>
              <a:buAutoNum type="arabicPeriod"/>
            </a:pPr>
            <a:endParaRPr lang="en-US" dirty="0"/>
          </a:p>
          <a:p>
            <a:pPr marL="228600" indent="-228600">
              <a:buFont typeface="+mj-lt"/>
              <a:buAutoNum type="arabicPeriod"/>
            </a:pPr>
            <a:r>
              <a:rPr lang="en-US" dirty="0"/>
              <a:t> Then we see where on our graph falls this value. If it is inside our confidence interval, then we cannot reject the null hypothesis and it remains true because our experimental data support it.</a:t>
            </a:r>
          </a:p>
          <a:p>
            <a:pPr marL="228600" indent="-228600">
              <a:buFont typeface="+mj-lt"/>
              <a:buAutoNum type="arabicPeriod"/>
            </a:pPr>
            <a:endParaRPr lang="en-US" dirty="0"/>
          </a:p>
          <a:p>
            <a:pPr marL="228600" indent="-228600">
              <a:buFont typeface="+mj-lt"/>
              <a:buAutoNum type="arabicPeriod"/>
            </a:pPr>
            <a:r>
              <a:rPr lang="en-US" dirty="0"/>
              <a:t> But if it falls inside the rejection region, than we reject the null hypothesis because our experimental data don’t support it.</a:t>
            </a:r>
          </a:p>
        </p:txBody>
      </p:sp>
    </p:spTree>
    <p:extLst>
      <p:ext uri="{BB962C8B-B14F-4D97-AF65-F5344CB8AC3E}">
        <p14:creationId xmlns:p14="http://schemas.microsoft.com/office/powerpoint/2010/main" val="261662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Now we state the alternative hypothesis as mu is greater then 158 cm. Then we need to change the form of confidence interval.</a:t>
            </a:r>
          </a:p>
        </p:txBody>
      </p:sp>
    </p:spTree>
    <p:extLst>
      <p:ext uri="{BB962C8B-B14F-4D97-AF65-F5344CB8AC3E}">
        <p14:creationId xmlns:p14="http://schemas.microsoft.com/office/powerpoint/2010/main" val="3517147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In stead of been two-sided, now it is right sided in such a way that area under the curve of rejection region is equal to alpha.</a:t>
            </a:r>
          </a:p>
          <a:p>
            <a:pPr marL="228600" indent="-228600">
              <a:buFont typeface="+mj-lt"/>
              <a:buAutoNum type="arabicPeriod"/>
            </a:pPr>
            <a:endParaRPr lang="en-US" dirty="0"/>
          </a:p>
          <a:p>
            <a:pPr marL="228600" indent="-228600">
              <a:buFont typeface="+mj-lt"/>
              <a:buAutoNum type="arabicPeriod"/>
            </a:pPr>
            <a:r>
              <a:rPr lang="en-US" dirty="0"/>
              <a:t> By the same principle we calculate Z- or T-score of the sample mean and don’t reject the null hypothesis is the value falls inside confidence interval.</a:t>
            </a:r>
          </a:p>
          <a:p>
            <a:pPr marL="228600" indent="-228600">
              <a:buFont typeface="+mj-lt"/>
              <a:buAutoNum type="arabicPeriod"/>
            </a:pPr>
            <a:endParaRPr lang="en-US" dirty="0"/>
          </a:p>
          <a:p>
            <a:pPr marL="228600" indent="-228600">
              <a:buFont typeface="+mj-lt"/>
              <a:buAutoNum type="arabicPeriod"/>
            </a:pPr>
            <a:r>
              <a:rPr lang="en-US" dirty="0"/>
              <a:t> If it falls inside the rejection region we reject the null hypothesis.</a:t>
            </a:r>
          </a:p>
          <a:p>
            <a:pPr marL="228600" indent="-228600">
              <a:buFont typeface="+mj-lt"/>
              <a:buAutoNum type="arabicPeriod"/>
            </a:pPr>
            <a:endParaRPr lang="en-US" dirty="0"/>
          </a:p>
          <a:p>
            <a:pPr marL="228600" indent="-228600">
              <a:buFont typeface="+mj-lt"/>
              <a:buAutoNum type="arabicPeriod"/>
            </a:pPr>
            <a:r>
              <a:rPr lang="en-US" dirty="0"/>
              <a:t> The last alternative hypothesis is that mu is smaller than 158 cm.</a:t>
            </a:r>
          </a:p>
          <a:p>
            <a:pPr marL="228600" indent="-228600">
              <a:buFont typeface="+mj-lt"/>
              <a:buAutoNum type="arabicPeriod"/>
            </a:pPr>
            <a:endParaRPr lang="en-US" dirty="0"/>
          </a:p>
        </p:txBody>
      </p:sp>
    </p:spTree>
    <p:extLst>
      <p:ext uri="{BB962C8B-B14F-4D97-AF65-F5344CB8AC3E}">
        <p14:creationId xmlns:p14="http://schemas.microsoft.com/office/powerpoint/2010/main" val="658356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pPr marL="0" indent="0">
              <a:buFont typeface="+mj-lt"/>
              <a:buNone/>
            </a:pPr>
            <a:r>
              <a:rPr lang="en-US" dirty="0"/>
              <a:t>In this case the we have a symmetrical picture of rejection and confidence interval. And now it is called left-sided rejection region.</a:t>
            </a:r>
          </a:p>
          <a:p>
            <a:pPr marL="0" indent="0">
              <a:buFont typeface="+mj-lt"/>
              <a:buNone/>
            </a:pPr>
            <a:r>
              <a:rPr lang="en-US" dirty="0"/>
              <a:t>The hypothesis test about population variance will have the same principle but sampling distribution will be different. It will be chi-square but you also will construct left-, right- or two-sided rejection regions.</a:t>
            </a:r>
          </a:p>
        </p:txBody>
      </p:sp>
    </p:spTree>
    <p:extLst>
      <p:ext uri="{BB962C8B-B14F-4D97-AF65-F5344CB8AC3E}">
        <p14:creationId xmlns:p14="http://schemas.microsoft.com/office/powerpoint/2010/main" val="182540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We also need to understand a very important concept in statistical inference called a p-value.</a:t>
            </a:r>
          </a:p>
          <a:p>
            <a:endParaRPr lang="en-US" dirty="0"/>
          </a:p>
          <a:p>
            <a:pPr marL="228600" indent="-228600">
              <a:buFont typeface="+mj-lt"/>
              <a:buAutoNum type="arabicPeriod"/>
            </a:pPr>
            <a:r>
              <a:rPr lang="en-US" dirty="0"/>
              <a:t>Let’s recall the hypothesis test about population mean.</a:t>
            </a:r>
          </a:p>
          <a:p>
            <a:pPr marL="228600" indent="-228600">
              <a:buFont typeface="+mj-lt"/>
              <a:buAutoNum type="arabicPeriod"/>
            </a:pPr>
            <a:endParaRPr lang="en-US" dirty="0"/>
          </a:p>
          <a:p>
            <a:pPr marL="228600" indent="-228600">
              <a:buFont typeface="+mj-lt"/>
              <a:buAutoNum type="arabicPeriod"/>
            </a:pPr>
            <a:r>
              <a:rPr lang="en-US" dirty="0"/>
              <a:t>We know that sampling distribution of mean is Z- or Student’s T distribution with n-1 degrees of freedom depending of the sample size.</a:t>
            </a:r>
          </a:p>
          <a:p>
            <a:pPr marL="228600" indent="-228600">
              <a:buFont typeface="+mj-lt"/>
              <a:buAutoNum type="arabicPeriod"/>
            </a:pPr>
            <a:endParaRPr lang="en-US" dirty="0"/>
          </a:p>
          <a:p>
            <a:pPr marL="228600" indent="-228600">
              <a:buFont typeface="+mj-lt"/>
              <a:buAutoNum type="arabicPeriod"/>
            </a:pPr>
            <a:r>
              <a:rPr lang="en-US" dirty="0"/>
              <a:t>We also know how to calculate Z- or T- scores for the sample mean using Z- or T-transformations. Remember that mu in these formulas is the population mean that we test.</a:t>
            </a:r>
          </a:p>
          <a:p>
            <a:pPr marL="228600" indent="-228600">
              <a:buFont typeface="+mj-lt"/>
              <a:buAutoNum type="arabicPeriod"/>
            </a:pPr>
            <a:endParaRPr lang="en-US" dirty="0"/>
          </a:p>
          <a:p>
            <a:pPr marL="228600" indent="-228600">
              <a:buFont typeface="+mj-lt"/>
              <a:buAutoNum type="arabicPeriod"/>
            </a:pPr>
            <a:r>
              <a:rPr lang="en-US" dirty="0"/>
              <a:t>We can locate this scores on the graph but in this case we will not construct confidence interval and see if out sample value falls in it. We will do differently now.</a:t>
            </a:r>
          </a:p>
          <a:p>
            <a:pPr marL="228600" indent="-228600">
              <a:buFont typeface="+mj-lt"/>
              <a:buAutoNum type="arabicPeriod"/>
            </a:pPr>
            <a:endParaRPr lang="en-US" dirty="0"/>
          </a:p>
          <a:p>
            <a:pPr marL="228600" indent="-228600">
              <a:buFont typeface="+mj-lt"/>
              <a:buAutoNum type="arabicPeriod"/>
            </a:pPr>
            <a:r>
              <a:rPr lang="en-US" dirty="0"/>
              <a:t> First of all we need to decide, what alternative hypothesis we are testing?</a:t>
            </a:r>
          </a:p>
          <a:p>
            <a:pPr marL="228600" indent="-228600">
              <a:buFont typeface="+mj-lt"/>
              <a:buAutoNum type="arabicPeriod"/>
            </a:pPr>
            <a:endParaRPr lang="en-US" dirty="0"/>
          </a:p>
          <a:p>
            <a:pPr marL="228600" indent="-228600">
              <a:buFont typeface="+mj-lt"/>
              <a:buAutoNum type="arabicPeriod"/>
            </a:pPr>
            <a:r>
              <a:rPr lang="en-US" dirty="0"/>
              <a:t> Remember that there are two-sided, right-sided and left-sided?</a:t>
            </a:r>
          </a:p>
          <a:p>
            <a:pPr marL="228600" indent="-228600">
              <a:buFont typeface="+mj-lt"/>
              <a:buAutoNum type="arabicPeriod"/>
            </a:pPr>
            <a:endParaRPr lang="en-US" dirty="0"/>
          </a:p>
          <a:p>
            <a:pPr marL="228600" indent="-228600">
              <a:buFont typeface="+mj-lt"/>
              <a:buAutoNum type="arabicPeriod"/>
            </a:pPr>
            <a:r>
              <a:rPr lang="en-US" dirty="0"/>
              <a:t> Let’s look on the right-sided alternative hypothesis first.</a:t>
            </a:r>
          </a:p>
          <a:p>
            <a:pPr marL="228600" indent="-228600">
              <a:buFont typeface="+mj-lt"/>
              <a:buAutoNum type="arabicPeriod"/>
            </a:pPr>
            <a:endParaRPr lang="en-US" dirty="0"/>
          </a:p>
          <a:p>
            <a:pPr marL="228600" indent="-228600">
              <a:buFont typeface="+mj-lt"/>
              <a:buAutoNum type="arabicPeriod"/>
            </a:pPr>
            <a:r>
              <a:rPr lang="en-US" dirty="0"/>
              <a:t> This area here is called… well, p-value. And we will understand why?</a:t>
            </a:r>
          </a:p>
          <a:p>
            <a:pPr marL="228600" indent="-228600">
              <a:buFont typeface="+mj-lt"/>
              <a:buAutoNum type="arabicPeriod"/>
            </a:pPr>
            <a:endParaRPr lang="en-US" dirty="0"/>
          </a:p>
          <a:p>
            <a:pPr marL="228600" indent="-228600">
              <a:buFont typeface="+mj-lt"/>
              <a:buAutoNum type="arabicPeriod"/>
            </a:pPr>
            <a:r>
              <a:rPr lang="en-US" dirty="0"/>
              <a:t> The definition of p-value is that the p-value is the probability, calculated under null hypothesis, that the test statistic takes a value equal to  or more extreme than the value actually observed. In our case the null hypothesis is defined by the Z- or T-distribution and Z- or T-transformation. In the right-sided test the values more critical that we observed are to the right of our observation and the area is represented in green.</a:t>
            </a:r>
          </a:p>
          <a:p>
            <a:pPr marL="228600" indent="-228600">
              <a:buFont typeface="+mj-lt"/>
              <a:buAutoNum type="arabicPeriod"/>
            </a:pPr>
            <a:endParaRPr lang="en-US" dirty="0"/>
          </a:p>
          <a:p>
            <a:pPr marL="228600" indent="-228600">
              <a:buFont typeface="+mj-lt"/>
              <a:buAutoNum type="arabicPeriod"/>
            </a:pPr>
            <a:r>
              <a:rPr lang="en-US" dirty="0"/>
              <a:t> For the left-sided hypothesis the more critical values are to the left of the observed value because every value to the right in this case is not important. In this case p-value, or area is smaller.</a:t>
            </a:r>
          </a:p>
          <a:p>
            <a:pPr marL="228600" indent="-228600">
              <a:buFont typeface="+mj-lt"/>
              <a:buAutoNum type="arabicPeriod"/>
            </a:pPr>
            <a:endParaRPr lang="en-US" dirty="0"/>
          </a:p>
          <a:p>
            <a:pPr marL="228600" indent="-228600">
              <a:buFont typeface="+mj-lt"/>
              <a:buAutoNum type="arabicPeriod"/>
            </a:pPr>
            <a:r>
              <a:rPr lang="en-US" dirty="0"/>
              <a:t>Then the questions is, what values are more critical in two-sided test?</a:t>
            </a:r>
          </a:p>
          <a:p>
            <a:pPr marL="228600" indent="-228600">
              <a:buFont typeface="+mj-lt"/>
              <a:buAutoNum type="arabicPeriod"/>
            </a:pPr>
            <a:endParaRPr lang="en-US" dirty="0"/>
          </a:p>
          <a:p>
            <a:pPr marL="228600" indent="-228600">
              <a:buFont typeface="+mj-lt"/>
              <a:buAutoNum type="arabicPeriod"/>
            </a:pPr>
            <a:r>
              <a:rPr lang="en-US" dirty="0"/>
              <a:t> The answer is that this value will be doubled and in the case of symmetrical sampling distribution the symmetrical region will be included into consideration of more critical values. We may reject or not reject the null hypothesis by considering only the p-value. If the p-value is very small than it is very unlikely that the null hypothesis is true because it is very unlikely to get a sample like that. As I said the concept of p–value is widely used in inferential statistics and it is very important to understand it.</a:t>
            </a:r>
          </a:p>
        </p:txBody>
      </p:sp>
    </p:spTree>
    <p:extLst>
      <p:ext uri="{BB962C8B-B14F-4D97-AF65-F5344CB8AC3E}">
        <p14:creationId xmlns:p14="http://schemas.microsoft.com/office/powerpoint/2010/main" val="46640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form of inferences: estimation of population parameter and testing of statistical hypothesis.</a:t>
            </a:r>
          </a:p>
          <a:p>
            <a:endParaRPr lang="en-US" dirty="0"/>
          </a:p>
          <a:p>
            <a:pPr marL="228600" indent="-228600">
              <a:buFont typeface="+mj-lt"/>
              <a:buAutoNum type="arabicPeriod"/>
            </a:pPr>
            <a:r>
              <a:rPr lang="en-US" dirty="0"/>
              <a:t>﻿The true value of a parameter is an unknown constant that can be correctly found only by an exhaustive study of the population, if indeed that were possible. Our objective may be to obtain a guess or an estimate of the unknown true value along with a determination of its accuracy.</a:t>
            </a:r>
          </a:p>
          <a:p>
            <a:pPr marL="228600" indent="-228600">
              <a:buFont typeface="+mj-lt"/>
              <a:buAutoNum type="arabicPeriod"/>
            </a:pPr>
            <a:endParaRPr lang="en-US" dirty="0"/>
          </a:p>
          <a:p>
            <a:pPr marL="228600" indent="-228600">
              <a:buFont typeface="+mj-lt"/>
              <a:buAutoNum type="arabicPeriod"/>
            </a:pPr>
            <a:r>
              <a:rPr lang="en-US" dirty="0"/>
              <a:t>This type of inference is called estimation of parameters.</a:t>
            </a:r>
          </a:p>
          <a:p>
            <a:pPr marL="228600" indent="-228600">
              <a:buFont typeface="+mj-lt"/>
              <a:buAutoNum type="arabicPeriod"/>
            </a:pPr>
            <a:endParaRPr lang="en-US" dirty="0"/>
          </a:p>
          <a:p>
            <a:pPr marL="228600" indent="-228600">
              <a:buFont typeface="+mj-lt"/>
              <a:buAutoNum type="arabicPeriod"/>
            </a:pPr>
            <a:r>
              <a:rPr lang="en-US" dirty="0"/>
              <a:t> Another situation is that we may have some information about the parameters. Then our sample will allow us to check if this information is true by stating and checking a statistical hypothesis.</a:t>
            </a:r>
          </a:p>
          <a:p>
            <a:pPr marL="228600" indent="-228600">
              <a:buFont typeface="+mj-lt"/>
              <a:buAutoNum type="arabicPeriod"/>
            </a:pPr>
            <a:endParaRPr lang="en-US" dirty="0"/>
          </a:p>
          <a:p>
            <a:pPr marL="228600" indent="-228600">
              <a:buFont typeface="+mj-lt"/>
              <a:buAutoNum type="arabicPeriod"/>
            </a:pPr>
            <a:r>
              <a:rPr lang="en-US" dirty="0"/>
              <a:t> And this method of inference is called testing of statistical hypothesis.</a:t>
            </a:r>
          </a:p>
          <a:p>
            <a:pPr marL="228600" indent="-228600">
              <a:buFont typeface="+mj-lt"/>
              <a:buAutoNum type="arabicPeriod"/>
            </a:pPr>
            <a:endParaRPr lang="en-US" dirty="0"/>
          </a:p>
          <a:p>
            <a:pPr marL="228600" indent="-228600">
              <a:buFont typeface="+mj-lt"/>
              <a:buAutoNum type="arabicPeriod"/>
            </a:pPr>
            <a:r>
              <a:rPr lang="en-US" dirty="0"/>
              <a:t> For example, imagine that we've red an issue of National Geographic from 1990 and figured out that a study revealed that average women’s height in Brazil was 158 cm.</a:t>
            </a:r>
          </a:p>
          <a:p>
            <a:pPr marL="228600" indent="-228600">
              <a:buFont typeface="+mj-lt"/>
              <a:buAutoNum type="arabicPeriod"/>
            </a:pPr>
            <a:endParaRPr lang="en-US" dirty="0"/>
          </a:p>
          <a:p>
            <a:pPr marL="228600" indent="-228600">
              <a:buFont typeface="+mj-lt"/>
              <a:buAutoNum type="arabicPeriod"/>
            </a:pPr>
            <a:r>
              <a:rPr lang="en-US" dirty="0"/>
              <a:t>But is it still true nowadays? In this case, it seems like we know the population mean but we need check is it still true?</a:t>
            </a:r>
          </a:p>
        </p:txBody>
      </p:sp>
      <p:sp>
        <p:nvSpPr>
          <p:cNvPr id="4" name="Slide Number Placeholder 3"/>
          <p:cNvSpPr>
            <a:spLocks noGrp="1"/>
          </p:cNvSpPr>
          <p:nvPr>
            <p:ph type="sldNum" sz="quarter" idx="5"/>
          </p:nvPr>
        </p:nvSpPr>
        <p:spPr/>
        <p:txBody>
          <a:bodyPr/>
          <a:lstStyle/>
          <a:p>
            <a:fld id="{24E5FC45-0219-914A-B5A5-AB99CCF52133}" type="slidenum">
              <a:rPr lang="en-US" smtClean="0"/>
              <a:t>6</a:t>
            </a:fld>
            <a:endParaRPr lang="en-US"/>
          </a:p>
        </p:txBody>
      </p:sp>
    </p:spTree>
    <p:extLst>
      <p:ext uri="{BB962C8B-B14F-4D97-AF65-F5344CB8AC3E}">
        <p14:creationId xmlns:p14="http://schemas.microsoft.com/office/powerpoint/2010/main" val="173451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CDA827D-D15B-C747-8EB8-66655A7C833B}"/>
              </a:ext>
            </a:extLst>
          </p:cNvPr>
          <p:cNvSpPr>
            <a:spLocks noGrp="1"/>
          </p:cNvSpPr>
          <p:nvPr>
            <p:ph type="body" idx="1"/>
          </p:nvPr>
        </p:nvSpPr>
        <p:spPr/>
        <p:txBody>
          <a:bodyPr/>
          <a:lstStyle/>
          <a:p>
            <a:r>
              <a:rPr lang="en-US" dirty="0"/>
              <a:t>Let's talk in more details about estimation of population parameter.</a:t>
            </a:r>
          </a:p>
          <a:p>
            <a:endParaRPr lang="en-US" dirty="0"/>
          </a:p>
          <a:p>
            <a:pPr marL="228600" indent="-228600">
              <a:buFont typeface="+mj-lt"/>
              <a:buAutoNum type="arabicPeriod"/>
            </a:pPr>
            <a:r>
              <a:rPr lang="en-US" dirty="0"/>
              <a:t>There are two types of estimations - one is point estimation and another one is interval estimation. Here I depicted the estimation of the population mean.</a:t>
            </a:r>
          </a:p>
          <a:p>
            <a:pPr marL="228600" indent="-228600">
              <a:buFont typeface="+mj-lt"/>
              <a:buAutoNum type="arabicPeriod"/>
            </a:pPr>
            <a:endParaRPr lang="en-US" dirty="0"/>
          </a:p>
          <a:p>
            <a:pPr marL="228600" indent="-228600">
              <a:buFont typeface="+mj-lt"/>
              <a:buAutoNum type="arabicPeriod"/>
            </a:pPr>
            <a:r>
              <a:rPr lang="en-US" dirty="0"/>
              <a:t> Result of the point estimation is a single numerical value and this kind of estimation is very easy to do. Interval estimation defines the interval of plausible values.</a:t>
            </a:r>
          </a:p>
          <a:p>
            <a:pPr marL="228600" indent="-228600">
              <a:buFont typeface="+mj-lt"/>
              <a:buAutoNum type="arabicPeriod"/>
            </a:pPr>
            <a:endParaRPr lang="en-US" dirty="0"/>
          </a:p>
          <a:p>
            <a:pPr marL="228600" indent="-228600">
              <a:buFont typeface="+mj-lt"/>
              <a:buAutoNum type="arabicPeriod"/>
            </a:pPr>
            <a:r>
              <a:rPr lang="en-US" dirty="0"/>
              <a:t>﻿This single number of point estimation is likely to be close to the unknown value of the parameter. ﻿A statistic intended for estimating a parameter is called a point estimator, or simply an estimator. ﻿The standard deviation of an estimator is called its standard error.</a:t>
            </a:r>
          </a:p>
          <a:p>
            <a:pPr marL="228600" indent="-228600">
              <a:buFont typeface="+mj-lt"/>
              <a:buAutoNum type="arabicPeriod"/>
            </a:pPr>
            <a:endParaRPr lang="en-US" dirty="0"/>
          </a:p>
          <a:p>
            <a:pPr marL="228600" indent="-228600">
              <a:buFont typeface="+mj-lt"/>
              <a:buAutoNum type="arabicPeriod"/>
            </a:pPr>
            <a:r>
              <a:rPr lang="en-US" dirty="0"/>
              <a:t>It is usually denoted as S.E. in this case of mu, and estimator is denoted by the hat.</a:t>
            </a:r>
          </a:p>
          <a:p>
            <a:pPr marL="228600" indent="-228600">
              <a:buFont typeface="+mj-lt"/>
              <a:buAutoNum type="arabicPeriod"/>
            </a:pPr>
            <a:endParaRPr lang="en-US" dirty="0"/>
          </a:p>
          <a:p>
            <a:pPr marL="228600" indent="-228600">
              <a:buFont typeface="+mj-lt"/>
              <a:buAutoNum type="arabicPeriod"/>
            </a:pPr>
            <a:r>
              <a:rPr lang="en-US" dirty="0"/>
              <a:t>﻿When we estimate a population mean from a random sample, perhaps the most intuitive estimator is the sample mean.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CC31FF9-A239-5C43-9CDD-051F811B1877}"/>
              </a:ext>
            </a:extLst>
          </p:cNvPr>
          <p:cNvSpPr>
            <a:spLocks noGrp="1"/>
          </p:cNvSpPr>
          <p:nvPr>
            <p:ph type="body" idx="1"/>
          </p:nvPr>
        </p:nvSpPr>
        <p:spPr/>
        <p:txBody>
          <a:bodyPr/>
          <a:lstStyle/>
          <a:p>
            <a:r>
              <a:rPr lang="en-US" dirty="0"/>
              <a:t>Now, let's talk a little bit more about testing of statistical hypothesis.</a:t>
            </a:r>
          </a:p>
          <a:p>
            <a:endParaRPr lang="en-US" dirty="0"/>
          </a:p>
          <a:p>
            <a:r>
              <a:rPr lang="en-US" dirty="0"/>
              <a:t>As we already seen, in this case we may know the parameter and check it's validity. We need to understand what is a statistical hypothesis.</a:t>
            </a:r>
          </a:p>
          <a:p>
            <a:endParaRPr lang="en-US" dirty="0"/>
          </a:p>
          <a:p>
            <a:r>
              <a:rPr lang="en-US" dirty="0"/>
              <a:t>Very generally, statistical hypothesis is a statement about the population. This statement has a very well defined structure.</a:t>
            </a:r>
          </a:p>
          <a:p>
            <a:endParaRPr lang="en-US" dirty="0"/>
          </a:p>
          <a:p>
            <a:r>
              <a:rPr lang="en-US" dirty="0"/>
              <a:t>That information that we have about the population we define as null hypothesis. It is denoted as Hsub0.</a:t>
            </a:r>
          </a:p>
          <a:p>
            <a:endParaRPr lang="en-US" dirty="0"/>
          </a:p>
          <a:p>
            <a:r>
              <a:rPr lang="en-US" dirty="0"/>
              <a:t>Remember that example with average women's height in Brazil? We know that the height has a normal distribution.</a:t>
            </a:r>
          </a:p>
          <a:p>
            <a:endParaRPr lang="en-US" dirty="0"/>
          </a:p>
          <a:p>
            <a:r>
              <a:rPr lang="en-US" dirty="0"/>
              <a:t>We may state the null hypothesis in this case as the mean of the population is equal to 158 cm.</a:t>
            </a:r>
          </a:p>
          <a:p>
            <a:endParaRPr lang="en-US" dirty="0"/>
          </a:p>
          <a:p>
            <a:r>
              <a:rPr lang="en-US" dirty="0"/>
              <a:t>Then we need to formulate an alternative hypothesis. It may be denoted as Hsub1 or </a:t>
            </a:r>
            <a:r>
              <a:rPr lang="en-US" dirty="0" err="1"/>
              <a:t>HsubA</a:t>
            </a:r>
            <a:r>
              <a:rPr lang="en-US" dirty="0"/>
              <a:t>.</a:t>
            </a:r>
          </a:p>
          <a:p>
            <a:endParaRPr lang="en-US" dirty="0"/>
          </a:p>
          <a:p>
            <a:r>
              <a:rPr lang="en-US" dirty="0"/>
              <a:t>In the our case about average women's height the alternative hypothesis may be stated such that mean mu in not equal to 158 cm.</a:t>
            </a:r>
          </a:p>
          <a:p>
            <a:endParaRPr lang="en-US" dirty="0"/>
          </a:p>
          <a:p>
            <a:r>
              <a:rPr lang="en-US" dirty="0"/>
              <a:t>But there are other ways to state it. We may say that mean is greater than 158 or smaller than 158 cm.</a:t>
            </a:r>
          </a:p>
          <a:p>
            <a:endParaRPr lang="en-US" dirty="0"/>
          </a:p>
          <a:p>
            <a:r>
              <a:rPr lang="en-US" dirty="0"/>
              <a:t>All these are the legitimate alternative hypothesis that are opposite to the null hypothesis in their own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52F16EA-2899-9141-B044-8753FF703C1D}"/>
              </a:ext>
            </a:extLst>
          </p:cNvPr>
          <p:cNvSpPr>
            <a:spLocks noGrp="1"/>
          </p:cNvSpPr>
          <p:nvPr>
            <p:ph type="body" idx="1"/>
          </p:nvPr>
        </p:nvSpPr>
        <p:spPr/>
        <p:txBody>
          <a:bodyPr/>
          <a:lstStyle/>
          <a:p>
            <a:r>
              <a:rPr lang="en-US" dirty="0"/>
              <a:t>But before we proceed and look in each particular case, we need to understand what is a confidence interval, rejection region and level of significance.</a:t>
            </a:r>
          </a:p>
          <a:p>
            <a:endParaRPr lang="en-US" dirty="0"/>
          </a:p>
          <a:p>
            <a:pPr marL="228600" indent="-228600">
              <a:buFont typeface="+mj-lt"/>
              <a:buAutoNum type="arabicPeriod"/>
            </a:pPr>
            <a:r>
              <a:rPr lang="en-US" dirty="0"/>
              <a:t>Let’s start with the confidence interval. It may be expressed in percent or just in the probability.</a:t>
            </a:r>
          </a:p>
          <a:p>
            <a:pPr marL="228600" indent="-228600">
              <a:buFont typeface="+mj-lt"/>
              <a:buAutoNum type="arabicPeriod"/>
            </a:pPr>
            <a:endParaRPr lang="en-US" dirty="0"/>
          </a:p>
          <a:p>
            <a:pPr marL="228600" indent="-228600">
              <a:buFont typeface="+mj-lt"/>
              <a:buAutoNum type="arabicPeriod"/>
            </a:pPr>
            <a:r>
              <a:rPr lang="en-US" dirty="0"/>
              <a:t>For example, 95% confidence interval or confidence interval 0.95 would be the same thing. In order to understand what it means we need to remember that population distribution and sampling distribution are not the same thing. Now we are interested in the sampling distribution.</a:t>
            </a:r>
          </a:p>
          <a:p>
            <a:pPr marL="228600" indent="-228600">
              <a:buFont typeface="+mj-lt"/>
              <a:buAutoNum type="arabicPeriod"/>
            </a:pPr>
            <a:endParaRPr lang="en-US" dirty="0"/>
          </a:p>
          <a:p>
            <a:pPr marL="228600" indent="-228600">
              <a:buFont typeface="+mj-lt"/>
              <a:buAutoNum type="arabicPeriod"/>
            </a:pPr>
            <a:r>
              <a:rPr lang="en-US" dirty="0"/>
              <a:t>And in particular in sampling distribution of mean. Imagine, that we know the mean mu of our population and we have a sample.</a:t>
            </a:r>
          </a:p>
          <a:p>
            <a:pPr marL="228600" indent="-228600">
              <a:buFont typeface="+mj-lt"/>
              <a:buAutoNum type="arabicPeriod"/>
            </a:pPr>
            <a:endParaRPr lang="en-US" dirty="0"/>
          </a:p>
          <a:p>
            <a:pPr marL="228600" indent="-228600">
              <a:buFont typeface="+mj-lt"/>
              <a:buAutoNum type="arabicPeriod"/>
            </a:pPr>
            <a:r>
              <a:rPr lang="en-US" dirty="0"/>
              <a:t>As you remember the more observations we have more narrow becomes our sampling distribution of means. Here green curve is the distribution of population that I draw as normal, but in general when the sample size is large we can have any distribution.</a:t>
            </a:r>
          </a:p>
          <a:p>
            <a:pPr marL="228600" indent="-228600">
              <a:buFont typeface="+mj-lt"/>
              <a:buAutoNum type="arabicPeriod"/>
            </a:pPr>
            <a:endParaRPr lang="en-US" dirty="0"/>
          </a:p>
          <a:p>
            <a:pPr marL="228600" indent="-228600">
              <a:buFont typeface="+mj-lt"/>
              <a:buAutoNum type="arabicPeriod"/>
            </a:pPr>
            <a:r>
              <a:rPr lang="en-US" dirty="0"/>
              <a:t>According to the Central limit theorem when our sample size is large the sampling distribution is normal with the mean equal to the mean of the population. So, it is depicted in yellow.</a:t>
            </a:r>
          </a:p>
          <a:p>
            <a:pPr marL="228600" indent="-228600">
              <a:buFont typeface="+mj-lt"/>
              <a:buAutoNum type="arabicPeriod"/>
            </a:pPr>
            <a:endParaRPr lang="en-US" dirty="0"/>
          </a:p>
          <a:p>
            <a:pPr marL="228600" indent="-228600">
              <a:buFont typeface="+mj-lt"/>
              <a:buAutoNum type="arabicPeriod"/>
            </a:pPr>
            <a:r>
              <a:rPr lang="en-US" dirty="0"/>
              <a:t>Lets imagine that our sample looked like that and has a mean X bar located to the right of real population mean</a:t>
            </a:r>
          </a:p>
          <a:p>
            <a:pPr marL="228600" indent="-228600">
              <a:buFont typeface="+mj-lt"/>
              <a:buAutoNum type="arabicPeriod"/>
            </a:pPr>
            <a:endParaRPr lang="en-US" dirty="0"/>
          </a:p>
          <a:p>
            <a:pPr marL="228600" indent="-228600">
              <a:buFont typeface="+mj-lt"/>
              <a:buAutoNum type="arabicPeriod"/>
            </a:pPr>
            <a:r>
              <a:rPr lang="en-US" dirty="0"/>
              <a:t>Let’s remove our measurements and population distribution because we are not interested in them anymore. We will focus on the mean of the sample, mean of the population and sampling distribution.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52F16EA-2899-9141-B044-8753FF703C1D}"/>
              </a:ext>
            </a:extLst>
          </p:cNvPr>
          <p:cNvSpPr>
            <a:spLocks noGrp="1"/>
          </p:cNvSpPr>
          <p:nvPr>
            <p:ph type="body" idx="1"/>
          </p:nvPr>
        </p:nvSpPr>
        <p:spPr/>
        <p:txBody>
          <a:bodyPr/>
          <a:lstStyle/>
          <a:p>
            <a:r>
              <a:rPr lang="en-US" dirty="0"/>
              <a:t>And let’s zoom in a little and remove all the unnecessary elements of the graph.</a:t>
            </a:r>
          </a:p>
        </p:txBody>
      </p:sp>
    </p:spTree>
    <p:extLst>
      <p:ext uri="{BB962C8B-B14F-4D97-AF65-F5344CB8AC3E}">
        <p14:creationId xmlns:p14="http://schemas.microsoft.com/office/powerpoint/2010/main" val="1428415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52F16EA-2899-9141-B044-8753FF703C1D}"/>
              </a:ext>
            </a:extLst>
          </p:cNvPr>
          <p:cNvSpPr>
            <a:spLocks noGrp="1"/>
          </p:cNvSpPr>
          <p:nvPr>
            <p:ph type="body" idx="1"/>
          </p:nvPr>
        </p:nvSpPr>
        <p:spPr/>
        <p:txBody>
          <a:bodyPr/>
          <a:lstStyle/>
          <a:p>
            <a:r>
              <a:rPr lang="en-US" dirty="0"/>
              <a:t>The confidence interval ﻿is an interval that, before sampling, will cover the true value of the parameter with probability 1-alpha.</a:t>
            </a:r>
          </a:p>
          <a:p>
            <a:endParaRPr lang="en-US" dirty="0"/>
          </a:p>
          <a:p>
            <a:r>
              <a:rPr lang="en-US" dirty="0"/>
              <a:t>The interval must be computable from the sample data. In the case of hypothesis testing about population we also will use a confidence interval in order to establish, what value of our sample are acceptable. In the case of mean, what values of sample mean would support our belief about population mean mu.</a:t>
            </a:r>
          </a:p>
          <a:p>
            <a:endParaRPr lang="en-US" dirty="0"/>
          </a:p>
          <a:p>
            <a:pPr marL="228600" indent="-228600">
              <a:buFont typeface="+mj-lt"/>
              <a:buAutoNum type="arabicPeriod"/>
            </a:pPr>
            <a:r>
              <a:rPr lang="en-US" dirty="0"/>
              <a:t>For example, if we would get a sample mean that is not covered by the confidence interval, probably our belief is wrong and population mean is something different.</a:t>
            </a:r>
          </a:p>
          <a:p>
            <a:pPr marL="228600" indent="-228600">
              <a:buFont typeface="+mj-lt"/>
              <a:buAutoNum type="arabicPeriod"/>
            </a:pPr>
            <a:endParaRPr lang="en-US" dirty="0"/>
          </a:p>
          <a:p>
            <a:pPr marL="228600" indent="-228600">
              <a:buFont typeface="+mj-lt"/>
              <a:buAutoNum type="arabicPeriod"/>
            </a:pPr>
            <a:r>
              <a:rPr lang="en-US" dirty="0"/>
              <a:t>But in our case the sample mean is not that far from what we think the population mean should be. We'll talk how to calculate confidence interval a little bit later.</a:t>
            </a:r>
          </a:p>
          <a:p>
            <a:pPr marL="228600" indent="-228600">
              <a:buFont typeface="+mj-lt"/>
              <a:buAutoNum type="arabicPeriod"/>
            </a:pPr>
            <a:endParaRPr lang="en-US" dirty="0"/>
          </a:p>
          <a:p>
            <a:pPr marL="228600" indent="-228600">
              <a:buFont typeface="+mj-lt"/>
              <a:buAutoNum type="arabicPeriod"/>
            </a:pPr>
            <a:r>
              <a:rPr lang="en-US" dirty="0"/>
              <a:t>This alpha here is called a level of significance.</a:t>
            </a:r>
          </a:p>
          <a:p>
            <a:pPr marL="228600" indent="-228600">
              <a:buFont typeface="+mj-lt"/>
              <a:buAutoNum type="arabicPeriod"/>
            </a:pPr>
            <a:endParaRPr lang="en-US" dirty="0"/>
          </a:p>
          <a:p>
            <a:pPr marL="228600" indent="-228600">
              <a:buFont typeface="+mj-lt"/>
              <a:buAutoNum type="arabicPeriod"/>
            </a:pPr>
            <a:r>
              <a:rPr lang="en-US" dirty="0"/>
              <a:t>Because if we increase alpha our confidence interval decreases and our evaluation of the parameter become much more precise or more significant.</a:t>
            </a:r>
          </a:p>
          <a:p>
            <a:pPr marL="228600" indent="-228600">
              <a:buFont typeface="+mj-lt"/>
              <a:buAutoNum type="arabicPeriod"/>
            </a:pPr>
            <a:endParaRPr lang="en-US" dirty="0"/>
          </a:p>
          <a:p>
            <a:pPr marL="228600" indent="-228600">
              <a:buFont typeface="+mj-lt"/>
              <a:buAutoNum type="arabicPeriod"/>
            </a:pPr>
            <a:r>
              <a:rPr lang="en-US" dirty="0"/>
              <a:t>The meaning of this alpha on the plot of sampling distribution is the area under the curve out of confidence interval. These brown regions are called rejection regions. Rejection region may be two sided as in this case or left-sided or right-sided as we will see later.</a:t>
            </a:r>
          </a:p>
        </p:txBody>
      </p:sp>
    </p:spTree>
    <p:extLst>
      <p:ext uri="{BB962C8B-B14F-4D97-AF65-F5344CB8AC3E}">
        <p14:creationId xmlns:p14="http://schemas.microsoft.com/office/powerpoint/2010/main" val="128581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Let’s see how we will draw inferences from large sample.</a:t>
            </a:r>
          </a:p>
          <a:p>
            <a:endParaRPr lang="en-US" dirty="0"/>
          </a:p>
          <a:p>
            <a:pPr marL="228600" indent="-228600">
              <a:buFont typeface="+mj-lt"/>
              <a:buAutoNum type="arabicPeriod"/>
            </a:pPr>
            <a:r>
              <a:rPr lang="en-US" dirty="0"/>
              <a:t>Remember that the large sample considered to be a sample with more than 30 observations.</a:t>
            </a:r>
          </a:p>
          <a:p>
            <a:pPr marL="228600" indent="-228600">
              <a:buFont typeface="+mj-lt"/>
              <a:buAutoNum type="arabicPeriod"/>
            </a:pPr>
            <a:endParaRPr lang="en-US" dirty="0"/>
          </a:p>
          <a:p>
            <a:pPr marL="228600" indent="-228600">
              <a:buFont typeface="+mj-lt"/>
              <a:buAutoNum type="arabicPeriod"/>
            </a:pPr>
            <a:r>
              <a:rPr lang="en-US" dirty="0"/>
              <a:t>The point estimator of population mean mu will be a sample mean. It is just one number.</a:t>
            </a:r>
          </a:p>
          <a:p>
            <a:pPr marL="228600" indent="-228600">
              <a:buFont typeface="+mj-lt"/>
              <a:buAutoNum type="arabicPeriod"/>
            </a:pPr>
            <a:endParaRPr lang="en-US" dirty="0"/>
          </a:p>
          <a:p>
            <a:pPr marL="228600" indent="-228600">
              <a:buFont typeface="+mj-lt"/>
              <a:buAutoNum type="arabicPeriod"/>
            </a:pPr>
            <a:r>
              <a:rPr lang="en-US" dirty="0"/>
              <a:t>From the Central limit theorem and consideration of sampling distribution we know that whatever the population distribution, the sampling distribution is always normal.</a:t>
            </a:r>
          </a:p>
          <a:p>
            <a:pPr marL="228600" indent="-228600">
              <a:buFont typeface="+mj-lt"/>
              <a:buAutoNum type="arabicPeriod"/>
            </a:pPr>
            <a:endParaRPr lang="en-US" dirty="0"/>
          </a:p>
          <a:p>
            <a:pPr marL="228600" indent="-228600">
              <a:buFont typeface="+mj-lt"/>
              <a:buAutoNum type="arabicPeriod"/>
            </a:pPr>
            <a:r>
              <a:rPr lang="en-US" dirty="0"/>
              <a:t>But what is more important for us now is that the standard deviation of this distribution is equal to the standard deviation of the population sigma over the square root of the number of observations N.</a:t>
            </a:r>
          </a:p>
          <a:p>
            <a:pPr marL="228600" indent="-228600">
              <a:buFont typeface="+mj-lt"/>
              <a:buAutoNum type="arabicPeriod"/>
            </a:pPr>
            <a:endParaRPr lang="en-US" dirty="0"/>
          </a:p>
          <a:p>
            <a:pPr marL="228600" indent="-228600">
              <a:buFont typeface="+mj-lt"/>
              <a:buAutoNum type="arabicPeriod"/>
            </a:pPr>
            <a:r>
              <a:rPr lang="en-US" dirty="0"/>
              <a:t>At this point we may think that we don’t know the standard deviation of the distribution. But it’s not true.</a:t>
            </a:r>
          </a:p>
          <a:p>
            <a:pPr marL="228600" indent="-228600">
              <a:buFont typeface="+mj-lt"/>
              <a:buAutoNum type="arabicPeriod"/>
            </a:pPr>
            <a:endParaRPr lang="en-US" dirty="0"/>
          </a:p>
          <a:p>
            <a:pPr marL="228600" indent="-228600">
              <a:buFont typeface="+mj-lt"/>
              <a:buAutoNum type="arabicPeriod"/>
            </a:pPr>
            <a:r>
              <a:rPr lang="en-US" dirty="0"/>
              <a:t>Because our sample is large we can approximate the standard deviation of the population with the standard deviation of the sample. Then our sampling distribution is completely defined.</a:t>
            </a:r>
          </a:p>
          <a:p>
            <a:pPr marL="228600" indent="-228600">
              <a:buFont typeface="+mj-lt"/>
              <a:buAutoNum type="arabicPeriod"/>
            </a:pPr>
            <a:endParaRPr lang="en-US" dirty="0"/>
          </a:p>
          <a:p>
            <a:pPr marL="228600" indent="-228600">
              <a:buFont typeface="+mj-lt"/>
              <a:buAutoNum type="arabicPeriod"/>
            </a:pPr>
            <a:r>
              <a:rPr lang="en-US" dirty="0"/>
              <a:t>And don’t forget that we estimated mu to be equal to the sample mean.</a:t>
            </a:r>
          </a:p>
          <a:p>
            <a:pPr marL="228600" indent="-228600">
              <a:buFont typeface="+mj-lt"/>
              <a:buAutoNum type="arabicPeriod"/>
            </a:pPr>
            <a:endParaRPr lang="en-US" dirty="0"/>
          </a:p>
          <a:p>
            <a:pPr marL="228600" indent="-228600">
              <a:buFont typeface="+mj-lt"/>
              <a:buAutoNum type="arabicPeriod"/>
            </a:pPr>
            <a:r>
              <a:rPr lang="en-US" dirty="0"/>
              <a:t>Now in order to define interval of possible values of mu we need to set a level of significance alpha. Let it be 5% or 0.05. Then our confidence interval 1- alpha will be 0.95. Very simple math.</a:t>
            </a:r>
          </a:p>
          <a:p>
            <a:pPr marL="228600" indent="-228600">
              <a:buFont typeface="+mj-lt"/>
              <a:buAutoNum type="arabicPeriod"/>
            </a:pPr>
            <a:endParaRPr lang="en-US" dirty="0"/>
          </a:p>
          <a:p>
            <a:pPr marL="228600" indent="-228600">
              <a:buFont typeface="+mj-lt"/>
              <a:buAutoNum type="arabicPeriod"/>
            </a:pPr>
            <a:r>
              <a:rPr lang="en-US" dirty="0"/>
              <a:t>Let’s remove distracting elements from the graph and see how it will look like. This is our 95% confidence interval of the population mean!</a:t>
            </a:r>
          </a:p>
          <a:p>
            <a:pPr marL="228600" indent="-228600">
              <a:buFont typeface="+mj-lt"/>
              <a:buAutoNum type="arabicPeriod"/>
            </a:pPr>
            <a:endParaRPr lang="en-US" dirty="0"/>
          </a:p>
          <a:p>
            <a:pPr marL="228600" indent="-228600">
              <a:buFont typeface="+mj-lt"/>
              <a:buAutoNum type="arabicPeriod"/>
            </a:pPr>
            <a:r>
              <a:rPr lang="en-US" dirty="0"/>
              <a:t> And  if you ask how to calculate the limits of this interval, it is easy to demonstrate that they are calculated using Z-score of alpha over two. How to demonstrate it?</a:t>
            </a:r>
          </a:p>
          <a:p>
            <a:pPr marL="228600" indent="-228600">
              <a:buFont typeface="+mj-lt"/>
              <a:buAutoNum type="arabicPeriod"/>
            </a:pPr>
            <a:endParaRPr lang="en-US" dirty="0"/>
          </a:p>
          <a:p>
            <a:pPr marL="228600" indent="-228600">
              <a:buFont typeface="+mj-lt"/>
              <a:buAutoNum type="arabicPeriod"/>
            </a:pPr>
            <a:r>
              <a:rPr lang="en-US" dirty="0"/>
              <a:t> We just need to normalize this normal distribution to be a standard normal or Z-distribution by subtracting X bar that we already know and then divide by sigma over square root of N that we also know.</a:t>
            </a:r>
          </a:p>
          <a:p>
            <a:pPr marL="228600" indent="-228600">
              <a:buFont typeface="+mj-lt"/>
              <a:buAutoNum type="arabicPeriod"/>
            </a:pPr>
            <a:endParaRPr lang="en-US" dirty="0"/>
          </a:p>
          <a:p>
            <a:pPr marL="228600" indent="-228600">
              <a:buFont typeface="+mj-lt"/>
              <a:buAutoNum type="arabicPeriod"/>
            </a:pPr>
            <a:r>
              <a:rPr lang="en-US" dirty="0"/>
              <a:t> Remember that this blue area is a confidence interval 1-alpha, it is symmetric. In this case limits of this area will correspond to Z-score of alpha over two</a:t>
            </a:r>
          </a:p>
          <a:p>
            <a:pPr marL="228600" indent="-228600">
              <a:buFont typeface="+mj-lt"/>
              <a:buAutoNum type="arabicPeriod"/>
            </a:pPr>
            <a:endParaRPr lang="en-US" dirty="0"/>
          </a:p>
          <a:p>
            <a:pPr marL="228600" indent="-228600">
              <a:buFont typeface="+mj-lt"/>
              <a:buAutoNum type="arabicPeriod"/>
            </a:pPr>
            <a:r>
              <a:rPr lang="en-US" dirty="0"/>
              <a:t> Summarizing our interval estimation we have this result.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EDB16F-6EE2-AF48-8675-C60802FCBA14}"/>
              </a:ext>
            </a:extLst>
          </p:cNvPr>
          <p:cNvSpPr>
            <a:spLocks noGrp="1"/>
          </p:cNvSpPr>
          <p:nvPr>
            <p:ph type="body" idx="1"/>
          </p:nvPr>
        </p:nvSpPr>
        <p:spPr/>
        <p:txBody>
          <a:bodyPr/>
          <a:lstStyle/>
          <a:p>
            <a:r>
              <a:rPr lang="en-US" dirty="0"/>
              <a:t>This is a very important result.</a:t>
            </a:r>
          </a:p>
          <a:p>
            <a:endParaRPr lang="en-US" dirty="0"/>
          </a:p>
          <a:p>
            <a:pPr marL="228600" indent="-228600">
              <a:buFont typeface="+mj-lt"/>
              <a:buAutoNum type="arabicPeriod"/>
            </a:pPr>
            <a:r>
              <a:rPr lang="en-US" dirty="0"/>
              <a:t> But remember that we did it only for the large sample, assuming that we can approximate population standard deviation with sample standard deviation. Then we use a Z-scores.</a:t>
            </a:r>
          </a:p>
          <a:p>
            <a:pPr marL="228600" indent="-228600">
              <a:buFont typeface="+mj-lt"/>
              <a:buAutoNum type="arabicPeriod"/>
            </a:pPr>
            <a:endParaRPr lang="en-US" dirty="0"/>
          </a:p>
          <a:p>
            <a:pPr marL="228600" indent="-228600">
              <a:buFont typeface="+mj-lt"/>
              <a:buAutoNum type="arabicPeriod"/>
            </a:pPr>
            <a:r>
              <a:rPr lang="en-US" dirty="0"/>
              <a:t>If the sample size is small we can not approximate population standard deviation with sample standard deviation. instead of using Z-scores we will use T-scores from Student’s T-distribution with n-1 degrees of freedom</a:t>
            </a:r>
          </a:p>
        </p:txBody>
      </p:sp>
    </p:spTree>
    <p:extLst>
      <p:ext uri="{BB962C8B-B14F-4D97-AF65-F5344CB8AC3E}">
        <p14:creationId xmlns:p14="http://schemas.microsoft.com/office/powerpoint/2010/main" val="46687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B61667-53B5-714D-9C73-B3FE32EB951A}" type="datetimeFigureOut">
              <a:rPr lang="en-US" smtClean="0"/>
              <a:t>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9804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69615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5202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4505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61667-53B5-714D-9C73-B3FE32EB951A}" type="datetimeFigureOut">
              <a:rPr lang="en-US" smtClean="0"/>
              <a:t>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8402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B61667-53B5-714D-9C73-B3FE32EB951A}" type="datetimeFigureOut">
              <a:rPr lang="en-US" smtClean="0"/>
              <a:t>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85392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B61667-53B5-714D-9C73-B3FE32EB951A}" type="datetimeFigureOut">
              <a:rPr lang="en-US" smtClean="0"/>
              <a:t>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3177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B61667-53B5-714D-9C73-B3FE32EB951A}" type="datetimeFigureOut">
              <a:rPr lang="en-US" smtClean="0"/>
              <a:t>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5691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61667-53B5-714D-9C73-B3FE32EB951A}" type="datetimeFigureOut">
              <a:rPr lang="en-US" smtClean="0"/>
              <a:t>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285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687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17050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61667-53B5-714D-9C73-B3FE32EB951A}" type="datetimeFigureOut">
              <a:rPr lang="en-US" smtClean="0"/>
              <a:t>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B5DA-BEE1-BE41-AA25-C92B0FFB5CF1}" type="slidenum">
              <a:rPr lang="en-US" smtClean="0"/>
              <a:t>‹#›</a:t>
            </a:fld>
            <a:endParaRPr lang="en-US"/>
          </a:p>
        </p:txBody>
      </p:sp>
    </p:spTree>
    <p:extLst>
      <p:ext uri="{BB962C8B-B14F-4D97-AF65-F5344CB8AC3E}">
        <p14:creationId xmlns:p14="http://schemas.microsoft.com/office/powerpoint/2010/main" val="177399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slide" Target="slide2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1.pn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6.png"/><Relationship Id="rId5" Type="http://schemas.openxmlformats.org/officeDocument/2006/relationships/image" Target="../media/image19.png"/><Relationship Id="rId15" Type="http://schemas.openxmlformats.org/officeDocument/2006/relationships/image" Target="../media/image27.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16.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5.png"/><Relationship Id="rId5" Type="http://schemas.openxmlformats.org/officeDocument/2006/relationships/image" Target="../media/image31.png"/><Relationship Id="rId10" Type="http://schemas.openxmlformats.org/officeDocument/2006/relationships/slide" Target="slide20.xml"/><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6.png"/><Relationship Id="rId12"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1.png"/><Relationship Id="rId5" Type="http://schemas.openxmlformats.org/officeDocument/2006/relationships/image" Target="../media/image7.svg"/><Relationship Id="rId10" Type="http://schemas.openxmlformats.org/officeDocument/2006/relationships/image" Target="../media/image40.png"/><Relationship Id="rId4" Type="http://schemas.openxmlformats.org/officeDocument/2006/relationships/image" Target="../media/image6.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8.png"/><Relationship Id="rId3" Type="http://schemas.openxmlformats.org/officeDocument/2006/relationships/image" Target="../media/image36.png"/><Relationship Id="rId7" Type="http://schemas.openxmlformats.org/officeDocument/2006/relationships/image" Target="../media/image41.png"/><Relationship Id="rId12"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6.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7.sv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6.png"/><Relationship Id="rId7" Type="http://schemas.openxmlformats.org/officeDocument/2006/relationships/image" Target="../media/image41.png"/><Relationship Id="rId12" Type="http://schemas.openxmlformats.org/officeDocument/2006/relationships/image" Target="../media/image16.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15.png"/><Relationship Id="rId5" Type="http://schemas.openxmlformats.org/officeDocument/2006/relationships/image" Target="../media/image39.png"/><Relationship Id="rId10" Type="http://schemas.openxmlformats.org/officeDocument/2006/relationships/slide" Target="slide20.xml"/><Relationship Id="rId4" Type="http://schemas.openxmlformats.org/officeDocument/2006/relationships/image" Target="../media/image38.png"/><Relationship Id="rId9" Type="http://schemas.openxmlformats.org/officeDocument/2006/relationships/image" Target="../media/image7.sv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16.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15.png"/><Relationship Id="rId5" Type="http://schemas.openxmlformats.org/officeDocument/2006/relationships/image" Target="../media/image51.png"/><Relationship Id="rId10" Type="http://schemas.openxmlformats.org/officeDocument/2006/relationships/slide" Target="slide20.xml"/><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8" Type="http://schemas.openxmlformats.org/officeDocument/2006/relationships/image" Target="../media/image58.png"/><Relationship Id="rId3" Type="http://schemas.openxmlformats.org/officeDocument/2006/relationships/image" Target="../media/image4.png"/><Relationship Id="rId7" Type="http://schemas.openxmlformats.org/officeDocument/2006/relationships/image" Target="../media/image8.png"/><Relationship Id="rId17"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9" Type="http://schemas.openxmlformats.org/officeDocument/2006/relationships/image" Target="../media/image5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data analysis in R</a:t>
            </a:r>
          </a:p>
        </p:txBody>
      </p:sp>
      <p:sp>
        <p:nvSpPr>
          <p:cNvPr id="3" name="Subtitle 2"/>
          <p:cNvSpPr>
            <a:spLocks noGrp="1"/>
          </p:cNvSpPr>
          <p:nvPr>
            <p:ph type="subTitle" idx="1"/>
          </p:nvPr>
        </p:nvSpPr>
        <p:spPr/>
        <p:txBody>
          <a:bodyPr/>
          <a:lstStyle/>
          <a:p>
            <a:r>
              <a:rPr lang="en-US" dirty="0"/>
              <a:t>Visiting professor</a:t>
            </a:r>
          </a:p>
          <a:p>
            <a:r>
              <a:rPr lang="en-US" dirty="0"/>
              <a:t>Viktor Ermakov</a:t>
            </a:r>
          </a:p>
        </p:txBody>
      </p:sp>
    </p:spTree>
    <p:extLst>
      <p:ext uri="{BB962C8B-B14F-4D97-AF65-F5344CB8AC3E}">
        <p14:creationId xmlns:p14="http://schemas.microsoft.com/office/powerpoint/2010/main" val="266077268"/>
      </p:ext>
    </p:extLst>
  </p:cSld>
  <p:clrMapOvr>
    <a:masterClrMapping/>
  </p:clrMapOvr>
  <mc:AlternateContent xmlns:mc="http://schemas.openxmlformats.org/markup-compatibility/2006" xmlns:p14="http://schemas.microsoft.com/office/powerpoint/2010/main">
    <mc:Choice Requires="p14">
      <p:transition spd="slow" p14:dur="2000" advTm="6552"/>
    </mc:Choice>
    <mc:Fallback xmlns="">
      <p:transition spd="slow" advTm="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9" name="TextBox 8">
            <a:extLst>
              <a:ext uri="{FF2B5EF4-FFF2-40B4-BE49-F238E27FC236}">
                <a16:creationId xmlns:a16="http://schemas.microsoft.com/office/drawing/2014/main" id="{5EBFE2E7-CBE6-E24E-B002-1152B9BD109D}"/>
              </a:ext>
            </a:extLst>
          </p:cNvPr>
          <p:cNvSpPr txBox="1"/>
          <p:nvPr/>
        </p:nvSpPr>
        <p:spPr>
          <a:xfrm>
            <a:off x="3079664" y="1581948"/>
            <a:ext cx="3010761" cy="523220"/>
          </a:xfrm>
          <a:prstGeom prst="rect">
            <a:avLst/>
          </a:prstGeom>
          <a:noFill/>
        </p:spPr>
        <p:txBody>
          <a:bodyPr wrap="none" rtlCol="0">
            <a:spAutoFit/>
          </a:bodyPr>
          <a:lstStyle/>
          <a:p>
            <a:r>
              <a:rPr lang="en-US" sz="2800" dirty="0"/>
              <a:t>confidence interval</a:t>
            </a:r>
          </a:p>
        </p:txBody>
      </p:sp>
      <p:sp>
        <p:nvSpPr>
          <p:cNvPr id="12" name="TextBox 11">
            <a:extLst>
              <a:ext uri="{FF2B5EF4-FFF2-40B4-BE49-F238E27FC236}">
                <a16:creationId xmlns:a16="http://schemas.microsoft.com/office/drawing/2014/main" id="{E68F8E14-1A5F-0943-8007-E3606779DB38}"/>
              </a:ext>
            </a:extLst>
          </p:cNvPr>
          <p:cNvSpPr txBox="1"/>
          <p:nvPr/>
        </p:nvSpPr>
        <p:spPr>
          <a:xfrm>
            <a:off x="868453" y="1581948"/>
            <a:ext cx="2263761" cy="523220"/>
          </a:xfrm>
          <a:prstGeom prst="rect">
            <a:avLst/>
          </a:prstGeom>
          <a:noFill/>
        </p:spPr>
        <p:txBody>
          <a:bodyPr wrap="none" rtlCol="0">
            <a:spAutoFit/>
          </a:bodyPr>
          <a:lstStyle/>
          <a:p>
            <a:r>
              <a:rPr lang="en-US" sz="2800" b="1" dirty="0">
                <a:solidFill>
                  <a:srgbClr val="0070C0"/>
                </a:solidFill>
                <a:latin typeface="Lucida Handwriting" panose="03010101010101010101" pitchFamily="66" charset="77"/>
              </a:rPr>
              <a:t>100(1-𝛼)%</a:t>
            </a:r>
          </a:p>
        </p:txBody>
      </p:sp>
      <p:sp>
        <p:nvSpPr>
          <p:cNvPr id="42" name="Rectangle 41">
            <a:extLst>
              <a:ext uri="{FF2B5EF4-FFF2-40B4-BE49-F238E27FC236}">
                <a16:creationId xmlns:a16="http://schemas.microsoft.com/office/drawing/2014/main" id="{392BE353-3FA9-7D41-935B-B07B418BFFDE}"/>
              </a:ext>
            </a:extLst>
          </p:cNvPr>
          <p:cNvSpPr/>
          <p:nvPr/>
        </p:nvSpPr>
        <p:spPr>
          <a:xfrm>
            <a:off x="9683290" y="316022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22" name="Rectangle 21">
            <a:extLst>
              <a:ext uri="{FF2B5EF4-FFF2-40B4-BE49-F238E27FC236}">
                <a16:creationId xmlns:a16="http://schemas.microsoft.com/office/drawing/2014/main" id="{F1CEDCF0-DF8D-F74D-9900-C7F3CCC4AACE}"/>
              </a:ext>
            </a:extLst>
          </p:cNvPr>
          <p:cNvSpPr/>
          <p:nvPr/>
        </p:nvSpPr>
        <p:spPr>
          <a:xfrm>
            <a:off x="2703931" y="3922797"/>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23" name="Straight Arrow Connector 22">
            <a:extLst>
              <a:ext uri="{FF2B5EF4-FFF2-40B4-BE49-F238E27FC236}">
                <a16:creationId xmlns:a16="http://schemas.microsoft.com/office/drawing/2014/main" id="{1E4D74A9-E9F3-7147-B81B-D6583DA4C1F9}"/>
              </a:ext>
            </a:extLst>
          </p:cNvPr>
          <p:cNvCxnSpPr>
            <a:cxnSpLocks/>
          </p:cNvCxnSpPr>
          <p:nvPr/>
        </p:nvCxnSpPr>
        <p:spPr>
          <a:xfrm flipV="1">
            <a:off x="2752989" y="4070274"/>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F05F34-1715-B740-99EA-203AB65A2F5D}"/>
              </a:ext>
            </a:extLst>
          </p:cNvPr>
          <p:cNvCxnSpPr>
            <a:cxnSpLocks/>
          </p:cNvCxnSpPr>
          <p:nvPr/>
        </p:nvCxnSpPr>
        <p:spPr>
          <a:xfrm>
            <a:off x="2261714" y="574984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69094C-4115-2F4D-9186-E2673F37D0F5}"/>
              </a:ext>
            </a:extLst>
          </p:cNvPr>
          <p:cNvCxnSpPr>
            <a:cxnSpLocks/>
            <a:endCxn id="29" idx="2"/>
          </p:cNvCxnSpPr>
          <p:nvPr/>
        </p:nvCxnSpPr>
        <p:spPr>
          <a:xfrm flipV="1">
            <a:off x="4368015" y="4232834"/>
            <a:ext cx="6888" cy="1570994"/>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BAE56D-A752-9949-9C55-25F5F37E4EB7}"/>
              </a:ext>
            </a:extLst>
          </p:cNvPr>
          <p:cNvSpPr/>
          <p:nvPr/>
        </p:nvSpPr>
        <p:spPr>
          <a:xfrm>
            <a:off x="4223618" y="5704592"/>
            <a:ext cx="328936" cy="369332"/>
          </a:xfrm>
          <a:prstGeom prst="rect">
            <a:avLst/>
          </a:prstGeom>
        </p:spPr>
        <p:txBody>
          <a:bodyPr wrap="square">
            <a:spAutoFit/>
          </a:bodyPr>
          <a:lstStyle/>
          <a:p>
            <a:r>
              <a:rPr lang="en-US" b="1" dirty="0">
                <a:solidFill>
                  <a:srgbClr val="7030A0"/>
                </a:solidFill>
                <a:latin typeface="Lucida Handwriting" panose="03010101010101010101" pitchFamily="66" charset="77"/>
              </a:rPr>
              <a:t>𝛍</a:t>
            </a:r>
            <a:endParaRPr lang="en-US" dirty="0"/>
          </a:p>
        </p:txBody>
      </p:sp>
      <p:sp>
        <p:nvSpPr>
          <p:cNvPr id="29" name="Freeform 28">
            <a:extLst>
              <a:ext uri="{FF2B5EF4-FFF2-40B4-BE49-F238E27FC236}">
                <a16:creationId xmlns:a16="http://schemas.microsoft.com/office/drawing/2014/main" id="{88E77045-1EF7-924A-A4DC-7BF62C22ABED}"/>
              </a:ext>
            </a:extLst>
          </p:cNvPr>
          <p:cNvSpPr/>
          <p:nvPr/>
        </p:nvSpPr>
        <p:spPr>
          <a:xfrm>
            <a:off x="3600424" y="4232807"/>
            <a:ext cx="1506552"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DDE09EF-2B7F-BC45-AAD9-B5A0087503D1}"/>
                  </a:ext>
                </a:extLst>
              </p:cNvPr>
              <p:cNvSpPr/>
              <p:nvPr/>
            </p:nvSpPr>
            <p:spPr>
              <a:xfrm>
                <a:off x="5175798" y="4596503"/>
                <a:ext cx="1688347" cy="503408"/>
              </a:xfrm>
              <a:prstGeom prst="rect">
                <a:avLst/>
              </a:prstGeom>
              <a:ln>
                <a:noFill/>
              </a:ln>
            </p:spPr>
            <p:txBody>
              <a:bodyPr wrap="square">
                <a:spAutoFit/>
              </a:bodyPr>
              <a:lstStyle/>
              <a:p>
                <a:r>
                  <a:rPr lang="en-US" dirty="0" err="1">
                    <a:solidFill>
                      <a:schemeClr val="accent4"/>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Xs</a:t>
                </a:r>
                <a:r>
                  <a:rPr lang="en-US" dirty="0">
                    <a:latin typeface="Lucida Handwriting" panose="03010101010101010101" pitchFamily="66" charset="77"/>
                  </a:rPr>
                  <a:t>(</a:t>
                </a:r>
                <a14:m>
                  <m:oMath xmlns:m="http://schemas.openxmlformats.org/officeDocument/2006/math">
                    <m:acc>
                      <m:accPr>
                        <m:chr m:val="̅"/>
                        <m:ctrlPr>
                          <a:rPr lang="en-US" b="1" i="1" smtClean="0">
                            <a:solidFill>
                              <a:srgbClr val="FFC000"/>
                            </a:solidFill>
                            <a:latin typeface="Cambria Math" panose="02040503050406030204" pitchFamily="18" charset="0"/>
                          </a:rPr>
                        </m:ctrlPr>
                      </m:accPr>
                      <m:e>
                        <m:r>
                          <m:rPr>
                            <m:nor/>
                          </m:rPr>
                          <a:rPr lang="en-US" b="1" dirty="0">
                            <a:solidFill>
                              <a:srgbClr val="FFC000"/>
                            </a:solidFill>
                            <a:latin typeface="Lucida Handwriting" panose="03010101010101010101" pitchFamily="66" charset="77"/>
                          </a:rPr>
                          <m:t>x</m:t>
                        </m:r>
                      </m:e>
                    </m:acc>
                    <m:r>
                      <a:rPr lang="en-US" b="1" i="1" baseline="-25000">
                        <a:solidFill>
                          <a:srgbClr val="FFC000"/>
                        </a:solidFill>
                        <a:latin typeface="Cambria Math" panose="02040503050406030204" pitchFamily="18" charset="0"/>
                      </a:rPr>
                      <m:t>𝑺</m:t>
                    </m:r>
                  </m:oMath>
                </a14:m>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14:m>
                  <m:oMath xmlns:m="http://schemas.openxmlformats.org/officeDocument/2006/math">
                    <m:f>
                      <m:fPr>
                        <m:ctrlPr>
                          <a:rPr lang="en-US" b="1" i="1">
                            <a:solidFill>
                              <a:srgbClr val="7030A0"/>
                            </a:solidFill>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solidFill>
                                  <a:srgbClr val="7030A0"/>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n</m:t>
                            </m:r>
                          </m:e>
                        </m:rad>
                      </m:den>
                    </m:f>
                  </m:oMath>
                </a14:m>
                <a:r>
                  <a:rPr lang="en-US" dirty="0">
                    <a:latin typeface="Lucida Handwriting" panose="03010101010101010101" pitchFamily="66" charset="77"/>
                  </a:rPr>
                  <a:t>)</a:t>
                </a:r>
                <a:endParaRPr lang="en-US" dirty="0"/>
              </a:p>
            </p:txBody>
          </p:sp>
        </mc:Choice>
        <mc:Fallback xmlns="">
          <p:sp>
            <p:nvSpPr>
              <p:cNvPr id="31" name="Rectangle 30">
                <a:extLst>
                  <a:ext uri="{FF2B5EF4-FFF2-40B4-BE49-F238E27FC236}">
                    <a16:creationId xmlns:a16="http://schemas.microsoft.com/office/drawing/2014/main" id="{EDDE09EF-2B7F-BC45-AAD9-B5A0087503D1}"/>
                  </a:ext>
                </a:extLst>
              </p:cNvPr>
              <p:cNvSpPr>
                <a:spLocks noRot="1" noChangeAspect="1" noMove="1" noResize="1" noEditPoints="1" noAdjustHandles="1" noChangeArrowheads="1" noChangeShapeType="1" noTextEdit="1"/>
              </p:cNvSpPr>
              <p:nvPr/>
            </p:nvSpPr>
            <p:spPr>
              <a:xfrm>
                <a:off x="5175798" y="4596503"/>
                <a:ext cx="1688347" cy="503408"/>
              </a:xfrm>
              <a:prstGeom prst="rect">
                <a:avLst/>
              </a:prstGeom>
              <a:blipFill>
                <a:blip r:embed="rId3"/>
                <a:stretch>
                  <a:fillRect l="-3788" r="-2273" b="-2439"/>
                </a:stretch>
              </a:blipFill>
              <a:ln>
                <a:no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99CDD9A2-9CAA-6C4D-9C56-32A3593B3C09}"/>
              </a:ext>
            </a:extLst>
          </p:cNvPr>
          <p:cNvCxnSpPr>
            <a:cxnSpLocks/>
          </p:cNvCxnSpPr>
          <p:nvPr/>
        </p:nvCxnSpPr>
        <p:spPr>
          <a:xfrm flipV="1">
            <a:off x="4613564" y="5008615"/>
            <a:ext cx="562234" cy="225206"/>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62F5127-1205-934D-9D78-61A86BFCE03A}"/>
                  </a:ext>
                </a:extLst>
              </p:cNvPr>
              <p:cNvSpPr/>
              <p:nvPr/>
            </p:nvSpPr>
            <p:spPr>
              <a:xfrm>
                <a:off x="6147013" y="5704592"/>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3" name="Rectangle 32">
                <a:extLst>
                  <a:ext uri="{FF2B5EF4-FFF2-40B4-BE49-F238E27FC236}">
                    <a16:creationId xmlns:a16="http://schemas.microsoft.com/office/drawing/2014/main" id="{162F5127-1205-934D-9D78-61A86BFCE03A}"/>
                  </a:ext>
                </a:extLst>
              </p:cNvPr>
              <p:cNvSpPr>
                <a:spLocks noRot="1" noChangeAspect="1" noMove="1" noResize="1" noEditPoints="1" noAdjustHandles="1" noChangeArrowheads="1" noChangeShapeType="1" noTextEdit="1"/>
              </p:cNvSpPr>
              <p:nvPr/>
            </p:nvSpPr>
            <p:spPr>
              <a:xfrm>
                <a:off x="6147013" y="5704592"/>
                <a:ext cx="47320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182C0C-0AC8-EB40-A37E-0B66CF11F184}"/>
                  </a:ext>
                </a:extLst>
              </p:cNvPr>
              <p:cNvSpPr txBox="1"/>
              <p:nvPr/>
            </p:nvSpPr>
            <p:spPr>
              <a:xfrm>
                <a:off x="4682872" y="5733810"/>
                <a:ext cx="439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dirty="0">
                              <a:solidFill>
                                <a:srgbClr val="FF0000"/>
                              </a:solidFill>
                            </a:rPr>
                            <m:t> </m:t>
                          </m:r>
                        </m:e>
                      </m:acc>
                    </m:oMath>
                  </m:oMathPara>
                </a14:m>
                <a:endParaRPr lang="en-US" b="1" dirty="0"/>
              </a:p>
            </p:txBody>
          </p:sp>
        </mc:Choice>
        <mc:Fallback xmlns="">
          <p:sp>
            <p:nvSpPr>
              <p:cNvPr id="15" name="TextBox 14">
                <a:extLst>
                  <a:ext uri="{FF2B5EF4-FFF2-40B4-BE49-F238E27FC236}">
                    <a16:creationId xmlns:a16="http://schemas.microsoft.com/office/drawing/2014/main" id="{4C182C0C-0AC8-EB40-A37E-0B66CF11F184}"/>
                  </a:ext>
                </a:extLst>
              </p:cNvPr>
              <p:cNvSpPr txBox="1">
                <a:spLocks noRot="1" noChangeAspect="1" noMove="1" noResize="1" noEditPoints="1" noAdjustHandles="1" noChangeArrowheads="1" noChangeShapeType="1" noTextEdit="1"/>
              </p:cNvSpPr>
              <p:nvPr/>
            </p:nvSpPr>
            <p:spPr>
              <a:xfrm>
                <a:off x="4682872" y="5733810"/>
                <a:ext cx="439544" cy="369332"/>
              </a:xfrm>
              <a:prstGeom prst="rect">
                <a:avLst/>
              </a:prstGeom>
              <a:blipFill>
                <a:blip r:embed="rId5"/>
                <a:stretch>
                  <a:fillRect b="-16129"/>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ADC2C45-DB67-D341-ACD9-B1D894F29114}"/>
              </a:ext>
            </a:extLst>
          </p:cNvPr>
          <p:cNvCxnSpPr>
            <a:cxnSpLocks/>
          </p:cNvCxnSpPr>
          <p:nvPr/>
        </p:nvCxnSpPr>
        <p:spPr>
          <a:xfrm flipV="1">
            <a:off x="4903700" y="5591175"/>
            <a:ext cx="0" cy="219523"/>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3E7F57A-710A-0843-9797-43E44A900B6C}"/>
                  </a:ext>
                </a:extLst>
              </p:cNvPr>
              <p:cNvSpPr txBox="1"/>
              <p:nvPr/>
            </p:nvSpPr>
            <p:spPr>
              <a:xfrm>
                <a:off x="5091104" y="5733810"/>
                <a:ext cx="439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dirty="0">
                              <a:solidFill>
                                <a:srgbClr val="FF0000"/>
                              </a:solidFill>
                            </a:rPr>
                            <m:t> </m:t>
                          </m:r>
                        </m:e>
                      </m:acc>
                    </m:oMath>
                  </m:oMathPara>
                </a14:m>
                <a:endParaRPr lang="en-US" b="1" dirty="0"/>
              </a:p>
            </p:txBody>
          </p:sp>
        </mc:Choice>
        <mc:Fallback xmlns="">
          <p:sp>
            <p:nvSpPr>
              <p:cNvPr id="53" name="TextBox 52">
                <a:extLst>
                  <a:ext uri="{FF2B5EF4-FFF2-40B4-BE49-F238E27FC236}">
                    <a16:creationId xmlns:a16="http://schemas.microsoft.com/office/drawing/2014/main" id="{93E7F57A-710A-0843-9797-43E44A900B6C}"/>
                  </a:ext>
                </a:extLst>
              </p:cNvPr>
              <p:cNvSpPr txBox="1">
                <a:spLocks noRot="1" noChangeAspect="1" noMove="1" noResize="1" noEditPoints="1" noAdjustHandles="1" noChangeArrowheads="1" noChangeShapeType="1" noTextEdit="1"/>
              </p:cNvSpPr>
              <p:nvPr/>
            </p:nvSpPr>
            <p:spPr>
              <a:xfrm>
                <a:off x="5091104" y="5733810"/>
                <a:ext cx="439544" cy="369332"/>
              </a:xfrm>
              <a:prstGeom prst="rect">
                <a:avLst/>
              </a:prstGeom>
              <a:blipFill>
                <a:blip r:embed="rId6"/>
                <a:stretch>
                  <a:fillRect b="-16129"/>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4B29645F-14AA-B142-B3BA-667A65D7CC14}"/>
              </a:ext>
            </a:extLst>
          </p:cNvPr>
          <p:cNvCxnSpPr>
            <a:cxnSpLocks/>
          </p:cNvCxnSpPr>
          <p:nvPr/>
        </p:nvCxnSpPr>
        <p:spPr>
          <a:xfrm flipV="1">
            <a:off x="5311932" y="5591175"/>
            <a:ext cx="0" cy="219523"/>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5018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afterEffect">
                                  <p:stCondLst>
                                    <p:cond delay="0"/>
                                  </p:stCondLst>
                                  <p:childTnLst>
                                    <p:animEffect transition="out" filter="dissolv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19"/>
                                        </p:tgtEl>
                                      </p:cBhvr>
                                    </p:animEffect>
                                    <p:set>
                                      <p:cBhvr>
                                        <p:cTn id="14" dur="1" fill="hold">
                                          <p:stCondLst>
                                            <p:cond delay="499"/>
                                          </p:stCondLst>
                                        </p:cTn>
                                        <p:tgtEl>
                                          <p:spTgt spid="19"/>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par>
                          <p:cTn id="18" fill="hold">
                            <p:stCondLst>
                              <p:cond delay="1000"/>
                            </p:stCondLst>
                            <p:childTnLst>
                              <p:par>
                                <p:cTn id="19" presetID="6" presetClass="emph" presetSubtype="0" fill="hold" grpId="0" nodeType="afterEffect">
                                  <p:stCondLst>
                                    <p:cond delay="0"/>
                                  </p:stCondLst>
                                  <p:childTnLst>
                                    <p:animScale>
                                      <p:cBhvr>
                                        <p:cTn id="20" dur="2000" fill="hold"/>
                                        <p:tgtEl>
                                          <p:spTgt spid="29"/>
                                        </p:tgtEl>
                                      </p:cBhvr>
                                      <p:by x="200000" y="100000"/>
                                    </p:animScale>
                                  </p:childTnLst>
                                </p:cTn>
                              </p:par>
                              <p:par>
                                <p:cTn id="21" presetID="9" presetClass="exit" presetSubtype="0" fill="hold" nodeType="withEffect">
                                  <p:stCondLst>
                                    <p:cond delay="0"/>
                                  </p:stCondLst>
                                  <p:childTnLst>
                                    <p:animEffect transition="out" filter="dissolv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9" presetClass="exit" presetSubtype="0" fill="hold" grpId="1" nodeType="withEffect">
                                  <p:stCondLst>
                                    <p:cond delay="0"/>
                                  </p:stCondLst>
                                  <p:childTnLst>
                                    <p:animEffect transition="out" filter="dissolv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dissolve">
                                      <p:cBhvr>
                                        <p:cTn id="30" dur="500"/>
                                        <p:tgtEl>
                                          <p:spTgt spid="71"/>
                                        </p:tgtEl>
                                      </p:cBhvr>
                                    </p:animEffect>
                                  </p:childTnLst>
                                </p:cTn>
                              </p:par>
                            </p:childTnLst>
                          </p:cTn>
                        </p:par>
                        <p:par>
                          <p:cTn id="31" fill="hold">
                            <p:stCondLst>
                              <p:cond delay="3500"/>
                            </p:stCondLst>
                            <p:childTnLst>
                              <p:par>
                                <p:cTn id="32" presetID="9" presetClass="entr" presetSubtype="0" fill="hold" grpId="1"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dissolve">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p:bldP spid="15" grpId="0"/>
      <p:bldP spid="15" grpId="1"/>
      <p:bldP spid="5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1CEDCF0-DF8D-F74D-9900-C7F3CCC4AACE}"/>
              </a:ext>
            </a:extLst>
          </p:cNvPr>
          <p:cNvSpPr/>
          <p:nvPr/>
        </p:nvSpPr>
        <p:spPr>
          <a:xfrm>
            <a:off x="2703931" y="3922797"/>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sp>
        <p:nvSpPr>
          <p:cNvPr id="41" name="Freeform 40">
            <a:extLst>
              <a:ext uri="{FF2B5EF4-FFF2-40B4-BE49-F238E27FC236}">
                <a16:creationId xmlns:a16="http://schemas.microsoft.com/office/drawing/2014/main" id="{F887BF0D-2ADE-0D4B-BEEF-CBBBD955FBD6}"/>
              </a:ext>
            </a:extLst>
          </p:cNvPr>
          <p:cNvSpPr/>
          <p:nvPr/>
        </p:nvSpPr>
        <p:spPr>
          <a:xfrm>
            <a:off x="2839607" y="4250600"/>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D531EC1D-15EB-C240-8D77-8CA402E63043}"/>
              </a:ext>
            </a:extLst>
          </p:cNvPr>
          <p:cNvPicPr>
            <a:picLocks noChangeAspect="1"/>
          </p:cNvPicPr>
          <p:nvPr/>
        </p:nvPicPr>
        <p:blipFill rotWithShape="1">
          <a:blip r:embed="rId3"/>
          <a:srcRect l="30251" r="27869"/>
          <a:stretch/>
        </p:blipFill>
        <p:spPr>
          <a:xfrm>
            <a:off x="3905648" y="4236819"/>
            <a:ext cx="978664" cy="1498600"/>
          </a:xfrm>
          <a:prstGeom prst="rect">
            <a:avLst/>
          </a:prstGeom>
        </p:spPr>
      </p:pic>
      <p:sp>
        <p:nvSpPr>
          <p:cNvPr id="14" name="Freeform 13">
            <a:extLst>
              <a:ext uri="{FF2B5EF4-FFF2-40B4-BE49-F238E27FC236}">
                <a16:creationId xmlns:a16="http://schemas.microsoft.com/office/drawing/2014/main" id="{758335A7-519B-3B45-9DA4-4691C6C520D9}"/>
              </a:ext>
            </a:extLst>
          </p:cNvPr>
          <p:cNvSpPr/>
          <p:nvPr/>
        </p:nvSpPr>
        <p:spPr>
          <a:xfrm>
            <a:off x="3212927" y="4232165"/>
            <a:ext cx="2352874" cy="1514164"/>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14164">
                <a:moveTo>
                  <a:pt x="985" y="1511516"/>
                </a:moveTo>
                <a:cubicBezTo>
                  <a:pt x="1248" y="1410621"/>
                  <a:pt x="357" y="1454333"/>
                  <a:pt x="0" y="1384188"/>
                </a:cubicBezTo>
                <a:cubicBezTo>
                  <a:pt x="272693" y="1301343"/>
                  <a:pt x="334529" y="1279172"/>
                  <a:pt x="546100" y="1127013"/>
                </a:cubicBezTo>
                <a:cubicBezTo>
                  <a:pt x="840798" y="873254"/>
                  <a:pt x="949854" y="285109"/>
                  <a:pt x="1054100" y="114188"/>
                </a:cubicBezTo>
                <a:cubicBezTo>
                  <a:pt x="1158346" y="-56733"/>
                  <a:pt x="1198033" y="-14399"/>
                  <a:pt x="1285875" y="101488"/>
                </a:cubicBezTo>
                <a:cubicBezTo>
                  <a:pt x="1373717" y="217375"/>
                  <a:pt x="1414463" y="409992"/>
                  <a:pt x="1581150" y="809513"/>
                </a:cubicBezTo>
                <a:cubicBezTo>
                  <a:pt x="1779587" y="1218559"/>
                  <a:pt x="1894417" y="1215913"/>
                  <a:pt x="2095500" y="1336563"/>
                </a:cubicBezTo>
                <a:cubicBezTo>
                  <a:pt x="2252133" y="1415938"/>
                  <a:pt x="2320396" y="1404826"/>
                  <a:pt x="2349500" y="1419113"/>
                </a:cubicBezTo>
                <a:cubicBezTo>
                  <a:pt x="2351343" y="1520132"/>
                  <a:pt x="2352874" y="1493659"/>
                  <a:pt x="2352874" y="1514164"/>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1E4D74A9-E9F3-7147-B81B-D6583DA4C1F9}"/>
              </a:ext>
            </a:extLst>
          </p:cNvPr>
          <p:cNvCxnSpPr>
            <a:cxnSpLocks/>
          </p:cNvCxnSpPr>
          <p:nvPr/>
        </p:nvCxnSpPr>
        <p:spPr>
          <a:xfrm flipV="1">
            <a:off x="2752989" y="4070274"/>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F05F34-1715-B740-99EA-203AB65A2F5D}"/>
              </a:ext>
            </a:extLst>
          </p:cNvPr>
          <p:cNvCxnSpPr>
            <a:cxnSpLocks/>
          </p:cNvCxnSpPr>
          <p:nvPr/>
        </p:nvCxnSpPr>
        <p:spPr>
          <a:xfrm>
            <a:off x="2261714" y="574984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69094C-4115-2F4D-9186-E2673F37D0F5}"/>
              </a:ext>
            </a:extLst>
          </p:cNvPr>
          <p:cNvCxnSpPr>
            <a:cxnSpLocks/>
            <a:endCxn id="29" idx="2"/>
          </p:cNvCxnSpPr>
          <p:nvPr/>
        </p:nvCxnSpPr>
        <p:spPr>
          <a:xfrm flipV="1">
            <a:off x="4371864" y="4232834"/>
            <a:ext cx="8009" cy="1570994"/>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BAE56D-A752-9949-9C55-25F5F37E4EB7}"/>
              </a:ext>
            </a:extLst>
          </p:cNvPr>
          <p:cNvSpPr/>
          <p:nvPr/>
        </p:nvSpPr>
        <p:spPr>
          <a:xfrm>
            <a:off x="4223618" y="5704592"/>
            <a:ext cx="328936" cy="369332"/>
          </a:xfrm>
          <a:prstGeom prst="rect">
            <a:avLst/>
          </a:prstGeom>
        </p:spPr>
        <p:txBody>
          <a:bodyPr wrap="square">
            <a:spAutoFit/>
          </a:bodyPr>
          <a:lstStyle/>
          <a:p>
            <a:r>
              <a:rPr lang="en-US" b="1" dirty="0">
                <a:solidFill>
                  <a:srgbClr val="7030A0"/>
                </a:solidFill>
                <a:latin typeface="Lucida Handwriting" panose="03010101010101010101" pitchFamily="66" charset="77"/>
              </a:rPr>
              <a:t>𝛍</a:t>
            </a:r>
            <a:endParaRPr lang="en-US" dirty="0"/>
          </a:p>
        </p:txBody>
      </p:sp>
      <p:sp>
        <p:nvSpPr>
          <p:cNvPr id="29" name="Freeform 28">
            <a:extLst>
              <a:ext uri="{FF2B5EF4-FFF2-40B4-BE49-F238E27FC236}">
                <a16:creationId xmlns:a16="http://schemas.microsoft.com/office/drawing/2014/main" id="{88E77045-1EF7-924A-A4DC-7BF62C22ABED}"/>
              </a:ext>
            </a:extLst>
          </p:cNvPr>
          <p:cNvSpPr/>
          <p:nvPr/>
        </p:nvSpPr>
        <p:spPr>
          <a:xfrm>
            <a:off x="2829015" y="4232807"/>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62F5127-1205-934D-9D78-61A86BFCE03A}"/>
                  </a:ext>
                </a:extLst>
              </p:cNvPr>
              <p:cNvSpPr/>
              <p:nvPr/>
            </p:nvSpPr>
            <p:spPr>
              <a:xfrm>
                <a:off x="6147013" y="5704592"/>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3" name="Rectangle 32">
                <a:extLst>
                  <a:ext uri="{FF2B5EF4-FFF2-40B4-BE49-F238E27FC236}">
                    <a16:creationId xmlns:a16="http://schemas.microsoft.com/office/drawing/2014/main" id="{162F5127-1205-934D-9D78-61A86BFCE03A}"/>
                  </a:ext>
                </a:extLst>
              </p:cNvPr>
              <p:cNvSpPr>
                <a:spLocks noRot="1" noChangeAspect="1" noMove="1" noResize="1" noEditPoints="1" noAdjustHandles="1" noChangeArrowheads="1" noChangeShapeType="1" noTextEdit="1"/>
              </p:cNvSpPr>
              <p:nvPr/>
            </p:nvSpPr>
            <p:spPr>
              <a:xfrm>
                <a:off x="6147013" y="5704592"/>
                <a:ext cx="47320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BD57DC-DB88-8A47-B336-8872C6672C1D}"/>
                  </a:ext>
                </a:extLst>
              </p:cNvPr>
              <p:cNvSpPr txBox="1"/>
              <p:nvPr/>
            </p:nvSpPr>
            <p:spPr>
              <a:xfrm>
                <a:off x="2120083" y="5712114"/>
                <a:ext cx="439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x</m:t>
                          </m:r>
                          <m:r>
                            <m:rPr>
                              <m:nor/>
                            </m:rPr>
                            <a:rPr lang="en-US" b="1" dirty="0">
                              <a:solidFill>
                                <a:schemeClr val="accent2"/>
                              </a:solidFill>
                            </a:rPr>
                            <m:t> </m:t>
                          </m:r>
                        </m:e>
                      </m:acc>
                    </m:oMath>
                  </m:oMathPara>
                </a14:m>
                <a:endParaRPr lang="en-US" b="1" dirty="0">
                  <a:solidFill>
                    <a:schemeClr val="accent2"/>
                  </a:solidFill>
                </a:endParaRPr>
              </a:p>
            </p:txBody>
          </p:sp>
        </mc:Choice>
        <mc:Fallback xmlns="">
          <p:sp>
            <p:nvSpPr>
              <p:cNvPr id="25" name="TextBox 24">
                <a:extLst>
                  <a:ext uri="{FF2B5EF4-FFF2-40B4-BE49-F238E27FC236}">
                    <a16:creationId xmlns:a16="http://schemas.microsoft.com/office/drawing/2014/main" id="{81BD57DC-DB88-8A47-B336-8872C6672C1D}"/>
                  </a:ext>
                </a:extLst>
              </p:cNvPr>
              <p:cNvSpPr txBox="1">
                <a:spLocks noRot="1" noChangeAspect="1" noMove="1" noResize="1" noEditPoints="1" noAdjustHandles="1" noChangeArrowheads="1" noChangeShapeType="1" noTextEdit="1"/>
              </p:cNvSpPr>
              <p:nvPr/>
            </p:nvSpPr>
            <p:spPr>
              <a:xfrm>
                <a:off x="2120083" y="5712114"/>
                <a:ext cx="439544" cy="369332"/>
              </a:xfrm>
              <a:prstGeom prst="rect">
                <a:avLst/>
              </a:prstGeom>
              <a:blipFill>
                <a:blip r:embed="rId5"/>
                <a:stretch>
                  <a:fillRect t="-3333" b="-16667"/>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FAAFE9E3-BECE-E14A-9CD1-BCB37153AF2B}"/>
              </a:ext>
            </a:extLst>
          </p:cNvPr>
          <p:cNvCxnSpPr>
            <a:cxnSpLocks/>
          </p:cNvCxnSpPr>
          <p:nvPr/>
        </p:nvCxnSpPr>
        <p:spPr>
          <a:xfrm flipV="1">
            <a:off x="2340911" y="5569479"/>
            <a:ext cx="0" cy="219523"/>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7F0BDE-77AB-A547-958D-B2A522188707}"/>
              </a:ext>
            </a:extLst>
          </p:cNvPr>
          <p:cNvSpPr txBox="1"/>
          <p:nvPr/>
        </p:nvSpPr>
        <p:spPr>
          <a:xfrm>
            <a:off x="2178610" y="5073213"/>
            <a:ext cx="317716" cy="584775"/>
          </a:xfrm>
          <a:prstGeom prst="rect">
            <a:avLst/>
          </a:prstGeom>
          <a:noFill/>
        </p:spPr>
        <p:txBody>
          <a:bodyPr wrap="none" rtlCol="0">
            <a:spAutoFit/>
          </a:bodyPr>
          <a:lstStyle/>
          <a:p>
            <a:r>
              <a:rPr lang="en-US" sz="3200" b="1" dirty="0">
                <a:solidFill>
                  <a:schemeClr val="accent2"/>
                </a:solidFill>
              </a:rPr>
              <a:t>!</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B6E256E-0B21-6446-BAA1-CEAFF95A8403}"/>
                  </a:ext>
                </a:extLst>
              </p:cNvPr>
              <p:cNvSpPr txBox="1"/>
              <p:nvPr/>
            </p:nvSpPr>
            <p:spPr>
              <a:xfrm>
                <a:off x="5091104" y="5733810"/>
                <a:ext cx="439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dirty="0">
                              <a:solidFill>
                                <a:srgbClr val="FF0000"/>
                              </a:solidFill>
                            </a:rPr>
                            <m:t> </m:t>
                          </m:r>
                        </m:e>
                      </m:acc>
                    </m:oMath>
                  </m:oMathPara>
                </a14:m>
                <a:endParaRPr lang="en-US" b="1" dirty="0"/>
              </a:p>
            </p:txBody>
          </p:sp>
        </mc:Choice>
        <mc:Fallback xmlns="">
          <p:sp>
            <p:nvSpPr>
              <p:cNvPr id="34" name="TextBox 33">
                <a:extLst>
                  <a:ext uri="{FF2B5EF4-FFF2-40B4-BE49-F238E27FC236}">
                    <a16:creationId xmlns:a16="http://schemas.microsoft.com/office/drawing/2014/main" id="{CB6E256E-0B21-6446-BAA1-CEAFF95A8403}"/>
                  </a:ext>
                </a:extLst>
              </p:cNvPr>
              <p:cNvSpPr txBox="1">
                <a:spLocks noRot="1" noChangeAspect="1" noMove="1" noResize="1" noEditPoints="1" noAdjustHandles="1" noChangeArrowheads="1" noChangeShapeType="1" noTextEdit="1"/>
              </p:cNvSpPr>
              <p:nvPr/>
            </p:nvSpPr>
            <p:spPr>
              <a:xfrm>
                <a:off x="5091104" y="5733810"/>
                <a:ext cx="439544" cy="369332"/>
              </a:xfrm>
              <a:prstGeom prst="rect">
                <a:avLst/>
              </a:prstGeom>
              <a:blipFill>
                <a:blip r:embed="rId6"/>
                <a:stretch>
                  <a:fillRect b="-16129"/>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89E2E4A0-D5FC-4E4F-BD6E-A2D0936DDC65}"/>
              </a:ext>
            </a:extLst>
          </p:cNvPr>
          <p:cNvCxnSpPr>
            <a:cxnSpLocks/>
          </p:cNvCxnSpPr>
          <p:nvPr/>
        </p:nvCxnSpPr>
        <p:spPr>
          <a:xfrm flipV="1">
            <a:off x="5311932" y="5591175"/>
            <a:ext cx="0" cy="219523"/>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B3CE25-7EB2-5E4E-9D91-7069E4D4711B}"/>
              </a:ext>
            </a:extLst>
          </p:cNvPr>
          <p:cNvCxnSpPr/>
          <p:nvPr/>
        </p:nvCxnSpPr>
        <p:spPr>
          <a:xfrm flipV="1">
            <a:off x="4263592" y="5810253"/>
            <a:ext cx="232562" cy="2198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Freeform 39">
            <a:extLst>
              <a:ext uri="{FF2B5EF4-FFF2-40B4-BE49-F238E27FC236}">
                <a16:creationId xmlns:a16="http://schemas.microsoft.com/office/drawing/2014/main" id="{A3B15138-9178-144D-9B85-8865FF97803B}"/>
              </a:ext>
            </a:extLst>
          </p:cNvPr>
          <p:cNvSpPr/>
          <p:nvPr/>
        </p:nvSpPr>
        <p:spPr>
          <a:xfrm>
            <a:off x="2829015" y="4242332"/>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100" b="1" dirty="0"/>
              <a:t>Forms of inference</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9" name="TextBox 8">
            <a:extLst>
              <a:ext uri="{FF2B5EF4-FFF2-40B4-BE49-F238E27FC236}">
                <a16:creationId xmlns:a16="http://schemas.microsoft.com/office/drawing/2014/main" id="{5EBFE2E7-CBE6-E24E-B002-1152B9BD109D}"/>
              </a:ext>
            </a:extLst>
          </p:cNvPr>
          <p:cNvSpPr txBox="1"/>
          <p:nvPr/>
        </p:nvSpPr>
        <p:spPr>
          <a:xfrm>
            <a:off x="3079664" y="1581948"/>
            <a:ext cx="3010761" cy="523220"/>
          </a:xfrm>
          <a:prstGeom prst="rect">
            <a:avLst/>
          </a:prstGeom>
          <a:noFill/>
        </p:spPr>
        <p:txBody>
          <a:bodyPr wrap="none" rtlCol="0">
            <a:spAutoFit/>
          </a:bodyPr>
          <a:lstStyle/>
          <a:p>
            <a:r>
              <a:rPr lang="en-US" sz="2800" dirty="0"/>
              <a:t>confidence interval</a:t>
            </a:r>
          </a:p>
        </p:txBody>
      </p:sp>
      <p:sp>
        <p:nvSpPr>
          <p:cNvPr id="12" name="TextBox 11">
            <a:extLst>
              <a:ext uri="{FF2B5EF4-FFF2-40B4-BE49-F238E27FC236}">
                <a16:creationId xmlns:a16="http://schemas.microsoft.com/office/drawing/2014/main" id="{E68F8E14-1A5F-0943-8007-E3606779DB38}"/>
              </a:ext>
            </a:extLst>
          </p:cNvPr>
          <p:cNvSpPr txBox="1"/>
          <p:nvPr/>
        </p:nvSpPr>
        <p:spPr>
          <a:xfrm>
            <a:off x="868453" y="1581948"/>
            <a:ext cx="2263761" cy="523220"/>
          </a:xfrm>
          <a:prstGeom prst="rect">
            <a:avLst/>
          </a:prstGeom>
          <a:noFill/>
        </p:spPr>
        <p:txBody>
          <a:bodyPr wrap="none" rtlCol="0">
            <a:spAutoFit/>
          </a:bodyPr>
          <a:lstStyle/>
          <a:p>
            <a:r>
              <a:rPr lang="en-US" sz="2800" b="1" dirty="0">
                <a:solidFill>
                  <a:srgbClr val="0070C0"/>
                </a:solidFill>
                <a:latin typeface="Lucida Handwriting" panose="03010101010101010101" pitchFamily="66" charset="77"/>
              </a:rPr>
              <a:t>100(1-𝛼)%</a:t>
            </a:r>
          </a:p>
        </p:txBody>
      </p:sp>
      <p:sp>
        <p:nvSpPr>
          <p:cNvPr id="42" name="Rectangle 41">
            <a:extLst>
              <a:ext uri="{FF2B5EF4-FFF2-40B4-BE49-F238E27FC236}">
                <a16:creationId xmlns:a16="http://schemas.microsoft.com/office/drawing/2014/main" id="{392BE353-3FA9-7D41-935B-B07B418BFFDE}"/>
              </a:ext>
            </a:extLst>
          </p:cNvPr>
          <p:cNvSpPr/>
          <p:nvPr/>
        </p:nvSpPr>
        <p:spPr>
          <a:xfrm>
            <a:off x="9683290" y="316022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3" name="Rectangle 2">
            <a:extLst>
              <a:ext uri="{FF2B5EF4-FFF2-40B4-BE49-F238E27FC236}">
                <a16:creationId xmlns:a16="http://schemas.microsoft.com/office/drawing/2014/main" id="{95B7F725-6673-2A48-BF1C-1B95D50F11D0}"/>
              </a:ext>
            </a:extLst>
          </p:cNvPr>
          <p:cNvSpPr/>
          <p:nvPr/>
        </p:nvSpPr>
        <p:spPr>
          <a:xfrm>
            <a:off x="3832373" y="5016093"/>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cxnSp>
        <p:nvCxnSpPr>
          <p:cNvPr id="11" name="Straight Arrow Connector 10">
            <a:extLst>
              <a:ext uri="{FF2B5EF4-FFF2-40B4-BE49-F238E27FC236}">
                <a16:creationId xmlns:a16="http://schemas.microsoft.com/office/drawing/2014/main" id="{50AEE648-71C2-304F-AD19-9CA94F30B4EB}"/>
              </a:ext>
            </a:extLst>
          </p:cNvPr>
          <p:cNvCxnSpPr>
            <a:cxnSpLocks/>
          </p:cNvCxnSpPr>
          <p:nvPr/>
        </p:nvCxnSpPr>
        <p:spPr>
          <a:xfrm flipH="1">
            <a:off x="4251941" y="3900561"/>
            <a:ext cx="1" cy="1166970"/>
          </a:xfrm>
          <a:prstGeom prst="straightConnector1">
            <a:avLst/>
          </a:prstGeom>
          <a:ln w="28575">
            <a:solidFill>
              <a:srgbClr val="0070C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072C7D8-B35D-3845-99EE-8775AEABF47A}"/>
              </a:ext>
            </a:extLst>
          </p:cNvPr>
          <p:cNvCxnSpPr>
            <a:cxnSpLocks/>
          </p:cNvCxnSpPr>
          <p:nvPr/>
        </p:nvCxnSpPr>
        <p:spPr>
          <a:xfrm flipH="1" flipV="1">
            <a:off x="2496326" y="2073498"/>
            <a:ext cx="1597448" cy="1434512"/>
          </a:xfrm>
          <a:prstGeom prst="straightConnector1">
            <a:avLst/>
          </a:prstGeom>
          <a:ln w="28575">
            <a:solidFill>
              <a:srgbClr val="0070C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AA7BCBF-926B-014C-B9A8-2AF2981CAA46}"/>
              </a:ext>
            </a:extLst>
          </p:cNvPr>
          <p:cNvSpPr/>
          <p:nvPr/>
        </p:nvSpPr>
        <p:spPr>
          <a:xfrm>
            <a:off x="3132214" y="3411857"/>
            <a:ext cx="3646960" cy="523220"/>
          </a:xfrm>
          <a:prstGeom prst="rect">
            <a:avLst/>
          </a:prstGeom>
        </p:spPr>
        <p:txBody>
          <a:bodyPr wrap="none">
            <a:spAutoFit/>
          </a:bodyPr>
          <a:lstStyle/>
          <a:p>
            <a:r>
              <a:rPr lang="en-US" sz="2800" b="1" dirty="0">
                <a:solidFill>
                  <a:srgbClr val="0070C0"/>
                </a:solidFill>
                <a:latin typeface="Lucida Handwriting" panose="03010101010101010101" pitchFamily="66" charset="77"/>
              </a:rPr>
              <a:t>𝛼 </a:t>
            </a:r>
            <a:r>
              <a:rPr lang="en-US" sz="2800" b="1" dirty="0">
                <a:solidFill>
                  <a:srgbClr val="0070C0"/>
                </a:solidFill>
              </a:rPr>
              <a:t>-</a:t>
            </a:r>
            <a:r>
              <a:rPr lang="en-US" sz="2800" b="1" dirty="0">
                <a:solidFill>
                  <a:srgbClr val="0070C0"/>
                </a:solidFill>
                <a:latin typeface="Lucida Handwriting" panose="03010101010101010101" pitchFamily="66" charset="77"/>
              </a:rPr>
              <a:t> </a:t>
            </a:r>
            <a:r>
              <a:rPr lang="en-US" sz="2800" dirty="0">
                <a:solidFill>
                  <a:srgbClr val="0070C0"/>
                </a:solidFill>
              </a:rPr>
              <a:t>level of significance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3" name="Rectangle 42">
            <a:extLst>
              <a:ext uri="{FF2B5EF4-FFF2-40B4-BE49-F238E27FC236}">
                <a16:creationId xmlns:a16="http://schemas.microsoft.com/office/drawing/2014/main" id="{B3D2160B-F06C-2F4F-B34E-9FC60231008A}"/>
              </a:ext>
            </a:extLst>
          </p:cNvPr>
          <p:cNvSpPr/>
          <p:nvPr/>
        </p:nvSpPr>
        <p:spPr>
          <a:xfrm>
            <a:off x="5072189" y="4617827"/>
            <a:ext cx="2488310" cy="523220"/>
          </a:xfrm>
          <a:prstGeom prst="rect">
            <a:avLst/>
          </a:prstGeom>
        </p:spPr>
        <p:txBody>
          <a:bodyPr wrap="none">
            <a:spAutoFit/>
          </a:bodyPr>
          <a:lstStyle/>
          <a:p>
            <a:r>
              <a:rPr lang="en-US" sz="2800" dirty="0">
                <a:solidFill>
                  <a:schemeClr val="accent2">
                    <a:lumMod val="75000"/>
                  </a:schemeClr>
                </a:solidFill>
              </a:rPr>
              <a:t>rejection region</a:t>
            </a:r>
          </a:p>
        </p:txBody>
      </p:sp>
      <p:cxnSp>
        <p:nvCxnSpPr>
          <p:cNvPr id="39" name="Straight Arrow Connector 38">
            <a:extLst>
              <a:ext uri="{FF2B5EF4-FFF2-40B4-BE49-F238E27FC236}">
                <a16:creationId xmlns:a16="http://schemas.microsoft.com/office/drawing/2014/main" id="{49B2F544-C9E5-794E-99AF-6BD7AFF20C47}"/>
              </a:ext>
            </a:extLst>
          </p:cNvPr>
          <p:cNvCxnSpPr>
            <a:cxnSpLocks/>
          </p:cNvCxnSpPr>
          <p:nvPr/>
        </p:nvCxnSpPr>
        <p:spPr>
          <a:xfrm flipH="1">
            <a:off x="5196607" y="5065254"/>
            <a:ext cx="995501" cy="461742"/>
          </a:xfrm>
          <a:prstGeom prst="straightConnector1">
            <a:avLst/>
          </a:prstGeom>
          <a:ln w="28575">
            <a:solidFill>
              <a:schemeClr val="accent2">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9300E58-CD14-8245-BA95-5EDCC2EA8FFF}"/>
              </a:ext>
            </a:extLst>
          </p:cNvPr>
          <p:cNvCxnSpPr>
            <a:cxnSpLocks/>
          </p:cNvCxnSpPr>
          <p:nvPr/>
        </p:nvCxnSpPr>
        <p:spPr>
          <a:xfrm flipH="1">
            <a:off x="3905648" y="5105258"/>
            <a:ext cx="1756724" cy="471445"/>
          </a:xfrm>
          <a:prstGeom prst="straightConnector1">
            <a:avLst/>
          </a:prstGeom>
          <a:ln w="28575">
            <a:solidFill>
              <a:schemeClr val="accent2">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4" name="Graphic 53" descr="Checklist">
            <a:hlinkClick r:id="rId7" action="ppaction://hlinksldjump"/>
            <a:extLst>
              <a:ext uri="{FF2B5EF4-FFF2-40B4-BE49-F238E27FC236}">
                <a16:creationId xmlns:a16="http://schemas.microsoft.com/office/drawing/2014/main" id="{726029C5-9F5B-5A46-999A-7F406BBAD4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952513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par>
                                <p:cTn id="20" presetID="9" presetClass="entr"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par>
                          <p:cTn id="23" fill="hold">
                            <p:stCondLst>
                              <p:cond delay="500"/>
                            </p:stCondLst>
                            <p:childTnLst>
                              <p:par>
                                <p:cTn id="24" presetID="27" presetClass="emph" presetSubtype="0" repeatCount="5000" fill="remove" grpId="0" nodeType="afterEffect">
                                  <p:stCondLst>
                                    <p:cond delay="0"/>
                                  </p:stCondLst>
                                  <p:childTnLst>
                                    <p:animClr clrSpc="rgb" dir="cw">
                                      <p:cBhvr override="childStyle">
                                        <p:cTn id="25" dur="250" autoRev="1" fill="remove"/>
                                        <p:tgtEl>
                                          <p:spTgt spid="5"/>
                                        </p:tgtEl>
                                        <p:attrNameLst>
                                          <p:attrName>style.color</p:attrName>
                                        </p:attrNameLst>
                                      </p:cBhvr>
                                      <p:to>
                                        <a:schemeClr val="bg1"/>
                                      </p:to>
                                    </p:animClr>
                                    <p:animClr clrSpc="rgb" dir="cw">
                                      <p:cBhvr>
                                        <p:cTn id="26" dur="250" autoRev="1" fill="remove"/>
                                        <p:tgtEl>
                                          <p:spTgt spid="5"/>
                                        </p:tgtEl>
                                        <p:attrNameLst>
                                          <p:attrName>fillcolor</p:attrName>
                                        </p:attrNameLst>
                                      </p:cBhvr>
                                      <p:to>
                                        <a:schemeClr val="bg1"/>
                                      </p:to>
                                    </p:animClr>
                                    <p:set>
                                      <p:cBhvr>
                                        <p:cTn id="27" dur="250" autoRev="1" fill="remove"/>
                                        <p:tgtEl>
                                          <p:spTgt spid="5"/>
                                        </p:tgtEl>
                                        <p:attrNameLst>
                                          <p:attrName>fill.type</p:attrName>
                                        </p:attrNameLst>
                                      </p:cBhvr>
                                      <p:to>
                                        <p:strVal val="solid"/>
                                      </p:to>
                                    </p:set>
                                    <p:set>
                                      <p:cBhvr>
                                        <p:cTn id="28" dur="250" autoRev="1" fill="remove"/>
                                        <p:tgtEl>
                                          <p:spTgt spid="5"/>
                                        </p:tgtEl>
                                        <p:attrNameLst>
                                          <p:attrName>fill.on</p:attrName>
                                        </p:attrNameLst>
                                      </p:cBhvr>
                                      <p:to>
                                        <p:strVal val="true"/>
                                      </p:to>
                                    </p:set>
                                  </p:childTnLst>
                                </p:cTn>
                              </p:par>
                              <p:par>
                                <p:cTn id="29" presetID="2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2"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par>
                          <p:cTn id="43" fill="hold">
                            <p:stCondLst>
                              <p:cond delay="500"/>
                            </p:stCondLst>
                            <p:childTnLst>
                              <p:par>
                                <p:cTn id="44" presetID="22" presetClass="exit" presetSubtype="1" fill="hold" nodeType="afterEffect">
                                  <p:stCondLst>
                                    <p:cond delay="0"/>
                                  </p:stCondLst>
                                  <p:childTnLst>
                                    <p:animEffect transition="out" filter="wipe(up)">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par>
                          <p:cTn id="47" fill="hold">
                            <p:stCondLst>
                              <p:cond delay="1000"/>
                            </p:stCondLst>
                            <p:childTnLst>
                              <p:par>
                                <p:cTn id="48" presetID="26" presetClass="emph" presetSubtype="0" repeatCount="4000" fill="hold" nodeType="afterEffect">
                                  <p:stCondLst>
                                    <p:cond delay="0"/>
                                  </p:stCondLst>
                                  <p:childTnLst>
                                    <p:animEffect transition="out" filter="fade">
                                      <p:cBhvr>
                                        <p:cTn id="49" dur="500" tmFilter="0, 0; .2, .5; .8, .5; 1, 0"/>
                                        <p:tgtEl>
                                          <p:spTgt spid="34"/>
                                        </p:tgtEl>
                                      </p:cBhvr>
                                    </p:animEffect>
                                    <p:animScale>
                                      <p:cBhvr>
                                        <p:cTn id="50" dur="250" autoRev="1" fill="hold"/>
                                        <p:tgtEl>
                                          <p:spTgt spid="34"/>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down)">
                                      <p:cBhvr>
                                        <p:cTn id="55" dur="500"/>
                                        <p:tgtEl>
                                          <p:spTgt spid="31"/>
                                        </p:tgtEl>
                                      </p:cBhvr>
                                    </p:animEffect>
                                  </p:childTnLst>
                                </p:cTn>
                              </p:par>
                              <p:par>
                                <p:cTn id="56" presetID="22" presetClass="entr" presetSubtype="1"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ssolv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20" presetClass="exit" presetSubtype="0" fill="hold" grpId="2" nodeType="withEffect">
                                  <p:stCondLst>
                                    <p:cond delay="0"/>
                                  </p:stCondLst>
                                  <p:childTnLst>
                                    <p:animEffect transition="out" filter="wedge">
                                      <p:cBhvr>
                                        <p:cTn id="68" dur="2000"/>
                                        <p:tgtEl>
                                          <p:spTgt spid="14"/>
                                        </p:tgtEl>
                                      </p:cBhvr>
                                    </p:animEffect>
                                    <p:set>
                                      <p:cBhvr>
                                        <p:cTn id="69" dur="1" fill="hold">
                                          <p:stCondLst>
                                            <p:cond delay="1999"/>
                                          </p:stCondLst>
                                        </p:cTn>
                                        <p:tgtEl>
                                          <p:spTgt spid="1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down)">
                                      <p:cBhvr>
                                        <p:cTn id="74" dur="500"/>
                                        <p:tgtEl>
                                          <p:spTgt spid="41"/>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par>
                          <p:cTn id="79" fill="hold">
                            <p:stCondLst>
                              <p:cond delay="1000"/>
                            </p:stCondLst>
                            <p:childTnLst>
                              <p:par>
                                <p:cTn id="80" presetID="22" presetClass="entr" presetSubtype="2" fill="hold"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500"/>
                                        <p:tgtEl>
                                          <p:spTgt spid="49"/>
                                        </p:tgtEl>
                                      </p:cBhvr>
                                    </p:animEffect>
                                  </p:childTnLst>
                                </p:cTn>
                              </p:par>
                              <p:par>
                                <p:cTn id="83" presetID="22" presetClass="entr" presetSubtype="2"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0" nodeType="clickEffect">
                                  <p:stCondLst>
                                    <p:cond delay="0"/>
                                  </p:stCondLst>
                                  <p:childTnLst>
                                    <p:animEffect transition="out" filter="dissolve">
                                      <p:cBhvr>
                                        <p:cTn id="89" dur="500"/>
                                        <p:tgtEl>
                                          <p:spTgt spid="22"/>
                                        </p:tgtEl>
                                      </p:cBhvr>
                                    </p:animEffect>
                                    <p:set>
                                      <p:cBhvr>
                                        <p:cTn id="90" dur="1" fill="hold">
                                          <p:stCondLst>
                                            <p:cond delay="499"/>
                                          </p:stCondLst>
                                        </p:cTn>
                                        <p:tgtEl>
                                          <p:spTgt spid="22"/>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41"/>
                                        </p:tgtEl>
                                      </p:cBhvr>
                                    </p:animEffect>
                                    <p:set>
                                      <p:cBhvr>
                                        <p:cTn id="93" dur="1" fill="hold">
                                          <p:stCondLst>
                                            <p:cond delay="499"/>
                                          </p:stCondLst>
                                        </p:cTn>
                                        <p:tgtEl>
                                          <p:spTgt spid="41"/>
                                        </p:tgtEl>
                                        <p:attrNameLst>
                                          <p:attrName>style.visibility</p:attrName>
                                        </p:attrNameLst>
                                      </p:cBhvr>
                                      <p:to>
                                        <p:strVal val="hidden"/>
                                      </p:to>
                                    </p:set>
                                  </p:childTnLst>
                                </p:cTn>
                              </p:par>
                              <p:par>
                                <p:cTn id="94" presetID="9" presetClass="exit" presetSubtype="0" fill="hold" nodeType="withEffect">
                                  <p:stCondLst>
                                    <p:cond delay="0"/>
                                  </p:stCondLst>
                                  <p:childTnLst>
                                    <p:animEffect transition="out" filter="dissolve">
                                      <p:cBhvr>
                                        <p:cTn id="95" dur="500"/>
                                        <p:tgtEl>
                                          <p:spTgt spid="36"/>
                                        </p:tgtEl>
                                      </p:cBhvr>
                                    </p:animEffect>
                                    <p:set>
                                      <p:cBhvr>
                                        <p:cTn id="96" dur="1" fill="hold">
                                          <p:stCondLst>
                                            <p:cond delay="499"/>
                                          </p:stCondLst>
                                        </p:cTn>
                                        <p:tgtEl>
                                          <p:spTgt spid="36"/>
                                        </p:tgtEl>
                                        <p:attrNameLst>
                                          <p:attrName>style.visibility</p:attrName>
                                        </p:attrNameLst>
                                      </p:cBhvr>
                                      <p:to>
                                        <p:strVal val="hidden"/>
                                      </p:to>
                                    </p:set>
                                  </p:childTnLst>
                                </p:cTn>
                              </p:par>
                              <p:par>
                                <p:cTn id="97" presetID="9" presetClass="exit" presetSubtype="0" fill="hold" grpId="3" nodeType="withEffect">
                                  <p:stCondLst>
                                    <p:cond delay="0"/>
                                  </p:stCondLst>
                                  <p:childTnLst>
                                    <p:animEffect transition="out" filter="dissolve">
                                      <p:cBhvr>
                                        <p:cTn id="98" dur="500"/>
                                        <p:tgtEl>
                                          <p:spTgt spid="14"/>
                                        </p:tgtEl>
                                      </p:cBhvr>
                                    </p:animEffect>
                                    <p:set>
                                      <p:cBhvr>
                                        <p:cTn id="99" dur="1" fill="hold">
                                          <p:stCondLst>
                                            <p:cond delay="499"/>
                                          </p:stCondLst>
                                        </p:cTn>
                                        <p:tgtEl>
                                          <p:spTgt spid="14"/>
                                        </p:tgtEl>
                                        <p:attrNameLst>
                                          <p:attrName>style.visibility</p:attrName>
                                        </p:attrNameLst>
                                      </p:cBhvr>
                                      <p:to>
                                        <p:strVal val="hidden"/>
                                      </p:to>
                                    </p:set>
                                  </p:childTnLst>
                                </p:cTn>
                              </p:par>
                              <p:par>
                                <p:cTn id="100" presetID="9" presetClass="exit" presetSubtype="0" fill="hold" nodeType="withEffect">
                                  <p:stCondLst>
                                    <p:cond delay="0"/>
                                  </p:stCondLst>
                                  <p:childTnLst>
                                    <p:animEffect transition="out" filter="dissolve">
                                      <p:cBhvr>
                                        <p:cTn id="101" dur="500"/>
                                        <p:tgtEl>
                                          <p:spTgt spid="23"/>
                                        </p:tgtEl>
                                      </p:cBhvr>
                                    </p:animEffect>
                                    <p:set>
                                      <p:cBhvr>
                                        <p:cTn id="102" dur="1" fill="hold">
                                          <p:stCondLst>
                                            <p:cond delay="499"/>
                                          </p:stCondLst>
                                        </p:cTn>
                                        <p:tgtEl>
                                          <p:spTgt spid="23"/>
                                        </p:tgtEl>
                                        <p:attrNameLst>
                                          <p:attrName>style.visibility</p:attrName>
                                        </p:attrNameLst>
                                      </p:cBhvr>
                                      <p:to>
                                        <p:strVal val="hidden"/>
                                      </p:to>
                                    </p:set>
                                  </p:childTnLst>
                                </p:cTn>
                              </p:par>
                              <p:par>
                                <p:cTn id="103" presetID="9" presetClass="exit" presetSubtype="0" fill="hold" nodeType="withEffect">
                                  <p:stCondLst>
                                    <p:cond delay="0"/>
                                  </p:stCondLst>
                                  <p:childTnLst>
                                    <p:animEffect transition="out" filter="dissolve">
                                      <p:cBhvr>
                                        <p:cTn id="104" dur="500"/>
                                        <p:tgtEl>
                                          <p:spTgt spid="24"/>
                                        </p:tgtEl>
                                      </p:cBhvr>
                                    </p:animEffect>
                                    <p:set>
                                      <p:cBhvr>
                                        <p:cTn id="105" dur="1" fill="hold">
                                          <p:stCondLst>
                                            <p:cond delay="499"/>
                                          </p:stCondLst>
                                        </p:cTn>
                                        <p:tgtEl>
                                          <p:spTgt spid="24"/>
                                        </p:tgtEl>
                                        <p:attrNameLst>
                                          <p:attrName>style.visibility</p:attrName>
                                        </p:attrNameLst>
                                      </p:cBhvr>
                                      <p:to>
                                        <p:strVal val="hidden"/>
                                      </p:to>
                                    </p:set>
                                  </p:childTnLst>
                                </p:cTn>
                              </p:par>
                              <p:par>
                                <p:cTn id="106" presetID="9" presetClass="exit" presetSubtype="0" fill="hold" nodeType="withEffect">
                                  <p:stCondLst>
                                    <p:cond delay="0"/>
                                  </p:stCondLst>
                                  <p:childTnLst>
                                    <p:animEffect transition="out" filter="dissolv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9" presetClass="exit" presetSubtype="0" fill="hold" grpId="0" nodeType="withEffect">
                                  <p:stCondLst>
                                    <p:cond delay="0"/>
                                  </p:stCondLst>
                                  <p:childTnLst>
                                    <p:animEffect transition="out" filter="dissolve">
                                      <p:cBhvr>
                                        <p:cTn id="110" dur="500"/>
                                        <p:tgtEl>
                                          <p:spTgt spid="27"/>
                                        </p:tgtEl>
                                      </p:cBhvr>
                                    </p:animEffect>
                                    <p:set>
                                      <p:cBhvr>
                                        <p:cTn id="111" dur="1" fill="hold">
                                          <p:stCondLst>
                                            <p:cond delay="499"/>
                                          </p:stCondLst>
                                        </p:cTn>
                                        <p:tgtEl>
                                          <p:spTgt spid="27"/>
                                        </p:tgtEl>
                                        <p:attrNameLst>
                                          <p:attrName>style.visibility</p:attrName>
                                        </p:attrNameLst>
                                      </p:cBhvr>
                                      <p:to>
                                        <p:strVal val="hidden"/>
                                      </p:to>
                                    </p:set>
                                  </p:childTnLst>
                                </p:cTn>
                              </p:par>
                              <p:par>
                                <p:cTn id="112" presetID="9" presetClass="exit" presetSubtype="0" fill="hold" grpId="0" nodeType="withEffect">
                                  <p:stCondLst>
                                    <p:cond delay="0"/>
                                  </p:stCondLst>
                                  <p:childTnLst>
                                    <p:animEffect transition="out" filter="dissolve">
                                      <p:cBhvr>
                                        <p:cTn id="113" dur="500"/>
                                        <p:tgtEl>
                                          <p:spTgt spid="29"/>
                                        </p:tgtEl>
                                      </p:cBhvr>
                                    </p:animEffect>
                                    <p:set>
                                      <p:cBhvr>
                                        <p:cTn id="114" dur="1" fill="hold">
                                          <p:stCondLst>
                                            <p:cond delay="499"/>
                                          </p:stCondLst>
                                        </p:cTn>
                                        <p:tgtEl>
                                          <p:spTgt spid="29"/>
                                        </p:tgtEl>
                                        <p:attrNameLst>
                                          <p:attrName>style.visibility</p:attrName>
                                        </p:attrNameLst>
                                      </p:cBhvr>
                                      <p:to>
                                        <p:strVal val="hidden"/>
                                      </p:to>
                                    </p:set>
                                  </p:childTnLst>
                                </p:cTn>
                              </p:par>
                              <p:par>
                                <p:cTn id="115" presetID="9" presetClass="exit" presetSubtype="0" fill="hold" grpId="0" nodeType="withEffect">
                                  <p:stCondLst>
                                    <p:cond delay="0"/>
                                  </p:stCondLst>
                                  <p:childTnLst>
                                    <p:animEffect transition="out" filter="dissolve">
                                      <p:cBhvr>
                                        <p:cTn id="116" dur="500"/>
                                        <p:tgtEl>
                                          <p:spTgt spid="33"/>
                                        </p:tgtEl>
                                      </p:cBhvr>
                                    </p:animEffect>
                                    <p:set>
                                      <p:cBhvr>
                                        <p:cTn id="117" dur="1" fill="hold">
                                          <p:stCondLst>
                                            <p:cond delay="499"/>
                                          </p:stCondLst>
                                        </p:cTn>
                                        <p:tgtEl>
                                          <p:spTgt spid="33"/>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25"/>
                                        </p:tgtEl>
                                      </p:cBhvr>
                                    </p:animEffect>
                                    <p:set>
                                      <p:cBhvr>
                                        <p:cTn id="120" dur="1" fill="hold">
                                          <p:stCondLst>
                                            <p:cond delay="499"/>
                                          </p:stCondLst>
                                        </p:cTn>
                                        <p:tgtEl>
                                          <p:spTgt spid="25"/>
                                        </p:tgtEl>
                                        <p:attrNameLst>
                                          <p:attrName>style.visibility</p:attrName>
                                        </p:attrNameLst>
                                      </p:cBhvr>
                                      <p:to>
                                        <p:strVal val="hidden"/>
                                      </p:to>
                                    </p:set>
                                  </p:childTnLst>
                                </p:cTn>
                              </p:par>
                              <p:par>
                                <p:cTn id="121" presetID="9" presetClass="exit" presetSubtype="0" fill="hold" nodeType="withEffect">
                                  <p:stCondLst>
                                    <p:cond delay="0"/>
                                  </p:stCondLst>
                                  <p:childTnLst>
                                    <p:animEffect transition="out" filter="dissolve">
                                      <p:cBhvr>
                                        <p:cTn id="122" dur="500"/>
                                        <p:tgtEl>
                                          <p:spTgt spid="30"/>
                                        </p:tgtEl>
                                      </p:cBhvr>
                                    </p:animEffect>
                                    <p:set>
                                      <p:cBhvr>
                                        <p:cTn id="123" dur="1" fill="hold">
                                          <p:stCondLst>
                                            <p:cond delay="499"/>
                                          </p:stCondLst>
                                        </p:cTn>
                                        <p:tgtEl>
                                          <p:spTgt spid="30"/>
                                        </p:tgtEl>
                                        <p:attrNameLst>
                                          <p:attrName>style.visibility</p:attrName>
                                        </p:attrNameLst>
                                      </p:cBhvr>
                                      <p:to>
                                        <p:strVal val="hidden"/>
                                      </p:to>
                                    </p:set>
                                  </p:childTnLst>
                                </p:cTn>
                              </p:par>
                              <p:par>
                                <p:cTn id="124" presetID="9" presetClass="exit" presetSubtype="0" fill="hold" grpId="3" nodeType="withEffect">
                                  <p:stCondLst>
                                    <p:cond delay="0"/>
                                  </p:stCondLst>
                                  <p:childTnLst>
                                    <p:animEffect transition="out" filter="dissolve">
                                      <p:cBhvr>
                                        <p:cTn id="125" dur="500"/>
                                        <p:tgtEl>
                                          <p:spTgt spid="5"/>
                                        </p:tgtEl>
                                      </p:cBhvr>
                                    </p:animEffect>
                                    <p:set>
                                      <p:cBhvr>
                                        <p:cTn id="126" dur="1" fill="hold">
                                          <p:stCondLst>
                                            <p:cond delay="499"/>
                                          </p:stCondLst>
                                        </p:cTn>
                                        <p:tgtEl>
                                          <p:spTgt spid="5"/>
                                        </p:tgtEl>
                                        <p:attrNameLst>
                                          <p:attrName>style.visibility</p:attrName>
                                        </p:attrNameLst>
                                      </p:cBhvr>
                                      <p:to>
                                        <p:strVal val="hidden"/>
                                      </p:to>
                                    </p:set>
                                  </p:childTnLst>
                                </p:cTn>
                              </p:par>
                              <p:par>
                                <p:cTn id="127" presetID="9" presetClass="exit" presetSubtype="0" fill="hold" grpId="0" nodeType="withEffect">
                                  <p:stCondLst>
                                    <p:cond delay="0"/>
                                  </p:stCondLst>
                                  <p:childTnLst>
                                    <p:animEffect transition="out" filter="dissolve">
                                      <p:cBhvr>
                                        <p:cTn id="128" dur="500"/>
                                        <p:tgtEl>
                                          <p:spTgt spid="34"/>
                                        </p:tgtEl>
                                      </p:cBhvr>
                                    </p:animEffect>
                                    <p:set>
                                      <p:cBhvr>
                                        <p:cTn id="129" dur="1" fill="hold">
                                          <p:stCondLst>
                                            <p:cond delay="499"/>
                                          </p:stCondLst>
                                        </p:cTn>
                                        <p:tgtEl>
                                          <p:spTgt spid="34"/>
                                        </p:tgtEl>
                                        <p:attrNameLst>
                                          <p:attrName>style.visibility</p:attrName>
                                        </p:attrNameLst>
                                      </p:cBhvr>
                                      <p:to>
                                        <p:strVal val="hidden"/>
                                      </p:to>
                                    </p:set>
                                  </p:childTnLst>
                                </p:cTn>
                              </p:par>
                              <p:par>
                                <p:cTn id="130" presetID="9" presetClass="exit" presetSubtype="0" fill="hold" nodeType="withEffect">
                                  <p:stCondLst>
                                    <p:cond delay="0"/>
                                  </p:stCondLst>
                                  <p:childTnLst>
                                    <p:animEffect transition="out" filter="dissolve">
                                      <p:cBhvr>
                                        <p:cTn id="131" dur="500"/>
                                        <p:tgtEl>
                                          <p:spTgt spid="35"/>
                                        </p:tgtEl>
                                      </p:cBhvr>
                                    </p:animEffect>
                                    <p:set>
                                      <p:cBhvr>
                                        <p:cTn id="132" dur="1" fill="hold">
                                          <p:stCondLst>
                                            <p:cond delay="499"/>
                                          </p:stCondLst>
                                        </p:cTn>
                                        <p:tgtEl>
                                          <p:spTgt spid="35"/>
                                        </p:tgtEl>
                                        <p:attrNameLst>
                                          <p:attrName>style.visibility</p:attrName>
                                        </p:attrNameLst>
                                      </p:cBhvr>
                                      <p:to>
                                        <p:strVal val="hidden"/>
                                      </p:to>
                                    </p:set>
                                  </p:childTnLst>
                                </p:cTn>
                              </p:par>
                              <p:par>
                                <p:cTn id="133" presetID="9" presetClass="exit" presetSubtype="0" fill="hold" nodeType="withEffect">
                                  <p:stCondLst>
                                    <p:cond delay="0"/>
                                  </p:stCondLst>
                                  <p:childTnLst>
                                    <p:animEffect transition="out" filter="dissolve">
                                      <p:cBhvr>
                                        <p:cTn id="134" dur="500"/>
                                        <p:tgtEl>
                                          <p:spTgt spid="8"/>
                                        </p:tgtEl>
                                      </p:cBhvr>
                                    </p:animEffect>
                                    <p:set>
                                      <p:cBhvr>
                                        <p:cTn id="135" dur="1" fill="hold">
                                          <p:stCondLst>
                                            <p:cond delay="499"/>
                                          </p:stCondLst>
                                        </p:cTn>
                                        <p:tgtEl>
                                          <p:spTgt spid="8"/>
                                        </p:tgtEl>
                                        <p:attrNameLst>
                                          <p:attrName>style.visibility</p:attrName>
                                        </p:attrNameLst>
                                      </p:cBhvr>
                                      <p:to>
                                        <p:strVal val="hidden"/>
                                      </p:to>
                                    </p:set>
                                  </p:childTnLst>
                                </p:cTn>
                              </p:par>
                              <p:par>
                                <p:cTn id="136" presetID="9" presetClass="exit" presetSubtype="0" fill="hold" grpId="0" nodeType="withEffect">
                                  <p:stCondLst>
                                    <p:cond delay="0"/>
                                  </p:stCondLst>
                                  <p:childTnLst>
                                    <p:animEffect transition="out" filter="dissolve">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9" presetClass="exit" presetSubtype="0" fill="hold" grpId="0" nodeType="withEffect">
                                  <p:stCondLst>
                                    <p:cond delay="0"/>
                                  </p:stCondLst>
                                  <p:childTnLst>
                                    <p:animEffect transition="out" filter="dissolve">
                                      <p:cBhvr>
                                        <p:cTn id="140" dur="500"/>
                                        <p:tgtEl>
                                          <p:spTgt spid="9"/>
                                        </p:tgtEl>
                                      </p:cBhvr>
                                    </p:animEffect>
                                    <p:set>
                                      <p:cBhvr>
                                        <p:cTn id="141" dur="1" fill="hold">
                                          <p:stCondLst>
                                            <p:cond delay="499"/>
                                          </p:stCondLst>
                                        </p:cTn>
                                        <p:tgtEl>
                                          <p:spTgt spid="9"/>
                                        </p:tgtEl>
                                        <p:attrNameLst>
                                          <p:attrName>style.visibility</p:attrName>
                                        </p:attrNameLst>
                                      </p:cBhvr>
                                      <p:to>
                                        <p:strVal val="hidden"/>
                                      </p:to>
                                    </p:set>
                                  </p:childTnLst>
                                </p:cTn>
                              </p:par>
                              <p:par>
                                <p:cTn id="142" presetID="9" presetClass="exit" presetSubtype="0" fill="hold" grpId="0" nodeType="withEffect">
                                  <p:stCondLst>
                                    <p:cond delay="0"/>
                                  </p:stCondLst>
                                  <p:childTnLst>
                                    <p:animEffect transition="out" filter="dissolve">
                                      <p:cBhvr>
                                        <p:cTn id="143" dur="500"/>
                                        <p:tgtEl>
                                          <p:spTgt spid="12"/>
                                        </p:tgtEl>
                                      </p:cBhvr>
                                    </p:animEffect>
                                    <p:set>
                                      <p:cBhvr>
                                        <p:cTn id="144" dur="1" fill="hold">
                                          <p:stCondLst>
                                            <p:cond delay="499"/>
                                          </p:stCondLst>
                                        </p:cTn>
                                        <p:tgtEl>
                                          <p:spTgt spid="12"/>
                                        </p:tgtEl>
                                        <p:attrNameLst>
                                          <p:attrName>style.visibility</p:attrName>
                                        </p:attrNameLst>
                                      </p:cBhvr>
                                      <p:to>
                                        <p:strVal val="hidden"/>
                                      </p:to>
                                    </p:set>
                                  </p:childTnLst>
                                </p:cTn>
                              </p:par>
                              <p:par>
                                <p:cTn id="145" presetID="9" presetClass="exit" presetSubtype="0" fill="hold" grpId="1" nodeType="withEffect">
                                  <p:stCondLst>
                                    <p:cond delay="0"/>
                                  </p:stCondLst>
                                  <p:childTnLst>
                                    <p:animEffect transition="out" filter="dissolve">
                                      <p:cBhvr>
                                        <p:cTn id="146" dur="500"/>
                                        <p:tgtEl>
                                          <p:spTgt spid="3"/>
                                        </p:tgtEl>
                                      </p:cBhvr>
                                    </p:animEffect>
                                    <p:set>
                                      <p:cBhvr>
                                        <p:cTn id="147" dur="1" fill="hold">
                                          <p:stCondLst>
                                            <p:cond delay="499"/>
                                          </p:stCondLst>
                                        </p:cTn>
                                        <p:tgtEl>
                                          <p:spTgt spid="3"/>
                                        </p:tgtEl>
                                        <p:attrNameLst>
                                          <p:attrName>style.visibility</p:attrName>
                                        </p:attrNameLst>
                                      </p:cBhvr>
                                      <p:to>
                                        <p:strVal val="hidden"/>
                                      </p:to>
                                    </p:set>
                                  </p:childTnLst>
                                </p:cTn>
                              </p:par>
                              <p:par>
                                <p:cTn id="148" presetID="9" presetClass="exit" presetSubtype="0" fill="hold" nodeType="withEffect">
                                  <p:stCondLst>
                                    <p:cond delay="0"/>
                                  </p:stCondLst>
                                  <p:childTnLst>
                                    <p:animEffect transition="out" filter="dissolve">
                                      <p:cBhvr>
                                        <p:cTn id="149" dur="500"/>
                                        <p:tgtEl>
                                          <p:spTgt spid="11"/>
                                        </p:tgtEl>
                                      </p:cBhvr>
                                    </p:animEffect>
                                    <p:set>
                                      <p:cBhvr>
                                        <p:cTn id="150" dur="1" fill="hold">
                                          <p:stCondLst>
                                            <p:cond delay="499"/>
                                          </p:stCondLst>
                                        </p:cTn>
                                        <p:tgtEl>
                                          <p:spTgt spid="11"/>
                                        </p:tgtEl>
                                        <p:attrNameLst>
                                          <p:attrName>style.visibility</p:attrName>
                                        </p:attrNameLst>
                                      </p:cBhvr>
                                      <p:to>
                                        <p:strVal val="hidden"/>
                                      </p:to>
                                    </p:set>
                                  </p:childTnLst>
                                </p:cTn>
                              </p:par>
                              <p:par>
                                <p:cTn id="151" presetID="9" presetClass="exit" presetSubtype="0" fill="hold" nodeType="withEffect">
                                  <p:stCondLst>
                                    <p:cond delay="0"/>
                                  </p:stCondLst>
                                  <p:childTnLst>
                                    <p:animEffect transition="out" filter="dissolve">
                                      <p:cBhvr>
                                        <p:cTn id="152" dur="500"/>
                                        <p:tgtEl>
                                          <p:spTgt spid="31"/>
                                        </p:tgtEl>
                                      </p:cBhvr>
                                    </p:animEffect>
                                    <p:set>
                                      <p:cBhvr>
                                        <p:cTn id="153" dur="1" fill="hold">
                                          <p:stCondLst>
                                            <p:cond delay="499"/>
                                          </p:stCondLst>
                                        </p:cTn>
                                        <p:tgtEl>
                                          <p:spTgt spid="31"/>
                                        </p:tgtEl>
                                        <p:attrNameLst>
                                          <p:attrName>style.visibility</p:attrName>
                                        </p:attrNameLst>
                                      </p:cBhvr>
                                      <p:to>
                                        <p:strVal val="hidden"/>
                                      </p:to>
                                    </p:set>
                                  </p:childTnLst>
                                </p:cTn>
                              </p:par>
                              <p:par>
                                <p:cTn id="154" presetID="9" presetClass="exit" presetSubtype="0" fill="hold" grpId="1" nodeType="withEffect">
                                  <p:stCondLst>
                                    <p:cond delay="0"/>
                                  </p:stCondLst>
                                  <p:childTnLst>
                                    <p:animEffect transition="out" filter="dissolve">
                                      <p:cBhvr>
                                        <p:cTn id="155" dur="500"/>
                                        <p:tgtEl>
                                          <p:spTgt spid="21"/>
                                        </p:tgtEl>
                                      </p:cBhvr>
                                    </p:animEffect>
                                    <p:set>
                                      <p:cBhvr>
                                        <p:cTn id="156" dur="1" fill="hold">
                                          <p:stCondLst>
                                            <p:cond delay="499"/>
                                          </p:stCondLst>
                                        </p:cTn>
                                        <p:tgtEl>
                                          <p:spTgt spid="21"/>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par>
                                <p:cTn id="160" presetID="9" presetClass="exit" presetSubtype="0" fill="hold" nodeType="withEffect">
                                  <p:stCondLst>
                                    <p:cond delay="0"/>
                                  </p:stCondLst>
                                  <p:childTnLst>
                                    <p:animEffect transition="out" filter="dissolve">
                                      <p:cBhvr>
                                        <p:cTn id="161" dur="500"/>
                                        <p:tgtEl>
                                          <p:spTgt spid="39"/>
                                        </p:tgtEl>
                                      </p:cBhvr>
                                    </p:animEffect>
                                    <p:set>
                                      <p:cBhvr>
                                        <p:cTn id="162" dur="1" fill="hold">
                                          <p:stCondLst>
                                            <p:cond delay="499"/>
                                          </p:stCondLst>
                                        </p:cTn>
                                        <p:tgtEl>
                                          <p:spTgt spid="39"/>
                                        </p:tgtEl>
                                        <p:attrNameLst>
                                          <p:attrName>style.visibility</p:attrName>
                                        </p:attrNameLst>
                                      </p:cBhvr>
                                      <p:to>
                                        <p:strVal val="hidden"/>
                                      </p:to>
                                    </p:set>
                                  </p:childTnLst>
                                </p:cTn>
                              </p:par>
                              <p:par>
                                <p:cTn id="163" presetID="9" presetClass="exit" presetSubtype="0" fill="hold" nodeType="withEffect">
                                  <p:stCondLst>
                                    <p:cond delay="0"/>
                                  </p:stCondLst>
                                  <p:childTnLst>
                                    <p:animEffect transition="out" filter="dissolv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9" presetClass="exit" presetSubtype="0" fill="hold" grpId="0" nodeType="withEffect">
                                  <p:stCondLst>
                                    <p:cond delay="0"/>
                                  </p:stCondLst>
                                  <p:childTnLst>
                                    <p:animEffect transition="out" filter="dissolve">
                                      <p:cBhvr>
                                        <p:cTn id="167" dur="500"/>
                                        <p:tgtEl>
                                          <p:spTgt spid="28"/>
                                        </p:tgtEl>
                                      </p:cBhvr>
                                    </p:animEffect>
                                    <p:set>
                                      <p:cBhvr>
                                        <p:cTn id="168" dur="1" fill="hold">
                                          <p:stCondLst>
                                            <p:cond delay="499"/>
                                          </p:stCondLst>
                                        </p:cTn>
                                        <p:tgtEl>
                                          <p:spTgt spid="28"/>
                                        </p:tgtEl>
                                        <p:attrNameLst>
                                          <p:attrName>style.visibility</p:attrName>
                                        </p:attrNameLst>
                                      </p:cBhvr>
                                      <p:to>
                                        <p:strVal val="hidden"/>
                                      </p:to>
                                    </p:set>
                                  </p:childTnLst>
                                </p:cTn>
                              </p:par>
                              <p:par>
                                <p:cTn id="169" presetID="9" presetClass="exit" presetSubtype="0" fill="hold" grpId="0" nodeType="withEffect">
                                  <p:stCondLst>
                                    <p:cond delay="0"/>
                                  </p:stCondLst>
                                  <p:childTnLst>
                                    <p:animEffect transition="out" filter="dissolve">
                                      <p:cBhvr>
                                        <p:cTn id="170" dur="500"/>
                                        <p:tgtEl>
                                          <p:spTgt spid="42"/>
                                        </p:tgtEl>
                                      </p:cBhvr>
                                    </p:animEffect>
                                    <p:set>
                                      <p:cBhvr>
                                        <p:cTn id="171" dur="1" fill="hold">
                                          <p:stCondLst>
                                            <p:cond delay="499"/>
                                          </p:stCondLst>
                                        </p:cTn>
                                        <p:tgtEl>
                                          <p:spTgt spid="42"/>
                                        </p:tgtEl>
                                        <p:attrNameLst>
                                          <p:attrName>style.visibility</p:attrName>
                                        </p:attrNameLst>
                                      </p:cBhvr>
                                      <p:to>
                                        <p:strVal val="hidden"/>
                                      </p:to>
                                    </p:set>
                                  </p:childTnLst>
                                </p:cTn>
                              </p:par>
                            </p:childTnLst>
                          </p:cTn>
                        </p:par>
                        <p:par>
                          <p:cTn id="172" fill="hold">
                            <p:stCondLst>
                              <p:cond delay="500"/>
                            </p:stCondLst>
                            <p:childTnLst>
                              <p:par>
                                <p:cTn id="173" presetID="9" presetClass="exit" presetSubtype="0" fill="hold" grpId="0" nodeType="afterEffect">
                                  <p:stCondLst>
                                    <p:cond delay="0"/>
                                  </p:stCondLst>
                                  <p:childTnLst>
                                    <p:animEffect transition="out" filter="dissolve">
                                      <p:cBhvr>
                                        <p:cTn id="174" dur="500"/>
                                        <p:tgtEl>
                                          <p:spTgt spid="2"/>
                                        </p:tgtEl>
                                      </p:cBhvr>
                                    </p:animEffect>
                                    <p:set>
                                      <p:cBhvr>
                                        <p:cTn id="175" dur="1" fill="hold">
                                          <p:stCondLst>
                                            <p:cond delay="499"/>
                                          </p:stCondLst>
                                        </p:cTn>
                                        <p:tgtEl>
                                          <p:spTgt spid="2"/>
                                        </p:tgtEl>
                                        <p:attrNameLst>
                                          <p:attrName>style.visibility</p:attrName>
                                        </p:attrNameLst>
                                      </p:cBhvr>
                                      <p:to>
                                        <p:strVal val="hidden"/>
                                      </p:to>
                                    </p:set>
                                  </p:childTnLst>
                                </p:cTn>
                              </p:par>
                            </p:childTnLst>
                          </p:cTn>
                        </p:par>
                        <p:par>
                          <p:cTn id="176" fill="hold">
                            <p:stCondLst>
                              <p:cond delay="1000"/>
                            </p:stCondLst>
                            <p:childTnLst>
                              <p:par>
                                <p:cTn id="177" presetID="9" presetClass="entr" presetSubtype="0" fill="hold" nodeType="after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dissolv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1" grpId="0" animBg="1"/>
      <p:bldP spid="41" grpId="1" animBg="1"/>
      <p:bldP spid="14" grpId="0" animBg="1"/>
      <p:bldP spid="14" grpId="2" animBg="1"/>
      <p:bldP spid="14" grpId="3" animBg="1"/>
      <p:bldP spid="27" grpId="0"/>
      <p:bldP spid="29" grpId="0" animBg="1"/>
      <p:bldP spid="33" grpId="0"/>
      <p:bldP spid="25" grpId="0"/>
      <p:bldP spid="25" grpId="1"/>
      <p:bldP spid="25" grpId="2"/>
      <p:bldP spid="5" grpId="0"/>
      <p:bldP spid="5" grpId="1"/>
      <p:bldP spid="5" grpId="2"/>
      <p:bldP spid="5" grpId="3"/>
      <p:bldP spid="34" grpId="0"/>
      <p:bldP spid="40" grpId="0" animBg="1"/>
      <p:bldP spid="2" grpId="0"/>
      <p:bldP spid="28" grpId="0" animBg="1"/>
      <p:bldP spid="9" grpId="0"/>
      <p:bldP spid="12" grpId="0"/>
      <p:bldP spid="42" grpId="0"/>
      <p:bldP spid="3" grpId="0"/>
      <p:bldP spid="3" grpId="1"/>
      <p:bldP spid="21" grpId="0"/>
      <p:bldP spid="21" grpId="1"/>
      <p:bldP spid="43" grpId="0"/>
      <p:bldP spid="4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37ABE97-AD83-854D-8E26-5455C079164E}"/>
              </a:ext>
            </a:extLst>
          </p:cNvPr>
          <p:cNvSpPr/>
          <p:nvPr/>
        </p:nvSpPr>
        <p:spPr>
          <a:xfrm>
            <a:off x="2703931" y="3922797"/>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54" name="Straight Arrow Connector 53">
            <a:extLst>
              <a:ext uri="{FF2B5EF4-FFF2-40B4-BE49-F238E27FC236}">
                <a16:creationId xmlns:a16="http://schemas.microsoft.com/office/drawing/2014/main" id="{85125D78-BC3F-C84C-B09F-0D7D94496DA4}"/>
              </a:ext>
            </a:extLst>
          </p:cNvPr>
          <p:cNvCxnSpPr>
            <a:cxnSpLocks/>
          </p:cNvCxnSpPr>
          <p:nvPr/>
        </p:nvCxnSpPr>
        <p:spPr>
          <a:xfrm flipV="1">
            <a:off x="2752989" y="4070274"/>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4977EC5-D2B7-6D40-9298-BED45AC359F0}"/>
              </a:ext>
            </a:extLst>
          </p:cNvPr>
          <p:cNvCxnSpPr>
            <a:cxnSpLocks/>
          </p:cNvCxnSpPr>
          <p:nvPr/>
        </p:nvCxnSpPr>
        <p:spPr>
          <a:xfrm>
            <a:off x="2261714" y="574984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9" name="Freeform 98">
            <a:extLst>
              <a:ext uri="{FF2B5EF4-FFF2-40B4-BE49-F238E27FC236}">
                <a16:creationId xmlns:a16="http://schemas.microsoft.com/office/drawing/2014/main" id="{3987A6AF-98D3-1D4D-BED2-4D1786AD3337}"/>
              </a:ext>
            </a:extLst>
          </p:cNvPr>
          <p:cNvSpPr/>
          <p:nvPr/>
        </p:nvSpPr>
        <p:spPr>
          <a:xfrm>
            <a:off x="3429573" y="4204606"/>
            <a:ext cx="1888893" cy="1536493"/>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 name="connsiteX0" fmla="*/ 985 w 2352874"/>
              <a:gd name="connsiteY0" fmla="*/ 1511884 h 1514532"/>
              <a:gd name="connsiteX1" fmla="*/ 0 w 2352874"/>
              <a:gd name="connsiteY1" fmla="*/ 1384556 h 1514532"/>
              <a:gd name="connsiteX2" fmla="*/ 546100 w 2352874"/>
              <a:gd name="connsiteY2" fmla="*/ 1127381 h 1514532"/>
              <a:gd name="connsiteX3" fmla="*/ 1054100 w 2352874"/>
              <a:gd name="connsiteY3" fmla="*/ 114556 h 1514532"/>
              <a:gd name="connsiteX4" fmla="*/ 1285875 w 2352874"/>
              <a:gd name="connsiteY4" fmla="*/ 101856 h 1514532"/>
              <a:gd name="connsiteX5" fmla="*/ 1581150 w 2352874"/>
              <a:gd name="connsiteY5" fmla="*/ 816115 h 1514532"/>
              <a:gd name="connsiteX6" fmla="*/ 2095500 w 2352874"/>
              <a:gd name="connsiteY6" fmla="*/ 1336931 h 1514532"/>
              <a:gd name="connsiteX7" fmla="*/ 2349500 w 2352874"/>
              <a:gd name="connsiteY7" fmla="*/ 1419481 h 1514532"/>
              <a:gd name="connsiteX8" fmla="*/ 2352874 w 2352874"/>
              <a:gd name="connsiteY8" fmla="*/ 1514532 h 1514532"/>
              <a:gd name="connsiteX0" fmla="*/ 985 w 2352874"/>
              <a:gd name="connsiteY0" fmla="*/ 1507033 h 1509681"/>
              <a:gd name="connsiteX1" fmla="*/ 0 w 2352874"/>
              <a:gd name="connsiteY1" fmla="*/ 1379705 h 1509681"/>
              <a:gd name="connsiteX2" fmla="*/ 546100 w 2352874"/>
              <a:gd name="connsiteY2" fmla="*/ 1122530 h 1509681"/>
              <a:gd name="connsiteX3" fmla="*/ 1054100 w 2352874"/>
              <a:gd name="connsiteY3" fmla="*/ 109705 h 1509681"/>
              <a:gd name="connsiteX4" fmla="*/ 1285875 w 2352874"/>
              <a:gd name="connsiteY4" fmla="*/ 97005 h 1509681"/>
              <a:gd name="connsiteX5" fmla="*/ 1581150 w 2352874"/>
              <a:gd name="connsiteY5" fmla="*/ 811264 h 1509681"/>
              <a:gd name="connsiteX6" fmla="*/ 2095500 w 2352874"/>
              <a:gd name="connsiteY6" fmla="*/ 1332080 h 1509681"/>
              <a:gd name="connsiteX7" fmla="*/ 2349500 w 2352874"/>
              <a:gd name="connsiteY7" fmla="*/ 1414630 h 1509681"/>
              <a:gd name="connsiteX8" fmla="*/ 2352874 w 2352874"/>
              <a:gd name="connsiteY8" fmla="*/ 1509681 h 1509681"/>
              <a:gd name="connsiteX0" fmla="*/ 985 w 2352874"/>
              <a:gd name="connsiteY0" fmla="*/ 1505903 h 1508551"/>
              <a:gd name="connsiteX1" fmla="*/ 0 w 2352874"/>
              <a:gd name="connsiteY1" fmla="*/ 1378575 h 1508551"/>
              <a:gd name="connsiteX2" fmla="*/ 546100 w 2352874"/>
              <a:gd name="connsiteY2" fmla="*/ 1121400 h 1508551"/>
              <a:gd name="connsiteX3" fmla="*/ 1054100 w 2352874"/>
              <a:gd name="connsiteY3" fmla="*/ 108575 h 1508551"/>
              <a:gd name="connsiteX4" fmla="*/ 1285875 w 2352874"/>
              <a:gd name="connsiteY4" fmla="*/ 95875 h 1508551"/>
              <a:gd name="connsiteX5" fmla="*/ 1581150 w 2352874"/>
              <a:gd name="connsiteY5" fmla="*/ 810134 h 1508551"/>
              <a:gd name="connsiteX6" fmla="*/ 2095500 w 2352874"/>
              <a:gd name="connsiteY6" fmla="*/ 1330950 h 1508551"/>
              <a:gd name="connsiteX7" fmla="*/ 2349500 w 2352874"/>
              <a:gd name="connsiteY7" fmla="*/ 1413500 h 1508551"/>
              <a:gd name="connsiteX8" fmla="*/ 2352874 w 2352874"/>
              <a:gd name="connsiteY8" fmla="*/ 1508551 h 150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08551">
                <a:moveTo>
                  <a:pt x="985" y="1505903"/>
                </a:moveTo>
                <a:cubicBezTo>
                  <a:pt x="1248" y="1405008"/>
                  <a:pt x="357" y="1448720"/>
                  <a:pt x="0" y="1378575"/>
                </a:cubicBezTo>
                <a:cubicBezTo>
                  <a:pt x="272693" y="1295730"/>
                  <a:pt x="334529" y="1273559"/>
                  <a:pt x="546100" y="1121400"/>
                </a:cubicBezTo>
                <a:cubicBezTo>
                  <a:pt x="840798" y="867641"/>
                  <a:pt x="941944" y="267027"/>
                  <a:pt x="1054100" y="108575"/>
                </a:cubicBezTo>
                <a:cubicBezTo>
                  <a:pt x="1166256" y="-49877"/>
                  <a:pt x="1194078" y="-17934"/>
                  <a:pt x="1285875" y="95875"/>
                </a:cubicBezTo>
                <a:cubicBezTo>
                  <a:pt x="1377672" y="209684"/>
                  <a:pt x="1414463" y="410613"/>
                  <a:pt x="1581150" y="810134"/>
                </a:cubicBezTo>
                <a:cubicBezTo>
                  <a:pt x="1779587" y="1219180"/>
                  <a:pt x="1894417" y="1210300"/>
                  <a:pt x="2095500" y="1330950"/>
                </a:cubicBezTo>
                <a:cubicBezTo>
                  <a:pt x="2283772" y="1391622"/>
                  <a:pt x="2320396" y="1399213"/>
                  <a:pt x="2349500" y="1413500"/>
                </a:cubicBezTo>
                <a:cubicBezTo>
                  <a:pt x="2351343" y="1514519"/>
                  <a:pt x="2352874" y="1488046"/>
                  <a:pt x="2352874" y="1508551"/>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FF88D77F-614C-F549-A29E-F99227C03B0A}"/>
              </a:ext>
            </a:extLst>
          </p:cNvPr>
          <p:cNvCxnSpPr>
            <a:cxnSpLocks/>
          </p:cNvCxnSpPr>
          <p:nvPr/>
        </p:nvCxnSpPr>
        <p:spPr>
          <a:xfrm flipV="1">
            <a:off x="4368015" y="4213400"/>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E9CBDB5-3E37-3243-9A42-DE0E1CE57E13}"/>
              </a:ext>
            </a:extLst>
          </p:cNvPr>
          <p:cNvSpPr/>
          <p:nvPr/>
        </p:nvSpPr>
        <p:spPr>
          <a:xfrm>
            <a:off x="4223618" y="5704592"/>
            <a:ext cx="328936" cy="369332"/>
          </a:xfrm>
          <a:prstGeom prst="rect">
            <a:avLst/>
          </a:prstGeom>
        </p:spPr>
        <p:txBody>
          <a:bodyPr wrap="square">
            <a:spAutoFit/>
          </a:bodyPr>
          <a:lstStyle/>
          <a:p>
            <a:r>
              <a:rPr lang="en-US" b="1" dirty="0">
                <a:solidFill>
                  <a:srgbClr val="7030A0"/>
                </a:solidFill>
                <a:latin typeface="Lucida Handwriting" panose="03010101010101010101" pitchFamily="66" charset="77"/>
              </a:rPr>
              <a:t>𝛍</a:t>
            </a:r>
            <a:endParaRPr lang="en-US" dirty="0"/>
          </a:p>
        </p:txBody>
      </p:sp>
      <p:sp>
        <p:nvSpPr>
          <p:cNvPr id="59" name="Freeform 58">
            <a:extLst>
              <a:ext uri="{FF2B5EF4-FFF2-40B4-BE49-F238E27FC236}">
                <a16:creationId xmlns:a16="http://schemas.microsoft.com/office/drawing/2014/main" id="{CEE43111-9D5E-C54F-9830-DBACBE265134}"/>
              </a:ext>
            </a:extLst>
          </p:cNvPr>
          <p:cNvSpPr/>
          <p:nvPr/>
        </p:nvSpPr>
        <p:spPr>
          <a:xfrm>
            <a:off x="3167934" y="4204654"/>
            <a:ext cx="2336452"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8B440C80-FFF3-9C43-93D8-2957367FF78D}"/>
                  </a:ext>
                </a:extLst>
              </p:cNvPr>
              <p:cNvSpPr/>
              <p:nvPr/>
            </p:nvSpPr>
            <p:spPr>
              <a:xfrm>
                <a:off x="4644789" y="4307581"/>
                <a:ext cx="1688347" cy="369332"/>
              </a:xfrm>
              <a:prstGeom prst="rect">
                <a:avLst/>
              </a:prstGeom>
              <a:ln>
                <a:noFill/>
              </a:ln>
            </p:spPr>
            <p:txBody>
              <a:bodyPr wrap="square">
                <a:spAutoFit/>
              </a:bodyPr>
              <a:lstStyle/>
              <a:p>
                <a:r>
                  <a:rPr lang="en-US" dirty="0" err="1">
                    <a:solidFill>
                      <a:schemeClr val="accent4"/>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Xs</a:t>
                </a:r>
                <a:r>
                  <a:rPr lang="en-US" dirty="0">
                    <a:latin typeface="Lucida Handwriting" panose="03010101010101010101" pitchFamily="66" charset="77"/>
                  </a:rPr>
                  <a:t>(</a:t>
                </a:r>
                <a14:m>
                  <m:oMath xmlns:m="http://schemas.openxmlformats.org/officeDocument/2006/math">
                    <m:acc>
                      <m:accPr>
                        <m:chr m:val="̅"/>
                        <m:ctrlPr>
                          <a:rPr lang="en-US" b="1" i="1" smtClean="0">
                            <a:solidFill>
                              <a:srgbClr val="FFC000"/>
                            </a:solidFill>
                            <a:latin typeface="Cambria Math" panose="02040503050406030204" pitchFamily="18" charset="0"/>
                          </a:rPr>
                        </m:ctrlPr>
                      </m:accPr>
                      <m:e>
                        <m:r>
                          <m:rPr>
                            <m:nor/>
                          </m:rPr>
                          <a:rPr lang="en-US" b="1" dirty="0">
                            <a:solidFill>
                              <a:srgbClr val="FFC000"/>
                            </a:solidFill>
                            <a:latin typeface="Lucida Handwriting" panose="03010101010101010101" pitchFamily="66" charset="77"/>
                          </a:rPr>
                          <m:t>x</m:t>
                        </m:r>
                      </m:e>
                    </m:acc>
                    <m:r>
                      <a:rPr lang="en-US" b="1" i="1" baseline="-25000">
                        <a:solidFill>
                          <a:srgbClr val="FFC000"/>
                        </a:solidFill>
                        <a:latin typeface="Cambria Math" panose="02040503050406030204" pitchFamily="18" charset="0"/>
                      </a:rPr>
                      <m:t>𝑺</m:t>
                    </m:r>
                  </m:oMath>
                </a14:m>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endParaRPr lang="en-US" dirty="0"/>
              </a:p>
            </p:txBody>
          </p:sp>
        </mc:Choice>
        <mc:Fallback xmlns="">
          <p:sp>
            <p:nvSpPr>
              <p:cNvPr id="61" name="Rectangle 60">
                <a:extLst>
                  <a:ext uri="{FF2B5EF4-FFF2-40B4-BE49-F238E27FC236}">
                    <a16:creationId xmlns:a16="http://schemas.microsoft.com/office/drawing/2014/main" id="{8B440C80-FFF3-9C43-93D8-2957367FF78D}"/>
                  </a:ext>
                </a:extLst>
              </p:cNvPr>
              <p:cNvSpPr>
                <a:spLocks noRot="1" noChangeAspect="1" noMove="1" noResize="1" noEditPoints="1" noAdjustHandles="1" noChangeArrowheads="1" noChangeShapeType="1" noTextEdit="1"/>
              </p:cNvSpPr>
              <p:nvPr/>
            </p:nvSpPr>
            <p:spPr>
              <a:xfrm>
                <a:off x="4644789" y="4307581"/>
                <a:ext cx="1688347" cy="369332"/>
              </a:xfrm>
              <a:prstGeom prst="rect">
                <a:avLst/>
              </a:prstGeom>
              <a:blipFill>
                <a:blip r:embed="rId3"/>
                <a:stretch>
                  <a:fillRect l="-2985" t="-6667"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94B0359B-1B04-3547-851A-22C714888B73}"/>
                  </a:ext>
                </a:extLst>
              </p:cNvPr>
              <p:cNvSpPr/>
              <p:nvPr/>
            </p:nvSpPr>
            <p:spPr>
              <a:xfrm>
                <a:off x="6147013" y="5704592"/>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63" name="Rectangle 62">
                <a:extLst>
                  <a:ext uri="{FF2B5EF4-FFF2-40B4-BE49-F238E27FC236}">
                    <a16:creationId xmlns:a16="http://schemas.microsoft.com/office/drawing/2014/main" id="{94B0359B-1B04-3547-851A-22C714888B73}"/>
                  </a:ext>
                </a:extLst>
              </p:cNvPr>
              <p:cNvSpPr>
                <a:spLocks noRot="1" noChangeAspect="1" noMove="1" noResize="1" noEditPoints="1" noAdjustHandles="1" noChangeArrowheads="1" noChangeShapeType="1" noTextEdit="1"/>
              </p:cNvSpPr>
              <p:nvPr/>
            </p:nvSpPr>
            <p:spPr>
              <a:xfrm>
                <a:off x="6147013" y="5704592"/>
                <a:ext cx="47320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12EE754-5FA4-574C-BE59-22C2E36082F3}"/>
                  </a:ext>
                </a:extLst>
              </p:cNvPr>
              <p:cNvSpPr/>
              <p:nvPr/>
            </p:nvSpPr>
            <p:spPr>
              <a:xfrm>
                <a:off x="5653508" y="4192995"/>
                <a:ext cx="575094" cy="621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1" i="1">
                              <a:solidFill>
                                <a:srgbClr val="7030A0"/>
                              </a:solidFill>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solidFill>
                                    <a:srgbClr val="7030A0"/>
                                  </a:solidFill>
                                  <a:latin typeface="Cambria Math" panose="02040503050406030204" pitchFamily="18" charset="0"/>
                                </a:rPr>
                              </m:ctrlPr>
                            </m:radPr>
                            <m:deg/>
                            <m:e>
                              <m:r>
                                <m:rPr>
                                  <m:nor/>
                                </m:rPr>
                                <a:rPr lang="en-US" b="1" dirty="0" smtClean="0">
                                  <a:solidFill>
                                    <a:srgbClr val="FF0000"/>
                                  </a:solidFill>
                                  <a:latin typeface="Lucida Handwriting" panose="03010101010101010101" pitchFamily="66" charset="77"/>
                                </a:rPr>
                                <m:t>n</m:t>
                              </m:r>
                            </m:e>
                          </m:rad>
                        </m:den>
                      </m:f>
                    </m:oMath>
                  </m:oMathPara>
                </a14:m>
                <a:endParaRPr lang="en-US" dirty="0"/>
              </a:p>
            </p:txBody>
          </p:sp>
        </mc:Choice>
        <mc:Fallback xmlns="">
          <p:sp>
            <p:nvSpPr>
              <p:cNvPr id="14" name="Rectangle 13">
                <a:extLst>
                  <a:ext uri="{FF2B5EF4-FFF2-40B4-BE49-F238E27FC236}">
                    <a16:creationId xmlns:a16="http://schemas.microsoft.com/office/drawing/2014/main" id="{D12EE754-5FA4-574C-BE59-22C2E36082F3}"/>
                  </a:ext>
                </a:extLst>
              </p:cNvPr>
              <p:cNvSpPr>
                <a:spLocks noRot="1" noChangeAspect="1" noMove="1" noResize="1" noEditPoints="1" noAdjustHandles="1" noChangeArrowheads="1" noChangeShapeType="1" noTextEdit="1"/>
              </p:cNvSpPr>
              <p:nvPr/>
            </p:nvSpPr>
            <p:spPr>
              <a:xfrm>
                <a:off x="5653508" y="4192995"/>
                <a:ext cx="575094" cy="621324"/>
              </a:xfrm>
              <a:prstGeom prst="rect">
                <a:avLst/>
              </a:prstGeom>
              <a:blipFill>
                <a:blip r:embed="rId5"/>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F99392C-0F55-6F47-810B-BFCB6D7F18B2}"/>
              </a:ext>
            </a:extLst>
          </p:cNvPr>
          <p:cNvSpPr/>
          <p:nvPr/>
        </p:nvSpPr>
        <p:spPr>
          <a:xfrm>
            <a:off x="6040065" y="4307581"/>
            <a:ext cx="308098" cy="369332"/>
          </a:xfrm>
          <a:prstGeom prst="rect">
            <a:avLst/>
          </a:prstGeom>
        </p:spPr>
        <p:txBody>
          <a:bodyPr wrap="none">
            <a:spAutoFit/>
          </a:bodyPr>
          <a:lstStyle/>
          <a:p>
            <a:r>
              <a:rPr lang="en-US" dirty="0">
                <a:latin typeface="Lucida Handwriting" panose="03010101010101010101" pitchFamily="66" charset="77"/>
              </a:rPr>
              <a:t>)</a:t>
            </a:r>
            <a:endParaRPr lang="en-US" dirty="0"/>
          </a:p>
        </p:txBody>
      </p:sp>
      <p:cxnSp>
        <p:nvCxnSpPr>
          <p:cNvPr id="20" name="Straight Arrow Connector 19">
            <a:extLst>
              <a:ext uri="{FF2B5EF4-FFF2-40B4-BE49-F238E27FC236}">
                <a16:creationId xmlns:a16="http://schemas.microsoft.com/office/drawing/2014/main" id="{FF2C2F70-6491-8A49-8F68-B8D87189D46C}"/>
              </a:ext>
            </a:extLst>
          </p:cNvPr>
          <p:cNvCxnSpPr/>
          <p:nvPr/>
        </p:nvCxnSpPr>
        <p:spPr>
          <a:xfrm>
            <a:off x="4081182" y="5008613"/>
            <a:ext cx="611893" cy="0"/>
          </a:xfrm>
          <a:prstGeom prst="straightConnector1">
            <a:avLst/>
          </a:prstGeom>
          <a:ln w="1905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1C73D204-50C1-3047-BA02-CB1537A4798D}"/>
                  </a:ext>
                </a:extLst>
              </p:cNvPr>
              <p:cNvSpPr/>
              <p:nvPr/>
            </p:nvSpPr>
            <p:spPr>
              <a:xfrm>
                <a:off x="3921609" y="5008613"/>
                <a:ext cx="564018" cy="4155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050" b="1" i="1">
                              <a:solidFill>
                                <a:srgbClr val="7030A0"/>
                              </a:solidFill>
                              <a:latin typeface="Cambria Math" panose="02040503050406030204" pitchFamily="18" charset="0"/>
                            </a:rPr>
                          </m:ctrlPr>
                        </m:fPr>
                        <m:num>
                          <m:r>
                            <m:rPr>
                              <m:nor/>
                            </m:rPr>
                            <a:rPr lang="en-US" sz="1050" b="1" dirty="0">
                              <a:solidFill>
                                <a:srgbClr val="7030A0"/>
                              </a:solidFill>
                              <a:latin typeface="Lucida Handwriting" panose="03010101010101010101" pitchFamily="66" charset="77"/>
                            </a:rPr>
                            <m:t>𝜎</m:t>
                          </m:r>
                        </m:num>
                        <m:den>
                          <m:rad>
                            <m:radPr>
                              <m:degHide m:val="on"/>
                              <m:ctrlPr>
                                <a:rPr lang="en-US" sz="1050" b="1" i="1">
                                  <a:solidFill>
                                    <a:srgbClr val="7030A0"/>
                                  </a:solidFill>
                                  <a:latin typeface="Cambria Math" panose="02040503050406030204" pitchFamily="18" charset="0"/>
                                </a:rPr>
                              </m:ctrlPr>
                            </m:radPr>
                            <m:deg/>
                            <m:e>
                              <m:r>
                                <m:rPr>
                                  <m:nor/>
                                </m:rPr>
                                <a:rPr lang="en-US" sz="1050" b="1" dirty="0" smtClean="0">
                                  <a:solidFill>
                                    <a:srgbClr val="FF0000"/>
                                  </a:solidFill>
                                  <a:latin typeface="Lucida Handwriting" panose="03010101010101010101" pitchFamily="66" charset="77"/>
                                </a:rPr>
                                <m:t>n</m:t>
                              </m:r>
                            </m:e>
                          </m:rad>
                        </m:den>
                      </m:f>
                    </m:oMath>
                  </m:oMathPara>
                </a14:m>
                <a:endParaRPr lang="en-US" sz="1050" dirty="0"/>
              </a:p>
            </p:txBody>
          </p:sp>
        </mc:Choice>
        <mc:Fallback xmlns="">
          <p:sp>
            <p:nvSpPr>
              <p:cNvPr id="90" name="Rectangle 89">
                <a:extLst>
                  <a:ext uri="{FF2B5EF4-FFF2-40B4-BE49-F238E27FC236}">
                    <a16:creationId xmlns:a16="http://schemas.microsoft.com/office/drawing/2014/main" id="{1C73D204-50C1-3047-BA02-CB1537A4798D}"/>
                  </a:ext>
                </a:extLst>
              </p:cNvPr>
              <p:cNvSpPr>
                <a:spLocks noRot="1" noChangeAspect="1" noMove="1" noResize="1" noEditPoints="1" noAdjustHandles="1" noChangeArrowheads="1" noChangeShapeType="1" noTextEdit="1"/>
              </p:cNvSpPr>
              <p:nvPr/>
            </p:nvSpPr>
            <p:spPr>
              <a:xfrm>
                <a:off x="3921609" y="5008613"/>
                <a:ext cx="564018" cy="4155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82494057-CC32-B040-A5DD-A459BD905202}"/>
                  </a:ext>
                </a:extLst>
              </p:cNvPr>
              <p:cNvSpPr/>
              <p:nvPr/>
            </p:nvSpPr>
            <p:spPr>
              <a:xfrm>
                <a:off x="4238271" y="5015038"/>
                <a:ext cx="564018" cy="4155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050" b="1" i="1">
                              <a:solidFill>
                                <a:srgbClr val="7030A0"/>
                              </a:solidFill>
                              <a:latin typeface="Cambria Math" panose="02040503050406030204" pitchFamily="18" charset="0"/>
                            </a:rPr>
                          </m:ctrlPr>
                        </m:fPr>
                        <m:num>
                          <m:r>
                            <m:rPr>
                              <m:nor/>
                            </m:rPr>
                            <a:rPr lang="en-US" sz="1050" b="1" dirty="0">
                              <a:solidFill>
                                <a:srgbClr val="7030A0"/>
                              </a:solidFill>
                              <a:latin typeface="Lucida Handwriting" panose="03010101010101010101" pitchFamily="66" charset="77"/>
                            </a:rPr>
                            <m:t>𝜎</m:t>
                          </m:r>
                        </m:num>
                        <m:den>
                          <m:rad>
                            <m:radPr>
                              <m:degHide m:val="on"/>
                              <m:ctrlPr>
                                <a:rPr lang="en-US" sz="1050" b="1" i="1">
                                  <a:solidFill>
                                    <a:srgbClr val="7030A0"/>
                                  </a:solidFill>
                                  <a:latin typeface="Cambria Math" panose="02040503050406030204" pitchFamily="18" charset="0"/>
                                </a:rPr>
                              </m:ctrlPr>
                            </m:radPr>
                            <m:deg/>
                            <m:e>
                              <m:r>
                                <m:rPr>
                                  <m:nor/>
                                </m:rPr>
                                <a:rPr lang="en-US" sz="1050" b="1" dirty="0" smtClean="0">
                                  <a:solidFill>
                                    <a:srgbClr val="FF0000"/>
                                  </a:solidFill>
                                  <a:latin typeface="Lucida Handwriting" panose="03010101010101010101" pitchFamily="66" charset="77"/>
                                </a:rPr>
                                <m:t>n</m:t>
                              </m:r>
                            </m:e>
                          </m:rad>
                        </m:den>
                      </m:f>
                    </m:oMath>
                  </m:oMathPara>
                </a14:m>
                <a:endParaRPr lang="en-US" sz="1050" dirty="0"/>
              </a:p>
            </p:txBody>
          </p:sp>
        </mc:Choice>
        <mc:Fallback xmlns="">
          <p:sp>
            <p:nvSpPr>
              <p:cNvPr id="91" name="Rectangle 90">
                <a:extLst>
                  <a:ext uri="{FF2B5EF4-FFF2-40B4-BE49-F238E27FC236}">
                    <a16:creationId xmlns:a16="http://schemas.microsoft.com/office/drawing/2014/main" id="{82494057-CC32-B040-A5DD-A459BD905202}"/>
                  </a:ext>
                </a:extLst>
              </p:cNvPr>
              <p:cNvSpPr>
                <a:spLocks noRot="1" noChangeAspect="1" noMove="1" noResize="1" noEditPoints="1" noAdjustHandles="1" noChangeArrowheads="1" noChangeShapeType="1" noTextEdit="1"/>
              </p:cNvSpPr>
              <p:nvPr/>
            </p:nvSpPr>
            <p:spPr>
              <a:xfrm>
                <a:off x="4238271" y="5015038"/>
                <a:ext cx="564018" cy="41556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F6DB7EB-E98C-E643-83C4-A94EF8F7529C}"/>
                  </a:ext>
                </a:extLst>
              </p:cNvPr>
              <p:cNvSpPr/>
              <p:nvPr/>
            </p:nvSpPr>
            <p:spPr>
              <a:xfrm>
                <a:off x="4431176" y="5737925"/>
                <a:ext cx="567784"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 </a:t>
                </a:r>
                <a14:m>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oMath>
                </a14:m>
                <a:endParaRPr lang="en-US" dirty="0"/>
              </a:p>
            </p:txBody>
          </p:sp>
        </mc:Choice>
        <mc:Fallback xmlns="">
          <p:sp>
            <p:nvSpPr>
              <p:cNvPr id="29" name="Rectangle 28">
                <a:extLst>
                  <a:ext uri="{FF2B5EF4-FFF2-40B4-BE49-F238E27FC236}">
                    <a16:creationId xmlns:a16="http://schemas.microsoft.com/office/drawing/2014/main" id="{0F6DB7EB-E98C-E643-83C4-A94EF8F7529C}"/>
                  </a:ext>
                </a:extLst>
              </p:cNvPr>
              <p:cNvSpPr>
                <a:spLocks noRot="1" noChangeAspect="1" noMove="1" noResize="1" noEditPoints="1" noAdjustHandles="1" noChangeArrowheads="1" noChangeShapeType="1" noTextEdit="1"/>
              </p:cNvSpPr>
              <p:nvPr/>
            </p:nvSpPr>
            <p:spPr>
              <a:xfrm>
                <a:off x="4431176" y="5737925"/>
                <a:ext cx="567784" cy="369332"/>
              </a:xfrm>
              <a:prstGeom prst="rect">
                <a:avLst/>
              </a:prstGeom>
              <a:blipFill>
                <a:blip r:embed="rId8"/>
                <a:stretch>
                  <a:fillRect l="-8696" t="-666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C19F5ED8-9B5B-644F-8F75-9DC4408E9FDA}"/>
                  </a:ext>
                </a:extLst>
              </p:cNvPr>
              <p:cNvSpPr/>
              <p:nvPr/>
            </p:nvSpPr>
            <p:spPr>
              <a:xfrm>
                <a:off x="4165910" y="5737925"/>
                <a:ext cx="3866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oMath>
                  </m:oMathPara>
                </a14:m>
                <a:endParaRPr lang="en-US" dirty="0"/>
              </a:p>
            </p:txBody>
          </p:sp>
        </mc:Choice>
        <mc:Fallback xmlns="">
          <p:sp>
            <p:nvSpPr>
              <p:cNvPr id="97" name="Rectangle 96">
                <a:extLst>
                  <a:ext uri="{FF2B5EF4-FFF2-40B4-BE49-F238E27FC236}">
                    <a16:creationId xmlns:a16="http://schemas.microsoft.com/office/drawing/2014/main" id="{C19F5ED8-9B5B-644F-8F75-9DC4408E9FDA}"/>
                  </a:ext>
                </a:extLst>
              </p:cNvPr>
              <p:cNvSpPr>
                <a:spLocks noRot="1" noChangeAspect="1" noMove="1" noResize="1" noEditPoints="1" noAdjustHandles="1" noChangeArrowheads="1" noChangeShapeType="1" noTextEdit="1"/>
              </p:cNvSpPr>
              <p:nvPr/>
            </p:nvSpPr>
            <p:spPr>
              <a:xfrm>
                <a:off x="4165910" y="5737925"/>
                <a:ext cx="386644" cy="369332"/>
              </a:xfrm>
              <a:prstGeom prst="rect">
                <a:avLst/>
              </a:prstGeom>
              <a:blipFill>
                <a:blip r:embed="rId9"/>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b="1" dirty="0"/>
              <a:t>Drawing inference about population mean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1" name="Rectangle 30">
            <a:extLst>
              <a:ext uri="{FF2B5EF4-FFF2-40B4-BE49-F238E27FC236}">
                <a16:creationId xmlns:a16="http://schemas.microsoft.com/office/drawing/2014/main" id="{6F5E9202-EEA3-9347-98C0-61A9B0B36A40}"/>
              </a:ext>
            </a:extLst>
          </p:cNvPr>
          <p:cNvSpPr/>
          <p:nvPr/>
        </p:nvSpPr>
        <p:spPr>
          <a:xfrm>
            <a:off x="2300060" y="3162578"/>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&gt; 30</a:t>
            </a:r>
            <a:endParaRPr lang="en-US" sz="2800" dirty="0"/>
          </a:p>
        </p:txBody>
      </p:sp>
      <p:sp>
        <p:nvSpPr>
          <p:cNvPr id="33" name="Oval 32">
            <a:extLst>
              <a:ext uri="{FF2B5EF4-FFF2-40B4-BE49-F238E27FC236}">
                <a16:creationId xmlns:a16="http://schemas.microsoft.com/office/drawing/2014/main" id="{6098B8D7-A0EC-BB47-BE04-4AD6C378F60D}"/>
              </a:ext>
            </a:extLst>
          </p:cNvPr>
          <p:cNvSpPr/>
          <p:nvPr/>
        </p:nvSpPr>
        <p:spPr>
          <a:xfrm>
            <a:off x="8447315" y="1825625"/>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34" name="Rectangle 33">
            <a:extLst>
              <a:ext uri="{FF2B5EF4-FFF2-40B4-BE49-F238E27FC236}">
                <a16:creationId xmlns:a16="http://schemas.microsoft.com/office/drawing/2014/main" id="{EA69C624-88FD-6C4C-B029-A104AFC7E5C8}"/>
              </a:ext>
            </a:extLst>
          </p:cNvPr>
          <p:cNvSpPr/>
          <p:nvPr/>
        </p:nvSpPr>
        <p:spPr>
          <a:xfrm>
            <a:off x="9683290" y="3462569"/>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35" name="Oval 34">
            <a:extLst>
              <a:ext uri="{FF2B5EF4-FFF2-40B4-BE49-F238E27FC236}">
                <a16:creationId xmlns:a16="http://schemas.microsoft.com/office/drawing/2014/main" id="{E2F86E9D-A184-534D-B67F-AF2FB7DFAE92}"/>
              </a:ext>
            </a:extLst>
          </p:cNvPr>
          <p:cNvSpPr/>
          <p:nvPr/>
        </p:nvSpPr>
        <p:spPr>
          <a:xfrm>
            <a:off x="1883679"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39" name="Oval 38">
            <a:extLst>
              <a:ext uri="{FF2B5EF4-FFF2-40B4-BE49-F238E27FC236}">
                <a16:creationId xmlns:a16="http://schemas.microsoft.com/office/drawing/2014/main" id="{25BD5B5C-46B4-2445-B384-AE73444417A9}"/>
              </a:ext>
            </a:extLst>
          </p:cNvPr>
          <p:cNvSpPr/>
          <p:nvPr/>
        </p:nvSpPr>
        <p:spPr>
          <a:xfrm>
            <a:off x="2410991"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42" name="Oval 41">
            <a:extLst>
              <a:ext uri="{FF2B5EF4-FFF2-40B4-BE49-F238E27FC236}">
                <a16:creationId xmlns:a16="http://schemas.microsoft.com/office/drawing/2014/main" id="{30671D01-D04B-7442-B448-E072997714B9}"/>
              </a:ext>
            </a:extLst>
          </p:cNvPr>
          <p:cNvSpPr/>
          <p:nvPr/>
        </p:nvSpPr>
        <p:spPr>
          <a:xfrm>
            <a:off x="2938303"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43" name="Oval 42">
            <a:extLst>
              <a:ext uri="{FF2B5EF4-FFF2-40B4-BE49-F238E27FC236}">
                <a16:creationId xmlns:a16="http://schemas.microsoft.com/office/drawing/2014/main" id="{ACA56FE8-9EA0-CC45-8B48-3B32259E57EF}"/>
              </a:ext>
            </a:extLst>
          </p:cNvPr>
          <p:cNvSpPr/>
          <p:nvPr/>
        </p:nvSpPr>
        <p:spPr>
          <a:xfrm>
            <a:off x="3971652" y="2490185"/>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44" name="TextBox 43">
            <a:extLst>
              <a:ext uri="{FF2B5EF4-FFF2-40B4-BE49-F238E27FC236}">
                <a16:creationId xmlns:a16="http://schemas.microsoft.com/office/drawing/2014/main" id="{FC3622A7-45BD-2B48-BEB4-F8C9BAF89EC5}"/>
              </a:ext>
            </a:extLst>
          </p:cNvPr>
          <p:cNvSpPr txBox="1"/>
          <p:nvPr/>
        </p:nvSpPr>
        <p:spPr>
          <a:xfrm>
            <a:off x="3465615" y="2495152"/>
            <a:ext cx="473206" cy="523220"/>
          </a:xfrm>
          <a:prstGeom prst="rect">
            <a:avLst/>
          </a:prstGeom>
          <a:noFill/>
        </p:spPr>
        <p:txBody>
          <a:bodyPr wrap="none" rtlCol="0">
            <a:spAutoFit/>
          </a:bodyPr>
          <a:lstStyle/>
          <a:p>
            <a:r>
              <a:rPr lang="en-US" sz="2800" b="1" dirty="0"/>
              <a:t>...</a:t>
            </a:r>
          </a:p>
        </p:txBody>
      </p:sp>
      <p:sp>
        <p:nvSpPr>
          <p:cNvPr id="45" name="TextBox 44">
            <a:extLst>
              <a:ext uri="{FF2B5EF4-FFF2-40B4-BE49-F238E27FC236}">
                <a16:creationId xmlns:a16="http://schemas.microsoft.com/office/drawing/2014/main" id="{AA138490-2D06-D643-9E56-F65BB67C4B12}"/>
              </a:ext>
            </a:extLst>
          </p:cNvPr>
          <p:cNvSpPr txBox="1"/>
          <p:nvPr/>
        </p:nvSpPr>
        <p:spPr>
          <a:xfrm>
            <a:off x="838200" y="2572096"/>
            <a:ext cx="875561" cy="369332"/>
          </a:xfrm>
          <a:prstGeom prst="rect">
            <a:avLst/>
          </a:prstGeom>
          <a:noFill/>
        </p:spPr>
        <p:txBody>
          <a:bodyPr wrap="none" rtlCol="0">
            <a:spAutoFit/>
          </a:bodyPr>
          <a:lstStyle/>
          <a:p>
            <a:r>
              <a:rPr lang="en-US" dirty="0">
                <a:solidFill>
                  <a:srgbClr val="FF0000"/>
                </a:solidFill>
              </a:rPr>
              <a:t>Sample</a:t>
            </a:r>
          </a:p>
        </p:txBody>
      </p:sp>
      <p:sp>
        <p:nvSpPr>
          <p:cNvPr id="46" name="TextBox 45">
            <a:extLst>
              <a:ext uri="{FF2B5EF4-FFF2-40B4-BE49-F238E27FC236}">
                <a16:creationId xmlns:a16="http://schemas.microsoft.com/office/drawing/2014/main" id="{40B74D53-3E35-FD44-9609-DA5EECC5FB72}"/>
              </a:ext>
            </a:extLst>
          </p:cNvPr>
          <p:cNvSpPr txBox="1"/>
          <p:nvPr/>
        </p:nvSpPr>
        <p:spPr>
          <a:xfrm>
            <a:off x="4693075" y="2460513"/>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8E30D4B-A5D1-D34B-83E0-F4257EF35E40}"/>
                  </a:ext>
                </a:extLst>
              </p:cNvPr>
              <p:cNvSpPr/>
              <p:nvPr/>
            </p:nvSpPr>
            <p:spPr>
              <a:xfrm>
                <a:off x="5229586" y="2368179"/>
                <a:ext cx="1620957"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 </a:t>
                </a:r>
                <a:r>
                  <a:rPr lang="en-US" sz="4400" b="1" dirty="0">
                    <a:latin typeface="Lucida Handwriting" panose="03010101010101010101" pitchFamily="66" charset="77"/>
                  </a:rPr>
                  <a:t>=</a:t>
                </a:r>
                <a:r>
                  <a:rPr lang="en-US" sz="4400" b="1" dirty="0">
                    <a:solidFill>
                      <a:srgbClr val="7030A0"/>
                    </a:solidFill>
                    <a:latin typeface="Lucida Handwriting" panose="03010101010101010101" pitchFamily="66" charset="77"/>
                  </a:rPr>
                  <a:t> </a:t>
                </a:r>
                <a14:m>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a14:m>
                <a:endParaRPr lang="en-US" sz="4400" dirty="0"/>
              </a:p>
            </p:txBody>
          </p:sp>
        </mc:Choice>
        <mc:Fallback xmlns="">
          <p:sp>
            <p:nvSpPr>
              <p:cNvPr id="49" name="Rectangle 48">
                <a:extLst>
                  <a:ext uri="{FF2B5EF4-FFF2-40B4-BE49-F238E27FC236}">
                    <a16:creationId xmlns:a16="http://schemas.microsoft.com/office/drawing/2014/main" id="{58E30D4B-A5D1-D34B-83E0-F4257EF35E40}"/>
                  </a:ext>
                </a:extLst>
              </p:cNvPr>
              <p:cNvSpPr>
                <a:spLocks noRot="1" noChangeAspect="1" noMove="1" noResize="1" noEditPoints="1" noAdjustHandles="1" noChangeArrowheads="1" noChangeShapeType="1" noTextEdit="1"/>
              </p:cNvSpPr>
              <p:nvPr/>
            </p:nvSpPr>
            <p:spPr>
              <a:xfrm>
                <a:off x="5229586" y="2368179"/>
                <a:ext cx="1620957" cy="769441"/>
              </a:xfrm>
              <a:prstGeom prst="rect">
                <a:avLst/>
              </a:prstGeom>
              <a:blipFill>
                <a:blip r:embed="rId10"/>
                <a:stretch>
                  <a:fillRect l="-14844" t="-16129" r="-4688" b="-3548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8555131-49B4-B94B-823B-E31671614143}"/>
              </a:ext>
            </a:extLst>
          </p:cNvPr>
          <p:cNvSpPr txBox="1"/>
          <p:nvPr/>
        </p:nvSpPr>
        <p:spPr>
          <a:xfrm>
            <a:off x="4883818" y="1966798"/>
            <a:ext cx="2312493" cy="461665"/>
          </a:xfrm>
          <a:prstGeom prst="rect">
            <a:avLst/>
          </a:prstGeom>
          <a:noFill/>
        </p:spPr>
        <p:txBody>
          <a:bodyPr wrap="none" rtlCol="0">
            <a:spAutoFit/>
          </a:bodyPr>
          <a:lstStyle/>
          <a:p>
            <a:r>
              <a:rPr lang="en-US" sz="2400" dirty="0"/>
              <a:t>Point estimation:</a:t>
            </a:r>
          </a:p>
        </p:txBody>
      </p:sp>
      <p:sp>
        <p:nvSpPr>
          <p:cNvPr id="50" name="Rectangle 49">
            <a:extLst>
              <a:ext uri="{FF2B5EF4-FFF2-40B4-BE49-F238E27FC236}">
                <a16:creationId xmlns:a16="http://schemas.microsoft.com/office/drawing/2014/main" id="{A125F6B1-7DD7-C246-894B-A89753B3B482}"/>
              </a:ext>
            </a:extLst>
          </p:cNvPr>
          <p:cNvSpPr/>
          <p:nvPr/>
        </p:nvSpPr>
        <p:spPr>
          <a:xfrm>
            <a:off x="9130153" y="2360929"/>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51" name="TextBox 50">
            <a:extLst>
              <a:ext uri="{FF2B5EF4-FFF2-40B4-BE49-F238E27FC236}">
                <a16:creationId xmlns:a16="http://schemas.microsoft.com/office/drawing/2014/main" id="{F561EE01-8189-B74D-A130-8AB02800CFCD}"/>
              </a:ext>
            </a:extLst>
          </p:cNvPr>
          <p:cNvSpPr txBox="1"/>
          <p:nvPr/>
        </p:nvSpPr>
        <p:spPr>
          <a:xfrm>
            <a:off x="9683290" y="2360928"/>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28" name="Rectangle 27">
            <a:extLst>
              <a:ext uri="{FF2B5EF4-FFF2-40B4-BE49-F238E27FC236}">
                <a16:creationId xmlns:a16="http://schemas.microsoft.com/office/drawing/2014/main" id="{820EB244-C731-AE4C-8ADF-34769DA0BF6A}"/>
              </a:ext>
            </a:extLst>
          </p:cNvPr>
          <p:cNvSpPr/>
          <p:nvPr/>
        </p:nvSpPr>
        <p:spPr>
          <a:xfrm>
            <a:off x="9717506" y="2487141"/>
            <a:ext cx="1338828" cy="523220"/>
          </a:xfrm>
          <a:prstGeom prst="rect">
            <a:avLst/>
          </a:prstGeom>
        </p:spPr>
        <p:txBody>
          <a:bodyPr wrap="none">
            <a:spAutoFit/>
          </a:bodyPr>
          <a:lstStyle/>
          <a:p>
            <a:r>
              <a:rPr lang="en-US" sz="2800" b="1" dirty="0">
                <a:latin typeface="Lucida Handwriting" panose="03010101010101010101" pitchFamily="66" charset="77"/>
              </a:rPr>
              <a:t>= </a:t>
            </a:r>
            <a:r>
              <a:rPr lang="en-US" sz="2800" b="1" dirty="0" err="1"/>
              <a:t>sd</a:t>
            </a:r>
            <a:r>
              <a:rPr lang="en-US" sz="2800" b="1" dirty="0"/>
              <a:t>(</a:t>
            </a:r>
            <a:r>
              <a:rPr lang="en-US" sz="2800" b="1" dirty="0">
                <a:solidFill>
                  <a:srgbClr val="FF0000"/>
                </a:solidFill>
                <a:latin typeface="Lucida Handwriting" panose="03010101010101010101" pitchFamily="66" charset="77"/>
              </a:rPr>
              <a:t>x</a:t>
            </a:r>
            <a:r>
              <a:rPr lang="en-US" sz="2800" b="1" dirty="0"/>
              <a:t>)</a:t>
            </a:r>
            <a:endParaRPr lang="en-US" sz="2800" dirty="0"/>
          </a:p>
        </p:txBody>
      </p:sp>
      <p:sp>
        <p:nvSpPr>
          <p:cNvPr id="92" name="Rectangle 91">
            <a:extLst>
              <a:ext uri="{FF2B5EF4-FFF2-40B4-BE49-F238E27FC236}">
                <a16:creationId xmlns:a16="http://schemas.microsoft.com/office/drawing/2014/main" id="{3ECAF1C4-DAA0-724A-8604-909FA8507657}"/>
              </a:ext>
            </a:extLst>
          </p:cNvPr>
          <p:cNvSpPr/>
          <p:nvPr/>
        </p:nvSpPr>
        <p:spPr>
          <a:xfrm>
            <a:off x="9276186" y="5187867"/>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93" name="Rectangle 92">
            <a:extLst>
              <a:ext uri="{FF2B5EF4-FFF2-40B4-BE49-F238E27FC236}">
                <a16:creationId xmlns:a16="http://schemas.microsoft.com/office/drawing/2014/main" id="{BDB79C37-D8E8-0C4C-9800-709461C15933}"/>
              </a:ext>
            </a:extLst>
          </p:cNvPr>
          <p:cNvSpPr/>
          <p:nvPr/>
        </p:nvSpPr>
        <p:spPr>
          <a:xfrm>
            <a:off x="8519889" y="4759641"/>
            <a:ext cx="2756845" cy="461665"/>
          </a:xfrm>
          <a:prstGeom prst="rect">
            <a:avLst/>
          </a:prstGeom>
        </p:spPr>
        <p:txBody>
          <a:bodyPr wrap="none">
            <a:spAutoFit/>
          </a:bodyPr>
          <a:lstStyle/>
          <a:p>
            <a:r>
              <a:rPr lang="en-US" sz="2400" dirty="0"/>
              <a:t>Level of significance:</a:t>
            </a:r>
          </a:p>
        </p:txBody>
      </p:sp>
      <p:sp>
        <p:nvSpPr>
          <p:cNvPr id="94" name="Rectangle 93">
            <a:extLst>
              <a:ext uri="{FF2B5EF4-FFF2-40B4-BE49-F238E27FC236}">
                <a16:creationId xmlns:a16="http://schemas.microsoft.com/office/drawing/2014/main" id="{DDC0A29F-3F0B-6047-9E88-243C634DB8DB}"/>
              </a:ext>
            </a:extLst>
          </p:cNvPr>
          <p:cNvSpPr/>
          <p:nvPr/>
        </p:nvSpPr>
        <p:spPr>
          <a:xfrm>
            <a:off x="9100657" y="6044320"/>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95" name="Rectangle 94">
            <a:extLst>
              <a:ext uri="{FF2B5EF4-FFF2-40B4-BE49-F238E27FC236}">
                <a16:creationId xmlns:a16="http://schemas.microsoft.com/office/drawing/2014/main" id="{52479258-F4DD-3F4C-B93A-3B89621EA497}"/>
              </a:ext>
            </a:extLst>
          </p:cNvPr>
          <p:cNvSpPr/>
          <p:nvPr/>
        </p:nvSpPr>
        <p:spPr>
          <a:xfrm>
            <a:off x="8551628" y="5616093"/>
            <a:ext cx="2693366" cy="461665"/>
          </a:xfrm>
          <a:prstGeom prst="rect">
            <a:avLst/>
          </a:prstGeom>
        </p:spPr>
        <p:txBody>
          <a:bodyPr wrap="none">
            <a:spAutoFit/>
          </a:bodyPr>
          <a:lstStyle/>
          <a:p>
            <a:r>
              <a:rPr lang="en-US" sz="2400" dirty="0"/>
              <a:t>Confidence interval:</a:t>
            </a:r>
          </a:p>
        </p:txBody>
      </p:sp>
      <p:sp>
        <p:nvSpPr>
          <p:cNvPr id="98" name="Right Brace 97">
            <a:extLst>
              <a:ext uri="{FF2B5EF4-FFF2-40B4-BE49-F238E27FC236}">
                <a16:creationId xmlns:a16="http://schemas.microsoft.com/office/drawing/2014/main" id="{973829D7-F113-8D41-8875-A609A9B31843}"/>
              </a:ext>
            </a:extLst>
          </p:cNvPr>
          <p:cNvSpPr/>
          <p:nvPr/>
        </p:nvSpPr>
        <p:spPr>
          <a:xfrm rot="5400000">
            <a:off x="3134021" y="1776651"/>
            <a:ext cx="177003" cy="2677687"/>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02" name="Graphic 101" descr="Flag">
            <a:extLst>
              <a:ext uri="{FF2B5EF4-FFF2-40B4-BE49-F238E27FC236}">
                <a16:creationId xmlns:a16="http://schemas.microsoft.com/office/drawing/2014/main" id="{00A89C33-28FF-DC49-B1AE-D09411FF2E2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2946812" y="5232981"/>
            <a:ext cx="624671" cy="614462"/>
          </a:xfrm>
          <a:prstGeom prst="rect">
            <a:avLst/>
          </a:prstGeom>
        </p:spPr>
      </p:pic>
      <p:pic>
        <p:nvPicPr>
          <p:cNvPr id="104" name="Graphic 103" descr="Flag">
            <a:extLst>
              <a:ext uri="{FF2B5EF4-FFF2-40B4-BE49-F238E27FC236}">
                <a16:creationId xmlns:a16="http://schemas.microsoft.com/office/drawing/2014/main" id="{C617A6A7-1B9B-2441-B6EE-C580653733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40795" y="5230413"/>
            <a:ext cx="614462" cy="614462"/>
          </a:xfrm>
          <a:prstGeom prst="rect">
            <a:avLst/>
          </a:prstGeom>
        </p:spPr>
      </p:pic>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B8C6A10F-0146-AB4D-B18C-7D36E3CA568F}"/>
                  </a:ext>
                </a:extLst>
              </p:cNvPr>
              <p:cNvSpPr/>
              <p:nvPr/>
            </p:nvSpPr>
            <p:spPr>
              <a:xfrm>
                <a:off x="2773475" y="5709369"/>
                <a:ext cx="1273169" cy="503408"/>
              </a:xfrm>
              <a:prstGeom prst="rect">
                <a:avLst/>
              </a:prstGeom>
            </p:spPr>
            <p:txBody>
              <a:bodyPr wrap="none">
                <a:spAutoFit/>
              </a:bodyPr>
              <a:lstStyle/>
              <a:p>
                <a14:m>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oMath>
                </a14:m>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Z</a:t>
                </a:r>
                <a:r>
                  <a:rPr lang="en-US" b="1" baseline="-25000" dirty="0">
                    <a:solidFill>
                      <a:srgbClr val="0070C0"/>
                    </a:solidFill>
                    <a:latin typeface="Lucida Handwriting" panose="03010101010101010101" pitchFamily="66" charset="77"/>
                  </a:rPr>
                  <a:t>𝛼/2</a:t>
                </a:r>
                <a14:m>
                  <m:oMath xmlns:m="http://schemas.openxmlformats.org/officeDocument/2006/math">
                    <m:r>
                      <a:rPr lang="en-US" b="1" i="1" dirty="0">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latin typeface="Cambria Math" panose="02040503050406030204" pitchFamily="18" charset="0"/>
                              </a:rPr>
                            </m:ctrlPr>
                          </m:radPr>
                          <m:deg/>
                          <m:e>
                            <m:r>
                              <m:rPr>
                                <m:nor/>
                              </m:rPr>
                              <a:rPr lang="en-US" b="1" dirty="0">
                                <a:solidFill>
                                  <a:srgbClr val="FF0000"/>
                                </a:solidFill>
                                <a:latin typeface="Lucida Handwriting" panose="03010101010101010101" pitchFamily="66" charset="77"/>
                              </a:rPr>
                              <m:t>n</m:t>
                            </m:r>
                          </m:e>
                        </m:rad>
                      </m:den>
                    </m:f>
                  </m:oMath>
                </a14:m>
                <a:endParaRPr lang="en-US" b="1" dirty="0">
                  <a:solidFill>
                    <a:srgbClr val="7030A0"/>
                  </a:solidFill>
                  <a:latin typeface="Lucida Handwriting" panose="03010101010101010101" pitchFamily="66" charset="77"/>
                </a:endParaRPr>
              </a:p>
            </p:txBody>
          </p:sp>
        </mc:Choice>
        <mc:Fallback xmlns="">
          <p:sp>
            <p:nvSpPr>
              <p:cNvPr id="105" name="Rectangle 104">
                <a:extLst>
                  <a:ext uri="{FF2B5EF4-FFF2-40B4-BE49-F238E27FC236}">
                    <a16:creationId xmlns:a16="http://schemas.microsoft.com/office/drawing/2014/main" id="{B8C6A10F-0146-AB4D-B18C-7D36E3CA568F}"/>
                  </a:ext>
                </a:extLst>
              </p:cNvPr>
              <p:cNvSpPr>
                <a:spLocks noRot="1" noChangeAspect="1" noMove="1" noResize="1" noEditPoints="1" noAdjustHandles="1" noChangeArrowheads="1" noChangeShapeType="1" noTextEdit="1"/>
              </p:cNvSpPr>
              <p:nvPr/>
            </p:nvSpPr>
            <p:spPr>
              <a:xfrm>
                <a:off x="2773475" y="5709369"/>
                <a:ext cx="1273169" cy="503408"/>
              </a:xfrm>
              <a:prstGeom prst="rect">
                <a:avLst/>
              </a:prstGeom>
              <a:blipFill>
                <a:blip r:embed="rId13"/>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Rectangle 106">
                <a:extLst>
                  <a:ext uri="{FF2B5EF4-FFF2-40B4-BE49-F238E27FC236}">
                    <a16:creationId xmlns:a16="http://schemas.microsoft.com/office/drawing/2014/main" id="{0392B726-3D43-454B-B6E9-50AACCCD8209}"/>
                  </a:ext>
                </a:extLst>
              </p:cNvPr>
              <p:cNvSpPr/>
              <p:nvPr/>
            </p:nvSpPr>
            <p:spPr>
              <a:xfrm>
                <a:off x="4910549" y="5709369"/>
                <a:ext cx="1318053" cy="503408"/>
              </a:xfrm>
              <a:prstGeom prst="rect">
                <a:avLst/>
              </a:prstGeom>
            </p:spPr>
            <p:txBody>
              <a:bodyPr wrap="none">
                <a:spAutoFit/>
              </a:bodyPr>
              <a:lstStyle/>
              <a:p>
                <a14:m>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oMath>
                </a14:m>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Z</a:t>
                </a:r>
                <a:r>
                  <a:rPr lang="en-US" b="1" baseline="-25000" dirty="0">
                    <a:solidFill>
                      <a:srgbClr val="0070C0"/>
                    </a:solidFill>
                    <a:latin typeface="Lucida Handwriting" panose="03010101010101010101" pitchFamily="66" charset="77"/>
                  </a:rPr>
                  <a:t>𝛼/2</a:t>
                </a:r>
                <a14:m>
                  <m:oMath xmlns:m="http://schemas.openxmlformats.org/officeDocument/2006/math">
                    <m:r>
                      <a:rPr lang="en-US" b="1" i="1" dirty="0">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latin typeface="Cambria Math" panose="02040503050406030204" pitchFamily="18" charset="0"/>
                              </a:rPr>
                            </m:ctrlPr>
                          </m:radPr>
                          <m:deg/>
                          <m:e>
                            <m:r>
                              <m:rPr>
                                <m:nor/>
                              </m:rPr>
                              <a:rPr lang="en-US" b="1" dirty="0">
                                <a:solidFill>
                                  <a:srgbClr val="FF0000"/>
                                </a:solidFill>
                                <a:latin typeface="Lucida Handwriting" panose="03010101010101010101" pitchFamily="66" charset="77"/>
                              </a:rPr>
                              <m:t>n</m:t>
                            </m:r>
                          </m:e>
                        </m:rad>
                      </m:den>
                    </m:f>
                  </m:oMath>
                </a14:m>
                <a:endParaRPr lang="en-US" b="1" dirty="0">
                  <a:solidFill>
                    <a:srgbClr val="7030A0"/>
                  </a:solidFill>
                  <a:latin typeface="Lucida Handwriting" panose="03010101010101010101" pitchFamily="66" charset="77"/>
                </a:endParaRPr>
              </a:p>
            </p:txBody>
          </p:sp>
        </mc:Choice>
        <mc:Fallback xmlns="">
          <p:sp>
            <p:nvSpPr>
              <p:cNvPr id="107" name="Rectangle 106">
                <a:extLst>
                  <a:ext uri="{FF2B5EF4-FFF2-40B4-BE49-F238E27FC236}">
                    <a16:creationId xmlns:a16="http://schemas.microsoft.com/office/drawing/2014/main" id="{0392B726-3D43-454B-B6E9-50AACCCD8209}"/>
                  </a:ext>
                </a:extLst>
              </p:cNvPr>
              <p:cNvSpPr>
                <a:spLocks noRot="1" noChangeAspect="1" noMove="1" noResize="1" noEditPoints="1" noAdjustHandles="1" noChangeArrowheads="1" noChangeShapeType="1" noTextEdit="1"/>
              </p:cNvSpPr>
              <p:nvPr/>
            </p:nvSpPr>
            <p:spPr>
              <a:xfrm>
                <a:off x="4910549" y="5709369"/>
                <a:ext cx="1318053" cy="503408"/>
              </a:xfrm>
              <a:prstGeom prst="rect">
                <a:avLst/>
              </a:prstGeom>
              <a:blipFill>
                <a:blip r:embed="rId14"/>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BAA593A2-42BA-904C-85EB-78368C320E72}"/>
                  </a:ext>
                </a:extLst>
              </p:cNvPr>
              <p:cNvSpPr/>
              <p:nvPr/>
            </p:nvSpPr>
            <p:spPr>
              <a:xfrm>
                <a:off x="2806674" y="4554497"/>
                <a:ext cx="4591065" cy="731739"/>
              </a:xfrm>
              <a:prstGeom prst="rect">
                <a:avLst/>
              </a:prstGeom>
            </p:spPr>
            <p:txBody>
              <a:bodyPr wrap="none">
                <a:spAutoFit/>
              </a:bodyPr>
              <a:lstStyle/>
              <a:p>
                <a:r>
                  <a:rPr lang="en-US" sz="2800" b="1" dirty="0">
                    <a:latin typeface="Lucida Handwriting" panose="03010101010101010101" pitchFamily="66" charset="77"/>
                  </a:rPr>
                  <a:t>(</a:t>
                </a:r>
                <a14:m>
                  <m:oMath xmlns:m="http://schemas.openxmlformats.org/officeDocument/2006/math">
                    <m:acc>
                      <m:accPr>
                        <m:chr m:val="̅"/>
                        <m:ctrlPr>
                          <a:rPr lang="en-US" sz="2800" b="1" i="1" smtClean="0">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solidFill>
                          <a:schemeClr val="tx1"/>
                        </a:solidFill>
                        <a:latin typeface="Cambria Math" panose="02040503050406030204" pitchFamily="18" charset="0"/>
                      </a:rPr>
                      <m:t>−</m:t>
                    </m:r>
                  </m:oMath>
                </a14:m>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14:m>
                  <m:oMath xmlns:m="http://schemas.openxmlformats.org/officeDocument/2006/math">
                    <m:r>
                      <a:rPr lang="en-US" sz="2800" b="1" i="1" dirty="0" smtClean="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 </a:t>
                </a:r>
                <a14:m>
                  <m:oMath xmlns:m="http://schemas.openxmlformats.org/officeDocument/2006/math">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latin typeface="Cambria Math" panose="02040503050406030204" pitchFamily="18" charset="0"/>
                      </a:rPr>
                      <m:t>+</m:t>
                    </m:r>
                  </m:oMath>
                </a14:m>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14:m>
                  <m:oMath xmlns:m="http://schemas.openxmlformats.org/officeDocument/2006/math">
                    <m:r>
                      <a:rPr lang="en-US" sz="2800" b="1" i="1" dirty="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a:t>
                </a:r>
              </a:p>
            </p:txBody>
          </p:sp>
        </mc:Choice>
        <mc:Fallback xmlns="">
          <p:sp>
            <p:nvSpPr>
              <p:cNvPr id="108" name="Rectangle 107">
                <a:extLst>
                  <a:ext uri="{FF2B5EF4-FFF2-40B4-BE49-F238E27FC236}">
                    <a16:creationId xmlns:a16="http://schemas.microsoft.com/office/drawing/2014/main" id="{BAA593A2-42BA-904C-85EB-78368C320E72}"/>
                  </a:ext>
                </a:extLst>
              </p:cNvPr>
              <p:cNvSpPr>
                <a:spLocks noRot="1" noChangeAspect="1" noMove="1" noResize="1" noEditPoints="1" noAdjustHandles="1" noChangeArrowheads="1" noChangeShapeType="1" noTextEdit="1"/>
              </p:cNvSpPr>
              <p:nvPr/>
            </p:nvSpPr>
            <p:spPr>
              <a:xfrm>
                <a:off x="2806674" y="4554497"/>
                <a:ext cx="4591065" cy="731739"/>
              </a:xfrm>
              <a:prstGeom prst="rect">
                <a:avLst/>
              </a:prstGeom>
              <a:blipFill>
                <a:blip r:embed="rId15"/>
                <a:stretch>
                  <a:fillRect l="-2762" r="-1657" b="-10345"/>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ACF43BF8-AE34-224F-BFD0-3A60B5F986BC}"/>
              </a:ext>
            </a:extLst>
          </p:cNvPr>
          <p:cNvSpPr txBox="1"/>
          <p:nvPr/>
        </p:nvSpPr>
        <p:spPr>
          <a:xfrm>
            <a:off x="3793066" y="4152072"/>
            <a:ext cx="2618281" cy="461665"/>
          </a:xfrm>
          <a:prstGeom prst="rect">
            <a:avLst/>
          </a:prstGeom>
          <a:noFill/>
        </p:spPr>
        <p:txBody>
          <a:bodyPr wrap="none" rtlCol="0">
            <a:spAutoFit/>
          </a:bodyPr>
          <a:lstStyle/>
          <a:p>
            <a:r>
              <a:rPr lang="en-US" sz="2400" dirty="0"/>
              <a:t>Interval estimation:</a:t>
            </a:r>
          </a:p>
        </p:txBody>
      </p:sp>
      <p:sp>
        <p:nvSpPr>
          <p:cNvPr id="110" name="TextBox 109">
            <a:extLst>
              <a:ext uri="{FF2B5EF4-FFF2-40B4-BE49-F238E27FC236}">
                <a16:creationId xmlns:a16="http://schemas.microsoft.com/office/drawing/2014/main" id="{4004C605-FF5A-A248-8D02-3FF91808D090}"/>
              </a:ext>
            </a:extLst>
          </p:cNvPr>
          <p:cNvSpPr txBox="1"/>
          <p:nvPr/>
        </p:nvSpPr>
        <p:spPr>
          <a:xfrm>
            <a:off x="4217172" y="5743416"/>
            <a:ext cx="301686" cy="369332"/>
          </a:xfrm>
          <a:prstGeom prst="rect">
            <a:avLst/>
          </a:prstGeom>
          <a:noFill/>
        </p:spPr>
        <p:txBody>
          <a:bodyPr wrap="none" rtlCol="0">
            <a:spAutoFit/>
          </a:bodyPr>
          <a:lstStyle/>
          <a:p>
            <a:r>
              <a:rPr lang="en-US" b="1" dirty="0">
                <a:solidFill>
                  <a:srgbClr val="FF0000"/>
                </a:solidFill>
              </a:rPr>
              <a:t>0</a:t>
            </a:r>
          </a:p>
        </p:txBody>
      </p:sp>
      <p:sp>
        <p:nvSpPr>
          <p:cNvPr id="111" name="Rectangle 110">
            <a:extLst>
              <a:ext uri="{FF2B5EF4-FFF2-40B4-BE49-F238E27FC236}">
                <a16:creationId xmlns:a16="http://schemas.microsoft.com/office/drawing/2014/main" id="{FD99DA41-FABB-8945-9B94-B65B551F3ADD}"/>
              </a:ext>
            </a:extLst>
          </p:cNvPr>
          <p:cNvSpPr/>
          <p:nvPr/>
        </p:nvSpPr>
        <p:spPr>
          <a:xfrm>
            <a:off x="2921547" y="5784584"/>
            <a:ext cx="710451"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Z</a:t>
            </a:r>
            <a:r>
              <a:rPr lang="en-US" b="1" baseline="-25000" dirty="0">
                <a:solidFill>
                  <a:srgbClr val="0070C0"/>
                </a:solidFill>
                <a:latin typeface="Lucida Handwriting" panose="03010101010101010101" pitchFamily="66" charset="77"/>
              </a:rPr>
              <a:t>𝛼/2</a:t>
            </a:r>
            <a:endParaRPr lang="en-US" b="1" dirty="0">
              <a:solidFill>
                <a:srgbClr val="7030A0"/>
              </a:solidFill>
              <a:latin typeface="Lucida Handwriting" panose="03010101010101010101" pitchFamily="66" charset="77"/>
            </a:endParaRPr>
          </a:p>
        </p:txBody>
      </p:sp>
      <p:sp>
        <p:nvSpPr>
          <p:cNvPr id="112" name="Rectangle 111">
            <a:extLst>
              <a:ext uri="{FF2B5EF4-FFF2-40B4-BE49-F238E27FC236}">
                <a16:creationId xmlns:a16="http://schemas.microsoft.com/office/drawing/2014/main" id="{9C3AFCD5-BE26-1B49-9A3A-0AE1086B0017}"/>
              </a:ext>
            </a:extLst>
          </p:cNvPr>
          <p:cNvSpPr/>
          <p:nvPr/>
        </p:nvSpPr>
        <p:spPr>
          <a:xfrm>
            <a:off x="5212794" y="5784820"/>
            <a:ext cx="59984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r>
              <a:rPr lang="en-US" b="1" baseline="-25000" dirty="0">
                <a:solidFill>
                  <a:srgbClr val="0070C0"/>
                </a:solidFill>
                <a:latin typeface="Lucida Handwriting" panose="03010101010101010101" pitchFamily="66" charset="77"/>
              </a:rPr>
              <a:t>𝛼/2</a:t>
            </a:r>
            <a:endParaRPr lang="en-US" b="1" dirty="0">
              <a:solidFill>
                <a:srgbClr val="7030A0"/>
              </a:solidFill>
              <a:latin typeface="Lucida Handwriting" panose="03010101010101010101" pitchFamily="66" charset="77"/>
            </a:endParaRPr>
          </a:p>
        </p:txBody>
      </p:sp>
      <p:sp>
        <p:nvSpPr>
          <p:cNvPr id="113" name="Rectangle 112">
            <a:extLst>
              <a:ext uri="{FF2B5EF4-FFF2-40B4-BE49-F238E27FC236}">
                <a16:creationId xmlns:a16="http://schemas.microsoft.com/office/drawing/2014/main" id="{91B009F4-5077-3C43-BAD3-32273D11272F}"/>
              </a:ext>
            </a:extLst>
          </p:cNvPr>
          <p:cNvSpPr/>
          <p:nvPr/>
        </p:nvSpPr>
        <p:spPr>
          <a:xfrm>
            <a:off x="3751888" y="5408969"/>
            <a:ext cx="614271" cy="338554"/>
          </a:xfrm>
          <a:prstGeom prst="rect">
            <a:avLst/>
          </a:prstGeom>
        </p:spPr>
        <p:txBody>
          <a:bodyPr wrap="none">
            <a:spAutoFit/>
          </a:bodyPr>
          <a:lstStyle/>
          <a:p>
            <a:r>
              <a:rPr lang="en-US" sz="1600" b="1" dirty="0">
                <a:solidFill>
                  <a:srgbClr val="0070C0"/>
                </a:solidFill>
                <a:latin typeface="Lucida Handwriting" panose="03010101010101010101" pitchFamily="66" charset="77"/>
              </a:rPr>
              <a:t>1- 𝛼</a:t>
            </a:r>
            <a:endParaRPr lang="en-US" sz="1600" dirty="0"/>
          </a:p>
        </p:txBody>
      </p:sp>
    </p:spTree>
    <p:extLst>
      <p:ext uri="{BB962C8B-B14F-4D97-AF65-F5344CB8AC3E}">
        <p14:creationId xmlns:p14="http://schemas.microsoft.com/office/powerpoint/2010/main" val="3616657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dissolve">
                                      <p:cBhvr>
                                        <p:cTn id="33" dur="500"/>
                                        <p:tgtEl>
                                          <p:spTgt spid="42"/>
                                        </p:tgtEl>
                                      </p:cBhvr>
                                    </p:animEffect>
                                  </p:childTnLst>
                                </p:cTn>
                              </p:par>
                            </p:childTnLst>
                          </p:cTn>
                        </p:par>
                        <p:par>
                          <p:cTn id="34" fill="hold">
                            <p:stCondLst>
                              <p:cond delay="2500"/>
                            </p:stCondLst>
                            <p:childTnLst>
                              <p:par>
                                <p:cTn id="35" presetID="9"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childTnLst>
                          </p:cTn>
                        </p:par>
                        <p:par>
                          <p:cTn id="42" fill="hold">
                            <p:stCondLst>
                              <p:cond delay="3500"/>
                            </p:stCondLst>
                            <p:childTnLst>
                              <p:par>
                                <p:cTn id="43" presetID="9"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dissolve">
                                      <p:cBhvr>
                                        <p:cTn id="45" dur="500"/>
                                        <p:tgtEl>
                                          <p:spTgt spid="45"/>
                                        </p:tgtEl>
                                      </p:cBhvr>
                                    </p:animEffect>
                                  </p:childTnLst>
                                </p:cTn>
                              </p:par>
                            </p:childTnLst>
                          </p:cTn>
                        </p:par>
                        <p:par>
                          <p:cTn id="46" fill="hold">
                            <p:stCondLst>
                              <p:cond delay="4000"/>
                            </p:stCondLst>
                            <p:childTnLst>
                              <p:par>
                                <p:cTn id="47" presetID="22" presetClass="entr" presetSubtype="1" fill="hold" grpId="2" nodeType="after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wipe(up)">
                                      <p:cBhvr>
                                        <p:cTn id="49" dur="500"/>
                                        <p:tgtEl>
                                          <p:spTgt spid="98"/>
                                        </p:tgtEl>
                                      </p:cBhvr>
                                    </p:animEffect>
                                  </p:childTnLst>
                                </p:cTn>
                              </p:par>
                            </p:childTnLst>
                          </p:cTn>
                        </p:par>
                        <p:par>
                          <p:cTn id="50" fill="hold">
                            <p:stCondLst>
                              <p:cond delay="4500"/>
                            </p:stCondLst>
                            <p:childTnLst>
                              <p:par>
                                <p:cTn id="51" presetID="22" presetClass="entr" presetSubtype="8" fill="hold" grpId="0" nodeType="afterEffect">
                                  <p:stCondLst>
                                    <p:cond delay="0"/>
                                  </p:stCondLst>
                                  <p:iterate type="lt">
                                    <p:tmPct val="0"/>
                                  </p:iterate>
                                  <p:childTnLst>
                                    <p:set>
                                      <p:cBhvr>
                                        <p:cTn id="52" dur="1" fill="hold">
                                          <p:stCondLst>
                                            <p:cond delay="0"/>
                                          </p:stCondLst>
                                        </p:cTn>
                                        <p:tgtEl>
                                          <p:spTgt spid="46"/>
                                        </p:tgtEl>
                                        <p:attrNameLst>
                                          <p:attrName>style.visibility</p:attrName>
                                        </p:attrNameLst>
                                      </p:cBhvr>
                                      <p:to>
                                        <p:strVal val="visible"/>
                                      </p:to>
                                    </p:set>
                                    <p:animEffect transition="in" filter="wipe(left)">
                                      <p:cBhvr>
                                        <p:cTn id="53" dur="500"/>
                                        <p:tgtEl>
                                          <p:spTgt spid="46"/>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dissolv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left)">
                                      <p:cBhvr>
                                        <p:cTn id="66" dur="500"/>
                                        <p:tgtEl>
                                          <p:spTgt spid="55"/>
                                        </p:tgtEl>
                                      </p:cBhvr>
                                    </p:animEffect>
                                  </p:childTnLst>
                                </p:cTn>
                              </p:par>
                              <p:par>
                                <p:cTn id="67" presetID="22" presetClass="entr" presetSubtype="4"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down)">
                                      <p:cBhvr>
                                        <p:cTn id="69" dur="500"/>
                                        <p:tgtEl>
                                          <p:spTgt spid="5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dissolve">
                                      <p:cBhvr>
                                        <p:cTn id="72" dur="500"/>
                                        <p:tgtEl>
                                          <p:spTgt spid="53"/>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down)">
                                      <p:cBhvr>
                                        <p:cTn id="76" dur="500"/>
                                        <p:tgtEl>
                                          <p:spTgt spid="5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cTn>
                              </p:par>
                            </p:childTnLst>
                          </p:cTn>
                        </p:par>
                        <p:par>
                          <p:cTn id="80" fill="hold">
                            <p:stCondLst>
                              <p:cond delay="1500"/>
                            </p:stCondLst>
                            <p:childTnLst>
                              <p:par>
                                <p:cTn id="81" presetID="9"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dissolve">
                                      <p:cBhvr>
                                        <p:cTn id="83" dur="500"/>
                                        <p:tgtEl>
                                          <p:spTgt spid="59"/>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dissolve">
                                      <p:cBhvr>
                                        <p:cTn id="87" dur="500"/>
                                        <p:tgtEl>
                                          <p:spTgt spid="6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dissolve">
                                      <p:cBhvr>
                                        <p:cTn id="90" dur="500"/>
                                        <p:tgtEl>
                                          <p:spTgt spid="1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dissolve">
                                      <p:cBhvr>
                                        <p:cTn id="93" dur="500"/>
                                        <p:tgtEl>
                                          <p:spTgt spid="14"/>
                                        </p:tgtEl>
                                      </p:cBhvr>
                                    </p:animEffect>
                                  </p:childTnLst>
                                </p:cTn>
                              </p:par>
                            </p:childTnLst>
                          </p:cTn>
                        </p:par>
                        <p:par>
                          <p:cTn id="94" fill="hold">
                            <p:stCondLst>
                              <p:cond delay="3000"/>
                            </p:stCondLst>
                            <p:childTnLst>
                              <p:par>
                                <p:cTn id="95" presetID="9"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dissolve">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26" presetClass="emph" presetSubtype="0" repeatCount="4000" fill="hold" grpId="1" nodeType="clickEffect">
                                  <p:stCondLst>
                                    <p:cond delay="0"/>
                                  </p:stCondLst>
                                  <p:childTnLst>
                                    <p:animEffect transition="out" filter="fade">
                                      <p:cBhvr>
                                        <p:cTn id="101" dur="500" tmFilter="0, 0; .2, .5; .8, .5; 1, 0"/>
                                        <p:tgtEl>
                                          <p:spTgt spid="14"/>
                                        </p:tgtEl>
                                      </p:cBhvr>
                                    </p:animEffect>
                                    <p:animScale>
                                      <p:cBhvr>
                                        <p:cTn id="102" dur="250" autoRev="1" fill="hold"/>
                                        <p:tgtEl>
                                          <p:spTgt spid="14"/>
                                        </p:tgtEl>
                                      </p:cBhvr>
                                      <p:by x="105000" y="105000"/>
                                    </p:animScale>
                                  </p:childTnLst>
                                </p:cTn>
                              </p:par>
                              <p:par>
                                <p:cTn id="103" presetID="6" presetClass="entr" presetSubtype="32" fill="hold"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circle(out)">
                                      <p:cBhvr>
                                        <p:cTn id="105" dur="2000"/>
                                        <p:tgtEl>
                                          <p:spTgt spid="20"/>
                                        </p:tgtEl>
                                      </p:cBhvr>
                                    </p:animEffect>
                                  </p:childTnLst>
                                </p:cTn>
                              </p:par>
                            </p:childTnLst>
                          </p:cTn>
                        </p:par>
                        <p:par>
                          <p:cTn id="106" fill="hold">
                            <p:stCondLst>
                              <p:cond delay="2000"/>
                            </p:stCondLst>
                            <p:childTnLst>
                              <p:par>
                                <p:cTn id="107" presetID="9" presetClass="entr" presetSubtype="0" fill="hold" grpId="2" nodeType="after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dissolve">
                                      <p:cBhvr>
                                        <p:cTn id="109" dur="500"/>
                                        <p:tgtEl>
                                          <p:spTgt spid="90"/>
                                        </p:tgtEl>
                                      </p:cBhvr>
                                    </p:animEffect>
                                  </p:childTnLst>
                                </p:cTn>
                              </p:par>
                              <p:par>
                                <p:cTn id="110" presetID="9" presetClass="entr" presetSubtype="0" fill="hold" grpId="2"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dissolve">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dissolve">
                                      <p:cBhvr>
                                        <p:cTn id="117" dur="500"/>
                                        <p:tgtEl>
                                          <p:spTgt spid="50"/>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left)">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2" fill="hold" grpId="1" nodeType="clickEffect">
                                  <p:stCondLst>
                                    <p:cond delay="0"/>
                                  </p:stCondLst>
                                  <p:childTnLst>
                                    <p:animEffect transition="out" filter="wipe(right)">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left)">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26" presetClass="emph" presetSubtype="0" repeatCount="4000" fill="hold" grpId="1" nodeType="clickEffect">
                                  <p:stCondLst>
                                    <p:cond delay="0"/>
                                  </p:stCondLst>
                                  <p:childTnLst>
                                    <p:animEffect transition="out" filter="fade">
                                      <p:cBhvr>
                                        <p:cTn id="134" dur="500" tmFilter="0, 0; .2, .5; .8, .5; 1, 0"/>
                                        <p:tgtEl>
                                          <p:spTgt spid="58"/>
                                        </p:tgtEl>
                                      </p:cBhvr>
                                    </p:animEffect>
                                    <p:animScale>
                                      <p:cBhvr>
                                        <p:cTn id="135" dur="250" autoRev="1" fill="hold"/>
                                        <p:tgtEl>
                                          <p:spTgt spid="58"/>
                                        </p:tgtEl>
                                      </p:cBhvr>
                                      <p:by x="105000" y="105000"/>
                                    </p:animScale>
                                  </p:childTnLst>
                                </p:cTn>
                              </p:par>
                            </p:childTnLst>
                          </p:cTn>
                        </p:par>
                        <p:par>
                          <p:cTn id="136" fill="hold">
                            <p:stCondLst>
                              <p:cond delay="20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childTnLst>
                          </p:cTn>
                        </p:par>
                        <p:par>
                          <p:cTn id="145" fill="hold">
                            <p:stCondLst>
                              <p:cond delay="500"/>
                            </p:stCondLst>
                            <p:childTnLst>
                              <p:par>
                                <p:cTn id="146" presetID="9" presetClass="entr" presetSubtype="0" fill="hold" grpId="0" nodeType="after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dissolve">
                                      <p:cBhvr>
                                        <p:cTn id="148" dur="500"/>
                                        <p:tgtEl>
                                          <p:spTgt spid="92"/>
                                        </p:tgtEl>
                                      </p:cBhvr>
                                    </p:animEffect>
                                  </p:childTnLst>
                                </p:cTn>
                              </p:par>
                            </p:childTnLst>
                          </p:cTn>
                        </p:par>
                        <p:par>
                          <p:cTn id="149" fill="hold">
                            <p:stCondLst>
                              <p:cond delay="1000"/>
                            </p:stCondLst>
                            <p:childTnLst>
                              <p:par>
                                <p:cTn id="150" presetID="9" presetClass="entr" presetSubtype="0" fill="hold" grpId="0" nodeType="after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dissolve">
                                      <p:cBhvr>
                                        <p:cTn id="152" dur="500"/>
                                        <p:tgtEl>
                                          <p:spTgt spid="95"/>
                                        </p:tgtEl>
                                      </p:cBhvr>
                                    </p:animEffect>
                                  </p:childTnLst>
                                </p:cTn>
                              </p:par>
                            </p:childTnLst>
                          </p:cTn>
                        </p:par>
                        <p:par>
                          <p:cTn id="153" fill="hold">
                            <p:stCondLst>
                              <p:cond delay="1500"/>
                            </p:stCondLst>
                            <p:childTnLst>
                              <p:par>
                                <p:cTn id="154" presetID="9" presetClass="entr" presetSubtype="0" fill="hold" grpId="0" nodeType="afterEffect">
                                  <p:stCondLst>
                                    <p:cond delay="0"/>
                                  </p:stCondLst>
                                  <p:childTnLst>
                                    <p:set>
                                      <p:cBhvr>
                                        <p:cTn id="155" dur="1" fill="hold">
                                          <p:stCondLst>
                                            <p:cond delay="0"/>
                                          </p:stCondLst>
                                        </p:cTn>
                                        <p:tgtEl>
                                          <p:spTgt spid="94"/>
                                        </p:tgtEl>
                                        <p:attrNameLst>
                                          <p:attrName>style.visibility</p:attrName>
                                        </p:attrNameLst>
                                      </p:cBhvr>
                                      <p:to>
                                        <p:strVal val="visible"/>
                                      </p:to>
                                    </p:set>
                                    <p:animEffect transition="in" filter="dissolve">
                                      <p:cBhvr>
                                        <p:cTn id="156" dur="500"/>
                                        <p:tgtEl>
                                          <p:spTgt spid="9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xit" presetSubtype="0" fill="hold" nodeType="clickEffect">
                                  <p:stCondLst>
                                    <p:cond delay="0"/>
                                  </p:stCondLst>
                                  <p:childTnLst>
                                    <p:animEffect transition="out" filter="dissolve">
                                      <p:cBhvr>
                                        <p:cTn id="160" dur="500"/>
                                        <p:tgtEl>
                                          <p:spTgt spid="20"/>
                                        </p:tgtEl>
                                      </p:cBhvr>
                                    </p:animEffect>
                                    <p:set>
                                      <p:cBhvr>
                                        <p:cTn id="161" dur="1" fill="hold">
                                          <p:stCondLst>
                                            <p:cond delay="499"/>
                                          </p:stCondLst>
                                        </p:cTn>
                                        <p:tgtEl>
                                          <p:spTgt spid="20"/>
                                        </p:tgtEl>
                                        <p:attrNameLst>
                                          <p:attrName>style.visibility</p:attrName>
                                        </p:attrNameLst>
                                      </p:cBhvr>
                                      <p:to>
                                        <p:strVal val="hidden"/>
                                      </p:to>
                                    </p:set>
                                  </p:childTnLst>
                                </p:cTn>
                              </p:par>
                              <p:par>
                                <p:cTn id="162" presetID="9" presetClass="exit" presetSubtype="0" fill="hold" grpId="3" nodeType="withEffect">
                                  <p:stCondLst>
                                    <p:cond delay="0"/>
                                  </p:stCondLst>
                                  <p:childTnLst>
                                    <p:animEffect transition="out" filter="dissolve">
                                      <p:cBhvr>
                                        <p:cTn id="163" dur="500"/>
                                        <p:tgtEl>
                                          <p:spTgt spid="90"/>
                                        </p:tgtEl>
                                      </p:cBhvr>
                                    </p:animEffect>
                                    <p:set>
                                      <p:cBhvr>
                                        <p:cTn id="164" dur="1" fill="hold">
                                          <p:stCondLst>
                                            <p:cond delay="499"/>
                                          </p:stCondLst>
                                        </p:cTn>
                                        <p:tgtEl>
                                          <p:spTgt spid="90"/>
                                        </p:tgtEl>
                                        <p:attrNameLst>
                                          <p:attrName>style.visibility</p:attrName>
                                        </p:attrNameLst>
                                      </p:cBhvr>
                                      <p:to>
                                        <p:strVal val="hidden"/>
                                      </p:to>
                                    </p:set>
                                  </p:childTnLst>
                                </p:cTn>
                              </p:par>
                              <p:par>
                                <p:cTn id="165" presetID="9" presetClass="exit" presetSubtype="0" fill="hold" grpId="3" nodeType="withEffect">
                                  <p:stCondLst>
                                    <p:cond delay="0"/>
                                  </p:stCondLst>
                                  <p:childTnLst>
                                    <p:animEffect transition="out" filter="dissolve">
                                      <p:cBhvr>
                                        <p:cTn id="166" dur="500"/>
                                        <p:tgtEl>
                                          <p:spTgt spid="91"/>
                                        </p:tgtEl>
                                      </p:cBhvr>
                                    </p:animEffect>
                                    <p:set>
                                      <p:cBhvr>
                                        <p:cTn id="167" dur="1" fill="hold">
                                          <p:stCondLst>
                                            <p:cond delay="499"/>
                                          </p:stCondLst>
                                        </p:cTn>
                                        <p:tgtEl>
                                          <p:spTgt spid="91"/>
                                        </p:tgtEl>
                                        <p:attrNameLst>
                                          <p:attrName>style.visibility</p:attrName>
                                        </p:attrNameLst>
                                      </p:cBhvr>
                                      <p:to>
                                        <p:strVal val="hidden"/>
                                      </p:to>
                                    </p:set>
                                  </p:childTnLst>
                                </p:cTn>
                              </p:par>
                              <p:par>
                                <p:cTn id="168" presetID="9" presetClass="exit" presetSubtype="0" fill="hold" grpId="1" nodeType="withEffect">
                                  <p:stCondLst>
                                    <p:cond delay="0"/>
                                  </p:stCondLst>
                                  <p:childTnLst>
                                    <p:animEffect transition="out" filter="dissolve">
                                      <p:cBhvr>
                                        <p:cTn id="169" dur="500"/>
                                        <p:tgtEl>
                                          <p:spTgt spid="61"/>
                                        </p:tgtEl>
                                      </p:cBhvr>
                                    </p:animEffect>
                                    <p:set>
                                      <p:cBhvr>
                                        <p:cTn id="170" dur="1" fill="hold">
                                          <p:stCondLst>
                                            <p:cond delay="499"/>
                                          </p:stCondLst>
                                        </p:cTn>
                                        <p:tgtEl>
                                          <p:spTgt spid="61"/>
                                        </p:tgtEl>
                                        <p:attrNameLst>
                                          <p:attrName>style.visibility</p:attrName>
                                        </p:attrNameLst>
                                      </p:cBhvr>
                                      <p:to>
                                        <p:strVal val="hidden"/>
                                      </p:to>
                                    </p:set>
                                  </p:childTnLst>
                                </p:cTn>
                              </p:par>
                              <p:par>
                                <p:cTn id="171" presetID="9" presetClass="exit" presetSubtype="0" fill="hold" grpId="2" nodeType="withEffect">
                                  <p:stCondLst>
                                    <p:cond delay="0"/>
                                  </p:stCondLst>
                                  <p:childTnLst>
                                    <p:animEffect transition="out" filter="dissolve">
                                      <p:cBhvr>
                                        <p:cTn id="172" dur="500"/>
                                        <p:tgtEl>
                                          <p:spTgt spid="14"/>
                                        </p:tgtEl>
                                      </p:cBhvr>
                                    </p:animEffect>
                                    <p:set>
                                      <p:cBhvr>
                                        <p:cTn id="173" dur="1" fill="hold">
                                          <p:stCondLst>
                                            <p:cond delay="499"/>
                                          </p:stCondLst>
                                        </p:cTn>
                                        <p:tgtEl>
                                          <p:spTgt spid="14"/>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16"/>
                                        </p:tgtEl>
                                      </p:cBhvr>
                                    </p:animEffect>
                                    <p:set>
                                      <p:cBhvr>
                                        <p:cTn id="176" dur="1" fill="hold">
                                          <p:stCondLst>
                                            <p:cond delay="499"/>
                                          </p:stCondLst>
                                        </p:cTn>
                                        <p:tgtEl>
                                          <p:spTgt spid="16"/>
                                        </p:tgtEl>
                                        <p:attrNameLst>
                                          <p:attrName>style.visibility</p:attrName>
                                        </p:attrNameLst>
                                      </p:cBhvr>
                                      <p:to>
                                        <p:strVal val="hidden"/>
                                      </p:to>
                                    </p:set>
                                  </p:childTnLst>
                                </p:cTn>
                              </p:par>
                              <p:par>
                                <p:cTn id="177" presetID="9" presetClass="exit" presetSubtype="0" fill="hold" grpId="2" nodeType="withEffect">
                                  <p:stCondLst>
                                    <p:cond delay="0"/>
                                  </p:stCondLst>
                                  <p:childTnLst>
                                    <p:animEffect transition="out" filter="dissolve">
                                      <p:cBhvr>
                                        <p:cTn id="178" dur="500"/>
                                        <p:tgtEl>
                                          <p:spTgt spid="58"/>
                                        </p:tgtEl>
                                      </p:cBhvr>
                                    </p:animEffect>
                                    <p:set>
                                      <p:cBhvr>
                                        <p:cTn id="179" dur="1" fill="hold">
                                          <p:stCondLst>
                                            <p:cond delay="499"/>
                                          </p:stCondLst>
                                        </p:cTn>
                                        <p:tgtEl>
                                          <p:spTgt spid="58"/>
                                        </p:tgtEl>
                                        <p:attrNameLst>
                                          <p:attrName>style.visibility</p:attrName>
                                        </p:attrNameLst>
                                      </p:cBhvr>
                                      <p:to>
                                        <p:strVal val="hidden"/>
                                      </p:to>
                                    </p:set>
                                  </p:childTnLst>
                                </p:cTn>
                              </p:par>
                              <p:par>
                                <p:cTn id="180" presetID="9" presetClass="exit" presetSubtype="0" fill="hold" grpId="1" nodeType="withEffect">
                                  <p:stCondLst>
                                    <p:cond delay="0"/>
                                  </p:stCondLst>
                                  <p:childTnLst>
                                    <p:animEffect transition="out" filter="dissolve">
                                      <p:cBhvr>
                                        <p:cTn id="181" dur="500"/>
                                        <p:tgtEl>
                                          <p:spTgt spid="29"/>
                                        </p:tgtEl>
                                      </p:cBhvr>
                                    </p:animEffect>
                                    <p:set>
                                      <p:cBhvr>
                                        <p:cTn id="182" dur="1" fill="hold">
                                          <p:stCondLst>
                                            <p:cond delay="499"/>
                                          </p:stCondLst>
                                        </p:cTn>
                                        <p:tgtEl>
                                          <p:spTgt spid="29"/>
                                        </p:tgtEl>
                                        <p:attrNameLst>
                                          <p:attrName>style.visibility</p:attrName>
                                        </p:attrNameLst>
                                      </p:cBhvr>
                                      <p:to>
                                        <p:strVal val="hidden"/>
                                      </p:to>
                                    </p:se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dissolve">
                                      <p:cBhvr>
                                        <p:cTn id="186" dur="500"/>
                                        <p:tgtEl>
                                          <p:spTgt spid="97"/>
                                        </p:tgtEl>
                                      </p:cBhvr>
                                    </p:animEffect>
                                  </p:childTnLst>
                                </p:cTn>
                              </p:par>
                            </p:childTnLst>
                          </p:cTn>
                        </p:par>
                        <p:par>
                          <p:cTn id="187" fill="hold">
                            <p:stCondLst>
                              <p:cond delay="1000"/>
                            </p:stCondLst>
                            <p:childTnLst>
                              <p:par>
                                <p:cTn id="188" presetID="22" presetClass="entr" presetSubtype="4" fill="hold" grpId="0" nodeType="after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down)">
                                      <p:cBhvr>
                                        <p:cTn id="190" dur="500"/>
                                        <p:tgtEl>
                                          <p:spTgt spid="99"/>
                                        </p:tgtEl>
                                      </p:cBhvr>
                                    </p:animEffect>
                                  </p:childTnLst>
                                </p:cTn>
                              </p:par>
                            </p:childTnLst>
                          </p:cTn>
                        </p:par>
                        <p:par>
                          <p:cTn id="191" fill="hold">
                            <p:stCondLst>
                              <p:cond delay="1500"/>
                            </p:stCondLst>
                            <p:childTnLst>
                              <p:par>
                                <p:cTn id="192" presetID="22" presetClass="entr" presetSubtype="4" fill="hold" nodeType="afterEffect">
                                  <p:stCondLst>
                                    <p:cond delay="0"/>
                                  </p:stCondLst>
                                  <p:childTnLst>
                                    <p:set>
                                      <p:cBhvr>
                                        <p:cTn id="193" dur="1" fill="hold">
                                          <p:stCondLst>
                                            <p:cond delay="0"/>
                                          </p:stCondLst>
                                        </p:cTn>
                                        <p:tgtEl>
                                          <p:spTgt spid="104"/>
                                        </p:tgtEl>
                                        <p:attrNameLst>
                                          <p:attrName>style.visibility</p:attrName>
                                        </p:attrNameLst>
                                      </p:cBhvr>
                                      <p:to>
                                        <p:strVal val="visible"/>
                                      </p:to>
                                    </p:set>
                                    <p:animEffect transition="in" filter="wipe(down)">
                                      <p:cBhvr>
                                        <p:cTn id="194" dur="500"/>
                                        <p:tgtEl>
                                          <p:spTgt spid="104"/>
                                        </p:tgtEl>
                                      </p:cBhvr>
                                    </p:animEffect>
                                  </p:childTnLst>
                                </p:cTn>
                              </p:par>
                              <p:par>
                                <p:cTn id="195" presetID="22" presetClass="entr" presetSubtype="4" fill="hold" nodeType="withEffect">
                                  <p:stCondLst>
                                    <p:cond delay="0"/>
                                  </p:stCondLst>
                                  <p:childTnLst>
                                    <p:set>
                                      <p:cBhvr>
                                        <p:cTn id="196" dur="1" fill="hold">
                                          <p:stCondLst>
                                            <p:cond delay="0"/>
                                          </p:stCondLst>
                                        </p:cTn>
                                        <p:tgtEl>
                                          <p:spTgt spid="102"/>
                                        </p:tgtEl>
                                        <p:attrNameLst>
                                          <p:attrName>style.visibility</p:attrName>
                                        </p:attrNameLst>
                                      </p:cBhvr>
                                      <p:to>
                                        <p:strVal val="visible"/>
                                      </p:to>
                                    </p:set>
                                    <p:animEffect transition="in" filter="wipe(down)">
                                      <p:cBhvr>
                                        <p:cTn id="197" dur="500"/>
                                        <p:tgtEl>
                                          <p:spTgt spid="10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dissolve">
                                      <p:cBhvr>
                                        <p:cTn id="202" dur="500"/>
                                        <p:tgtEl>
                                          <p:spTgt spid="10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dissolve">
                                      <p:cBhvr>
                                        <p:cTn id="205" dur="500"/>
                                        <p:tgtEl>
                                          <p:spTgt spid="10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xit" presetSubtype="0" fill="hold" grpId="3" nodeType="clickEffect">
                                  <p:stCondLst>
                                    <p:cond delay="0"/>
                                  </p:stCondLst>
                                  <p:childTnLst>
                                    <p:animEffect transition="out" filter="dissolve">
                                      <p:cBhvr>
                                        <p:cTn id="209" dur="500"/>
                                        <p:tgtEl>
                                          <p:spTgt spid="97"/>
                                        </p:tgtEl>
                                      </p:cBhvr>
                                    </p:animEffect>
                                    <p:set>
                                      <p:cBhvr>
                                        <p:cTn id="210" dur="1" fill="hold">
                                          <p:stCondLst>
                                            <p:cond delay="499"/>
                                          </p:stCondLst>
                                        </p:cTn>
                                        <p:tgtEl>
                                          <p:spTgt spid="97"/>
                                        </p:tgtEl>
                                        <p:attrNameLst>
                                          <p:attrName>style.visibility</p:attrName>
                                        </p:attrNameLst>
                                      </p:cBhvr>
                                      <p:to>
                                        <p:strVal val="hidden"/>
                                      </p:to>
                                    </p:set>
                                  </p:childTnLst>
                                </p:cTn>
                              </p:par>
                              <p:par>
                                <p:cTn id="211" presetID="9" presetClass="exit" presetSubtype="0" fill="hold" grpId="3" nodeType="withEffect">
                                  <p:stCondLst>
                                    <p:cond delay="0"/>
                                  </p:stCondLst>
                                  <p:childTnLst>
                                    <p:animEffect transition="out" filter="dissolve">
                                      <p:cBhvr>
                                        <p:cTn id="212" dur="500"/>
                                        <p:tgtEl>
                                          <p:spTgt spid="105"/>
                                        </p:tgtEl>
                                      </p:cBhvr>
                                    </p:animEffect>
                                    <p:set>
                                      <p:cBhvr>
                                        <p:cTn id="213" dur="1" fill="hold">
                                          <p:stCondLst>
                                            <p:cond delay="499"/>
                                          </p:stCondLst>
                                        </p:cTn>
                                        <p:tgtEl>
                                          <p:spTgt spid="105"/>
                                        </p:tgtEl>
                                        <p:attrNameLst>
                                          <p:attrName>style.visibility</p:attrName>
                                        </p:attrNameLst>
                                      </p:cBhvr>
                                      <p:to>
                                        <p:strVal val="hidden"/>
                                      </p:to>
                                    </p:set>
                                  </p:childTnLst>
                                </p:cTn>
                              </p:par>
                              <p:par>
                                <p:cTn id="214" presetID="9" presetClass="exit" presetSubtype="0" fill="hold" grpId="3" nodeType="withEffect">
                                  <p:stCondLst>
                                    <p:cond delay="0"/>
                                  </p:stCondLst>
                                  <p:childTnLst>
                                    <p:animEffect transition="out" filter="dissolve">
                                      <p:cBhvr>
                                        <p:cTn id="215" dur="500"/>
                                        <p:tgtEl>
                                          <p:spTgt spid="107"/>
                                        </p:tgtEl>
                                      </p:cBhvr>
                                    </p:animEffect>
                                    <p:set>
                                      <p:cBhvr>
                                        <p:cTn id="216" dur="1" fill="hold">
                                          <p:stCondLst>
                                            <p:cond delay="499"/>
                                          </p:stCondLst>
                                        </p:cTn>
                                        <p:tgtEl>
                                          <p:spTgt spid="107"/>
                                        </p:tgtEl>
                                        <p:attrNameLst>
                                          <p:attrName>style.visibility</p:attrName>
                                        </p:attrNameLst>
                                      </p:cBhvr>
                                      <p:to>
                                        <p:strVal val="hidden"/>
                                      </p:to>
                                    </p:set>
                                  </p:childTnLst>
                                </p:cTn>
                              </p:par>
                            </p:childTnLst>
                          </p:cTn>
                        </p:par>
                        <p:par>
                          <p:cTn id="217" fill="hold">
                            <p:stCondLst>
                              <p:cond delay="500"/>
                            </p:stCondLst>
                            <p:childTnLst>
                              <p:par>
                                <p:cTn id="218" presetID="9" presetClass="entr" presetSubtype="0" fill="hold" nodeType="afterEffect">
                                  <p:stCondLst>
                                    <p:cond delay="0"/>
                                  </p:stCondLst>
                                  <p:childTnLst>
                                    <p:set>
                                      <p:cBhvr>
                                        <p:cTn id="219" dur="1" fill="hold">
                                          <p:stCondLst>
                                            <p:cond delay="0"/>
                                          </p:stCondLst>
                                        </p:cTn>
                                        <p:tgtEl>
                                          <p:spTgt spid="110">
                                            <p:txEl>
                                              <p:pRg st="0" end="0"/>
                                            </p:txEl>
                                          </p:spTgt>
                                        </p:tgtEl>
                                        <p:attrNameLst>
                                          <p:attrName>style.visibility</p:attrName>
                                        </p:attrNameLst>
                                      </p:cBhvr>
                                      <p:to>
                                        <p:strVal val="visible"/>
                                      </p:to>
                                    </p:set>
                                    <p:animEffect transition="in" filter="dissolve">
                                      <p:cBhvr>
                                        <p:cTn id="220" dur="500"/>
                                        <p:tgtEl>
                                          <p:spTgt spid="110">
                                            <p:txEl>
                                              <p:pRg st="0" end="0"/>
                                            </p:txEl>
                                          </p:spTgt>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11"/>
                                        </p:tgtEl>
                                        <p:attrNameLst>
                                          <p:attrName>style.visibility</p:attrName>
                                        </p:attrNameLst>
                                      </p:cBhvr>
                                      <p:to>
                                        <p:strVal val="visible"/>
                                      </p:to>
                                    </p:set>
                                    <p:animEffect transition="in" filter="dissolve">
                                      <p:cBhvr>
                                        <p:cTn id="223" dur="500"/>
                                        <p:tgtEl>
                                          <p:spTgt spid="111"/>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12"/>
                                        </p:tgtEl>
                                        <p:attrNameLst>
                                          <p:attrName>style.visibility</p:attrName>
                                        </p:attrNameLst>
                                      </p:cBhvr>
                                      <p:to>
                                        <p:strVal val="visible"/>
                                      </p:to>
                                    </p:set>
                                    <p:animEffect transition="in" filter="dissolve">
                                      <p:cBhvr>
                                        <p:cTn id="226" dur="500"/>
                                        <p:tgtEl>
                                          <p:spTgt spid="112"/>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113"/>
                                        </p:tgtEl>
                                        <p:attrNameLst>
                                          <p:attrName>style.visibility</p:attrName>
                                        </p:attrNameLst>
                                      </p:cBhvr>
                                      <p:to>
                                        <p:strVal val="visible"/>
                                      </p:to>
                                    </p:set>
                                    <p:animEffect transition="in" filter="dissolve">
                                      <p:cBhvr>
                                        <p:cTn id="231" dur="500"/>
                                        <p:tgtEl>
                                          <p:spTgt spid="113"/>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xit" presetSubtype="0" fill="hold" grpId="1" nodeType="clickEffect">
                                  <p:stCondLst>
                                    <p:cond delay="0"/>
                                  </p:stCondLst>
                                  <p:childTnLst>
                                    <p:animEffect transition="out" filter="dissolve">
                                      <p:cBhvr>
                                        <p:cTn id="235" dur="500"/>
                                        <p:tgtEl>
                                          <p:spTgt spid="53"/>
                                        </p:tgtEl>
                                      </p:cBhvr>
                                    </p:animEffect>
                                    <p:set>
                                      <p:cBhvr>
                                        <p:cTn id="236" dur="1" fill="hold">
                                          <p:stCondLst>
                                            <p:cond delay="499"/>
                                          </p:stCondLst>
                                        </p:cTn>
                                        <p:tgtEl>
                                          <p:spTgt spid="53"/>
                                        </p:tgtEl>
                                        <p:attrNameLst>
                                          <p:attrName>style.visibility</p:attrName>
                                        </p:attrNameLst>
                                      </p:cBhvr>
                                      <p:to>
                                        <p:strVal val="hidden"/>
                                      </p:to>
                                    </p:set>
                                  </p:childTnLst>
                                </p:cTn>
                              </p:par>
                              <p:par>
                                <p:cTn id="237" presetID="9" presetClass="exit" presetSubtype="0" fill="hold" nodeType="withEffect">
                                  <p:stCondLst>
                                    <p:cond delay="0"/>
                                  </p:stCondLst>
                                  <p:childTnLst>
                                    <p:animEffect transition="out" filter="dissolve">
                                      <p:cBhvr>
                                        <p:cTn id="238" dur="500"/>
                                        <p:tgtEl>
                                          <p:spTgt spid="54"/>
                                        </p:tgtEl>
                                      </p:cBhvr>
                                    </p:animEffect>
                                    <p:set>
                                      <p:cBhvr>
                                        <p:cTn id="239" dur="1" fill="hold">
                                          <p:stCondLst>
                                            <p:cond delay="499"/>
                                          </p:stCondLst>
                                        </p:cTn>
                                        <p:tgtEl>
                                          <p:spTgt spid="54"/>
                                        </p:tgtEl>
                                        <p:attrNameLst>
                                          <p:attrName>style.visibility</p:attrName>
                                        </p:attrNameLst>
                                      </p:cBhvr>
                                      <p:to>
                                        <p:strVal val="hidden"/>
                                      </p:to>
                                    </p:set>
                                  </p:childTnLst>
                                </p:cTn>
                              </p:par>
                              <p:par>
                                <p:cTn id="240" presetID="9" presetClass="exit" presetSubtype="0" fill="hold" nodeType="withEffect">
                                  <p:stCondLst>
                                    <p:cond delay="0"/>
                                  </p:stCondLst>
                                  <p:childTnLst>
                                    <p:animEffect transition="out" filter="dissolve">
                                      <p:cBhvr>
                                        <p:cTn id="241" dur="500"/>
                                        <p:tgtEl>
                                          <p:spTgt spid="55"/>
                                        </p:tgtEl>
                                      </p:cBhvr>
                                    </p:animEffect>
                                    <p:set>
                                      <p:cBhvr>
                                        <p:cTn id="242" dur="1" fill="hold">
                                          <p:stCondLst>
                                            <p:cond delay="499"/>
                                          </p:stCondLst>
                                        </p:cTn>
                                        <p:tgtEl>
                                          <p:spTgt spid="55"/>
                                        </p:tgtEl>
                                        <p:attrNameLst>
                                          <p:attrName>style.visibility</p:attrName>
                                        </p:attrNameLst>
                                      </p:cBhvr>
                                      <p:to>
                                        <p:strVal val="hidden"/>
                                      </p:to>
                                    </p:set>
                                  </p:childTnLst>
                                </p:cTn>
                              </p:par>
                              <p:par>
                                <p:cTn id="243" presetID="9" presetClass="exit" presetSubtype="0" fill="hold" grpId="1" nodeType="withEffect">
                                  <p:stCondLst>
                                    <p:cond delay="0"/>
                                  </p:stCondLst>
                                  <p:childTnLst>
                                    <p:animEffect transition="out" filter="dissolve">
                                      <p:cBhvr>
                                        <p:cTn id="244" dur="500"/>
                                        <p:tgtEl>
                                          <p:spTgt spid="99"/>
                                        </p:tgtEl>
                                      </p:cBhvr>
                                    </p:animEffect>
                                    <p:set>
                                      <p:cBhvr>
                                        <p:cTn id="245" dur="1" fill="hold">
                                          <p:stCondLst>
                                            <p:cond delay="499"/>
                                          </p:stCondLst>
                                        </p:cTn>
                                        <p:tgtEl>
                                          <p:spTgt spid="99"/>
                                        </p:tgtEl>
                                        <p:attrNameLst>
                                          <p:attrName>style.visibility</p:attrName>
                                        </p:attrNameLst>
                                      </p:cBhvr>
                                      <p:to>
                                        <p:strVal val="hidden"/>
                                      </p:to>
                                    </p:set>
                                  </p:childTnLst>
                                </p:cTn>
                              </p:par>
                              <p:par>
                                <p:cTn id="246" presetID="9" presetClass="exit" presetSubtype="0" fill="hold" nodeType="withEffect">
                                  <p:stCondLst>
                                    <p:cond delay="0"/>
                                  </p:stCondLst>
                                  <p:childTnLst>
                                    <p:animEffect transition="out" filter="dissolve">
                                      <p:cBhvr>
                                        <p:cTn id="247" dur="500"/>
                                        <p:tgtEl>
                                          <p:spTgt spid="57"/>
                                        </p:tgtEl>
                                      </p:cBhvr>
                                    </p:animEffect>
                                    <p:set>
                                      <p:cBhvr>
                                        <p:cTn id="248" dur="1" fill="hold">
                                          <p:stCondLst>
                                            <p:cond delay="499"/>
                                          </p:stCondLst>
                                        </p:cTn>
                                        <p:tgtEl>
                                          <p:spTgt spid="57"/>
                                        </p:tgtEl>
                                        <p:attrNameLst>
                                          <p:attrName>style.visibility</p:attrName>
                                        </p:attrNameLst>
                                      </p:cBhvr>
                                      <p:to>
                                        <p:strVal val="hidden"/>
                                      </p:to>
                                    </p:set>
                                  </p:childTnLst>
                                </p:cTn>
                              </p:par>
                              <p:par>
                                <p:cTn id="249" presetID="9" presetClass="exit" presetSubtype="0" fill="hold" grpId="3" nodeType="withEffect">
                                  <p:stCondLst>
                                    <p:cond delay="0"/>
                                  </p:stCondLst>
                                  <p:childTnLst>
                                    <p:animEffect transition="out" filter="dissolve">
                                      <p:cBhvr>
                                        <p:cTn id="250" dur="500"/>
                                        <p:tgtEl>
                                          <p:spTgt spid="58"/>
                                        </p:tgtEl>
                                      </p:cBhvr>
                                    </p:animEffect>
                                    <p:set>
                                      <p:cBhvr>
                                        <p:cTn id="251" dur="1" fill="hold">
                                          <p:stCondLst>
                                            <p:cond delay="499"/>
                                          </p:stCondLst>
                                        </p:cTn>
                                        <p:tgtEl>
                                          <p:spTgt spid="58"/>
                                        </p:tgtEl>
                                        <p:attrNameLst>
                                          <p:attrName>style.visibility</p:attrName>
                                        </p:attrNameLst>
                                      </p:cBhvr>
                                      <p:to>
                                        <p:strVal val="hidden"/>
                                      </p:to>
                                    </p:set>
                                  </p:childTnLst>
                                </p:cTn>
                              </p:par>
                              <p:par>
                                <p:cTn id="252" presetID="9" presetClass="exit" presetSubtype="0" fill="hold" grpId="1" nodeType="withEffect">
                                  <p:stCondLst>
                                    <p:cond delay="0"/>
                                  </p:stCondLst>
                                  <p:childTnLst>
                                    <p:animEffect transition="out" filter="dissolve">
                                      <p:cBhvr>
                                        <p:cTn id="253" dur="500"/>
                                        <p:tgtEl>
                                          <p:spTgt spid="59"/>
                                        </p:tgtEl>
                                      </p:cBhvr>
                                    </p:animEffect>
                                    <p:set>
                                      <p:cBhvr>
                                        <p:cTn id="254" dur="1" fill="hold">
                                          <p:stCondLst>
                                            <p:cond delay="499"/>
                                          </p:stCondLst>
                                        </p:cTn>
                                        <p:tgtEl>
                                          <p:spTgt spid="59"/>
                                        </p:tgtEl>
                                        <p:attrNameLst>
                                          <p:attrName>style.visibility</p:attrName>
                                        </p:attrNameLst>
                                      </p:cBhvr>
                                      <p:to>
                                        <p:strVal val="hidden"/>
                                      </p:to>
                                    </p:set>
                                  </p:childTnLst>
                                </p:cTn>
                              </p:par>
                              <p:par>
                                <p:cTn id="255" presetID="9" presetClass="exit" presetSubtype="0" fill="hold" grpId="2" nodeType="withEffect">
                                  <p:stCondLst>
                                    <p:cond delay="0"/>
                                  </p:stCondLst>
                                  <p:childTnLst>
                                    <p:animEffect transition="out" filter="dissolve">
                                      <p:cBhvr>
                                        <p:cTn id="256" dur="500"/>
                                        <p:tgtEl>
                                          <p:spTgt spid="61"/>
                                        </p:tgtEl>
                                      </p:cBhvr>
                                    </p:animEffect>
                                    <p:set>
                                      <p:cBhvr>
                                        <p:cTn id="257" dur="1" fill="hold">
                                          <p:stCondLst>
                                            <p:cond delay="499"/>
                                          </p:stCondLst>
                                        </p:cTn>
                                        <p:tgtEl>
                                          <p:spTgt spid="61"/>
                                        </p:tgtEl>
                                        <p:attrNameLst>
                                          <p:attrName>style.visibility</p:attrName>
                                        </p:attrNameLst>
                                      </p:cBhvr>
                                      <p:to>
                                        <p:strVal val="hidden"/>
                                      </p:to>
                                    </p:set>
                                  </p:childTnLst>
                                </p:cTn>
                              </p:par>
                              <p:par>
                                <p:cTn id="258" presetID="9" presetClass="exit" presetSubtype="0" fill="hold" grpId="1" nodeType="withEffect">
                                  <p:stCondLst>
                                    <p:cond delay="0"/>
                                  </p:stCondLst>
                                  <p:childTnLst>
                                    <p:animEffect transition="out" filter="dissolve">
                                      <p:cBhvr>
                                        <p:cTn id="259" dur="500"/>
                                        <p:tgtEl>
                                          <p:spTgt spid="63"/>
                                        </p:tgtEl>
                                      </p:cBhvr>
                                    </p:animEffect>
                                    <p:set>
                                      <p:cBhvr>
                                        <p:cTn id="260" dur="1" fill="hold">
                                          <p:stCondLst>
                                            <p:cond delay="499"/>
                                          </p:stCondLst>
                                        </p:cTn>
                                        <p:tgtEl>
                                          <p:spTgt spid="63"/>
                                        </p:tgtEl>
                                        <p:attrNameLst>
                                          <p:attrName>style.visibility</p:attrName>
                                        </p:attrNameLst>
                                      </p:cBhvr>
                                      <p:to>
                                        <p:strVal val="hidden"/>
                                      </p:to>
                                    </p:set>
                                  </p:childTnLst>
                                </p:cTn>
                              </p:par>
                              <p:par>
                                <p:cTn id="261" presetID="9" presetClass="exit" presetSubtype="0" fill="hold" grpId="3" nodeType="withEffect">
                                  <p:stCondLst>
                                    <p:cond delay="0"/>
                                  </p:stCondLst>
                                  <p:childTnLst>
                                    <p:animEffect transition="out" filter="dissolve">
                                      <p:cBhvr>
                                        <p:cTn id="262" dur="500"/>
                                        <p:tgtEl>
                                          <p:spTgt spid="14"/>
                                        </p:tgtEl>
                                      </p:cBhvr>
                                    </p:animEffect>
                                    <p:set>
                                      <p:cBhvr>
                                        <p:cTn id="263" dur="1" fill="hold">
                                          <p:stCondLst>
                                            <p:cond delay="499"/>
                                          </p:stCondLst>
                                        </p:cTn>
                                        <p:tgtEl>
                                          <p:spTgt spid="14"/>
                                        </p:tgtEl>
                                        <p:attrNameLst>
                                          <p:attrName>style.visibility</p:attrName>
                                        </p:attrNameLst>
                                      </p:cBhvr>
                                      <p:to>
                                        <p:strVal val="hidden"/>
                                      </p:to>
                                    </p:set>
                                  </p:childTnLst>
                                </p:cTn>
                              </p:par>
                              <p:par>
                                <p:cTn id="264" presetID="9" presetClass="exit" presetSubtype="0" fill="hold" grpId="2" nodeType="withEffect">
                                  <p:stCondLst>
                                    <p:cond delay="0"/>
                                  </p:stCondLst>
                                  <p:childTnLst>
                                    <p:animEffect transition="out" filter="dissolve">
                                      <p:cBhvr>
                                        <p:cTn id="265" dur="500"/>
                                        <p:tgtEl>
                                          <p:spTgt spid="16"/>
                                        </p:tgtEl>
                                      </p:cBhvr>
                                    </p:animEffect>
                                    <p:set>
                                      <p:cBhvr>
                                        <p:cTn id="266" dur="1" fill="hold">
                                          <p:stCondLst>
                                            <p:cond delay="499"/>
                                          </p:stCondLst>
                                        </p:cTn>
                                        <p:tgtEl>
                                          <p:spTgt spid="16"/>
                                        </p:tgtEl>
                                        <p:attrNameLst>
                                          <p:attrName>style.visibility</p:attrName>
                                        </p:attrNameLst>
                                      </p:cBhvr>
                                      <p:to>
                                        <p:strVal val="hidden"/>
                                      </p:to>
                                    </p:set>
                                  </p:childTnLst>
                                </p:cTn>
                              </p:par>
                              <p:par>
                                <p:cTn id="267" presetID="9" presetClass="exit" presetSubtype="0" fill="hold" nodeType="withEffect">
                                  <p:stCondLst>
                                    <p:cond delay="0"/>
                                  </p:stCondLst>
                                  <p:childTnLst>
                                    <p:animEffect transition="out" filter="dissolve">
                                      <p:cBhvr>
                                        <p:cTn id="268" dur="500"/>
                                        <p:tgtEl>
                                          <p:spTgt spid="20"/>
                                        </p:tgtEl>
                                      </p:cBhvr>
                                    </p:animEffect>
                                    <p:set>
                                      <p:cBhvr>
                                        <p:cTn id="269" dur="1" fill="hold">
                                          <p:stCondLst>
                                            <p:cond delay="499"/>
                                          </p:stCondLst>
                                        </p:cTn>
                                        <p:tgtEl>
                                          <p:spTgt spid="20"/>
                                        </p:tgtEl>
                                        <p:attrNameLst>
                                          <p:attrName>style.visibility</p:attrName>
                                        </p:attrNameLst>
                                      </p:cBhvr>
                                      <p:to>
                                        <p:strVal val="hidden"/>
                                      </p:to>
                                    </p:set>
                                  </p:childTnLst>
                                </p:cTn>
                              </p:par>
                              <p:par>
                                <p:cTn id="270" presetID="9" presetClass="exit" presetSubtype="0" fill="hold" grpId="4" nodeType="withEffect">
                                  <p:stCondLst>
                                    <p:cond delay="0"/>
                                  </p:stCondLst>
                                  <p:childTnLst>
                                    <p:animEffect transition="out" filter="dissolve">
                                      <p:cBhvr>
                                        <p:cTn id="271" dur="500"/>
                                        <p:tgtEl>
                                          <p:spTgt spid="90"/>
                                        </p:tgtEl>
                                      </p:cBhvr>
                                    </p:animEffect>
                                    <p:set>
                                      <p:cBhvr>
                                        <p:cTn id="272" dur="1" fill="hold">
                                          <p:stCondLst>
                                            <p:cond delay="499"/>
                                          </p:stCondLst>
                                        </p:cTn>
                                        <p:tgtEl>
                                          <p:spTgt spid="90"/>
                                        </p:tgtEl>
                                        <p:attrNameLst>
                                          <p:attrName>style.visibility</p:attrName>
                                        </p:attrNameLst>
                                      </p:cBhvr>
                                      <p:to>
                                        <p:strVal val="hidden"/>
                                      </p:to>
                                    </p:set>
                                  </p:childTnLst>
                                </p:cTn>
                              </p:par>
                              <p:par>
                                <p:cTn id="273" presetID="9" presetClass="exit" presetSubtype="0" fill="hold" grpId="4" nodeType="withEffect">
                                  <p:stCondLst>
                                    <p:cond delay="0"/>
                                  </p:stCondLst>
                                  <p:childTnLst>
                                    <p:animEffect transition="out" filter="dissolve">
                                      <p:cBhvr>
                                        <p:cTn id="274" dur="500"/>
                                        <p:tgtEl>
                                          <p:spTgt spid="91"/>
                                        </p:tgtEl>
                                      </p:cBhvr>
                                    </p:animEffect>
                                    <p:set>
                                      <p:cBhvr>
                                        <p:cTn id="275" dur="1" fill="hold">
                                          <p:stCondLst>
                                            <p:cond delay="499"/>
                                          </p:stCondLst>
                                        </p:cTn>
                                        <p:tgtEl>
                                          <p:spTgt spid="91"/>
                                        </p:tgtEl>
                                        <p:attrNameLst>
                                          <p:attrName>style.visibility</p:attrName>
                                        </p:attrNameLst>
                                      </p:cBhvr>
                                      <p:to>
                                        <p:strVal val="hidden"/>
                                      </p:to>
                                    </p:set>
                                  </p:childTnLst>
                                </p:cTn>
                              </p:par>
                              <p:par>
                                <p:cTn id="276" presetID="9" presetClass="exit" presetSubtype="0" fill="hold" grpId="2" nodeType="withEffect">
                                  <p:stCondLst>
                                    <p:cond delay="0"/>
                                  </p:stCondLst>
                                  <p:childTnLst>
                                    <p:animEffect transition="out" filter="dissolve">
                                      <p:cBhvr>
                                        <p:cTn id="277" dur="500"/>
                                        <p:tgtEl>
                                          <p:spTgt spid="29"/>
                                        </p:tgtEl>
                                      </p:cBhvr>
                                    </p:animEffect>
                                    <p:set>
                                      <p:cBhvr>
                                        <p:cTn id="278" dur="1" fill="hold">
                                          <p:stCondLst>
                                            <p:cond delay="499"/>
                                          </p:stCondLst>
                                        </p:cTn>
                                        <p:tgtEl>
                                          <p:spTgt spid="29"/>
                                        </p:tgtEl>
                                        <p:attrNameLst>
                                          <p:attrName>style.visibility</p:attrName>
                                        </p:attrNameLst>
                                      </p:cBhvr>
                                      <p:to>
                                        <p:strVal val="hidden"/>
                                      </p:to>
                                    </p:set>
                                  </p:childTnLst>
                                </p:cTn>
                              </p:par>
                              <p:par>
                                <p:cTn id="279" presetID="9" presetClass="exit" presetSubtype="0" fill="hold" grpId="1" nodeType="withEffect">
                                  <p:stCondLst>
                                    <p:cond delay="0"/>
                                  </p:stCondLst>
                                  <p:childTnLst>
                                    <p:animEffect transition="out" filter="dissolve">
                                      <p:cBhvr>
                                        <p:cTn id="280" dur="500"/>
                                        <p:tgtEl>
                                          <p:spTgt spid="97"/>
                                        </p:tgtEl>
                                      </p:cBhvr>
                                    </p:animEffect>
                                    <p:set>
                                      <p:cBhvr>
                                        <p:cTn id="281" dur="1" fill="hold">
                                          <p:stCondLst>
                                            <p:cond delay="499"/>
                                          </p:stCondLst>
                                        </p:cTn>
                                        <p:tgtEl>
                                          <p:spTgt spid="97"/>
                                        </p:tgtEl>
                                        <p:attrNameLst>
                                          <p:attrName>style.visibility</p:attrName>
                                        </p:attrNameLst>
                                      </p:cBhvr>
                                      <p:to>
                                        <p:strVal val="hidden"/>
                                      </p:to>
                                    </p:set>
                                  </p:childTnLst>
                                </p:cTn>
                              </p:par>
                              <p:par>
                                <p:cTn id="282" presetID="9" presetClass="exit" presetSubtype="0" fill="hold" nodeType="withEffect">
                                  <p:stCondLst>
                                    <p:cond delay="0"/>
                                  </p:stCondLst>
                                  <p:childTnLst>
                                    <p:animEffect transition="out" filter="dissolve">
                                      <p:cBhvr>
                                        <p:cTn id="283" dur="500"/>
                                        <p:tgtEl>
                                          <p:spTgt spid="102"/>
                                        </p:tgtEl>
                                      </p:cBhvr>
                                    </p:animEffect>
                                    <p:set>
                                      <p:cBhvr>
                                        <p:cTn id="284" dur="1" fill="hold">
                                          <p:stCondLst>
                                            <p:cond delay="499"/>
                                          </p:stCondLst>
                                        </p:cTn>
                                        <p:tgtEl>
                                          <p:spTgt spid="102"/>
                                        </p:tgtEl>
                                        <p:attrNameLst>
                                          <p:attrName>style.visibility</p:attrName>
                                        </p:attrNameLst>
                                      </p:cBhvr>
                                      <p:to>
                                        <p:strVal val="hidden"/>
                                      </p:to>
                                    </p:set>
                                  </p:childTnLst>
                                </p:cTn>
                              </p:par>
                              <p:par>
                                <p:cTn id="285" presetID="9" presetClass="exit" presetSubtype="0" fill="hold" nodeType="withEffect">
                                  <p:stCondLst>
                                    <p:cond delay="0"/>
                                  </p:stCondLst>
                                  <p:childTnLst>
                                    <p:animEffect transition="out" filter="dissolve">
                                      <p:cBhvr>
                                        <p:cTn id="286" dur="500"/>
                                        <p:tgtEl>
                                          <p:spTgt spid="104"/>
                                        </p:tgtEl>
                                      </p:cBhvr>
                                    </p:animEffect>
                                    <p:set>
                                      <p:cBhvr>
                                        <p:cTn id="287" dur="1" fill="hold">
                                          <p:stCondLst>
                                            <p:cond delay="499"/>
                                          </p:stCondLst>
                                        </p:cTn>
                                        <p:tgtEl>
                                          <p:spTgt spid="104"/>
                                        </p:tgtEl>
                                        <p:attrNameLst>
                                          <p:attrName>style.visibility</p:attrName>
                                        </p:attrNameLst>
                                      </p:cBhvr>
                                      <p:to>
                                        <p:strVal val="hidden"/>
                                      </p:to>
                                    </p:set>
                                  </p:childTnLst>
                                </p:cTn>
                              </p:par>
                              <p:par>
                                <p:cTn id="288" presetID="9" presetClass="exit" presetSubtype="0" fill="hold" grpId="1" nodeType="withEffect">
                                  <p:stCondLst>
                                    <p:cond delay="0"/>
                                  </p:stCondLst>
                                  <p:childTnLst>
                                    <p:animEffect transition="out" filter="dissolve">
                                      <p:cBhvr>
                                        <p:cTn id="289" dur="500"/>
                                        <p:tgtEl>
                                          <p:spTgt spid="105"/>
                                        </p:tgtEl>
                                      </p:cBhvr>
                                    </p:animEffect>
                                    <p:set>
                                      <p:cBhvr>
                                        <p:cTn id="290" dur="1" fill="hold">
                                          <p:stCondLst>
                                            <p:cond delay="499"/>
                                          </p:stCondLst>
                                        </p:cTn>
                                        <p:tgtEl>
                                          <p:spTgt spid="105"/>
                                        </p:tgtEl>
                                        <p:attrNameLst>
                                          <p:attrName>style.visibility</p:attrName>
                                        </p:attrNameLst>
                                      </p:cBhvr>
                                      <p:to>
                                        <p:strVal val="hidden"/>
                                      </p:to>
                                    </p:set>
                                  </p:childTnLst>
                                </p:cTn>
                              </p:par>
                              <p:par>
                                <p:cTn id="291" presetID="9" presetClass="exit" presetSubtype="0" fill="hold" grpId="1" nodeType="withEffect">
                                  <p:stCondLst>
                                    <p:cond delay="0"/>
                                  </p:stCondLst>
                                  <p:childTnLst>
                                    <p:animEffect transition="out" filter="dissolve">
                                      <p:cBhvr>
                                        <p:cTn id="292" dur="500"/>
                                        <p:tgtEl>
                                          <p:spTgt spid="107"/>
                                        </p:tgtEl>
                                      </p:cBhvr>
                                    </p:animEffect>
                                    <p:set>
                                      <p:cBhvr>
                                        <p:cTn id="293" dur="1" fill="hold">
                                          <p:stCondLst>
                                            <p:cond delay="499"/>
                                          </p:stCondLst>
                                        </p:cTn>
                                        <p:tgtEl>
                                          <p:spTgt spid="107"/>
                                        </p:tgtEl>
                                        <p:attrNameLst>
                                          <p:attrName>style.visibility</p:attrName>
                                        </p:attrNameLst>
                                      </p:cBhvr>
                                      <p:to>
                                        <p:strVal val="hidden"/>
                                      </p:to>
                                    </p:set>
                                  </p:childTnLst>
                                </p:cTn>
                              </p:par>
                              <p:par>
                                <p:cTn id="294" presetID="9" presetClass="exit" presetSubtype="0" fill="hold" grpId="0" nodeType="withEffect">
                                  <p:stCondLst>
                                    <p:cond delay="0"/>
                                  </p:stCondLst>
                                  <p:childTnLst>
                                    <p:animEffect transition="out" filter="dissolve">
                                      <p:cBhvr>
                                        <p:cTn id="295" dur="500"/>
                                        <p:tgtEl>
                                          <p:spTgt spid="110">
                                            <p:txEl>
                                              <p:pRg st="0" end="0"/>
                                            </p:txEl>
                                          </p:spTgt>
                                        </p:tgtEl>
                                      </p:cBhvr>
                                    </p:animEffect>
                                    <p:set>
                                      <p:cBhvr>
                                        <p:cTn id="296" dur="1" fill="hold">
                                          <p:stCondLst>
                                            <p:cond delay="499"/>
                                          </p:stCondLst>
                                        </p:cTn>
                                        <p:tgtEl>
                                          <p:spTgt spid="110">
                                            <p:txEl>
                                              <p:pRg st="0" end="0"/>
                                            </p:txEl>
                                          </p:spTgt>
                                        </p:tgtEl>
                                        <p:attrNameLst>
                                          <p:attrName>style.visibility</p:attrName>
                                        </p:attrNameLst>
                                      </p:cBhvr>
                                      <p:to>
                                        <p:strVal val="hidden"/>
                                      </p:to>
                                    </p:set>
                                  </p:childTnLst>
                                </p:cTn>
                              </p:par>
                              <p:par>
                                <p:cTn id="297" presetID="9" presetClass="exit" presetSubtype="0" fill="hold" grpId="1" nodeType="withEffect">
                                  <p:stCondLst>
                                    <p:cond delay="0"/>
                                  </p:stCondLst>
                                  <p:childTnLst>
                                    <p:animEffect transition="out" filter="dissolve">
                                      <p:cBhvr>
                                        <p:cTn id="298" dur="500"/>
                                        <p:tgtEl>
                                          <p:spTgt spid="112"/>
                                        </p:tgtEl>
                                      </p:cBhvr>
                                    </p:animEffect>
                                    <p:set>
                                      <p:cBhvr>
                                        <p:cTn id="299" dur="1" fill="hold">
                                          <p:stCondLst>
                                            <p:cond delay="499"/>
                                          </p:stCondLst>
                                        </p:cTn>
                                        <p:tgtEl>
                                          <p:spTgt spid="112"/>
                                        </p:tgtEl>
                                        <p:attrNameLst>
                                          <p:attrName>style.visibility</p:attrName>
                                        </p:attrNameLst>
                                      </p:cBhvr>
                                      <p:to>
                                        <p:strVal val="hidden"/>
                                      </p:to>
                                    </p:set>
                                  </p:childTnLst>
                                </p:cTn>
                              </p:par>
                              <p:par>
                                <p:cTn id="300" presetID="9" presetClass="exit" presetSubtype="0" fill="hold" grpId="1" nodeType="withEffect">
                                  <p:stCondLst>
                                    <p:cond delay="0"/>
                                  </p:stCondLst>
                                  <p:childTnLst>
                                    <p:animEffect transition="out" filter="dissolve">
                                      <p:cBhvr>
                                        <p:cTn id="301" dur="500"/>
                                        <p:tgtEl>
                                          <p:spTgt spid="111"/>
                                        </p:tgtEl>
                                      </p:cBhvr>
                                    </p:animEffect>
                                    <p:set>
                                      <p:cBhvr>
                                        <p:cTn id="302" dur="1" fill="hold">
                                          <p:stCondLst>
                                            <p:cond delay="499"/>
                                          </p:stCondLst>
                                        </p:cTn>
                                        <p:tgtEl>
                                          <p:spTgt spid="111"/>
                                        </p:tgtEl>
                                        <p:attrNameLst>
                                          <p:attrName>style.visibility</p:attrName>
                                        </p:attrNameLst>
                                      </p:cBhvr>
                                      <p:to>
                                        <p:strVal val="hidden"/>
                                      </p:to>
                                    </p:set>
                                  </p:childTnLst>
                                </p:cTn>
                              </p:par>
                              <p:par>
                                <p:cTn id="303" presetID="9" presetClass="exit" presetSubtype="0" fill="hold" grpId="1" nodeType="withEffect">
                                  <p:stCondLst>
                                    <p:cond delay="0"/>
                                  </p:stCondLst>
                                  <p:childTnLst>
                                    <p:animEffect transition="out" filter="dissolve">
                                      <p:cBhvr>
                                        <p:cTn id="304" dur="500"/>
                                        <p:tgtEl>
                                          <p:spTgt spid="113"/>
                                        </p:tgtEl>
                                      </p:cBhvr>
                                    </p:animEffect>
                                    <p:set>
                                      <p:cBhvr>
                                        <p:cTn id="305" dur="1" fill="hold">
                                          <p:stCondLst>
                                            <p:cond delay="499"/>
                                          </p:stCondLst>
                                        </p:cTn>
                                        <p:tgtEl>
                                          <p:spTgt spid="113"/>
                                        </p:tgtEl>
                                        <p:attrNameLst>
                                          <p:attrName>style.visibility</p:attrName>
                                        </p:attrNameLst>
                                      </p:cBhvr>
                                      <p:to>
                                        <p:strVal val="hidden"/>
                                      </p:to>
                                    </p:set>
                                  </p:childTnLst>
                                </p:cTn>
                              </p:par>
                            </p:childTnLst>
                          </p:cTn>
                        </p:par>
                        <p:par>
                          <p:cTn id="306" fill="hold">
                            <p:stCondLst>
                              <p:cond delay="500"/>
                            </p:stCondLst>
                            <p:childTnLst>
                              <p:par>
                                <p:cTn id="307" presetID="22" presetClass="entr" presetSubtype="8" fill="hold" grpId="0" nodeType="afterEffect">
                                  <p:stCondLst>
                                    <p:cond delay="0"/>
                                  </p:stCondLst>
                                  <p:childTnLst>
                                    <p:set>
                                      <p:cBhvr>
                                        <p:cTn id="308" dur="1" fill="hold">
                                          <p:stCondLst>
                                            <p:cond delay="0"/>
                                          </p:stCondLst>
                                        </p:cTn>
                                        <p:tgtEl>
                                          <p:spTgt spid="108"/>
                                        </p:tgtEl>
                                        <p:attrNameLst>
                                          <p:attrName>style.visibility</p:attrName>
                                        </p:attrNameLst>
                                      </p:cBhvr>
                                      <p:to>
                                        <p:strVal val="visible"/>
                                      </p:to>
                                    </p:set>
                                    <p:animEffect transition="in" filter="wipe(left)">
                                      <p:cBhvr>
                                        <p:cTn id="309" dur="500"/>
                                        <p:tgtEl>
                                          <p:spTgt spid="108"/>
                                        </p:tgtEl>
                                      </p:cBhvr>
                                    </p:animEffect>
                                  </p:childTnLst>
                                </p:cTn>
                              </p:par>
                            </p:childTnLst>
                          </p:cTn>
                        </p:par>
                        <p:par>
                          <p:cTn id="310" fill="hold">
                            <p:stCondLst>
                              <p:cond delay="1000"/>
                            </p:stCondLst>
                            <p:childTnLst>
                              <p:par>
                                <p:cTn id="311" presetID="9" presetClass="entr" presetSubtype="0" fill="hold" grpId="1" nodeType="afterEffect">
                                  <p:stCondLst>
                                    <p:cond delay="0"/>
                                  </p:stCondLst>
                                  <p:childTnLst>
                                    <p:set>
                                      <p:cBhvr>
                                        <p:cTn id="312" dur="1" fill="hold">
                                          <p:stCondLst>
                                            <p:cond delay="0"/>
                                          </p:stCondLst>
                                        </p:cTn>
                                        <p:tgtEl>
                                          <p:spTgt spid="109"/>
                                        </p:tgtEl>
                                        <p:attrNameLst>
                                          <p:attrName>style.visibility</p:attrName>
                                        </p:attrNameLst>
                                      </p:cBhvr>
                                      <p:to>
                                        <p:strVal val="visible"/>
                                      </p:to>
                                    </p:set>
                                    <p:animEffect transition="in" filter="dissolve">
                                      <p:cBhvr>
                                        <p:cTn id="31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99" grpId="0" animBg="1"/>
      <p:bldP spid="99" grpId="1" animBg="1"/>
      <p:bldP spid="58" grpId="0"/>
      <p:bldP spid="58" grpId="1"/>
      <p:bldP spid="58" grpId="2"/>
      <p:bldP spid="58" grpId="3"/>
      <p:bldP spid="59" grpId="0" animBg="1"/>
      <p:bldP spid="59" grpId="1" animBg="1"/>
      <p:bldP spid="61" grpId="0"/>
      <p:bldP spid="61" grpId="1"/>
      <p:bldP spid="61" grpId="2"/>
      <p:bldP spid="63" grpId="0"/>
      <p:bldP spid="63" grpId="1"/>
      <p:bldP spid="14" grpId="0"/>
      <p:bldP spid="14" grpId="1"/>
      <p:bldP spid="14" grpId="2"/>
      <p:bldP spid="14" grpId="3"/>
      <p:bldP spid="16" grpId="0"/>
      <p:bldP spid="16" grpId="1"/>
      <p:bldP spid="16" grpId="2"/>
      <p:bldP spid="90" grpId="2"/>
      <p:bldP spid="90" grpId="3"/>
      <p:bldP spid="90" grpId="4"/>
      <p:bldP spid="91" grpId="2"/>
      <p:bldP spid="91" grpId="3"/>
      <p:bldP spid="91" grpId="4"/>
      <p:bldP spid="29" grpId="0"/>
      <p:bldP spid="29" grpId="1"/>
      <p:bldP spid="29" grpId="2"/>
      <p:bldP spid="97" grpId="0"/>
      <p:bldP spid="97" grpId="1"/>
      <p:bldP spid="97" grpId="3"/>
      <p:bldP spid="2" grpId="0"/>
      <p:bldP spid="31" grpId="0"/>
      <p:bldP spid="33" grpId="0" animBg="1"/>
      <p:bldP spid="34" grpId="0"/>
      <p:bldP spid="35" grpId="0" animBg="1"/>
      <p:bldP spid="39" grpId="0" animBg="1"/>
      <p:bldP spid="42" grpId="0" animBg="1"/>
      <p:bldP spid="43" grpId="0" animBg="1"/>
      <p:bldP spid="44" grpId="0"/>
      <p:bldP spid="45" grpId="0"/>
      <p:bldP spid="46" grpId="0"/>
      <p:bldP spid="49" grpId="0"/>
      <p:bldP spid="13" grpId="0"/>
      <p:bldP spid="50" grpId="0"/>
      <p:bldP spid="51" grpId="0"/>
      <p:bldP spid="51" grpId="1"/>
      <p:bldP spid="28" grpId="0"/>
      <p:bldP spid="92" grpId="0"/>
      <p:bldP spid="93" grpId="0"/>
      <p:bldP spid="94" grpId="0"/>
      <p:bldP spid="95" grpId="0"/>
      <p:bldP spid="98" grpId="2" animBg="1"/>
      <p:bldP spid="105" grpId="0"/>
      <p:bldP spid="105" grpId="1"/>
      <p:bldP spid="105" grpId="3"/>
      <p:bldP spid="107" grpId="0"/>
      <p:bldP spid="107" grpId="1"/>
      <p:bldP spid="107" grpId="3"/>
      <p:bldP spid="108" grpId="0"/>
      <p:bldP spid="109" grpId="1"/>
      <p:bldP spid="110" grpId="0" build="allAtOnce"/>
      <p:bldP spid="111" grpId="0"/>
      <p:bldP spid="111" grpId="1"/>
      <p:bldP spid="112" grpId="0"/>
      <p:bldP spid="112" grpId="1"/>
      <p:bldP spid="113" grpId="0"/>
      <p:bldP spid="1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Drawing inference about population mean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3" name="Oval 32">
            <a:extLst>
              <a:ext uri="{FF2B5EF4-FFF2-40B4-BE49-F238E27FC236}">
                <a16:creationId xmlns:a16="http://schemas.microsoft.com/office/drawing/2014/main" id="{6098B8D7-A0EC-BB47-BE04-4AD6C378F60D}"/>
              </a:ext>
            </a:extLst>
          </p:cNvPr>
          <p:cNvSpPr/>
          <p:nvPr/>
        </p:nvSpPr>
        <p:spPr>
          <a:xfrm>
            <a:off x="8447315" y="1825625"/>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34" name="Rectangle 33">
            <a:extLst>
              <a:ext uri="{FF2B5EF4-FFF2-40B4-BE49-F238E27FC236}">
                <a16:creationId xmlns:a16="http://schemas.microsoft.com/office/drawing/2014/main" id="{EA69C624-88FD-6C4C-B029-A104AFC7E5C8}"/>
              </a:ext>
            </a:extLst>
          </p:cNvPr>
          <p:cNvSpPr/>
          <p:nvPr/>
        </p:nvSpPr>
        <p:spPr>
          <a:xfrm>
            <a:off x="9683290" y="3462569"/>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50" name="Rectangle 49">
            <a:extLst>
              <a:ext uri="{FF2B5EF4-FFF2-40B4-BE49-F238E27FC236}">
                <a16:creationId xmlns:a16="http://schemas.microsoft.com/office/drawing/2014/main" id="{A125F6B1-7DD7-C246-894B-A89753B3B482}"/>
              </a:ext>
            </a:extLst>
          </p:cNvPr>
          <p:cNvSpPr/>
          <p:nvPr/>
        </p:nvSpPr>
        <p:spPr>
          <a:xfrm>
            <a:off x="9130153" y="2360929"/>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28" name="Rectangle 27">
            <a:extLst>
              <a:ext uri="{FF2B5EF4-FFF2-40B4-BE49-F238E27FC236}">
                <a16:creationId xmlns:a16="http://schemas.microsoft.com/office/drawing/2014/main" id="{820EB244-C731-AE4C-8ADF-34769DA0BF6A}"/>
              </a:ext>
            </a:extLst>
          </p:cNvPr>
          <p:cNvSpPr/>
          <p:nvPr/>
        </p:nvSpPr>
        <p:spPr>
          <a:xfrm>
            <a:off x="9717506" y="2487141"/>
            <a:ext cx="1338828" cy="523220"/>
          </a:xfrm>
          <a:prstGeom prst="rect">
            <a:avLst/>
          </a:prstGeom>
        </p:spPr>
        <p:txBody>
          <a:bodyPr wrap="none">
            <a:spAutoFit/>
          </a:bodyPr>
          <a:lstStyle/>
          <a:p>
            <a:r>
              <a:rPr lang="en-US" sz="2800" b="1" dirty="0">
                <a:latin typeface="Lucida Handwriting" panose="03010101010101010101" pitchFamily="66" charset="77"/>
              </a:rPr>
              <a:t>= </a:t>
            </a:r>
            <a:r>
              <a:rPr lang="en-US" sz="2800" b="1" dirty="0" err="1"/>
              <a:t>sd</a:t>
            </a:r>
            <a:r>
              <a:rPr lang="en-US" sz="2800" b="1" dirty="0"/>
              <a:t>(</a:t>
            </a:r>
            <a:r>
              <a:rPr lang="en-US" sz="2800" b="1" dirty="0">
                <a:solidFill>
                  <a:srgbClr val="FF0000"/>
                </a:solidFill>
                <a:latin typeface="Lucida Handwriting" panose="03010101010101010101" pitchFamily="66" charset="77"/>
              </a:rPr>
              <a:t>x</a:t>
            </a:r>
            <a:r>
              <a:rPr lang="en-US" sz="2800" b="1" dirty="0"/>
              <a:t>)</a:t>
            </a:r>
            <a:endParaRPr lang="en-US" sz="2800" dirty="0"/>
          </a:p>
        </p:txBody>
      </p:sp>
      <p:sp>
        <p:nvSpPr>
          <p:cNvPr id="51" name="TextBox 50">
            <a:extLst>
              <a:ext uri="{FF2B5EF4-FFF2-40B4-BE49-F238E27FC236}">
                <a16:creationId xmlns:a16="http://schemas.microsoft.com/office/drawing/2014/main" id="{F561EE01-8189-B74D-A130-8AB02800CFCD}"/>
              </a:ext>
            </a:extLst>
          </p:cNvPr>
          <p:cNvSpPr txBox="1"/>
          <p:nvPr/>
        </p:nvSpPr>
        <p:spPr>
          <a:xfrm>
            <a:off x="9648209" y="242846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92" name="Rectangle 91">
            <a:extLst>
              <a:ext uri="{FF2B5EF4-FFF2-40B4-BE49-F238E27FC236}">
                <a16:creationId xmlns:a16="http://schemas.microsoft.com/office/drawing/2014/main" id="{3ECAF1C4-DAA0-724A-8604-909FA8507657}"/>
              </a:ext>
            </a:extLst>
          </p:cNvPr>
          <p:cNvSpPr/>
          <p:nvPr/>
        </p:nvSpPr>
        <p:spPr>
          <a:xfrm>
            <a:off x="9276186" y="5187867"/>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93" name="Rectangle 92">
            <a:extLst>
              <a:ext uri="{FF2B5EF4-FFF2-40B4-BE49-F238E27FC236}">
                <a16:creationId xmlns:a16="http://schemas.microsoft.com/office/drawing/2014/main" id="{BDB79C37-D8E8-0C4C-9800-709461C15933}"/>
              </a:ext>
            </a:extLst>
          </p:cNvPr>
          <p:cNvSpPr/>
          <p:nvPr/>
        </p:nvSpPr>
        <p:spPr>
          <a:xfrm>
            <a:off x="8519889" y="4759641"/>
            <a:ext cx="2756845" cy="461665"/>
          </a:xfrm>
          <a:prstGeom prst="rect">
            <a:avLst/>
          </a:prstGeom>
        </p:spPr>
        <p:txBody>
          <a:bodyPr wrap="none">
            <a:spAutoFit/>
          </a:bodyPr>
          <a:lstStyle/>
          <a:p>
            <a:r>
              <a:rPr lang="en-US" sz="2400" dirty="0"/>
              <a:t>Level of significance:</a:t>
            </a:r>
          </a:p>
        </p:txBody>
      </p:sp>
      <p:sp>
        <p:nvSpPr>
          <p:cNvPr id="94" name="Rectangle 93">
            <a:extLst>
              <a:ext uri="{FF2B5EF4-FFF2-40B4-BE49-F238E27FC236}">
                <a16:creationId xmlns:a16="http://schemas.microsoft.com/office/drawing/2014/main" id="{DDC0A29F-3F0B-6047-9E88-243C634DB8DB}"/>
              </a:ext>
            </a:extLst>
          </p:cNvPr>
          <p:cNvSpPr/>
          <p:nvPr/>
        </p:nvSpPr>
        <p:spPr>
          <a:xfrm>
            <a:off x="9100657" y="6044320"/>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95" name="Rectangle 94">
            <a:extLst>
              <a:ext uri="{FF2B5EF4-FFF2-40B4-BE49-F238E27FC236}">
                <a16:creationId xmlns:a16="http://schemas.microsoft.com/office/drawing/2014/main" id="{52479258-F4DD-3F4C-B93A-3B89621EA497}"/>
              </a:ext>
            </a:extLst>
          </p:cNvPr>
          <p:cNvSpPr/>
          <p:nvPr/>
        </p:nvSpPr>
        <p:spPr>
          <a:xfrm>
            <a:off x="8551628" y="5616093"/>
            <a:ext cx="2693366" cy="461665"/>
          </a:xfrm>
          <a:prstGeom prst="rect">
            <a:avLst/>
          </a:prstGeom>
        </p:spPr>
        <p:txBody>
          <a:bodyPr wrap="none">
            <a:spAutoFit/>
          </a:bodyPr>
          <a:lstStyle/>
          <a:p>
            <a:r>
              <a:rPr lang="en-US" sz="2400" dirty="0"/>
              <a:t>Confidence interval:</a:t>
            </a:r>
          </a:p>
        </p:txBody>
      </p:sp>
      <p:sp>
        <p:nvSpPr>
          <p:cNvPr id="3" name="Rounded Rectangle 2">
            <a:extLst>
              <a:ext uri="{FF2B5EF4-FFF2-40B4-BE49-F238E27FC236}">
                <a16:creationId xmlns:a16="http://schemas.microsoft.com/office/drawing/2014/main" id="{F9B6D71C-5513-7D45-87EE-CB5D17E62CA4}"/>
              </a:ext>
            </a:extLst>
          </p:cNvPr>
          <p:cNvSpPr/>
          <p:nvPr/>
        </p:nvSpPr>
        <p:spPr>
          <a:xfrm>
            <a:off x="9088386" y="2440038"/>
            <a:ext cx="1967948" cy="63931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E99A25-61D5-4D49-BBD1-649A7259C5F4}"/>
              </a:ext>
            </a:extLst>
          </p:cNvPr>
          <p:cNvSpPr txBox="1"/>
          <p:nvPr/>
        </p:nvSpPr>
        <p:spPr>
          <a:xfrm>
            <a:off x="9188148" y="1396015"/>
            <a:ext cx="1420325" cy="369332"/>
          </a:xfrm>
          <a:prstGeom prst="rect">
            <a:avLst/>
          </a:prstGeom>
          <a:noFill/>
        </p:spPr>
        <p:txBody>
          <a:bodyPr wrap="none" rtlCol="0">
            <a:spAutoFit/>
          </a:bodyPr>
          <a:lstStyle/>
          <a:p>
            <a:r>
              <a:rPr lang="en-US" dirty="0"/>
              <a:t>Large sample</a:t>
            </a:r>
          </a:p>
        </p:txBody>
      </p:sp>
      <p:sp>
        <p:nvSpPr>
          <p:cNvPr id="60" name="TextBox 59">
            <a:extLst>
              <a:ext uri="{FF2B5EF4-FFF2-40B4-BE49-F238E27FC236}">
                <a16:creationId xmlns:a16="http://schemas.microsoft.com/office/drawing/2014/main" id="{BC71D35D-C9C5-EE43-A213-BBE1D064EF2F}"/>
              </a:ext>
            </a:extLst>
          </p:cNvPr>
          <p:cNvSpPr txBox="1"/>
          <p:nvPr/>
        </p:nvSpPr>
        <p:spPr>
          <a:xfrm>
            <a:off x="9188148" y="1396015"/>
            <a:ext cx="1418978" cy="369332"/>
          </a:xfrm>
          <a:prstGeom prst="rect">
            <a:avLst/>
          </a:prstGeom>
          <a:noFill/>
        </p:spPr>
        <p:txBody>
          <a:bodyPr wrap="none" rtlCol="0">
            <a:spAutoFit/>
          </a:bodyPr>
          <a:lstStyle/>
          <a:p>
            <a:r>
              <a:rPr lang="en-US" dirty="0"/>
              <a:t>Small sample</a:t>
            </a:r>
          </a:p>
        </p:txBody>
      </p:sp>
      <p:sp>
        <p:nvSpPr>
          <p:cNvPr id="31" name="Rectangle 30">
            <a:extLst>
              <a:ext uri="{FF2B5EF4-FFF2-40B4-BE49-F238E27FC236}">
                <a16:creationId xmlns:a16="http://schemas.microsoft.com/office/drawing/2014/main" id="{6F5E9202-EEA3-9347-98C0-61A9B0B36A40}"/>
              </a:ext>
            </a:extLst>
          </p:cNvPr>
          <p:cNvSpPr/>
          <p:nvPr/>
        </p:nvSpPr>
        <p:spPr>
          <a:xfrm>
            <a:off x="2300060" y="3162578"/>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&gt; 30</a:t>
            </a:r>
            <a:endParaRPr lang="en-US" sz="2800" dirty="0"/>
          </a:p>
        </p:txBody>
      </p:sp>
      <p:sp>
        <p:nvSpPr>
          <p:cNvPr id="35" name="Oval 34">
            <a:extLst>
              <a:ext uri="{FF2B5EF4-FFF2-40B4-BE49-F238E27FC236}">
                <a16:creationId xmlns:a16="http://schemas.microsoft.com/office/drawing/2014/main" id="{E2F86E9D-A184-534D-B67F-AF2FB7DFAE92}"/>
              </a:ext>
            </a:extLst>
          </p:cNvPr>
          <p:cNvSpPr/>
          <p:nvPr/>
        </p:nvSpPr>
        <p:spPr>
          <a:xfrm>
            <a:off x="1883679"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39" name="Oval 38">
            <a:extLst>
              <a:ext uri="{FF2B5EF4-FFF2-40B4-BE49-F238E27FC236}">
                <a16:creationId xmlns:a16="http://schemas.microsoft.com/office/drawing/2014/main" id="{25BD5B5C-46B4-2445-B384-AE73444417A9}"/>
              </a:ext>
            </a:extLst>
          </p:cNvPr>
          <p:cNvSpPr/>
          <p:nvPr/>
        </p:nvSpPr>
        <p:spPr>
          <a:xfrm>
            <a:off x="2410991"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42" name="Oval 41">
            <a:extLst>
              <a:ext uri="{FF2B5EF4-FFF2-40B4-BE49-F238E27FC236}">
                <a16:creationId xmlns:a16="http://schemas.microsoft.com/office/drawing/2014/main" id="{30671D01-D04B-7442-B448-E072997714B9}"/>
              </a:ext>
            </a:extLst>
          </p:cNvPr>
          <p:cNvSpPr/>
          <p:nvPr/>
        </p:nvSpPr>
        <p:spPr>
          <a:xfrm>
            <a:off x="2938303" y="250952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43" name="Oval 42">
            <a:extLst>
              <a:ext uri="{FF2B5EF4-FFF2-40B4-BE49-F238E27FC236}">
                <a16:creationId xmlns:a16="http://schemas.microsoft.com/office/drawing/2014/main" id="{ACA56FE8-9EA0-CC45-8B48-3B32259E57EF}"/>
              </a:ext>
            </a:extLst>
          </p:cNvPr>
          <p:cNvSpPr/>
          <p:nvPr/>
        </p:nvSpPr>
        <p:spPr>
          <a:xfrm>
            <a:off x="3971652" y="2490185"/>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44" name="TextBox 43">
            <a:extLst>
              <a:ext uri="{FF2B5EF4-FFF2-40B4-BE49-F238E27FC236}">
                <a16:creationId xmlns:a16="http://schemas.microsoft.com/office/drawing/2014/main" id="{FC3622A7-45BD-2B48-BEB4-F8C9BAF89EC5}"/>
              </a:ext>
            </a:extLst>
          </p:cNvPr>
          <p:cNvSpPr txBox="1"/>
          <p:nvPr/>
        </p:nvSpPr>
        <p:spPr>
          <a:xfrm>
            <a:off x="3465615" y="2495152"/>
            <a:ext cx="473206" cy="523220"/>
          </a:xfrm>
          <a:prstGeom prst="rect">
            <a:avLst/>
          </a:prstGeom>
          <a:noFill/>
        </p:spPr>
        <p:txBody>
          <a:bodyPr wrap="none" rtlCol="0">
            <a:spAutoFit/>
          </a:bodyPr>
          <a:lstStyle/>
          <a:p>
            <a:r>
              <a:rPr lang="en-US" sz="2800" b="1" dirty="0"/>
              <a:t>...</a:t>
            </a:r>
          </a:p>
        </p:txBody>
      </p:sp>
      <p:sp>
        <p:nvSpPr>
          <p:cNvPr id="45" name="TextBox 44">
            <a:extLst>
              <a:ext uri="{FF2B5EF4-FFF2-40B4-BE49-F238E27FC236}">
                <a16:creationId xmlns:a16="http://schemas.microsoft.com/office/drawing/2014/main" id="{AA138490-2D06-D643-9E56-F65BB67C4B12}"/>
              </a:ext>
            </a:extLst>
          </p:cNvPr>
          <p:cNvSpPr txBox="1"/>
          <p:nvPr/>
        </p:nvSpPr>
        <p:spPr>
          <a:xfrm>
            <a:off x="838200" y="2572096"/>
            <a:ext cx="875561" cy="369332"/>
          </a:xfrm>
          <a:prstGeom prst="rect">
            <a:avLst/>
          </a:prstGeom>
          <a:noFill/>
        </p:spPr>
        <p:txBody>
          <a:bodyPr wrap="none" rtlCol="0">
            <a:spAutoFit/>
          </a:bodyPr>
          <a:lstStyle/>
          <a:p>
            <a:r>
              <a:rPr lang="en-US" dirty="0">
                <a:solidFill>
                  <a:srgbClr val="FF0000"/>
                </a:solidFill>
              </a:rPr>
              <a:t>Sample</a:t>
            </a:r>
          </a:p>
        </p:txBody>
      </p:sp>
      <p:sp>
        <p:nvSpPr>
          <p:cNvPr id="46" name="TextBox 45">
            <a:extLst>
              <a:ext uri="{FF2B5EF4-FFF2-40B4-BE49-F238E27FC236}">
                <a16:creationId xmlns:a16="http://schemas.microsoft.com/office/drawing/2014/main" id="{40B74D53-3E35-FD44-9609-DA5EECC5FB72}"/>
              </a:ext>
            </a:extLst>
          </p:cNvPr>
          <p:cNvSpPr txBox="1"/>
          <p:nvPr/>
        </p:nvSpPr>
        <p:spPr>
          <a:xfrm>
            <a:off x="4693075" y="2460513"/>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8E30D4B-A5D1-D34B-83E0-F4257EF35E40}"/>
                  </a:ext>
                </a:extLst>
              </p:cNvPr>
              <p:cNvSpPr/>
              <p:nvPr/>
            </p:nvSpPr>
            <p:spPr>
              <a:xfrm>
                <a:off x="5229586" y="2368179"/>
                <a:ext cx="1620957"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 </a:t>
                </a:r>
                <a:r>
                  <a:rPr lang="en-US" sz="4400" b="1" dirty="0">
                    <a:latin typeface="Lucida Handwriting" panose="03010101010101010101" pitchFamily="66" charset="77"/>
                  </a:rPr>
                  <a:t>=</a:t>
                </a:r>
                <a:r>
                  <a:rPr lang="en-US" sz="4400" b="1" dirty="0">
                    <a:solidFill>
                      <a:srgbClr val="7030A0"/>
                    </a:solidFill>
                    <a:latin typeface="Lucida Handwriting" panose="03010101010101010101" pitchFamily="66" charset="77"/>
                  </a:rPr>
                  <a:t> </a:t>
                </a:r>
                <a14:m>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a14:m>
                <a:endParaRPr lang="en-US" sz="4400" dirty="0"/>
              </a:p>
            </p:txBody>
          </p:sp>
        </mc:Choice>
        <mc:Fallback xmlns="">
          <p:sp>
            <p:nvSpPr>
              <p:cNvPr id="49" name="Rectangle 48">
                <a:extLst>
                  <a:ext uri="{FF2B5EF4-FFF2-40B4-BE49-F238E27FC236}">
                    <a16:creationId xmlns:a16="http://schemas.microsoft.com/office/drawing/2014/main" id="{58E30D4B-A5D1-D34B-83E0-F4257EF35E40}"/>
                  </a:ext>
                </a:extLst>
              </p:cNvPr>
              <p:cNvSpPr>
                <a:spLocks noRot="1" noChangeAspect="1" noMove="1" noResize="1" noEditPoints="1" noAdjustHandles="1" noChangeArrowheads="1" noChangeShapeType="1" noTextEdit="1"/>
              </p:cNvSpPr>
              <p:nvPr/>
            </p:nvSpPr>
            <p:spPr>
              <a:xfrm>
                <a:off x="5229586" y="2368179"/>
                <a:ext cx="1620957" cy="769441"/>
              </a:xfrm>
              <a:prstGeom prst="rect">
                <a:avLst/>
              </a:prstGeom>
              <a:blipFill>
                <a:blip r:embed="rId3"/>
                <a:stretch>
                  <a:fillRect l="-14844" t="-16129" r="-4688" b="-3548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8555131-49B4-B94B-823B-E31671614143}"/>
              </a:ext>
            </a:extLst>
          </p:cNvPr>
          <p:cNvSpPr txBox="1"/>
          <p:nvPr/>
        </p:nvSpPr>
        <p:spPr>
          <a:xfrm>
            <a:off x="4883818" y="1966798"/>
            <a:ext cx="2312493" cy="461665"/>
          </a:xfrm>
          <a:prstGeom prst="rect">
            <a:avLst/>
          </a:prstGeom>
          <a:noFill/>
        </p:spPr>
        <p:txBody>
          <a:bodyPr wrap="none" rtlCol="0">
            <a:spAutoFit/>
          </a:bodyPr>
          <a:lstStyle/>
          <a:p>
            <a:r>
              <a:rPr lang="en-US" sz="2400" dirty="0"/>
              <a:t>Point estimation:</a:t>
            </a:r>
          </a:p>
        </p:txBody>
      </p:sp>
      <p:sp>
        <p:nvSpPr>
          <p:cNvPr id="98" name="Right Brace 97">
            <a:extLst>
              <a:ext uri="{FF2B5EF4-FFF2-40B4-BE49-F238E27FC236}">
                <a16:creationId xmlns:a16="http://schemas.microsoft.com/office/drawing/2014/main" id="{973829D7-F113-8D41-8875-A609A9B31843}"/>
              </a:ext>
            </a:extLst>
          </p:cNvPr>
          <p:cNvSpPr/>
          <p:nvPr/>
        </p:nvSpPr>
        <p:spPr>
          <a:xfrm rot="5400000">
            <a:off x="3134021" y="1776651"/>
            <a:ext cx="177003" cy="2677687"/>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BAA593A2-42BA-904C-85EB-78368C320E72}"/>
                  </a:ext>
                </a:extLst>
              </p:cNvPr>
              <p:cNvSpPr/>
              <p:nvPr/>
            </p:nvSpPr>
            <p:spPr>
              <a:xfrm>
                <a:off x="2806674" y="4554497"/>
                <a:ext cx="4591065" cy="731739"/>
              </a:xfrm>
              <a:prstGeom prst="rect">
                <a:avLst/>
              </a:prstGeom>
            </p:spPr>
            <p:txBody>
              <a:bodyPr wrap="none">
                <a:spAutoFit/>
              </a:bodyPr>
              <a:lstStyle/>
              <a:p>
                <a:r>
                  <a:rPr lang="en-US" sz="2800" b="1" dirty="0">
                    <a:latin typeface="Lucida Handwriting" panose="03010101010101010101" pitchFamily="66" charset="77"/>
                  </a:rPr>
                  <a:t>(</a:t>
                </a:r>
                <a14:m>
                  <m:oMath xmlns:m="http://schemas.openxmlformats.org/officeDocument/2006/math">
                    <m:acc>
                      <m:accPr>
                        <m:chr m:val="̅"/>
                        <m:ctrlPr>
                          <a:rPr lang="en-US" sz="2800" b="1" i="1" smtClean="0">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solidFill>
                          <a:schemeClr val="tx1"/>
                        </a:solidFill>
                        <a:latin typeface="Cambria Math" panose="02040503050406030204" pitchFamily="18" charset="0"/>
                      </a:rPr>
                      <m:t>−</m:t>
                    </m:r>
                  </m:oMath>
                </a14:m>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14:m>
                  <m:oMath xmlns:m="http://schemas.openxmlformats.org/officeDocument/2006/math">
                    <m:r>
                      <a:rPr lang="en-US" sz="2800" b="1" i="1" dirty="0" smtClean="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 </a:t>
                </a:r>
                <a14:m>
                  <m:oMath xmlns:m="http://schemas.openxmlformats.org/officeDocument/2006/math">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latin typeface="Cambria Math" panose="02040503050406030204" pitchFamily="18" charset="0"/>
                      </a:rPr>
                      <m:t>+</m:t>
                    </m:r>
                  </m:oMath>
                </a14:m>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14:m>
                  <m:oMath xmlns:m="http://schemas.openxmlformats.org/officeDocument/2006/math">
                    <m:r>
                      <a:rPr lang="en-US" sz="2800" b="1" i="1" dirty="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a:t>
                </a:r>
              </a:p>
            </p:txBody>
          </p:sp>
        </mc:Choice>
        <mc:Fallback xmlns="">
          <p:sp>
            <p:nvSpPr>
              <p:cNvPr id="108" name="Rectangle 107">
                <a:extLst>
                  <a:ext uri="{FF2B5EF4-FFF2-40B4-BE49-F238E27FC236}">
                    <a16:creationId xmlns:a16="http://schemas.microsoft.com/office/drawing/2014/main" id="{BAA593A2-42BA-904C-85EB-78368C320E72}"/>
                  </a:ext>
                </a:extLst>
              </p:cNvPr>
              <p:cNvSpPr>
                <a:spLocks noRot="1" noChangeAspect="1" noMove="1" noResize="1" noEditPoints="1" noAdjustHandles="1" noChangeArrowheads="1" noChangeShapeType="1" noTextEdit="1"/>
              </p:cNvSpPr>
              <p:nvPr/>
            </p:nvSpPr>
            <p:spPr>
              <a:xfrm>
                <a:off x="2806674" y="4554497"/>
                <a:ext cx="4591065" cy="731739"/>
              </a:xfrm>
              <a:prstGeom prst="rect">
                <a:avLst/>
              </a:prstGeom>
              <a:blipFill>
                <a:blip r:embed="rId4"/>
                <a:stretch>
                  <a:fillRect l="-2762" r="-1657" b="-10345"/>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ACF43BF8-AE34-224F-BFD0-3A60B5F986BC}"/>
              </a:ext>
            </a:extLst>
          </p:cNvPr>
          <p:cNvSpPr txBox="1"/>
          <p:nvPr/>
        </p:nvSpPr>
        <p:spPr>
          <a:xfrm>
            <a:off x="3793066" y="4152072"/>
            <a:ext cx="2618281" cy="461665"/>
          </a:xfrm>
          <a:prstGeom prst="rect">
            <a:avLst/>
          </a:prstGeom>
          <a:noFill/>
        </p:spPr>
        <p:txBody>
          <a:bodyPr wrap="none" rtlCol="0">
            <a:spAutoFit/>
          </a:bodyPr>
          <a:lstStyle/>
          <a:p>
            <a:r>
              <a:rPr lang="en-US" sz="2400" dirty="0"/>
              <a:t>Interval estimation:</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AD8003B-BEB8-114E-82D1-A3AF7745FEF3}"/>
                  </a:ext>
                </a:extLst>
              </p:cNvPr>
              <p:cNvSpPr/>
              <p:nvPr/>
            </p:nvSpPr>
            <p:spPr>
              <a:xfrm>
                <a:off x="2826552" y="4546195"/>
                <a:ext cx="4634346" cy="731739"/>
              </a:xfrm>
              <a:prstGeom prst="rect">
                <a:avLst/>
              </a:prstGeom>
            </p:spPr>
            <p:txBody>
              <a:bodyPr wrap="none">
                <a:spAutoFit/>
              </a:bodyPr>
              <a:lstStyle/>
              <a:p>
                <a:r>
                  <a:rPr lang="en-US" sz="2800" b="1" dirty="0">
                    <a:latin typeface="Lucida Handwriting" panose="03010101010101010101" pitchFamily="66" charset="77"/>
                  </a:rPr>
                  <a:t>(</a:t>
                </a:r>
                <a14:m>
                  <m:oMath xmlns:m="http://schemas.openxmlformats.org/officeDocument/2006/math">
                    <m:acc>
                      <m:accPr>
                        <m:chr m:val="̅"/>
                        <m:ctrlPr>
                          <a:rPr lang="en-US" sz="2800" b="1" i="1" smtClean="0">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solidFill>
                          <a:schemeClr val="tx1"/>
                        </a:solidFill>
                        <a:latin typeface="Cambria Math" panose="02040503050406030204" pitchFamily="18" charset="0"/>
                      </a:rPr>
                      <m:t>−</m:t>
                    </m:r>
                    <m:r>
                      <a:rPr lang="en-US" sz="2800" b="1" i="1" dirty="0" smtClean="0">
                        <a:solidFill>
                          <a:schemeClr val="tx1"/>
                        </a:solidFill>
                        <a:latin typeface="Cambria Math" panose="02040503050406030204" pitchFamily="18" charset="0"/>
                      </a:rPr>
                      <m:t>        </m:t>
                    </m:r>
                    <m:r>
                      <a:rPr lang="en-US" sz="2800" b="1" i="1" dirty="0" smtClean="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 </a:t>
                </a:r>
                <a14:m>
                  <m:oMath xmlns:m="http://schemas.openxmlformats.org/officeDocument/2006/math">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0" i="0" dirty="0" smtClean="0">
                        <a:latin typeface="Cambria Math" panose="02040503050406030204" pitchFamily="18" charset="0"/>
                      </a:rPr>
                      <m:t>+</m:t>
                    </m:r>
                    <m:r>
                      <a:rPr lang="en-US" sz="2800" b="1" i="1" dirty="0" smtClean="0">
                        <a:latin typeface="Cambria Math" panose="02040503050406030204" pitchFamily="18" charset="0"/>
                      </a:rPr>
                      <m:t>        </m:t>
                    </m:r>
                    <m:r>
                      <a:rPr lang="en-US" sz="2800" b="1" i="1" dirty="0">
                        <a:latin typeface="Cambria Math" panose="02040503050406030204" pitchFamily="18" charset="0"/>
                        <a:ea typeface="Cambria Math" panose="02040503050406030204" pitchFamily="18" charset="0"/>
                      </a:rPr>
                      <m:t>∙</m:t>
                    </m:r>
                    <m:f>
                      <m:fPr>
                        <m:ctrlPr>
                          <a:rPr lang="en-US" sz="2800" b="1" i="1">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a:latin typeface="Cambria Math" panose="02040503050406030204" pitchFamily="18" charset="0"/>
                              </a:rPr>
                            </m:ctrlPr>
                          </m:radPr>
                          <m:deg/>
                          <m:e>
                            <m:r>
                              <m:rPr>
                                <m:nor/>
                              </m:rPr>
                              <a:rPr lang="en-US" sz="2800" b="1" dirty="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a:t>
                </a:r>
              </a:p>
            </p:txBody>
          </p:sp>
        </mc:Choice>
        <mc:Fallback xmlns="">
          <p:sp>
            <p:nvSpPr>
              <p:cNvPr id="52" name="Rectangle 51">
                <a:extLst>
                  <a:ext uri="{FF2B5EF4-FFF2-40B4-BE49-F238E27FC236}">
                    <a16:creationId xmlns:a16="http://schemas.microsoft.com/office/drawing/2014/main" id="{DAD8003B-BEB8-114E-82D1-A3AF7745FEF3}"/>
                  </a:ext>
                </a:extLst>
              </p:cNvPr>
              <p:cNvSpPr>
                <a:spLocks noRot="1" noChangeAspect="1" noMove="1" noResize="1" noEditPoints="1" noAdjustHandles="1" noChangeArrowheads="1" noChangeShapeType="1" noTextEdit="1"/>
              </p:cNvSpPr>
              <p:nvPr/>
            </p:nvSpPr>
            <p:spPr>
              <a:xfrm>
                <a:off x="2826552" y="4546195"/>
                <a:ext cx="4634346" cy="731739"/>
              </a:xfrm>
              <a:prstGeom prst="rect">
                <a:avLst/>
              </a:prstGeom>
              <a:blipFill>
                <a:blip r:embed="rId5"/>
                <a:stretch>
                  <a:fillRect l="-2740" r="-274" b="-8475"/>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4A8B44C5-6493-E943-9281-7157DEDB7C89}"/>
              </a:ext>
            </a:extLst>
          </p:cNvPr>
          <p:cNvSpPr/>
          <p:nvPr/>
        </p:nvSpPr>
        <p:spPr>
          <a:xfrm>
            <a:off x="3614496" y="4670033"/>
            <a:ext cx="830677"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endParaRPr lang="en-US" sz="2800" dirty="0"/>
          </a:p>
        </p:txBody>
      </p:sp>
      <p:sp>
        <p:nvSpPr>
          <p:cNvPr id="56" name="Rectangle 55">
            <a:extLst>
              <a:ext uri="{FF2B5EF4-FFF2-40B4-BE49-F238E27FC236}">
                <a16:creationId xmlns:a16="http://schemas.microsoft.com/office/drawing/2014/main" id="{C1C83B42-DC02-9147-A5D7-AA71B2B981CD}"/>
              </a:ext>
            </a:extLst>
          </p:cNvPr>
          <p:cNvSpPr/>
          <p:nvPr/>
        </p:nvSpPr>
        <p:spPr>
          <a:xfrm>
            <a:off x="5700539" y="4668269"/>
            <a:ext cx="830677"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Z</a:t>
            </a:r>
            <a:r>
              <a:rPr lang="en-US" sz="2800" b="1" baseline="-25000" dirty="0">
                <a:solidFill>
                  <a:srgbClr val="0070C0"/>
                </a:solidFill>
                <a:latin typeface="Lucida Handwriting" panose="03010101010101010101" pitchFamily="66" charset="77"/>
              </a:rPr>
              <a:t>𝛼/2</a:t>
            </a:r>
            <a:endParaRPr lang="en-US" sz="2800" dirty="0"/>
          </a:p>
        </p:txBody>
      </p:sp>
      <p:sp>
        <p:nvSpPr>
          <p:cNvPr id="62" name="Rectangle 61">
            <a:extLst>
              <a:ext uri="{FF2B5EF4-FFF2-40B4-BE49-F238E27FC236}">
                <a16:creationId xmlns:a16="http://schemas.microsoft.com/office/drawing/2014/main" id="{A60E83D7-6B62-264C-9E1A-0E3E8BDEF7F0}"/>
              </a:ext>
            </a:extLst>
          </p:cNvPr>
          <p:cNvSpPr/>
          <p:nvPr/>
        </p:nvSpPr>
        <p:spPr>
          <a:xfrm>
            <a:off x="2300060" y="3167335"/>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&lt; 30</a:t>
            </a:r>
            <a:endParaRPr lang="en-US" sz="2800" dirty="0"/>
          </a:p>
        </p:txBody>
      </p:sp>
      <p:sp>
        <p:nvSpPr>
          <p:cNvPr id="64" name="Rectangle 63">
            <a:extLst>
              <a:ext uri="{FF2B5EF4-FFF2-40B4-BE49-F238E27FC236}">
                <a16:creationId xmlns:a16="http://schemas.microsoft.com/office/drawing/2014/main" id="{B528F43B-E14A-3B4A-9DA3-659604337B81}"/>
              </a:ext>
            </a:extLst>
          </p:cNvPr>
          <p:cNvSpPr/>
          <p:nvPr/>
        </p:nvSpPr>
        <p:spPr>
          <a:xfrm>
            <a:off x="3614496" y="4663495"/>
            <a:ext cx="830677"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T</a:t>
            </a:r>
            <a:r>
              <a:rPr lang="en-US" sz="2800" b="1" baseline="-25000" dirty="0">
                <a:solidFill>
                  <a:srgbClr val="0070C0"/>
                </a:solidFill>
                <a:latin typeface="Lucida Handwriting" panose="03010101010101010101" pitchFamily="66" charset="77"/>
              </a:rPr>
              <a:t>𝛼/2</a:t>
            </a:r>
            <a:endParaRPr lang="en-US" sz="2800" dirty="0"/>
          </a:p>
        </p:txBody>
      </p:sp>
      <p:sp>
        <p:nvSpPr>
          <p:cNvPr id="65" name="Rectangle 64">
            <a:extLst>
              <a:ext uri="{FF2B5EF4-FFF2-40B4-BE49-F238E27FC236}">
                <a16:creationId xmlns:a16="http://schemas.microsoft.com/office/drawing/2014/main" id="{3CF96E51-DF02-D14C-8AB1-2DFFDA45FCC6}"/>
              </a:ext>
            </a:extLst>
          </p:cNvPr>
          <p:cNvSpPr/>
          <p:nvPr/>
        </p:nvSpPr>
        <p:spPr>
          <a:xfrm>
            <a:off x="5700539" y="4661731"/>
            <a:ext cx="830677"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T</a:t>
            </a:r>
            <a:r>
              <a:rPr lang="en-US" sz="2800" b="1" baseline="-25000" dirty="0">
                <a:solidFill>
                  <a:srgbClr val="0070C0"/>
                </a:solidFill>
                <a:latin typeface="Lucida Handwriting" panose="03010101010101010101" pitchFamily="66" charset="77"/>
              </a:rPr>
              <a:t>𝛼/2</a:t>
            </a:r>
            <a:endParaRPr lang="en-US" sz="2800" dirty="0"/>
          </a:p>
        </p:txBody>
      </p:sp>
      <p:sp>
        <p:nvSpPr>
          <p:cNvPr id="7" name="TextBox 6">
            <a:extLst>
              <a:ext uri="{FF2B5EF4-FFF2-40B4-BE49-F238E27FC236}">
                <a16:creationId xmlns:a16="http://schemas.microsoft.com/office/drawing/2014/main" id="{260E2A86-0DFC-854A-8683-C1ECA2B0F550}"/>
              </a:ext>
            </a:extLst>
          </p:cNvPr>
          <p:cNvSpPr txBox="1"/>
          <p:nvPr/>
        </p:nvSpPr>
        <p:spPr>
          <a:xfrm>
            <a:off x="4317972" y="5377139"/>
            <a:ext cx="1290738" cy="369332"/>
          </a:xfrm>
          <a:prstGeom prst="rect">
            <a:avLst/>
          </a:prstGeom>
          <a:noFill/>
        </p:spPr>
        <p:txBody>
          <a:bodyPr wrap="none" rtlCol="0">
            <a:spAutoFit/>
          </a:bodyPr>
          <a:lstStyle/>
          <a:p>
            <a:r>
              <a:rPr lang="en-US" b="1" dirty="0" err="1">
                <a:latin typeface="Lucida Handwriting" panose="03010101010101010101" pitchFamily="66" charset="77"/>
              </a:rPr>
              <a:t>d.f</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n</a:t>
            </a:r>
            <a:r>
              <a:rPr lang="en-US" b="1" dirty="0">
                <a:latin typeface="Lucida Handwriting" panose="03010101010101010101" pitchFamily="66" charset="77"/>
              </a:rPr>
              <a:t>-1</a:t>
            </a:r>
          </a:p>
        </p:txBody>
      </p:sp>
      <p:pic>
        <p:nvPicPr>
          <p:cNvPr id="66" name="Graphic 65" descr="Checklist">
            <a:hlinkClick r:id="rId6" action="ppaction://hlinksldjump"/>
            <a:extLst>
              <a:ext uri="{FF2B5EF4-FFF2-40B4-BE49-F238E27FC236}">
                <a16:creationId xmlns:a16="http://schemas.microsoft.com/office/drawing/2014/main" id="{D67D7753-C02C-5240-BF94-A03FB08B37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7225859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grpId="0" nodeType="clickEffect">
                                  <p:stCondLst>
                                    <p:cond delay="0"/>
                                  </p:stCondLst>
                                  <p:childTnLst>
                                    <p:animEffect transition="out" filter="fade">
                                      <p:cBhvr>
                                        <p:cTn id="6" dur="500" tmFilter="0, 0; .2, .5; .8, .5; 1, 0"/>
                                        <p:tgtEl>
                                          <p:spTgt spid="31"/>
                                        </p:tgtEl>
                                      </p:cBhvr>
                                    </p:animEffect>
                                    <p:animScale>
                                      <p:cBhvr>
                                        <p:cTn id="7" dur="250" autoRev="1" fill="hold"/>
                                        <p:tgtEl>
                                          <p:spTgt spid="31"/>
                                        </p:tgtEl>
                                      </p:cBhvr>
                                      <p:by x="105000" y="105000"/>
                                    </p:animScale>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2500"/>
                            </p:stCondLst>
                            <p:childTnLst>
                              <p:par>
                                <p:cTn id="15" presetID="26" presetClass="emph" presetSubtype="0" repeatCount="5000" fill="hold" grpId="1"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par>
                                <p:cTn id="18" presetID="9" presetClass="exit" presetSubtype="0" fill="hold" grpId="0" nodeType="withEffect">
                                  <p:stCondLst>
                                    <p:cond delay="0"/>
                                  </p:stCondLst>
                                  <p:childTnLst>
                                    <p:animEffect transition="out" filter="dissolve">
                                      <p:cBhvr>
                                        <p:cTn id="19" dur="500"/>
                                        <p:tgtEl>
                                          <p:spTgt spid="108"/>
                                        </p:tgtEl>
                                      </p:cBhvr>
                                    </p:animEffect>
                                    <p:set>
                                      <p:cBhvr>
                                        <p:cTn id="20" dur="1" fill="hold">
                                          <p:stCondLst>
                                            <p:cond delay="499"/>
                                          </p:stCondLst>
                                        </p:cTn>
                                        <p:tgtEl>
                                          <p:spTgt spid="108"/>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dissolve">
                                      <p:cBhvr>
                                        <p:cTn id="23" dur="500"/>
                                        <p:tgtEl>
                                          <p:spTgt spid="5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dissolve">
                                      <p:cBhvr>
                                        <p:cTn id="29" dur="500"/>
                                        <p:tgtEl>
                                          <p:spTgt spid="56"/>
                                        </p:tgtEl>
                                      </p:cBhvr>
                                    </p:animEffect>
                                  </p:childTnLst>
                                </p:cTn>
                              </p:par>
                            </p:childTnLst>
                          </p:cTn>
                        </p:par>
                        <p:par>
                          <p:cTn id="30" fill="hold">
                            <p:stCondLst>
                              <p:cond delay="5000"/>
                            </p:stCondLst>
                            <p:childTnLst>
                              <p:par>
                                <p:cTn id="31" presetID="26" presetClass="emph" presetSubtype="0" repeatCount="5000" fill="hold" grpId="1" nodeType="afterEffect">
                                  <p:stCondLst>
                                    <p:cond delay="0"/>
                                  </p:stCondLst>
                                  <p:childTnLst>
                                    <p:animEffect transition="out" filter="fade">
                                      <p:cBhvr>
                                        <p:cTn id="32" dur="500" tmFilter="0, 0; .2, .5; .8, .5; 1, 0"/>
                                        <p:tgtEl>
                                          <p:spTgt spid="5"/>
                                        </p:tgtEl>
                                      </p:cBhvr>
                                    </p:animEffect>
                                    <p:animScale>
                                      <p:cBhvr>
                                        <p:cTn id="33" dur="250" autoRev="1" fill="hold"/>
                                        <p:tgtEl>
                                          <p:spTgt spid="5"/>
                                        </p:tgtEl>
                                      </p:cBhvr>
                                      <p:by x="105000" y="105000"/>
                                    </p:animScale>
                                  </p:childTnLst>
                                </p:cTn>
                              </p:par>
                              <p:par>
                                <p:cTn id="34" presetID="26" presetClass="emph" presetSubtype="0" repeatCount="5000" fill="hold" grpId="1" nodeType="withEffect">
                                  <p:stCondLst>
                                    <p:cond delay="0"/>
                                  </p:stCondLst>
                                  <p:childTnLst>
                                    <p:animEffect transition="out" filter="fade">
                                      <p:cBhvr>
                                        <p:cTn id="35" dur="500" tmFilter="0, 0; .2, .5; .8, .5; 1, 0"/>
                                        <p:tgtEl>
                                          <p:spTgt spid="56"/>
                                        </p:tgtEl>
                                      </p:cBhvr>
                                    </p:animEffect>
                                    <p:animScale>
                                      <p:cBhvr>
                                        <p:cTn id="36" dur="250" autoRev="1" fill="hold"/>
                                        <p:tgtEl>
                                          <p:spTgt spid="56"/>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9"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dissolve">
                                      <p:cBhvr>
                                        <p:cTn id="44" dur="500"/>
                                        <p:tgtEl>
                                          <p:spTgt spid="60"/>
                                        </p:tgtEl>
                                      </p:cBhvr>
                                    </p:animEffect>
                                  </p:childTnLst>
                                </p:cTn>
                              </p:par>
                            </p:childTnLst>
                          </p:cTn>
                        </p:par>
                        <p:par>
                          <p:cTn id="45" fill="hold">
                            <p:stCondLst>
                              <p:cond delay="500"/>
                            </p:stCondLst>
                            <p:childTnLst>
                              <p:par>
                                <p:cTn id="46" presetID="9" presetClass="exit" presetSubtype="0" fill="hold" grpId="1" nodeType="afterEffect">
                                  <p:stCondLst>
                                    <p:cond delay="0"/>
                                  </p:stCondLst>
                                  <p:childTnLst>
                                    <p:animEffect transition="out" filter="dissolv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childTnLst>
                          </p:cTn>
                        </p:par>
                        <p:par>
                          <p:cTn id="49" fill="hold">
                            <p:stCondLst>
                              <p:cond delay="1000"/>
                            </p:stCondLst>
                            <p:childTnLst>
                              <p:par>
                                <p:cTn id="50" presetID="9" presetClass="entr" presetSubtype="0" fill="hold" grpId="1"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par>
                          <p:cTn id="53" fill="hold">
                            <p:stCondLst>
                              <p:cond delay="1500"/>
                            </p:stCondLst>
                            <p:childTnLst>
                              <p:par>
                                <p:cTn id="54" presetID="26" presetClass="emph" presetSubtype="0" repeatCount="5000" fill="hold" grpId="0" nodeType="afterEffect">
                                  <p:stCondLst>
                                    <p:cond delay="0"/>
                                  </p:stCondLst>
                                  <p:childTnLst>
                                    <p:animEffect transition="out" filter="fade">
                                      <p:cBhvr>
                                        <p:cTn id="55" dur="500" tmFilter="0, 0; .2, .5; .8, .5; 1, 0"/>
                                        <p:tgtEl>
                                          <p:spTgt spid="62"/>
                                        </p:tgtEl>
                                      </p:cBhvr>
                                    </p:animEffect>
                                    <p:animScale>
                                      <p:cBhvr>
                                        <p:cTn id="56" dur="250" autoRev="1" fill="hold"/>
                                        <p:tgtEl>
                                          <p:spTgt spid="62"/>
                                        </p:tgtEl>
                                      </p:cBhvr>
                                      <p:by x="105000" y="105000"/>
                                    </p:animScale>
                                  </p:childTnLst>
                                </p:cTn>
                              </p:par>
                            </p:childTnLst>
                          </p:cTn>
                        </p:par>
                        <p:par>
                          <p:cTn id="57" fill="hold">
                            <p:stCondLst>
                              <p:cond delay="4000"/>
                            </p:stCondLst>
                            <p:childTnLst>
                              <p:par>
                                <p:cTn id="58" presetID="9" presetClass="exit" presetSubtype="0" fill="hold" grpId="0" nodeType="afterEffect">
                                  <p:stCondLst>
                                    <p:cond delay="0"/>
                                  </p:stCondLst>
                                  <p:childTnLst>
                                    <p:animEffect transition="out" filter="dissolv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childTnLst>
                          </p:cTn>
                        </p:par>
                        <p:par>
                          <p:cTn id="61" fill="hold">
                            <p:stCondLst>
                              <p:cond delay="4500"/>
                            </p:stCondLst>
                            <p:childTnLst>
                              <p:par>
                                <p:cTn id="62" presetID="9" presetClass="entr" presetSubtype="0" fill="hold" grpId="0" nodeType="after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dissolve">
                                      <p:cBhvr>
                                        <p:cTn id="64" dur="500"/>
                                        <p:tgtEl>
                                          <p:spTgt spid="51"/>
                                        </p:tgtEl>
                                      </p:cBhvr>
                                    </p:animEffect>
                                  </p:childTnLst>
                                </p:cTn>
                              </p:par>
                            </p:childTnLst>
                          </p:cTn>
                        </p:par>
                        <p:par>
                          <p:cTn id="65" fill="hold">
                            <p:stCondLst>
                              <p:cond delay="5000"/>
                            </p:stCondLst>
                            <p:childTnLst>
                              <p:par>
                                <p:cTn id="66" presetID="9" presetClass="exit" presetSubtype="0" fill="hold" grpId="2" nodeType="afterEffect">
                                  <p:stCondLst>
                                    <p:cond delay="0"/>
                                  </p:stCondLst>
                                  <p:childTnLst>
                                    <p:animEffect transition="out" filter="dissolve">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500"/>
                                        <p:tgtEl>
                                          <p:spTgt spid="56"/>
                                        </p:tgtEl>
                                      </p:cBhvr>
                                    </p:animEffect>
                                    <p:set>
                                      <p:cBhvr>
                                        <p:cTn id="71" dur="1" fill="hold">
                                          <p:stCondLst>
                                            <p:cond delay="499"/>
                                          </p:stCondLst>
                                        </p:cTn>
                                        <p:tgtEl>
                                          <p:spTgt spid="56"/>
                                        </p:tgtEl>
                                        <p:attrNameLst>
                                          <p:attrName>style.visibility</p:attrName>
                                        </p:attrNameLst>
                                      </p:cBhvr>
                                      <p:to>
                                        <p:strVal val="hidden"/>
                                      </p:to>
                                    </p:set>
                                  </p:childTnLst>
                                </p:cTn>
                              </p:par>
                            </p:childTnLst>
                          </p:cTn>
                        </p:par>
                        <p:par>
                          <p:cTn id="72" fill="hold">
                            <p:stCondLst>
                              <p:cond delay="5500"/>
                            </p:stCondLst>
                            <p:childTnLst>
                              <p:par>
                                <p:cTn id="73" presetID="9" presetClass="entr" presetSubtype="0" fill="hold" grpId="2"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dissolve">
                                      <p:cBhvr>
                                        <p:cTn id="75" dur="500"/>
                                        <p:tgtEl>
                                          <p:spTgt spid="64"/>
                                        </p:tgtEl>
                                      </p:cBhvr>
                                    </p:animEffect>
                                  </p:childTnLst>
                                </p:cTn>
                              </p:par>
                              <p:par>
                                <p:cTn id="76" presetID="9" presetClass="entr" presetSubtype="0" fill="hold" grpId="2"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dissolve">
                                      <p:cBhvr>
                                        <p:cTn id="78" dur="500"/>
                                        <p:tgtEl>
                                          <p:spTgt spid="65"/>
                                        </p:tgtEl>
                                      </p:cBhvr>
                                    </p:animEffect>
                                  </p:childTnLst>
                                </p:cTn>
                              </p:par>
                            </p:childTnLst>
                          </p:cTn>
                        </p:par>
                        <p:par>
                          <p:cTn id="79" fill="hold">
                            <p:stCondLst>
                              <p:cond delay="6000"/>
                            </p:stCondLst>
                            <p:childTnLst>
                              <p:par>
                                <p:cTn id="80" presetID="26" presetClass="emph" presetSubtype="0" repeatCount="5000" fill="hold" grpId="1" nodeType="afterEffect">
                                  <p:stCondLst>
                                    <p:cond delay="0"/>
                                  </p:stCondLst>
                                  <p:childTnLst>
                                    <p:animEffect transition="out" filter="fade">
                                      <p:cBhvr>
                                        <p:cTn id="81" dur="500" tmFilter="0, 0; .2, .5; .8, .5; 1, 0"/>
                                        <p:tgtEl>
                                          <p:spTgt spid="64"/>
                                        </p:tgtEl>
                                      </p:cBhvr>
                                    </p:animEffect>
                                    <p:animScale>
                                      <p:cBhvr>
                                        <p:cTn id="82" dur="250" autoRev="1" fill="hold"/>
                                        <p:tgtEl>
                                          <p:spTgt spid="64"/>
                                        </p:tgtEl>
                                      </p:cBhvr>
                                      <p:by x="105000" y="105000"/>
                                    </p:animScale>
                                  </p:childTnLst>
                                </p:cTn>
                              </p:par>
                              <p:par>
                                <p:cTn id="83" presetID="26" presetClass="emph" presetSubtype="0" repeatCount="5000" fill="hold" grpId="1" nodeType="withEffect">
                                  <p:stCondLst>
                                    <p:cond delay="0"/>
                                  </p:stCondLst>
                                  <p:childTnLst>
                                    <p:animEffect transition="out" filter="fade">
                                      <p:cBhvr>
                                        <p:cTn id="84" dur="500" tmFilter="0, 0; .2, .5; .8, .5; 1, 0"/>
                                        <p:tgtEl>
                                          <p:spTgt spid="65"/>
                                        </p:tgtEl>
                                      </p:cBhvr>
                                    </p:animEffect>
                                    <p:animScale>
                                      <p:cBhvr>
                                        <p:cTn id="85" dur="250" autoRev="1" fill="hold"/>
                                        <p:tgtEl>
                                          <p:spTgt spid="65"/>
                                        </p:tgtEl>
                                      </p:cBhvr>
                                      <p:by x="105000" y="105000"/>
                                    </p:animScale>
                                  </p:childTnLst>
                                </p:cTn>
                              </p:par>
                            </p:childTnLst>
                          </p:cTn>
                        </p:par>
                        <p:par>
                          <p:cTn id="86" fill="hold">
                            <p:stCondLst>
                              <p:cond delay="8500"/>
                            </p:stCondLst>
                            <p:childTnLst>
                              <p:par>
                                <p:cTn id="87" presetID="9" presetClass="entr" presetSubtype="0" fill="hold" grpId="0"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0" nodeType="clickEffect">
                                  <p:stCondLst>
                                    <p:cond delay="0"/>
                                  </p:stCondLst>
                                  <p:childTnLst>
                                    <p:animEffect transition="out" filter="dissolve">
                                      <p:cBhvr>
                                        <p:cTn id="93" dur="500"/>
                                        <p:tgtEl>
                                          <p:spTgt spid="33"/>
                                        </p:tgtEl>
                                      </p:cBhvr>
                                    </p:animEffect>
                                    <p:set>
                                      <p:cBhvr>
                                        <p:cTn id="94" dur="1" fill="hold">
                                          <p:stCondLst>
                                            <p:cond delay="499"/>
                                          </p:stCondLst>
                                        </p:cTn>
                                        <p:tgtEl>
                                          <p:spTgt spid="33"/>
                                        </p:tgtEl>
                                        <p:attrNameLst>
                                          <p:attrName>style.visibility</p:attrName>
                                        </p:attrNameLst>
                                      </p:cBhvr>
                                      <p:to>
                                        <p:strVal val="hidden"/>
                                      </p:to>
                                    </p:set>
                                  </p:childTnLst>
                                </p:cTn>
                              </p:par>
                              <p:par>
                                <p:cTn id="95" presetID="9" presetClass="exit" presetSubtype="0" fill="hold" grpId="0" nodeType="withEffect">
                                  <p:stCondLst>
                                    <p:cond delay="0"/>
                                  </p:stCondLst>
                                  <p:childTnLst>
                                    <p:animEffect transition="out" filter="dissolve">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par>
                                <p:cTn id="98" presetID="9" presetClass="exit" presetSubtype="0" fill="hold" grpId="0" nodeType="withEffect">
                                  <p:stCondLst>
                                    <p:cond delay="0"/>
                                  </p:stCondLst>
                                  <p:childTnLst>
                                    <p:animEffect transition="out" filter="dissolve">
                                      <p:cBhvr>
                                        <p:cTn id="99" dur="500"/>
                                        <p:tgtEl>
                                          <p:spTgt spid="50"/>
                                        </p:tgtEl>
                                      </p:cBhvr>
                                    </p:animEffect>
                                    <p:set>
                                      <p:cBhvr>
                                        <p:cTn id="100" dur="1" fill="hold">
                                          <p:stCondLst>
                                            <p:cond delay="499"/>
                                          </p:stCondLst>
                                        </p:cTn>
                                        <p:tgtEl>
                                          <p:spTgt spid="50"/>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28"/>
                                        </p:tgtEl>
                                      </p:cBhvr>
                                    </p:animEffect>
                                    <p:set>
                                      <p:cBhvr>
                                        <p:cTn id="103" dur="1" fill="hold">
                                          <p:stCondLst>
                                            <p:cond delay="499"/>
                                          </p:stCondLst>
                                        </p:cTn>
                                        <p:tgtEl>
                                          <p:spTgt spid="28"/>
                                        </p:tgtEl>
                                        <p:attrNameLst>
                                          <p:attrName>style.visibility</p:attrName>
                                        </p:attrNameLst>
                                      </p:cBhvr>
                                      <p:to>
                                        <p:strVal val="hidden"/>
                                      </p:to>
                                    </p:set>
                                  </p:childTnLst>
                                </p:cTn>
                              </p:par>
                              <p:par>
                                <p:cTn id="104" presetID="9" presetClass="exit" presetSubtype="0" fill="hold" grpId="1" nodeType="withEffect">
                                  <p:stCondLst>
                                    <p:cond delay="0"/>
                                  </p:stCondLst>
                                  <p:childTnLst>
                                    <p:animEffect transition="out" filter="dissolve">
                                      <p:cBhvr>
                                        <p:cTn id="105" dur="500"/>
                                        <p:tgtEl>
                                          <p:spTgt spid="51"/>
                                        </p:tgtEl>
                                      </p:cBhvr>
                                    </p:animEffect>
                                    <p:set>
                                      <p:cBhvr>
                                        <p:cTn id="106" dur="1" fill="hold">
                                          <p:stCondLst>
                                            <p:cond delay="499"/>
                                          </p:stCondLst>
                                        </p:cTn>
                                        <p:tgtEl>
                                          <p:spTgt spid="51"/>
                                        </p:tgtEl>
                                        <p:attrNameLst>
                                          <p:attrName>style.visibility</p:attrName>
                                        </p:attrNameLst>
                                      </p:cBhvr>
                                      <p:to>
                                        <p:strVal val="hidden"/>
                                      </p:to>
                                    </p:set>
                                  </p:childTnLst>
                                </p:cTn>
                              </p:par>
                              <p:par>
                                <p:cTn id="107" presetID="9" presetClass="exit" presetSubtype="0" fill="hold" grpId="0" nodeType="withEffect">
                                  <p:stCondLst>
                                    <p:cond delay="0"/>
                                  </p:stCondLst>
                                  <p:childTnLst>
                                    <p:animEffect transition="out" filter="dissolve">
                                      <p:cBhvr>
                                        <p:cTn id="108" dur="500"/>
                                        <p:tgtEl>
                                          <p:spTgt spid="92"/>
                                        </p:tgtEl>
                                      </p:cBhvr>
                                    </p:animEffect>
                                    <p:set>
                                      <p:cBhvr>
                                        <p:cTn id="109" dur="1" fill="hold">
                                          <p:stCondLst>
                                            <p:cond delay="499"/>
                                          </p:stCondLst>
                                        </p:cTn>
                                        <p:tgtEl>
                                          <p:spTgt spid="92"/>
                                        </p:tgtEl>
                                        <p:attrNameLst>
                                          <p:attrName>style.visibility</p:attrName>
                                        </p:attrNameLst>
                                      </p:cBhvr>
                                      <p:to>
                                        <p:strVal val="hidden"/>
                                      </p:to>
                                    </p:set>
                                  </p:childTnLst>
                                </p:cTn>
                              </p:par>
                              <p:par>
                                <p:cTn id="110" presetID="9" presetClass="exit" presetSubtype="0" fill="hold" grpId="0" nodeType="withEffect">
                                  <p:stCondLst>
                                    <p:cond delay="0"/>
                                  </p:stCondLst>
                                  <p:childTnLst>
                                    <p:animEffect transition="out" filter="dissolve">
                                      <p:cBhvr>
                                        <p:cTn id="111" dur="500"/>
                                        <p:tgtEl>
                                          <p:spTgt spid="93"/>
                                        </p:tgtEl>
                                      </p:cBhvr>
                                    </p:animEffect>
                                    <p:set>
                                      <p:cBhvr>
                                        <p:cTn id="112" dur="1" fill="hold">
                                          <p:stCondLst>
                                            <p:cond delay="499"/>
                                          </p:stCondLst>
                                        </p:cTn>
                                        <p:tgtEl>
                                          <p:spTgt spid="93"/>
                                        </p:tgtEl>
                                        <p:attrNameLst>
                                          <p:attrName>style.visibility</p:attrName>
                                        </p:attrNameLst>
                                      </p:cBhvr>
                                      <p:to>
                                        <p:strVal val="hidden"/>
                                      </p:to>
                                    </p:set>
                                  </p:childTnLst>
                                </p:cTn>
                              </p:par>
                              <p:par>
                                <p:cTn id="113" presetID="9" presetClass="exit" presetSubtype="0" fill="hold" grpId="0" nodeType="withEffect">
                                  <p:stCondLst>
                                    <p:cond delay="0"/>
                                  </p:stCondLst>
                                  <p:childTnLst>
                                    <p:animEffect transition="out" filter="dissolve">
                                      <p:cBhvr>
                                        <p:cTn id="114" dur="500"/>
                                        <p:tgtEl>
                                          <p:spTgt spid="94"/>
                                        </p:tgtEl>
                                      </p:cBhvr>
                                    </p:animEffect>
                                    <p:set>
                                      <p:cBhvr>
                                        <p:cTn id="115" dur="1" fill="hold">
                                          <p:stCondLst>
                                            <p:cond delay="499"/>
                                          </p:stCondLst>
                                        </p:cTn>
                                        <p:tgtEl>
                                          <p:spTgt spid="94"/>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95"/>
                                        </p:tgtEl>
                                      </p:cBhvr>
                                    </p:animEffect>
                                    <p:set>
                                      <p:cBhvr>
                                        <p:cTn id="118" dur="1" fill="hold">
                                          <p:stCondLst>
                                            <p:cond delay="499"/>
                                          </p:stCondLst>
                                        </p:cTn>
                                        <p:tgtEl>
                                          <p:spTgt spid="95"/>
                                        </p:tgtEl>
                                        <p:attrNameLst>
                                          <p:attrName>style.visibility</p:attrName>
                                        </p:attrNameLst>
                                      </p:cBhvr>
                                      <p:to>
                                        <p:strVal val="hidden"/>
                                      </p:to>
                                    </p:set>
                                  </p:childTnLst>
                                </p:cTn>
                              </p:par>
                              <p:par>
                                <p:cTn id="119" presetID="9" presetClass="exit" presetSubtype="0" fill="hold" grpId="2" nodeType="withEffect">
                                  <p:stCondLst>
                                    <p:cond delay="0"/>
                                  </p:stCondLst>
                                  <p:childTnLst>
                                    <p:animEffect transition="out" filter="dissolve">
                                      <p:cBhvr>
                                        <p:cTn id="120" dur="500"/>
                                        <p:tgtEl>
                                          <p:spTgt spid="3"/>
                                        </p:tgtEl>
                                      </p:cBhvr>
                                    </p:animEffect>
                                    <p:set>
                                      <p:cBhvr>
                                        <p:cTn id="121" dur="1" fill="hold">
                                          <p:stCondLst>
                                            <p:cond delay="499"/>
                                          </p:stCondLst>
                                        </p:cTn>
                                        <p:tgtEl>
                                          <p:spTgt spid="3"/>
                                        </p:tgtEl>
                                        <p:attrNameLst>
                                          <p:attrName>style.visibility</p:attrName>
                                        </p:attrNameLst>
                                      </p:cBhvr>
                                      <p:to>
                                        <p:strVal val="hidden"/>
                                      </p:to>
                                    </p:set>
                                  </p:childTnLst>
                                </p:cTn>
                              </p:par>
                              <p:par>
                                <p:cTn id="122" presetID="9" presetClass="exit" presetSubtype="0" fill="hold" grpId="2" nodeType="withEffect">
                                  <p:stCondLst>
                                    <p:cond delay="0"/>
                                  </p:stCondLst>
                                  <p:childTnLst>
                                    <p:animEffect transition="out" filter="dissolve">
                                      <p:cBhvr>
                                        <p:cTn id="123" dur="500"/>
                                        <p:tgtEl>
                                          <p:spTgt spid="4"/>
                                        </p:tgtEl>
                                      </p:cBhvr>
                                    </p:animEffect>
                                    <p:set>
                                      <p:cBhvr>
                                        <p:cTn id="124" dur="1" fill="hold">
                                          <p:stCondLst>
                                            <p:cond delay="499"/>
                                          </p:stCondLst>
                                        </p:cTn>
                                        <p:tgtEl>
                                          <p:spTgt spid="4"/>
                                        </p:tgtEl>
                                        <p:attrNameLst>
                                          <p:attrName>style.visibility</p:attrName>
                                        </p:attrNameLst>
                                      </p:cBhvr>
                                      <p:to>
                                        <p:strVal val="hidden"/>
                                      </p:to>
                                    </p:set>
                                  </p:childTnLst>
                                </p:cTn>
                              </p:par>
                              <p:par>
                                <p:cTn id="125" presetID="9" presetClass="exit" presetSubtype="0" fill="hold" grpId="1" nodeType="withEffect">
                                  <p:stCondLst>
                                    <p:cond delay="0"/>
                                  </p:stCondLst>
                                  <p:childTnLst>
                                    <p:animEffect transition="out" filter="dissolve">
                                      <p:cBhvr>
                                        <p:cTn id="126" dur="500"/>
                                        <p:tgtEl>
                                          <p:spTgt spid="60"/>
                                        </p:tgtEl>
                                      </p:cBhvr>
                                    </p:animEffect>
                                    <p:set>
                                      <p:cBhvr>
                                        <p:cTn id="127" dur="1" fill="hold">
                                          <p:stCondLst>
                                            <p:cond delay="499"/>
                                          </p:stCondLst>
                                        </p:cTn>
                                        <p:tgtEl>
                                          <p:spTgt spid="60"/>
                                        </p:tgtEl>
                                        <p:attrNameLst>
                                          <p:attrName>style.visibility</p:attrName>
                                        </p:attrNameLst>
                                      </p:cBhvr>
                                      <p:to>
                                        <p:strVal val="hidden"/>
                                      </p:to>
                                    </p:set>
                                  </p:childTnLst>
                                </p:cTn>
                              </p:par>
                              <p:par>
                                <p:cTn id="128" presetID="9" presetClass="exit" presetSubtype="0" fill="hold" grpId="2" nodeType="withEffect">
                                  <p:stCondLst>
                                    <p:cond delay="0"/>
                                  </p:stCondLst>
                                  <p:childTnLst>
                                    <p:animEffect transition="out" filter="dissolve">
                                      <p:cBhvr>
                                        <p:cTn id="129" dur="500"/>
                                        <p:tgtEl>
                                          <p:spTgt spid="31"/>
                                        </p:tgtEl>
                                      </p:cBhvr>
                                    </p:animEffect>
                                    <p:set>
                                      <p:cBhvr>
                                        <p:cTn id="130" dur="1" fill="hold">
                                          <p:stCondLst>
                                            <p:cond delay="499"/>
                                          </p:stCondLst>
                                        </p:cTn>
                                        <p:tgtEl>
                                          <p:spTgt spid="31"/>
                                        </p:tgtEl>
                                        <p:attrNameLst>
                                          <p:attrName>style.visibility</p:attrName>
                                        </p:attrNameLst>
                                      </p:cBhvr>
                                      <p:to>
                                        <p:strVal val="hidden"/>
                                      </p:to>
                                    </p:set>
                                  </p:childTnLst>
                                </p:cTn>
                              </p:par>
                              <p:par>
                                <p:cTn id="131" presetID="9" presetClass="exit" presetSubtype="0" fill="hold" grpId="0" nodeType="withEffect">
                                  <p:stCondLst>
                                    <p:cond delay="0"/>
                                  </p:stCondLst>
                                  <p:childTnLst>
                                    <p:animEffect transition="out" filter="dissolv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39"/>
                                        </p:tgtEl>
                                      </p:cBhvr>
                                    </p:animEffect>
                                    <p:set>
                                      <p:cBhvr>
                                        <p:cTn id="136" dur="1" fill="hold">
                                          <p:stCondLst>
                                            <p:cond delay="499"/>
                                          </p:stCondLst>
                                        </p:cTn>
                                        <p:tgtEl>
                                          <p:spTgt spid="39"/>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42"/>
                                        </p:tgtEl>
                                      </p:cBhvr>
                                    </p:animEffect>
                                    <p:set>
                                      <p:cBhvr>
                                        <p:cTn id="139" dur="1" fill="hold">
                                          <p:stCondLst>
                                            <p:cond delay="499"/>
                                          </p:stCondLst>
                                        </p:cTn>
                                        <p:tgtEl>
                                          <p:spTgt spid="42"/>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43"/>
                                        </p:tgtEl>
                                      </p:cBhvr>
                                    </p:animEffect>
                                    <p:set>
                                      <p:cBhvr>
                                        <p:cTn id="142" dur="1" fill="hold">
                                          <p:stCondLst>
                                            <p:cond delay="499"/>
                                          </p:stCondLst>
                                        </p:cTn>
                                        <p:tgtEl>
                                          <p:spTgt spid="43"/>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44"/>
                                        </p:tgtEl>
                                      </p:cBhvr>
                                    </p:animEffect>
                                    <p:set>
                                      <p:cBhvr>
                                        <p:cTn id="145" dur="1" fill="hold">
                                          <p:stCondLst>
                                            <p:cond delay="499"/>
                                          </p:stCondLst>
                                        </p:cTn>
                                        <p:tgtEl>
                                          <p:spTgt spid="44"/>
                                        </p:tgtEl>
                                        <p:attrNameLst>
                                          <p:attrName>style.visibility</p:attrName>
                                        </p:attrNameLst>
                                      </p:cBhvr>
                                      <p:to>
                                        <p:strVal val="hidden"/>
                                      </p:to>
                                    </p:set>
                                  </p:childTnLst>
                                </p:cTn>
                              </p:par>
                              <p:par>
                                <p:cTn id="146" presetID="9" presetClass="exit" presetSubtype="0" fill="hold" grpId="0" nodeType="withEffect">
                                  <p:stCondLst>
                                    <p:cond delay="0"/>
                                  </p:stCondLst>
                                  <p:childTnLst>
                                    <p:animEffect transition="out" filter="dissolve">
                                      <p:cBhvr>
                                        <p:cTn id="147" dur="500"/>
                                        <p:tgtEl>
                                          <p:spTgt spid="45"/>
                                        </p:tgtEl>
                                      </p:cBhvr>
                                    </p:animEffect>
                                    <p:set>
                                      <p:cBhvr>
                                        <p:cTn id="148" dur="1" fill="hold">
                                          <p:stCondLst>
                                            <p:cond delay="499"/>
                                          </p:stCondLst>
                                        </p:cTn>
                                        <p:tgtEl>
                                          <p:spTgt spid="45"/>
                                        </p:tgtEl>
                                        <p:attrNameLst>
                                          <p:attrName>style.visibility</p:attrName>
                                        </p:attrNameLst>
                                      </p:cBhvr>
                                      <p:to>
                                        <p:strVal val="hidden"/>
                                      </p:to>
                                    </p:set>
                                  </p:childTnLst>
                                </p:cTn>
                              </p:par>
                              <p:par>
                                <p:cTn id="149" presetID="9" presetClass="exit" presetSubtype="0" fill="hold" grpId="0" nodeType="withEffect">
                                  <p:stCondLst>
                                    <p:cond delay="0"/>
                                  </p:stCondLst>
                                  <p:childTnLst>
                                    <p:animEffect transition="out" filter="dissolve">
                                      <p:cBhvr>
                                        <p:cTn id="150" dur="500"/>
                                        <p:tgtEl>
                                          <p:spTgt spid="46"/>
                                        </p:tgtEl>
                                      </p:cBhvr>
                                    </p:animEffect>
                                    <p:set>
                                      <p:cBhvr>
                                        <p:cTn id="151" dur="1" fill="hold">
                                          <p:stCondLst>
                                            <p:cond delay="499"/>
                                          </p:stCondLst>
                                        </p:cTn>
                                        <p:tgtEl>
                                          <p:spTgt spid="46"/>
                                        </p:tgtEl>
                                        <p:attrNameLst>
                                          <p:attrName>style.visibility</p:attrName>
                                        </p:attrNameLst>
                                      </p:cBhvr>
                                      <p:to>
                                        <p:strVal val="hidden"/>
                                      </p:to>
                                    </p:set>
                                  </p:childTnLst>
                                </p:cTn>
                              </p:par>
                              <p:par>
                                <p:cTn id="152" presetID="9" presetClass="exit" presetSubtype="0" fill="hold" grpId="0" nodeType="withEffect">
                                  <p:stCondLst>
                                    <p:cond delay="0"/>
                                  </p:stCondLst>
                                  <p:childTnLst>
                                    <p:animEffect transition="out" filter="dissolve">
                                      <p:cBhvr>
                                        <p:cTn id="153" dur="500"/>
                                        <p:tgtEl>
                                          <p:spTgt spid="49"/>
                                        </p:tgtEl>
                                      </p:cBhvr>
                                    </p:animEffect>
                                    <p:set>
                                      <p:cBhvr>
                                        <p:cTn id="154" dur="1" fill="hold">
                                          <p:stCondLst>
                                            <p:cond delay="499"/>
                                          </p:stCondLst>
                                        </p:cTn>
                                        <p:tgtEl>
                                          <p:spTgt spid="49"/>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13"/>
                                        </p:tgtEl>
                                      </p:cBhvr>
                                    </p:animEffect>
                                    <p:set>
                                      <p:cBhvr>
                                        <p:cTn id="157" dur="1" fill="hold">
                                          <p:stCondLst>
                                            <p:cond delay="499"/>
                                          </p:stCondLst>
                                        </p:cTn>
                                        <p:tgtEl>
                                          <p:spTgt spid="13"/>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98"/>
                                        </p:tgtEl>
                                      </p:cBhvr>
                                    </p:animEffect>
                                    <p:set>
                                      <p:cBhvr>
                                        <p:cTn id="160" dur="1" fill="hold">
                                          <p:stCondLst>
                                            <p:cond delay="499"/>
                                          </p:stCondLst>
                                        </p:cTn>
                                        <p:tgtEl>
                                          <p:spTgt spid="98"/>
                                        </p:tgtEl>
                                        <p:attrNameLst>
                                          <p:attrName>style.visibility</p:attrName>
                                        </p:attrNameLst>
                                      </p:cBhvr>
                                      <p:to>
                                        <p:strVal val="hidden"/>
                                      </p:to>
                                    </p:set>
                                  </p:childTnLst>
                                </p:cTn>
                              </p:par>
                              <p:par>
                                <p:cTn id="161" presetID="9" presetClass="exit" presetSubtype="0" fill="hold" grpId="1" nodeType="withEffect">
                                  <p:stCondLst>
                                    <p:cond delay="0"/>
                                  </p:stCondLst>
                                  <p:childTnLst>
                                    <p:animEffect transition="out" filter="dissolve">
                                      <p:cBhvr>
                                        <p:cTn id="162" dur="500"/>
                                        <p:tgtEl>
                                          <p:spTgt spid="108"/>
                                        </p:tgtEl>
                                      </p:cBhvr>
                                    </p:animEffect>
                                    <p:set>
                                      <p:cBhvr>
                                        <p:cTn id="163" dur="1" fill="hold">
                                          <p:stCondLst>
                                            <p:cond delay="499"/>
                                          </p:stCondLst>
                                        </p:cTn>
                                        <p:tgtEl>
                                          <p:spTgt spid="108"/>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109"/>
                                        </p:tgtEl>
                                      </p:cBhvr>
                                    </p:animEffect>
                                    <p:set>
                                      <p:cBhvr>
                                        <p:cTn id="166" dur="1" fill="hold">
                                          <p:stCondLst>
                                            <p:cond delay="499"/>
                                          </p:stCondLst>
                                        </p:cTn>
                                        <p:tgtEl>
                                          <p:spTgt spid="109"/>
                                        </p:tgtEl>
                                        <p:attrNameLst>
                                          <p:attrName>style.visibility</p:attrName>
                                        </p:attrNameLst>
                                      </p:cBhvr>
                                      <p:to>
                                        <p:strVal val="hidden"/>
                                      </p:to>
                                    </p:set>
                                  </p:childTnLst>
                                </p:cTn>
                              </p:par>
                              <p:par>
                                <p:cTn id="167" presetID="9" presetClass="exit" presetSubtype="0" fill="hold" grpId="1" nodeType="withEffect">
                                  <p:stCondLst>
                                    <p:cond delay="0"/>
                                  </p:stCondLst>
                                  <p:childTnLst>
                                    <p:animEffect transition="out" filter="dissolve">
                                      <p:cBhvr>
                                        <p:cTn id="168" dur="500"/>
                                        <p:tgtEl>
                                          <p:spTgt spid="52"/>
                                        </p:tgtEl>
                                      </p:cBhvr>
                                    </p:animEffect>
                                    <p:set>
                                      <p:cBhvr>
                                        <p:cTn id="169" dur="1" fill="hold">
                                          <p:stCondLst>
                                            <p:cond delay="499"/>
                                          </p:stCondLst>
                                        </p:cTn>
                                        <p:tgtEl>
                                          <p:spTgt spid="52"/>
                                        </p:tgtEl>
                                        <p:attrNameLst>
                                          <p:attrName>style.visibility</p:attrName>
                                        </p:attrNameLst>
                                      </p:cBhvr>
                                      <p:to>
                                        <p:strVal val="hidden"/>
                                      </p:to>
                                    </p:set>
                                  </p:childTnLst>
                                </p:cTn>
                              </p:par>
                              <p:par>
                                <p:cTn id="170" presetID="9" presetClass="exit" presetSubtype="0" fill="hold" grpId="3" nodeType="withEffect">
                                  <p:stCondLst>
                                    <p:cond delay="0"/>
                                  </p:stCondLst>
                                  <p:childTnLst>
                                    <p:animEffect transition="out" filter="dissolve">
                                      <p:cBhvr>
                                        <p:cTn id="171" dur="500"/>
                                        <p:tgtEl>
                                          <p:spTgt spid="5"/>
                                        </p:tgtEl>
                                      </p:cBhvr>
                                    </p:animEffect>
                                    <p:set>
                                      <p:cBhvr>
                                        <p:cTn id="172" dur="1" fill="hold">
                                          <p:stCondLst>
                                            <p:cond delay="499"/>
                                          </p:stCondLst>
                                        </p:cTn>
                                        <p:tgtEl>
                                          <p:spTgt spid="5"/>
                                        </p:tgtEl>
                                        <p:attrNameLst>
                                          <p:attrName>style.visibility</p:attrName>
                                        </p:attrNameLst>
                                      </p:cBhvr>
                                      <p:to>
                                        <p:strVal val="hidden"/>
                                      </p:to>
                                    </p:set>
                                  </p:childTnLst>
                                </p:cTn>
                              </p:par>
                              <p:par>
                                <p:cTn id="173" presetID="9" presetClass="exit" presetSubtype="0" fill="hold" grpId="3" nodeType="withEffect">
                                  <p:stCondLst>
                                    <p:cond delay="0"/>
                                  </p:stCondLst>
                                  <p:childTnLst>
                                    <p:animEffect transition="out" filter="dissolve">
                                      <p:cBhvr>
                                        <p:cTn id="174" dur="500"/>
                                        <p:tgtEl>
                                          <p:spTgt spid="56"/>
                                        </p:tgtEl>
                                      </p:cBhvr>
                                    </p:animEffect>
                                    <p:set>
                                      <p:cBhvr>
                                        <p:cTn id="175" dur="1" fill="hold">
                                          <p:stCondLst>
                                            <p:cond delay="499"/>
                                          </p:stCondLst>
                                        </p:cTn>
                                        <p:tgtEl>
                                          <p:spTgt spid="56"/>
                                        </p:tgtEl>
                                        <p:attrNameLst>
                                          <p:attrName>style.visibility</p:attrName>
                                        </p:attrNameLst>
                                      </p:cBhvr>
                                      <p:to>
                                        <p:strVal val="hidden"/>
                                      </p:to>
                                    </p:set>
                                  </p:childTnLst>
                                </p:cTn>
                              </p:par>
                              <p:par>
                                <p:cTn id="176" presetID="9" presetClass="exit" presetSubtype="0" fill="hold" grpId="2" nodeType="withEffect">
                                  <p:stCondLst>
                                    <p:cond delay="0"/>
                                  </p:stCondLst>
                                  <p:childTnLst>
                                    <p:animEffect transition="out" filter="dissolve">
                                      <p:cBhvr>
                                        <p:cTn id="177" dur="500"/>
                                        <p:tgtEl>
                                          <p:spTgt spid="62"/>
                                        </p:tgtEl>
                                      </p:cBhvr>
                                    </p:animEffect>
                                    <p:set>
                                      <p:cBhvr>
                                        <p:cTn id="178" dur="1" fill="hold">
                                          <p:stCondLst>
                                            <p:cond delay="499"/>
                                          </p:stCondLst>
                                        </p:cTn>
                                        <p:tgtEl>
                                          <p:spTgt spid="62"/>
                                        </p:tgtEl>
                                        <p:attrNameLst>
                                          <p:attrName>style.visibility</p:attrName>
                                        </p:attrNameLst>
                                      </p:cBhvr>
                                      <p:to>
                                        <p:strVal val="hidden"/>
                                      </p:to>
                                    </p:set>
                                  </p:childTnLst>
                                </p:cTn>
                              </p:par>
                              <p:par>
                                <p:cTn id="179" presetID="9" presetClass="exit" presetSubtype="0" fill="hold" grpId="3" nodeType="withEffect">
                                  <p:stCondLst>
                                    <p:cond delay="0"/>
                                  </p:stCondLst>
                                  <p:childTnLst>
                                    <p:animEffect transition="out" filter="dissolve">
                                      <p:cBhvr>
                                        <p:cTn id="180" dur="500"/>
                                        <p:tgtEl>
                                          <p:spTgt spid="64"/>
                                        </p:tgtEl>
                                      </p:cBhvr>
                                    </p:animEffect>
                                    <p:set>
                                      <p:cBhvr>
                                        <p:cTn id="181" dur="1" fill="hold">
                                          <p:stCondLst>
                                            <p:cond delay="499"/>
                                          </p:stCondLst>
                                        </p:cTn>
                                        <p:tgtEl>
                                          <p:spTgt spid="64"/>
                                        </p:tgtEl>
                                        <p:attrNameLst>
                                          <p:attrName>style.visibility</p:attrName>
                                        </p:attrNameLst>
                                      </p:cBhvr>
                                      <p:to>
                                        <p:strVal val="hidden"/>
                                      </p:to>
                                    </p:set>
                                  </p:childTnLst>
                                </p:cTn>
                              </p:par>
                              <p:par>
                                <p:cTn id="182" presetID="9" presetClass="exit" presetSubtype="0" fill="hold" grpId="3" nodeType="withEffect">
                                  <p:stCondLst>
                                    <p:cond delay="0"/>
                                  </p:stCondLst>
                                  <p:childTnLst>
                                    <p:animEffect transition="out" filter="dissolve">
                                      <p:cBhvr>
                                        <p:cTn id="183" dur="500"/>
                                        <p:tgtEl>
                                          <p:spTgt spid="65"/>
                                        </p:tgtEl>
                                      </p:cBhvr>
                                    </p:animEffect>
                                    <p:set>
                                      <p:cBhvr>
                                        <p:cTn id="184" dur="1" fill="hold">
                                          <p:stCondLst>
                                            <p:cond delay="499"/>
                                          </p:stCondLst>
                                        </p:cTn>
                                        <p:tgtEl>
                                          <p:spTgt spid="65"/>
                                        </p:tgtEl>
                                        <p:attrNameLst>
                                          <p:attrName>style.visibility</p:attrName>
                                        </p:attrNameLst>
                                      </p:cBhvr>
                                      <p:to>
                                        <p:strVal val="hidden"/>
                                      </p:to>
                                    </p:set>
                                  </p:childTnLst>
                                </p:cTn>
                              </p:par>
                              <p:par>
                                <p:cTn id="185" presetID="9" presetClass="exit" presetSubtype="0" fill="hold" grpId="1" nodeType="withEffect">
                                  <p:stCondLst>
                                    <p:cond delay="0"/>
                                  </p:stCondLst>
                                  <p:childTnLst>
                                    <p:animEffect transition="out" filter="dissolve">
                                      <p:cBhvr>
                                        <p:cTn id="186" dur="500"/>
                                        <p:tgtEl>
                                          <p:spTgt spid="7"/>
                                        </p:tgtEl>
                                      </p:cBhvr>
                                    </p:animEffect>
                                    <p:set>
                                      <p:cBhvr>
                                        <p:cTn id="187" dur="1" fill="hold">
                                          <p:stCondLst>
                                            <p:cond delay="499"/>
                                          </p:stCondLst>
                                        </p:cTn>
                                        <p:tgtEl>
                                          <p:spTgt spid="7"/>
                                        </p:tgtEl>
                                        <p:attrNameLst>
                                          <p:attrName>style.visibility</p:attrName>
                                        </p:attrNameLst>
                                      </p:cBhvr>
                                      <p:to>
                                        <p:strVal val="hidden"/>
                                      </p:to>
                                    </p:set>
                                  </p:childTnLst>
                                </p:cTn>
                              </p:par>
                            </p:childTnLst>
                          </p:cTn>
                        </p:par>
                        <p:par>
                          <p:cTn id="188" fill="hold">
                            <p:stCondLst>
                              <p:cond delay="500"/>
                            </p:stCondLst>
                            <p:childTnLst>
                              <p:par>
                                <p:cTn id="189" presetID="9" presetClass="exit" presetSubtype="0" fill="hold" grpId="0" nodeType="afterEffect">
                                  <p:stCondLst>
                                    <p:cond delay="0"/>
                                  </p:stCondLst>
                                  <p:childTnLst>
                                    <p:animEffect transition="out" filter="dissolve">
                                      <p:cBhvr>
                                        <p:cTn id="190" dur="500"/>
                                        <p:tgtEl>
                                          <p:spTgt spid="2"/>
                                        </p:tgtEl>
                                      </p:cBhvr>
                                    </p:animEffect>
                                    <p:set>
                                      <p:cBhvr>
                                        <p:cTn id="191" dur="1" fill="hold">
                                          <p:stCondLst>
                                            <p:cond delay="499"/>
                                          </p:stCondLst>
                                        </p:cTn>
                                        <p:tgtEl>
                                          <p:spTgt spid="2"/>
                                        </p:tgtEl>
                                        <p:attrNameLst>
                                          <p:attrName>style.visibility</p:attrName>
                                        </p:attrNameLst>
                                      </p:cBhvr>
                                      <p:to>
                                        <p:strVal val="hidden"/>
                                      </p:to>
                                    </p:set>
                                  </p:childTnLst>
                                </p:cTn>
                              </p:par>
                            </p:childTnLst>
                          </p:cTn>
                        </p:par>
                        <p:par>
                          <p:cTn id="192" fill="hold">
                            <p:stCondLst>
                              <p:cond delay="1000"/>
                            </p:stCondLst>
                            <p:childTnLst>
                              <p:par>
                                <p:cTn id="193" presetID="9" presetClass="entr" presetSubtype="0" fill="hold" nodeType="afterEffect">
                                  <p:stCondLst>
                                    <p:cond delay="0"/>
                                  </p:stCondLst>
                                  <p:childTnLst>
                                    <p:set>
                                      <p:cBhvr>
                                        <p:cTn id="194" dur="1" fill="hold">
                                          <p:stCondLst>
                                            <p:cond delay="0"/>
                                          </p:stCondLst>
                                        </p:cTn>
                                        <p:tgtEl>
                                          <p:spTgt spid="66"/>
                                        </p:tgtEl>
                                        <p:attrNameLst>
                                          <p:attrName>style.visibility</p:attrName>
                                        </p:attrNameLst>
                                      </p:cBhvr>
                                      <p:to>
                                        <p:strVal val="visible"/>
                                      </p:to>
                                    </p:set>
                                    <p:animEffect transition="in" filter="dissolve">
                                      <p:cBhvr>
                                        <p:cTn id="19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animBg="1"/>
      <p:bldP spid="34" grpId="0"/>
      <p:bldP spid="50" grpId="0"/>
      <p:bldP spid="28" grpId="0"/>
      <p:bldP spid="28" grpId="1"/>
      <p:bldP spid="51" grpId="0"/>
      <p:bldP spid="51" grpId="1"/>
      <p:bldP spid="92" grpId="0"/>
      <p:bldP spid="93" grpId="0"/>
      <p:bldP spid="94" grpId="0"/>
      <p:bldP spid="95" grpId="0"/>
      <p:bldP spid="3" grpId="0" animBg="1"/>
      <p:bldP spid="3" grpId="1" animBg="1"/>
      <p:bldP spid="3" grpId="2" animBg="1"/>
      <p:bldP spid="4" grpId="0"/>
      <p:bldP spid="4" grpId="1"/>
      <p:bldP spid="4" grpId="2"/>
      <p:bldP spid="60" grpId="0"/>
      <p:bldP spid="60" grpId="1"/>
      <p:bldP spid="31" grpId="0"/>
      <p:bldP spid="31" grpId="1"/>
      <p:bldP spid="31" grpId="2"/>
      <p:bldP spid="35" grpId="0" animBg="1"/>
      <p:bldP spid="39" grpId="0" animBg="1"/>
      <p:bldP spid="42" grpId="0" animBg="1"/>
      <p:bldP spid="43" grpId="0" animBg="1"/>
      <p:bldP spid="44" grpId="0"/>
      <p:bldP spid="45" grpId="0"/>
      <p:bldP spid="46" grpId="0"/>
      <p:bldP spid="49" grpId="0"/>
      <p:bldP spid="13" grpId="0"/>
      <p:bldP spid="98" grpId="0" animBg="1"/>
      <p:bldP spid="108" grpId="0"/>
      <p:bldP spid="108" grpId="1"/>
      <p:bldP spid="109" grpId="0"/>
      <p:bldP spid="52" grpId="0"/>
      <p:bldP spid="52" grpId="1"/>
      <p:bldP spid="5" grpId="0"/>
      <p:bldP spid="5" grpId="1"/>
      <p:bldP spid="5" grpId="2"/>
      <p:bldP spid="5" grpId="3"/>
      <p:bldP spid="56" grpId="0"/>
      <p:bldP spid="56" grpId="1"/>
      <p:bldP spid="56" grpId="2"/>
      <p:bldP spid="56" grpId="3"/>
      <p:bldP spid="62" grpId="0"/>
      <p:bldP spid="62" grpId="1"/>
      <p:bldP spid="62" grpId="2"/>
      <p:bldP spid="64" grpId="1"/>
      <p:bldP spid="64" grpId="2"/>
      <p:bldP spid="64" grpId="3"/>
      <p:bldP spid="65" grpId="1"/>
      <p:bldP spid="65" grpId="2"/>
      <p:bldP spid="65" grpId="3"/>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792EC9C-CE96-9241-A54D-4FC4BE6FEE43}"/>
              </a:ext>
            </a:extLst>
          </p:cNvPr>
          <p:cNvSpPr/>
          <p:nvPr/>
        </p:nvSpPr>
        <p:spPr>
          <a:xfrm>
            <a:off x="4527582" y="5730772"/>
            <a:ext cx="423514" cy="369332"/>
          </a:xfrm>
          <a:prstGeom prst="rect">
            <a:avLst/>
          </a:prstGeom>
        </p:spPr>
        <p:txBody>
          <a:bodyPr wrap="none">
            <a:spAutoFit/>
          </a:bodyPr>
          <a:lstStyle/>
          <a:p>
            <a:r>
              <a:rPr lang="en-US" b="1" dirty="0">
                <a:solidFill>
                  <a:srgbClr val="FF0000"/>
                </a:solidFill>
                <a:latin typeface="Lucida Handwriting" panose="03010101010101010101" pitchFamily="66" charset="77"/>
              </a:rPr>
              <a:t>𝜒</a:t>
            </a:r>
            <a:r>
              <a:rPr lang="en-US" b="1" baseline="30000" dirty="0">
                <a:solidFill>
                  <a:srgbClr val="FF0000"/>
                </a:solidFill>
                <a:latin typeface="Lucida Handwriting" panose="03010101010101010101" pitchFamily="66" charset="77"/>
              </a:rPr>
              <a:t>2</a:t>
            </a:r>
            <a:endParaRPr lang="en-US" baseline="30000" dirty="0"/>
          </a:p>
        </p:txBody>
      </p:sp>
      <p:sp>
        <p:nvSpPr>
          <p:cNvPr id="66" name="Rectangle 65">
            <a:extLst>
              <a:ext uri="{FF2B5EF4-FFF2-40B4-BE49-F238E27FC236}">
                <a16:creationId xmlns:a16="http://schemas.microsoft.com/office/drawing/2014/main" id="{2AC29ACC-2B67-B741-91BA-15946DCAA046}"/>
              </a:ext>
            </a:extLst>
          </p:cNvPr>
          <p:cNvSpPr/>
          <p:nvPr/>
        </p:nvSpPr>
        <p:spPr>
          <a:xfrm>
            <a:off x="1271346" y="4302488"/>
            <a:ext cx="795411" cy="369332"/>
          </a:xfrm>
          <a:prstGeom prst="rect">
            <a:avLst/>
          </a:prstGeom>
        </p:spPr>
        <p:txBody>
          <a:bodyPr wrap="none">
            <a:spAutoFit/>
          </a:bodyPr>
          <a:lstStyle/>
          <a:p>
            <a:r>
              <a:rPr lang="en-US" dirty="0" err="1">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0B46C6A-470B-6B43-8B3C-0DE44E94486B}"/>
                  </a:ext>
                </a:extLst>
              </p:cNvPr>
              <p:cNvSpPr/>
              <p:nvPr/>
            </p:nvSpPr>
            <p:spPr>
              <a:xfrm>
                <a:off x="1099597" y="5898233"/>
                <a:ext cx="38504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ea typeface="Cambria Math" panose="02040503050406030204" pitchFamily="18" charset="0"/>
                        </a:rPr>
                        <m:t>𝟎</m:t>
                      </m:r>
                    </m:oMath>
                  </m:oMathPara>
                </a14:m>
                <a:endParaRPr lang="en-US" dirty="0">
                  <a:solidFill>
                    <a:srgbClr val="FF0000"/>
                  </a:solidFill>
                </a:endParaRPr>
              </a:p>
            </p:txBody>
          </p:sp>
        </mc:Choice>
        <mc:Fallback xmlns="">
          <p:sp>
            <p:nvSpPr>
              <p:cNvPr id="67" name="Rectangle 66">
                <a:extLst>
                  <a:ext uri="{FF2B5EF4-FFF2-40B4-BE49-F238E27FC236}">
                    <a16:creationId xmlns:a16="http://schemas.microsoft.com/office/drawing/2014/main" id="{20B46C6A-470B-6B43-8B3C-0DE44E94486B}"/>
                  </a:ext>
                </a:extLst>
              </p:cNvPr>
              <p:cNvSpPr>
                <a:spLocks noRot="1" noChangeAspect="1" noMove="1" noResize="1" noEditPoints="1" noAdjustHandles="1" noChangeArrowheads="1" noChangeShapeType="1" noTextEdit="1"/>
              </p:cNvSpPr>
              <p:nvPr/>
            </p:nvSpPr>
            <p:spPr>
              <a:xfrm>
                <a:off x="1099597" y="5898233"/>
                <a:ext cx="385042" cy="369332"/>
              </a:xfrm>
              <a:prstGeom prst="rect">
                <a:avLst/>
              </a:prstGeom>
              <a:blipFill>
                <a:blip r:embed="rId3"/>
                <a:stretch>
                  <a:fillRect/>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4877C27A-465D-F145-9B9F-09EAF1FAC71D}"/>
              </a:ext>
            </a:extLst>
          </p:cNvPr>
          <p:cNvCxnSpPr>
            <a:cxnSpLocks/>
          </p:cNvCxnSpPr>
          <p:nvPr/>
        </p:nvCxnSpPr>
        <p:spPr>
          <a:xfrm flipV="1">
            <a:off x="1230402" y="4269458"/>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sp>
        <p:nvSpPr>
          <p:cNvPr id="7" name="Freeform 6">
            <a:extLst>
              <a:ext uri="{FF2B5EF4-FFF2-40B4-BE49-F238E27FC236}">
                <a16:creationId xmlns:a16="http://schemas.microsoft.com/office/drawing/2014/main" id="{6F3A5FC8-363E-124D-8FE7-513E88EBBBA3}"/>
              </a:ext>
            </a:extLst>
          </p:cNvPr>
          <p:cNvSpPr/>
          <p:nvPr/>
        </p:nvSpPr>
        <p:spPr>
          <a:xfrm>
            <a:off x="1588023" y="4715059"/>
            <a:ext cx="1869607" cy="1214144"/>
          </a:xfrm>
          <a:custGeom>
            <a:avLst/>
            <a:gdLst>
              <a:gd name="connsiteX0" fmla="*/ 37065 w 1968070"/>
              <a:gd name="connsiteY0" fmla="*/ 1213203 h 1220403"/>
              <a:gd name="connsiteX1" fmla="*/ 37065 w 1968070"/>
              <a:gd name="connsiteY1" fmla="*/ 475203 h 1220403"/>
              <a:gd name="connsiteX2" fmla="*/ 422265 w 1968070"/>
              <a:gd name="connsiteY2" fmla="*/ 3 h 1220403"/>
              <a:gd name="connsiteX3" fmla="*/ 1113465 w 1968070"/>
              <a:gd name="connsiteY3" fmla="*/ 482403 h 1220403"/>
              <a:gd name="connsiteX4" fmla="*/ 1887465 w 1968070"/>
              <a:gd name="connsiteY4" fmla="*/ 997203 h 1220403"/>
              <a:gd name="connsiteX5" fmla="*/ 1905465 w 1968070"/>
              <a:gd name="connsiteY5" fmla="*/ 1220403 h 1220403"/>
              <a:gd name="connsiteX0" fmla="*/ 30082 w 1961087"/>
              <a:gd name="connsiteY0" fmla="*/ 1213203 h 1220403"/>
              <a:gd name="connsiteX1" fmla="*/ 30082 w 1961087"/>
              <a:gd name="connsiteY1" fmla="*/ 475203 h 1220403"/>
              <a:gd name="connsiteX2" fmla="*/ 415282 w 1961087"/>
              <a:gd name="connsiteY2" fmla="*/ 3 h 1220403"/>
              <a:gd name="connsiteX3" fmla="*/ 1106482 w 1961087"/>
              <a:gd name="connsiteY3" fmla="*/ 482403 h 1220403"/>
              <a:gd name="connsiteX4" fmla="*/ 1880482 w 1961087"/>
              <a:gd name="connsiteY4" fmla="*/ 997203 h 1220403"/>
              <a:gd name="connsiteX5" fmla="*/ 1898482 w 1961087"/>
              <a:gd name="connsiteY5" fmla="*/ 1220403 h 1220403"/>
              <a:gd name="connsiteX0" fmla="*/ 1172 w 1932177"/>
              <a:gd name="connsiteY0" fmla="*/ 1213203 h 1220403"/>
              <a:gd name="connsiteX1" fmla="*/ 1172 w 1932177"/>
              <a:gd name="connsiteY1" fmla="*/ 475203 h 1220403"/>
              <a:gd name="connsiteX2" fmla="*/ 386372 w 1932177"/>
              <a:gd name="connsiteY2" fmla="*/ 3 h 1220403"/>
              <a:gd name="connsiteX3" fmla="*/ 1077572 w 1932177"/>
              <a:gd name="connsiteY3" fmla="*/ 482403 h 1220403"/>
              <a:gd name="connsiteX4" fmla="*/ 1851572 w 1932177"/>
              <a:gd name="connsiteY4" fmla="*/ 997203 h 1220403"/>
              <a:gd name="connsiteX5" fmla="*/ 1869572 w 1932177"/>
              <a:gd name="connsiteY5" fmla="*/ 1220403 h 1220403"/>
              <a:gd name="connsiteX0" fmla="*/ 15875 w 1931005"/>
              <a:gd name="connsiteY0" fmla="*/ 1203678 h 1220403"/>
              <a:gd name="connsiteX1" fmla="*/ 0 w 1931005"/>
              <a:gd name="connsiteY1" fmla="*/ 475203 h 1220403"/>
              <a:gd name="connsiteX2" fmla="*/ 385200 w 1931005"/>
              <a:gd name="connsiteY2" fmla="*/ 3 h 1220403"/>
              <a:gd name="connsiteX3" fmla="*/ 1076400 w 1931005"/>
              <a:gd name="connsiteY3" fmla="*/ 482403 h 1220403"/>
              <a:gd name="connsiteX4" fmla="*/ 1850400 w 1931005"/>
              <a:gd name="connsiteY4" fmla="*/ 997203 h 1220403"/>
              <a:gd name="connsiteX5" fmla="*/ 1868400 w 1931005"/>
              <a:gd name="connsiteY5" fmla="*/ 1220403 h 1220403"/>
              <a:gd name="connsiteX0" fmla="*/ 15875 w 1931005"/>
              <a:gd name="connsiteY0" fmla="*/ 1203678 h 1220403"/>
              <a:gd name="connsiteX1" fmla="*/ 0 w 1931005"/>
              <a:gd name="connsiteY1" fmla="*/ 475203 h 1220403"/>
              <a:gd name="connsiteX2" fmla="*/ 385200 w 1931005"/>
              <a:gd name="connsiteY2" fmla="*/ 3 h 1220403"/>
              <a:gd name="connsiteX3" fmla="*/ 1076400 w 1931005"/>
              <a:gd name="connsiteY3" fmla="*/ 482403 h 1220403"/>
              <a:gd name="connsiteX4" fmla="*/ 1850400 w 1931005"/>
              <a:gd name="connsiteY4" fmla="*/ 997203 h 1220403"/>
              <a:gd name="connsiteX5" fmla="*/ 1868400 w 1931005"/>
              <a:gd name="connsiteY5" fmla="*/ 1220403 h 1220403"/>
              <a:gd name="connsiteX0" fmla="*/ 7955 w 1932610"/>
              <a:gd name="connsiteY0" fmla="*/ 1216378 h 1220403"/>
              <a:gd name="connsiteX1" fmla="*/ 1605 w 1932610"/>
              <a:gd name="connsiteY1" fmla="*/ 475203 h 1220403"/>
              <a:gd name="connsiteX2" fmla="*/ 386805 w 1932610"/>
              <a:gd name="connsiteY2" fmla="*/ 3 h 1220403"/>
              <a:gd name="connsiteX3" fmla="*/ 1078005 w 1932610"/>
              <a:gd name="connsiteY3" fmla="*/ 482403 h 1220403"/>
              <a:gd name="connsiteX4" fmla="*/ 1852005 w 1932610"/>
              <a:gd name="connsiteY4" fmla="*/ 997203 h 1220403"/>
              <a:gd name="connsiteX5" fmla="*/ 1870005 w 1932610"/>
              <a:gd name="connsiteY5" fmla="*/ 1220403 h 1220403"/>
              <a:gd name="connsiteX0" fmla="*/ 6350 w 1931005"/>
              <a:gd name="connsiteY0" fmla="*/ 1216378 h 1220403"/>
              <a:gd name="connsiteX1" fmla="*/ 0 w 1931005"/>
              <a:gd name="connsiteY1" fmla="*/ 475203 h 1220403"/>
              <a:gd name="connsiteX2" fmla="*/ 385200 w 1931005"/>
              <a:gd name="connsiteY2" fmla="*/ 3 h 1220403"/>
              <a:gd name="connsiteX3" fmla="*/ 1076400 w 1931005"/>
              <a:gd name="connsiteY3" fmla="*/ 482403 h 1220403"/>
              <a:gd name="connsiteX4" fmla="*/ 1850400 w 1931005"/>
              <a:gd name="connsiteY4" fmla="*/ 997203 h 1220403"/>
              <a:gd name="connsiteX5" fmla="*/ 1868400 w 1931005"/>
              <a:gd name="connsiteY5" fmla="*/ 1220403 h 1220403"/>
              <a:gd name="connsiteX0" fmla="*/ 6350 w 1931005"/>
              <a:gd name="connsiteY0" fmla="*/ 1216380 h 1220405"/>
              <a:gd name="connsiteX1" fmla="*/ 0 w 1931005"/>
              <a:gd name="connsiteY1" fmla="*/ 475205 h 1220405"/>
              <a:gd name="connsiteX2" fmla="*/ 385200 w 1931005"/>
              <a:gd name="connsiteY2" fmla="*/ 5 h 1220405"/>
              <a:gd name="connsiteX3" fmla="*/ 1076400 w 1931005"/>
              <a:gd name="connsiteY3" fmla="*/ 482405 h 1220405"/>
              <a:gd name="connsiteX4" fmla="*/ 1850400 w 1931005"/>
              <a:gd name="connsiteY4" fmla="*/ 997205 h 1220405"/>
              <a:gd name="connsiteX5" fmla="*/ 1868400 w 1931005"/>
              <a:gd name="connsiteY5" fmla="*/ 1220405 h 1220405"/>
              <a:gd name="connsiteX0" fmla="*/ 6350 w 1931005"/>
              <a:gd name="connsiteY0" fmla="*/ 1213206 h 1217231"/>
              <a:gd name="connsiteX1" fmla="*/ 0 w 1931005"/>
              <a:gd name="connsiteY1" fmla="*/ 472031 h 1217231"/>
              <a:gd name="connsiteX2" fmla="*/ 429650 w 1931005"/>
              <a:gd name="connsiteY2" fmla="*/ 6 h 1217231"/>
              <a:gd name="connsiteX3" fmla="*/ 1076400 w 1931005"/>
              <a:gd name="connsiteY3" fmla="*/ 479231 h 1217231"/>
              <a:gd name="connsiteX4" fmla="*/ 1850400 w 1931005"/>
              <a:gd name="connsiteY4" fmla="*/ 994031 h 1217231"/>
              <a:gd name="connsiteX5" fmla="*/ 1868400 w 1931005"/>
              <a:gd name="connsiteY5" fmla="*/ 1217231 h 1217231"/>
              <a:gd name="connsiteX0" fmla="*/ 6350 w 1928854"/>
              <a:gd name="connsiteY0" fmla="*/ 1213294 h 1217319"/>
              <a:gd name="connsiteX1" fmla="*/ 0 w 1928854"/>
              <a:gd name="connsiteY1" fmla="*/ 472119 h 1217319"/>
              <a:gd name="connsiteX2" fmla="*/ 429650 w 1928854"/>
              <a:gd name="connsiteY2" fmla="*/ 94 h 1217319"/>
              <a:gd name="connsiteX3" fmla="*/ 1108150 w 1928854"/>
              <a:gd name="connsiteY3" fmla="*/ 501544 h 1217319"/>
              <a:gd name="connsiteX4" fmla="*/ 1850400 w 1928854"/>
              <a:gd name="connsiteY4" fmla="*/ 994119 h 1217319"/>
              <a:gd name="connsiteX5" fmla="*/ 1868400 w 1928854"/>
              <a:gd name="connsiteY5" fmla="*/ 1217319 h 1217319"/>
              <a:gd name="connsiteX0" fmla="*/ 6350 w 1928854"/>
              <a:gd name="connsiteY0" fmla="*/ 1213294 h 1217319"/>
              <a:gd name="connsiteX1" fmla="*/ 0 w 1928854"/>
              <a:gd name="connsiteY1" fmla="*/ 472119 h 1217319"/>
              <a:gd name="connsiteX2" fmla="*/ 429650 w 1928854"/>
              <a:gd name="connsiteY2" fmla="*/ 94 h 1217319"/>
              <a:gd name="connsiteX3" fmla="*/ 1108150 w 1928854"/>
              <a:gd name="connsiteY3" fmla="*/ 501544 h 1217319"/>
              <a:gd name="connsiteX4" fmla="*/ 1850400 w 1928854"/>
              <a:gd name="connsiteY4" fmla="*/ 994119 h 1217319"/>
              <a:gd name="connsiteX5" fmla="*/ 1868400 w 1928854"/>
              <a:gd name="connsiteY5" fmla="*/ 1217319 h 1217319"/>
              <a:gd name="connsiteX0" fmla="*/ 6350 w 1928854"/>
              <a:gd name="connsiteY0" fmla="*/ 1213294 h 1217319"/>
              <a:gd name="connsiteX1" fmla="*/ 0 w 1928854"/>
              <a:gd name="connsiteY1" fmla="*/ 472119 h 1217319"/>
              <a:gd name="connsiteX2" fmla="*/ 429650 w 1928854"/>
              <a:gd name="connsiteY2" fmla="*/ 94 h 1217319"/>
              <a:gd name="connsiteX3" fmla="*/ 1108150 w 1928854"/>
              <a:gd name="connsiteY3" fmla="*/ 501544 h 1217319"/>
              <a:gd name="connsiteX4" fmla="*/ 1850400 w 1928854"/>
              <a:gd name="connsiteY4" fmla="*/ 994119 h 1217319"/>
              <a:gd name="connsiteX5" fmla="*/ 1868400 w 1928854"/>
              <a:gd name="connsiteY5" fmla="*/ 1217319 h 1217319"/>
              <a:gd name="connsiteX0" fmla="*/ 6350 w 1893271"/>
              <a:gd name="connsiteY0" fmla="*/ 1213294 h 1217319"/>
              <a:gd name="connsiteX1" fmla="*/ 0 w 1893271"/>
              <a:gd name="connsiteY1" fmla="*/ 472119 h 1217319"/>
              <a:gd name="connsiteX2" fmla="*/ 429650 w 1893271"/>
              <a:gd name="connsiteY2" fmla="*/ 94 h 1217319"/>
              <a:gd name="connsiteX3" fmla="*/ 1108150 w 1893271"/>
              <a:gd name="connsiteY3" fmla="*/ 501544 h 1217319"/>
              <a:gd name="connsiteX4" fmla="*/ 1850400 w 1893271"/>
              <a:gd name="connsiteY4" fmla="*/ 994119 h 1217319"/>
              <a:gd name="connsiteX5" fmla="*/ 1868400 w 1893271"/>
              <a:gd name="connsiteY5" fmla="*/ 1217319 h 1217319"/>
              <a:gd name="connsiteX0" fmla="*/ 6350 w 1868400"/>
              <a:gd name="connsiteY0" fmla="*/ 1213294 h 1217319"/>
              <a:gd name="connsiteX1" fmla="*/ 0 w 1868400"/>
              <a:gd name="connsiteY1" fmla="*/ 472119 h 1217319"/>
              <a:gd name="connsiteX2" fmla="*/ 429650 w 1868400"/>
              <a:gd name="connsiteY2" fmla="*/ 94 h 1217319"/>
              <a:gd name="connsiteX3" fmla="*/ 1108150 w 1868400"/>
              <a:gd name="connsiteY3" fmla="*/ 501544 h 1217319"/>
              <a:gd name="connsiteX4" fmla="*/ 1850400 w 1868400"/>
              <a:gd name="connsiteY4" fmla="*/ 994119 h 1217319"/>
              <a:gd name="connsiteX5" fmla="*/ 1868400 w 1868400"/>
              <a:gd name="connsiteY5" fmla="*/ 1217319 h 1217319"/>
              <a:gd name="connsiteX0" fmla="*/ 6350 w 1865225"/>
              <a:gd name="connsiteY0" fmla="*/ 1213294 h 1220494"/>
              <a:gd name="connsiteX1" fmla="*/ 0 w 1865225"/>
              <a:gd name="connsiteY1" fmla="*/ 472119 h 1220494"/>
              <a:gd name="connsiteX2" fmla="*/ 429650 w 1865225"/>
              <a:gd name="connsiteY2" fmla="*/ 94 h 1220494"/>
              <a:gd name="connsiteX3" fmla="*/ 1108150 w 1865225"/>
              <a:gd name="connsiteY3" fmla="*/ 501544 h 1220494"/>
              <a:gd name="connsiteX4" fmla="*/ 1850400 w 1865225"/>
              <a:gd name="connsiteY4" fmla="*/ 994119 h 1220494"/>
              <a:gd name="connsiteX5" fmla="*/ 1865225 w 1865225"/>
              <a:gd name="connsiteY5" fmla="*/ 1220494 h 1220494"/>
              <a:gd name="connsiteX0" fmla="*/ 6350 w 1865973"/>
              <a:gd name="connsiteY0" fmla="*/ 1213294 h 1220494"/>
              <a:gd name="connsiteX1" fmla="*/ 0 w 1865973"/>
              <a:gd name="connsiteY1" fmla="*/ 472119 h 1220494"/>
              <a:gd name="connsiteX2" fmla="*/ 429650 w 1865973"/>
              <a:gd name="connsiteY2" fmla="*/ 94 h 1220494"/>
              <a:gd name="connsiteX3" fmla="*/ 1108150 w 1865973"/>
              <a:gd name="connsiteY3" fmla="*/ 501544 h 1220494"/>
              <a:gd name="connsiteX4" fmla="*/ 1859925 w 1865973"/>
              <a:gd name="connsiteY4" fmla="*/ 997294 h 1220494"/>
              <a:gd name="connsiteX5" fmla="*/ 1865225 w 1865973"/>
              <a:gd name="connsiteY5" fmla="*/ 1220494 h 1220494"/>
              <a:gd name="connsiteX0" fmla="*/ 6350 w 1865545"/>
              <a:gd name="connsiteY0" fmla="*/ 1213294 h 1223669"/>
              <a:gd name="connsiteX1" fmla="*/ 0 w 1865545"/>
              <a:gd name="connsiteY1" fmla="*/ 472119 h 1223669"/>
              <a:gd name="connsiteX2" fmla="*/ 429650 w 1865545"/>
              <a:gd name="connsiteY2" fmla="*/ 94 h 1223669"/>
              <a:gd name="connsiteX3" fmla="*/ 1108150 w 1865545"/>
              <a:gd name="connsiteY3" fmla="*/ 501544 h 1223669"/>
              <a:gd name="connsiteX4" fmla="*/ 1859925 w 1865545"/>
              <a:gd name="connsiteY4" fmla="*/ 997294 h 1223669"/>
              <a:gd name="connsiteX5" fmla="*/ 1862050 w 1865545"/>
              <a:gd name="connsiteY5" fmla="*/ 1223669 h 1223669"/>
              <a:gd name="connsiteX0" fmla="*/ 6350 w 1870589"/>
              <a:gd name="connsiteY0" fmla="*/ 1213294 h 1223669"/>
              <a:gd name="connsiteX1" fmla="*/ 0 w 1870589"/>
              <a:gd name="connsiteY1" fmla="*/ 472119 h 1223669"/>
              <a:gd name="connsiteX2" fmla="*/ 429650 w 1870589"/>
              <a:gd name="connsiteY2" fmla="*/ 94 h 1223669"/>
              <a:gd name="connsiteX3" fmla="*/ 1108150 w 1870589"/>
              <a:gd name="connsiteY3" fmla="*/ 501544 h 1223669"/>
              <a:gd name="connsiteX4" fmla="*/ 1859925 w 1870589"/>
              <a:gd name="connsiteY4" fmla="*/ 997294 h 1223669"/>
              <a:gd name="connsiteX5" fmla="*/ 1862050 w 1870589"/>
              <a:gd name="connsiteY5" fmla="*/ 1223669 h 1223669"/>
              <a:gd name="connsiteX0" fmla="*/ 6350 w 1864298"/>
              <a:gd name="connsiteY0" fmla="*/ 1213294 h 1223669"/>
              <a:gd name="connsiteX1" fmla="*/ 0 w 1864298"/>
              <a:gd name="connsiteY1" fmla="*/ 472119 h 1223669"/>
              <a:gd name="connsiteX2" fmla="*/ 429650 w 1864298"/>
              <a:gd name="connsiteY2" fmla="*/ 94 h 1223669"/>
              <a:gd name="connsiteX3" fmla="*/ 1108150 w 1864298"/>
              <a:gd name="connsiteY3" fmla="*/ 501544 h 1223669"/>
              <a:gd name="connsiteX4" fmla="*/ 1859925 w 1864298"/>
              <a:gd name="connsiteY4" fmla="*/ 997294 h 1223669"/>
              <a:gd name="connsiteX5" fmla="*/ 1862050 w 1864298"/>
              <a:gd name="connsiteY5" fmla="*/ 1223669 h 1223669"/>
              <a:gd name="connsiteX0" fmla="*/ 6350 w 1866447"/>
              <a:gd name="connsiteY0" fmla="*/ 1213294 h 1223669"/>
              <a:gd name="connsiteX1" fmla="*/ 0 w 1866447"/>
              <a:gd name="connsiteY1" fmla="*/ 472119 h 1223669"/>
              <a:gd name="connsiteX2" fmla="*/ 429650 w 1866447"/>
              <a:gd name="connsiteY2" fmla="*/ 94 h 1223669"/>
              <a:gd name="connsiteX3" fmla="*/ 1108150 w 1866447"/>
              <a:gd name="connsiteY3" fmla="*/ 501544 h 1223669"/>
              <a:gd name="connsiteX4" fmla="*/ 1866275 w 1866447"/>
              <a:gd name="connsiteY4" fmla="*/ 994119 h 1223669"/>
              <a:gd name="connsiteX5" fmla="*/ 1862050 w 1866447"/>
              <a:gd name="connsiteY5" fmla="*/ 1223669 h 1223669"/>
              <a:gd name="connsiteX0" fmla="*/ 6350 w 1866447"/>
              <a:gd name="connsiteY0" fmla="*/ 1213294 h 1223669"/>
              <a:gd name="connsiteX1" fmla="*/ 0 w 1866447"/>
              <a:gd name="connsiteY1" fmla="*/ 472119 h 1223669"/>
              <a:gd name="connsiteX2" fmla="*/ 429650 w 1866447"/>
              <a:gd name="connsiteY2" fmla="*/ 94 h 1223669"/>
              <a:gd name="connsiteX3" fmla="*/ 1108150 w 1866447"/>
              <a:gd name="connsiteY3" fmla="*/ 501544 h 1223669"/>
              <a:gd name="connsiteX4" fmla="*/ 1866275 w 1866447"/>
              <a:gd name="connsiteY4" fmla="*/ 994119 h 1223669"/>
              <a:gd name="connsiteX5" fmla="*/ 1862050 w 1866447"/>
              <a:gd name="connsiteY5" fmla="*/ 1223669 h 1223669"/>
              <a:gd name="connsiteX0" fmla="*/ 6350 w 1866447"/>
              <a:gd name="connsiteY0" fmla="*/ 1213294 h 1223669"/>
              <a:gd name="connsiteX1" fmla="*/ 0 w 1866447"/>
              <a:gd name="connsiteY1" fmla="*/ 472119 h 1223669"/>
              <a:gd name="connsiteX2" fmla="*/ 429650 w 1866447"/>
              <a:gd name="connsiteY2" fmla="*/ 94 h 1223669"/>
              <a:gd name="connsiteX3" fmla="*/ 1108150 w 1866447"/>
              <a:gd name="connsiteY3" fmla="*/ 501544 h 1223669"/>
              <a:gd name="connsiteX4" fmla="*/ 1866275 w 1866447"/>
              <a:gd name="connsiteY4" fmla="*/ 994119 h 1223669"/>
              <a:gd name="connsiteX5" fmla="*/ 1862050 w 1866447"/>
              <a:gd name="connsiteY5" fmla="*/ 1223669 h 1223669"/>
              <a:gd name="connsiteX0" fmla="*/ 6350 w 1873379"/>
              <a:gd name="connsiteY0" fmla="*/ 1213294 h 1226844"/>
              <a:gd name="connsiteX1" fmla="*/ 0 w 1873379"/>
              <a:gd name="connsiteY1" fmla="*/ 472119 h 1226844"/>
              <a:gd name="connsiteX2" fmla="*/ 429650 w 1873379"/>
              <a:gd name="connsiteY2" fmla="*/ 94 h 1226844"/>
              <a:gd name="connsiteX3" fmla="*/ 1108150 w 1873379"/>
              <a:gd name="connsiteY3" fmla="*/ 501544 h 1226844"/>
              <a:gd name="connsiteX4" fmla="*/ 1866275 w 1873379"/>
              <a:gd name="connsiteY4" fmla="*/ 994119 h 1226844"/>
              <a:gd name="connsiteX5" fmla="*/ 1871575 w 1873379"/>
              <a:gd name="connsiteY5" fmla="*/ 1226844 h 1226844"/>
              <a:gd name="connsiteX0" fmla="*/ 6350 w 1871575"/>
              <a:gd name="connsiteY0" fmla="*/ 1213294 h 1226844"/>
              <a:gd name="connsiteX1" fmla="*/ 0 w 1871575"/>
              <a:gd name="connsiteY1" fmla="*/ 472119 h 1226844"/>
              <a:gd name="connsiteX2" fmla="*/ 429650 w 1871575"/>
              <a:gd name="connsiteY2" fmla="*/ 94 h 1226844"/>
              <a:gd name="connsiteX3" fmla="*/ 1108150 w 1871575"/>
              <a:gd name="connsiteY3" fmla="*/ 501544 h 1226844"/>
              <a:gd name="connsiteX4" fmla="*/ 1866275 w 1871575"/>
              <a:gd name="connsiteY4" fmla="*/ 994119 h 1226844"/>
              <a:gd name="connsiteX5" fmla="*/ 1871575 w 1871575"/>
              <a:gd name="connsiteY5" fmla="*/ 1226844 h 1226844"/>
              <a:gd name="connsiteX0" fmla="*/ 6350 w 1874750"/>
              <a:gd name="connsiteY0" fmla="*/ 1213294 h 1347494"/>
              <a:gd name="connsiteX1" fmla="*/ 0 w 1874750"/>
              <a:gd name="connsiteY1" fmla="*/ 472119 h 1347494"/>
              <a:gd name="connsiteX2" fmla="*/ 429650 w 1874750"/>
              <a:gd name="connsiteY2" fmla="*/ 94 h 1347494"/>
              <a:gd name="connsiteX3" fmla="*/ 1108150 w 1874750"/>
              <a:gd name="connsiteY3" fmla="*/ 501544 h 1347494"/>
              <a:gd name="connsiteX4" fmla="*/ 1866275 w 1874750"/>
              <a:gd name="connsiteY4" fmla="*/ 994119 h 1347494"/>
              <a:gd name="connsiteX5" fmla="*/ 1874750 w 1874750"/>
              <a:gd name="connsiteY5" fmla="*/ 1347494 h 1347494"/>
              <a:gd name="connsiteX0" fmla="*/ 6350 w 1866275"/>
              <a:gd name="connsiteY0" fmla="*/ 1213294 h 1214144"/>
              <a:gd name="connsiteX1" fmla="*/ 0 w 1866275"/>
              <a:gd name="connsiteY1" fmla="*/ 472119 h 1214144"/>
              <a:gd name="connsiteX2" fmla="*/ 429650 w 1866275"/>
              <a:gd name="connsiteY2" fmla="*/ 94 h 1214144"/>
              <a:gd name="connsiteX3" fmla="*/ 1108150 w 1866275"/>
              <a:gd name="connsiteY3" fmla="*/ 501544 h 1214144"/>
              <a:gd name="connsiteX4" fmla="*/ 1866275 w 1866275"/>
              <a:gd name="connsiteY4" fmla="*/ 994119 h 1214144"/>
              <a:gd name="connsiteX5" fmla="*/ 1865225 w 1866275"/>
              <a:gd name="connsiteY5" fmla="*/ 1214144 h 1214144"/>
              <a:gd name="connsiteX0" fmla="*/ 6350 w 1871575"/>
              <a:gd name="connsiteY0" fmla="*/ 1213294 h 1217319"/>
              <a:gd name="connsiteX1" fmla="*/ 0 w 1871575"/>
              <a:gd name="connsiteY1" fmla="*/ 472119 h 1217319"/>
              <a:gd name="connsiteX2" fmla="*/ 429650 w 1871575"/>
              <a:gd name="connsiteY2" fmla="*/ 94 h 1217319"/>
              <a:gd name="connsiteX3" fmla="*/ 1108150 w 1871575"/>
              <a:gd name="connsiteY3" fmla="*/ 501544 h 1217319"/>
              <a:gd name="connsiteX4" fmla="*/ 1866275 w 1871575"/>
              <a:gd name="connsiteY4" fmla="*/ 994119 h 1217319"/>
              <a:gd name="connsiteX5" fmla="*/ 1871575 w 1871575"/>
              <a:gd name="connsiteY5" fmla="*/ 1217319 h 1217319"/>
              <a:gd name="connsiteX0" fmla="*/ 6350 w 1868400"/>
              <a:gd name="connsiteY0" fmla="*/ 1213294 h 1213294"/>
              <a:gd name="connsiteX1" fmla="*/ 0 w 1868400"/>
              <a:gd name="connsiteY1" fmla="*/ 472119 h 1213294"/>
              <a:gd name="connsiteX2" fmla="*/ 429650 w 1868400"/>
              <a:gd name="connsiteY2" fmla="*/ 94 h 1213294"/>
              <a:gd name="connsiteX3" fmla="*/ 1108150 w 1868400"/>
              <a:gd name="connsiteY3" fmla="*/ 501544 h 1213294"/>
              <a:gd name="connsiteX4" fmla="*/ 1866275 w 1868400"/>
              <a:gd name="connsiteY4" fmla="*/ 994119 h 1213294"/>
              <a:gd name="connsiteX5" fmla="*/ 1868400 w 1868400"/>
              <a:gd name="connsiteY5" fmla="*/ 1201444 h 1213294"/>
              <a:gd name="connsiteX0" fmla="*/ 6350 w 1868400"/>
              <a:gd name="connsiteY0" fmla="*/ 1213294 h 1213294"/>
              <a:gd name="connsiteX1" fmla="*/ 0 w 1868400"/>
              <a:gd name="connsiteY1" fmla="*/ 472119 h 1213294"/>
              <a:gd name="connsiteX2" fmla="*/ 429650 w 1868400"/>
              <a:gd name="connsiteY2" fmla="*/ 94 h 1213294"/>
              <a:gd name="connsiteX3" fmla="*/ 1108150 w 1868400"/>
              <a:gd name="connsiteY3" fmla="*/ 501544 h 1213294"/>
              <a:gd name="connsiteX4" fmla="*/ 1866275 w 1868400"/>
              <a:gd name="connsiteY4" fmla="*/ 994119 h 1213294"/>
              <a:gd name="connsiteX5" fmla="*/ 1868400 w 1868400"/>
              <a:gd name="connsiteY5" fmla="*/ 1201444 h 1213294"/>
              <a:gd name="connsiteX0" fmla="*/ 6350 w 1869607"/>
              <a:gd name="connsiteY0" fmla="*/ 1213294 h 1213294"/>
              <a:gd name="connsiteX1" fmla="*/ 0 w 1869607"/>
              <a:gd name="connsiteY1" fmla="*/ 472119 h 1213294"/>
              <a:gd name="connsiteX2" fmla="*/ 429650 w 1869607"/>
              <a:gd name="connsiteY2" fmla="*/ 94 h 1213294"/>
              <a:gd name="connsiteX3" fmla="*/ 1108150 w 1869607"/>
              <a:gd name="connsiteY3" fmla="*/ 501544 h 1213294"/>
              <a:gd name="connsiteX4" fmla="*/ 1866275 w 1869607"/>
              <a:gd name="connsiteY4" fmla="*/ 994119 h 1213294"/>
              <a:gd name="connsiteX5" fmla="*/ 1868400 w 1869607"/>
              <a:gd name="connsiteY5" fmla="*/ 1201444 h 1213294"/>
              <a:gd name="connsiteX0" fmla="*/ 6350 w 1869607"/>
              <a:gd name="connsiteY0" fmla="*/ 1213294 h 1213294"/>
              <a:gd name="connsiteX1" fmla="*/ 0 w 1869607"/>
              <a:gd name="connsiteY1" fmla="*/ 472119 h 1213294"/>
              <a:gd name="connsiteX2" fmla="*/ 429650 w 1869607"/>
              <a:gd name="connsiteY2" fmla="*/ 94 h 1213294"/>
              <a:gd name="connsiteX3" fmla="*/ 1108150 w 1869607"/>
              <a:gd name="connsiteY3" fmla="*/ 501544 h 1213294"/>
              <a:gd name="connsiteX4" fmla="*/ 1866275 w 1869607"/>
              <a:gd name="connsiteY4" fmla="*/ 994119 h 1213294"/>
              <a:gd name="connsiteX5" fmla="*/ 1868400 w 1869607"/>
              <a:gd name="connsiteY5" fmla="*/ 1201444 h 1213294"/>
              <a:gd name="connsiteX0" fmla="*/ 12700 w 1869607"/>
              <a:gd name="connsiteY0" fmla="*/ 1311719 h 1311719"/>
              <a:gd name="connsiteX1" fmla="*/ 0 w 1869607"/>
              <a:gd name="connsiteY1" fmla="*/ 472119 h 1311719"/>
              <a:gd name="connsiteX2" fmla="*/ 429650 w 1869607"/>
              <a:gd name="connsiteY2" fmla="*/ 94 h 1311719"/>
              <a:gd name="connsiteX3" fmla="*/ 1108150 w 1869607"/>
              <a:gd name="connsiteY3" fmla="*/ 501544 h 1311719"/>
              <a:gd name="connsiteX4" fmla="*/ 1866275 w 1869607"/>
              <a:gd name="connsiteY4" fmla="*/ 994119 h 1311719"/>
              <a:gd name="connsiteX5" fmla="*/ 1868400 w 1869607"/>
              <a:gd name="connsiteY5" fmla="*/ 1201444 h 1311719"/>
              <a:gd name="connsiteX0" fmla="*/ 9525 w 1869607"/>
              <a:gd name="connsiteY0" fmla="*/ 1210119 h 1210119"/>
              <a:gd name="connsiteX1" fmla="*/ 0 w 1869607"/>
              <a:gd name="connsiteY1" fmla="*/ 472119 h 1210119"/>
              <a:gd name="connsiteX2" fmla="*/ 429650 w 1869607"/>
              <a:gd name="connsiteY2" fmla="*/ 94 h 1210119"/>
              <a:gd name="connsiteX3" fmla="*/ 1108150 w 1869607"/>
              <a:gd name="connsiteY3" fmla="*/ 501544 h 1210119"/>
              <a:gd name="connsiteX4" fmla="*/ 1866275 w 1869607"/>
              <a:gd name="connsiteY4" fmla="*/ 994119 h 1210119"/>
              <a:gd name="connsiteX5" fmla="*/ 1868400 w 1869607"/>
              <a:gd name="connsiteY5" fmla="*/ 1201444 h 1210119"/>
              <a:gd name="connsiteX0" fmla="*/ 9525 w 1871575"/>
              <a:gd name="connsiteY0" fmla="*/ 1210119 h 1214144"/>
              <a:gd name="connsiteX1" fmla="*/ 0 w 1871575"/>
              <a:gd name="connsiteY1" fmla="*/ 472119 h 1214144"/>
              <a:gd name="connsiteX2" fmla="*/ 429650 w 1871575"/>
              <a:gd name="connsiteY2" fmla="*/ 94 h 1214144"/>
              <a:gd name="connsiteX3" fmla="*/ 1108150 w 1871575"/>
              <a:gd name="connsiteY3" fmla="*/ 501544 h 1214144"/>
              <a:gd name="connsiteX4" fmla="*/ 1866275 w 1871575"/>
              <a:gd name="connsiteY4" fmla="*/ 994119 h 1214144"/>
              <a:gd name="connsiteX5" fmla="*/ 1871575 w 1871575"/>
              <a:gd name="connsiteY5" fmla="*/ 1214144 h 1214144"/>
              <a:gd name="connsiteX0" fmla="*/ 9525 w 1869607"/>
              <a:gd name="connsiteY0" fmla="*/ 1210119 h 1214144"/>
              <a:gd name="connsiteX1" fmla="*/ 0 w 1869607"/>
              <a:gd name="connsiteY1" fmla="*/ 472119 h 1214144"/>
              <a:gd name="connsiteX2" fmla="*/ 429650 w 1869607"/>
              <a:gd name="connsiteY2" fmla="*/ 94 h 1214144"/>
              <a:gd name="connsiteX3" fmla="*/ 1108150 w 1869607"/>
              <a:gd name="connsiteY3" fmla="*/ 501544 h 1214144"/>
              <a:gd name="connsiteX4" fmla="*/ 1866275 w 1869607"/>
              <a:gd name="connsiteY4" fmla="*/ 994119 h 1214144"/>
              <a:gd name="connsiteX5" fmla="*/ 1868400 w 1869607"/>
              <a:gd name="connsiteY5" fmla="*/ 1214144 h 1214144"/>
              <a:gd name="connsiteX0" fmla="*/ 9525 w 1869607"/>
              <a:gd name="connsiteY0" fmla="*/ 1219644 h 1219644"/>
              <a:gd name="connsiteX1" fmla="*/ 0 w 1869607"/>
              <a:gd name="connsiteY1" fmla="*/ 472119 h 1219644"/>
              <a:gd name="connsiteX2" fmla="*/ 429650 w 1869607"/>
              <a:gd name="connsiteY2" fmla="*/ 94 h 1219644"/>
              <a:gd name="connsiteX3" fmla="*/ 1108150 w 1869607"/>
              <a:gd name="connsiteY3" fmla="*/ 501544 h 1219644"/>
              <a:gd name="connsiteX4" fmla="*/ 1866275 w 1869607"/>
              <a:gd name="connsiteY4" fmla="*/ 994119 h 1219644"/>
              <a:gd name="connsiteX5" fmla="*/ 1868400 w 1869607"/>
              <a:gd name="connsiteY5" fmla="*/ 1214144 h 1219644"/>
              <a:gd name="connsiteX0" fmla="*/ 9525 w 1869607"/>
              <a:gd name="connsiteY0" fmla="*/ 1210119 h 1214144"/>
              <a:gd name="connsiteX1" fmla="*/ 0 w 1869607"/>
              <a:gd name="connsiteY1" fmla="*/ 472119 h 1214144"/>
              <a:gd name="connsiteX2" fmla="*/ 429650 w 1869607"/>
              <a:gd name="connsiteY2" fmla="*/ 94 h 1214144"/>
              <a:gd name="connsiteX3" fmla="*/ 1108150 w 1869607"/>
              <a:gd name="connsiteY3" fmla="*/ 501544 h 1214144"/>
              <a:gd name="connsiteX4" fmla="*/ 1866275 w 1869607"/>
              <a:gd name="connsiteY4" fmla="*/ 994119 h 1214144"/>
              <a:gd name="connsiteX5" fmla="*/ 1868400 w 1869607"/>
              <a:gd name="connsiteY5" fmla="*/ 1214144 h 121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9607" h="1214144">
                <a:moveTo>
                  <a:pt x="9525" y="1210119"/>
                </a:moveTo>
                <a:cubicBezTo>
                  <a:pt x="2825" y="472319"/>
                  <a:pt x="18350" y="1214069"/>
                  <a:pt x="0" y="472119"/>
                </a:cubicBezTo>
                <a:cubicBezTo>
                  <a:pt x="156275" y="181019"/>
                  <a:pt x="244958" y="-4810"/>
                  <a:pt x="429650" y="94"/>
                </a:cubicBezTo>
                <a:cubicBezTo>
                  <a:pt x="614342" y="4998"/>
                  <a:pt x="856013" y="278723"/>
                  <a:pt x="1108150" y="501544"/>
                </a:cubicBezTo>
                <a:cubicBezTo>
                  <a:pt x="1360287" y="724365"/>
                  <a:pt x="1387142" y="798623"/>
                  <a:pt x="1866275" y="994119"/>
                </a:cubicBezTo>
                <a:cubicBezTo>
                  <a:pt x="1872333" y="1335665"/>
                  <a:pt x="1868250" y="748119"/>
                  <a:pt x="1868400" y="1214144"/>
                </a:cubicBezTo>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B4DE8AF-4512-5542-803C-497A2E3E6449}"/>
              </a:ext>
            </a:extLst>
          </p:cNvPr>
          <p:cNvSpPr/>
          <p:nvPr/>
        </p:nvSpPr>
        <p:spPr>
          <a:xfrm>
            <a:off x="1250874" y="4704194"/>
            <a:ext cx="3276708" cy="1210226"/>
          </a:xfrm>
          <a:custGeom>
            <a:avLst/>
            <a:gdLst>
              <a:gd name="connsiteX0" fmla="*/ 0 w 3946358"/>
              <a:gd name="connsiteY0" fmla="*/ 1467853 h 1467853"/>
              <a:gd name="connsiteX1" fmla="*/ 312821 w 3946358"/>
              <a:gd name="connsiteY1" fmla="*/ 854243 h 1467853"/>
              <a:gd name="connsiteX2" fmla="*/ 890337 w 3946358"/>
              <a:gd name="connsiteY2" fmla="*/ 0 h 1467853"/>
              <a:gd name="connsiteX3" fmla="*/ 2021305 w 3946358"/>
              <a:gd name="connsiteY3" fmla="*/ 854243 h 1467853"/>
              <a:gd name="connsiteX4" fmla="*/ 3946358 w 3946358"/>
              <a:gd name="connsiteY4" fmla="*/ 1431758 h 1467853"/>
              <a:gd name="connsiteX0" fmla="*/ 0 w 3946358"/>
              <a:gd name="connsiteY0" fmla="*/ 1467853 h 1467853"/>
              <a:gd name="connsiteX1" fmla="*/ 312821 w 3946358"/>
              <a:gd name="connsiteY1" fmla="*/ 854243 h 1467853"/>
              <a:gd name="connsiteX2" fmla="*/ 890337 w 3946358"/>
              <a:gd name="connsiteY2" fmla="*/ 0 h 1467853"/>
              <a:gd name="connsiteX3" fmla="*/ 2021305 w 3946358"/>
              <a:gd name="connsiteY3" fmla="*/ 854243 h 1467853"/>
              <a:gd name="connsiteX4" fmla="*/ 3946358 w 3946358"/>
              <a:gd name="connsiteY4" fmla="*/ 1431758 h 1467853"/>
              <a:gd name="connsiteX0" fmla="*/ 0 w 3946358"/>
              <a:gd name="connsiteY0" fmla="*/ 1467853 h 1467853"/>
              <a:gd name="connsiteX1" fmla="*/ 312821 w 3946358"/>
              <a:gd name="connsiteY1" fmla="*/ 854243 h 1467853"/>
              <a:gd name="connsiteX2" fmla="*/ 890337 w 3946358"/>
              <a:gd name="connsiteY2" fmla="*/ 0 h 1467853"/>
              <a:gd name="connsiteX3" fmla="*/ 2021305 w 3946358"/>
              <a:gd name="connsiteY3" fmla="*/ 854243 h 1467853"/>
              <a:gd name="connsiteX4" fmla="*/ 3946358 w 3946358"/>
              <a:gd name="connsiteY4" fmla="*/ 1431758 h 1467853"/>
              <a:gd name="connsiteX0" fmla="*/ 0 w 3946358"/>
              <a:gd name="connsiteY0" fmla="*/ 1463540 h 1463540"/>
              <a:gd name="connsiteX1" fmla="*/ 312821 w 3946358"/>
              <a:gd name="connsiteY1" fmla="*/ 849930 h 1463540"/>
              <a:gd name="connsiteX2" fmla="*/ 920529 w 3946358"/>
              <a:gd name="connsiteY2" fmla="*/ 0 h 1463540"/>
              <a:gd name="connsiteX3" fmla="*/ 2021305 w 3946358"/>
              <a:gd name="connsiteY3" fmla="*/ 849930 h 1463540"/>
              <a:gd name="connsiteX4" fmla="*/ 3946358 w 3946358"/>
              <a:gd name="connsiteY4" fmla="*/ 1427445 h 1463540"/>
              <a:gd name="connsiteX0" fmla="*/ 0 w 3946358"/>
              <a:gd name="connsiteY0" fmla="*/ 1464304 h 1464304"/>
              <a:gd name="connsiteX1" fmla="*/ 312821 w 3946358"/>
              <a:gd name="connsiteY1" fmla="*/ 850694 h 1464304"/>
              <a:gd name="connsiteX2" fmla="*/ 920529 w 3946358"/>
              <a:gd name="connsiteY2" fmla="*/ 764 h 1464304"/>
              <a:gd name="connsiteX3" fmla="*/ 2021305 w 3946358"/>
              <a:gd name="connsiteY3" fmla="*/ 850694 h 1464304"/>
              <a:gd name="connsiteX4" fmla="*/ 3946358 w 3946358"/>
              <a:gd name="connsiteY4" fmla="*/ 1428209 h 1464304"/>
              <a:gd name="connsiteX0" fmla="*/ 0 w 3946358"/>
              <a:gd name="connsiteY0" fmla="*/ 1464304 h 1464304"/>
              <a:gd name="connsiteX1" fmla="*/ 312821 w 3946358"/>
              <a:gd name="connsiteY1" fmla="*/ 850694 h 1464304"/>
              <a:gd name="connsiteX2" fmla="*/ 920529 w 3946358"/>
              <a:gd name="connsiteY2" fmla="*/ 764 h 1464304"/>
              <a:gd name="connsiteX3" fmla="*/ 2021305 w 3946358"/>
              <a:gd name="connsiteY3" fmla="*/ 850694 h 1464304"/>
              <a:gd name="connsiteX4" fmla="*/ 3946358 w 3946358"/>
              <a:gd name="connsiteY4" fmla="*/ 1428209 h 1464304"/>
              <a:gd name="connsiteX0" fmla="*/ 0 w 3946358"/>
              <a:gd name="connsiteY0" fmla="*/ 1459996 h 1459996"/>
              <a:gd name="connsiteX1" fmla="*/ 312821 w 3946358"/>
              <a:gd name="connsiteY1" fmla="*/ 846386 h 1459996"/>
              <a:gd name="connsiteX2" fmla="*/ 924842 w 3946358"/>
              <a:gd name="connsiteY2" fmla="*/ 769 h 1459996"/>
              <a:gd name="connsiteX3" fmla="*/ 2021305 w 3946358"/>
              <a:gd name="connsiteY3" fmla="*/ 846386 h 1459996"/>
              <a:gd name="connsiteX4" fmla="*/ 3946358 w 3946358"/>
              <a:gd name="connsiteY4" fmla="*/ 1423901 h 1459996"/>
              <a:gd name="connsiteX0" fmla="*/ 0 w 3946358"/>
              <a:gd name="connsiteY0" fmla="*/ 1459996 h 1459996"/>
              <a:gd name="connsiteX1" fmla="*/ 312821 w 3946358"/>
              <a:gd name="connsiteY1" fmla="*/ 846386 h 1459996"/>
              <a:gd name="connsiteX2" fmla="*/ 924842 w 3946358"/>
              <a:gd name="connsiteY2" fmla="*/ 769 h 1459996"/>
              <a:gd name="connsiteX3" fmla="*/ 2021305 w 3946358"/>
              <a:gd name="connsiteY3" fmla="*/ 846386 h 1459996"/>
              <a:gd name="connsiteX4" fmla="*/ 3946358 w 3946358"/>
              <a:gd name="connsiteY4" fmla="*/ 1423901 h 1459996"/>
              <a:gd name="connsiteX0" fmla="*/ 0 w 3946358"/>
              <a:gd name="connsiteY0" fmla="*/ 1460104 h 1460104"/>
              <a:gd name="connsiteX1" fmla="*/ 312821 w 3946358"/>
              <a:gd name="connsiteY1" fmla="*/ 846494 h 1460104"/>
              <a:gd name="connsiteX2" fmla="*/ 924842 w 3946358"/>
              <a:gd name="connsiteY2" fmla="*/ 877 h 1460104"/>
              <a:gd name="connsiteX3" fmla="*/ 2021305 w 3946358"/>
              <a:gd name="connsiteY3" fmla="*/ 846494 h 1460104"/>
              <a:gd name="connsiteX4" fmla="*/ 3946358 w 3946358"/>
              <a:gd name="connsiteY4" fmla="*/ 1424009 h 1460104"/>
              <a:gd name="connsiteX0" fmla="*/ 0 w 3976551"/>
              <a:gd name="connsiteY0" fmla="*/ 1460002 h 1460002"/>
              <a:gd name="connsiteX1" fmla="*/ 312821 w 3976551"/>
              <a:gd name="connsiteY1" fmla="*/ 846392 h 1460002"/>
              <a:gd name="connsiteX2" fmla="*/ 924842 w 3976551"/>
              <a:gd name="connsiteY2" fmla="*/ 775 h 1460002"/>
              <a:gd name="connsiteX3" fmla="*/ 2021305 w 3976551"/>
              <a:gd name="connsiteY3" fmla="*/ 846392 h 1460002"/>
              <a:gd name="connsiteX4" fmla="*/ 3976551 w 3976551"/>
              <a:gd name="connsiteY4" fmla="*/ 1449786 h 1460002"/>
              <a:gd name="connsiteX0" fmla="*/ 0 w 3976551"/>
              <a:gd name="connsiteY0" fmla="*/ 1460002 h 1460002"/>
              <a:gd name="connsiteX1" fmla="*/ 312821 w 3976551"/>
              <a:gd name="connsiteY1" fmla="*/ 846392 h 1460002"/>
              <a:gd name="connsiteX2" fmla="*/ 924842 w 3976551"/>
              <a:gd name="connsiteY2" fmla="*/ 775 h 1460002"/>
              <a:gd name="connsiteX3" fmla="*/ 2021305 w 3976551"/>
              <a:gd name="connsiteY3" fmla="*/ 846392 h 1460002"/>
              <a:gd name="connsiteX4" fmla="*/ 3976551 w 3976551"/>
              <a:gd name="connsiteY4" fmla="*/ 1449786 h 1460002"/>
              <a:gd name="connsiteX0" fmla="*/ 0 w 3976551"/>
              <a:gd name="connsiteY0" fmla="*/ 1460670 h 1460670"/>
              <a:gd name="connsiteX1" fmla="*/ 312821 w 3976551"/>
              <a:gd name="connsiteY1" fmla="*/ 847060 h 1460670"/>
              <a:gd name="connsiteX2" fmla="*/ 924842 w 3976551"/>
              <a:gd name="connsiteY2" fmla="*/ 1443 h 1460670"/>
              <a:gd name="connsiteX3" fmla="*/ 2021305 w 3976551"/>
              <a:gd name="connsiteY3" fmla="*/ 847060 h 1460670"/>
              <a:gd name="connsiteX4" fmla="*/ 3976551 w 3976551"/>
              <a:gd name="connsiteY4" fmla="*/ 1450454 h 1460670"/>
              <a:gd name="connsiteX0" fmla="*/ 0 w 3976551"/>
              <a:gd name="connsiteY0" fmla="*/ 1460670 h 1460670"/>
              <a:gd name="connsiteX1" fmla="*/ 312821 w 3976551"/>
              <a:gd name="connsiteY1" fmla="*/ 847060 h 1460670"/>
              <a:gd name="connsiteX2" fmla="*/ 924842 w 3976551"/>
              <a:gd name="connsiteY2" fmla="*/ 1443 h 1460670"/>
              <a:gd name="connsiteX3" fmla="*/ 2021305 w 3976551"/>
              <a:gd name="connsiteY3" fmla="*/ 847060 h 1460670"/>
              <a:gd name="connsiteX4" fmla="*/ 3976551 w 3976551"/>
              <a:gd name="connsiteY4" fmla="*/ 1450454 h 1460670"/>
              <a:gd name="connsiteX0" fmla="*/ 0 w 3976551"/>
              <a:gd name="connsiteY0" fmla="*/ 1460670 h 1460670"/>
              <a:gd name="connsiteX1" fmla="*/ 312821 w 3976551"/>
              <a:gd name="connsiteY1" fmla="*/ 847060 h 1460670"/>
              <a:gd name="connsiteX2" fmla="*/ 924842 w 3976551"/>
              <a:gd name="connsiteY2" fmla="*/ 1443 h 1460670"/>
              <a:gd name="connsiteX3" fmla="*/ 2021305 w 3976551"/>
              <a:gd name="connsiteY3" fmla="*/ 847060 h 1460670"/>
              <a:gd name="connsiteX4" fmla="*/ 3976551 w 3976551"/>
              <a:gd name="connsiteY4" fmla="*/ 1450454 h 1460670"/>
              <a:gd name="connsiteX0" fmla="*/ 0 w 3976551"/>
              <a:gd name="connsiteY0" fmla="*/ 1459987 h 1459987"/>
              <a:gd name="connsiteX1" fmla="*/ 312821 w 3976551"/>
              <a:gd name="connsiteY1" fmla="*/ 846377 h 1459987"/>
              <a:gd name="connsiteX2" fmla="*/ 924842 w 3976551"/>
              <a:gd name="connsiteY2" fmla="*/ 760 h 1459987"/>
              <a:gd name="connsiteX3" fmla="*/ 2021305 w 3976551"/>
              <a:gd name="connsiteY3" fmla="*/ 846377 h 1459987"/>
              <a:gd name="connsiteX4" fmla="*/ 3976551 w 3976551"/>
              <a:gd name="connsiteY4" fmla="*/ 1449771 h 1459987"/>
              <a:gd name="connsiteX0" fmla="*/ 0 w 3976551"/>
              <a:gd name="connsiteY0" fmla="*/ 1459233 h 1459233"/>
              <a:gd name="connsiteX1" fmla="*/ 312821 w 3976551"/>
              <a:gd name="connsiteY1" fmla="*/ 845623 h 1459233"/>
              <a:gd name="connsiteX2" fmla="*/ 924842 w 3976551"/>
              <a:gd name="connsiteY2" fmla="*/ 6 h 1459233"/>
              <a:gd name="connsiteX3" fmla="*/ 2047185 w 3976551"/>
              <a:gd name="connsiteY3" fmla="*/ 858563 h 1459233"/>
              <a:gd name="connsiteX4" fmla="*/ 3976551 w 3976551"/>
              <a:gd name="connsiteY4" fmla="*/ 1449017 h 1459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6551" h="1459233">
                <a:moveTo>
                  <a:pt x="0" y="1459233"/>
                </a:moveTo>
                <a:cubicBezTo>
                  <a:pt x="121035" y="1408458"/>
                  <a:pt x="223379" y="1101767"/>
                  <a:pt x="312821" y="845623"/>
                </a:cubicBezTo>
                <a:cubicBezTo>
                  <a:pt x="402263" y="589479"/>
                  <a:pt x="635781" y="-2151"/>
                  <a:pt x="924842" y="6"/>
                </a:cubicBezTo>
                <a:cubicBezTo>
                  <a:pt x="1213903" y="2163"/>
                  <a:pt x="1711095" y="630000"/>
                  <a:pt x="2047185" y="858563"/>
                </a:cubicBezTo>
                <a:cubicBezTo>
                  <a:pt x="2383275" y="1087126"/>
                  <a:pt x="2544075" y="1292512"/>
                  <a:pt x="3976551" y="144901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8A4AD94-B111-E24C-B392-E8ABAB977CB7}"/>
              </a:ext>
            </a:extLst>
          </p:cNvPr>
          <p:cNvSpPr/>
          <p:nvPr/>
        </p:nvSpPr>
        <p:spPr>
          <a:xfrm>
            <a:off x="1846145" y="5491337"/>
            <a:ext cx="614271" cy="338554"/>
          </a:xfrm>
          <a:prstGeom prst="rect">
            <a:avLst/>
          </a:prstGeom>
        </p:spPr>
        <p:txBody>
          <a:bodyPr wrap="none">
            <a:spAutoFit/>
          </a:bodyPr>
          <a:lstStyle/>
          <a:p>
            <a:r>
              <a:rPr lang="en-US" sz="1600" b="1" dirty="0">
                <a:solidFill>
                  <a:srgbClr val="0070C0"/>
                </a:solidFill>
                <a:latin typeface="Lucida Handwriting" panose="03010101010101010101" pitchFamily="66" charset="77"/>
              </a:rPr>
              <a:t>1- 𝛼</a:t>
            </a:r>
            <a:endParaRPr lang="en-US" sz="1600" dirty="0"/>
          </a:p>
        </p:txBody>
      </p:sp>
      <p:cxnSp>
        <p:nvCxnSpPr>
          <p:cNvPr id="69" name="Straight Arrow Connector 68">
            <a:extLst>
              <a:ext uri="{FF2B5EF4-FFF2-40B4-BE49-F238E27FC236}">
                <a16:creationId xmlns:a16="http://schemas.microsoft.com/office/drawing/2014/main" id="{9BD86804-1BE6-DE4F-B5F3-12366C239E71}"/>
              </a:ext>
            </a:extLst>
          </p:cNvPr>
          <p:cNvCxnSpPr>
            <a:cxnSpLocks/>
          </p:cNvCxnSpPr>
          <p:nvPr/>
        </p:nvCxnSpPr>
        <p:spPr>
          <a:xfrm>
            <a:off x="1099597" y="5930607"/>
            <a:ext cx="350633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3200" b="1" dirty="0"/>
              <a:t>Drawing inference about population variance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3" name="Oval 32">
            <a:extLst>
              <a:ext uri="{FF2B5EF4-FFF2-40B4-BE49-F238E27FC236}">
                <a16:creationId xmlns:a16="http://schemas.microsoft.com/office/drawing/2014/main" id="{6098B8D7-A0EC-BB47-BE04-4AD6C378F60D}"/>
              </a:ext>
            </a:extLst>
          </p:cNvPr>
          <p:cNvSpPr/>
          <p:nvPr/>
        </p:nvSpPr>
        <p:spPr>
          <a:xfrm>
            <a:off x="8447315" y="1825625"/>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50" name="Rectangle 49">
            <a:extLst>
              <a:ext uri="{FF2B5EF4-FFF2-40B4-BE49-F238E27FC236}">
                <a16:creationId xmlns:a16="http://schemas.microsoft.com/office/drawing/2014/main" id="{A125F6B1-7DD7-C246-894B-A89753B3B482}"/>
              </a:ext>
            </a:extLst>
          </p:cNvPr>
          <p:cNvSpPr/>
          <p:nvPr/>
        </p:nvSpPr>
        <p:spPr>
          <a:xfrm>
            <a:off x="9130153" y="2360929"/>
            <a:ext cx="514885"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endParaRPr lang="en-US" sz="4400" dirty="0"/>
          </a:p>
        </p:txBody>
      </p:sp>
      <p:sp>
        <p:nvSpPr>
          <p:cNvPr id="47" name="TextBox 46">
            <a:extLst>
              <a:ext uri="{FF2B5EF4-FFF2-40B4-BE49-F238E27FC236}">
                <a16:creationId xmlns:a16="http://schemas.microsoft.com/office/drawing/2014/main" id="{D4063E11-D95D-034A-BEDC-E71BFA5D5A75}"/>
              </a:ext>
            </a:extLst>
          </p:cNvPr>
          <p:cNvSpPr txBox="1"/>
          <p:nvPr/>
        </p:nvSpPr>
        <p:spPr>
          <a:xfrm>
            <a:off x="9648209" y="242846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48" name="TextBox 47">
            <a:extLst>
              <a:ext uri="{FF2B5EF4-FFF2-40B4-BE49-F238E27FC236}">
                <a16:creationId xmlns:a16="http://schemas.microsoft.com/office/drawing/2014/main" id="{05D4C1E1-704E-2A44-9814-CF3B59DA4867}"/>
              </a:ext>
            </a:extLst>
          </p:cNvPr>
          <p:cNvSpPr txBox="1"/>
          <p:nvPr/>
        </p:nvSpPr>
        <p:spPr>
          <a:xfrm>
            <a:off x="8659672" y="3638741"/>
            <a:ext cx="2481769"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0070C0"/>
                </a:solidFill>
                <a:latin typeface="Lucida Handwriting" panose="03010101010101010101" pitchFamily="66" charset="77"/>
              </a:rPr>
              <a:t> </a:t>
            </a:r>
            <a:r>
              <a:rPr lang="en-US" b="1" dirty="0">
                <a:latin typeface="Lucida Handwriting" panose="03010101010101010101" pitchFamily="66" charset="77"/>
              </a:rPr>
              <a:t>Normal(</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643D465-9B75-BF40-AC75-EAD22C8D47AA}"/>
                  </a:ext>
                </a:extLst>
              </p:cNvPr>
              <p:cNvSpPr txBox="1"/>
              <p:nvPr/>
            </p:nvSpPr>
            <p:spPr>
              <a:xfrm>
                <a:off x="3505543" y="1789566"/>
                <a:ext cx="2912977" cy="493918"/>
              </a:xfrm>
              <a:prstGeom prst="rect">
                <a:avLst/>
              </a:prstGeom>
              <a:noFill/>
            </p:spPr>
            <p:txBody>
              <a:bodyPr wrap="none" rtlCol="0">
                <a:spAutoFit/>
              </a:bodyPr>
              <a:lstStyle/>
              <a:p>
                <a:r>
                  <a:rPr lang="en-US" b="1" dirty="0">
                    <a:solidFill>
                      <a:srgbClr val="FF0000"/>
                    </a:solidFill>
                    <a:latin typeface="Lucida Handwriting" panose="03010101010101010101" pitchFamily="66" charset="77"/>
                  </a:rPr>
                  <a:t>SD</a:t>
                </a:r>
                <a:r>
                  <a:rPr lang="en-US" b="1" baseline="-25000" dirty="0">
                    <a:solidFill>
                      <a:srgbClr val="0070C0"/>
                    </a:solidFill>
                    <a:latin typeface="Lucida Handwriting" panose="03010101010101010101" pitchFamily="66" charset="77"/>
                  </a:rPr>
                  <a:t>X</a:t>
                </a:r>
                <a:r>
                  <a:rPr lang="en-US" b="1" baseline="30000" dirty="0">
                    <a:latin typeface="Lucida Handwriting" panose="03010101010101010101" pitchFamily="66" charset="77"/>
                  </a:rPr>
                  <a:t>2</a:t>
                </a:r>
                <a:r>
                  <a:rPr lang="en-US" b="1" dirty="0">
                    <a:latin typeface="Lucida Handwriting" panose="03010101010101010101" pitchFamily="66" charset="77"/>
                  </a:rPr>
                  <a:t> = </a:t>
                </a:r>
                <a14:m>
                  <m:oMath xmlns:m="http://schemas.openxmlformats.org/officeDocument/2006/math">
                    <m:f>
                      <m:fPr>
                        <m:ctrlPr>
                          <a:rPr lang="en-US" b="1" i="1" dirty="0">
                            <a:latin typeface="Cambria Math" panose="02040503050406030204" pitchFamily="18" charset="0"/>
                          </a:rPr>
                        </m:ctrlPr>
                      </m:fPr>
                      <m:num>
                        <m:r>
                          <a:rPr lang="en-US" b="1" i="1" dirty="0">
                            <a:latin typeface="Cambria Math" panose="02040503050406030204" pitchFamily="18" charset="0"/>
                          </a:rPr>
                          <m:t>𝟏</m:t>
                        </m:r>
                      </m:num>
                      <m:den>
                        <m:r>
                          <m:rPr>
                            <m:nor/>
                          </m:rPr>
                          <a:rPr lang="en-US" dirty="0">
                            <a:solidFill>
                              <a:srgbClr val="FF0000"/>
                            </a:solidFill>
                            <a:latin typeface="Lucida Handwriting" panose="03010101010101010101" pitchFamily="66" charset="77"/>
                          </a:rPr>
                          <m:t>n</m:t>
                        </m:r>
                        <m:r>
                          <a:rPr lang="en-US" b="1" i="1" dirty="0">
                            <a:latin typeface="Cambria Math" panose="02040503050406030204" pitchFamily="18" charset="0"/>
                          </a:rPr>
                          <m:t>−</m:t>
                        </m:r>
                        <m:r>
                          <a:rPr lang="en-US" b="1" i="1" dirty="0">
                            <a:latin typeface="Cambria Math" panose="02040503050406030204" pitchFamily="18" charset="0"/>
                          </a:rPr>
                          <m:t>𝟏</m:t>
                        </m:r>
                      </m:den>
                    </m:f>
                    <m:nary>
                      <m:naryPr>
                        <m:chr m:val="∑"/>
                        <m:ctrlPr>
                          <a:rPr lang="en-US" b="1" i="1" dirty="0">
                            <a:latin typeface="Cambria Math" panose="02040503050406030204" pitchFamily="18" charset="0"/>
                          </a:rPr>
                        </m:ctrlPr>
                      </m:naryPr>
                      <m:sub>
                        <m:r>
                          <m:rPr>
                            <m:brk m:alnAt="23"/>
                          </m:rPr>
                          <a:rPr lang="en-US" b="1" i="1" dirty="0">
                            <a:latin typeface="Cambria Math" panose="02040503050406030204" pitchFamily="18" charset="0"/>
                          </a:rPr>
                          <m:t>𝒊</m:t>
                        </m:r>
                        <m:r>
                          <a:rPr lang="en-US" b="1" i="1" dirty="0">
                            <a:latin typeface="Cambria Math" panose="02040503050406030204" pitchFamily="18" charset="0"/>
                          </a:rPr>
                          <m:t>=</m:t>
                        </m:r>
                        <m:r>
                          <a:rPr lang="en-US" b="1" i="1" dirty="0">
                            <a:latin typeface="Cambria Math" panose="02040503050406030204" pitchFamily="18" charset="0"/>
                          </a:rPr>
                          <m:t>𝟏</m:t>
                        </m:r>
                      </m:sub>
                      <m:sup>
                        <m:r>
                          <m:rPr>
                            <m:nor/>
                          </m:rPr>
                          <a:rPr lang="en-US" dirty="0">
                            <a:solidFill>
                              <a:srgbClr val="FF0000"/>
                            </a:solidFill>
                            <a:latin typeface="Lucida Handwriting" panose="03010101010101010101" pitchFamily="66" charset="77"/>
                          </a:rPr>
                          <m:t>n</m:t>
                        </m:r>
                      </m:sup>
                      <m:e>
                        <m:sSup>
                          <m:sSupPr>
                            <m:ctrlPr>
                              <a:rPr lang="en-US" b="1" i="1" dirty="0">
                                <a:latin typeface="Cambria Math" panose="02040503050406030204" pitchFamily="18" charset="0"/>
                              </a:rPr>
                            </m:ctrlPr>
                          </m:sSupPr>
                          <m:e>
                            <m:r>
                              <a:rPr lang="en-US" b="1" i="1" dirty="0">
                                <a:latin typeface="Cambria Math" panose="02040503050406030204" pitchFamily="18" charset="0"/>
                              </a:rPr>
                              <m:t>(</m:t>
                            </m:r>
                            <m:r>
                              <m:rPr>
                                <m:nor/>
                              </m:rPr>
                              <a:rPr lang="en-US" dirty="0">
                                <a:solidFill>
                                  <a:srgbClr val="FF0000"/>
                                </a:solidFill>
                                <a:latin typeface="Lucida Handwriting" panose="03010101010101010101" pitchFamily="66" charset="77"/>
                              </a:rPr>
                              <m:t>x</m:t>
                            </m:r>
                            <m:r>
                              <m:rPr>
                                <m:nor/>
                              </m:rPr>
                              <a:rPr lang="en-US" b="1" i="1" baseline="-25000" dirty="0">
                                <a:solidFill>
                                  <a:srgbClr val="FF0000"/>
                                </a:solidFill>
                                <a:latin typeface="Lucida Handwriting" panose="03010101010101010101" pitchFamily="66" charset="77"/>
                              </a:rPr>
                              <m:t>i</m:t>
                            </m:r>
                            <m:r>
                              <a:rPr lang="en-US" b="1" i="1" baseline="-25000" dirty="0">
                                <a:solidFill>
                                  <a:srgbClr val="FF0000"/>
                                </a:solidFill>
                                <a:latin typeface="Cambria Math" panose="02040503050406030204" pitchFamily="18" charset="0"/>
                              </a:rPr>
                              <m:t> </m:t>
                            </m:r>
                            <m:r>
                              <a:rPr lang="en-US" b="1" i="1" dirty="0">
                                <a:latin typeface="Cambria Math" panose="02040503050406030204" pitchFamily="18" charset="0"/>
                              </a:rPr>
                              <m:t>−</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dirty="0">
                                <a:latin typeface="Cambria Math" panose="02040503050406030204" pitchFamily="18" charset="0"/>
                              </a:rPr>
                              <m:t>)</m:t>
                            </m:r>
                          </m:e>
                          <m:sup>
                            <m:r>
                              <a:rPr lang="en-US" b="1" i="1" dirty="0">
                                <a:latin typeface="Cambria Math" panose="02040503050406030204" pitchFamily="18" charset="0"/>
                              </a:rPr>
                              <m:t>𝟐</m:t>
                            </m:r>
                          </m:sup>
                        </m:sSup>
                      </m:e>
                    </m:nary>
                  </m:oMath>
                </a14:m>
                <a:endParaRPr lang="en-US" b="1" baseline="30000" dirty="0">
                  <a:latin typeface="Lucida Handwriting" panose="03010101010101010101" pitchFamily="66" charset="77"/>
                </a:endParaRPr>
              </a:p>
            </p:txBody>
          </p:sp>
        </mc:Choice>
        <mc:Fallback xmlns="">
          <p:sp>
            <p:nvSpPr>
              <p:cNvPr id="52" name="TextBox 51">
                <a:extLst>
                  <a:ext uri="{FF2B5EF4-FFF2-40B4-BE49-F238E27FC236}">
                    <a16:creationId xmlns:a16="http://schemas.microsoft.com/office/drawing/2014/main" id="{1643D465-9B75-BF40-AC75-EAD22C8D47AA}"/>
                  </a:ext>
                </a:extLst>
              </p:cNvPr>
              <p:cNvSpPr txBox="1">
                <a:spLocks noRot="1" noChangeAspect="1" noMove="1" noResize="1" noEditPoints="1" noAdjustHandles="1" noChangeArrowheads="1" noChangeShapeType="1" noTextEdit="1"/>
              </p:cNvSpPr>
              <p:nvPr/>
            </p:nvSpPr>
            <p:spPr>
              <a:xfrm>
                <a:off x="3505543" y="1789566"/>
                <a:ext cx="2912977" cy="493918"/>
              </a:xfrm>
              <a:prstGeom prst="rect">
                <a:avLst/>
              </a:prstGeom>
              <a:blipFill>
                <a:blip r:embed="rId4"/>
                <a:stretch>
                  <a:fillRect l="-1747" t="-70000" b="-1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151DE920-92BA-ED4A-AD94-0243769CDE85}"/>
                  </a:ext>
                </a:extLst>
              </p:cNvPr>
              <p:cNvSpPr/>
              <p:nvPr/>
            </p:nvSpPr>
            <p:spPr>
              <a:xfrm>
                <a:off x="2998761" y="3602385"/>
                <a:ext cx="4561377" cy="732508"/>
              </a:xfrm>
              <a:prstGeom prst="rect">
                <a:avLst/>
              </a:prstGeom>
            </p:spPr>
            <p:txBody>
              <a:bodyPr wrap="none">
                <a:spAutoFit/>
              </a:bodyPr>
              <a:lstStyle/>
              <a:p>
                <a:r>
                  <a:rPr lang="en-US" sz="2800" b="1" dirty="0"/>
                  <a:t> </a:t>
                </a:r>
                <a:r>
                  <a:rPr lang="en-US" sz="2800" b="1" dirty="0">
                    <a:solidFill>
                      <a:srgbClr val="7030A0"/>
                    </a:solidFill>
                    <a:latin typeface="Lucida Handwriting" panose="03010101010101010101" pitchFamily="66" charset="77"/>
                  </a:rPr>
                  <a:t>𝞆</a:t>
                </a:r>
                <a:r>
                  <a:rPr lang="en-US" sz="2800" b="1" baseline="30000" dirty="0">
                    <a:solidFill>
                      <a:srgbClr val="7030A0"/>
                    </a:solidFill>
                    <a:latin typeface="Lucida Handwriting" panose="03010101010101010101" pitchFamily="66" charset="77"/>
                  </a:rPr>
                  <a:t>2</a:t>
                </a:r>
                <a:r>
                  <a:rPr lang="en-US" sz="2800" b="1" dirty="0">
                    <a:latin typeface="Lucida Handwriting" panose="03010101010101010101" pitchFamily="66" charset="77"/>
                  </a:rPr>
                  <a:t>(</a:t>
                </a:r>
                <a14:m>
                  <m:oMath xmlns:m="http://schemas.openxmlformats.org/officeDocument/2006/math">
                    <m:f>
                      <m:fPr>
                        <m:ctrlPr>
                          <a:rPr lang="en-US" sz="2800" b="1" i="1" dirty="0">
                            <a:latin typeface="Cambria Math" panose="02040503050406030204" pitchFamily="18" charset="0"/>
                          </a:rPr>
                        </m:ctrlPr>
                      </m:fPr>
                      <m:num>
                        <m:r>
                          <a:rPr lang="en-US" sz="2800" b="1" i="1" dirty="0">
                            <a:latin typeface="Cambria Math" panose="02040503050406030204" pitchFamily="18" charset="0"/>
                          </a:rPr>
                          <m:t>(</m:t>
                        </m:r>
                        <m:r>
                          <m:rPr>
                            <m:nor/>
                          </m:rPr>
                          <a:rPr lang="en-US" sz="2800" dirty="0">
                            <a:solidFill>
                              <a:srgbClr val="FF0000"/>
                            </a:solidFill>
                            <a:latin typeface="Lucida Handwriting" panose="03010101010101010101" pitchFamily="66" charset="77"/>
                          </a:rPr>
                          <m:t>n</m:t>
                        </m:r>
                        <m:r>
                          <a:rPr lang="en-US" sz="2800" b="1" i="1" dirty="0">
                            <a:latin typeface="Cambria Math" panose="02040503050406030204" pitchFamily="18" charset="0"/>
                          </a:rPr>
                          <m:t>−</m:t>
                        </m:r>
                        <m:r>
                          <a:rPr lang="en-US" sz="2800" b="1" i="1" dirty="0">
                            <a:latin typeface="Cambria Math" panose="02040503050406030204" pitchFamily="18" charset="0"/>
                          </a:rPr>
                          <m:t>𝟏</m:t>
                        </m:r>
                        <m:r>
                          <a:rPr lang="en-US" sz="2800" b="1" i="1" dirty="0">
                            <a:latin typeface="Cambria Math" panose="02040503050406030204" pitchFamily="18" charset="0"/>
                          </a:rPr>
                          <m:t>)</m:t>
                        </m:r>
                      </m:num>
                      <m:den>
                        <m:sSup>
                          <m:sSupPr>
                            <m:ctrlPr>
                              <a:rPr lang="en-US" sz="2800" b="1" i="1" dirty="0">
                                <a:latin typeface="Cambria Math" panose="02040503050406030204" pitchFamily="18" charset="0"/>
                              </a:rPr>
                            </m:ctrlPr>
                          </m:sSupPr>
                          <m:e>
                            <m:r>
                              <a:rPr lang="en-US" sz="2800" b="1" i="1" dirty="0">
                                <a:solidFill>
                                  <a:srgbClr val="7030A0"/>
                                </a:solidFill>
                                <a:latin typeface="Cambria Math" panose="02040503050406030204" pitchFamily="18" charset="0"/>
                                <a:ea typeface="Cambria Math" panose="02040503050406030204" pitchFamily="18" charset="0"/>
                              </a:rPr>
                              <m:t>𝝈</m:t>
                            </m:r>
                          </m:e>
                          <m:sup>
                            <m:r>
                              <a:rPr lang="en-US" sz="2800" b="1" i="1" dirty="0">
                                <a:latin typeface="Cambria Math" panose="02040503050406030204" pitchFamily="18" charset="0"/>
                              </a:rPr>
                              <m:t>𝟐</m:t>
                            </m:r>
                          </m:sup>
                        </m:sSup>
                      </m:den>
                    </m:f>
                    <m:r>
                      <m:rPr>
                        <m:nor/>
                      </m:rPr>
                      <a:rPr lang="en-US" sz="2800" b="1" dirty="0">
                        <a:solidFill>
                          <a:srgbClr val="FF0000"/>
                        </a:solidFill>
                        <a:latin typeface="Lucida Handwriting" panose="03010101010101010101" pitchFamily="66" charset="77"/>
                      </a:rPr>
                      <m:t>SD</m:t>
                    </m:r>
                    <m:r>
                      <m:rPr>
                        <m:nor/>
                      </m:rPr>
                      <a:rPr lang="en-US" sz="2800" b="1" baseline="30000" dirty="0">
                        <a:solidFill>
                          <a:srgbClr val="FF0000"/>
                        </a:solidFill>
                        <a:latin typeface="Lucida Handwriting" panose="03010101010101010101" pitchFamily="66" charset="77"/>
                      </a:rPr>
                      <m:t>2</m:t>
                    </m:r>
                  </m:oMath>
                </a14:m>
                <a:r>
                  <a:rPr lang="en-US" sz="2800" b="1" dirty="0">
                    <a:latin typeface="Lucida Handwriting" panose="03010101010101010101" pitchFamily="66" charset="77"/>
                  </a:rPr>
                  <a:t>, </a:t>
                </a:r>
                <a:r>
                  <a:rPr lang="en-US" sz="2800" b="1" dirty="0" err="1">
                    <a:latin typeface="Lucida Handwriting" panose="03010101010101010101" pitchFamily="66" charset="77"/>
                  </a:rPr>
                  <a:t>d.f.</a:t>
                </a:r>
                <a:r>
                  <a:rPr lang="en-US" sz="2800" b="1" dirty="0">
                    <a:latin typeface="Lucida Handwriting" panose="03010101010101010101" pitchFamily="66" charset="77"/>
                  </a:rPr>
                  <a:t>=</a:t>
                </a:r>
                <a:r>
                  <a:rPr lang="en-US" sz="2800" b="1" dirty="0">
                    <a:solidFill>
                      <a:srgbClr val="FF0000"/>
                    </a:solidFill>
                    <a:latin typeface="Lucida Handwriting" panose="03010101010101010101" pitchFamily="66" charset="77"/>
                  </a:rPr>
                  <a:t>n </a:t>
                </a:r>
                <a:r>
                  <a:rPr lang="en-US" sz="2800" b="1" dirty="0"/>
                  <a:t>- 1</a:t>
                </a:r>
                <a:r>
                  <a:rPr lang="en-US" sz="2800" b="1" dirty="0">
                    <a:latin typeface="Lucida Handwriting" panose="03010101010101010101" pitchFamily="66" charset="77"/>
                  </a:rPr>
                  <a:t>)</a:t>
                </a:r>
                <a:endParaRPr lang="en-US" sz="2800" dirty="0"/>
              </a:p>
            </p:txBody>
          </p:sp>
        </mc:Choice>
        <mc:Fallback xmlns="">
          <p:sp>
            <p:nvSpPr>
              <p:cNvPr id="56" name="Rectangle 55">
                <a:extLst>
                  <a:ext uri="{FF2B5EF4-FFF2-40B4-BE49-F238E27FC236}">
                    <a16:creationId xmlns:a16="http://schemas.microsoft.com/office/drawing/2014/main" id="{151DE920-92BA-ED4A-AD94-0243769CDE85}"/>
                  </a:ext>
                </a:extLst>
              </p:cNvPr>
              <p:cNvSpPr>
                <a:spLocks noRot="1" noChangeAspect="1" noMove="1" noResize="1" noEditPoints="1" noAdjustHandles="1" noChangeArrowheads="1" noChangeShapeType="1" noTextEdit="1"/>
              </p:cNvSpPr>
              <p:nvPr/>
            </p:nvSpPr>
            <p:spPr>
              <a:xfrm>
                <a:off x="2998761" y="3602385"/>
                <a:ext cx="4561377" cy="732508"/>
              </a:xfrm>
              <a:prstGeom prst="rect">
                <a:avLst/>
              </a:prstGeom>
              <a:blipFill>
                <a:blip r:embed="rId5"/>
                <a:stretch>
                  <a:fillRect l="-833" r="-1667"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D21AC988-81B8-B84E-8A6B-EC0AB018B028}"/>
                  </a:ext>
                </a:extLst>
              </p:cNvPr>
              <p:cNvSpPr/>
              <p:nvPr/>
            </p:nvSpPr>
            <p:spPr>
              <a:xfrm>
                <a:off x="2643664" y="2382961"/>
                <a:ext cx="4916474" cy="1000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b="1" i="1" dirty="0" smtClean="0">
                              <a:solidFill>
                                <a:schemeClr val="tx1"/>
                              </a:solidFill>
                              <a:latin typeface="Cambria Math" panose="02040503050406030204" pitchFamily="18" charset="0"/>
                            </a:rPr>
                          </m:ctrlPr>
                        </m:fPr>
                        <m:num>
                          <m:r>
                            <a:rPr lang="en-US" sz="2800" b="1" i="1" dirty="0" smtClean="0">
                              <a:solidFill>
                                <a:schemeClr val="tx1"/>
                              </a:solidFill>
                              <a:latin typeface="Cambria Math" panose="02040503050406030204" pitchFamily="18" charset="0"/>
                            </a:rPr>
                            <m:t>(</m:t>
                          </m:r>
                          <m:r>
                            <m:rPr>
                              <m:nor/>
                            </m:rPr>
                            <a:rPr lang="en-US" sz="2800" dirty="0">
                              <a:solidFill>
                                <a:srgbClr val="FF0000"/>
                              </a:solidFill>
                              <a:latin typeface="Lucida Handwriting" panose="03010101010101010101" pitchFamily="66" charset="77"/>
                            </a:rPr>
                            <m:t>n</m:t>
                          </m:r>
                          <m:r>
                            <a:rPr lang="en-US" sz="2800" b="1" i="1" dirty="0">
                              <a:latin typeface="Cambria Math" panose="02040503050406030204" pitchFamily="18" charset="0"/>
                            </a:rPr>
                            <m:t>−</m:t>
                          </m:r>
                          <m:r>
                            <a:rPr lang="en-US" sz="2800" b="1" i="1" dirty="0">
                              <a:latin typeface="Cambria Math" panose="02040503050406030204" pitchFamily="18" charset="0"/>
                            </a:rPr>
                            <m:t>𝟏</m:t>
                          </m:r>
                          <m:r>
                            <a:rPr lang="en-US" sz="2800" b="1" i="1" dirty="0" smtClean="0">
                              <a:solidFill>
                                <a:schemeClr val="tx1"/>
                              </a:solidFill>
                              <a:latin typeface="Cambria Math" panose="02040503050406030204" pitchFamily="18" charset="0"/>
                            </a:rPr>
                            <m:t>)</m:t>
                          </m:r>
                        </m:num>
                        <m:den>
                          <m:sSup>
                            <m:sSupPr>
                              <m:ctrlPr>
                                <a:rPr lang="en-US" sz="2800" b="1" i="1" dirty="0" smtClean="0">
                                  <a:solidFill>
                                    <a:schemeClr val="tx1"/>
                                  </a:solidFill>
                                  <a:latin typeface="Cambria Math" panose="02040503050406030204" pitchFamily="18" charset="0"/>
                                </a:rPr>
                              </m:ctrlPr>
                            </m:sSupPr>
                            <m:e>
                              <m:r>
                                <a:rPr lang="en-US" sz="2800" b="1" i="1" dirty="0" smtClean="0">
                                  <a:solidFill>
                                    <a:srgbClr val="7030A0"/>
                                  </a:solidFill>
                                  <a:latin typeface="Cambria Math" panose="02040503050406030204" pitchFamily="18" charset="0"/>
                                  <a:ea typeface="Cambria Math" panose="02040503050406030204" pitchFamily="18" charset="0"/>
                                </a:rPr>
                                <m:t>𝝈</m:t>
                              </m:r>
                            </m:e>
                            <m:sup>
                              <m:r>
                                <a:rPr lang="en-US" sz="2800" b="1" i="1" dirty="0" smtClean="0">
                                  <a:solidFill>
                                    <a:schemeClr val="tx1"/>
                                  </a:solidFill>
                                  <a:latin typeface="Cambria Math" panose="02040503050406030204" pitchFamily="18" charset="0"/>
                                </a:rPr>
                                <m:t>𝟐</m:t>
                              </m:r>
                            </m:sup>
                          </m:sSup>
                        </m:den>
                      </m:f>
                      <m:r>
                        <m:rPr>
                          <m:nor/>
                        </m:rPr>
                        <a:rPr lang="en-US" sz="2800" b="1" dirty="0" smtClean="0">
                          <a:solidFill>
                            <a:srgbClr val="FF0000"/>
                          </a:solidFill>
                          <a:latin typeface="Lucida Handwriting" panose="03010101010101010101" pitchFamily="66" charset="77"/>
                        </a:rPr>
                        <m:t>SD</m:t>
                      </m:r>
                      <m:r>
                        <m:rPr>
                          <m:nor/>
                        </m:rPr>
                        <a:rPr lang="en-US" sz="2800" b="1" baseline="30000" dirty="0" smtClean="0">
                          <a:solidFill>
                            <a:srgbClr val="FF0000"/>
                          </a:solidFill>
                          <a:latin typeface="Lucida Handwriting" panose="03010101010101010101" pitchFamily="66" charset="77"/>
                        </a:rPr>
                        <m:t>2</m:t>
                      </m:r>
                      <m:r>
                        <a:rPr lang="en-US" sz="2800" b="1" i="1" dirty="0" smtClean="0">
                          <a:solidFill>
                            <a:schemeClr val="tx1"/>
                          </a:solidFill>
                          <a:latin typeface="Cambria Math" panose="02040503050406030204" pitchFamily="18" charset="0"/>
                        </a:rPr>
                        <m:t>=</m:t>
                      </m:r>
                      <m:f>
                        <m:fPr>
                          <m:ctrlPr>
                            <a:rPr lang="en-US" sz="2800" b="1" i="1" dirty="0" smtClean="0">
                              <a:solidFill>
                                <a:schemeClr val="tx1"/>
                              </a:solidFill>
                              <a:latin typeface="Cambria Math" panose="02040503050406030204" pitchFamily="18" charset="0"/>
                            </a:rPr>
                          </m:ctrlPr>
                        </m:fPr>
                        <m:num>
                          <m:nary>
                            <m:naryPr>
                              <m:chr m:val="∑"/>
                              <m:ctrlPr>
                                <a:rPr lang="en-US" sz="2800" b="1" i="1" dirty="0">
                                  <a:latin typeface="Cambria Math" panose="02040503050406030204" pitchFamily="18" charset="0"/>
                                </a:rPr>
                              </m:ctrlPr>
                            </m:naryPr>
                            <m:sub>
                              <m:r>
                                <m:rPr>
                                  <m:brk m:alnAt="23"/>
                                </m:rPr>
                                <a:rPr lang="en-US" sz="2800" b="1" i="1" dirty="0">
                                  <a:latin typeface="Cambria Math" panose="02040503050406030204" pitchFamily="18" charset="0"/>
                                </a:rPr>
                                <m:t>𝒊</m:t>
                              </m:r>
                              <m:r>
                                <a:rPr lang="en-US" sz="2800" b="1" i="1" dirty="0">
                                  <a:latin typeface="Cambria Math" panose="02040503050406030204" pitchFamily="18" charset="0"/>
                                </a:rPr>
                                <m:t>=</m:t>
                              </m:r>
                              <m:r>
                                <a:rPr lang="en-US" sz="2800" b="1" i="1" dirty="0">
                                  <a:latin typeface="Cambria Math" panose="02040503050406030204" pitchFamily="18" charset="0"/>
                                </a:rPr>
                                <m:t>𝟏</m:t>
                              </m:r>
                            </m:sub>
                            <m:sup>
                              <m:r>
                                <m:rPr>
                                  <m:nor/>
                                </m:rPr>
                                <a:rPr lang="en-US" sz="2800" dirty="0">
                                  <a:solidFill>
                                    <a:srgbClr val="FF0000"/>
                                  </a:solidFill>
                                  <a:latin typeface="Lucida Handwriting" panose="03010101010101010101" pitchFamily="66" charset="77"/>
                                </a:rPr>
                                <m:t>n</m:t>
                              </m:r>
                            </m:sup>
                            <m:e>
                              <m:sSup>
                                <m:sSupPr>
                                  <m:ctrlPr>
                                    <a:rPr lang="en-US" sz="2800" b="1" i="1" dirty="0">
                                      <a:latin typeface="Cambria Math" panose="02040503050406030204" pitchFamily="18" charset="0"/>
                                    </a:rPr>
                                  </m:ctrlPr>
                                </m:sSupPr>
                                <m:e>
                                  <m:r>
                                    <a:rPr lang="en-US" sz="2800" b="1" i="1" dirty="0">
                                      <a:latin typeface="Cambria Math" panose="02040503050406030204" pitchFamily="18" charset="0"/>
                                    </a:rPr>
                                    <m:t>(</m:t>
                                  </m:r>
                                  <m:r>
                                    <m:rPr>
                                      <m:nor/>
                                    </m:rPr>
                                    <a:rPr lang="en-US" sz="2800" dirty="0">
                                      <a:solidFill>
                                        <a:srgbClr val="FF0000"/>
                                      </a:solidFill>
                                      <a:latin typeface="Lucida Handwriting" panose="03010101010101010101" pitchFamily="66" charset="77"/>
                                    </a:rPr>
                                    <m:t>x</m:t>
                                  </m:r>
                                  <m:r>
                                    <m:rPr>
                                      <m:nor/>
                                    </m:rPr>
                                    <a:rPr lang="en-US" sz="2800" b="1" i="1" baseline="-25000" dirty="0">
                                      <a:solidFill>
                                        <a:srgbClr val="FF0000"/>
                                      </a:solidFill>
                                      <a:latin typeface="Lucida Handwriting" panose="03010101010101010101" pitchFamily="66" charset="77"/>
                                    </a:rPr>
                                    <m:t>i</m:t>
                                  </m:r>
                                  <m:r>
                                    <a:rPr lang="en-US" sz="2800" b="1" i="1" baseline="-25000" dirty="0">
                                      <a:solidFill>
                                        <a:srgbClr val="FF0000"/>
                                      </a:solidFill>
                                      <a:latin typeface="Cambria Math" panose="02040503050406030204" pitchFamily="18" charset="0"/>
                                    </a:rPr>
                                    <m:t> </m:t>
                                  </m:r>
                                  <m:r>
                                    <a:rPr lang="en-US" sz="2800" b="1" i="1" dirty="0">
                                      <a:latin typeface="Cambria Math" panose="02040503050406030204" pitchFamily="18" charset="0"/>
                                    </a:rPr>
                                    <m:t>−</m:t>
                                  </m:r>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1" i="1" dirty="0">
                                      <a:latin typeface="Cambria Math" panose="02040503050406030204" pitchFamily="18" charset="0"/>
                                    </a:rPr>
                                    <m:t>)</m:t>
                                  </m:r>
                                </m:e>
                                <m:sup>
                                  <m:r>
                                    <a:rPr lang="en-US" sz="2800" b="1" i="1" dirty="0">
                                      <a:latin typeface="Cambria Math" panose="02040503050406030204" pitchFamily="18" charset="0"/>
                                    </a:rPr>
                                    <m:t>𝟐</m:t>
                                  </m:r>
                                </m:sup>
                              </m:sSup>
                            </m:e>
                          </m:nary>
                        </m:num>
                        <m:den>
                          <m:sSup>
                            <m:sSupPr>
                              <m:ctrlPr>
                                <a:rPr lang="en-US" sz="2800" b="1" i="1" dirty="0" smtClean="0">
                                  <a:solidFill>
                                    <a:schemeClr val="tx1"/>
                                  </a:solidFill>
                                  <a:latin typeface="Cambria Math" panose="02040503050406030204" pitchFamily="18" charset="0"/>
                                </a:rPr>
                              </m:ctrlPr>
                            </m:sSupPr>
                            <m:e>
                              <m:r>
                                <a:rPr lang="en-US" sz="2800" b="1" i="1" dirty="0">
                                  <a:solidFill>
                                    <a:srgbClr val="7030A0"/>
                                  </a:solidFill>
                                  <a:latin typeface="Cambria Math" panose="02040503050406030204" pitchFamily="18" charset="0"/>
                                  <a:ea typeface="Cambria Math" panose="02040503050406030204" pitchFamily="18" charset="0"/>
                                </a:rPr>
                                <m:t>𝝈</m:t>
                              </m:r>
                            </m:e>
                            <m:sup>
                              <m:r>
                                <a:rPr lang="en-US" sz="2800" b="1" i="1" dirty="0" smtClean="0">
                                  <a:solidFill>
                                    <a:schemeClr val="tx1"/>
                                  </a:solidFill>
                                  <a:latin typeface="Cambria Math" panose="02040503050406030204" pitchFamily="18" charset="0"/>
                                </a:rPr>
                                <m:t>𝟐</m:t>
                              </m:r>
                            </m:sup>
                          </m:sSup>
                        </m:den>
                      </m:f>
                    </m:oMath>
                  </m:oMathPara>
                </a14:m>
                <a:endParaRPr lang="en-US" sz="2800" dirty="0"/>
              </a:p>
            </p:txBody>
          </p:sp>
        </mc:Choice>
        <mc:Fallback xmlns="">
          <p:sp>
            <p:nvSpPr>
              <p:cNvPr id="60" name="Rectangle 59">
                <a:extLst>
                  <a:ext uri="{FF2B5EF4-FFF2-40B4-BE49-F238E27FC236}">
                    <a16:creationId xmlns:a16="http://schemas.microsoft.com/office/drawing/2014/main" id="{D21AC988-81B8-B84E-8A6B-EC0AB018B028}"/>
                  </a:ext>
                </a:extLst>
              </p:cNvPr>
              <p:cNvSpPr>
                <a:spLocks noRot="1" noChangeAspect="1" noMove="1" noResize="1" noEditPoints="1" noAdjustHandles="1" noChangeArrowheads="1" noChangeShapeType="1" noTextEdit="1"/>
              </p:cNvSpPr>
              <p:nvPr/>
            </p:nvSpPr>
            <p:spPr>
              <a:xfrm>
                <a:off x="2643664" y="2382961"/>
                <a:ext cx="4916474" cy="1000851"/>
              </a:xfrm>
              <a:prstGeom prst="rect">
                <a:avLst/>
              </a:prstGeom>
              <a:blipFill>
                <a:blip r:embed="rId6"/>
                <a:stretch>
                  <a:fillRect t="-62025" b="-59494"/>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D7EECAA3-7F82-B94A-B19C-BBF32EDFCC08}"/>
              </a:ext>
            </a:extLst>
          </p:cNvPr>
          <p:cNvSpPr/>
          <p:nvPr/>
        </p:nvSpPr>
        <p:spPr>
          <a:xfrm>
            <a:off x="9276186" y="5187867"/>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71" name="Rectangle 70">
            <a:extLst>
              <a:ext uri="{FF2B5EF4-FFF2-40B4-BE49-F238E27FC236}">
                <a16:creationId xmlns:a16="http://schemas.microsoft.com/office/drawing/2014/main" id="{026D3F8F-3F91-134D-AD00-A01903F2BE12}"/>
              </a:ext>
            </a:extLst>
          </p:cNvPr>
          <p:cNvSpPr/>
          <p:nvPr/>
        </p:nvSpPr>
        <p:spPr>
          <a:xfrm>
            <a:off x="8519889" y="4759641"/>
            <a:ext cx="2756845" cy="461665"/>
          </a:xfrm>
          <a:prstGeom prst="rect">
            <a:avLst/>
          </a:prstGeom>
        </p:spPr>
        <p:txBody>
          <a:bodyPr wrap="none">
            <a:spAutoFit/>
          </a:bodyPr>
          <a:lstStyle/>
          <a:p>
            <a:r>
              <a:rPr lang="en-US" sz="2400" dirty="0"/>
              <a:t>Level of significance:</a:t>
            </a:r>
          </a:p>
        </p:txBody>
      </p:sp>
      <p:sp>
        <p:nvSpPr>
          <p:cNvPr id="72" name="Rectangle 71">
            <a:extLst>
              <a:ext uri="{FF2B5EF4-FFF2-40B4-BE49-F238E27FC236}">
                <a16:creationId xmlns:a16="http://schemas.microsoft.com/office/drawing/2014/main" id="{D5289AF7-902C-E447-9B7E-80C23CA9BEBC}"/>
              </a:ext>
            </a:extLst>
          </p:cNvPr>
          <p:cNvSpPr/>
          <p:nvPr/>
        </p:nvSpPr>
        <p:spPr>
          <a:xfrm>
            <a:off x="9100657" y="6044320"/>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73" name="Rectangle 72">
            <a:extLst>
              <a:ext uri="{FF2B5EF4-FFF2-40B4-BE49-F238E27FC236}">
                <a16:creationId xmlns:a16="http://schemas.microsoft.com/office/drawing/2014/main" id="{84EB5407-5F39-FB4F-B901-36C7E82DCB24}"/>
              </a:ext>
            </a:extLst>
          </p:cNvPr>
          <p:cNvSpPr/>
          <p:nvPr/>
        </p:nvSpPr>
        <p:spPr>
          <a:xfrm>
            <a:off x="8551628" y="5616093"/>
            <a:ext cx="2693366" cy="461665"/>
          </a:xfrm>
          <a:prstGeom prst="rect">
            <a:avLst/>
          </a:prstGeom>
        </p:spPr>
        <p:txBody>
          <a:bodyPr wrap="none">
            <a:spAutoFit/>
          </a:bodyPr>
          <a:lstStyle/>
          <a:p>
            <a:r>
              <a:rPr lang="en-US" sz="2400" dirty="0"/>
              <a:t>Confidence interval:</a:t>
            </a:r>
          </a:p>
        </p:txBody>
      </p:sp>
      <p:sp>
        <p:nvSpPr>
          <p:cNvPr id="74" name="TextBox 73">
            <a:extLst>
              <a:ext uri="{FF2B5EF4-FFF2-40B4-BE49-F238E27FC236}">
                <a16:creationId xmlns:a16="http://schemas.microsoft.com/office/drawing/2014/main" id="{2658A91F-1096-C641-8666-49261B08E9E2}"/>
              </a:ext>
            </a:extLst>
          </p:cNvPr>
          <p:cNvSpPr txBox="1"/>
          <p:nvPr/>
        </p:nvSpPr>
        <p:spPr>
          <a:xfrm>
            <a:off x="910510" y="1789566"/>
            <a:ext cx="2312493" cy="461665"/>
          </a:xfrm>
          <a:prstGeom prst="rect">
            <a:avLst/>
          </a:prstGeom>
          <a:noFill/>
        </p:spPr>
        <p:txBody>
          <a:bodyPr wrap="none" rtlCol="0">
            <a:spAutoFit/>
          </a:bodyPr>
          <a:lstStyle/>
          <a:p>
            <a:r>
              <a:rPr lang="en-US" sz="2400" dirty="0"/>
              <a:t>Point estimation:</a:t>
            </a:r>
          </a:p>
        </p:txBody>
      </p:sp>
      <p:sp>
        <p:nvSpPr>
          <p:cNvPr id="75" name="Rounded Rectangle 74">
            <a:extLst>
              <a:ext uri="{FF2B5EF4-FFF2-40B4-BE49-F238E27FC236}">
                <a16:creationId xmlns:a16="http://schemas.microsoft.com/office/drawing/2014/main" id="{4BFDD4EA-88C0-1748-9C8B-7C3377522322}"/>
              </a:ext>
            </a:extLst>
          </p:cNvPr>
          <p:cNvSpPr/>
          <p:nvPr/>
        </p:nvSpPr>
        <p:spPr>
          <a:xfrm>
            <a:off x="3686924" y="3560567"/>
            <a:ext cx="1621676" cy="80667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96DD40-CE7A-674F-873E-32CD6A9A5235}"/>
                  </a:ext>
                </a:extLst>
              </p:cNvPr>
              <p:cNvSpPr txBox="1"/>
              <p:nvPr/>
            </p:nvSpPr>
            <p:spPr>
              <a:xfrm>
                <a:off x="1333787" y="5898233"/>
                <a:ext cx="793679" cy="3867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nor/>
                            </m:rPr>
                            <a:rPr lang="en-US" sz="1100" b="1" dirty="0">
                              <a:solidFill>
                                <a:srgbClr val="FF0000"/>
                              </a:solidFill>
                              <a:latin typeface="Lucida Handwriting" panose="03010101010101010101" pitchFamily="66" charset="77"/>
                            </a:rPr>
                            <m:t>𝜒</m:t>
                          </m:r>
                        </m:e>
                        <m:sub>
                          <m:r>
                            <m:rPr>
                              <m:nor/>
                            </m:rPr>
                            <a:rPr lang="en-US" sz="1100" b="1" dirty="0">
                              <a:solidFill>
                                <a:srgbClr val="0070C0"/>
                              </a:solidFill>
                              <a:latin typeface="Lucida Handwriting" panose="03010101010101010101" pitchFamily="66" charset="77"/>
                            </a:rPr>
                            <m:t>1− </m:t>
                          </m:r>
                          <m:r>
                            <m:rPr>
                              <m:nor/>
                            </m:rPr>
                            <a:rPr lang="en-US" sz="1100" b="1" dirty="0">
                              <a:solidFill>
                                <a:srgbClr val="0070C0"/>
                              </a:solidFill>
                              <a:latin typeface="Lucida Handwriting" panose="03010101010101010101" pitchFamily="66" charset="77"/>
                            </a:rPr>
                            <m:t>𝛼</m:t>
                          </m:r>
                          <m:r>
                            <m:rPr>
                              <m:nor/>
                            </m:rPr>
                            <a:rPr lang="en-US" sz="1100" b="1" i="0" dirty="0" smtClean="0">
                              <a:solidFill>
                                <a:srgbClr val="0070C0"/>
                              </a:solidFill>
                              <a:latin typeface="Lucida Handwriting" panose="03010101010101010101" pitchFamily="66" charset="77"/>
                            </a:rPr>
                            <m:t>/2</m:t>
                          </m:r>
                        </m:sub>
                        <m:sup>
                          <m:r>
                            <m:rPr>
                              <m:nor/>
                            </m:rPr>
                            <a:rPr lang="en-US" sz="1100" b="1" dirty="0">
                              <a:solidFill>
                                <a:srgbClr val="FF0000"/>
                              </a:solidFill>
                              <a:latin typeface="Lucida Handwriting" panose="03010101010101010101" pitchFamily="66" charset="77"/>
                            </a:rPr>
                            <m:t>2</m:t>
                          </m:r>
                        </m:sup>
                      </m:sSubSup>
                    </m:oMath>
                  </m:oMathPara>
                </a14:m>
                <a:endParaRPr lang="en-US" sz="1100" dirty="0"/>
              </a:p>
            </p:txBody>
          </p:sp>
        </mc:Choice>
        <mc:Fallback xmlns="">
          <p:sp>
            <p:nvSpPr>
              <p:cNvPr id="9" name="TextBox 8">
                <a:extLst>
                  <a:ext uri="{FF2B5EF4-FFF2-40B4-BE49-F238E27FC236}">
                    <a16:creationId xmlns:a16="http://schemas.microsoft.com/office/drawing/2014/main" id="{9496DD40-CE7A-674F-873E-32CD6A9A5235}"/>
                  </a:ext>
                </a:extLst>
              </p:cNvPr>
              <p:cNvSpPr txBox="1">
                <a:spLocks noRot="1" noChangeAspect="1" noMove="1" noResize="1" noEditPoints="1" noAdjustHandles="1" noChangeArrowheads="1" noChangeShapeType="1" noTextEdit="1"/>
              </p:cNvSpPr>
              <p:nvPr/>
            </p:nvSpPr>
            <p:spPr>
              <a:xfrm>
                <a:off x="1333787" y="5898233"/>
                <a:ext cx="793679" cy="386709"/>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4D5A5ED-F081-C043-A685-0EADFC5A1FAC}"/>
                  </a:ext>
                </a:extLst>
              </p:cNvPr>
              <p:cNvSpPr txBox="1"/>
              <p:nvPr/>
            </p:nvSpPr>
            <p:spPr>
              <a:xfrm>
                <a:off x="3255267" y="5940068"/>
                <a:ext cx="545214" cy="3867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nor/>
                            </m:rPr>
                            <a:rPr lang="en-US" sz="1100" b="1" dirty="0">
                              <a:solidFill>
                                <a:srgbClr val="FF0000"/>
                              </a:solidFill>
                              <a:latin typeface="Lucida Handwriting" panose="03010101010101010101" pitchFamily="66" charset="77"/>
                            </a:rPr>
                            <m:t>𝜒</m:t>
                          </m:r>
                        </m:e>
                        <m:sub>
                          <m:r>
                            <m:rPr>
                              <m:nor/>
                            </m:rPr>
                            <a:rPr lang="en-US" sz="1100" b="1" dirty="0">
                              <a:solidFill>
                                <a:srgbClr val="0070C0"/>
                              </a:solidFill>
                              <a:latin typeface="Lucida Handwriting" panose="03010101010101010101" pitchFamily="66" charset="77"/>
                            </a:rPr>
                            <m:t>𝛼</m:t>
                          </m:r>
                          <m:r>
                            <m:rPr>
                              <m:nor/>
                            </m:rPr>
                            <a:rPr lang="en-US" sz="1100" b="1" i="0" dirty="0" smtClean="0">
                              <a:solidFill>
                                <a:srgbClr val="0070C0"/>
                              </a:solidFill>
                              <a:latin typeface="Lucida Handwriting" panose="03010101010101010101" pitchFamily="66" charset="77"/>
                            </a:rPr>
                            <m:t>/2</m:t>
                          </m:r>
                        </m:sub>
                        <m:sup>
                          <m:r>
                            <m:rPr>
                              <m:nor/>
                            </m:rPr>
                            <a:rPr lang="en-US" sz="1100" b="1" dirty="0">
                              <a:solidFill>
                                <a:srgbClr val="FF0000"/>
                              </a:solidFill>
                              <a:latin typeface="Lucida Handwriting" panose="03010101010101010101" pitchFamily="66" charset="77"/>
                            </a:rPr>
                            <m:t>2</m:t>
                          </m:r>
                        </m:sup>
                      </m:sSubSup>
                    </m:oMath>
                  </m:oMathPara>
                </a14:m>
                <a:endParaRPr lang="en-US" sz="1100" dirty="0"/>
              </a:p>
            </p:txBody>
          </p:sp>
        </mc:Choice>
        <mc:Fallback xmlns="">
          <p:sp>
            <p:nvSpPr>
              <p:cNvPr id="77" name="TextBox 76">
                <a:extLst>
                  <a:ext uri="{FF2B5EF4-FFF2-40B4-BE49-F238E27FC236}">
                    <a16:creationId xmlns:a16="http://schemas.microsoft.com/office/drawing/2014/main" id="{64D5A5ED-F081-C043-A685-0EADFC5A1FAC}"/>
                  </a:ext>
                </a:extLst>
              </p:cNvPr>
              <p:cNvSpPr txBox="1">
                <a:spLocks noRot="1" noChangeAspect="1" noMove="1" noResize="1" noEditPoints="1" noAdjustHandles="1" noChangeArrowheads="1" noChangeShapeType="1" noTextEdit="1"/>
              </p:cNvSpPr>
              <p:nvPr/>
            </p:nvSpPr>
            <p:spPr>
              <a:xfrm>
                <a:off x="3255267" y="5940068"/>
                <a:ext cx="545214" cy="386709"/>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9EC0B74-3268-E14E-BA94-296AE9453483}"/>
                  </a:ext>
                </a:extLst>
              </p:cNvPr>
              <p:cNvSpPr/>
              <p:nvPr/>
            </p:nvSpPr>
            <p:spPr>
              <a:xfrm>
                <a:off x="3738130" y="5179131"/>
                <a:ext cx="3242106" cy="786369"/>
              </a:xfrm>
              <a:prstGeom prst="rect">
                <a:avLst/>
              </a:prstGeom>
            </p:spPr>
            <p:txBody>
              <a:bodyPr wrap="none">
                <a:spAutoFit/>
              </a:bodyPr>
              <a:lstStyle/>
              <a:p>
                <a:r>
                  <a:rPr lang="en-US" sz="3200" b="1" dirty="0">
                    <a:latin typeface="Lucida Handwriting" panose="03010101010101010101" pitchFamily="66" charset="77"/>
                  </a:rPr>
                  <a:t>(</a:t>
                </a:r>
                <a14:m>
                  <m:oMath xmlns:m="http://schemas.openxmlformats.org/officeDocument/2006/math">
                    <m:f>
                      <m:fPr>
                        <m:ctrlPr>
                          <a:rPr lang="en-US" b="1" i="1" dirty="0">
                            <a:latin typeface="Cambria Math" panose="02040503050406030204" pitchFamily="18" charset="0"/>
                          </a:rPr>
                        </m:ctrlPr>
                      </m:fPr>
                      <m:num>
                        <m:r>
                          <a:rPr lang="en-US" b="1" i="1" dirty="0">
                            <a:latin typeface="Cambria Math" panose="02040503050406030204" pitchFamily="18" charset="0"/>
                          </a:rPr>
                          <m:t>(</m:t>
                        </m:r>
                        <m:r>
                          <m:rPr>
                            <m:nor/>
                          </m:rPr>
                          <a:rPr lang="en-US" b="1" dirty="0">
                            <a:solidFill>
                              <a:srgbClr val="FF0000"/>
                            </a:solidFill>
                            <a:latin typeface="Lucida Handwriting" panose="03010101010101010101" pitchFamily="66" charset="77"/>
                          </a:rPr>
                          <m:t>n</m:t>
                        </m:r>
                        <m:r>
                          <a:rPr lang="en-US" b="1" i="1" dirty="0">
                            <a:latin typeface="Cambria Math" panose="02040503050406030204" pitchFamily="18" charset="0"/>
                          </a:rPr>
                          <m:t>−</m:t>
                        </m:r>
                        <m:r>
                          <a:rPr lang="en-US" b="1" i="1" dirty="0">
                            <a:latin typeface="Cambria Math" panose="02040503050406030204" pitchFamily="18" charset="0"/>
                          </a:rPr>
                          <m:t>𝟏</m:t>
                        </m:r>
                        <m:r>
                          <a:rPr lang="en-US" b="1" i="1" dirty="0">
                            <a:latin typeface="Cambria Math" panose="02040503050406030204" pitchFamily="18" charset="0"/>
                          </a:rPr>
                          <m:t>)</m:t>
                        </m:r>
                      </m:num>
                      <m:den>
                        <m:sSubSup>
                          <m:sSubSupPr>
                            <m:ctrlPr>
                              <a:rPr lang="en-US" b="1" i="1">
                                <a:latin typeface="Cambria Math" panose="02040503050406030204" pitchFamily="18" charset="0"/>
                              </a:rPr>
                            </m:ctrlPr>
                          </m:sSubSupPr>
                          <m:e>
                            <m:r>
                              <m:rPr>
                                <m:nor/>
                              </m:rPr>
                              <a:rPr lang="en-US" b="1" dirty="0">
                                <a:solidFill>
                                  <a:srgbClr val="FF0000"/>
                                </a:solidFill>
                                <a:latin typeface="Lucida Handwriting" panose="03010101010101010101" pitchFamily="66" charset="77"/>
                              </a:rPr>
                              <m:t>𝜒</m:t>
                            </m:r>
                          </m:e>
                          <m:sub>
                            <m:r>
                              <m:rPr>
                                <m:nor/>
                              </m:rPr>
                              <a:rPr lang="en-US" b="1" dirty="0">
                                <a:solidFill>
                                  <a:srgbClr val="0070C0"/>
                                </a:solidFill>
                                <a:latin typeface="Lucida Handwriting" panose="03010101010101010101" pitchFamily="66" charset="77"/>
                              </a:rPr>
                              <m:t>𝛼</m:t>
                            </m:r>
                            <m:r>
                              <m:rPr>
                                <m:nor/>
                              </m:rPr>
                              <a:rPr lang="en-US" b="1" dirty="0">
                                <a:solidFill>
                                  <a:srgbClr val="0070C0"/>
                                </a:solidFill>
                                <a:latin typeface="Lucida Handwriting" panose="03010101010101010101" pitchFamily="66" charset="77"/>
                              </a:rPr>
                              <m:t>/2</m:t>
                            </m:r>
                          </m:sub>
                          <m:sup>
                            <m:r>
                              <m:rPr>
                                <m:nor/>
                              </m:rPr>
                              <a:rPr lang="en-US" b="1" dirty="0">
                                <a:solidFill>
                                  <a:srgbClr val="FF0000"/>
                                </a:solidFill>
                                <a:latin typeface="Lucida Handwriting" panose="03010101010101010101" pitchFamily="66" charset="77"/>
                              </a:rPr>
                              <m:t>2</m:t>
                            </m:r>
                          </m:sup>
                        </m:sSubSup>
                      </m:den>
                    </m:f>
                    <m:r>
                      <m:rPr>
                        <m:nor/>
                      </m:rPr>
                      <a:rPr lang="en-US" b="1" dirty="0">
                        <a:solidFill>
                          <a:srgbClr val="FF0000"/>
                        </a:solidFill>
                        <a:latin typeface="Lucida Handwriting" panose="03010101010101010101" pitchFamily="66" charset="77"/>
                      </a:rPr>
                      <m:t>SD</m:t>
                    </m:r>
                    <m:r>
                      <m:rPr>
                        <m:nor/>
                      </m:rPr>
                      <a:rPr lang="en-US" b="1" baseline="30000" dirty="0">
                        <a:solidFill>
                          <a:srgbClr val="FF0000"/>
                        </a:solidFill>
                        <a:latin typeface="Lucida Handwriting" panose="03010101010101010101" pitchFamily="66" charset="77"/>
                      </a:rPr>
                      <m:t>2</m:t>
                    </m:r>
                  </m:oMath>
                </a14:m>
                <a:r>
                  <a:rPr lang="en-US" b="1" dirty="0">
                    <a:latin typeface="Lucida Handwriting" panose="03010101010101010101" pitchFamily="66" charset="77"/>
                  </a:rPr>
                  <a:t>; </a:t>
                </a:r>
                <a14:m>
                  <m:oMath xmlns:m="http://schemas.openxmlformats.org/officeDocument/2006/math">
                    <m:f>
                      <m:fPr>
                        <m:ctrlPr>
                          <a:rPr lang="en-US" b="1" i="1" dirty="0">
                            <a:latin typeface="Cambria Math" panose="02040503050406030204" pitchFamily="18" charset="0"/>
                          </a:rPr>
                        </m:ctrlPr>
                      </m:fPr>
                      <m:num>
                        <m:r>
                          <a:rPr lang="en-US" b="1" i="1" dirty="0">
                            <a:latin typeface="Cambria Math" panose="02040503050406030204" pitchFamily="18" charset="0"/>
                          </a:rPr>
                          <m:t>(</m:t>
                        </m:r>
                        <m:r>
                          <m:rPr>
                            <m:nor/>
                          </m:rPr>
                          <a:rPr lang="en-US" b="1" dirty="0">
                            <a:solidFill>
                              <a:srgbClr val="FF0000"/>
                            </a:solidFill>
                            <a:latin typeface="Lucida Handwriting" panose="03010101010101010101" pitchFamily="66" charset="77"/>
                          </a:rPr>
                          <m:t>n</m:t>
                        </m:r>
                        <m:r>
                          <a:rPr lang="en-US" b="1" i="1" dirty="0">
                            <a:latin typeface="Cambria Math" panose="02040503050406030204" pitchFamily="18" charset="0"/>
                          </a:rPr>
                          <m:t>−</m:t>
                        </m:r>
                        <m:r>
                          <a:rPr lang="en-US" b="1" i="1" dirty="0">
                            <a:latin typeface="Cambria Math" panose="02040503050406030204" pitchFamily="18" charset="0"/>
                          </a:rPr>
                          <m:t>𝟏</m:t>
                        </m:r>
                        <m:r>
                          <a:rPr lang="en-US" b="1" i="1" dirty="0">
                            <a:latin typeface="Cambria Math" panose="02040503050406030204" pitchFamily="18" charset="0"/>
                          </a:rPr>
                          <m:t>)</m:t>
                        </m:r>
                      </m:num>
                      <m:den>
                        <m:sSubSup>
                          <m:sSubSupPr>
                            <m:ctrlPr>
                              <a:rPr lang="en-US" b="1" i="1">
                                <a:latin typeface="Cambria Math" panose="02040503050406030204" pitchFamily="18" charset="0"/>
                              </a:rPr>
                            </m:ctrlPr>
                          </m:sSubSupPr>
                          <m:e>
                            <m:r>
                              <m:rPr>
                                <m:nor/>
                              </m:rPr>
                              <a:rPr lang="en-US" b="1" dirty="0">
                                <a:solidFill>
                                  <a:srgbClr val="FF0000"/>
                                </a:solidFill>
                                <a:latin typeface="Lucida Handwriting" panose="03010101010101010101" pitchFamily="66" charset="77"/>
                              </a:rPr>
                              <m:t>𝜒</m:t>
                            </m:r>
                          </m:e>
                          <m:sub>
                            <m:r>
                              <m:rPr>
                                <m:nor/>
                              </m:rPr>
                              <a:rPr lang="en-US" b="1" dirty="0">
                                <a:solidFill>
                                  <a:srgbClr val="0070C0"/>
                                </a:solidFill>
                                <a:latin typeface="Lucida Handwriting" panose="03010101010101010101" pitchFamily="66" charset="77"/>
                              </a:rPr>
                              <m:t>1− </m:t>
                            </m:r>
                            <m:r>
                              <m:rPr>
                                <m:nor/>
                              </m:rPr>
                              <a:rPr lang="en-US" b="1" dirty="0">
                                <a:solidFill>
                                  <a:srgbClr val="0070C0"/>
                                </a:solidFill>
                                <a:latin typeface="Lucida Handwriting" panose="03010101010101010101" pitchFamily="66" charset="77"/>
                              </a:rPr>
                              <m:t>𝛼</m:t>
                            </m:r>
                            <m:r>
                              <m:rPr>
                                <m:nor/>
                              </m:rPr>
                              <a:rPr lang="en-US" b="1" dirty="0">
                                <a:solidFill>
                                  <a:srgbClr val="0070C0"/>
                                </a:solidFill>
                                <a:latin typeface="Lucida Handwriting" panose="03010101010101010101" pitchFamily="66" charset="77"/>
                              </a:rPr>
                              <m:t>/2</m:t>
                            </m:r>
                          </m:sub>
                          <m:sup>
                            <m:r>
                              <m:rPr>
                                <m:nor/>
                              </m:rPr>
                              <a:rPr lang="en-US" b="1" dirty="0">
                                <a:solidFill>
                                  <a:srgbClr val="FF0000"/>
                                </a:solidFill>
                                <a:latin typeface="Lucida Handwriting" panose="03010101010101010101" pitchFamily="66" charset="77"/>
                              </a:rPr>
                              <m:t>2</m:t>
                            </m:r>
                          </m:sup>
                        </m:sSubSup>
                      </m:den>
                    </m:f>
                    <m:r>
                      <m:rPr>
                        <m:nor/>
                      </m:rPr>
                      <a:rPr lang="en-US" b="1" dirty="0">
                        <a:solidFill>
                          <a:srgbClr val="FF0000"/>
                        </a:solidFill>
                        <a:latin typeface="Lucida Handwriting" panose="03010101010101010101" pitchFamily="66" charset="77"/>
                      </a:rPr>
                      <m:t>SD</m:t>
                    </m:r>
                    <m:r>
                      <m:rPr>
                        <m:nor/>
                      </m:rPr>
                      <a:rPr lang="en-US" b="1" baseline="30000" dirty="0">
                        <a:solidFill>
                          <a:srgbClr val="FF0000"/>
                        </a:solidFill>
                        <a:latin typeface="Lucida Handwriting" panose="03010101010101010101" pitchFamily="66" charset="77"/>
                      </a:rPr>
                      <m:t>2</m:t>
                    </m:r>
                  </m:oMath>
                </a14:m>
                <a:r>
                  <a:rPr lang="en-US" sz="3200" b="1" dirty="0">
                    <a:latin typeface="Lucida Handwriting" panose="03010101010101010101" pitchFamily="66" charset="77"/>
                  </a:rPr>
                  <a:t>)</a:t>
                </a:r>
                <a:endParaRPr lang="en-US" b="1" dirty="0">
                  <a:latin typeface="Lucida Handwriting" panose="03010101010101010101" pitchFamily="66" charset="77"/>
                </a:endParaRPr>
              </a:p>
            </p:txBody>
          </p:sp>
        </mc:Choice>
        <mc:Fallback xmlns="">
          <p:sp>
            <p:nvSpPr>
              <p:cNvPr id="10" name="Rectangle 9">
                <a:extLst>
                  <a:ext uri="{FF2B5EF4-FFF2-40B4-BE49-F238E27FC236}">
                    <a16:creationId xmlns:a16="http://schemas.microsoft.com/office/drawing/2014/main" id="{89EC0B74-3268-E14E-BA94-296AE9453483}"/>
                  </a:ext>
                </a:extLst>
              </p:cNvPr>
              <p:cNvSpPr>
                <a:spLocks noRot="1" noChangeAspect="1" noMove="1" noResize="1" noEditPoints="1" noAdjustHandles="1" noChangeArrowheads="1" noChangeShapeType="1" noTextEdit="1"/>
              </p:cNvSpPr>
              <p:nvPr/>
            </p:nvSpPr>
            <p:spPr>
              <a:xfrm>
                <a:off x="3738130" y="5179131"/>
                <a:ext cx="3242106" cy="786369"/>
              </a:xfrm>
              <a:prstGeom prst="rect">
                <a:avLst/>
              </a:prstGeom>
              <a:blipFill>
                <a:blip r:embed="rId9"/>
                <a:stretch>
                  <a:fillRect l="-4280" t="-16129" r="-4280" b="-16129"/>
                </a:stretch>
              </a:blipFill>
            </p:spPr>
            <p:txBody>
              <a:bodyPr/>
              <a:lstStyle/>
              <a:p>
                <a:r>
                  <a:rPr lang="en-US">
                    <a:noFill/>
                  </a:rPr>
                  <a:t> </a:t>
                </a:r>
              </a:p>
            </p:txBody>
          </p:sp>
        </mc:Fallback>
      </mc:AlternateContent>
      <p:sp>
        <p:nvSpPr>
          <p:cNvPr id="78" name="TextBox 77">
            <a:extLst>
              <a:ext uri="{FF2B5EF4-FFF2-40B4-BE49-F238E27FC236}">
                <a16:creationId xmlns:a16="http://schemas.microsoft.com/office/drawing/2014/main" id="{961BD5E4-6CFE-C14E-BDB9-8FCF103D9DE8}"/>
              </a:ext>
            </a:extLst>
          </p:cNvPr>
          <p:cNvSpPr txBox="1"/>
          <p:nvPr/>
        </p:nvSpPr>
        <p:spPr>
          <a:xfrm>
            <a:off x="910510" y="5209761"/>
            <a:ext cx="2618281" cy="461665"/>
          </a:xfrm>
          <a:prstGeom prst="rect">
            <a:avLst/>
          </a:prstGeom>
          <a:noFill/>
        </p:spPr>
        <p:txBody>
          <a:bodyPr wrap="none" rtlCol="0">
            <a:spAutoFit/>
          </a:bodyPr>
          <a:lstStyle/>
          <a:p>
            <a:r>
              <a:rPr lang="en-US" sz="2400" dirty="0"/>
              <a:t>Interval estimation:</a:t>
            </a:r>
          </a:p>
        </p:txBody>
      </p:sp>
      <p:pic>
        <p:nvPicPr>
          <p:cNvPr id="79" name="Graphic 78" descr="Checklist">
            <a:hlinkClick r:id="rId10" action="ppaction://hlinksldjump"/>
            <a:extLst>
              <a:ext uri="{FF2B5EF4-FFF2-40B4-BE49-F238E27FC236}">
                <a16:creationId xmlns:a16="http://schemas.microsoft.com/office/drawing/2014/main" id="{9D0215E2-5893-5F4F-ABDC-D510E6AB63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98514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dissolve">
                                      <p:cBhvr>
                                        <p:cTn id="19" dur="500"/>
                                        <p:tgtEl>
                                          <p:spTgt spid="5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dissolv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dissolv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dissolve">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dissolve">
                                      <p:cBhvr>
                                        <p:cTn id="38" dur="500"/>
                                        <p:tgtEl>
                                          <p:spTgt spid="60"/>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dissolve">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down)">
                                      <p:cBhvr>
                                        <p:cTn id="47" dur="500"/>
                                        <p:tgtEl>
                                          <p:spTgt spid="68"/>
                                        </p:tgtEl>
                                      </p:cBhvr>
                                    </p:animEffect>
                                  </p:childTnLst>
                                </p:cTn>
                              </p:par>
                              <p:par>
                                <p:cTn id="48" presetID="22" presetClass="entr" presetSubtype="8"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wipe(left)">
                                      <p:cBhvr>
                                        <p:cTn id="50" dur="500"/>
                                        <p:tgtEl>
                                          <p:spTgt spid="69"/>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dissolve">
                                      <p:cBhvr>
                                        <p:cTn id="54" dur="500"/>
                                        <p:tgtEl>
                                          <p:spTgt spid="6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dissolve">
                                      <p:cBhvr>
                                        <p:cTn id="57" dur="500"/>
                                        <p:tgtEl>
                                          <p:spTgt spid="6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dissolve">
                                      <p:cBhvr>
                                        <p:cTn id="60" dur="500"/>
                                        <p:tgtEl>
                                          <p:spTgt spid="65"/>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dissolve">
                                      <p:cBhvr>
                                        <p:cTn id="69" dur="500"/>
                                        <p:tgtEl>
                                          <p:spTgt spid="7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dissolve">
                                      <p:cBhvr>
                                        <p:cTn id="72" dur="500"/>
                                        <p:tgtEl>
                                          <p:spTgt spid="7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dissolve">
                                      <p:cBhvr>
                                        <p:cTn id="75" dur="500"/>
                                        <p:tgtEl>
                                          <p:spTgt spid="7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dissolve">
                                      <p:cBhvr>
                                        <p:cTn id="83" dur="500"/>
                                        <p:tgtEl>
                                          <p:spTgt spid="7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down)">
                                      <p:cBhvr>
                                        <p:cTn id="88" dur="500"/>
                                        <p:tgtEl>
                                          <p:spTgt spid="7"/>
                                        </p:tgtEl>
                                      </p:cBhvr>
                                    </p:animEffect>
                                  </p:childTnLst>
                                </p:cTn>
                              </p:par>
                            </p:childTnLst>
                          </p:cTn>
                        </p:par>
                        <p:par>
                          <p:cTn id="89" fill="hold">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dissolv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left)">
                                      <p:cBhvr>
                                        <p:cTn id="97" dur="500"/>
                                        <p:tgtEl>
                                          <p:spTgt spid="9"/>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left)">
                                      <p:cBhvr>
                                        <p:cTn id="101" dur="500"/>
                                        <p:tgtEl>
                                          <p:spTgt spid="77"/>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repeatCount="5000" fill="hold" grpId="1" nodeType="clickEffect">
                                  <p:stCondLst>
                                    <p:cond delay="0"/>
                                  </p:stCondLst>
                                  <p:childTnLst>
                                    <p:animEffect transition="out" filter="fade">
                                      <p:cBhvr>
                                        <p:cTn id="105" dur="500" tmFilter="0, 0; .2, .5; .8, .5; 1, 0"/>
                                        <p:tgtEl>
                                          <p:spTgt spid="75"/>
                                        </p:tgtEl>
                                      </p:cBhvr>
                                    </p:animEffect>
                                    <p:animScale>
                                      <p:cBhvr>
                                        <p:cTn id="106" dur="250" autoRev="1" fill="hold"/>
                                        <p:tgtEl>
                                          <p:spTgt spid="7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9" presetClass="exit" presetSubtype="0" fill="hold" grpId="1" nodeType="clickEffect">
                                  <p:stCondLst>
                                    <p:cond delay="0"/>
                                  </p:stCondLst>
                                  <p:childTnLst>
                                    <p:animEffect transition="out" filter="dissolve">
                                      <p:cBhvr>
                                        <p:cTn id="110" dur="500"/>
                                        <p:tgtEl>
                                          <p:spTgt spid="65"/>
                                        </p:tgtEl>
                                      </p:cBhvr>
                                    </p:animEffect>
                                    <p:set>
                                      <p:cBhvr>
                                        <p:cTn id="111" dur="1" fill="hold">
                                          <p:stCondLst>
                                            <p:cond delay="499"/>
                                          </p:stCondLst>
                                        </p:cTn>
                                        <p:tgtEl>
                                          <p:spTgt spid="65"/>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66"/>
                                        </p:tgtEl>
                                      </p:cBhvr>
                                    </p:animEffect>
                                    <p:set>
                                      <p:cBhvr>
                                        <p:cTn id="114" dur="1" fill="hold">
                                          <p:stCondLst>
                                            <p:cond delay="499"/>
                                          </p:stCondLst>
                                        </p:cTn>
                                        <p:tgtEl>
                                          <p:spTgt spid="66"/>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67"/>
                                        </p:tgtEl>
                                      </p:cBhvr>
                                    </p:animEffect>
                                    <p:set>
                                      <p:cBhvr>
                                        <p:cTn id="117" dur="1" fill="hold">
                                          <p:stCondLst>
                                            <p:cond delay="499"/>
                                          </p:stCondLst>
                                        </p:cTn>
                                        <p:tgtEl>
                                          <p:spTgt spid="67"/>
                                        </p:tgtEl>
                                        <p:attrNameLst>
                                          <p:attrName>style.visibility</p:attrName>
                                        </p:attrNameLst>
                                      </p:cBhvr>
                                      <p:to>
                                        <p:strVal val="hidden"/>
                                      </p:to>
                                    </p:set>
                                  </p:childTnLst>
                                </p:cTn>
                              </p:par>
                              <p:par>
                                <p:cTn id="118" presetID="9" presetClass="exit" presetSubtype="0" fill="hold" nodeType="withEffect">
                                  <p:stCondLst>
                                    <p:cond delay="0"/>
                                  </p:stCondLst>
                                  <p:childTnLst>
                                    <p:animEffect transition="out" filter="dissolve">
                                      <p:cBhvr>
                                        <p:cTn id="119" dur="500"/>
                                        <p:tgtEl>
                                          <p:spTgt spid="68"/>
                                        </p:tgtEl>
                                      </p:cBhvr>
                                    </p:animEffect>
                                    <p:set>
                                      <p:cBhvr>
                                        <p:cTn id="120" dur="1" fill="hold">
                                          <p:stCondLst>
                                            <p:cond delay="499"/>
                                          </p:stCondLst>
                                        </p:cTn>
                                        <p:tgtEl>
                                          <p:spTgt spid="68"/>
                                        </p:tgtEl>
                                        <p:attrNameLst>
                                          <p:attrName>style.visibility</p:attrName>
                                        </p:attrNameLst>
                                      </p:cBhvr>
                                      <p:to>
                                        <p:strVal val="hidden"/>
                                      </p:to>
                                    </p:set>
                                  </p:childTnLst>
                                </p:cTn>
                              </p:par>
                              <p:par>
                                <p:cTn id="121" presetID="9" presetClass="exit" presetSubtype="0" fill="hold" grpId="1" nodeType="withEffect">
                                  <p:stCondLst>
                                    <p:cond delay="0"/>
                                  </p:stCondLst>
                                  <p:childTnLst>
                                    <p:animEffect transition="out" filter="dissolve">
                                      <p:cBhvr>
                                        <p:cTn id="122" dur="500"/>
                                        <p:tgtEl>
                                          <p:spTgt spid="7"/>
                                        </p:tgtEl>
                                      </p:cBhvr>
                                    </p:animEffect>
                                    <p:set>
                                      <p:cBhvr>
                                        <p:cTn id="123" dur="1" fill="hold">
                                          <p:stCondLst>
                                            <p:cond delay="499"/>
                                          </p:stCondLst>
                                        </p:cTn>
                                        <p:tgtEl>
                                          <p:spTgt spid="7"/>
                                        </p:tgtEl>
                                        <p:attrNameLst>
                                          <p:attrName>style.visibility</p:attrName>
                                        </p:attrNameLst>
                                      </p:cBhvr>
                                      <p:to>
                                        <p:strVal val="hidden"/>
                                      </p:to>
                                    </p:set>
                                  </p:childTnLst>
                                </p:cTn>
                              </p:par>
                              <p:par>
                                <p:cTn id="124" presetID="9" presetClass="exit" presetSubtype="0" fill="hold" grpId="1" nodeType="withEffect">
                                  <p:stCondLst>
                                    <p:cond delay="0"/>
                                  </p:stCondLst>
                                  <p:childTnLst>
                                    <p:animEffect transition="out" filter="dissolve">
                                      <p:cBhvr>
                                        <p:cTn id="125" dur="500"/>
                                        <p:tgtEl>
                                          <p:spTgt spid="5"/>
                                        </p:tgtEl>
                                      </p:cBhvr>
                                    </p:animEffect>
                                    <p:set>
                                      <p:cBhvr>
                                        <p:cTn id="126" dur="1" fill="hold">
                                          <p:stCondLst>
                                            <p:cond delay="499"/>
                                          </p:stCondLst>
                                        </p:cTn>
                                        <p:tgtEl>
                                          <p:spTgt spid="5"/>
                                        </p:tgtEl>
                                        <p:attrNameLst>
                                          <p:attrName>style.visibility</p:attrName>
                                        </p:attrNameLst>
                                      </p:cBhvr>
                                      <p:to>
                                        <p:strVal val="hidden"/>
                                      </p:to>
                                    </p:set>
                                  </p:childTnLst>
                                </p:cTn>
                              </p:par>
                              <p:par>
                                <p:cTn id="127" presetID="9" presetClass="exit" presetSubtype="0" fill="hold" grpId="1" nodeType="withEffect">
                                  <p:stCondLst>
                                    <p:cond delay="0"/>
                                  </p:stCondLst>
                                  <p:childTnLst>
                                    <p:animEffect transition="out" filter="dissolve">
                                      <p:cBhvr>
                                        <p:cTn id="128" dur="500"/>
                                        <p:tgtEl>
                                          <p:spTgt spid="76"/>
                                        </p:tgtEl>
                                      </p:cBhvr>
                                    </p:animEffect>
                                    <p:set>
                                      <p:cBhvr>
                                        <p:cTn id="129" dur="1" fill="hold">
                                          <p:stCondLst>
                                            <p:cond delay="499"/>
                                          </p:stCondLst>
                                        </p:cTn>
                                        <p:tgtEl>
                                          <p:spTgt spid="76"/>
                                        </p:tgtEl>
                                        <p:attrNameLst>
                                          <p:attrName>style.visibility</p:attrName>
                                        </p:attrNameLst>
                                      </p:cBhvr>
                                      <p:to>
                                        <p:strVal val="hidden"/>
                                      </p:to>
                                    </p:set>
                                  </p:childTnLst>
                                </p:cTn>
                              </p:par>
                              <p:par>
                                <p:cTn id="130" presetID="9" presetClass="exit" presetSubtype="0" fill="hold" nodeType="withEffect">
                                  <p:stCondLst>
                                    <p:cond delay="0"/>
                                  </p:stCondLst>
                                  <p:childTnLst>
                                    <p:animEffect transition="out" filter="dissolve">
                                      <p:cBhvr>
                                        <p:cTn id="131" dur="500"/>
                                        <p:tgtEl>
                                          <p:spTgt spid="69"/>
                                        </p:tgtEl>
                                      </p:cBhvr>
                                    </p:animEffect>
                                    <p:set>
                                      <p:cBhvr>
                                        <p:cTn id="132" dur="1" fill="hold">
                                          <p:stCondLst>
                                            <p:cond delay="499"/>
                                          </p:stCondLst>
                                        </p:cTn>
                                        <p:tgtEl>
                                          <p:spTgt spid="69"/>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9"/>
                                        </p:tgtEl>
                                      </p:cBhvr>
                                    </p:animEffect>
                                    <p:set>
                                      <p:cBhvr>
                                        <p:cTn id="135" dur="1" fill="hold">
                                          <p:stCondLst>
                                            <p:cond delay="499"/>
                                          </p:stCondLst>
                                        </p:cTn>
                                        <p:tgtEl>
                                          <p:spTgt spid="9"/>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77"/>
                                        </p:tgtEl>
                                      </p:cBhvr>
                                    </p:animEffect>
                                    <p:set>
                                      <p:cBhvr>
                                        <p:cTn id="138" dur="1" fill="hold">
                                          <p:stCondLst>
                                            <p:cond delay="499"/>
                                          </p:stCondLst>
                                        </p:cTn>
                                        <p:tgtEl>
                                          <p:spTgt spid="77"/>
                                        </p:tgtEl>
                                        <p:attrNameLst>
                                          <p:attrName>style.visibility</p:attrName>
                                        </p:attrNameLst>
                                      </p:cBhvr>
                                      <p:to>
                                        <p:strVal val="hidden"/>
                                      </p:to>
                                    </p:set>
                                  </p:childTnLst>
                                </p:cTn>
                              </p:par>
                            </p:childTnLst>
                          </p:cTn>
                        </p:par>
                        <p:par>
                          <p:cTn id="139" fill="hold">
                            <p:stCondLst>
                              <p:cond delay="500"/>
                            </p:stCondLst>
                            <p:childTnLst>
                              <p:par>
                                <p:cTn id="140" presetID="9" presetClass="entr" presetSubtype="0" fill="hold" grpId="0"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dissolve">
                                      <p:cBhvr>
                                        <p:cTn id="142" dur="500"/>
                                        <p:tgtEl>
                                          <p:spTgt spid="10"/>
                                        </p:tgtEl>
                                      </p:cBhvr>
                                    </p:animEffect>
                                  </p:childTnLst>
                                </p:cTn>
                              </p:par>
                            </p:childTnLst>
                          </p:cTn>
                        </p:par>
                        <p:par>
                          <p:cTn id="143" fill="hold">
                            <p:stCondLst>
                              <p:cond delay="1000"/>
                            </p:stCondLst>
                            <p:childTnLst>
                              <p:par>
                                <p:cTn id="144" presetID="9" presetClass="entr" presetSubtype="0" fill="hold" grpId="0" nodeType="after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dissolve">
                                      <p:cBhvr>
                                        <p:cTn id="146" dur="500"/>
                                        <p:tgtEl>
                                          <p:spTgt spid="78"/>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xit" presetSubtype="0" fill="hold" grpId="1" nodeType="clickEffect">
                                  <p:stCondLst>
                                    <p:cond delay="0"/>
                                  </p:stCondLst>
                                  <p:childTnLst>
                                    <p:animEffect transition="out" filter="dissolve">
                                      <p:cBhvr>
                                        <p:cTn id="150" dur="500"/>
                                        <p:tgtEl>
                                          <p:spTgt spid="78"/>
                                        </p:tgtEl>
                                      </p:cBhvr>
                                    </p:animEffect>
                                    <p:set>
                                      <p:cBhvr>
                                        <p:cTn id="151" dur="1" fill="hold">
                                          <p:stCondLst>
                                            <p:cond delay="499"/>
                                          </p:stCondLst>
                                        </p:cTn>
                                        <p:tgtEl>
                                          <p:spTgt spid="78"/>
                                        </p:tgtEl>
                                        <p:attrNameLst>
                                          <p:attrName>style.visibility</p:attrName>
                                        </p:attrNameLst>
                                      </p:cBhvr>
                                      <p:to>
                                        <p:strVal val="hidden"/>
                                      </p:to>
                                    </p:set>
                                  </p:childTnLst>
                                </p:cTn>
                              </p:par>
                              <p:par>
                                <p:cTn id="152" presetID="9" presetClass="exit" presetSubtype="0" fill="hold" grpId="1" nodeType="withEffect">
                                  <p:stCondLst>
                                    <p:cond delay="0"/>
                                  </p:stCondLst>
                                  <p:childTnLst>
                                    <p:animEffect transition="out" filter="dissolve">
                                      <p:cBhvr>
                                        <p:cTn id="153" dur="500"/>
                                        <p:tgtEl>
                                          <p:spTgt spid="10"/>
                                        </p:tgtEl>
                                      </p:cBhvr>
                                    </p:animEffect>
                                    <p:set>
                                      <p:cBhvr>
                                        <p:cTn id="154" dur="1" fill="hold">
                                          <p:stCondLst>
                                            <p:cond delay="499"/>
                                          </p:stCondLst>
                                        </p:cTn>
                                        <p:tgtEl>
                                          <p:spTgt spid="10"/>
                                        </p:tgtEl>
                                        <p:attrNameLst>
                                          <p:attrName>style.visibility</p:attrName>
                                        </p:attrNameLst>
                                      </p:cBhvr>
                                      <p:to>
                                        <p:strVal val="hidden"/>
                                      </p:to>
                                    </p:set>
                                  </p:childTnLst>
                                </p:cTn>
                              </p:par>
                              <p:par>
                                <p:cTn id="155" presetID="9" presetClass="exit" presetSubtype="0" fill="hold" grpId="1" nodeType="withEffect">
                                  <p:stCondLst>
                                    <p:cond delay="0"/>
                                  </p:stCondLst>
                                  <p:childTnLst>
                                    <p:animEffect transition="out" filter="dissolve">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9" presetClass="exit" presetSubtype="0" fill="hold" grpId="2" nodeType="withEffect">
                                  <p:stCondLst>
                                    <p:cond delay="0"/>
                                  </p:stCondLst>
                                  <p:childTnLst>
                                    <p:animEffect transition="out" filter="dissolve">
                                      <p:cBhvr>
                                        <p:cTn id="159" dur="500"/>
                                        <p:tgtEl>
                                          <p:spTgt spid="75"/>
                                        </p:tgtEl>
                                      </p:cBhvr>
                                    </p:animEffect>
                                    <p:set>
                                      <p:cBhvr>
                                        <p:cTn id="160" dur="1" fill="hold">
                                          <p:stCondLst>
                                            <p:cond delay="499"/>
                                          </p:stCondLst>
                                        </p:cTn>
                                        <p:tgtEl>
                                          <p:spTgt spid="75"/>
                                        </p:tgtEl>
                                        <p:attrNameLst>
                                          <p:attrName>style.visibility</p:attrName>
                                        </p:attrNameLst>
                                      </p:cBhvr>
                                      <p:to>
                                        <p:strVal val="hidden"/>
                                      </p:to>
                                    </p:set>
                                  </p:childTnLst>
                                </p:cTn>
                              </p:par>
                              <p:par>
                                <p:cTn id="161" presetID="9" presetClass="exit" presetSubtype="0" fill="hold" grpId="1" nodeType="withEffect">
                                  <p:stCondLst>
                                    <p:cond delay="0"/>
                                  </p:stCondLst>
                                  <p:childTnLst>
                                    <p:animEffect transition="out" filter="dissolve">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9" presetClass="exit" presetSubtype="0" fill="hold" grpId="1" nodeType="withEffect">
                                  <p:stCondLst>
                                    <p:cond delay="0"/>
                                  </p:stCondLst>
                                  <p:childTnLst>
                                    <p:animEffect transition="out" filter="dissolve">
                                      <p:cBhvr>
                                        <p:cTn id="165" dur="500"/>
                                        <p:tgtEl>
                                          <p:spTgt spid="52"/>
                                        </p:tgtEl>
                                      </p:cBhvr>
                                    </p:animEffect>
                                    <p:set>
                                      <p:cBhvr>
                                        <p:cTn id="166" dur="1" fill="hold">
                                          <p:stCondLst>
                                            <p:cond delay="499"/>
                                          </p:stCondLst>
                                        </p:cTn>
                                        <p:tgtEl>
                                          <p:spTgt spid="52"/>
                                        </p:tgtEl>
                                        <p:attrNameLst>
                                          <p:attrName>style.visibility</p:attrName>
                                        </p:attrNameLst>
                                      </p:cBhvr>
                                      <p:to>
                                        <p:strVal val="hidden"/>
                                      </p:to>
                                    </p:set>
                                  </p:childTnLst>
                                </p:cTn>
                              </p:par>
                              <p:par>
                                <p:cTn id="167" presetID="9" presetClass="exit" presetSubtype="0" fill="hold" grpId="1" nodeType="withEffect">
                                  <p:stCondLst>
                                    <p:cond delay="0"/>
                                  </p:stCondLst>
                                  <p:childTnLst>
                                    <p:animEffect transition="out" filter="dissolve">
                                      <p:cBhvr>
                                        <p:cTn id="168" dur="500"/>
                                        <p:tgtEl>
                                          <p:spTgt spid="74"/>
                                        </p:tgtEl>
                                      </p:cBhvr>
                                    </p:animEffect>
                                    <p:set>
                                      <p:cBhvr>
                                        <p:cTn id="169" dur="1" fill="hold">
                                          <p:stCondLst>
                                            <p:cond delay="499"/>
                                          </p:stCondLst>
                                        </p:cTn>
                                        <p:tgtEl>
                                          <p:spTgt spid="74"/>
                                        </p:tgtEl>
                                        <p:attrNameLst>
                                          <p:attrName>style.visibility</p:attrName>
                                        </p:attrNameLst>
                                      </p:cBhvr>
                                      <p:to>
                                        <p:strVal val="hidden"/>
                                      </p:to>
                                    </p:set>
                                  </p:childTnLst>
                                </p:cTn>
                              </p:par>
                              <p:par>
                                <p:cTn id="170" presetID="9" presetClass="exit" presetSubtype="0" fill="hold" grpId="1" nodeType="withEffect">
                                  <p:stCondLst>
                                    <p:cond delay="0"/>
                                  </p:stCondLst>
                                  <p:childTnLst>
                                    <p:animEffect transition="out" filter="dissolve">
                                      <p:cBhvr>
                                        <p:cTn id="171" dur="500"/>
                                        <p:tgtEl>
                                          <p:spTgt spid="72"/>
                                        </p:tgtEl>
                                      </p:cBhvr>
                                    </p:animEffect>
                                    <p:set>
                                      <p:cBhvr>
                                        <p:cTn id="172" dur="1" fill="hold">
                                          <p:stCondLst>
                                            <p:cond delay="499"/>
                                          </p:stCondLst>
                                        </p:cTn>
                                        <p:tgtEl>
                                          <p:spTgt spid="72"/>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73"/>
                                        </p:tgtEl>
                                      </p:cBhvr>
                                    </p:animEffect>
                                    <p:set>
                                      <p:cBhvr>
                                        <p:cTn id="175" dur="1" fill="hold">
                                          <p:stCondLst>
                                            <p:cond delay="499"/>
                                          </p:stCondLst>
                                        </p:cTn>
                                        <p:tgtEl>
                                          <p:spTgt spid="73"/>
                                        </p:tgtEl>
                                        <p:attrNameLst>
                                          <p:attrName>style.visibility</p:attrName>
                                        </p:attrNameLst>
                                      </p:cBhvr>
                                      <p:to>
                                        <p:strVal val="hidden"/>
                                      </p:to>
                                    </p:set>
                                  </p:childTnLst>
                                </p:cTn>
                              </p:par>
                              <p:par>
                                <p:cTn id="176" presetID="9" presetClass="exit" presetSubtype="0" fill="hold" grpId="1" nodeType="withEffect">
                                  <p:stCondLst>
                                    <p:cond delay="0"/>
                                  </p:stCondLst>
                                  <p:childTnLst>
                                    <p:animEffect transition="out" filter="dissolve">
                                      <p:cBhvr>
                                        <p:cTn id="177" dur="500"/>
                                        <p:tgtEl>
                                          <p:spTgt spid="70"/>
                                        </p:tgtEl>
                                      </p:cBhvr>
                                    </p:animEffect>
                                    <p:set>
                                      <p:cBhvr>
                                        <p:cTn id="178" dur="1" fill="hold">
                                          <p:stCondLst>
                                            <p:cond delay="499"/>
                                          </p:stCondLst>
                                        </p:cTn>
                                        <p:tgtEl>
                                          <p:spTgt spid="70"/>
                                        </p:tgtEl>
                                        <p:attrNameLst>
                                          <p:attrName>style.visibility</p:attrName>
                                        </p:attrNameLst>
                                      </p:cBhvr>
                                      <p:to>
                                        <p:strVal val="hidden"/>
                                      </p:to>
                                    </p:set>
                                  </p:childTnLst>
                                </p:cTn>
                              </p:par>
                              <p:par>
                                <p:cTn id="179" presetID="9" presetClass="exit" presetSubtype="0" fill="hold" grpId="1" nodeType="withEffect">
                                  <p:stCondLst>
                                    <p:cond delay="0"/>
                                  </p:stCondLst>
                                  <p:childTnLst>
                                    <p:animEffect transition="out" filter="dissolve">
                                      <p:cBhvr>
                                        <p:cTn id="180" dur="500"/>
                                        <p:tgtEl>
                                          <p:spTgt spid="71"/>
                                        </p:tgtEl>
                                      </p:cBhvr>
                                    </p:animEffect>
                                    <p:set>
                                      <p:cBhvr>
                                        <p:cTn id="181" dur="1" fill="hold">
                                          <p:stCondLst>
                                            <p:cond delay="499"/>
                                          </p:stCondLst>
                                        </p:cTn>
                                        <p:tgtEl>
                                          <p:spTgt spid="71"/>
                                        </p:tgtEl>
                                        <p:attrNameLst>
                                          <p:attrName>style.visibility</p:attrName>
                                        </p:attrNameLst>
                                      </p:cBhvr>
                                      <p:to>
                                        <p:strVal val="hidden"/>
                                      </p:to>
                                    </p:set>
                                  </p:childTnLst>
                                </p:cTn>
                              </p:par>
                              <p:par>
                                <p:cTn id="182" presetID="9" presetClass="exit" presetSubtype="0" fill="hold" grpId="1" nodeType="withEffect">
                                  <p:stCondLst>
                                    <p:cond delay="0"/>
                                  </p:stCondLst>
                                  <p:childTnLst>
                                    <p:animEffect transition="out" filter="dissolve">
                                      <p:cBhvr>
                                        <p:cTn id="183" dur="500"/>
                                        <p:tgtEl>
                                          <p:spTgt spid="33"/>
                                        </p:tgtEl>
                                      </p:cBhvr>
                                    </p:animEffect>
                                    <p:set>
                                      <p:cBhvr>
                                        <p:cTn id="184" dur="1" fill="hold">
                                          <p:stCondLst>
                                            <p:cond delay="499"/>
                                          </p:stCondLst>
                                        </p:cTn>
                                        <p:tgtEl>
                                          <p:spTgt spid="33"/>
                                        </p:tgtEl>
                                        <p:attrNameLst>
                                          <p:attrName>style.visibility</p:attrName>
                                        </p:attrNameLst>
                                      </p:cBhvr>
                                      <p:to>
                                        <p:strVal val="hidden"/>
                                      </p:to>
                                    </p:set>
                                  </p:childTnLst>
                                </p:cTn>
                              </p:par>
                              <p:par>
                                <p:cTn id="185" presetID="9" presetClass="exit" presetSubtype="0" fill="hold" grpId="1" nodeType="withEffect">
                                  <p:stCondLst>
                                    <p:cond delay="0"/>
                                  </p:stCondLst>
                                  <p:childTnLst>
                                    <p:animEffect transition="out" filter="dissolve">
                                      <p:cBhvr>
                                        <p:cTn id="186" dur="500"/>
                                        <p:tgtEl>
                                          <p:spTgt spid="48"/>
                                        </p:tgtEl>
                                      </p:cBhvr>
                                    </p:animEffect>
                                    <p:set>
                                      <p:cBhvr>
                                        <p:cTn id="187" dur="1" fill="hold">
                                          <p:stCondLst>
                                            <p:cond delay="499"/>
                                          </p:stCondLst>
                                        </p:cTn>
                                        <p:tgtEl>
                                          <p:spTgt spid="48"/>
                                        </p:tgtEl>
                                        <p:attrNameLst>
                                          <p:attrName>style.visibility</p:attrName>
                                        </p:attrNameLst>
                                      </p:cBhvr>
                                      <p:to>
                                        <p:strVal val="hidden"/>
                                      </p:to>
                                    </p:set>
                                  </p:childTnLst>
                                </p:cTn>
                              </p:par>
                              <p:par>
                                <p:cTn id="188" presetID="9" presetClass="exit" presetSubtype="0" fill="hold" grpId="1" nodeType="withEffect">
                                  <p:stCondLst>
                                    <p:cond delay="0"/>
                                  </p:stCondLst>
                                  <p:childTnLst>
                                    <p:animEffect transition="out" filter="dissolve">
                                      <p:cBhvr>
                                        <p:cTn id="189" dur="500"/>
                                        <p:tgtEl>
                                          <p:spTgt spid="47"/>
                                        </p:tgtEl>
                                      </p:cBhvr>
                                    </p:animEffect>
                                    <p:set>
                                      <p:cBhvr>
                                        <p:cTn id="190" dur="1" fill="hold">
                                          <p:stCondLst>
                                            <p:cond delay="499"/>
                                          </p:stCondLst>
                                        </p:cTn>
                                        <p:tgtEl>
                                          <p:spTgt spid="47"/>
                                        </p:tgtEl>
                                        <p:attrNameLst>
                                          <p:attrName>style.visibility</p:attrName>
                                        </p:attrNameLst>
                                      </p:cBhvr>
                                      <p:to>
                                        <p:strVal val="hidden"/>
                                      </p:to>
                                    </p:set>
                                  </p:childTnLst>
                                </p:cTn>
                              </p:par>
                              <p:par>
                                <p:cTn id="191" presetID="9" presetClass="exit" presetSubtype="0" fill="hold" grpId="1" nodeType="withEffect">
                                  <p:stCondLst>
                                    <p:cond delay="0"/>
                                  </p:stCondLst>
                                  <p:childTnLst>
                                    <p:animEffect transition="out" filter="dissolve">
                                      <p:cBhvr>
                                        <p:cTn id="192" dur="500"/>
                                        <p:tgtEl>
                                          <p:spTgt spid="50"/>
                                        </p:tgtEl>
                                      </p:cBhvr>
                                    </p:animEffect>
                                    <p:set>
                                      <p:cBhvr>
                                        <p:cTn id="193" dur="1" fill="hold">
                                          <p:stCondLst>
                                            <p:cond delay="499"/>
                                          </p:stCondLst>
                                        </p:cTn>
                                        <p:tgtEl>
                                          <p:spTgt spid="50"/>
                                        </p:tgtEl>
                                        <p:attrNameLst>
                                          <p:attrName>style.visibility</p:attrName>
                                        </p:attrNameLst>
                                      </p:cBhvr>
                                      <p:to>
                                        <p:strVal val="hidden"/>
                                      </p:to>
                                    </p:set>
                                  </p:childTnLst>
                                </p:cTn>
                              </p:par>
                            </p:childTnLst>
                          </p:cTn>
                        </p:par>
                        <p:par>
                          <p:cTn id="194" fill="hold">
                            <p:stCondLst>
                              <p:cond delay="500"/>
                            </p:stCondLst>
                            <p:childTnLst>
                              <p:par>
                                <p:cTn id="195" presetID="9" presetClass="exit" presetSubtype="0" fill="hold" grpId="1" nodeType="afterEffect">
                                  <p:stCondLst>
                                    <p:cond delay="0"/>
                                  </p:stCondLst>
                                  <p:childTnLst>
                                    <p:animEffect transition="out" filter="dissolve">
                                      <p:cBhvr>
                                        <p:cTn id="196" dur="500"/>
                                        <p:tgtEl>
                                          <p:spTgt spid="2"/>
                                        </p:tgtEl>
                                      </p:cBhvr>
                                    </p:animEffect>
                                    <p:set>
                                      <p:cBhvr>
                                        <p:cTn id="197" dur="1" fill="hold">
                                          <p:stCondLst>
                                            <p:cond delay="499"/>
                                          </p:stCondLst>
                                        </p:cTn>
                                        <p:tgtEl>
                                          <p:spTgt spid="2"/>
                                        </p:tgtEl>
                                        <p:attrNameLst>
                                          <p:attrName>style.visibility</p:attrName>
                                        </p:attrNameLst>
                                      </p:cBhvr>
                                      <p:to>
                                        <p:strVal val="hidden"/>
                                      </p:to>
                                    </p:set>
                                  </p:childTnLst>
                                </p:cTn>
                              </p:par>
                            </p:childTnLst>
                          </p:cTn>
                        </p:par>
                        <p:par>
                          <p:cTn id="198" fill="hold">
                            <p:stCondLst>
                              <p:cond delay="1000"/>
                            </p:stCondLst>
                            <p:childTnLst>
                              <p:par>
                                <p:cTn id="199" presetID="9" presetClass="entr" presetSubtype="0" fill="hold" nodeType="afterEffect">
                                  <p:stCondLst>
                                    <p:cond delay="0"/>
                                  </p:stCondLst>
                                  <p:childTnLst>
                                    <p:set>
                                      <p:cBhvr>
                                        <p:cTn id="200" dur="1" fill="hold">
                                          <p:stCondLst>
                                            <p:cond delay="0"/>
                                          </p:stCondLst>
                                        </p:cTn>
                                        <p:tgtEl>
                                          <p:spTgt spid="79"/>
                                        </p:tgtEl>
                                        <p:attrNameLst>
                                          <p:attrName>style.visibility</p:attrName>
                                        </p:attrNameLst>
                                      </p:cBhvr>
                                      <p:to>
                                        <p:strVal val="visible"/>
                                      </p:to>
                                    </p:set>
                                    <p:animEffect transition="in" filter="dissolve">
                                      <p:cBhvr>
                                        <p:cTn id="20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P spid="66" grpId="0"/>
      <p:bldP spid="66" grpId="1"/>
      <p:bldP spid="67" grpId="0"/>
      <p:bldP spid="67" grpId="1"/>
      <p:bldP spid="7" grpId="0" animBg="1"/>
      <p:bldP spid="7" grpId="1" animBg="1"/>
      <p:bldP spid="5" grpId="0" animBg="1"/>
      <p:bldP spid="5" grpId="1" animBg="1"/>
      <p:bldP spid="76" grpId="0"/>
      <p:bldP spid="76" grpId="1"/>
      <p:bldP spid="2" grpId="0"/>
      <p:bldP spid="2" grpId="1"/>
      <p:bldP spid="33" grpId="0" animBg="1"/>
      <p:bldP spid="33" grpId="1" animBg="1"/>
      <p:bldP spid="50" grpId="0"/>
      <p:bldP spid="50" grpId="1"/>
      <p:bldP spid="47" grpId="0"/>
      <p:bldP spid="47" grpId="1"/>
      <p:bldP spid="48" grpId="0"/>
      <p:bldP spid="48" grpId="1"/>
      <p:bldP spid="52" grpId="0"/>
      <p:bldP spid="52" grpId="1"/>
      <p:bldP spid="56" grpId="0"/>
      <p:bldP spid="56" grpId="1"/>
      <p:bldP spid="60" grpId="0"/>
      <p:bldP spid="60" grpId="1"/>
      <p:bldP spid="70" grpId="0"/>
      <p:bldP spid="70" grpId="1"/>
      <p:bldP spid="71" grpId="0"/>
      <p:bldP spid="71" grpId="1"/>
      <p:bldP spid="72" grpId="0"/>
      <p:bldP spid="72" grpId="1"/>
      <p:bldP spid="73" grpId="0"/>
      <p:bldP spid="73" grpId="1"/>
      <p:bldP spid="74" grpId="0"/>
      <p:bldP spid="74" grpId="1"/>
      <p:bldP spid="75" grpId="0" animBg="1"/>
      <p:bldP spid="75" grpId="1" animBg="1"/>
      <p:bldP spid="75" grpId="2" animBg="1"/>
      <p:bldP spid="9" grpId="0"/>
      <p:bldP spid="9" grpId="1"/>
      <p:bldP spid="77" grpId="0"/>
      <p:bldP spid="77" grpId="1"/>
      <p:bldP spid="10" grpId="0"/>
      <p:bldP spid="10" grpId="1"/>
      <p:bldP spid="78" grpId="0"/>
      <p:bldP spid="7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72" name="Rectangle 71">
            <a:extLst>
              <a:ext uri="{FF2B5EF4-FFF2-40B4-BE49-F238E27FC236}">
                <a16:creationId xmlns:a16="http://schemas.microsoft.com/office/drawing/2014/main" id="{246ED9C6-7028-6B40-9C65-2278925C7449}"/>
              </a:ext>
            </a:extLst>
          </p:cNvPr>
          <p:cNvSpPr/>
          <p:nvPr/>
        </p:nvSpPr>
        <p:spPr>
          <a:xfrm>
            <a:off x="802420" y="3580983"/>
            <a:ext cx="2981394" cy="461665"/>
          </a:xfrm>
          <a:prstGeom prst="rect">
            <a:avLst/>
          </a:prstGeom>
        </p:spPr>
        <p:txBody>
          <a:bodyPr wrap="none">
            <a:spAutoFit/>
          </a:bodyPr>
          <a:lstStyle/>
          <a:p>
            <a:r>
              <a:rPr lang="en-US" sz="2400" dirty="0"/>
              <a:t>Alternative hypothesis</a:t>
            </a:r>
            <a:endParaRPr lang="en-US" sz="2400" b="1" dirty="0">
              <a:solidFill>
                <a:srgbClr val="FF0000"/>
              </a:solidFill>
              <a:latin typeface="Lucida Handwriting" panose="03010101010101010101" pitchFamily="66" charset="77"/>
            </a:endParaRPr>
          </a:p>
        </p:txBody>
      </p:sp>
      <p:sp>
        <p:nvSpPr>
          <p:cNvPr id="73" name="Rectangle 72">
            <a:extLst>
              <a:ext uri="{FF2B5EF4-FFF2-40B4-BE49-F238E27FC236}">
                <a16:creationId xmlns:a16="http://schemas.microsoft.com/office/drawing/2014/main" id="{E6DCC4F1-FAB0-4E45-9A62-D91D39467930}"/>
              </a:ext>
            </a:extLst>
          </p:cNvPr>
          <p:cNvSpPr/>
          <p:nvPr/>
        </p:nvSpPr>
        <p:spPr>
          <a:xfrm>
            <a:off x="3729729" y="3524214"/>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1</a:t>
            </a:r>
            <a:endParaRPr lang="en-US" sz="2800" dirty="0"/>
          </a:p>
        </p:txBody>
      </p:sp>
      <p:sp>
        <p:nvSpPr>
          <p:cNvPr id="74" name="Rectangle 73">
            <a:extLst>
              <a:ext uri="{FF2B5EF4-FFF2-40B4-BE49-F238E27FC236}">
                <a16:creationId xmlns:a16="http://schemas.microsoft.com/office/drawing/2014/main" id="{B88F6E4E-7FA5-4D49-BCF1-ED83B6AD9F5A}"/>
              </a:ext>
            </a:extLst>
          </p:cNvPr>
          <p:cNvSpPr/>
          <p:nvPr/>
        </p:nvSpPr>
        <p:spPr>
          <a:xfrm>
            <a:off x="4544425" y="3524214"/>
            <a:ext cx="684803"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a</a:t>
            </a:r>
            <a:endParaRPr lang="en-US" sz="2800" dirty="0"/>
          </a:p>
        </p:txBody>
      </p:sp>
      <p:sp>
        <p:nvSpPr>
          <p:cNvPr id="75" name="TextBox 74">
            <a:extLst>
              <a:ext uri="{FF2B5EF4-FFF2-40B4-BE49-F238E27FC236}">
                <a16:creationId xmlns:a16="http://schemas.microsoft.com/office/drawing/2014/main" id="{20117D12-8312-134D-B2E9-688105454A29}"/>
              </a:ext>
            </a:extLst>
          </p:cNvPr>
          <p:cNvSpPr txBox="1"/>
          <p:nvPr/>
        </p:nvSpPr>
        <p:spPr>
          <a:xfrm>
            <a:off x="4272531" y="3627149"/>
            <a:ext cx="386644" cy="369332"/>
          </a:xfrm>
          <a:prstGeom prst="rect">
            <a:avLst/>
          </a:prstGeom>
          <a:noFill/>
        </p:spPr>
        <p:txBody>
          <a:bodyPr wrap="none" rtlCol="0">
            <a:spAutoFit/>
          </a:bodyPr>
          <a:lstStyle/>
          <a:p>
            <a:r>
              <a:rPr lang="en-US" dirty="0"/>
              <a:t>or</a:t>
            </a:r>
          </a:p>
        </p:txBody>
      </p:sp>
      <p:sp>
        <p:nvSpPr>
          <p:cNvPr id="26" name="Rectangle 25">
            <a:extLst>
              <a:ext uri="{FF2B5EF4-FFF2-40B4-BE49-F238E27FC236}">
                <a16:creationId xmlns:a16="http://schemas.microsoft.com/office/drawing/2014/main" id="{849ABBAC-B4E2-F945-B24C-E6089CAA5AD2}"/>
              </a:ext>
            </a:extLst>
          </p:cNvPr>
          <p:cNvSpPr/>
          <p:nvPr/>
        </p:nvSpPr>
        <p:spPr>
          <a:xfrm>
            <a:off x="2883508" y="4203506"/>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sp>
        <p:nvSpPr>
          <p:cNvPr id="27" name="Freeform 26">
            <a:extLst>
              <a:ext uri="{FF2B5EF4-FFF2-40B4-BE49-F238E27FC236}">
                <a16:creationId xmlns:a16="http://schemas.microsoft.com/office/drawing/2014/main" id="{88B8E50B-03E7-4744-9BB8-7AA49562B9FA}"/>
              </a:ext>
            </a:extLst>
          </p:cNvPr>
          <p:cNvSpPr/>
          <p:nvPr/>
        </p:nvSpPr>
        <p:spPr>
          <a:xfrm>
            <a:off x="1366316" y="4540584"/>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A32057EC-9326-C045-8F5A-AF017A0D7E71}"/>
              </a:ext>
            </a:extLst>
          </p:cNvPr>
          <p:cNvSpPr/>
          <p:nvPr/>
        </p:nvSpPr>
        <p:spPr>
          <a:xfrm>
            <a:off x="1748428" y="4522149"/>
            <a:ext cx="2352874" cy="1514164"/>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14164">
                <a:moveTo>
                  <a:pt x="985" y="1511516"/>
                </a:moveTo>
                <a:cubicBezTo>
                  <a:pt x="1248" y="1410621"/>
                  <a:pt x="357" y="1454333"/>
                  <a:pt x="0" y="1384188"/>
                </a:cubicBezTo>
                <a:cubicBezTo>
                  <a:pt x="272693" y="1301343"/>
                  <a:pt x="334529" y="1279172"/>
                  <a:pt x="546100" y="1127013"/>
                </a:cubicBezTo>
                <a:cubicBezTo>
                  <a:pt x="840798" y="873254"/>
                  <a:pt x="949854" y="285109"/>
                  <a:pt x="1054100" y="114188"/>
                </a:cubicBezTo>
                <a:cubicBezTo>
                  <a:pt x="1158346" y="-56733"/>
                  <a:pt x="1198033" y="-14399"/>
                  <a:pt x="1285875" y="101488"/>
                </a:cubicBezTo>
                <a:cubicBezTo>
                  <a:pt x="1373717" y="217375"/>
                  <a:pt x="1414463" y="409992"/>
                  <a:pt x="1581150" y="809513"/>
                </a:cubicBezTo>
                <a:cubicBezTo>
                  <a:pt x="1779587" y="1218559"/>
                  <a:pt x="1894417" y="1215913"/>
                  <a:pt x="2095500" y="1336563"/>
                </a:cubicBezTo>
                <a:cubicBezTo>
                  <a:pt x="2252133" y="1415938"/>
                  <a:pt x="2320396" y="1404826"/>
                  <a:pt x="2349500" y="1419113"/>
                </a:cubicBezTo>
                <a:cubicBezTo>
                  <a:pt x="2351343" y="1520132"/>
                  <a:pt x="2352874" y="1493659"/>
                  <a:pt x="2352874" y="1514164"/>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43850402-6BAB-9645-B40B-2BF115C9FD53}"/>
              </a:ext>
            </a:extLst>
          </p:cNvPr>
          <p:cNvCxnSpPr>
            <a:cxnSpLocks/>
          </p:cNvCxnSpPr>
          <p:nvPr/>
        </p:nvCxnSpPr>
        <p:spPr>
          <a:xfrm flipV="1">
            <a:off x="2914415" y="4367150"/>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305DFC-CA7B-A041-B25E-9DA537DACDF9}"/>
              </a:ext>
            </a:extLst>
          </p:cNvPr>
          <p:cNvCxnSpPr>
            <a:cxnSpLocks/>
          </p:cNvCxnSpPr>
          <p:nvPr/>
        </p:nvCxnSpPr>
        <p:spPr>
          <a:xfrm>
            <a:off x="797215" y="6039825"/>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378DFE2-04F8-CB48-AEE8-0202F08964CE}"/>
                  </a:ext>
                </a:extLst>
              </p:cNvPr>
              <p:cNvSpPr/>
              <p:nvPr/>
            </p:nvSpPr>
            <p:spPr>
              <a:xfrm>
                <a:off x="4682514" y="5994576"/>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6" name="Rectangle 35">
                <a:extLst>
                  <a:ext uri="{FF2B5EF4-FFF2-40B4-BE49-F238E27FC236}">
                    <a16:creationId xmlns:a16="http://schemas.microsoft.com/office/drawing/2014/main" id="{C378DFE2-04F8-CB48-AEE8-0202F08964CE}"/>
                  </a:ext>
                </a:extLst>
              </p:cNvPr>
              <p:cNvSpPr>
                <a:spLocks noRot="1" noChangeAspect="1" noMove="1" noResize="1" noEditPoints="1" noAdjustHandles="1" noChangeArrowheads="1" noChangeShapeType="1" noTextEdit="1"/>
              </p:cNvSpPr>
              <p:nvPr/>
            </p:nvSpPr>
            <p:spPr>
              <a:xfrm>
                <a:off x="4682514" y="5994576"/>
                <a:ext cx="4732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24E51F-8209-5B4E-AF5B-EB0038AEFC4B}"/>
                  </a:ext>
                </a:extLst>
              </p:cNvPr>
              <p:cNvSpPr txBox="1"/>
              <p:nvPr/>
            </p:nvSpPr>
            <p:spPr>
              <a:xfrm>
                <a:off x="3499076" y="6034403"/>
                <a:ext cx="444352"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40" name="TextBox 39">
                <a:extLst>
                  <a:ext uri="{FF2B5EF4-FFF2-40B4-BE49-F238E27FC236}">
                    <a16:creationId xmlns:a16="http://schemas.microsoft.com/office/drawing/2014/main" id="{9124E51F-8209-5B4E-AF5B-EB0038AEFC4B}"/>
                  </a:ext>
                </a:extLst>
              </p:cNvPr>
              <p:cNvSpPr txBox="1">
                <a:spLocks noRot="1" noChangeAspect="1" noMove="1" noResize="1" noEditPoints="1" noAdjustHandles="1" noChangeArrowheads="1" noChangeShapeType="1" noTextEdit="1"/>
              </p:cNvSpPr>
              <p:nvPr/>
            </p:nvSpPr>
            <p:spPr>
              <a:xfrm>
                <a:off x="3499076" y="6034403"/>
                <a:ext cx="444352" cy="307777"/>
              </a:xfrm>
              <a:prstGeom prst="rect">
                <a:avLst/>
              </a:prstGeom>
              <a:blipFill>
                <a:blip r:embed="rId4"/>
                <a:stretch>
                  <a:fillRect l="-5714" b="-20000"/>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508F9587-0BF1-DC47-9515-059A1D67584E}"/>
              </a:ext>
            </a:extLst>
          </p:cNvPr>
          <p:cNvCxnSpPr>
            <a:cxnSpLocks/>
          </p:cNvCxnSpPr>
          <p:nvPr/>
        </p:nvCxnSpPr>
        <p:spPr>
          <a:xfrm flipV="1">
            <a:off x="3721252" y="5802086"/>
            <a:ext cx="0" cy="296197"/>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CD1B38D-FFEE-044C-B1F8-564DEE22DFCF}"/>
              </a:ext>
            </a:extLst>
          </p:cNvPr>
          <p:cNvSpPr/>
          <p:nvPr/>
        </p:nvSpPr>
        <p:spPr>
          <a:xfrm>
            <a:off x="2325792" y="5562057"/>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sp>
        <p:nvSpPr>
          <p:cNvPr id="57" name="TextBox 56">
            <a:extLst>
              <a:ext uri="{FF2B5EF4-FFF2-40B4-BE49-F238E27FC236}">
                <a16:creationId xmlns:a16="http://schemas.microsoft.com/office/drawing/2014/main" id="{5B58D367-6B51-834D-B1D7-C0ABCF7C6EF5}"/>
              </a:ext>
            </a:extLst>
          </p:cNvPr>
          <p:cNvSpPr txBox="1"/>
          <p:nvPr/>
        </p:nvSpPr>
        <p:spPr>
          <a:xfrm>
            <a:off x="2763572" y="6029507"/>
            <a:ext cx="301686" cy="369332"/>
          </a:xfrm>
          <a:prstGeom prst="rect">
            <a:avLst/>
          </a:prstGeom>
          <a:noFill/>
        </p:spPr>
        <p:txBody>
          <a:bodyPr wrap="none" rtlCol="0">
            <a:spAutoFit/>
          </a:bodyPr>
          <a:lstStyle/>
          <a:p>
            <a:r>
              <a:rPr lang="en-US" b="1" dirty="0">
                <a:solidFill>
                  <a:srgbClr val="FF0000"/>
                </a:solidFill>
              </a:rPr>
              <a:t>0</a:t>
            </a:r>
          </a:p>
        </p:txBody>
      </p:sp>
      <p:sp>
        <p:nvSpPr>
          <p:cNvPr id="58" name="Rectangle 57">
            <a:extLst>
              <a:ext uri="{FF2B5EF4-FFF2-40B4-BE49-F238E27FC236}">
                <a16:creationId xmlns:a16="http://schemas.microsoft.com/office/drawing/2014/main" id="{C4C1B6CD-F250-B943-B114-6AAE4B0BD23F}"/>
              </a:ext>
            </a:extLst>
          </p:cNvPr>
          <p:cNvSpPr/>
          <p:nvPr/>
        </p:nvSpPr>
        <p:spPr>
          <a:xfrm>
            <a:off x="3246263" y="4947664"/>
            <a:ext cx="966931" cy="338554"/>
          </a:xfrm>
          <a:prstGeom prst="rect">
            <a:avLst/>
          </a:prstGeom>
        </p:spPr>
        <p:txBody>
          <a:bodyPr wrap="non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-1)</a:t>
            </a:r>
            <a:endParaRPr lang="en-US" sz="1600" dirty="0"/>
          </a:p>
        </p:txBody>
      </p:sp>
      <p:sp>
        <p:nvSpPr>
          <p:cNvPr id="5" name="Rectangle 4">
            <a:extLst>
              <a:ext uri="{FF2B5EF4-FFF2-40B4-BE49-F238E27FC236}">
                <a16:creationId xmlns:a16="http://schemas.microsoft.com/office/drawing/2014/main" id="{9EB5E941-6E3F-4247-A4D2-F96411D82FAE}"/>
              </a:ext>
            </a:extLst>
          </p:cNvPr>
          <p:cNvSpPr/>
          <p:nvPr/>
        </p:nvSpPr>
        <p:spPr>
          <a:xfrm>
            <a:off x="2159980" y="4947064"/>
            <a:ext cx="33855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endParaRPr lang="en-US" dirty="0"/>
          </a:p>
        </p:txBody>
      </p:sp>
      <p:sp>
        <p:nvSpPr>
          <p:cNvPr id="35" name="Freeform 34">
            <a:extLst>
              <a:ext uri="{FF2B5EF4-FFF2-40B4-BE49-F238E27FC236}">
                <a16:creationId xmlns:a16="http://schemas.microsoft.com/office/drawing/2014/main" id="{1FCE66A9-AE14-5043-9304-E54F3C57CD20}"/>
              </a:ext>
            </a:extLst>
          </p:cNvPr>
          <p:cNvSpPr/>
          <p:nvPr/>
        </p:nvSpPr>
        <p:spPr>
          <a:xfrm>
            <a:off x="1364516" y="4522791"/>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ACB2F4D-9102-1A4A-AEAC-4B5617B62A1B}"/>
              </a:ext>
            </a:extLst>
          </p:cNvPr>
          <p:cNvSpPr/>
          <p:nvPr/>
        </p:nvSpPr>
        <p:spPr>
          <a:xfrm>
            <a:off x="9278431" y="5026030"/>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53" name="Rectangle 52">
            <a:extLst>
              <a:ext uri="{FF2B5EF4-FFF2-40B4-BE49-F238E27FC236}">
                <a16:creationId xmlns:a16="http://schemas.microsoft.com/office/drawing/2014/main" id="{38496311-6460-9E44-AC91-97EE7A7EC246}"/>
              </a:ext>
            </a:extLst>
          </p:cNvPr>
          <p:cNvSpPr/>
          <p:nvPr/>
        </p:nvSpPr>
        <p:spPr>
          <a:xfrm>
            <a:off x="8522134" y="4597804"/>
            <a:ext cx="2756845" cy="461665"/>
          </a:xfrm>
          <a:prstGeom prst="rect">
            <a:avLst/>
          </a:prstGeom>
        </p:spPr>
        <p:txBody>
          <a:bodyPr wrap="none">
            <a:spAutoFit/>
          </a:bodyPr>
          <a:lstStyle/>
          <a:p>
            <a:r>
              <a:rPr lang="en-US" sz="2400" dirty="0"/>
              <a:t>Level of significance:</a:t>
            </a:r>
          </a:p>
        </p:txBody>
      </p:sp>
      <p:sp>
        <p:nvSpPr>
          <p:cNvPr id="54" name="Rectangle 53">
            <a:extLst>
              <a:ext uri="{FF2B5EF4-FFF2-40B4-BE49-F238E27FC236}">
                <a16:creationId xmlns:a16="http://schemas.microsoft.com/office/drawing/2014/main" id="{1D850743-5C02-B74C-A718-ABB2F5F018F1}"/>
              </a:ext>
            </a:extLst>
          </p:cNvPr>
          <p:cNvSpPr/>
          <p:nvPr/>
        </p:nvSpPr>
        <p:spPr>
          <a:xfrm>
            <a:off x="9102902" y="5882483"/>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55" name="Rectangle 54">
            <a:extLst>
              <a:ext uri="{FF2B5EF4-FFF2-40B4-BE49-F238E27FC236}">
                <a16:creationId xmlns:a16="http://schemas.microsoft.com/office/drawing/2014/main" id="{64FE4EBF-7379-0E41-8C15-98590746F263}"/>
              </a:ext>
            </a:extLst>
          </p:cNvPr>
          <p:cNvSpPr/>
          <p:nvPr/>
        </p:nvSpPr>
        <p:spPr>
          <a:xfrm>
            <a:off x="8553873" y="5454256"/>
            <a:ext cx="2693366" cy="461665"/>
          </a:xfrm>
          <a:prstGeom prst="rect">
            <a:avLst/>
          </a:prstGeom>
        </p:spPr>
        <p:txBody>
          <a:bodyPr wrap="none">
            <a:spAutoFit/>
          </a:bodyPr>
          <a:lstStyle/>
          <a:p>
            <a:r>
              <a:rPr lang="en-US" sz="2400" dirty="0"/>
              <a:t>Confidence interval:</a:t>
            </a:r>
          </a:p>
        </p:txBody>
      </p:sp>
      <p:sp>
        <p:nvSpPr>
          <p:cNvPr id="2" name="Title 1"/>
          <p:cNvSpPr>
            <a:spLocks noGrp="1"/>
          </p:cNvSpPr>
          <p:nvPr>
            <p:ph type="title"/>
          </p:nvPr>
        </p:nvSpPr>
        <p:spPr/>
        <p:txBody>
          <a:bodyPr>
            <a:normAutofit/>
          </a:bodyPr>
          <a:lstStyle/>
          <a:p>
            <a:r>
              <a:rPr lang="en-US" sz="3200" b="1" dirty="0"/>
              <a:t>Hypothesis tests</a:t>
            </a:r>
          </a:p>
        </p:txBody>
      </p:sp>
      <p:sp>
        <p:nvSpPr>
          <p:cNvPr id="33" name="Oval 32">
            <a:extLst>
              <a:ext uri="{FF2B5EF4-FFF2-40B4-BE49-F238E27FC236}">
                <a16:creationId xmlns:a16="http://schemas.microsoft.com/office/drawing/2014/main" id="{6098B8D7-A0EC-BB47-BE04-4AD6C378F60D}"/>
              </a:ext>
            </a:extLst>
          </p:cNvPr>
          <p:cNvSpPr/>
          <p:nvPr/>
        </p:nvSpPr>
        <p:spPr>
          <a:xfrm>
            <a:off x="8447315" y="1564367"/>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47" name="Rectangle 46">
            <a:extLst>
              <a:ext uri="{FF2B5EF4-FFF2-40B4-BE49-F238E27FC236}">
                <a16:creationId xmlns:a16="http://schemas.microsoft.com/office/drawing/2014/main" id="{E564FE68-35ED-C040-A303-729851C410FA}"/>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48" name="Rectangle 47">
            <a:extLst>
              <a:ext uri="{FF2B5EF4-FFF2-40B4-BE49-F238E27FC236}">
                <a16:creationId xmlns:a16="http://schemas.microsoft.com/office/drawing/2014/main" id="{1E902E1F-928E-C24D-BFE1-19D184F60703}"/>
              </a:ext>
            </a:extLst>
          </p:cNvPr>
          <p:cNvSpPr/>
          <p:nvPr/>
        </p:nvSpPr>
        <p:spPr>
          <a:xfrm>
            <a:off x="9162154" y="3277994"/>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52" name="TextBox 51">
            <a:extLst>
              <a:ext uri="{FF2B5EF4-FFF2-40B4-BE49-F238E27FC236}">
                <a16:creationId xmlns:a16="http://schemas.microsoft.com/office/drawing/2014/main" id="{C5A63ADA-5205-7F42-9E34-A26BB0B5EB89}"/>
              </a:ext>
            </a:extLst>
          </p:cNvPr>
          <p:cNvSpPr txBox="1"/>
          <p:nvPr/>
        </p:nvSpPr>
        <p:spPr>
          <a:xfrm>
            <a:off x="9604270" y="199067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56" name="TextBox 55">
            <a:extLst>
              <a:ext uri="{FF2B5EF4-FFF2-40B4-BE49-F238E27FC236}">
                <a16:creationId xmlns:a16="http://schemas.microsoft.com/office/drawing/2014/main" id="{4CBAE85A-4140-D141-85EF-4F2056BA290E}"/>
              </a:ext>
            </a:extLst>
          </p:cNvPr>
          <p:cNvSpPr txBox="1"/>
          <p:nvPr/>
        </p:nvSpPr>
        <p:spPr>
          <a:xfrm>
            <a:off x="9706075" y="3277994"/>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0" name="TextBox 59">
            <a:extLst>
              <a:ext uri="{FF2B5EF4-FFF2-40B4-BE49-F238E27FC236}">
                <a16:creationId xmlns:a16="http://schemas.microsoft.com/office/drawing/2014/main" id="{37B136F1-E22B-4040-A65F-737D93B4272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2" name="TextBox 61">
            <a:extLst>
              <a:ext uri="{FF2B5EF4-FFF2-40B4-BE49-F238E27FC236}">
                <a16:creationId xmlns:a16="http://schemas.microsoft.com/office/drawing/2014/main" id="{336C8A04-CB5F-244B-97F4-FCB9429A7D8D}"/>
              </a:ext>
            </a:extLst>
          </p:cNvPr>
          <p:cNvSpPr txBox="1"/>
          <p:nvPr/>
        </p:nvSpPr>
        <p:spPr>
          <a:xfrm>
            <a:off x="9715291" y="3277993"/>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4" name="Oval 63">
            <a:extLst>
              <a:ext uri="{FF2B5EF4-FFF2-40B4-BE49-F238E27FC236}">
                <a16:creationId xmlns:a16="http://schemas.microsoft.com/office/drawing/2014/main" id="{D5475247-487F-144C-925F-FF7EA3D84772}"/>
              </a:ext>
            </a:extLst>
          </p:cNvPr>
          <p:cNvSpPr/>
          <p:nvPr/>
        </p:nvSpPr>
        <p:spPr>
          <a:xfrm>
            <a:off x="1851962"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65" name="Oval 64">
            <a:extLst>
              <a:ext uri="{FF2B5EF4-FFF2-40B4-BE49-F238E27FC236}">
                <a16:creationId xmlns:a16="http://schemas.microsoft.com/office/drawing/2014/main" id="{5C7FE418-5B61-8646-BF70-E7635E85B695}"/>
              </a:ext>
            </a:extLst>
          </p:cNvPr>
          <p:cNvSpPr/>
          <p:nvPr/>
        </p:nvSpPr>
        <p:spPr>
          <a:xfrm>
            <a:off x="2379274"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66" name="Oval 65">
            <a:extLst>
              <a:ext uri="{FF2B5EF4-FFF2-40B4-BE49-F238E27FC236}">
                <a16:creationId xmlns:a16="http://schemas.microsoft.com/office/drawing/2014/main" id="{47BDAD40-A3C0-7340-97CA-1A7334B13F6E}"/>
              </a:ext>
            </a:extLst>
          </p:cNvPr>
          <p:cNvSpPr/>
          <p:nvPr/>
        </p:nvSpPr>
        <p:spPr>
          <a:xfrm>
            <a:off x="2906586"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67" name="Oval 66">
            <a:extLst>
              <a:ext uri="{FF2B5EF4-FFF2-40B4-BE49-F238E27FC236}">
                <a16:creationId xmlns:a16="http://schemas.microsoft.com/office/drawing/2014/main" id="{2967CDFC-FE1A-4C4B-B77C-A492899E24CC}"/>
              </a:ext>
            </a:extLst>
          </p:cNvPr>
          <p:cNvSpPr/>
          <p:nvPr/>
        </p:nvSpPr>
        <p:spPr>
          <a:xfrm>
            <a:off x="3939935" y="177788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68" name="TextBox 67">
            <a:extLst>
              <a:ext uri="{FF2B5EF4-FFF2-40B4-BE49-F238E27FC236}">
                <a16:creationId xmlns:a16="http://schemas.microsoft.com/office/drawing/2014/main" id="{51F59379-C2C0-DA45-93DB-B5563E04FA2F}"/>
              </a:ext>
            </a:extLst>
          </p:cNvPr>
          <p:cNvSpPr txBox="1"/>
          <p:nvPr/>
        </p:nvSpPr>
        <p:spPr>
          <a:xfrm>
            <a:off x="3433898" y="1782847"/>
            <a:ext cx="473206" cy="523220"/>
          </a:xfrm>
          <a:prstGeom prst="rect">
            <a:avLst/>
          </a:prstGeom>
          <a:noFill/>
        </p:spPr>
        <p:txBody>
          <a:bodyPr wrap="none" rtlCol="0">
            <a:spAutoFit/>
          </a:bodyPr>
          <a:lstStyle/>
          <a:p>
            <a:r>
              <a:rPr lang="en-US" sz="2800" b="1" dirty="0"/>
              <a:t>...</a:t>
            </a:r>
          </a:p>
        </p:txBody>
      </p:sp>
      <p:sp>
        <p:nvSpPr>
          <p:cNvPr id="69" name="TextBox 68">
            <a:extLst>
              <a:ext uri="{FF2B5EF4-FFF2-40B4-BE49-F238E27FC236}">
                <a16:creationId xmlns:a16="http://schemas.microsoft.com/office/drawing/2014/main" id="{9140AE57-7084-3543-9848-EE9241FEB4D4}"/>
              </a:ext>
            </a:extLst>
          </p:cNvPr>
          <p:cNvSpPr txBox="1"/>
          <p:nvPr/>
        </p:nvSpPr>
        <p:spPr>
          <a:xfrm>
            <a:off x="806483" y="1859791"/>
            <a:ext cx="875561" cy="369332"/>
          </a:xfrm>
          <a:prstGeom prst="rect">
            <a:avLst/>
          </a:prstGeom>
          <a:noFill/>
        </p:spPr>
        <p:txBody>
          <a:bodyPr wrap="none" rtlCol="0">
            <a:spAutoFit/>
          </a:bodyPr>
          <a:lstStyle/>
          <a:p>
            <a:r>
              <a:rPr lang="en-US" dirty="0">
                <a:solidFill>
                  <a:srgbClr val="FF0000"/>
                </a:solidFill>
              </a:rPr>
              <a:t>Sample</a:t>
            </a:r>
          </a:p>
        </p:txBody>
      </p:sp>
      <p:sp>
        <p:nvSpPr>
          <p:cNvPr id="70" name="Rectangle 69">
            <a:extLst>
              <a:ext uri="{FF2B5EF4-FFF2-40B4-BE49-F238E27FC236}">
                <a16:creationId xmlns:a16="http://schemas.microsoft.com/office/drawing/2014/main" id="{2AD8E215-9551-444F-B0D1-F74068C320C4}"/>
              </a:ext>
            </a:extLst>
          </p:cNvPr>
          <p:cNvSpPr/>
          <p:nvPr/>
        </p:nvSpPr>
        <p:spPr>
          <a:xfrm>
            <a:off x="802420" y="2803805"/>
            <a:ext cx="2104166" cy="461665"/>
          </a:xfrm>
          <a:prstGeom prst="rect">
            <a:avLst/>
          </a:prstGeom>
        </p:spPr>
        <p:txBody>
          <a:bodyPr wrap="none">
            <a:spAutoFit/>
          </a:bodyPr>
          <a:lstStyle/>
          <a:p>
            <a:r>
              <a:rPr lang="en-US" sz="2400" dirty="0"/>
              <a:t>Null hypothesis</a:t>
            </a:r>
            <a:endParaRPr lang="en-US" sz="2400" b="1" dirty="0">
              <a:solidFill>
                <a:srgbClr val="FF0000"/>
              </a:solidFill>
              <a:latin typeface="Lucida Handwriting" panose="03010101010101010101" pitchFamily="66" charset="77"/>
            </a:endParaRPr>
          </a:p>
        </p:txBody>
      </p:sp>
      <p:sp>
        <p:nvSpPr>
          <p:cNvPr id="71" name="Rectangle 70">
            <a:extLst>
              <a:ext uri="{FF2B5EF4-FFF2-40B4-BE49-F238E27FC236}">
                <a16:creationId xmlns:a16="http://schemas.microsoft.com/office/drawing/2014/main" id="{EB3D602E-8135-FF45-8159-4C2F20F01E5C}"/>
              </a:ext>
            </a:extLst>
          </p:cNvPr>
          <p:cNvSpPr/>
          <p:nvPr/>
        </p:nvSpPr>
        <p:spPr>
          <a:xfrm>
            <a:off x="2901668" y="2738297"/>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0</a:t>
            </a:r>
            <a:endParaRPr lang="en-US" sz="2800" dirty="0"/>
          </a:p>
        </p:txBody>
      </p:sp>
      <p:sp>
        <p:nvSpPr>
          <p:cNvPr id="77" name="Rectangle 76">
            <a:extLst>
              <a:ext uri="{FF2B5EF4-FFF2-40B4-BE49-F238E27FC236}">
                <a16:creationId xmlns:a16="http://schemas.microsoft.com/office/drawing/2014/main" id="{1E48A672-A665-2840-A8AE-184292813315}"/>
              </a:ext>
            </a:extLst>
          </p:cNvPr>
          <p:cNvSpPr/>
          <p:nvPr/>
        </p:nvSpPr>
        <p:spPr>
          <a:xfrm>
            <a:off x="5787342" y="2806722"/>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78" name="Rectangle 77">
            <a:extLst>
              <a:ext uri="{FF2B5EF4-FFF2-40B4-BE49-F238E27FC236}">
                <a16:creationId xmlns:a16="http://schemas.microsoft.com/office/drawing/2014/main" id="{D0463F01-1F9F-9E47-82CC-5A17C655751F}"/>
              </a:ext>
            </a:extLst>
          </p:cNvPr>
          <p:cNvSpPr/>
          <p:nvPr/>
        </p:nvSpPr>
        <p:spPr>
          <a:xfrm>
            <a:off x="5787342" y="3350150"/>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&gt;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&lt; </a:t>
            </a:r>
            <a:r>
              <a:rPr lang="en-US" b="1" dirty="0">
                <a:solidFill>
                  <a:srgbClr val="FF0000"/>
                </a:solidFill>
                <a:latin typeface="Lucida Handwriting" panose="03010101010101010101" pitchFamily="66" charset="77"/>
              </a:rPr>
              <a:t>158 cm</a:t>
            </a:r>
            <a:endParaRPr lang="en-US" dirty="0">
              <a:solidFill>
                <a:srgbClr val="FF0000"/>
              </a:solidFill>
            </a:endParaRPr>
          </a:p>
        </p:txBody>
      </p:sp>
      <p:cxnSp>
        <p:nvCxnSpPr>
          <p:cNvPr id="79" name="Straight Connector 78">
            <a:extLst>
              <a:ext uri="{FF2B5EF4-FFF2-40B4-BE49-F238E27FC236}">
                <a16:creationId xmlns:a16="http://schemas.microsoft.com/office/drawing/2014/main" id="{3CF7104D-5D8B-F344-9677-A0FE0043BD1C}"/>
              </a:ext>
            </a:extLst>
          </p:cNvPr>
          <p:cNvCxnSpPr>
            <a:cxnSpLocks/>
          </p:cNvCxnSpPr>
          <p:nvPr/>
        </p:nvCxnSpPr>
        <p:spPr>
          <a:xfrm flipV="1">
            <a:off x="6488139" y="3156386"/>
            <a:ext cx="257198" cy="230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F7DC8EB-7C65-694C-AED6-14098B5FEFCD}"/>
                  </a:ext>
                </a:extLst>
              </p:cNvPr>
              <p:cNvSpPr txBox="1"/>
              <p:nvPr/>
            </p:nvSpPr>
            <p:spPr>
              <a:xfrm>
                <a:off x="6007146" y="4360519"/>
                <a:ext cx="1567673" cy="734881"/>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Z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dirty="0">
                            <a:solidFill>
                              <a:srgbClr val="7030A0"/>
                            </a:solidFill>
                            <a:latin typeface="Lucida Handwriting" panose="03010101010101010101" pitchFamily="66" charset="77"/>
                          </a:rPr>
                          <m:t>𝜎</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59" name="TextBox 58">
                <a:extLst>
                  <a:ext uri="{FF2B5EF4-FFF2-40B4-BE49-F238E27FC236}">
                    <a16:creationId xmlns:a16="http://schemas.microsoft.com/office/drawing/2014/main" id="{9F7DC8EB-7C65-694C-AED6-14098B5FEFCD}"/>
                  </a:ext>
                </a:extLst>
              </p:cNvPr>
              <p:cNvSpPr txBox="1">
                <a:spLocks noRot="1" noChangeAspect="1" noMove="1" noResize="1" noEditPoints="1" noAdjustHandles="1" noChangeArrowheads="1" noChangeShapeType="1" noTextEdit="1"/>
              </p:cNvSpPr>
              <p:nvPr/>
            </p:nvSpPr>
            <p:spPr>
              <a:xfrm>
                <a:off x="6007146" y="4360519"/>
                <a:ext cx="1567673" cy="734881"/>
              </a:xfrm>
              <a:prstGeom prst="rect">
                <a:avLst/>
              </a:prstGeom>
              <a:blipFill>
                <a:blip r:embed="rId5"/>
                <a:stretch>
                  <a:fillRect l="-5645" t="-1695"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82E4C2A-FF06-ED45-A49A-B55BF4A1EC69}"/>
                  </a:ext>
                </a:extLst>
              </p:cNvPr>
              <p:cNvSpPr txBox="1"/>
              <p:nvPr/>
            </p:nvSpPr>
            <p:spPr>
              <a:xfrm>
                <a:off x="5915550" y="5169517"/>
                <a:ext cx="1750864" cy="747192"/>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T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i="0" dirty="0" smtClean="0">
                            <a:solidFill>
                              <a:srgbClr val="FF0000"/>
                            </a:solidFill>
                            <a:latin typeface="Lucida Handwriting" panose="03010101010101010101" pitchFamily="66" charset="77"/>
                          </a:rPr>
                          <m:t>SD</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61" name="TextBox 60">
                <a:extLst>
                  <a:ext uri="{FF2B5EF4-FFF2-40B4-BE49-F238E27FC236}">
                    <a16:creationId xmlns:a16="http://schemas.microsoft.com/office/drawing/2014/main" id="{782E4C2A-FF06-ED45-A49A-B55BF4A1EC69}"/>
                  </a:ext>
                </a:extLst>
              </p:cNvPr>
              <p:cNvSpPr txBox="1">
                <a:spLocks noRot="1" noChangeAspect="1" noMove="1" noResize="1" noEditPoints="1" noAdjustHandles="1" noChangeArrowheads="1" noChangeShapeType="1" noTextEdit="1"/>
              </p:cNvSpPr>
              <p:nvPr/>
            </p:nvSpPr>
            <p:spPr>
              <a:xfrm>
                <a:off x="5915550" y="5169517"/>
                <a:ext cx="1750864" cy="747192"/>
              </a:xfrm>
              <a:prstGeom prst="rect">
                <a:avLst/>
              </a:prstGeom>
              <a:blipFill>
                <a:blip r:embed="rId6"/>
                <a:stretch>
                  <a:fillRect l="-5036" t="-1667" b="-6667"/>
                </a:stretch>
              </a:blipFill>
            </p:spPr>
            <p:txBody>
              <a:bodyPr/>
              <a:lstStyle/>
              <a:p>
                <a:r>
                  <a:rPr lang="en-US">
                    <a:noFill/>
                  </a:rPr>
                  <a:t> </a:t>
                </a:r>
              </a:p>
            </p:txBody>
          </p:sp>
        </mc:Fallback>
      </mc:AlternateContent>
      <p:pic>
        <p:nvPicPr>
          <p:cNvPr id="63" name="Graphic 62" descr="Flag">
            <a:extLst>
              <a:ext uri="{FF2B5EF4-FFF2-40B4-BE49-F238E27FC236}">
                <a16:creationId xmlns:a16="http://schemas.microsoft.com/office/drawing/2014/main" id="{E48BCBC9-88CC-0A40-8E76-4B637B9578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52978" y="5557519"/>
            <a:ext cx="624671" cy="614462"/>
          </a:xfrm>
          <a:prstGeom prst="rect">
            <a:avLst/>
          </a:prstGeom>
        </p:spPr>
      </p:pic>
      <p:pic>
        <p:nvPicPr>
          <p:cNvPr id="76" name="Graphic 75" descr="Flag">
            <a:extLst>
              <a:ext uri="{FF2B5EF4-FFF2-40B4-BE49-F238E27FC236}">
                <a16:creationId xmlns:a16="http://schemas.microsoft.com/office/drawing/2014/main" id="{AC3D6AF0-330A-A741-A1A9-A4A472D7A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8684" y="5557519"/>
            <a:ext cx="614462" cy="614462"/>
          </a:xfrm>
          <a:prstGeom prst="rect">
            <a:avLst/>
          </a:prstGeom>
        </p:spPr>
      </p:pic>
      <p:sp>
        <p:nvSpPr>
          <p:cNvPr id="7" name="Rectangle 6">
            <a:extLst>
              <a:ext uri="{FF2B5EF4-FFF2-40B4-BE49-F238E27FC236}">
                <a16:creationId xmlns:a16="http://schemas.microsoft.com/office/drawing/2014/main" id="{60A23B93-6452-8045-B0AA-042E224372AC}"/>
              </a:ext>
            </a:extLst>
          </p:cNvPr>
          <p:cNvSpPr/>
          <p:nvPr/>
        </p:nvSpPr>
        <p:spPr>
          <a:xfrm>
            <a:off x="1370489" y="6062499"/>
            <a:ext cx="593432"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𝛼/2</a:t>
            </a:r>
            <a:endParaRPr lang="en-US" sz="1400" dirty="0"/>
          </a:p>
        </p:txBody>
      </p:sp>
      <p:sp>
        <p:nvSpPr>
          <p:cNvPr id="80" name="Rectangle 79">
            <a:extLst>
              <a:ext uri="{FF2B5EF4-FFF2-40B4-BE49-F238E27FC236}">
                <a16:creationId xmlns:a16="http://schemas.microsoft.com/office/drawing/2014/main" id="{1318020E-09E7-E64B-87BA-540503DF9E72}"/>
              </a:ext>
            </a:extLst>
          </p:cNvPr>
          <p:cNvSpPr/>
          <p:nvPr/>
        </p:nvSpPr>
        <p:spPr>
          <a:xfrm>
            <a:off x="3868938" y="6062499"/>
            <a:ext cx="506870"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𝛼/2</a:t>
            </a:r>
            <a:endParaRPr lang="en-US" sz="1400" dirty="0"/>
          </a:p>
        </p:txBody>
      </p:sp>
      <p:sp>
        <p:nvSpPr>
          <p:cNvPr id="81" name="Rectangle 80">
            <a:extLst>
              <a:ext uri="{FF2B5EF4-FFF2-40B4-BE49-F238E27FC236}">
                <a16:creationId xmlns:a16="http://schemas.microsoft.com/office/drawing/2014/main" id="{70CF344D-B7BE-C442-BD53-6087D4736256}"/>
              </a:ext>
            </a:extLst>
          </p:cNvPr>
          <p:cNvSpPr/>
          <p:nvPr/>
        </p:nvSpPr>
        <p:spPr>
          <a:xfrm>
            <a:off x="1368886" y="6267028"/>
            <a:ext cx="596638"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82" name="Rectangle 81">
            <a:extLst>
              <a:ext uri="{FF2B5EF4-FFF2-40B4-BE49-F238E27FC236}">
                <a16:creationId xmlns:a16="http://schemas.microsoft.com/office/drawing/2014/main" id="{61761F17-E5E3-404D-9508-975F40ECAA0B}"/>
              </a:ext>
            </a:extLst>
          </p:cNvPr>
          <p:cNvSpPr/>
          <p:nvPr/>
        </p:nvSpPr>
        <p:spPr>
          <a:xfrm>
            <a:off x="3867335" y="6267028"/>
            <a:ext cx="510076"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8" name="Rectangle 7">
            <a:extLst>
              <a:ext uri="{FF2B5EF4-FFF2-40B4-BE49-F238E27FC236}">
                <a16:creationId xmlns:a16="http://schemas.microsoft.com/office/drawing/2014/main" id="{51635080-DF9B-C445-8D42-CACD004810F8}"/>
              </a:ext>
            </a:extLst>
          </p:cNvPr>
          <p:cNvSpPr/>
          <p:nvPr/>
        </p:nvSpPr>
        <p:spPr>
          <a:xfrm>
            <a:off x="792595" y="5509427"/>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sp>
        <p:nvSpPr>
          <p:cNvPr id="83" name="Rectangle 82">
            <a:extLst>
              <a:ext uri="{FF2B5EF4-FFF2-40B4-BE49-F238E27FC236}">
                <a16:creationId xmlns:a16="http://schemas.microsoft.com/office/drawing/2014/main" id="{AF2F16F4-A155-B548-BF20-15983D933D9F}"/>
              </a:ext>
            </a:extLst>
          </p:cNvPr>
          <p:cNvSpPr/>
          <p:nvPr/>
        </p:nvSpPr>
        <p:spPr>
          <a:xfrm>
            <a:off x="4515746" y="5509427"/>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cxnSp>
        <p:nvCxnSpPr>
          <p:cNvPr id="10" name="Straight Connector 9">
            <a:extLst>
              <a:ext uri="{FF2B5EF4-FFF2-40B4-BE49-F238E27FC236}">
                <a16:creationId xmlns:a16="http://schemas.microsoft.com/office/drawing/2014/main" id="{C0200F53-F86E-D146-B080-1ECE83E2211A}"/>
              </a:ext>
            </a:extLst>
          </p:cNvPr>
          <p:cNvCxnSpPr>
            <a:stCxn id="8" idx="2"/>
          </p:cNvCxnSpPr>
          <p:nvPr/>
        </p:nvCxnSpPr>
        <p:spPr>
          <a:xfrm>
            <a:off x="1084502" y="5878759"/>
            <a:ext cx="526584" cy="11216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6BDB00-5CE7-1C40-B216-7314278E52AE}"/>
              </a:ext>
            </a:extLst>
          </p:cNvPr>
          <p:cNvCxnSpPr>
            <a:cxnSpLocks/>
            <a:endCxn id="83" idx="2"/>
          </p:cNvCxnSpPr>
          <p:nvPr/>
        </p:nvCxnSpPr>
        <p:spPr>
          <a:xfrm flipV="1">
            <a:off x="4175247" y="5878759"/>
            <a:ext cx="632406" cy="11812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99F90BF-7087-E547-A179-E71C8588E869}"/>
              </a:ext>
            </a:extLst>
          </p:cNvPr>
          <p:cNvSpPr txBox="1"/>
          <p:nvPr/>
        </p:nvSpPr>
        <p:spPr>
          <a:xfrm>
            <a:off x="4682514"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6D068817-8FD6-7C46-AF84-C1B3075FF043}"/>
                  </a:ext>
                </a:extLst>
              </p:cNvPr>
              <p:cNvSpPr/>
              <p:nvPr/>
            </p:nvSpPr>
            <p:spPr>
              <a:xfrm>
                <a:off x="5155720" y="1659737"/>
                <a:ext cx="67678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m:oMathPara>
                </a14:m>
                <a:endParaRPr lang="en-US" sz="4400" dirty="0"/>
              </a:p>
            </p:txBody>
          </p:sp>
        </mc:Choice>
        <mc:Fallback xmlns="">
          <p:sp>
            <p:nvSpPr>
              <p:cNvPr id="86" name="Rectangle 85">
                <a:extLst>
                  <a:ext uri="{FF2B5EF4-FFF2-40B4-BE49-F238E27FC236}">
                    <a16:creationId xmlns:a16="http://schemas.microsoft.com/office/drawing/2014/main" id="{6D068817-8FD6-7C46-AF84-C1B3075FF043}"/>
                  </a:ext>
                </a:extLst>
              </p:cNvPr>
              <p:cNvSpPr>
                <a:spLocks noRot="1" noChangeAspect="1" noMove="1" noResize="1" noEditPoints="1" noAdjustHandles="1" noChangeArrowheads="1" noChangeShapeType="1" noTextEdit="1"/>
              </p:cNvSpPr>
              <p:nvPr/>
            </p:nvSpPr>
            <p:spPr>
              <a:xfrm>
                <a:off x="5155720" y="1659737"/>
                <a:ext cx="676787" cy="769441"/>
              </a:xfrm>
              <a:prstGeom prst="rect">
                <a:avLst/>
              </a:prstGeom>
              <a:blipFill>
                <a:blip r:embed="rId9"/>
                <a:stretch>
                  <a:fillRect l="-1852" r="-1852" b="-3279"/>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id="{5655A07B-CC33-614D-9B1E-409A555EEA7C}"/>
              </a:ext>
            </a:extLst>
          </p:cNvPr>
          <p:cNvSpPr txBox="1"/>
          <p:nvPr/>
        </p:nvSpPr>
        <p:spPr>
          <a:xfrm>
            <a:off x="5856265"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4B3FD88C-B40A-1F45-85C6-FB2DF7589EB2}"/>
                  </a:ext>
                </a:extLst>
              </p:cNvPr>
              <p:cNvSpPr txBox="1"/>
              <p:nvPr/>
            </p:nvSpPr>
            <p:spPr>
              <a:xfrm>
                <a:off x="6331904" y="1782847"/>
                <a:ext cx="1718740"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Z</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r>
                  <a:rPr lang="en-US" sz="2800" b="1" dirty="0"/>
                  <a:t> or </a:t>
                </a:r>
                <a:r>
                  <a:rPr lang="en-US" sz="2800" b="1" dirty="0">
                    <a:solidFill>
                      <a:srgbClr val="FF0000"/>
                    </a:solidFill>
                    <a:latin typeface="Lucida Handwriting" panose="03010101010101010101" pitchFamily="66" charset="77"/>
                  </a:rPr>
                  <a:t>T</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endParaRPr lang="en-US" sz="2800" b="1" baseline="-25000" dirty="0">
                  <a:latin typeface="Lucida Handwriting" panose="03010101010101010101" pitchFamily="66" charset="77"/>
                </a:endParaRPr>
              </a:p>
            </p:txBody>
          </p:sp>
        </mc:Choice>
        <mc:Fallback xmlns="">
          <p:sp>
            <p:nvSpPr>
              <p:cNvPr id="88" name="TextBox 87">
                <a:extLst>
                  <a:ext uri="{FF2B5EF4-FFF2-40B4-BE49-F238E27FC236}">
                    <a16:creationId xmlns:a16="http://schemas.microsoft.com/office/drawing/2014/main" id="{4B3FD88C-B40A-1F45-85C6-FB2DF7589EB2}"/>
                  </a:ext>
                </a:extLst>
              </p:cNvPr>
              <p:cNvSpPr txBox="1">
                <a:spLocks noRot="1" noChangeAspect="1" noMove="1" noResize="1" noEditPoints="1" noAdjustHandles="1" noChangeArrowheads="1" noChangeShapeType="1" noTextEdit="1"/>
              </p:cNvSpPr>
              <p:nvPr/>
            </p:nvSpPr>
            <p:spPr>
              <a:xfrm>
                <a:off x="6331904" y="1782847"/>
                <a:ext cx="1718740" cy="523220"/>
              </a:xfrm>
              <a:prstGeom prst="rect">
                <a:avLst/>
              </a:prstGeom>
              <a:blipFill>
                <a:blip r:embed="rId10"/>
                <a:stretch>
                  <a:fillRect l="-7353" t="-11628" r="-735"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55BE8792-C5B1-E44E-BD63-219AD82764F6}"/>
                  </a:ext>
                </a:extLst>
              </p:cNvPr>
              <p:cNvSpPr txBox="1"/>
              <p:nvPr/>
            </p:nvSpPr>
            <p:spPr>
              <a:xfrm>
                <a:off x="3497473" y="6233980"/>
                <a:ext cx="447558"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89" name="TextBox 88">
                <a:extLst>
                  <a:ext uri="{FF2B5EF4-FFF2-40B4-BE49-F238E27FC236}">
                    <a16:creationId xmlns:a16="http://schemas.microsoft.com/office/drawing/2014/main" id="{55BE8792-C5B1-E44E-BD63-219AD82764F6}"/>
                  </a:ext>
                </a:extLst>
              </p:cNvPr>
              <p:cNvSpPr txBox="1">
                <a:spLocks noRot="1" noChangeAspect="1" noMove="1" noResize="1" noEditPoints="1" noAdjustHandles="1" noChangeArrowheads="1" noChangeShapeType="1" noTextEdit="1"/>
              </p:cNvSpPr>
              <p:nvPr/>
            </p:nvSpPr>
            <p:spPr>
              <a:xfrm>
                <a:off x="3497473" y="6233980"/>
                <a:ext cx="447558" cy="307777"/>
              </a:xfrm>
              <a:prstGeom prst="rect">
                <a:avLst/>
              </a:prstGeom>
              <a:blipFill>
                <a:blip r:embed="rId11"/>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424D7F7-929E-CE46-903B-FAE3BF17AE0B}"/>
                  </a:ext>
                </a:extLst>
              </p:cNvPr>
              <p:cNvSpPr txBox="1"/>
              <p:nvPr/>
            </p:nvSpPr>
            <p:spPr>
              <a:xfrm>
                <a:off x="4389484" y="6025353"/>
                <a:ext cx="444352"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0" name="TextBox 89">
                <a:extLst>
                  <a:ext uri="{FF2B5EF4-FFF2-40B4-BE49-F238E27FC236}">
                    <a16:creationId xmlns:a16="http://schemas.microsoft.com/office/drawing/2014/main" id="{9424D7F7-929E-CE46-903B-FAE3BF17AE0B}"/>
                  </a:ext>
                </a:extLst>
              </p:cNvPr>
              <p:cNvSpPr txBox="1">
                <a:spLocks noRot="1" noChangeAspect="1" noMove="1" noResize="1" noEditPoints="1" noAdjustHandles="1" noChangeArrowheads="1" noChangeShapeType="1" noTextEdit="1"/>
              </p:cNvSpPr>
              <p:nvPr/>
            </p:nvSpPr>
            <p:spPr>
              <a:xfrm>
                <a:off x="4389484" y="6025353"/>
                <a:ext cx="444352" cy="307777"/>
              </a:xfrm>
              <a:prstGeom prst="rect">
                <a:avLst/>
              </a:prstGeom>
              <a:blipFill>
                <a:blip r:embed="rId12"/>
                <a:stretch>
                  <a:fillRect l="-2778" b="-19231"/>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CA4F99E4-AA51-264E-B9A5-8FE10D857FB3}"/>
              </a:ext>
            </a:extLst>
          </p:cNvPr>
          <p:cNvCxnSpPr>
            <a:cxnSpLocks/>
          </p:cNvCxnSpPr>
          <p:nvPr/>
        </p:nvCxnSpPr>
        <p:spPr>
          <a:xfrm flipV="1">
            <a:off x="4611660" y="5931389"/>
            <a:ext cx="0" cy="15784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26F6387-65E8-E942-ACA7-0148A9B232BA}"/>
                  </a:ext>
                </a:extLst>
              </p:cNvPr>
              <p:cNvSpPr txBox="1"/>
              <p:nvPr/>
            </p:nvSpPr>
            <p:spPr>
              <a:xfrm>
                <a:off x="4387881" y="6224930"/>
                <a:ext cx="447558"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2" name="TextBox 91">
                <a:extLst>
                  <a:ext uri="{FF2B5EF4-FFF2-40B4-BE49-F238E27FC236}">
                    <a16:creationId xmlns:a16="http://schemas.microsoft.com/office/drawing/2014/main" id="{026F6387-65E8-E942-ACA7-0148A9B232BA}"/>
                  </a:ext>
                </a:extLst>
              </p:cNvPr>
              <p:cNvSpPr txBox="1">
                <a:spLocks noRot="1" noChangeAspect="1" noMove="1" noResize="1" noEditPoints="1" noAdjustHandles="1" noChangeArrowheads="1" noChangeShapeType="1" noTextEdit="1"/>
              </p:cNvSpPr>
              <p:nvPr/>
            </p:nvSpPr>
            <p:spPr>
              <a:xfrm>
                <a:off x="4387881" y="6224930"/>
                <a:ext cx="447558" cy="307777"/>
              </a:xfrm>
              <a:prstGeom prst="rect">
                <a:avLst/>
              </a:prstGeom>
              <a:blipFill>
                <a:blip r:embed="rId13"/>
                <a:stretch>
                  <a:fillRect l="-2778" b="-20000"/>
                </a:stretch>
              </a:blipFill>
            </p:spPr>
            <p:txBody>
              <a:bodyPr/>
              <a:lstStyle/>
              <a:p>
                <a:r>
                  <a:rPr lang="en-US">
                    <a:noFill/>
                  </a:rPr>
                  <a:t> </a:t>
                </a:r>
              </a:p>
            </p:txBody>
          </p:sp>
        </mc:Fallback>
      </mc:AlternateContent>
    </p:spTree>
    <p:extLst>
      <p:ext uri="{BB962C8B-B14F-4D97-AF65-F5344CB8AC3E}">
        <p14:creationId xmlns:p14="http://schemas.microsoft.com/office/powerpoint/2010/main" val="2789455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1" nodeType="clickEffect">
                                  <p:stCondLst>
                                    <p:cond delay="0"/>
                                  </p:stCondLst>
                                  <p:childTnLst>
                                    <p:animEffect transition="out" filter="wipe(right)">
                                      <p:cBhvr>
                                        <p:cTn id="29" dur="500"/>
                                        <p:tgtEl>
                                          <p:spTgt spid="52"/>
                                        </p:tgtEl>
                                      </p:cBhvr>
                                    </p:animEffect>
                                    <p:set>
                                      <p:cBhvr>
                                        <p:cTn id="30" dur="1" fill="hold">
                                          <p:stCondLst>
                                            <p:cond delay="499"/>
                                          </p:stCondLst>
                                        </p:cTn>
                                        <p:tgtEl>
                                          <p:spTgt spid="52"/>
                                        </p:tgtEl>
                                        <p:attrNameLst>
                                          <p:attrName>style.visibility</p:attrName>
                                        </p:attrNameLst>
                                      </p:cBhvr>
                                      <p:to>
                                        <p:strVal val="hidden"/>
                                      </p:to>
                                    </p:set>
                                  </p:childTnLst>
                                </p:cTn>
                              </p:par>
                              <p:par>
                                <p:cTn id="31" presetID="22" presetClass="exit" presetSubtype="2" fill="hold" grpId="1" nodeType="withEffect">
                                  <p:stCondLst>
                                    <p:cond delay="0"/>
                                  </p:stCondLst>
                                  <p:childTnLst>
                                    <p:animEffect transition="out" filter="wipe(right)">
                                      <p:cBhvr>
                                        <p:cTn id="32" dur="500"/>
                                        <p:tgtEl>
                                          <p:spTgt spid="56"/>
                                        </p:tgtEl>
                                      </p:cBhvr>
                                    </p:animEffect>
                                    <p:set>
                                      <p:cBhvr>
                                        <p:cTn id="33" dur="1" fill="hold">
                                          <p:stCondLst>
                                            <p:cond delay="499"/>
                                          </p:stCondLst>
                                        </p:cTn>
                                        <p:tgtEl>
                                          <p:spTgt spid="56"/>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dissolve">
                                      <p:cBhvr>
                                        <p:cTn id="45" dur="500"/>
                                        <p:tgtEl>
                                          <p:spTgt spid="64"/>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dissolve">
                                      <p:cBhvr>
                                        <p:cTn id="49" dur="500"/>
                                        <p:tgtEl>
                                          <p:spTgt spid="65"/>
                                        </p:tgtEl>
                                      </p:cBhvr>
                                    </p:animEffect>
                                  </p:childTnLst>
                                </p:cTn>
                              </p:par>
                            </p:childTnLst>
                          </p:cTn>
                        </p:par>
                        <p:par>
                          <p:cTn id="50" fill="hold">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dissolve">
                                      <p:cBhvr>
                                        <p:cTn id="53" dur="500"/>
                                        <p:tgtEl>
                                          <p:spTgt spid="66"/>
                                        </p:tgtEl>
                                      </p:cBhvr>
                                    </p:animEffect>
                                  </p:childTnLst>
                                </p:cTn>
                              </p:par>
                            </p:childTnLst>
                          </p:cTn>
                        </p:par>
                        <p:par>
                          <p:cTn id="54" fill="hold">
                            <p:stCondLst>
                              <p:cond delay="1500"/>
                            </p:stCondLst>
                            <p:childTnLst>
                              <p:par>
                                <p:cTn id="55" presetID="9" presetClass="entr" presetSubtype="0"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dissolve">
                                      <p:cBhvr>
                                        <p:cTn id="57" dur="500"/>
                                        <p:tgtEl>
                                          <p:spTgt spid="68"/>
                                        </p:tgtEl>
                                      </p:cBhvr>
                                    </p:animEffect>
                                  </p:childTnLst>
                                </p:cTn>
                              </p:par>
                            </p:childTnLst>
                          </p:cTn>
                        </p:par>
                        <p:par>
                          <p:cTn id="58" fill="hold">
                            <p:stCondLst>
                              <p:cond delay="2000"/>
                            </p:stCondLst>
                            <p:childTnLst>
                              <p:par>
                                <p:cTn id="59" presetID="9" presetClass="entr" presetSubtype="0"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dissolve">
                                      <p:cBhvr>
                                        <p:cTn id="61" dur="500"/>
                                        <p:tgtEl>
                                          <p:spTgt spid="67"/>
                                        </p:tgtEl>
                                      </p:cBhvr>
                                    </p:animEffect>
                                  </p:childTnLst>
                                </p:cTn>
                              </p:par>
                            </p:childTnLst>
                          </p:cTn>
                        </p:par>
                        <p:par>
                          <p:cTn id="62" fill="hold">
                            <p:stCondLst>
                              <p:cond delay="2500"/>
                            </p:stCondLst>
                            <p:childTnLst>
                              <p:par>
                                <p:cTn id="63" presetID="9" presetClass="entr" presetSubtype="0"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dissolve">
                                      <p:cBhvr>
                                        <p:cTn id="65" dur="500"/>
                                        <p:tgtEl>
                                          <p:spTgt spid="69"/>
                                        </p:tgtEl>
                                      </p:cBhvr>
                                    </p:animEffect>
                                  </p:childTnLst>
                                </p:cTn>
                              </p:par>
                            </p:childTnLst>
                          </p:cTn>
                        </p:par>
                        <p:par>
                          <p:cTn id="66" fill="hold">
                            <p:stCondLst>
                              <p:cond delay="3000"/>
                            </p:stCondLst>
                            <p:childTnLst>
                              <p:par>
                                <p:cTn id="67" presetID="22" presetClass="exit" presetSubtype="2" fill="hold" grpId="1" nodeType="afterEffect">
                                  <p:stCondLst>
                                    <p:cond delay="0"/>
                                  </p:stCondLst>
                                  <p:childTnLst>
                                    <p:animEffect transition="out" filter="wipe(right)">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childTnLst>
                          </p:cTn>
                        </p:par>
                        <p:par>
                          <p:cTn id="70" fill="hold">
                            <p:stCondLst>
                              <p:cond delay="3500"/>
                            </p:stCondLst>
                            <p:childTnLst>
                              <p:par>
                                <p:cTn id="71" presetID="9" presetClass="exit" presetSubtype="0" fill="hold" grpId="1" nodeType="afterEffect">
                                  <p:stCondLst>
                                    <p:cond delay="0"/>
                                  </p:stCondLst>
                                  <p:childTnLst>
                                    <p:animEffect transition="out" filter="dissolve">
                                      <p:cBhvr>
                                        <p:cTn id="72" dur="500"/>
                                        <p:tgtEl>
                                          <p:spTgt spid="48"/>
                                        </p:tgtEl>
                                      </p:cBhvr>
                                    </p:animEffect>
                                    <p:set>
                                      <p:cBhvr>
                                        <p:cTn id="73" dur="1" fill="hold">
                                          <p:stCondLst>
                                            <p:cond delay="499"/>
                                          </p:stCondLst>
                                        </p:cTn>
                                        <p:tgtEl>
                                          <p:spTgt spid="4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dissolve">
                                      <p:cBhvr>
                                        <p:cTn id="78" dur="500"/>
                                        <p:tgtEl>
                                          <p:spTgt spid="70"/>
                                        </p:tgtEl>
                                      </p:cBhvr>
                                    </p:animEffect>
                                  </p:childTnLst>
                                </p:cTn>
                              </p:par>
                            </p:childTnLst>
                          </p:cTn>
                        </p:par>
                        <p:par>
                          <p:cTn id="79" fill="hold">
                            <p:stCondLst>
                              <p:cond delay="500"/>
                            </p:stCondLst>
                            <p:childTnLst>
                              <p:par>
                                <p:cTn id="80" presetID="22" presetClass="entr" presetSubtype="8" fill="hold" grpId="0" nodeType="afterEffect">
                                  <p:stCondLst>
                                    <p:cond delay="0"/>
                                  </p:stCondLst>
                                  <p:iterate type="lt">
                                    <p:tmPct val="0"/>
                                  </p:iterate>
                                  <p:childTnLst>
                                    <p:set>
                                      <p:cBhvr>
                                        <p:cTn id="81" dur="1" fill="hold">
                                          <p:stCondLst>
                                            <p:cond delay="0"/>
                                          </p:stCondLst>
                                        </p:cTn>
                                        <p:tgtEl>
                                          <p:spTgt spid="71"/>
                                        </p:tgtEl>
                                        <p:attrNameLst>
                                          <p:attrName>style.visibility</p:attrName>
                                        </p:attrNameLst>
                                      </p:cBhvr>
                                      <p:to>
                                        <p:strVal val="visible"/>
                                      </p:to>
                                    </p:set>
                                    <p:animEffect transition="in" filter="wipe(left)">
                                      <p:cBhvr>
                                        <p:cTn id="82" dur="500"/>
                                        <p:tgtEl>
                                          <p:spTgt spid="71"/>
                                        </p:tgtEl>
                                      </p:cBhvr>
                                    </p:animEffect>
                                  </p:childTnLst>
                                </p:cTn>
                              </p:par>
                            </p:childTnLst>
                          </p:cTn>
                        </p:par>
                        <p:par>
                          <p:cTn id="83" fill="hold">
                            <p:stCondLst>
                              <p:cond delay="1000"/>
                            </p:stCondLst>
                            <p:childTnLst>
                              <p:par>
                                <p:cTn id="84" presetID="9" presetClass="entr" presetSubtype="0" fill="hold" grpId="0" nodeType="after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dissolve">
                                      <p:cBhvr>
                                        <p:cTn id="86" dur="500"/>
                                        <p:tgtEl>
                                          <p:spTgt spid="72"/>
                                        </p:tgtEl>
                                      </p:cBhvr>
                                    </p:animEffect>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childTnLst>
                          </p:cTn>
                        </p:par>
                        <p:par>
                          <p:cTn id="91" fill="hold">
                            <p:stCondLst>
                              <p:cond delay="2000"/>
                            </p:stCondLst>
                            <p:childTnLst>
                              <p:par>
                                <p:cTn id="92" presetID="22" presetClass="entr" presetSubtype="8" fill="hold" grpId="0" nodeType="after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wipe(left)">
                                      <p:cBhvr>
                                        <p:cTn id="94" dur="500"/>
                                        <p:tgtEl>
                                          <p:spTgt spid="75"/>
                                        </p:tgtEl>
                                      </p:cBhvr>
                                    </p:animEffect>
                                  </p:childTnLst>
                                </p:cTn>
                              </p:par>
                            </p:childTnLst>
                          </p:cTn>
                        </p:par>
                        <p:par>
                          <p:cTn id="95" fill="hold">
                            <p:stCondLst>
                              <p:cond delay="2500"/>
                            </p:stCondLst>
                            <p:childTnLst>
                              <p:par>
                                <p:cTn id="96" presetID="22" presetClass="entr" presetSubtype="8" fill="hold" grpId="0" nodeType="after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wipe(left)">
                                      <p:cBhvr>
                                        <p:cTn id="98" dur="500"/>
                                        <p:tgtEl>
                                          <p:spTgt spid="74"/>
                                        </p:tgtEl>
                                      </p:cBhvr>
                                    </p:animEffect>
                                  </p:childTnLst>
                                </p:cTn>
                              </p:par>
                            </p:childTnLst>
                          </p:cTn>
                        </p:par>
                        <p:par>
                          <p:cTn id="99" fill="hold">
                            <p:stCondLst>
                              <p:cond delay="3000"/>
                            </p:stCondLst>
                            <p:childTnLst>
                              <p:par>
                                <p:cTn id="100" presetID="16" presetClass="emph" presetSubtype="0" fill="hold" grpId="1" nodeType="afterEffect">
                                  <p:stCondLst>
                                    <p:cond delay="0"/>
                                  </p:stCondLst>
                                  <p:iterate type="lt">
                                    <p:tmPct val="4000"/>
                                  </p:iterate>
                                  <p:childTnLst>
                                    <p:set>
                                      <p:cBhvr override="childStyle">
                                        <p:cTn id="101" dur="500" fill="hold"/>
                                        <p:tgtEl>
                                          <p:spTgt spid="71"/>
                                        </p:tgtEl>
                                        <p:attrNameLst>
                                          <p:attrName>style.color</p:attrName>
                                        </p:attrNameLst>
                                      </p:cBhvr>
                                      <p:to>
                                        <p:clrVal>
                                          <a:srgbClr val="0432FF"/>
                                        </p:clrVal>
                                      </p:to>
                                    </p:set>
                                    <p:set>
                                      <p:cBhvr>
                                        <p:cTn id="102" dur="500" fill="hold"/>
                                        <p:tgtEl>
                                          <p:spTgt spid="71"/>
                                        </p:tgtEl>
                                        <p:attrNameLst>
                                          <p:attrName>fillcolor</p:attrName>
                                        </p:attrNameLst>
                                      </p:cBhvr>
                                      <p:to>
                                        <p:clrVal>
                                          <a:srgbClr val="0432FF"/>
                                        </p:clrVal>
                                      </p:to>
                                    </p:set>
                                    <p:set>
                                      <p:cBhvr>
                                        <p:cTn id="103" dur="500" fill="hold"/>
                                        <p:tgtEl>
                                          <p:spTgt spid="71"/>
                                        </p:tgtEl>
                                        <p:attrNameLst>
                                          <p:attrName>fill.type</p:attrName>
                                        </p:attrNameLst>
                                      </p:cBhvr>
                                      <p:to>
                                        <p:strVal val="solid"/>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wipe(left)">
                                      <p:cBhvr>
                                        <p:cTn id="108" dur="500"/>
                                        <p:tgtEl>
                                          <p:spTgt spid="77"/>
                                        </p:tgtEl>
                                      </p:cBhvr>
                                    </p:animEffect>
                                  </p:childTnLst>
                                </p:cTn>
                              </p:par>
                            </p:childTnLst>
                          </p:cTn>
                        </p:par>
                        <p:par>
                          <p:cTn id="109" fill="hold">
                            <p:stCondLst>
                              <p:cond delay="500"/>
                            </p:stCondLst>
                            <p:childTnLst>
                              <p:par>
                                <p:cTn id="110" presetID="22" presetClass="entr" presetSubtype="4" fill="hold" nodeType="after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left)">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par>
                                <p:cTn id="123" presetID="22" presetClass="entr" presetSubtype="4" fill="hold" nodeType="with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down)">
                                      <p:cBhvr>
                                        <p:cTn id="125" dur="500"/>
                                        <p:tgtEl>
                                          <p:spTgt spid="30"/>
                                        </p:tgtEl>
                                      </p:cBhvr>
                                    </p:animEffect>
                                  </p:childTnLst>
                                </p:cTn>
                              </p:par>
                            </p:childTnLst>
                          </p:cTn>
                        </p:par>
                        <p:par>
                          <p:cTn id="126" fill="hold">
                            <p:stCondLst>
                              <p:cond delay="500"/>
                            </p:stCondLst>
                            <p:childTnLst>
                              <p:par>
                                <p:cTn id="127" presetID="9" presetClass="entr" presetSubtype="0" fill="hold" grpId="0" nodeType="afterEffect">
                                  <p:stCondLst>
                                    <p:cond delay="0"/>
                                  </p:stCondLst>
                                  <p:childTnLst>
                                    <p:set>
                                      <p:cBhvr>
                                        <p:cTn id="128" dur="1" fill="hold">
                                          <p:stCondLst>
                                            <p:cond delay="0"/>
                                          </p:stCondLst>
                                        </p:cTn>
                                        <p:tgtEl>
                                          <p:spTgt spid="57"/>
                                        </p:tgtEl>
                                        <p:attrNameLst>
                                          <p:attrName>style.visibility</p:attrName>
                                        </p:attrNameLst>
                                      </p:cBhvr>
                                      <p:to>
                                        <p:strVal val="visible"/>
                                      </p:to>
                                    </p:set>
                                    <p:animEffect transition="in" filter="dissolve">
                                      <p:cBhvr>
                                        <p:cTn id="129" dur="500"/>
                                        <p:tgtEl>
                                          <p:spTgt spid="57"/>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dissolve">
                                      <p:cBhvr>
                                        <p:cTn id="132" dur="500"/>
                                        <p:tgtEl>
                                          <p:spTgt spid="3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dissolve">
                                      <p:cBhvr>
                                        <p:cTn id="135" dur="500"/>
                                        <p:tgtEl>
                                          <p:spTgt spid="26"/>
                                        </p:tgtEl>
                                      </p:cBhvr>
                                    </p:animEffec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wipe(down)">
                                      <p:cBhvr>
                                        <p:cTn id="139" dur="500"/>
                                        <p:tgtEl>
                                          <p:spTgt spid="35"/>
                                        </p:tgtEl>
                                      </p:cBhvr>
                                    </p:animEffect>
                                  </p:childTnLst>
                                </p:cTn>
                              </p:par>
                            </p:childTnLst>
                          </p:cTn>
                        </p:par>
                        <p:par>
                          <p:cTn id="140" fill="hold">
                            <p:stCondLst>
                              <p:cond delay="1500"/>
                            </p:stCondLst>
                            <p:childTnLst>
                              <p:par>
                                <p:cTn id="141" presetID="9" presetClass="entr" presetSubtype="0" fill="hold" grpId="0" nodeType="afterEffect">
                                  <p:stCondLst>
                                    <p:cond delay="0"/>
                                  </p:stCondLst>
                                  <p:childTnLst>
                                    <p:set>
                                      <p:cBhvr>
                                        <p:cTn id="142" dur="1" fill="hold">
                                          <p:stCondLst>
                                            <p:cond delay="0"/>
                                          </p:stCondLst>
                                        </p:cTn>
                                        <p:tgtEl>
                                          <p:spTgt spid="5"/>
                                        </p:tgtEl>
                                        <p:attrNameLst>
                                          <p:attrName>style.visibility</p:attrName>
                                        </p:attrNameLst>
                                      </p:cBhvr>
                                      <p:to>
                                        <p:strVal val="visible"/>
                                      </p:to>
                                    </p:set>
                                    <p:animEffect transition="in" filter="dissolve">
                                      <p:cBhvr>
                                        <p:cTn id="143" dur="500"/>
                                        <p:tgtEl>
                                          <p:spTgt spid="5"/>
                                        </p:tgtEl>
                                      </p:cBhvr>
                                    </p:animEffect>
                                  </p:childTnLst>
                                </p:cTn>
                              </p:par>
                              <p:par>
                                <p:cTn id="144" presetID="9" presetClass="entr" presetSubtype="0" fill="hold" grpId="3" nodeType="withEffect">
                                  <p:stCondLst>
                                    <p:cond delay="0"/>
                                  </p:stCondLst>
                                  <p:childTnLst>
                                    <p:set>
                                      <p:cBhvr>
                                        <p:cTn id="145" dur="1" fill="hold">
                                          <p:stCondLst>
                                            <p:cond delay="0"/>
                                          </p:stCondLst>
                                        </p:cTn>
                                        <p:tgtEl>
                                          <p:spTgt spid="58"/>
                                        </p:tgtEl>
                                        <p:attrNameLst>
                                          <p:attrName>style.visibility</p:attrName>
                                        </p:attrNameLst>
                                      </p:cBhvr>
                                      <p:to>
                                        <p:strVal val="visible"/>
                                      </p:to>
                                    </p:set>
                                    <p:animEffect transition="in" filter="dissolve">
                                      <p:cBhvr>
                                        <p:cTn id="146" dur="500"/>
                                        <p:tgtEl>
                                          <p:spTgt spid="58"/>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dissolve">
                                      <p:cBhvr>
                                        <p:cTn id="151" dur="500"/>
                                        <p:tgtEl>
                                          <p:spTgt spid="5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dissolve">
                                      <p:cBhvr>
                                        <p:cTn id="154" dur="500"/>
                                        <p:tgtEl>
                                          <p:spTgt spid="6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dissolve">
                                      <p:cBhvr>
                                        <p:cTn id="159" dur="500"/>
                                        <p:tgtEl>
                                          <p:spTgt spid="51"/>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3"/>
                                        </p:tgtEl>
                                        <p:attrNameLst>
                                          <p:attrName>style.visibility</p:attrName>
                                        </p:attrNameLst>
                                      </p:cBhvr>
                                      <p:to>
                                        <p:strVal val="visible"/>
                                      </p:to>
                                    </p:set>
                                    <p:animEffect transition="in" filter="dissolve">
                                      <p:cBhvr>
                                        <p:cTn id="162" dur="500"/>
                                        <p:tgtEl>
                                          <p:spTgt spid="53"/>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visible"/>
                                      </p:to>
                                    </p:set>
                                    <p:animEffect transition="in" filter="dissolve">
                                      <p:cBhvr>
                                        <p:cTn id="165" dur="500"/>
                                        <p:tgtEl>
                                          <p:spTgt spid="54"/>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5"/>
                                        </p:tgtEl>
                                        <p:attrNameLst>
                                          <p:attrName>style.visibility</p:attrName>
                                        </p:attrNameLst>
                                      </p:cBhvr>
                                      <p:to>
                                        <p:strVal val="visible"/>
                                      </p:to>
                                    </p:set>
                                    <p:animEffect transition="in" filter="dissolve">
                                      <p:cBhvr>
                                        <p:cTn id="168" dur="500"/>
                                        <p:tgtEl>
                                          <p:spTgt spid="55"/>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78"/>
                                        </p:tgtEl>
                                      </p:cBhvr>
                                    </p:animEffect>
                                    <p:set>
                                      <p:cBhvr>
                                        <p:cTn id="173" dur="1" fill="hold">
                                          <p:stCondLst>
                                            <p:cond delay="499"/>
                                          </p:stCondLst>
                                        </p:cTn>
                                        <p:tgtEl>
                                          <p:spTgt spid="78"/>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9"/>
                                        </p:tgtEl>
                                        <p:attrNameLst>
                                          <p:attrName>style.visibility</p:attrName>
                                        </p:attrNameLst>
                                      </p:cBhvr>
                                      <p:to>
                                        <p:strVal val="visible"/>
                                      </p:to>
                                    </p:set>
                                    <p:animEffect transition="in" filter="wipe(down)">
                                      <p:cBhvr>
                                        <p:cTn id="178" dur="500"/>
                                        <p:tgtEl>
                                          <p:spTgt spid="29"/>
                                        </p:tgtEl>
                                      </p:cBhvr>
                                    </p:animEffect>
                                  </p:childTnLst>
                                </p:cTn>
                              </p:par>
                            </p:childTnLst>
                          </p:cTn>
                        </p:par>
                        <p:par>
                          <p:cTn id="179" fill="hold">
                            <p:stCondLst>
                              <p:cond delay="500"/>
                            </p:stCondLst>
                            <p:childTnLst>
                              <p:par>
                                <p:cTn id="180" presetID="9" presetClass="entr" presetSubtype="0" fill="hold" grpId="0" nodeType="after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dissolve">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wipe(up)">
                                      <p:cBhvr>
                                        <p:cTn id="187" dur="500"/>
                                        <p:tgtEl>
                                          <p:spTgt spid="27"/>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63"/>
                                        </p:tgtEl>
                                        <p:attrNameLst>
                                          <p:attrName>style.visibility</p:attrName>
                                        </p:attrNameLst>
                                      </p:cBhvr>
                                      <p:to>
                                        <p:strVal val="visible"/>
                                      </p:to>
                                    </p:set>
                                    <p:animEffect transition="in" filter="wipe(down)">
                                      <p:cBhvr>
                                        <p:cTn id="192" dur="500"/>
                                        <p:tgtEl>
                                          <p:spTgt spid="63"/>
                                        </p:tgtEl>
                                      </p:cBhvr>
                                    </p:animEffect>
                                  </p:childTnLst>
                                </p:cTn>
                              </p:par>
                              <p:par>
                                <p:cTn id="193" presetID="22" presetClass="entr" presetSubtype="4" fill="hold" nodeType="withEffect">
                                  <p:stCondLst>
                                    <p:cond delay="0"/>
                                  </p:stCondLst>
                                  <p:childTnLst>
                                    <p:set>
                                      <p:cBhvr>
                                        <p:cTn id="194" dur="1" fill="hold">
                                          <p:stCondLst>
                                            <p:cond delay="0"/>
                                          </p:stCondLst>
                                        </p:cTn>
                                        <p:tgtEl>
                                          <p:spTgt spid="76"/>
                                        </p:tgtEl>
                                        <p:attrNameLst>
                                          <p:attrName>style.visibility</p:attrName>
                                        </p:attrNameLst>
                                      </p:cBhvr>
                                      <p:to>
                                        <p:strVal val="visible"/>
                                      </p:to>
                                    </p:set>
                                    <p:animEffect transition="in" filter="wipe(down)">
                                      <p:cBhvr>
                                        <p:cTn id="195" dur="500"/>
                                        <p:tgtEl>
                                          <p:spTgt spid="76"/>
                                        </p:tgtEl>
                                      </p:cBhvr>
                                    </p:animEffect>
                                  </p:childTnLst>
                                </p:cTn>
                              </p:par>
                            </p:childTnLst>
                          </p:cTn>
                        </p:par>
                        <p:par>
                          <p:cTn id="196" fill="hold">
                            <p:stCondLst>
                              <p:cond delay="500"/>
                            </p:stCondLst>
                            <p:childTnLst>
                              <p:par>
                                <p:cTn id="197" presetID="9" presetClass="entr" presetSubtype="0" fill="hold" grpId="0" nodeType="afterEffect">
                                  <p:stCondLst>
                                    <p:cond delay="0"/>
                                  </p:stCondLst>
                                  <p:childTnLst>
                                    <p:set>
                                      <p:cBhvr>
                                        <p:cTn id="198" dur="1" fill="hold">
                                          <p:stCondLst>
                                            <p:cond delay="0"/>
                                          </p:stCondLst>
                                        </p:cTn>
                                        <p:tgtEl>
                                          <p:spTgt spid="7"/>
                                        </p:tgtEl>
                                        <p:attrNameLst>
                                          <p:attrName>style.visibility</p:attrName>
                                        </p:attrNameLst>
                                      </p:cBhvr>
                                      <p:to>
                                        <p:strVal val="visible"/>
                                      </p:to>
                                    </p:set>
                                    <p:animEffect transition="in" filter="dissolve">
                                      <p:cBhvr>
                                        <p:cTn id="199" dur="500"/>
                                        <p:tgtEl>
                                          <p:spTgt spid="7"/>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80"/>
                                        </p:tgtEl>
                                        <p:attrNameLst>
                                          <p:attrName>style.visibility</p:attrName>
                                        </p:attrNameLst>
                                      </p:cBhvr>
                                      <p:to>
                                        <p:strVal val="visible"/>
                                      </p:to>
                                    </p:set>
                                    <p:animEffect transition="in" filter="dissolve">
                                      <p:cBhvr>
                                        <p:cTn id="202" dur="500"/>
                                        <p:tgtEl>
                                          <p:spTgt spid="80"/>
                                        </p:tgtEl>
                                      </p:cBhvr>
                                    </p:animEffect>
                                  </p:childTnLst>
                                </p:cTn>
                              </p:par>
                            </p:childTnLst>
                          </p:cTn>
                        </p:par>
                        <p:par>
                          <p:cTn id="203" fill="hold">
                            <p:stCondLst>
                              <p:cond delay="1000"/>
                            </p:stCondLst>
                            <p:childTnLst>
                              <p:par>
                                <p:cTn id="204" presetID="9" presetClass="entr" presetSubtype="0" fill="hold" grpId="0" nodeType="after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dissolve">
                                      <p:cBhvr>
                                        <p:cTn id="206" dur="500"/>
                                        <p:tgtEl>
                                          <p:spTgt spid="81"/>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82"/>
                                        </p:tgtEl>
                                        <p:attrNameLst>
                                          <p:attrName>style.visibility</p:attrName>
                                        </p:attrNameLst>
                                      </p:cBhvr>
                                      <p:to>
                                        <p:strVal val="visible"/>
                                      </p:to>
                                    </p:set>
                                    <p:animEffect transition="in" filter="dissolve">
                                      <p:cBhvr>
                                        <p:cTn id="209" dur="500"/>
                                        <p:tgtEl>
                                          <p:spTgt spid="82"/>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2" fill="hold" nodeType="clickEffect">
                                  <p:stCondLst>
                                    <p:cond delay="0"/>
                                  </p:stCondLst>
                                  <p:childTnLst>
                                    <p:set>
                                      <p:cBhvr>
                                        <p:cTn id="213" dur="1" fill="hold">
                                          <p:stCondLst>
                                            <p:cond delay="0"/>
                                          </p:stCondLst>
                                        </p:cTn>
                                        <p:tgtEl>
                                          <p:spTgt spid="10"/>
                                        </p:tgtEl>
                                        <p:attrNameLst>
                                          <p:attrName>style.visibility</p:attrName>
                                        </p:attrNameLst>
                                      </p:cBhvr>
                                      <p:to>
                                        <p:strVal val="visible"/>
                                      </p:to>
                                    </p:set>
                                    <p:animEffect transition="in" filter="wipe(right)">
                                      <p:cBhvr>
                                        <p:cTn id="214" dur="500"/>
                                        <p:tgtEl>
                                          <p:spTgt spid="10"/>
                                        </p:tgtEl>
                                      </p:cBhvr>
                                    </p:animEffect>
                                  </p:childTnLst>
                                </p:cTn>
                              </p:par>
                              <p:par>
                                <p:cTn id="215" presetID="22" presetClass="entr" presetSubtype="8" fill="hold" nodeType="withEffect">
                                  <p:stCondLst>
                                    <p:cond delay="0"/>
                                  </p:stCondLst>
                                  <p:childTnLst>
                                    <p:set>
                                      <p:cBhvr>
                                        <p:cTn id="216" dur="1" fill="hold">
                                          <p:stCondLst>
                                            <p:cond delay="0"/>
                                          </p:stCondLst>
                                        </p:cTn>
                                        <p:tgtEl>
                                          <p:spTgt spid="84"/>
                                        </p:tgtEl>
                                        <p:attrNameLst>
                                          <p:attrName>style.visibility</p:attrName>
                                        </p:attrNameLst>
                                      </p:cBhvr>
                                      <p:to>
                                        <p:strVal val="visible"/>
                                      </p:to>
                                    </p:set>
                                    <p:animEffect transition="in" filter="wipe(left)">
                                      <p:cBhvr>
                                        <p:cTn id="217" dur="500"/>
                                        <p:tgtEl>
                                          <p:spTgt spid="84"/>
                                        </p:tgtEl>
                                      </p:cBhvr>
                                    </p:animEffect>
                                  </p:childTnLst>
                                </p:cTn>
                              </p:par>
                            </p:childTnLst>
                          </p:cTn>
                        </p:par>
                        <p:par>
                          <p:cTn id="218" fill="hold">
                            <p:stCondLst>
                              <p:cond delay="500"/>
                            </p:stCondLst>
                            <p:childTnLst>
                              <p:par>
                                <p:cTn id="219" presetID="9" presetClass="entr" presetSubtype="0" fill="hold" grpId="0" nodeType="afterEffect">
                                  <p:stCondLst>
                                    <p:cond delay="0"/>
                                  </p:stCondLst>
                                  <p:childTnLst>
                                    <p:set>
                                      <p:cBhvr>
                                        <p:cTn id="220" dur="1" fill="hold">
                                          <p:stCondLst>
                                            <p:cond delay="0"/>
                                          </p:stCondLst>
                                        </p:cTn>
                                        <p:tgtEl>
                                          <p:spTgt spid="8"/>
                                        </p:tgtEl>
                                        <p:attrNameLst>
                                          <p:attrName>style.visibility</p:attrName>
                                        </p:attrNameLst>
                                      </p:cBhvr>
                                      <p:to>
                                        <p:strVal val="visible"/>
                                      </p:to>
                                    </p:set>
                                    <p:animEffect transition="in" filter="dissolve">
                                      <p:cBhvr>
                                        <p:cTn id="221" dur="500"/>
                                        <p:tgtEl>
                                          <p:spTgt spid="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dissolve">
                                      <p:cBhvr>
                                        <p:cTn id="224" dur="500"/>
                                        <p:tgtEl>
                                          <p:spTgt spid="83"/>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85"/>
                                        </p:tgtEl>
                                        <p:attrNameLst>
                                          <p:attrName>style.visibility</p:attrName>
                                        </p:attrNameLst>
                                      </p:cBhvr>
                                      <p:to>
                                        <p:strVal val="visible"/>
                                      </p:to>
                                    </p:set>
                                    <p:animEffect transition="in" filter="wipe(left)">
                                      <p:cBhvr>
                                        <p:cTn id="229" dur="500"/>
                                        <p:tgtEl>
                                          <p:spTgt spid="85"/>
                                        </p:tgtEl>
                                      </p:cBhvr>
                                    </p:animEffect>
                                  </p:childTnLst>
                                </p:cTn>
                              </p:par>
                            </p:childTnLst>
                          </p:cTn>
                        </p:par>
                        <p:par>
                          <p:cTn id="230" fill="hold">
                            <p:stCondLst>
                              <p:cond delay="500"/>
                            </p:stCondLst>
                            <p:childTnLst>
                              <p:par>
                                <p:cTn id="231" presetID="22" presetClass="entr" presetSubtype="8" fill="hold" grpId="0" nodeType="after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wipe(left)">
                                      <p:cBhvr>
                                        <p:cTn id="233" dur="500"/>
                                        <p:tgtEl>
                                          <p:spTgt spid="86"/>
                                        </p:tgtEl>
                                      </p:cBhvr>
                                    </p:animEffect>
                                  </p:childTnLst>
                                </p:cTn>
                              </p:par>
                            </p:childTnLst>
                          </p:cTn>
                        </p:par>
                        <p:par>
                          <p:cTn id="234" fill="hold">
                            <p:stCondLst>
                              <p:cond delay="1000"/>
                            </p:stCondLst>
                            <p:childTnLst>
                              <p:par>
                                <p:cTn id="235" presetID="22" presetClass="entr" presetSubtype="8" fill="hold" grpId="0" nodeType="afterEffect">
                                  <p:stCondLst>
                                    <p:cond delay="0"/>
                                  </p:stCondLst>
                                  <p:childTnLst>
                                    <p:set>
                                      <p:cBhvr>
                                        <p:cTn id="236" dur="1" fill="hold">
                                          <p:stCondLst>
                                            <p:cond delay="0"/>
                                          </p:stCondLst>
                                        </p:cTn>
                                        <p:tgtEl>
                                          <p:spTgt spid="87"/>
                                        </p:tgtEl>
                                        <p:attrNameLst>
                                          <p:attrName>style.visibility</p:attrName>
                                        </p:attrNameLst>
                                      </p:cBhvr>
                                      <p:to>
                                        <p:strVal val="visible"/>
                                      </p:to>
                                    </p:set>
                                    <p:animEffect transition="in" filter="wipe(left)">
                                      <p:cBhvr>
                                        <p:cTn id="237" dur="500"/>
                                        <p:tgtEl>
                                          <p:spTgt spid="87"/>
                                        </p:tgtEl>
                                      </p:cBhvr>
                                    </p:animEffect>
                                  </p:childTnLst>
                                </p:cTn>
                              </p:par>
                            </p:childTnLst>
                          </p:cTn>
                        </p:par>
                        <p:par>
                          <p:cTn id="238" fill="hold">
                            <p:stCondLst>
                              <p:cond delay="1500"/>
                            </p:stCondLst>
                            <p:childTnLst>
                              <p:par>
                                <p:cTn id="239" presetID="22" presetClass="entr" presetSubtype="8" fill="hold" grpId="1" nodeType="afterEffect">
                                  <p:stCondLst>
                                    <p:cond delay="0"/>
                                  </p:stCondLst>
                                  <p:childTnLst>
                                    <p:set>
                                      <p:cBhvr>
                                        <p:cTn id="240" dur="1" fill="hold">
                                          <p:stCondLst>
                                            <p:cond delay="0"/>
                                          </p:stCondLst>
                                        </p:cTn>
                                        <p:tgtEl>
                                          <p:spTgt spid="88"/>
                                        </p:tgtEl>
                                        <p:attrNameLst>
                                          <p:attrName>style.visibility</p:attrName>
                                        </p:attrNameLst>
                                      </p:cBhvr>
                                      <p:to>
                                        <p:strVal val="visible"/>
                                      </p:to>
                                    </p:set>
                                    <p:animEffect transition="in" filter="wipe(left)">
                                      <p:cBhvr>
                                        <p:cTn id="241" dur="500"/>
                                        <p:tgtEl>
                                          <p:spTgt spid="88"/>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4" fill="hold" nodeType="clickEffect">
                                  <p:stCondLst>
                                    <p:cond delay="0"/>
                                  </p:stCondLst>
                                  <p:childTnLst>
                                    <p:set>
                                      <p:cBhvr>
                                        <p:cTn id="245" dur="1" fill="hold">
                                          <p:stCondLst>
                                            <p:cond delay="0"/>
                                          </p:stCondLst>
                                        </p:cTn>
                                        <p:tgtEl>
                                          <p:spTgt spid="41"/>
                                        </p:tgtEl>
                                        <p:attrNameLst>
                                          <p:attrName>style.visibility</p:attrName>
                                        </p:attrNameLst>
                                      </p:cBhvr>
                                      <p:to>
                                        <p:strVal val="visible"/>
                                      </p:to>
                                    </p:set>
                                    <p:animEffect transition="in" filter="wipe(down)">
                                      <p:cBhvr>
                                        <p:cTn id="246" dur="500"/>
                                        <p:tgtEl>
                                          <p:spTgt spid="41"/>
                                        </p:tgtEl>
                                      </p:cBhvr>
                                    </p:animEffect>
                                  </p:childTnLst>
                                </p:cTn>
                              </p:par>
                            </p:childTnLst>
                          </p:cTn>
                        </p:par>
                        <p:par>
                          <p:cTn id="247" fill="hold">
                            <p:stCondLst>
                              <p:cond delay="500"/>
                            </p:stCondLst>
                            <p:childTnLst>
                              <p:par>
                                <p:cTn id="248" presetID="9" presetClass="entr" presetSubtype="0" fill="hold" grpId="0" nodeType="afterEffect">
                                  <p:stCondLst>
                                    <p:cond delay="0"/>
                                  </p:stCondLst>
                                  <p:childTnLst>
                                    <p:set>
                                      <p:cBhvr>
                                        <p:cTn id="249" dur="1" fill="hold">
                                          <p:stCondLst>
                                            <p:cond delay="0"/>
                                          </p:stCondLst>
                                        </p:cTn>
                                        <p:tgtEl>
                                          <p:spTgt spid="40"/>
                                        </p:tgtEl>
                                        <p:attrNameLst>
                                          <p:attrName>style.visibility</p:attrName>
                                        </p:attrNameLst>
                                      </p:cBhvr>
                                      <p:to>
                                        <p:strVal val="visible"/>
                                      </p:to>
                                    </p:set>
                                    <p:animEffect transition="in" filter="dissolve">
                                      <p:cBhvr>
                                        <p:cTn id="250" dur="500"/>
                                        <p:tgtEl>
                                          <p:spTgt spid="40"/>
                                        </p:tgtEl>
                                      </p:cBhvr>
                                    </p:animEffect>
                                  </p:childTnLst>
                                </p:cTn>
                              </p:par>
                            </p:childTnLst>
                          </p:cTn>
                        </p:par>
                        <p:par>
                          <p:cTn id="251" fill="hold">
                            <p:stCondLst>
                              <p:cond delay="1000"/>
                            </p:stCondLst>
                            <p:childTnLst>
                              <p:par>
                                <p:cTn id="252" presetID="9" presetClass="entr" presetSubtype="0" fill="hold" grpId="0" nodeType="afterEffect">
                                  <p:stCondLst>
                                    <p:cond delay="0"/>
                                  </p:stCondLst>
                                  <p:childTnLst>
                                    <p:set>
                                      <p:cBhvr>
                                        <p:cTn id="253" dur="1" fill="hold">
                                          <p:stCondLst>
                                            <p:cond delay="0"/>
                                          </p:stCondLst>
                                        </p:cTn>
                                        <p:tgtEl>
                                          <p:spTgt spid="89"/>
                                        </p:tgtEl>
                                        <p:attrNameLst>
                                          <p:attrName>style.visibility</p:attrName>
                                        </p:attrNameLst>
                                      </p:cBhvr>
                                      <p:to>
                                        <p:strVal val="visible"/>
                                      </p:to>
                                    </p:set>
                                    <p:animEffect transition="in" filter="dissolve">
                                      <p:cBhvr>
                                        <p:cTn id="254" dur="500"/>
                                        <p:tgtEl>
                                          <p:spTgt spid="89"/>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xit" presetSubtype="8" fill="hold" nodeType="clickEffect">
                                  <p:stCondLst>
                                    <p:cond delay="0"/>
                                  </p:stCondLst>
                                  <p:childTnLst>
                                    <p:animEffect transition="out" filter="wipe(left)">
                                      <p:cBhvr>
                                        <p:cTn id="258" dur="500"/>
                                        <p:tgtEl>
                                          <p:spTgt spid="10"/>
                                        </p:tgtEl>
                                      </p:cBhvr>
                                    </p:animEffect>
                                    <p:set>
                                      <p:cBhvr>
                                        <p:cTn id="259" dur="1" fill="hold">
                                          <p:stCondLst>
                                            <p:cond delay="499"/>
                                          </p:stCondLst>
                                        </p:cTn>
                                        <p:tgtEl>
                                          <p:spTgt spid="10"/>
                                        </p:tgtEl>
                                        <p:attrNameLst>
                                          <p:attrName>style.visibility</p:attrName>
                                        </p:attrNameLst>
                                      </p:cBhvr>
                                      <p:to>
                                        <p:strVal val="hidden"/>
                                      </p:to>
                                    </p:set>
                                  </p:childTnLst>
                                </p:cTn>
                              </p:par>
                              <p:par>
                                <p:cTn id="260" presetID="22" presetClass="exit" presetSubtype="2" fill="hold" nodeType="withEffect">
                                  <p:stCondLst>
                                    <p:cond delay="0"/>
                                  </p:stCondLst>
                                  <p:childTnLst>
                                    <p:animEffect transition="out" filter="wipe(right)">
                                      <p:cBhvr>
                                        <p:cTn id="261" dur="500"/>
                                        <p:tgtEl>
                                          <p:spTgt spid="84"/>
                                        </p:tgtEl>
                                      </p:cBhvr>
                                    </p:animEffect>
                                    <p:set>
                                      <p:cBhvr>
                                        <p:cTn id="262" dur="1" fill="hold">
                                          <p:stCondLst>
                                            <p:cond delay="499"/>
                                          </p:stCondLst>
                                        </p:cTn>
                                        <p:tgtEl>
                                          <p:spTgt spid="84"/>
                                        </p:tgtEl>
                                        <p:attrNameLst>
                                          <p:attrName>style.visibility</p:attrName>
                                        </p:attrNameLst>
                                      </p:cBhvr>
                                      <p:to>
                                        <p:strVal val="hidden"/>
                                      </p:to>
                                    </p:set>
                                  </p:childTnLst>
                                </p:cTn>
                              </p:par>
                            </p:childTnLst>
                          </p:cTn>
                        </p:par>
                        <p:par>
                          <p:cTn id="263" fill="hold">
                            <p:stCondLst>
                              <p:cond delay="500"/>
                            </p:stCondLst>
                            <p:childTnLst>
                              <p:par>
                                <p:cTn id="264" presetID="9" presetClass="exit" presetSubtype="0" fill="hold" grpId="1" nodeType="afterEffect">
                                  <p:stCondLst>
                                    <p:cond delay="0"/>
                                  </p:stCondLst>
                                  <p:childTnLst>
                                    <p:animEffect transition="out" filter="dissolve">
                                      <p:cBhvr>
                                        <p:cTn id="265" dur="500"/>
                                        <p:tgtEl>
                                          <p:spTgt spid="8"/>
                                        </p:tgtEl>
                                      </p:cBhvr>
                                    </p:animEffect>
                                    <p:set>
                                      <p:cBhvr>
                                        <p:cTn id="266" dur="1" fill="hold">
                                          <p:stCondLst>
                                            <p:cond delay="499"/>
                                          </p:stCondLst>
                                        </p:cTn>
                                        <p:tgtEl>
                                          <p:spTgt spid="8"/>
                                        </p:tgtEl>
                                        <p:attrNameLst>
                                          <p:attrName>style.visibility</p:attrName>
                                        </p:attrNameLst>
                                      </p:cBhvr>
                                      <p:to>
                                        <p:strVal val="hidden"/>
                                      </p:to>
                                    </p:set>
                                  </p:childTnLst>
                                </p:cTn>
                              </p:par>
                              <p:par>
                                <p:cTn id="267" presetID="9" presetClass="exit" presetSubtype="0" fill="hold" grpId="1" nodeType="withEffect">
                                  <p:stCondLst>
                                    <p:cond delay="0"/>
                                  </p:stCondLst>
                                  <p:childTnLst>
                                    <p:animEffect transition="out" filter="dissolve">
                                      <p:cBhvr>
                                        <p:cTn id="268" dur="500"/>
                                        <p:tgtEl>
                                          <p:spTgt spid="83"/>
                                        </p:tgtEl>
                                      </p:cBhvr>
                                    </p:animEffect>
                                    <p:set>
                                      <p:cBhvr>
                                        <p:cTn id="269" dur="1" fill="hold">
                                          <p:stCondLst>
                                            <p:cond delay="499"/>
                                          </p:stCondLst>
                                        </p:cTn>
                                        <p:tgtEl>
                                          <p:spTgt spid="83"/>
                                        </p:tgtEl>
                                        <p:attrNameLst>
                                          <p:attrName>style.visibility</p:attrName>
                                        </p:attrNameLst>
                                      </p:cBhvr>
                                      <p:to>
                                        <p:strVal val="hidden"/>
                                      </p:to>
                                    </p:set>
                                  </p:childTnLst>
                                </p:cTn>
                              </p:par>
                            </p:childTnLst>
                          </p:cTn>
                        </p:par>
                        <p:par>
                          <p:cTn id="270" fill="hold">
                            <p:stCondLst>
                              <p:cond delay="1000"/>
                            </p:stCondLst>
                            <p:childTnLst>
                              <p:par>
                                <p:cTn id="271" presetID="22" presetClass="exit" presetSubtype="1" fill="hold" nodeType="afterEffect">
                                  <p:stCondLst>
                                    <p:cond delay="0"/>
                                  </p:stCondLst>
                                  <p:childTnLst>
                                    <p:animEffect transition="out" filter="wipe(up)">
                                      <p:cBhvr>
                                        <p:cTn id="272" dur="500"/>
                                        <p:tgtEl>
                                          <p:spTgt spid="41"/>
                                        </p:tgtEl>
                                      </p:cBhvr>
                                    </p:animEffect>
                                    <p:set>
                                      <p:cBhvr>
                                        <p:cTn id="273" dur="1" fill="hold">
                                          <p:stCondLst>
                                            <p:cond delay="499"/>
                                          </p:stCondLst>
                                        </p:cTn>
                                        <p:tgtEl>
                                          <p:spTgt spid="41"/>
                                        </p:tgtEl>
                                        <p:attrNameLst>
                                          <p:attrName>style.visibility</p:attrName>
                                        </p:attrNameLst>
                                      </p:cBhvr>
                                      <p:to>
                                        <p:strVal val="hidden"/>
                                      </p:to>
                                    </p:set>
                                  </p:childTnLst>
                                </p:cTn>
                              </p:par>
                            </p:childTnLst>
                          </p:cTn>
                        </p:par>
                        <p:par>
                          <p:cTn id="274" fill="hold">
                            <p:stCondLst>
                              <p:cond delay="1500"/>
                            </p:stCondLst>
                            <p:childTnLst>
                              <p:par>
                                <p:cTn id="275" presetID="9" presetClass="exit" presetSubtype="0" fill="hold" grpId="1" nodeType="afterEffect">
                                  <p:stCondLst>
                                    <p:cond delay="0"/>
                                  </p:stCondLst>
                                  <p:childTnLst>
                                    <p:animEffect transition="out" filter="dissolve">
                                      <p:cBhvr>
                                        <p:cTn id="276" dur="500"/>
                                        <p:tgtEl>
                                          <p:spTgt spid="40"/>
                                        </p:tgtEl>
                                      </p:cBhvr>
                                    </p:animEffect>
                                    <p:set>
                                      <p:cBhvr>
                                        <p:cTn id="277" dur="1" fill="hold">
                                          <p:stCondLst>
                                            <p:cond delay="499"/>
                                          </p:stCondLst>
                                        </p:cTn>
                                        <p:tgtEl>
                                          <p:spTgt spid="40"/>
                                        </p:tgtEl>
                                        <p:attrNameLst>
                                          <p:attrName>style.visibility</p:attrName>
                                        </p:attrNameLst>
                                      </p:cBhvr>
                                      <p:to>
                                        <p:strVal val="hidden"/>
                                      </p:to>
                                    </p:set>
                                  </p:childTnLst>
                                </p:cTn>
                              </p:par>
                            </p:childTnLst>
                          </p:cTn>
                        </p:par>
                        <p:par>
                          <p:cTn id="278" fill="hold">
                            <p:stCondLst>
                              <p:cond delay="2000"/>
                            </p:stCondLst>
                            <p:childTnLst>
                              <p:par>
                                <p:cTn id="279" presetID="9" presetClass="exit" presetSubtype="0" fill="hold" grpId="1" nodeType="afterEffect">
                                  <p:stCondLst>
                                    <p:cond delay="0"/>
                                  </p:stCondLst>
                                  <p:childTnLst>
                                    <p:animEffect transition="out" filter="dissolve">
                                      <p:cBhvr>
                                        <p:cTn id="280" dur="500"/>
                                        <p:tgtEl>
                                          <p:spTgt spid="89"/>
                                        </p:tgtEl>
                                      </p:cBhvr>
                                    </p:animEffect>
                                    <p:set>
                                      <p:cBhvr>
                                        <p:cTn id="281" dur="1" fill="hold">
                                          <p:stCondLst>
                                            <p:cond delay="499"/>
                                          </p:stCondLst>
                                        </p:cTn>
                                        <p:tgtEl>
                                          <p:spTgt spid="89"/>
                                        </p:tgtEl>
                                        <p:attrNameLst>
                                          <p:attrName>style.visibility</p:attrName>
                                        </p:attrNameLst>
                                      </p:cBhvr>
                                      <p:to>
                                        <p:strVal val="hidden"/>
                                      </p:to>
                                    </p:set>
                                  </p:childTnLst>
                                </p:cTn>
                              </p:par>
                            </p:childTnLst>
                          </p:cTn>
                        </p:par>
                        <p:par>
                          <p:cTn id="282" fill="hold">
                            <p:stCondLst>
                              <p:cond delay="2500"/>
                            </p:stCondLst>
                            <p:childTnLst>
                              <p:par>
                                <p:cTn id="283" presetID="22" presetClass="entr" presetSubtype="4" fill="hold" nodeType="afterEffect">
                                  <p:stCondLst>
                                    <p:cond delay="0"/>
                                  </p:stCondLst>
                                  <p:childTnLst>
                                    <p:set>
                                      <p:cBhvr>
                                        <p:cTn id="284" dur="1" fill="hold">
                                          <p:stCondLst>
                                            <p:cond delay="0"/>
                                          </p:stCondLst>
                                        </p:cTn>
                                        <p:tgtEl>
                                          <p:spTgt spid="91"/>
                                        </p:tgtEl>
                                        <p:attrNameLst>
                                          <p:attrName>style.visibility</p:attrName>
                                        </p:attrNameLst>
                                      </p:cBhvr>
                                      <p:to>
                                        <p:strVal val="visible"/>
                                      </p:to>
                                    </p:set>
                                    <p:animEffect transition="in" filter="wipe(down)">
                                      <p:cBhvr>
                                        <p:cTn id="285" dur="500"/>
                                        <p:tgtEl>
                                          <p:spTgt spid="91"/>
                                        </p:tgtEl>
                                      </p:cBhvr>
                                    </p:animEffect>
                                  </p:childTnLst>
                                </p:cTn>
                              </p:par>
                            </p:childTnLst>
                          </p:cTn>
                        </p:par>
                        <p:par>
                          <p:cTn id="286" fill="hold">
                            <p:stCondLst>
                              <p:cond delay="3000"/>
                            </p:stCondLst>
                            <p:childTnLst>
                              <p:par>
                                <p:cTn id="287" presetID="9" presetClass="entr" presetSubtype="0" fill="hold" grpId="0" nodeType="afterEffect">
                                  <p:stCondLst>
                                    <p:cond delay="0"/>
                                  </p:stCondLst>
                                  <p:childTnLst>
                                    <p:set>
                                      <p:cBhvr>
                                        <p:cTn id="288" dur="1" fill="hold">
                                          <p:stCondLst>
                                            <p:cond delay="0"/>
                                          </p:stCondLst>
                                        </p:cTn>
                                        <p:tgtEl>
                                          <p:spTgt spid="90"/>
                                        </p:tgtEl>
                                        <p:attrNameLst>
                                          <p:attrName>style.visibility</p:attrName>
                                        </p:attrNameLst>
                                      </p:cBhvr>
                                      <p:to>
                                        <p:strVal val="visible"/>
                                      </p:to>
                                    </p:set>
                                    <p:animEffect transition="in" filter="dissolve">
                                      <p:cBhvr>
                                        <p:cTn id="289" dur="500"/>
                                        <p:tgtEl>
                                          <p:spTgt spid="90"/>
                                        </p:tgtEl>
                                      </p:cBhvr>
                                    </p:animEffect>
                                  </p:childTnLst>
                                </p:cTn>
                              </p:par>
                            </p:childTnLst>
                          </p:cTn>
                        </p:par>
                        <p:par>
                          <p:cTn id="290" fill="hold">
                            <p:stCondLst>
                              <p:cond delay="3500"/>
                            </p:stCondLst>
                            <p:childTnLst>
                              <p:par>
                                <p:cTn id="291" presetID="9" presetClass="entr" presetSubtype="0" fill="hold" grpId="0" nodeType="afterEffect">
                                  <p:stCondLst>
                                    <p:cond delay="0"/>
                                  </p:stCondLst>
                                  <p:childTnLst>
                                    <p:set>
                                      <p:cBhvr>
                                        <p:cTn id="292" dur="1" fill="hold">
                                          <p:stCondLst>
                                            <p:cond delay="0"/>
                                          </p:stCondLst>
                                        </p:cTn>
                                        <p:tgtEl>
                                          <p:spTgt spid="92"/>
                                        </p:tgtEl>
                                        <p:attrNameLst>
                                          <p:attrName>style.visibility</p:attrName>
                                        </p:attrNameLst>
                                      </p:cBhvr>
                                      <p:to>
                                        <p:strVal val="visible"/>
                                      </p:to>
                                    </p:set>
                                    <p:animEffect transition="in" filter="dissolve">
                                      <p:cBhvr>
                                        <p:cTn id="293" dur="500"/>
                                        <p:tgtEl>
                                          <p:spTgt spid="92"/>
                                        </p:tgtEl>
                                      </p:cBhvr>
                                    </p:animEffect>
                                  </p:childTnLst>
                                </p:cTn>
                              </p:par>
                            </p:childTnLst>
                          </p:cTn>
                        </p:par>
                        <p:par>
                          <p:cTn id="294" fill="hold">
                            <p:stCondLst>
                              <p:cond delay="4000"/>
                            </p:stCondLst>
                            <p:childTnLst>
                              <p:par>
                                <p:cTn id="295" presetID="23" presetClass="emph" presetSubtype="0" fill="hold" nodeType="afterEffect">
                                  <p:stCondLst>
                                    <p:cond delay="0"/>
                                  </p:stCondLst>
                                  <p:childTnLst>
                                    <p:animClr clrSpc="hsl" dir="cw">
                                      <p:cBhvr override="childStyle">
                                        <p:cTn id="296" dur="500" fill="hold"/>
                                        <p:tgtEl>
                                          <p:spTgt spid="91"/>
                                        </p:tgtEl>
                                        <p:attrNameLst>
                                          <p:attrName>style.color</p:attrName>
                                        </p:attrNameLst>
                                      </p:cBhvr>
                                      <p:by>
                                        <p:hsl h="10842353" s="0" l="0"/>
                                      </p:by>
                                    </p:animClr>
                                    <p:animClr clrSpc="hsl" dir="cw">
                                      <p:cBhvr>
                                        <p:cTn id="297" dur="500" fill="hold"/>
                                        <p:tgtEl>
                                          <p:spTgt spid="91"/>
                                        </p:tgtEl>
                                        <p:attrNameLst>
                                          <p:attrName>fillcolor</p:attrName>
                                        </p:attrNameLst>
                                      </p:cBhvr>
                                      <p:by>
                                        <p:hsl h="10842353" s="0" l="0"/>
                                      </p:by>
                                    </p:animClr>
                                    <p:animClr clrSpc="hsl" dir="cw">
                                      <p:cBhvr>
                                        <p:cTn id="298" dur="500" fill="hold"/>
                                        <p:tgtEl>
                                          <p:spTgt spid="91"/>
                                        </p:tgtEl>
                                        <p:attrNameLst>
                                          <p:attrName>stroke.color</p:attrName>
                                        </p:attrNameLst>
                                      </p:cBhvr>
                                      <p:by>
                                        <p:hsl h="10842353" s="0" l="0"/>
                                      </p:by>
                                    </p:animClr>
                                    <p:set>
                                      <p:cBhvr>
                                        <p:cTn id="299" dur="500" fill="hold"/>
                                        <p:tgtEl>
                                          <p:spTgt spid="91"/>
                                        </p:tgtEl>
                                        <p:attrNameLst>
                                          <p:attrName>fill.type</p:attrName>
                                        </p:attrNameLst>
                                      </p:cBhvr>
                                      <p:to>
                                        <p:strVal val="solid"/>
                                      </p:to>
                                    </p:set>
                                  </p:childTnLst>
                                </p:cTn>
                              </p:par>
                              <p:par>
                                <p:cTn id="300" presetID="23" presetClass="emph" presetSubtype="0" fill="hold" grpId="1" nodeType="withEffect">
                                  <p:stCondLst>
                                    <p:cond delay="0"/>
                                  </p:stCondLst>
                                  <p:childTnLst>
                                    <p:animClr clrSpc="hsl" dir="cw">
                                      <p:cBhvr override="childStyle">
                                        <p:cTn id="301" dur="500" fill="hold"/>
                                        <p:tgtEl>
                                          <p:spTgt spid="90"/>
                                        </p:tgtEl>
                                        <p:attrNameLst>
                                          <p:attrName>style.color</p:attrName>
                                        </p:attrNameLst>
                                      </p:cBhvr>
                                      <p:by>
                                        <p:hsl h="10842353" s="0" l="0"/>
                                      </p:by>
                                    </p:animClr>
                                    <p:animClr clrSpc="hsl" dir="cw">
                                      <p:cBhvr>
                                        <p:cTn id="302" dur="500" fill="hold"/>
                                        <p:tgtEl>
                                          <p:spTgt spid="90"/>
                                        </p:tgtEl>
                                        <p:attrNameLst>
                                          <p:attrName>fillcolor</p:attrName>
                                        </p:attrNameLst>
                                      </p:cBhvr>
                                      <p:by>
                                        <p:hsl h="10842353" s="0" l="0"/>
                                      </p:by>
                                    </p:animClr>
                                    <p:animClr clrSpc="hsl" dir="cw">
                                      <p:cBhvr>
                                        <p:cTn id="303" dur="500" fill="hold"/>
                                        <p:tgtEl>
                                          <p:spTgt spid="90"/>
                                        </p:tgtEl>
                                        <p:attrNameLst>
                                          <p:attrName>stroke.color</p:attrName>
                                        </p:attrNameLst>
                                      </p:cBhvr>
                                      <p:by>
                                        <p:hsl h="10842353" s="0" l="0"/>
                                      </p:by>
                                    </p:animClr>
                                    <p:set>
                                      <p:cBhvr>
                                        <p:cTn id="304" dur="500" fill="hold"/>
                                        <p:tgtEl>
                                          <p:spTgt spid="90"/>
                                        </p:tgtEl>
                                        <p:attrNameLst>
                                          <p:attrName>fill.type</p:attrName>
                                        </p:attrNameLst>
                                      </p:cBhvr>
                                      <p:to>
                                        <p:strVal val="solid"/>
                                      </p:to>
                                    </p:set>
                                  </p:childTnLst>
                                </p:cTn>
                              </p:par>
                              <p:par>
                                <p:cTn id="305" presetID="23" presetClass="emph" presetSubtype="0" fill="hold" grpId="1" nodeType="withEffect">
                                  <p:stCondLst>
                                    <p:cond delay="0"/>
                                  </p:stCondLst>
                                  <p:childTnLst>
                                    <p:animClr clrSpc="hsl" dir="cw">
                                      <p:cBhvr override="childStyle">
                                        <p:cTn id="306" dur="500" fill="hold"/>
                                        <p:tgtEl>
                                          <p:spTgt spid="92"/>
                                        </p:tgtEl>
                                        <p:attrNameLst>
                                          <p:attrName>style.color</p:attrName>
                                        </p:attrNameLst>
                                      </p:cBhvr>
                                      <p:by>
                                        <p:hsl h="10842353" s="0" l="0"/>
                                      </p:by>
                                    </p:animClr>
                                    <p:animClr clrSpc="hsl" dir="cw">
                                      <p:cBhvr>
                                        <p:cTn id="307" dur="500" fill="hold"/>
                                        <p:tgtEl>
                                          <p:spTgt spid="92"/>
                                        </p:tgtEl>
                                        <p:attrNameLst>
                                          <p:attrName>fillcolor</p:attrName>
                                        </p:attrNameLst>
                                      </p:cBhvr>
                                      <p:by>
                                        <p:hsl h="10842353" s="0" l="0"/>
                                      </p:by>
                                    </p:animClr>
                                    <p:animClr clrSpc="hsl" dir="cw">
                                      <p:cBhvr>
                                        <p:cTn id="308" dur="500" fill="hold"/>
                                        <p:tgtEl>
                                          <p:spTgt spid="92"/>
                                        </p:tgtEl>
                                        <p:attrNameLst>
                                          <p:attrName>stroke.color</p:attrName>
                                        </p:attrNameLst>
                                      </p:cBhvr>
                                      <p:by>
                                        <p:hsl h="10842353" s="0" l="0"/>
                                      </p:by>
                                    </p:animClr>
                                    <p:set>
                                      <p:cBhvr>
                                        <p:cTn id="309" dur="500" fill="hold"/>
                                        <p:tgtEl>
                                          <p:spTgt spid="9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26" grpId="0"/>
      <p:bldP spid="27" grpId="0" animBg="1"/>
      <p:bldP spid="29" grpId="0" animBg="1"/>
      <p:bldP spid="36" grpId="0"/>
      <p:bldP spid="40" grpId="0"/>
      <p:bldP spid="40" grpId="1"/>
      <p:bldP spid="44" grpId="0"/>
      <p:bldP spid="57" grpId="0"/>
      <p:bldP spid="58" grpId="3"/>
      <p:bldP spid="5" grpId="0"/>
      <p:bldP spid="35" grpId="0" animBg="1"/>
      <p:bldP spid="51" grpId="0"/>
      <p:bldP spid="53" grpId="0"/>
      <p:bldP spid="54" grpId="0"/>
      <p:bldP spid="55" grpId="0"/>
      <p:bldP spid="2" grpId="0"/>
      <p:bldP spid="33" grpId="0" animBg="1"/>
      <p:bldP spid="47" grpId="0"/>
      <p:bldP spid="48" grpId="0"/>
      <p:bldP spid="48" grpId="1"/>
      <p:bldP spid="52" grpId="0"/>
      <p:bldP spid="52" grpId="1"/>
      <p:bldP spid="56" grpId="0"/>
      <p:bldP spid="56" grpId="1"/>
      <p:bldP spid="60" grpId="0"/>
      <p:bldP spid="62" grpId="0"/>
      <p:bldP spid="62" grpId="1"/>
      <p:bldP spid="64" grpId="0" animBg="1"/>
      <p:bldP spid="65" grpId="0" animBg="1"/>
      <p:bldP spid="66" grpId="0" animBg="1"/>
      <p:bldP spid="67" grpId="0" animBg="1"/>
      <p:bldP spid="68" grpId="0"/>
      <p:bldP spid="69" grpId="0"/>
      <p:bldP spid="70" grpId="0"/>
      <p:bldP spid="71" grpId="0"/>
      <p:bldP spid="71" grpId="1"/>
      <p:bldP spid="77" grpId="0"/>
      <p:bldP spid="78" grpId="0"/>
      <p:bldP spid="78" grpId="1"/>
      <p:bldP spid="59" grpId="0"/>
      <p:bldP spid="61" grpId="0"/>
      <p:bldP spid="7" grpId="0"/>
      <p:bldP spid="80" grpId="0"/>
      <p:bldP spid="81" grpId="0"/>
      <p:bldP spid="82" grpId="0"/>
      <p:bldP spid="8" grpId="0"/>
      <p:bldP spid="8" grpId="1"/>
      <p:bldP spid="83" grpId="0"/>
      <p:bldP spid="83" grpId="1"/>
      <p:bldP spid="85" grpId="0"/>
      <p:bldP spid="86" grpId="0"/>
      <p:bldP spid="87" grpId="0"/>
      <p:bldP spid="88" grpId="1"/>
      <p:bldP spid="89" grpId="0"/>
      <p:bldP spid="89" grpId="1"/>
      <p:bldP spid="90" grpId="0"/>
      <p:bldP spid="90" grpId="1"/>
      <p:bldP spid="92" grpId="0"/>
      <p:bldP spid="9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72" name="Rectangle 71">
            <a:extLst>
              <a:ext uri="{FF2B5EF4-FFF2-40B4-BE49-F238E27FC236}">
                <a16:creationId xmlns:a16="http://schemas.microsoft.com/office/drawing/2014/main" id="{246ED9C6-7028-6B40-9C65-2278925C7449}"/>
              </a:ext>
            </a:extLst>
          </p:cNvPr>
          <p:cNvSpPr/>
          <p:nvPr/>
        </p:nvSpPr>
        <p:spPr>
          <a:xfrm>
            <a:off x="802420" y="3580983"/>
            <a:ext cx="2981394" cy="461665"/>
          </a:xfrm>
          <a:prstGeom prst="rect">
            <a:avLst/>
          </a:prstGeom>
        </p:spPr>
        <p:txBody>
          <a:bodyPr wrap="none">
            <a:spAutoFit/>
          </a:bodyPr>
          <a:lstStyle/>
          <a:p>
            <a:r>
              <a:rPr lang="en-US" sz="2400" dirty="0"/>
              <a:t>Alternative hypothesis</a:t>
            </a:r>
            <a:endParaRPr lang="en-US" sz="2400" b="1" dirty="0">
              <a:solidFill>
                <a:srgbClr val="FF0000"/>
              </a:solidFill>
              <a:latin typeface="Lucida Handwriting" panose="03010101010101010101" pitchFamily="66" charset="77"/>
            </a:endParaRPr>
          </a:p>
        </p:txBody>
      </p:sp>
      <p:sp>
        <p:nvSpPr>
          <p:cNvPr id="73" name="Rectangle 72">
            <a:extLst>
              <a:ext uri="{FF2B5EF4-FFF2-40B4-BE49-F238E27FC236}">
                <a16:creationId xmlns:a16="http://schemas.microsoft.com/office/drawing/2014/main" id="{E6DCC4F1-FAB0-4E45-9A62-D91D39467930}"/>
              </a:ext>
            </a:extLst>
          </p:cNvPr>
          <p:cNvSpPr/>
          <p:nvPr/>
        </p:nvSpPr>
        <p:spPr>
          <a:xfrm>
            <a:off x="3729729" y="3524214"/>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1</a:t>
            </a:r>
            <a:endParaRPr lang="en-US" sz="2800" dirty="0"/>
          </a:p>
        </p:txBody>
      </p:sp>
      <p:sp>
        <p:nvSpPr>
          <p:cNvPr id="74" name="Rectangle 73">
            <a:extLst>
              <a:ext uri="{FF2B5EF4-FFF2-40B4-BE49-F238E27FC236}">
                <a16:creationId xmlns:a16="http://schemas.microsoft.com/office/drawing/2014/main" id="{B88F6E4E-7FA5-4D49-BCF1-ED83B6AD9F5A}"/>
              </a:ext>
            </a:extLst>
          </p:cNvPr>
          <p:cNvSpPr/>
          <p:nvPr/>
        </p:nvSpPr>
        <p:spPr>
          <a:xfrm>
            <a:off x="4544425" y="3524214"/>
            <a:ext cx="684803"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a</a:t>
            </a:r>
            <a:endParaRPr lang="en-US" sz="2800" dirty="0"/>
          </a:p>
        </p:txBody>
      </p:sp>
      <p:sp>
        <p:nvSpPr>
          <p:cNvPr id="75" name="TextBox 74">
            <a:extLst>
              <a:ext uri="{FF2B5EF4-FFF2-40B4-BE49-F238E27FC236}">
                <a16:creationId xmlns:a16="http://schemas.microsoft.com/office/drawing/2014/main" id="{20117D12-8312-134D-B2E9-688105454A29}"/>
              </a:ext>
            </a:extLst>
          </p:cNvPr>
          <p:cNvSpPr txBox="1"/>
          <p:nvPr/>
        </p:nvSpPr>
        <p:spPr>
          <a:xfrm>
            <a:off x="4272531" y="3627149"/>
            <a:ext cx="386644" cy="369332"/>
          </a:xfrm>
          <a:prstGeom prst="rect">
            <a:avLst/>
          </a:prstGeom>
          <a:noFill/>
        </p:spPr>
        <p:txBody>
          <a:bodyPr wrap="none" rtlCol="0">
            <a:spAutoFit/>
          </a:bodyPr>
          <a:lstStyle/>
          <a:p>
            <a:r>
              <a:rPr lang="en-US" dirty="0"/>
              <a:t>or</a:t>
            </a:r>
          </a:p>
        </p:txBody>
      </p:sp>
      <p:sp>
        <p:nvSpPr>
          <p:cNvPr id="26" name="Rectangle 25">
            <a:extLst>
              <a:ext uri="{FF2B5EF4-FFF2-40B4-BE49-F238E27FC236}">
                <a16:creationId xmlns:a16="http://schemas.microsoft.com/office/drawing/2014/main" id="{849ABBAC-B4E2-F945-B24C-E6089CAA5AD2}"/>
              </a:ext>
            </a:extLst>
          </p:cNvPr>
          <p:cNvSpPr/>
          <p:nvPr/>
        </p:nvSpPr>
        <p:spPr>
          <a:xfrm>
            <a:off x="2883508" y="4203506"/>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sp>
        <p:nvSpPr>
          <p:cNvPr id="27" name="Freeform 26">
            <a:extLst>
              <a:ext uri="{FF2B5EF4-FFF2-40B4-BE49-F238E27FC236}">
                <a16:creationId xmlns:a16="http://schemas.microsoft.com/office/drawing/2014/main" id="{88B8E50B-03E7-4744-9BB8-7AA49562B9FA}"/>
              </a:ext>
            </a:extLst>
          </p:cNvPr>
          <p:cNvSpPr/>
          <p:nvPr/>
        </p:nvSpPr>
        <p:spPr>
          <a:xfrm>
            <a:off x="1366316" y="4540584"/>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A32057EC-9326-C045-8F5A-AF017A0D7E71}"/>
              </a:ext>
            </a:extLst>
          </p:cNvPr>
          <p:cNvSpPr/>
          <p:nvPr/>
        </p:nvSpPr>
        <p:spPr>
          <a:xfrm>
            <a:off x="1748428" y="4522149"/>
            <a:ext cx="2352874" cy="1514164"/>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14164">
                <a:moveTo>
                  <a:pt x="985" y="1511516"/>
                </a:moveTo>
                <a:cubicBezTo>
                  <a:pt x="1248" y="1410621"/>
                  <a:pt x="357" y="1454333"/>
                  <a:pt x="0" y="1384188"/>
                </a:cubicBezTo>
                <a:cubicBezTo>
                  <a:pt x="272693" y="1301343"/>
                  <a:pt x="334529" y="1279172"/>
                  <a:pt x="546100" y="1127013"/>
                </a:cubicBezTo>
                <a:cubicBezTo>
                  <a:pt x="840798" y="873254"/>
                  <a:pt x="949854" y="285109"/>
                  <a:pt x="1054100" y="114188"/>
                </a:cubicBezTo>
                <a:cubicBezTo>
                  <a:pt x="1158346" y="-56733"/>
                  <a:pt x="1198033" y="-14399"/>
                  <a:pt x="1285875" y="101488"/>
                </a:cubicBezTo>
                <a:cubicBezTo>
                  <a:pt x="1373717" y="217375"/>
                  <a:pt x="1414463" y="409992"/>
                  <a:pt x="1581150" y="809513"/>
                </a:cubicBezTo>
                <a:cubicBezTo>
                  <a:pt x="1779587" y="1218559"/>
                  <a:pt x="1894417" y="1215913"/>
                  <a:pt x="2095500" y="1336563"/>
                </a:cubicBezTo>
                <a:cubicBezTo>
                  <a:pt x="2252133" y="1415938"/>
                  <a:pt x="2320396" y="1404826"/>
                  <a:pt x="2349500" y="1419113"/>
                </a:cubicBezTo>
                <a:cubicBezTo>
                  <a:pt x="2351343" y="1520132"/>
                  <a:pt x="2352874" y="1493659"/>
                  <a:pt x="2352874" y="1514164"/>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43850402-6BAB-9645-B40B-2BF115C9FD53}"/>
              </a:ext>
            </a:extLst>
          </p:cNvPr>
          <p:cNvCxnSpPr>
            <a:cxnSpLocks/>
          </p:cNvCxnSpPr>
          <p:nvPr/>
        </p:nvCxnSpPr>
        <p:spPr>
          <a:xfrm flipV="1">
            <a:off x="2914415" y="4367150"/>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305DFC-CA7B-A041-B25E-9DA537DACDF9}"/>
              </a:ext>
            </a:extLst>
          </p:cNvPr>
          <p:cNvCxnSpPr>
            <a:cxnSpLocks/>
          </p:cNvCxnSpPr>
          <p:nvPr/>
        </p:nvCxnSpPr>
        <p:spPr>
          <a:xfrm>
            <a:off x="797215" y="6039825"/>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378DFE2-04F8-CB48-AEE8-0202F08964CE}"/>
                  </a:ext>
                </a:extLst>
              </p:cNvPr>
              <p:cNvSpPr/>
              <p:nvPr/>
            </p:nvSpPr>
            <p:spPr>
              <a:xfrm>
                <a:off x="4682514" y="5994576"/>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6" name="Rectangle 35">
                <a:extLst>
                  <a:ext uri="{FF2B5EF4-FFF2-40B4-BE49-F238E27FC236}">
                    <a16:creationId xmlns:a16="http://schemas.microsoft.com/office/drawing/2014/main" id="{C378DFE2-04F8-CB48-AEE8-0202F08964CE}"/>
                  </a:ext>
                </a:extLst>
              </p:cNvPr>
              <p:cNvSpPr>
                <a:spLocks noRot="1" noChangeAspect="1" noMove="1" noResize="1" noEditPoints="1" noAdjustHandles="1" noChangeArrowheads="1" noChangeShapeType="1" noTextEdit="1"/>
              </p:cNvSpPr>
              <p:nvPr/>
            </p:nvSpPr>
            <p:spPr>
              <a:xfrm>
                <a:off x="4682514" y="5994576"/>
                <a:ext cx="473206" cy="369332"/>
              </a:xfrm>
              <a:prstGeom prst="rect">
                <a:avLst/>
              </a:prstGeom>
              <a:blipFill>
                <a:blip r:embed="rId3"/>
                <a:stretch>
                  <a:fillRect/>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6CD1B38D-FFEE-044C-B1F8-564DEE22DFCF}"/>
              </a:ext>
            </a:extLst>
          </p:cNvPr>
          <p:cNvSpPr/>
          <p:nvPr/>
        </p:nvSpPr>
        <p:spPr>
          <a:xfrm>
            <a:off x="2325792" y="5562057"/>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sp>
        <p:nvSpPr>
          <p:cNvPr id="57" name="TextBox 56">
            <a:extLst>
              <a:ext uri="{FF2B5EF4-FFF2-40B4-BE49-F238E27FC236}">
                <a16:creationId xmlns:a16="http://schemas.microsoft.com/office/drawing/2014/main" id="{5B58D367-6B51-834D-B1D7-C0ABCF7C6EF5}"/>
              </a:ext>
            </a:extLst>
          </p:cNvPr>
          <p:cNvSpPr txBox="1"/>
          <p:nvPr/>
        </p:nvSpPr>
        <p:spPr>
          <a:xfrm>
            <a:off x="2763572" y="6029507"/>
            <a:ext cx="301686" cy="369332"/>
          </a:xfrm>
          <a:prstGeom prst="rect">
            <a:avLst/>
          </a:prstGeom>
          <a:noFill/>
        </p:spPr>
        <p:txBody>
          <a:bodyPr wrap="none" rtlCol="0">
            <a:spAutoFit/>
          </a:bodyPr>
          <a:lstStyle/>
          <a:p>
            <a:r>
              <a:rPr lang="en-US" b="1" dirty="0">
                <a:solidFill>
                  <a:srgbClr val="FF0000"/>
                </a:solidFill>
              </a:rPr>
              <a:t>0</a:t>
            </a:r>
          </a:p>
        </p:txBody>
      </p:sp>
      <p:sp>
        <p:nvSpPr>
          <p:cNvPr id="58" name="Rectangle 57">
            <a:extLst>
              <a:ext uri="{FF2B5EF4-FFF2-40B4-BE49-F238E27FC236}">
                <a16:creationId xmlns:a16="http://schemas.microsoft.com/office/drawing/2014/main" id="{C4C1B6CD-F250-B943-B114-6AAE4B0BD23F}"/>
              </a:ext>
            </a:extLst>
          </p:cNvPr>
          <p:cNvSpPr/>
          <p:nvPr/>
        </p:nvSpPr>
        <p:spPr>
          <a:xfrm>
            <a:off x="3246263" y="4947664"/>
            <a:ext cx="966931" cy="338554"/>
          </a:xfrm>
          <a:prstGeom prst="rect">
            <a:avLst/>
          </a:prstGeom>
        </p:spPr>
        <p:txBody>
          <a:bodyPr wrap="non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-1)</a:t>
            </a:r>
            <a:endParaRPr lang="en-US" sz="1600" dirty="0"/>
          </a:p>
        </p:txBody>
      </p:sp>
      <p:sp>
        <p:nvSpPr>
          <p:cNvPr id="5" name="Rectangle 4">
            <a:extLst>
              <a:ext uri="{FF2B5EF4-FFF2-40B4-BE49-F238E27FC236}">
                <a16:creationId xmlns:a16="http://schemas.microsoft.com/office/drawing/2014/main" id="{9EB5E941-6E3F-4247-A4D2-F96411D82FAE}"/>
              </a:ext>
            </a:extLst>
          </p:cNvPr>
          <p:cNvSpPr/>
          <p:nvPr/>
        </p:nvSpPr>
        <p:spPr>
          <a:xfrm>
            <a:off x="2159980" y="4947064"/>
            <a:ext cx="33855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endParaRPr lang="en-US" dirty="0"/>
          </a:p>
        </p:txBody>
      </p:sp>
      <p:sp>
        <p:nvSpPr>
          <p:cNvPr id="35" name="Freeform 34">
            <a:extLst>
              <a:ext uri="{FF2B5EF4-FFF2-40B4-BE49-F238E27FC236}">
                <a16:creationId xmlns:a16="http://schemas.microsoft.com/office/drawing/2014/main" id="{1FCE66A9-AE14-5043-9304-E54F3C57CD20}"/>
              </a:ext>
            </a:extLst>
          </p:cNvPr>
          <p:cNvSpPr/>
          <p:nvPr/>
        </p:nvSpPr>
        <p:spPr>
          <a:xfrm>
            <a:off x="1364516" y="4522791"/>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Flag">
            <a:extLst>
              <a:ext uri="{FF2B5EF4-FFF2-40B4-BE49-F238E27FC236}">
                <a16:creationId xmlns:a16="http://schemas.microsoft.com/office/drawing/2014/main" id="{E48BCBC9-88CC-0A40-8E76-4B637B9578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52978" y="5557519"/>
            <a:ext cx="624671" cy="614462"/>
          </a:xfrm>
          <a:prstGeom prst="rect">
            <a:avLst/>
          </a:prstGeom>
        </p:spPr>
      </p:pic>
      <p:pic>
        <p:nvPicPr>
          <p:cNvPr id="76" name="Graphic 75" descr="Flag">
            <a:extLst>
              <a:ext uri="{FF2B5EF4-FFF2-40B4-BE49-F238E27FC236}">
                <a16:creationId xmlns:a16="http://schemas.microsoft.com/office/drawing/2014/main" id="{AC3D6AF0-330A-A741-A1A9-A4A472D7A1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48684" y="5557519"/>
            <a:ext cx="614462" cy="614462"/>
          </a:xfrm>
          <a:prstGeom prst="rect">
            <a:avLst/>
          </a:prstGeom>
        </p:spPr>
      </p:pic>
      <p:sp>
        <p:nvSpPr>
          <p:cNvPr id="7" name="Rectangle 6">
            <a:extLst>
              <a:ext uri="{FF2B5EF4-FFF2-40B4-BE49-F238E27FC236}">
                <a16:creationId xmlns:a16="http://schemas.microsoft.com/office/drawing/2014/main" id="{60A23B93-6452-8045-B0AA-042E224372AC}"/>
              </a:ext>
            </a:extLst>
          </p:cNvPr>
          <p:cNvSpPr/>
          <p:nvPr/>
        </p:nvSpPr>
        <p:spPr>
          <a:xfrm>
            <a:off x="1370489" y="6062499"/>
            <a:ext cx="593432"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𝛼/2</a:t>
            </a:r>
            <a:endParaRPr lang="en-US" sz="1400" dirty="0"/>
          </a:p>
        </p:txBody>
      </p:sp>
      <p:sp>
        <p:nvSpPr>
          <p:cNvPr id="80" name="Rectangle 79">
            <a:extLst>
              <a:ext uri="{FF2B5EF4-FFF2-40B4-BE49-F238E27FC236}">
                <a16:creationId xmlns:a16="http://schemas.microsoft.com/office/drawing/2014/main" id="{1318020E-09E7-E64B-87BA-540503DF9E72}"/>
              </a:ext>
            </a:extLst>
          </p:cNvPr>
          <p:cNvSpPr/>
          <p:nvPr/>
        </p:nvSpPr>
        <p:spPr>
          <a:xfrm>
            <a:off x="3868938" y="6062499"/>
            <a:ext cx="506870"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𝛼/2</a:t>
            </a:r>
            <a:endParaRPr lang="en-US" sz="1400" dirty="0"/>
          </a:p>
        </p:txBody>
      </p:sp>
      <p:sp>
        <p:nvSpPr>
          <p:cNvPr id="81" name="Rectangle 80">
            <a:extLst>
              <a:ext uri="{FF2B5EF4-FFF2-40B4-BE49-F238E27FC236}">
                <a16:creationId xmlns:a16="http://schemas.microsoft.com/office/drawing/2014/main" id="{70CF344D-B7BE-C442-BD53-6087D4736256}"/>
              </a:ext>
            </a:extLst>
          </p:cNvPr>
          <p:cNvSpPr/>
          <p:nvPr/>
        </p:nvSpPr>
        <p:spPr>
          <a:xfrm>
            <a:off x="1368886" y="6267028"/>
            <a:ext cx="596638"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82" name="Rectangle 81">
            <a:extLst>
              <a:ext uri="{FF2B5EF4-FFF2-40B4-BE49-F238E27FC236}">
                <a16:creationId xmlns:a16="http://schemas.microsoft.com/office/drawing/2014/main" id="{61761F17-E5E3-404D-9508-975F40ECAA0B}"/>
              </a:ext>
            </a:extLst>
          </p:cNvPr>
          <p:cNvSpPr/>
          <p:nvPr/>
        </p:nvSpPr>
        <p:spPr>
          <a:xfrm>
            <a:off x="3867335" y="6267028"/>
            <a:ext cx="510076"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424D7F7-929E-CE46-903B-FAE3BF17AE0B}"/>
                  </a:ext>
                </a:extLst>
              </p:cNvPr>
              <p:cNvSpPr txBox="1"/>
              <p:nvPr/>
            </p:nvSpPr>
            <p:spPr>
              <a:xfrm>
                <a:off x="4389484" y="6025353"/>
                <a:ext cx="444352"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0" name="TextBox 89">
                <a:extLst>
                  <a:ext uri="{FF2B5EF4-FFF2-40B4-BE49-F238E27FC236}">
                    <a16:creationId xmlns:a16="http://schemas.microsoft.com/office/drawing/2014/main" id="{9424D7F7-929E-CE46-903B-FAE3BF17AE0B}"/>
                  </a:ext>
                </a:extLst>
              </p:cNvPr>
              <p:cNvSpPr txBox="1">
                <a:spLocks noRot="1" noChangeAspect="1" noMove="1" noResize="1" noEditPoints="1" noAdjustHandles="1" noChangeArrowheads="1" noChangeShapeType="1" noTextEdit="1"/>
              </p:cNvSpPr>
              <p:nvPr/>
            </p:nvSpPr>
            <p:spPr>
              <a:xfrm>
                <a:off x="4389484" y="6025353"/>
                <a:ext cx="444352" cy="307777"/>
              </a:xfrm>
              <a:prstGeom prst="rect">
                <a:avLst/>
              </a:prstGeom>
              <a:blipFill>
                <a:blip r:embed="rId6"/>
                <a:stretch>
                  <a:fillRect l="-2778" b="-19231"/>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CA4F99E4-AA51-264E-B9A5-8FE10D857FB3}"/>
              </a:ext>
            </a:extLst>
          </p:cNvPr>
          <p:cNvCxnSpPr>
            <a:cxnSpLocks/>
          </p:cNvCxnSpPr>
          <p:nvPr/>
        </p:nvCxnSpPr>
        <p:spPr>
          <a:xfrm flipV="1">
            <a:off x="4611660" y="5931389"/>
            <a:ext cx="0" cy="15784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26F6387-65E8-E942-ACA7-0148A9B232BA}"/>
                  </a:ext>
                </a:extLst>
              </p:cNvPr>
              <p:cNvSpPr txBox="1"/>
              <p:nvPr/>
            </p:nvSpPr>
            <p:spPr>
              <a:xfrm>
                <a:off x="4387881" y="6224930"/>
                <a:ext cx="447558"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2" name="TextBox 91">
                <a:extLst>
                  <a:ext uri="{FF2B5EF4-FFF2-40B4-BE49-F238E27FC236}">
                    <a16:creationId xmlns:a16="http://schemas.microsoft.com/office/drawing/2014/main" id="{026F6387-65E8-E942-ACA7-0148A9B232BA}"/>
                  </a:ext>
                </a:extLst>
              </p:cNvPr>
              <p:cNvSpPr txBox="1">
                <a:spLocks noRot="1" noChangeAspect="1" noMove="1" noResize="1" noEditPoints="1" noAdjustHandles="1" noChangeArrowheads="1" noChangeShapeType="1" noTextEdit="1"/>
              </p:cNvSpPr>
              <p:nvPr/>
            </p:nvSpPr>
            <p:spPr>
              <a:xfrm>
                <a:off x="4387881" y="6224930"/>
                <a:ext cx="447558" cy="307777"/>
              </a:xfrm>
              <a:prstGeom prst="rect">
                <a:avLst/>
              </a:prstGeom>
              <a:blipFill>
                <a:blip r:embed="rId7"/>
                <a:stretch>
                  <a:fillRect l="-2778" b="-20000"/>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ACB2F4D-9102-1A4A-AEAC-4B5617B62A1B}"/>
              </a:ext>
            </a:extLst>
          </p:cNvPr>
          <p:cNvSpPr/>
          <p:nvPr/>
        </p:nvSpPr>
        <p:spPr>
          <a:xfrm>
            <a:off x="9278431" y="5026030"/>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53" name="Rectangle 52">
            <a:extLst>
              <a:ext uri="{FF2B5EF4-FFF2-40B4-BE49-F238E27FC236}">
                <a16:creationId xmlns:a16="http://schemas.microsoft.com/office/drawing/2014/main" id="{38496311-6460-9E44-AC91-97EE7A7EC246}"/>
              </a:ext>
            </a:extLst>
          </p:cNvPr>
          <p:cNvSpPr/>
          <p:nvPr/>
        </p:nvSpPr>
        <p:spPr>
          <a:xfrm>
            <a:off x="8522134" y="4597804"/>
            <a:ext cx="2756845" cy="461665"/>
          </a:xfrm>
          <a:prstGeom prst="rect">
            <a:avLst/>
          </a:prstGeom>
        </p:spPr>
        <p:txBody>
          <a:bodyPr wrap="none">
            <a:spAutoFit/>
          </a:bodyPr>
          <a:lstStyle/>
          <a:p>
            <a:r>
              <a:rPr lang="en-US" sz="2400" dirty="0"/>
              <a:t>Level of significance:</a:t>
            </a:r>
          </a:p>
        </p:txBody>
      </p:sp>
      <p:sp>
        <p:nvSpPr>
          <p:cNvPr id="54" name="Rectangle 53">
            <a:extLst>
              <a:ext uri="{FF2B5EF4-FFF2-40B4-BE49-F238E27FC236}">
                <a16:creationId xmlns:a16="http://schemas.microsoft.com/office/drawing/2014/main" id="{1D850743-5C02-B74C-A718-ABB2F5F018F1}"/>
              </a:ext>
            </a:extLst>
          </p:cNvPr>
          <p:cNvSpPr/>
          <p:nvPr/>
        </p:nvSpPr>
        <p:spPr>
          <a:xfrm>
            <a:off x="9102902" y="5882483"/>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55" name="Rectangle 54">
            <a:extLst>
              <a:ext uri="{FF2B5EF4-FFF2-40B4-BE49-F238E27FC236}">
                <a16:creationId xmlns:a16="http://schemas.microsoft.com/office/drawing/2014/main" id="{64FE4EBF-7379-0E41-8C15-98590746F263}"/>
              </a:ext>
            </a:extLst>
          </p:cNvPr>
          <p:cNvSpPr/>
          <p:nvPr/>
        </p:nvSpPr>
        <p:spPr>
          <a:xfrm>
            <a:off x="8553873" y="5454256"/>
            <a:ext cx="2693366" cy="461665"/>
          </a:xfrm>
          <a:prstGeom prst="rect">
            <a:avLst/>
          </a:prstGeom>
        </p:spPr>
        <p:txBody>
          <a:bodyPr wrap="none">
            <a:spAutoFit/>
          </a:bodyPr>
          <a:lstStyle/>
          <a:p>
            <a:r>
              <a:rPr lang="en-US" sz="2400" dirty="0"/>
              <a:t>Confidence interval:</a:t>
            </a:r>
          </a:p>
        </p:txBody>
      </p:sp>
      <p:sp>
        <p:nvSpPr>
          <p:cNvPr id="2" name="Title 1"/>
          <p:cNvSpPr>
            <a:spLocks noGrp="1"/>
          </p:cNvSpPr>
          <p:nvPr>
            <p:ph type="title"/>
          </p:nvPr>
        </p:nvSpPr>
        <p:spPr/>
        <p:txBody>
          <a:bodyPr>
            <a:normAutofit/>
          </a:bodyPr>
          <a:lstStyle/>
          <a:p>
            <a:r>
              <a:rPr lang="en-US" sz="3200" b="1" dirty="0"/>
              <a:t>Hypothesis tests</a:t>
            </a:r>
          </a:p>
        </p:txBody>
      </p:sp>
      <p:sp>
        <p:nvSpPr>
          <p:cNvPr id="33" name="Oval 32">
            <a:extLst>
              <a:ext uri="{FF2B5EF4-FFF2-40B4-BE49-F238E27FC236}">
                <a16:creationId xmlns:a16="http://schemas.microsoft.com/office/drawing/2014/main" id="{6098B8D7-A0EC-BB47-BE04-4AD6C378F60D}"/>
              </a:ext>
            </a:extLst>
          </p:cNvPr>
          <p:cNvSpPr/>
          <p:nvPr/>
        </p:nvSpPr>
        <p:spPr>
          <a:xfrm>
            <a:off x="8447315" y="1564367"/>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47" name="Rectangle 46">
            <a:extLst>
              <a:ext uri="{FF2B5EF4-FFF2-40B4-BE49-F238E27FC236}">
                <a16:creationId xmlns:a16="http://schemas.microsoft.com/office/drawing/2014/main" id="{E564FE68-35ED-C040-A303-729851C410FA}"/>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60" name="TextBox 59">
            <a:extLst>
              <a:ext uri="{FF2B5EF4-FFF2-40B4-BE49-F238E27FC236}">
                <a16:creationId xmlns:a16="http://schemas.microsoft.com/office/drawing/2014/main" id="{37B136F1-E22B-4040-A65F-737D93B4272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4" name="Oval 63">
            <a:extLst>
              <a:ext uri="{FF2B5EF4-FFF2-40B4-BE49-F238E27FC236}">
                <a16:creationId xmlns:a16="http://schemas.microsoft.com/office/drawing/2014/main" id="{D5475247-487F-144C-925F-FF7EA3D84772}"/>
              </a:ext>
            </a:extLst>
          </p:cNvPr>
          <p:cNvSpPr/>
          <p:nvPr/>
        </p:nvSpPr>
        <p:spPr>
          <a:xfrm>
            <a:off x="1851962"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65" name="Oval 64">
            <a:extLst>
              <a:ext uri="{FF2B5EF4-FFF2-40B4-BE49-F238E27FC236}">
                <a16:creationId xmlns:a16="http://schemas.microsoft.com/office/drawing/2014/main" id="{5C7FE418-5B61-8646-BF70-E7635E85B695}"/>
              </a:ext>
            </a:extLst>
          </p:cNvPr>
          <p:cNvSpPr/>
          <p:nvPr/>
        </p:nvSpPr>
        <p:spPr>
          <a:xfrm>
            <a:off x="2379274"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66" name="Oval 65">
            <a:extLst>
              <a:ext uri="{FF2B5EF4-FFF2-40B4-BE49-F238E27FC236}">
                <a16:creationId xmlns:a16="http://schemas.microsoft.com/office/drawing/2014/main" id="{47BDAD40-A3C0-7340-97CA-1A7334B13F6E}"/>
              </a:ext>
            </a:extLst>
          </p:cNvPr>
          <p:cNvSpPr/>
          <p:nvPr/>
        </p:nvSpPr>
        <p:spPr>
          <a:xfrm>
            <a:off x="2906586"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67" name="Oval 66">
            <a:extLst>
              <a:ext uri="{FF2B5EF4-FFF2-40B4-BE49-F238E27FC236}">
                <a16:creationId xmlns:a16="http://schemas.microsoft.com/office/drawing/2014/main" id="{2967CDFC-FE1A-4C4B-B77C-A492899E24CC}"/>
              </a:ext>
            </a:extLst>
          </p:cNvPr>
          <p:cNvSpPr/>
          <p:nvPr/>
        </p:nvSpPr>
        <p:spPr>
          <a:xfrm>
            <a:off x="3939935" y="177788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68" name="TextBox 67">
            <a:extLst>
              <a:ext uri="{FF2B5EF4-FFF2-40B4-BE49-F238E27FC236}">
                <a16:creationId xmlns:a16="http://schemas.microsoft.com/office/drawing/2014/main" id="{51F59379-C2C0-DA45-93DB-B5563E04FA2F}"/>
              </a:ext>
            </a:extLst>
          </p:cNvPr>
          <p:cNvSpPr txBox="1"/>
          <p:nvPr/>
        </p:nvSpPr>
        <p:spPr>
          <a:xfrm>
            <a:off x="3433898" y="1782847"/>
            <a:ext cx="473206" cy="523220"/>
          </a:xfrm>
          <a:prstGeom prst="rect">
            <a:avLst/>
          </a:prstGeom>
          <a:noFill/>
        </p:spPr>
        <p:txBody>
          <a:bodyPr wrap="none" rtlCol="0">
            <a:spAutoFit/>
          </a:bodyPr>
          <a:lstStyle/>
          <a:p>
            <a:r>
              <a:rPr lang="en-US" sz="2800" b="1" dirty="0"/>
              <a:t>...</a:t>
            </a:r>
          </a:p>
        </p:txBody>
      </p:sp>
      <p:sp>
        <p:nvSpPr>
          <p:cNvPr id="69" name="TextBox 68">
            <a:extLst>
              <a:ext uri="{FF2B5EF4-FFF2-40B4-BE49-F238E27FC236}">
                <a16:creationId xmlns:a16="http://schemas.microsoft.com/office/drawing/2014/main" id="{9140AE57-7084-3543-9848-EE9241FEB4D4}"/>
              </a:ext>
            </a:extLst>
          </p:cNvPr>
          <p:cNvSpPr txBox="1"/>
          <p:nvPr/>
        </p:nvSpPr>
        <p:spPr>
          <a:xfrm>
            <a:off x="806483" y="1859791"/>
            <a:ext cx="875561" cy="369332"/>
          </a:xfrm>
          <a:prstGeom prst="rect">
            <a:avLst/>
          </a:prstGeom>
          <a:noFill/>
        </p:spPr>
        <p:txBody>
          <a:bodyPr wrap="none" rtlCol="0">
            <a:spAutoFit/>
          </a:bodyPr>
          <a:lstStyle/>
          <a:p>
            <a:r>
              <a:rPr lang="en-US" dirty="0">
                <a:solidFill>
                  <a:srgbClr val="FF0000"/>
                </a:solidFill>
              </a:rPr>
              <a:t>Sample</a:t>
            </a:r>
          </a:p>
        </p:txBody>
      </p:sp>
      <p:sp>
        <p:nvSpPr>
          <p:cNvPr id="70" name="Rectangle 69">
            <a:extLst>
              <a:ext uri="{FF2B5EF4-FFF2-40B4-BE49-F238E27FC236}">
                <a16:creationId xmlns:a16="http://schemas.microsoft.com/office/drawing/2014/main" id="{2AD8E215-9551-444F-B0D1-F74068C320C4}"/>
              </a:ext>
            </a:extLst>
          </p:cNvPr>
          <p:cNvSpPr/>
          <p:nvPr/>
        </p:nvSpPr>
        <p:spPr>
          <a:xfrm>
            <a:off x="802420" y="2803805"/>
            <a:ext cx="2104166" cy="461665"/>
          </a:xfrm>
          <a:prstGeom prst="rect">
            <a:avLst/>
          </a:prstGeom>
        </p:spPr>
        <p:txBody>
          <a:bodyPr wrap="none">
            <a:spAutoFit/>
          </a:bodyPr>
          <a:lstStyle/>
          <a:p>
            <a:r>
              <a:rPr lang="en-US" sz="2400" dirty="0"/>
              <a:t>Null hypothesis</a:t>
            </a:r>
            <a:endParaRPr lang="en-US" sz="2400" b="1" dirty="0">
              <a:solidFill>
                <a:srgbClr val="FF0000"/>
              </a:solidFill>
              <a:latin typeface="Lucida Handwriting" panose="03010101010101010101" pitchFamily="66" charset="77"/>
            </a:endParaRPr>
          </a:p>
        </p:txBody>
      </p:sp>
      <p:sp>
        <p:nvSpPr>
          <p:cNvPr id="71" name="Rectangle 70">
            <a:extLst>
              <a:ext uri="{FF2B5EF4-FFF2-40B4-BE49-F238E27FC236}">
                <a16:creationId xmlns:a16="http://schemas.microsoft.com/office/drawing/2014/main" id="{EB3D602E-8135-FF45-8159-4C2F20F01E5C}"/>
              </a:ext>
            </a:extLst>
          </p:cNvPr>
          <p:cNvSpPr/>
          <p:nvPr/>
        </p:nvSpPr>
        <p:spPr>
          <a:xfrm>
            <a:off x="2901668" y="2738297"/>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0</a:t>
            </a:r>
            <a:endParaRPr lang="en-US" sz="2800" dirty="0"/>
          </a:p>
        </p:txBody>
      </p:sp>
      <p:sp>
        <p:nvSpPr>
          <p:cNvPr id="77" name="Rectangle 76">
            <a:extLst>
              <a:ext uri="{FF2B5EF4-FFF2-40B4-BE49-F238E27FC236}">
                <a16:creationId xmlns:a16="http://schemas.microsoft.com/office/drawing/2014/main" id="{1E48A672-A665-2840-A8AE-184292813315}"/>
              </a:ext>
            </a:extLst>
          </p:cNvPr>
          <p:cNvSpPr/>
          <p:nvPr/>
        </p:nvSpPr>
        <p:spPr>
          <a:xfrm>
            <a:off x="5787342" y="2806722"/>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endParaRPr lang="en-US" dirty="0">
              <a:solidFill>
                <a:srgbClr val="FF0000"/>
              </a:solidFill>
            </a:endParaRPr>
          </a:p>
        </p:txBody>
      </p:sp>
      <p:cxnSp>
        <p:nvCxnSpPr>
          <p:cNvPr id="79" name="Straight Connector 78">
            <a:extLst>
              <a:ext uri="{FF2B5EF4-FFF2-40B4-BE49-F238E27FC236}">
                <a16:creationId xmlns:a16="http://schemas.microsoft.com/office/drawing/2014/main" id="{3CF7104D-5D8B-F344-9677-A0FE0043BD1C}"/>
              </a:ext>
            </a:extLst>
          </p:cNvPr>
          <p:cNvCxnSpPr>
            <a:cxnSpLocks/>
          </p:cNvCxnSpPr>
          <p:nvPr/>
        </p:nvCxnSpPr>
        <p:spPr>
          <a:xfrm flipV="1">
            <a:off x="6488139" y="3156386"/>
            <a:ext cx="257198" cy="230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F7DC8EB-7C65-694C-AED6-14098B5FEFCD}"/>
                  </a:ext>
                </a:extLst>
              </p:cNvPr>
              <p:cNvSpPr txBox="1"/>
              <p:nvPr/>
            </p:nvSpPr>
            <p:spPr>
              <a:xfrm>
                <a:off x="6007146" y="4360519"/>
                <a:ext cx="1567673" cy="734881"/>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Z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dirty="0">
                            <a:solidFill>
                              <a:srgbClr val="7030A0"/>
                            </a:solidFill>
                            <a:latin typeface="Lucida Handwriting" panose="03010101010101010101" pitchFamily="66" charset="77"/>
                          </a:rPr>
                          <m:t>𝜎</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59" name="TextBox 58">
                <a:extLst>
                  <a:ext uri="{FF2B5EF4-FFF2-40B4-BE49-F238E27FC236}">
                    <a16:creationId xmlns:a16="http://schemas.microsoft.com/office/drawing/2014/main" id="{9F7DC8EB-7C65-694C-AED6-14098B5FEFCD}"/>
                  </a:ext>
                </a:extLst>
              </p:cNvPr>
              <p:cNvSpPr txBox="1">
                <a:spLocks noRot="1" noChangeAspect="1" noMove="1" noResize="1" noEditPoints="1" noAdjustHandles="1" noChangeArrowheads="1" noChangeShapeType="1" noTextEdit="1"/>
              </p:cNvSpPr>
              <p:nvPr/>
            </p:nvSpPr>
            <p:spPr>
              <a:xfrm>
                <a:off x="6007146" y="4360519"/>
                <a:ext cx="1567673" cy="734881"/>
              </a:xfrm>
              <a:prstGeom prst="rect">
                <a:avLst/>
              </a:prstGeom>
              <a:blipFill>
                <a:blip r:embed="rId8"/>
                <a:stretch>
                  <a:fillRect l="-5645" t="-1695"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82E4C2A-FF06-ED45-A49A-B55BF4A1EC69}"/>
                  </a:ext>
                </a:extLst>
              </p:cNvPr>
              <p:cNvSpPr txBox="1"/>
              <p:nvPr/>
            </p:nvSpPr>
            <p:spPr>
              <a:xfrm>
                <a:off x="5915550" y="5169517"/>
                <a:ext cx="1750864" cy="747192"/>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T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i="0" dirty="0" smtClean="0">
                            <a:solidFill>
                              <a:srgbClr val="FF0000"/>
                            </a:solidFill>
                            <a:latin typeface="Lucida Handwriting" panose="03010101010101010101" pitchFamily="66" charset="77"/>
                          </a:rPr>
                          <m:t>SD</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61" name="TextBox 60">
                <a:extLst>
                  <a:ext uri="{FF2B5EF4-FFF2-40B4-BE49-F238E27FC236}">
                    <a16:creationId xmlns:a16="http://schemas.microsoft.com/office/drawing/2014/main" id="{782E4C2A-FF06-ED45-A49A-B55BF4A1EC69}"/>
                  </a:ext>
                </a:extLst>
              </p:cNvPr>
              <p:cNvSpPr txBox="1">
                <a:spLocks noRot="1" noChangeAspect="1" noMove="1" noResize="1" noEditPoints="1" noAdjustHandles="1" noChangeArrowheads="1" noChangeShapeType="1" noTextEdit="1"/>
              </p:cNvSpPr>
              <p:nvPr/>
            </p:nvSpPr>
            <p:spPr>
              <a:xfrm>
                <a:off x="5915550" y="5169517"/>
                <a:ext cx="1750864" cy="747192"/>
              </a:xfrm>
              <a:prstGeom prst="rect">
                <a:avLst/>
              </a:prstGeom>
              <a:blipFill>
                <a:blip r:embed="rId9"/>
                <a:stretch>
                  <a:fillRect l="-5036" t="-1667" b="-6667"/>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599F90BF-7087-E547-A179-E71C8588E869}"/>
              </a:ext>
            </a:extLst>
          </p:cNvPr>
          <p:cNvSpPr txBox="1"/>
          <p:nvPr/>
        </p:nvSpPr>
        <p:spPr>
          <a:xfrm>
            <a:off x="4682514"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6D068817-8FD6-7C46-AF84-C1B3075FF043}"/>
                  </a:ext>
                </a:extLst>
              </p:cNvPr>
              <p:cNvSpPr/>
              <p:nvPr/>
            </p:nvSpPr>
            <p:spPr>
              <a:xfrm>
                <a:off x="5155720" y="1659737"/>
                <a:ext cx="67678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m:oMathPara>
                </a14:m>
                <a:endParaRPr lang="en-US" sz="4400" dirty="0"/>
              </a:p>
            </p:txBody>
          </p:sp>
        </mc:Choice>
        <mc:Fallback xmlns="">
          <p:sp>
            <p:nvSpPr>
              <p:cNvPr id="86" name="Rectangle 85">
                <a:extLst>
                  <a:ext uri="{FF2B5EF4-FFF2-40B4-BE49-F238E27FC236}">
                    <a16:creationId xmlns:a16="http://schemas.microsoft.com/office/drawing/2014/main" id="{6D068817-8FD6-7C46-AF84-C1B3075FF043}"/>
                  </a:ext>
                </a:extLst>
              </p:cNvPr>
              <p:cNvSpPr>
                <a:spLocks noRot="1" noChangeAspect="1" noMove="1" noResize="1" noEditPoints="1" noAdjustHandles="1" noChangeArrowheads="1" noChangeShapeType="1" noTextEdit="1"/>
              </p:cNvSpPr>
              <p:nvPr/>
            </p:nvSpPr>
            <p:spPr>
              <a:xfrm>
                <a:off x="5155720" y="1659737"/>
                <a:ext cx="676787" cy="769441"/>
              </a:xfrm>
              <a:prstGeom prst="rect">
                <a:avLst/>
              </a:prstGeom>
              <a:blipFill>
                <a:blip r:embed="rId10"/>
                <a:stretch>
                  <a:fillRect l="-1852" r="-1852" b="-3279"/>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id="{5655A07B-CC33-614D-9B1E-409A555EEA7C}"/>
              </a:ext>
            </a:extLst>
          </p:cNvPr>
          <p:cNvSpPr txBox="1"/>
          <p:nvPr/>
        </p:nvSpPr>
        <p:spPr>
          <a:xfrm>
            <a:off x="5856265"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4B3FD88C-B40A-1F45-85C6-FB2DF7589EB2}"/>
                  </a:ext>
                </a:extLst>
              </p:cNvPr>
              <p:cNvSpPr txBox="1"/>
              <p:nvPr/>
            </p:nvSpPr>
            <p:spPr>
              <a:xfrm>
                <a:off x="6331904" y="1782847"/>
                <a:ext cx="1718740"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Z</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r>
                  <a:rPr lang="en-US" sz="2800" b="1" dirty="0"/>
                  <a:t> or </a:t>
                </a:r>
                <a:r>
                  <a:rPr lang="en-US" sz="2800" b="1" dirty="0">
                    <a:solidFill>
                      <a:srgbClr val="FF0000"/>
                    </a:solidFill>
                    <a:latin typeface="Lucida Handwriting" panose="03010101010101010101" pitchFamily="66" charset="77"/>
                  </a:rPr>
                  <a:t>T</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endParaRPr lang="en-US" sz="2800" b="1" baseline="-25000" dirty="0">
                  <a:latin typeface="Lucida Handwriting" panose="03010101010101010101" pitchFamily="66" charset="77"/>
                </a:endParaRPr>
              </a:p>
            </p:txBody>
          </p:sp>
        </mc:Choice>
        <mc:Fallback xmlns="">
          <p:sp>
            <p:nvSpPr>
              <p:cNvPr id="88" name="TextBox 87">
                <a:extLst>
                  <a:ext uri="{FF2B5EF4-FFF2-40B4-BE49-F238E27FC236}">
                    <a16:creationId xmlns:a16="http://schemas.microsoft.com/office/drawing/2014/main" id="{4B3FD88C-B40A-1F45-85C6-FB2DF7589EB2}"/>
                  </a:ext>
                </a:extLst>
              </p:cNvPr>
              <p:cNvSpPr txBox="1">
                <a:spLocks noRot="1" noChangeAspect="1" noMove="1" noResize="1" noEditPoints="1" noAdjustHandles="1" noChangeArrowheads="1" noChangeShapeType="1" noTextEdit="1"/>
              </p:cNvSpPr>
              <p:nvPr/>
            </p:nvSpPr>
            <p:spPr>
              <a:xfrm>
                <a:off x="6331904" y="1782847"/>
                <a:ext cx="1718740" cy="523220"/>
              </a:xfrm>
              <a:prstGeom prst="rect">
                <a:avLst/>
              </a:prstGeom>
              <a:blipFill>
                <a:blip r:embed="rId11"/>
                <a:stretch>
                  <a:fillRect l="-7353" t="-11628" r="-735" b="-30233"/>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E206367E-09E6-F14B-A480-39B8BBB6D1CE}"/>
              </a:ext>
            </a:extLst>
          </p:cNvPr>
          <p:cNvSpPr/>
          <p:nvPr/>
        </p:nvSpPr>
        <p:spPr>
          <a:xfrm>
            <a:off x="5787342" y="2806408"/>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&gt; </a:t>
            </a:r>
            <a:r>
              <a:rPr lang="en-US" b="1" dirty="0">
                <a:solidFill>
                  <a:srgbClr val="FF0000"/>
                </a:solidFill>
                <a:latin typeface="Lucida Handwriting" panose="03010101010101010101" pitchFamily="66" charset="77"/>
              </a:rPr>
              <a:t>158 cm</a:t>
            </a:r>
            <a:endParaRPr lang="en-US" dirty="0">
              <a:solidFill>
                <a:srgbClr val="FF0000"/>
              </a:solidFill>
            </a:endParaRPr>
          </a:p>
        </p:txBody>
      </p:sp>
    </p:spTree>
    <p:extLst>
      <p:ext uri="{BB962C8B-B14F-4D97-AF65-F5344CB8AC3E}">
        <p14:creationId xmlns:p14="http://schemas.microsoft.com/office/powerpoint/2010/main" val="6986755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par>
                                <p:cTn id="8" presetID="9" presetClass="exit" presetSubtype="0" fill="hold" nodeType="withEffect">
                                  <p:stCondLst>
                                    <p:cond delay="0"/>
                                  </p:stCondLst>
                                  <p:childTnLst>
                                    <p:animEffect transition="out" filter="dissolve">
                                      <p:cBhvr>
                                        <p:cTn id="9" dur="500"/>
                                        <p:tgtEl>
                                          <p:spTgt spid="79"/>
                                        </p:tgtEl>
                                      </p:cBhvr>
                                    </p:animEffect>
                                    <p:set>
                                      <p:cBhvr>
                                        <p:cTn id="10" dur="1" fill="hold">
                                          <p:stCondLst>
                                            <p:cond delay="499"/>
                                          </p:stCondLst>
                                        </p:cTn>
                                        <p:tgtEl>
                                          <p:spTgt spid="7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77"/>
                                        </p:tgtEl>
                                      </p:cBhvr>
                                    </p:animEffect>
                                    <p:set>
                                      <p:cBhvr>
                                        <p:cTn id="13" dur="1" fill="hold">
                                          <p:stCondLst>
                                            <p:cond delay="499"/>
                                          </p:stCondLst>
                                        </p:cTn>
                                        <p:tgtEl>
                                          <p:spTgt spid="77"/>
                                        </p:tgtEl>
                                        <p:attrNameLst>
                                          <p:attrName>style.visibility</p:attrName>
                                        </p:attrNameLst>
                                      </p:cBhvr>
                                      <p:to>
                                        <p:strVal val="hidden"/>
                                      </p:to>
                                    </p:set>
                                  </p:childTnLst>
                                </p:cTn>
                              </p:par>
                            </p:childTnLst>
                          </p:cTn>
                        </p:par>
                        <p:par>
                          <p:cTn id="14" fill="hold">
                            <p:stCondLst>
                              <p:cond delay="500"/>
                            </p:stCondLst>
                            <p:childTnLst>
                              <p:par>
                                <p:cTn id="15" presetID="22" presetClass="exit" presetSubtype="1" fill="hold" nodeType="afterEffect">
                                  <p:stCondLst>
                                    <p:cond delay="0"/>
                                  </p:stCondLst>
                                  <p:childTnLst>
                                    <p:animEffect transition="out" filter="wipe(up)">
                                      <p:cBhvr>
                                        <p:cTn id="16" dur="500"/>
                                        <p:tgtEl>
                                          <p:spTgt spid="91"/>
                                        </p:tgtEl>
                                      </p:cBhvr>
                                    </p:animEffect>
                                    <p:set>
                                      <p:cBhvr>
                                        <p:cTn id="17" dur="1" fill="hold">
                                          <p:stCondLst>
                                            <p:cond delay="499"/>
                                          </p:stCondLst>
                                        </p:cTn>
                                        <p:tgtEl>
                                          <p:spTgt spid="91"/>
                                        </p:tgtEl>
                                        <p:attrNameLst>
                                          <p:attrName>style.visibility</p:attrName>
                                        </p:attrNameLst>
                                      </p:cBhvr>
                                      <p:to>
                                        <p:strVal val="hidden"/>
                                      </p:to>
                                    </p:set>
                                  </p:childTnLst>
                                </p:cTn>
                              </p:par>
                            </p:childTnLst>
                          </p:cTn>
                        </p:par>
                        <p:par>
                          <p:cTn id="18" fill="hold">
                            <p:stCondLst>
                              <p:cond delay="1000"/>
                            </p:stCondLst>
                            <p:childTnLst>
                              <p:par>
                                <p:cTn id="19" presetID="9" presetClass="exit" presetSubtype="0" fill="hold" grpId="0" nodeType="afterEffect">
                                  <p:stCondLst>
                                    <p:cond delay="0"/>
                                  </p:stCondLst>
                                  <p:childTnLst>
                                    <p:animEffect transition="out" filter="dissolve">
                                      <p:cBhvr>
                                        <p:cTn id="20" dur="500"/>
                                        <p:tgtEl>
                                          <p:spTgt spid="90"/>
                                        </p:tgtEl>
                                      </p:cBhvr>
                                    </p:animEffect>
                                    <p:set>
                                      <p:cBhvr>
                                        <p:cTn id="21" dur="1" fill="hold">
                                          <p:stCondLst>
                                            <p:cond delay="499"/>
                                          </p:stCondLst>
                                        </p:cTn>
                                        <p:tgtEl>
                                          <p:spTgt spid="90"/>
                                        </p:tgtEl>
                                        <p:attrNameLst>
                                          <p:attrName>style.visibility</p:attrName>
                                        </p:attrNameLst>
                                      </p:cBhvr>
                                      <p:to>
                                        <p:strVal val="hidden"/>
                                      </p:to>
                                    </p:set>
                                  </p:childTnLst>
                                </p:cTn>
                              </p:par>
                            </p:childTnLst>
                          </p:cTn>
                        </p:par>
                        <p:par>
                          <p:cTn id="22" fill="hold">
                            <p:stCondLst>
                              <p:cond delay="1500"/>
                            </p:stCondLst>
                            <p:childTnLst>
                              <p:par>
                                <p:cTn id="23" presetID="9" presetClass="exit" presetSubtype="0" fill="hold" grpId="0" nodeType="afterEffect">
                                  <p:stCondLst>
                                    <p:cond delay="0"/>
                                  </p:stCondLst>
                                  <p:childTnLst>
                                    <p:animEffect transition="out" filter="dissolve">
                                      <p:cBhvr>
                                        <p:cTn id="24" dur="500"/>
                                        <p:tgtEl>
                                          <p:spTgt spid="92"/>
                                        </p:tgtEl>
                                      </p:cBhvr>
                                    </p:animEffect>
                                    <p:set>
                                      <p:cBhvr>
                                        <p:cTn id="25" dur="1" fill="hold">
                                          <p:stCondLst>
                                            <p:cond delay="499"/>
                                          </p:stCondLst>
                                        </p:cTn>
                                        <p:tgtEl>
                                          <p:spTgt spid="92"/>
                                        </p:tgtEl>
                                        <p:attrNameLst>
                                          <p:attrName>style.visibility</p:attrName>
                                        </p:attrNameLst>
                                      </p:cBhvr>
                                      <p:to>
                                        <p:strVal val="hidden"/>
                                      </p:to>
                                    </p:set>
                                  </p:childTnLst>
                                </p:cTn>
                              </p:par>
                            </p:childTnLst>
                          </p:cTn>
                        </p:par>
                        <p:par>
                          <p:cTn id="26" fill="hold">
                            <p:stCondLst>
                              <p:cond delay="2000"/>
                            </p:stCondLst>
                            <p:childTnLst>
                              <p:par>
                                <p:cTn id="27" presetID="22" presetClass="exit" presetSubtype="1" fill="hold" nodeType="afterEffect">
                                  <p:stCondLst>
                                    <p:cond delay="0"/>
                                  </p:stCondLst>
                                  <p:childTnLst>
                                    <p:animEffect transition="out" filter="wipe(up)">
                                      <p:cBhvr>
                                        <p:cTn id="28" dur="500"/>
                                        <p:tgtEl>
                                          <p:spTgt spid="76"/>
                                        </p:tgtEl>
                                      </p:cBhvr>
                                    </p:animEffect>
                                    <p:set>
                                      <p:cBhvr>
                                        <p:cTn id="29" dur="1" fill="hold">
                                          <p:stCondLst>
                                            <p:cond delay="499"/>
                                          </p:stCondLst>
                                        </p:cTn>
                                        <p:tgtEl>
                                          <p:spTgt spid="76"/>
                                        </p:tgtEl>
                                        <p:attrNameLst>
                                          <p:attrName>style.visibility</p:attrName>
                                        </p:attrNameLst>
                                      </p:cBhvr>
                                      <p:to>
                                        <p:strVal val="hidden"/>
                                      </p:to>
                                    </p:set>
                                  </p:childTnLst>
                                </p:cTn>
                              </p:par>
                              <p:par>
                                <p:cTn id="30" presetID="22" presetClass="exit" presetSubtype="1" fill="hold" nodeType="withEffect">
                                  <p:stCondLst>
                                    <p:cond delay="0"/>
                                  </p:stCondLst>
                                  <p:childTnLst>
                                    <p:animEffect transition="out" filter="wipe(up)">
                                      <p:cBhvr>
                                        <p:cTn id="31" dur="500"/>
                                        <p:tgtEl>
                                          <p:spTgt spid="63"/>
                                        </p:tgtEl>
                                      </p:cBhvr>
                                    </p:animEffect>
                                    <p:set>
                                      <p:cBhvr>
                                        <p:cTn id="32" dur="1" fill="hold">
                                          <p:stCondLst>
                                            <p:cond delay="499"/>
                                          </p:stCondLst>
                                        </p:cTn>
                                        <p:tgtEl>
                                          <p:spTgt spid="63"/>
                                        </p:tgtEl>
                                        <p:attrNameLst>
                                          <p:attrName>style.visibility</p:attrName>
                                        </p:attrNameLst>
                                      </p:cBhvr>
                                      <p:to>
                                        <p:strVal val="hidden"/>
                                      </p:to>
                                    </p:set>
                                  </p:childTnLst>
                                </p:cTn>
                              </p:par>
                            </p:childTnLst>
                          </p:cTn>
                        </p:par>
                        <p:par>
                          <p:cTn id="33" fill="hold">
                            <p:stCondLst>
                              <p:cond delay="2500"/>
                            </p:stCondLst>
                            <p:childTnLst>
                              <p:par>
                                <p:cTn id="34" presetID="9" presetClass="exit" presetSubtype="0" fill="hold" grpId="0" nodeType="after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80"/>
                                        </p:tgtEl>
                                      </p:cBhvr>
                                    </p:animEffect>
                                    <p:set>
                                      <p:cBhvr>
                                        <p:cTn id="39" dur="1" fill="hold">
                                          <p:stCondLst>
                                            <p:cond delay="499"/>
                                          </p:stCondLst>
                                        </p:cTn>
                                        <p:tgtEl>
                                          <p:spTgt spid="80"/>
                                        </p:tgtEl>
                                        <p:attrNameLst>
                                          <p:attrName>style.visibility</p:attrName>
                                        </p:attrNameLst>
                                      </p:cBhvr>
                                      <p:to>
                                        <p:strVal val="hidden"/>
                                      </p:to>
                                    </p:set>
                                  </p:childTnLst>
                                </p:cTn>
                              </p:par>
                            </p:childTnLst>
                          </p:cTn>
                        </p:par>
                        <p:par>
                          <p:cTn id="40" fill="hold">
                            <p:stCondLst>
                              <p:cond delay="3000"/>
                            </p:stCondLst>
                            <p:childTnLst>
                              <p:par>
                                <p:cTn id="41" presetID="9" presetClass="exit" presetSubtype="0" fill="hold" grpId="0" nodeType="afterEffect">
                                  <p:stCondLst>
                                    <p:cond delay="0"/>
                                  </p:stCondLst>
                                  <p:childTnLst>
                                    <p:animEffect transition="out" filter="dissolve">
                                      <p:cBhvr>
                                        <p:cTn id="42" dur="500"/>
                                        <p:tgtEl>
                                          <p:spTgt spid="81"/>
                                        </p:tgtEl>
                                      </p:cBhvr>
                                    </p:animEffect>
                                    <p:set>
                                      <p:cBhvr>
                                        <p:cTn id="43" dur="1" fill="hold">
                                          <p:stCondLst>
                                            <p:cond delay="499"/>
                                          </p:stCondLst>
                                        </p:cTn>
                                        <p:tgtEl>
                                          <p:spTgt spid="81"/>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82"/>
                                        </p:tgtEl>
                                      </p:cBhvr>
                                    </p:animEffect>
                                    <p:set>
                                      <p:cBhvr>
                                        <p:cTn id="46" dur="1" fill="hold">
                                          <p:stCondLst>
                                            <p:cond delay="499"/>
                                          </p:stCondLst>
                                        </p:cTn>
                                        <p:tgtEl>
                                          <p:spTgt spid="82"/>
                                        </p:tgtEl>
                                        <p:attrNameLst>
                                          <p:attrName>style.visibility</p:attrName>
                                        </p:attrNameLst>
                                      </p:cBhvr>
                                      <p:to>
                                        <p:strVal val="hidden"/>
                                      </p:to>
                                    </p:set>
                                  </p:childTnLst>
                                </p:cTn>
                              </p:par>
                            </p:childTnLst>
                          </p:cTn>
                        </p:par>
                        <p:par>
                          <p:cTn id="47" fill="hold">
                            <p:stCondLst>
                              <p:cond delay="3500"/>
                            </p:stCondLst>
                            <p:childTnLst>
                              <p:par>
                                <p:cTn id="48" presetID="9" presetClass="exit" presetSubtype="0" fill="hold" grpId="0" nodeType="afterEffect">
                                  <p:stCondLst>
                                    <p:cond delay="0"/>
                                  </p:stCondLst>
                                  <p:childTnLst>
                                    <p:animEffect transition="out" filter="dissolve">
                                      <p:cBhvr>
                                        <p:cTn id="49" dur="500"/>
                                        <p:tgtEl>
                                          <p:spTgt spid="44"/>
                                        </p:tgtEl>
                                      </p:cBhvr>
                                    </p:animEffect>
                                    <p:set>
                                      <p:cBhvr>
                                        <p:cTn id="50" dur="1" fill="hold">
                                          <p:stCondLst>
                                            <p:cond delay="499"/>
                                          </p:stCondLst>
                                        </p:cTn>
                                        <p:tgtEl>
                                          <p:spTgt spid="44"/>
                                        </p:tgtEl>
                                        <p:attrNameLst>
                                          <p:attrName>style.visibility</p:attrName>
                                        </p:attrNameLst>
                                      </p:cBhvr>
                                      <p:to>
                                        <p:strVal val="hidden"/>
                                      </p:to>
                                    </p:set>
                                  </p:childTnLst>
                                </p:cTn>
                              </p:par>
                            </p:childTnLst>
                          </p:cTn>
                        </p:par>
                        <p:par>
                          <p:cTn id="51" fill="hold">
                            <p:stCondLst>
                              <p:cond delay="4000"/>
                            </p:stCondLst>
                            <p:childTnLst>
                              <p:par>
                                <p:cTn id="52" presetID="22" presetClass="exit" presetSubtype="1" fill="hold" grpId="0" nodeType="afterEffect">
                                  <p:stCondLst>
                                    <p:cond delay="0"/>
                                  </p:stCondLst>
                                  <p:childTnLst>
                                    <p:animEffect transition="out" filter="wipe(up)">
                                      <p:cBhvr>
                                        <p:cTn id="53" dur="500"/>
                                        <p:tgtEl>
                                          <p:spTgt spid="27"/>
                                        </p:tgtEl>
                                      </p:cBhvr>
                                    </p:animEffect>
                                    <p:set>
                                      <p:cBhvr>
                                        <p:cTn id="54" dur="1" fill="hold">
                                          <p:stCondLst>
                                            <p:cond delay="499"/>
                                          </p:stCondLst>
                                        </p:cTn>
                                        <p:tgtEl>
                                          <p:spTgt spid="27"/>
                                        </p:tgtEl>
                                        <p:attrNameLst>
                                          <p:attrName>style.visibility</p:attrName>
                                        </p:attrNameLst>
                                      </p:cBhvr>
                                      <p:to>
                                        <p:strVal val="hidden"/>
                                      </p:to>
                                    </p:set>
                                  </p:childTnLst>
                                </p:cTn>
                              </p:par>
                              <p:par>
                                <p:cTn id="55" presetID="22" presetClass="exit" presetSubtype="1" fill="hold" grpId="0" nodeType="withEffect">
                                  <p:stCondLst>
                                    <p:cond delay="0"/>
                                  </p:stCondLst>
                                  <p:childTnLst>
                                    <p:animEffect transition="out" filter="wipe(up)">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44" grpId="0"/>
      <p:bldP spid="7" grpId="0"/>
      <p:bldP spid="80" grpId="0"/>
      <p:bldP spid="81" grpId="0"/>
      <p:bldP spid="82" grpId="0"/>
      <p:bldP spid="90" grpId="0"/>
      <p:bldP spid="92" grpId="0"/>
      <p:bldP spid="77" grpId="0"/>
      <p:bldP spid="9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72" name="Rectangle 71">
            <a:extLst>
              <a:ext uri="{FF2B5EF4-FFF2-40B4-BE49-F238E27FC236}">
                <a16:creationId xmlns:a16="http://schemas.microsoft.com/office/drawing/2014/main" id="{246ED9C6-7028-6B40-9C65-2278925C7449}"/>
              </a:ext>
            </a:extLst>
          </p:cNvPr>
          <p:cNvSpPr/>
          <p:nvPr/>
        </p:nvSpPr>
        <p:spPr>
          <a:xfrm>
            <a:off x="802420" y="3580983"/>
            <a:ext cx="2981394" cy="461665"/>
          </a:xfrm>
          <a:prstGeom prst="rect">
            <a:avLst/>
          </a:prstGeom>
        </p:spPr>
        <p:txBody>
          <a:bodyPr wrap="none">
            <a:spAutoFit/>
          </a:bodyPr>
          <a:lstStyle/>
          <a:p>
            <a:r>
              <a:rPr lang="en-US" sz="2400" dirty="0"/>
              <a:t>Alternative hypothesis</a:t>
            </a:r>
            <a:endParaRPr lang="en-US" sz="2400" b="1" dirty="0">
              <a:solidFill>
                <a:srgbClr val="FF0000"/>
              </a:solidFill>
              <a:latin typeface="Lucida Handwriting" panose="03010101010101010101" pitchFamily="66" charset="77"/>
            </a:endParaRPr>
          </a:p>
        </p:txBody>
      </p:sp>
      <p:sp>
        <p:nvSpPr>
          <p:cNvPr id="73" name="Rectangle 72">
            <a:extLst>
              <a:ext uri="{FF2B5EF4-FFF2-40B4-BE49-F238E27FC236}">
                <a16:creationId xmlns:a16="http://schemas.microsoft.com/office/drawing/2014/main" id="{E6DCC4F1-FAB0-4E45-9A62-D91D39467930}"/>
              </a:ext>
            </a:extLst>
          </p:cNvPr>
          <p:cNvSpPr/>
          <p:nvPr/>
        </p:nvSpPr>
        <p:spPr>
          <a:xfrm>
            <a:off x="3729729" y="3524214"/>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1</a:t>
            </a:r>
            <a:endParaRPr lang="en-US" sz="2800" dirty="0"/>
          </a:p>
        </p:txBody>
      </p:sp>
      <p:sp>
        <p:nvSpPr>
          <p:cNvPr id="74" name="Rectangle 73">
            <a:extLst>
              <a:ext uri="{FF2B5EF4-FFF2-40B4-BE49-F238E27FC236}">
                <a16:creationId xmlns:a16="http://schemas.microsoft.com/office/drawing/2014/main" id="{B88F6E4E-7FA5-4D49-BCF1-ED83B6AD9F5A}"/>
              </a:ext>
            </a:extLst>
          </p:cNvPr>
          <p:cNvSpPr/>
          <p:nvPr/>
        </p:nvSpPr>
        <p:spPr>
          <a:xfrm>
            <a:off x="4544425" y="3524214"/>
            <a:ext cx="684803"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a</a:t>
            </a:r>
            <a:endParaRPr lang="en-US" sz="2800" dirty="0"/>
          </a:p>
        </p:txBody>
      </p:sp>
      <p:sp>
        <p:nvSpPr>
          <p:cNvPr id="75" name="TextBox 74">
            <a:extLst>
              <a:ext uri="{FF2B5EF4-FFF2-40B4-BE49-F238E27FC236}">
                <a16:creationId xmlns:a16="http://schemas.microsoft.com/office/drawing/2014/main" id="{20117D12-8312-134D-B2E9-688105454A29}"/>
              </a:ext>
            </a:extLst>
          </p:cNvPr>
          <p:cNvSpPr txBox="1"/>
          <p:nvPr/>
        </p:nvSpPr>
        <p:spPr>
          <a:xfrm>
            <a:off x="4272531" y="3627149"/>
            <a:ext cx="386644" cy="369332"/>
          </a:xfrm>
          <a:prstGeom prst="rect">
            <a:avLst/>
          </a:prstGeom>
          <a:noFill/>
        </p:spPr>
        <p:txBody>
          <a:bodyPr wrap="none" rtlCol="0">
            <a:spAutoFit/>
          </a:bodyPr>
          <a:lstStyle/>
          <a:p>
            <a:r>
              <a:rPr lang="en-US" dirty="0"/>
              <a:t>or</a:t>
            </a:r>
          </a:p>
        </p:txBody>
      </p:sp>
      <p:sp>
        <p:nvSpPr>
          <p:cNvPr id="26" name="Rectangle 25">
            <a:extLst>
              <a:ext uri="{FF2B5EF4-FFF2-40B4-BE49-F238E27FC236}">
                <a16:creationId xmlns:a16="http://schemas.microsoft.com/office/drawing/2014/main" id="{849ABBAC-B4E2-F945-B24C-E6089CAA5AD2}"/>
              </a:ext>
            </a:extLst>
          </p:cNvPr>
          <p:cNvSpPr/>
          <p:nvPr/>
        </p:nvSpPr>
        <p:spPr>
          <a:xfrm>
            <a:off x="2883508" y="4203506"/>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grpSp>
        <p:nvGrpSpPr>
          <p:cNvPr id="3" name="Group 2">
            <a:extLst>
              <a:ext uri="{FF2B5EF4-FFF2-40B4-BE49-F238E27FC236}">
                <a16:creationId xmlns:a16="http://schemas.microsoft.com/office/drawing/2014/main" id="{D883953F-B40D-F648-BFFD-18A009EC3CE4}"/>
              </a:ext>
            </a:extLst>
          </p:cNvPr>
          <p:cNvGrpSpPr/>
          <p:nvPr/>
        </p:nvGrpSpPr>
        <p:grpSpPr>
          <a:xfrm>
            <a:off x="1366316" y="4541610"/>
            <a:ext cx="3016800" cy="1494252"/>
            <a:chOff x="1366316" y="4541610"/>
            <a:chExt cx="3016800" cy="1494252"/>
          </a:xfrm>
        </p:grpSpPr>
        <p:sp>
          <p:nvSpPr>
            <p:cNvPr id="27" name="Freeform 26">
              <a:extLst>
                <a:ext uri="{FF2B5EF4-FFF2-40B4-BE49-F238E27FC236}">
                  <a16:creationId xmlns:a16="http://schemas.microsoft.com/office/drawing/2014/main" id="{88B8E50B-03E7-4744-9BB8-7AA49562B9FA}"/>
                </a:ext>
              </a:extLst>
            </p:cNvPr>
            <p:cNvSpPr/>
            <p:nvPr/>
          </p:nvSpPr>
          <p:spPr>
            <a:xfrm>
              <a:off x="1366316" y="4544660"/>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BDB3654D-0B4F-0146-A5B7-5D0086BD4A9C}"/>
                </a:ext>
              </a:extLst>
            </p:cNvPr>
            <p:cNvSpPr/>
            <p:nvPr/>
          </p:nvSpPr>
          <p:spPr>
            <a:xfrm>
              <a:off x="1368046" y="4541610"/>
              <a:ext cx="2143933" cy="1489884"/>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 name="connsiteX0" fmla="*/ 0 w 2311476"/>
                <a:gd name="connsiteY0" fmla="*/ 1486513 h 1500485"/>
                <a:gd name="connsiteX1" fmla="*/ 1031631 w 2311476"/>
                <a:gd name="connsiteY1" fmla="*/ 1064482 h 1500485"/>
                <a:gd name="connsiteX2" fmla="*/ 1627163 w 2311476"/>
                <a:gd name="connsiteY2" fmla="*/ 27 h 1500485"/>
                <a:gd name="connsiteX3" fmla="*/ 2246141 w 2311476"/>
                <a:gd name="connsiteY3" fmla="*/ 1097307 h 1500485"/>
                <a:gd name="connsiteX4" fmla="*/ 2230191 w 2311476"/>
                <a:gd name="connsiteY4" fmla="*/ 1500485 h 1500485"/>
                <a:gd name="connsiteX0" fmla="*/ 0 w 2355024"/>
                <a:gd name="connsiteY0" fmla="*/ 1486513 h 1500485"/>
                <a:gd name="connsiteX1" fmla="*/ 1031631 w 2355024"/>
                <a:gd name="connsiteY1" fmla="*/ 1064482 h 1500485"/>
                <a:gd name="connsiteX2" fmla="*/ 1627163 w 2355024"/>
                <a:gd name="connsiteY2" fmla="*/ 27 h 1500485"/>
                <a:gd name="connsiteX3" fmla="*/ 2246141 w 2355024"/>
                <a:gd name="connsiteY3" fmla="*/ 1097307 h 1500485"/>
                <a:gd name="connsiteX4" fmla="*/ 2230191 w 2355024"/>
                <a:gd name="connsiteY4" fmla="*/ 1500485 h 1500485"/>
                <a:gd name="connsiteX0" fmla="*/ 0 w 2246141"/>
                <a:gd name="connsiteY0" fmla="*/ 1486513 h 1500485"/>
                <a:gd name="connsiteX1" fmla="*/ 1031631 w 2246141"/>
                <a:gd name="connsiteY1" fmla="*/ 1064482 h 1500485"/>
                <a:gd name="connsiteX2" fmla="*/ 1627163 w 2246141"/>
                <a:gd name="connsiteY2" fmla="*/ 27 h 1500485"/>
                <a:gd name="connsiteX3" fmla="*/ 2246141 w 2246141"/>
                <a:gd name="connsiteY3" fmla="*/ 1097307 h 1500485"/>
                <a:gd name="connsiteX4" fmla="*/ 2230191 w 2246141"/>
                <a:gd name="connsiteY4" fmla="*/ 1500485 h 150048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50178"/>
                <a:gd name="connsiteY0" fmla="*/ 1486513 h 1506835"/>
                <a:gd name="connsiteX1" fmla="*/ 1031631 w 2250178"/>
                <a:gd name="connsiteY1" fmla="*/ 1064482 h 1506835"/>
                <a:gd name="connsiteX2" fmla="*/ 1627163 w 2250178"/>
                <a:gd name="connsiteY2" fmla="*/ 27 h 1506835"/>
                <a:gd name="connsiteX3" fmla="*/ 2246141 w 2250178"/>
                <a:gd name="connsiteY3" fmla="*/ 1097307 h 1506835"/>
                <a:gd name="connsiteX4" fmla="*/ 2250178 w 2250178"/>
                <a:gd name="connsiteY4" fmla="*/ 1506835 h 1506835"/>
                <a:gd name="connsiteX0" fmla="*/ 0 w 2250894"/>
                <a:gd name="connsiteY0" fmla="*/ 1486513 h 1506835"/>
                <a:gd name="connsiteX1" fmla="*/ 1031631 w 2250894"/>
                <a:gd name="connsiteY1" fmla="*/ 1064482 h 1506835"/>
                <a:gd name="connsiteX2" fmla="*/ 1627163 w 2250894"/>
                <a:gd name="connsiteY2" fmla="*/ 27 h 1506835"/>
                <a:gd name="connsiteX3" fmla="*/ 2246141 w 2250894"/>
                <a:gd name="connsiteY3" fmla="*/ 1097307 h 1506835"/>
                <a:gd name="connsiteX4" fmla="*/ 2250178 w 2250894"/>
                <a:gd name="connsiteY4" fmla="*/ 1506835 h 150683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611"/>
                <a:gd name="connsiteY0" fmla="*/ 1486513 h 1486513"/>
                <a:gd name="connsiteX1" fmla="*/ 1031631 w 2246611"/>
                <a:gd name="connsiteY1" fmla="*/ 1064482 h 1486513"/>
                <a:gd name="connsiteX2" fmla="*/ 1627163 w 2246611"/>
                <a:gd name="connsiteY2" fmla="*/ 27 h 1486513"/>
                <a:gd name="connsiteX3" fmla="*/ 2246141 w 2246611"/>
                <a:gd name="connsiteY3" fmla="*/ 1097307 h 1486513"/>
                <a:gd name="connsiteX4" fmla="*/ 2243516 w 2246611"/>
                <a:gd name="connsiteY4" fmla="*/ 1478260 h 1486513"/>
                <a:gd name="connsiteX0" fmla="*/ 0 w 2249418"/>
                <a:gd name="connsiteY0" fmla="*/ 1486513 h 1489884"/>
                <a:gd name="connsiteX1" fmla="*/ 1031631 w 2249418"/>
                <a:gd name="connsiteY1" fmla="*/ 1064482 h 1489884"/>
                <a:gd name="connsiteX2" fmla="*/ 1627163 w 2249418"/>
                <a:gd name="connsiteY2" fmla="*/ 27 h 1489884"/>
                <a:gd name="connsiteX3" fmla="*/ 2246141 w 2249418"/>
                <a:gd name="connsiteY3" fmla="*/ 1097307 h 1489884"/>
                <a:gd name="connsiteX4" fmla="*/ 2247582 w 2249418"/>
                <a:gd name="connsiteY4" fmla="*/ 1489884 h 1489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418" h="1489884">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245984" y="1206136"/>
                    <a:pt x="2252492" y="1384710"/>
                    <a:pt x="2247582" y="1489884"/>
                  </a:cubicBezTo>
                </a:path>
              </a:pathLst>
            </a:custGeom>
            <a:solidFill>
              <a:schemeClr val="accent1">
                <a:lumMod val="40000"/>
                <a:lumOff val="6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a:extLst>
              <a:ext uri="{FF2B5EF4-FFF2-40B4-BE49-F238E27FC236}">
                <a16:creationId xmlns:a16="http://schemas.microsoft.com/office/drawing/2014/main" id="{1FCE66A9-AE14-5043-9304-E54F3C57CD20}"/>
              </a:ext>
            </a:extLst>
          </p:cNvPr>
          <p:cNvSpPr/>
          <p:nvPr/>
        </p:nvSpPr>
        <p:spPr>
          <a:xfrm>
            <a:off x="1364516" y="4522791"/>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3850402-6BAB-9645-B40B-2BF115C9FD53}"/>
              </a:ext>
            </a:extLst>
          </p:cNvPr>
          <p:cNvCxnSpPr>
            <a:cxnSpLocks/>
          </p:cNvCxnSpPr>
          <p:nvPr/>
        </p:nvCxnSpPr>
        <p:spPr>
          <a:xfrm flipV="1">
            <a:off x="2914415" y="4367150"/>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305DFC-CA7B-A041-B25E-9DA537DACDF9}"/>
              </a:ext>
            </a:extLst>
          </p:cNvPr>
          <p:cNvCxnSpPr>
            <a:cxnSpLocks/>
          </p:cNvCxnSpPr>
          <p:nvPr/>
        </p:nvCxnSpPr>
        <p:spPr>
          <a:xfrm>
            <a:off x="797215" y="6039825"/>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378DFE2-04F8-CB48-AEE8-0202F08964CE}"/>
                  </a:ext>
                </a:extLst>
              </p:cNvPr>
              <p:cNvSpPr/>
              <p:nvPr/>
            </p:nvSpPr>
            <p:spPr>
              <a:xfrm>
                <a:off x="4682514" y="5994576"/>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6" name="Rectangle 35">
                <a:extLst>
                  <a:ext uri="{FF2B5EF4-FFF2-40B4-BE49-F238E27FC236}">
                    <a16:creationId xmlns:a16="http://schemas.microsoft.com/office/drawing/2014/main" id="{C378DFE2-04F8-CB48-AEE8-0202F08964CE}"/>
                  </a:ext>
                </a:extLst>
              </p:cNvPr>
              <p:cNvSpPr>
                <a:spLocks noRot="1" noChangeAspect="1" noMove="1" noResize="1" noEditPoints="1" noAdjustHandles="1" noChangeArrowheads="1" noChangeShapeType="1" noTextEdit="1"/>
              </p:cNvSpPr>
              <p:nvPr/>
            </p:nvSpPr>
            <p:spPr>
              <a:xfrm>
                <a:off x="4682514" y="5994576"/>
                <a:ext cx="473206" cy="369332"/>
              </a:xfrm>
              <a:prstGeom prst="rect">
                <a:avLst/>
              </a:prstGeom>
              <a:blipFill>
                <a:blip r:embed="rId3"/>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5B58D367-6B51-834D-B1D7-C0ABCF7C6EF5}"/>
              </a:ext>
            </a:extLst>
          </p:cNvPr>
          <p:cNvSpPr txBox="1"/>
          <p:nvPr/>
        </p:nvSpPr>
        <p:spPr>
          <a:xfrm>
            <a:off x="2763572" y="6029507"/>
            <a:ext cx="301686" cy="369332"/>
          </a:xfrm>
          <a:prstGeom prst="rect">
            <a:avLst/>
          </a:prstGeom>
          <a:noFill/>
        </p:spPr>
        <p:txBody>
          <a:bodyPr wrap="none" rtlCol="0">
            <a:spAutoFit/>
          </a:bodyPr>
          <a:lstStyle/>
          <a:p>
            <a:r>
              <a:rPr lang="en-US" b="1" dirty="0">
                <a:solidFill>
                  <a:srgbClr val="FF0000"/>
                </a:solidFill>
              </a:rPr>
              <a:t>0</a:t>
            </a:r>
          </a:p>
        </p:txBody>
      </p:sp>
      <p:sp>
        <p:nvSpPr>
          <p:cNvPr id="58" name="Rectangle 57">
            <a:extLst>
              <a:ext uri="{FF2B5EF4-FFF2-40B4-BE49-F238E27FC236}">
                <a16:creationId xmlns:a16="http://schemas.microsoft.com/office/drawing/2014/main" id="{C4C1B6CD-F250-B943-B114-6AAE4B0BD23F}"/>
              </a:ext>
            </a:extLst>
          </p:cNvPr>
          <p:cNvSpPr/>
          <p:nvPr/>
        </p:nvSpPr>
        <p:spPr>
          <a:xfrm>
            <a:off x="3246263" y="4947664"/>
            <a:ext cx="966931" cy="338554"/>
          </a:xfrm>
          <a:prstGeom prst="rect">
            <a:avLst/>
          </a:prstGeom>
        </p:spPr>
        <p:txBody>
          <a:bodyPr wrap="non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-1)</a:t>
            </a:r>
            <a:endParaRPr lang="en-US" sz="1600" dirty="0"/>
          </a:p>
        </p:txBody>
      </p:sp>
      <p:sp>
        <p:nvSpPr>
          <p:cNvPr id="5" name="Rectangle 4">
            <a:extLst>
              <a:ext uri="{FF2B5EF4-FFF2-40B4-BE49-F238E27FC236}">
                <a16:creationId xmlns:a16="http://schemas.microsoft.com/office/drawing/2014/main" id="{9EB5E941-6E3F-4247-A4D2-F96411D82FAE}"/>
              </a:ext>
            </a:extLst>
          </p:cNvPr>
          <p:cNvSpPr/>
          <p:nvPr/>
        </p:nvSpPr>
        <p:spPr>
          <a:xfrm>
            <a:off x="2159980" y="4947064"/>
            <a:ext cx="33855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endParaRPr lang="en-US" dirty="0"/>
          </a:p>
        </p:txBody>
      </p:sp>
      <p:sp>
        <p:nvSpPr>
          <p:cNvPr id="93" name="Rectangle 92">
            <a:extLst>
              <a:ext uri="{FF2B5EF4-FFF2-40B4-BE49-F238E27FC236}">
                <a16:creationId xmlns:a16="http://schemas.microsoft.com/office/drawing/2014/main" id="{E206367E-09E6-F14B-A480-39B8BBB6D1CE}"/>
              </a:ext>
            </a:extLst>
          </p:cNvPr>
          <p:cNvSpPr/>
          <p:nvPr/>
        </p:nvSpPr>
        <p:spPr>
          <a:xfrm>
            <a:off x="5787342" y="2809583"/>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&gt;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51" name="Rectangle 50">
            <a:extLst>
              <a:ext uri="{FF2B5EF4-FFF2-40B4-BE49-F238E27FC236}">
                <a16:creationId xmlns:a16="http://schemas.microsoft.com/office/drawing/2014/main" id="{CACB2F4D-9102-1A4A-AEAC-4B5617B62A1B}"/>
              </a:ext>
            </a:extLst>
          </p:cNvPr>
          <p:cNvSpPr/>
          <p:nvPr/>
        </p:nvSpPr>
        <p:spPr>
          <a:xfrm>
            <a:off x="9278431" y="5026030"/>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53" name="Rectangle 52">
            <a:extLst>
              <a:ext uri="{FF2B5EF4-FFF2-40B4-BE49-F238E27FC236}">
                <a16:creationId xmlns:a16="http://schemas.microsoft.com/office/drawing/2014/main" id="{38496311-6460-9E44-AC91-97EE7A7EC246}"/>
              </a:ext>
            </a:extLst>
          </p:cNvPr>
          <p:cNvSpPr/>
          <p:nvPr/>
        </p:nvSpPr>
        <p:spPr>
          <a:xfrm>
            <a:off x="8522134" y="4597804"/>
            <a:ext cx="2756845" cy="461665"/>
          </a:xfrm>
          <a:prstGeom prst="rect">
            <a:avLst/>
          </a:prstGeom>
        </p:spPr>
        <p:txBody>
          <a:bodyPr wrap="none">
            <a:spAutoFit/>
          </a:bodyPr>
          <a:lstStyle/>
          <a:p>
            <a:r>
              <a:rPr lang="en-US" sz="2400" dirty="0"/>
              <a:t>Level of significance:</a:t>
            </a:r>
          </a:p>
        </p:txBody>
      </p:sp>
      <p:sp>
        <p:nvSpPr>
          <p:cNvPr id="54" name="Rectangle 53">
            <a:extLst>
              <a:ext uri="{FF2B5EF4-FFF2-40B4-BE49-F238E27FC236}">
                <a16:creationId xmlns:a16="http://schemas.microsoft.com/office/drawing/2014/main" id="{1D850743-5C02-B74C-A718-ABB2F5F018F1}"/>
              </a:ext>
            </a:extLst>
          </p:cNvPr>
          <p:cNvSpPr/>
          <p:nvPr/>
        </p:nvSpPr>
        <p:spPr>
          <a:xfrm>
            <a:off x="9102902" y="5882483"/>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55" name="Rectangle 54">
            <a:extLst>
              <a:ext uri="{FF2B5EF4-FFF2-40B4-BE49-F238E27FC236}">
                <a16:creationId xmlns:a16="http://schemas.microsoft.com/office/drawing/2014/main" id="{64FE4EBF-7379-0E41-8C15-98590746F263}"/>
              </a:ext>
            </a:extLst>
          </p:cNvPr>
          <p:cNvSpPr/>
          <p:nvPr/>
        </p:nvSpPr>
        <p:spPr>
          <a:xfrm>
            <a:off x="8553873" y="5454256"/>
            <a:ext cx="2693366" cy="461665"/>
          </a:xfrm>
          <a:prstGeom prst="rect">
            <a:avLst/>
          </a:prstGeom>
        </p:spPr>
        <p:txBody>
          <a:bodyPr wrap="none">
            <a:spAutoFit/>
          </a:bodyPr>
          <a:lstStyle/>
          <a:p>
            <a:r>
              <a:rPr lang="en-US" sz="2400" dirty="0"/>
              <a:t>Confidence interval:</a:t>
            </a:r>
          </a:p>
        </p:txBody>
      </p:sp>
      <p:sp>
        <p:nvSpPr>
          <p:cNvPr id="2" name="Title 1"/>
          <p:cNvSpPr>
            <a:spLocks noGrp="1"/>
          </p:cNvSpPr>
          <p:nvPr>
            <p:ph type="title"/>
          </p:nvPr>
        </p:nvSpPr>
        <p:spPr/>
        <p:txBody>
          <a:bodyPr>
            <a:normAutofit/>
          </a:bodyPr>
          <a:lstStyle/>
          <a:p>
            <a:r>
              <a:rPr lang="en-US" sz="3200" b="1" dirty="0"/>
              <a:t>Hypothesis tests</a:t>
            </a:r>
          </a:p>
        </p:txBody>
      </p:sp>
      <p:sp>
        <p:nvSpPr>
          <p:cNvPr id="33" name="Oval 32">
            <a:extLst>
              <a:ext uri="{FF2B5EF4-FFF2-40B4-BE49-F238E27FC236}">
                <a16:creationId xmlns:a16="http://schemas.microsoft.com/office/drawing/2014/main" id="{6098B8D7-A0EC-BB47-BE04-4AD6C378F60D}"/>
              </a:ext>
            </a:extLst>
          </p:cNvPr>
          <p:cNvSpPr/>
          <p:nvPr/>
        </p:nvSpPr>
        <p:spPr>
          <a:xfrm>
            <a:off x="8447315" y="1564367"/>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47" name="Rectangle 46">
            <a:extLst>
              <a:ext uri="{FF2B5EF4-FFF2-40B4-BE49-F238E27FC236}">
                <a16:creationId xmlns:a16="http://schemas.microsoft.com/office/drawing/2014/main" id="{E564FE68-35ED-C040-A303-729851C410FA}"/>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60" name="TextBox 59">
            <a:extLst>
              <a:ext uri="{FF2B5EF4-FFF2-40B4-BE49-F238E27FC236}">
                <a16:creationId xmlns:a16="http://schemas.microsoft.com/office/drawing/2014/main" id="{37B136F1-E22B-4040-A65F-737D93B4272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4" name="Oval 63">
            <a:extLst>
              <a:ext uri="{FF2B5EF4-FFF2-40B4-BE49-F238E27FC236}">
                <a16:creationId xmlns:a16="http://schemas.microsoft.com/office/drawing/2014/main" id="{D5475247-487F-144C-925F-FF7EA3D84772}"/>
              </a:ext>
            </a:extLst>
          </p:cNvPr>
          <p:cNvSpPr/>
          <p:nvPr/>
        </p:nvSpPr>
        <p:spPr>
          <a:xfrm>
            <a:off x="1851962"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65" name="Oval 64">
            <a:extLst>
              <a:ext uri="{FF2B5EF4-FFF2-40B4-BE49-F238E27FC236}">
                <a16:creationId xmlns:a16="http://schemas.microsoft.com/office/drawing/2014/main" id="{5C7FE418-5B61-8646-BF70-E7635E85B695}"/>
              </a:ext>
            </a:extLst>
          </p:cNvPr>
          <p:cNvSpPr/>
          <p:nvPr/>
        </p:nvSpPr>
        <p:spPr>
          <a:xfrm>
            <a:off x="2379274"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66" name="Oval 65">
            <a:extLst>
              <a:ext uri="{FF2B5EF4-FFF2-40B4-BE49-F238E27FC236}">
                <a16:creationId xmlns:a16="http://schemas.microsoft.com/office/drawing/2014/main" id="{47BDAD40-A3C0-7340-97CA-1A7334B13F6E}"/>
              </a:ext>
            </a:extLst>
          </p:cNvPr>
          <p:cNvSpPr/>
          <p:nvPr/>
        </p:nvSpPr>
        <p:spPr>
          <a:xfrm>
            <a:off x="2906586"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67" name="Oval 66">
            <a:extLst>
              <a:ext uri="{FF2B5EF4-FFF2-40B4-BE49-F238E27FC236}">
                <a16:creationId xmlns:a16="http://schemas.microsoft.com/office/drawing/2014/main" id="{2967CDFC-FE1A-4C4B-B77C-A492899E24CC}"/>
              </a:ext>
            </a:extLst>
          </p:cNvPr>
          <p:cNvSpPr/>
          <p:nvPr/>
        </p:nvSpPr>
        <p:spPr>
          <a:xfrm>
            <a:off x="3939935" y="177788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68" name="TextBox 67">
            <a:extLst>
              <a:ext uri="{FF2B5EF4-FFF2-40B4-BE49-F238E27FC236}">
                <a16:creationId xmlns:a16="http://schemas.microsoft.com/office/drawing/2014/main" id="{51F59379-C2C0-DA45-93DB-B5563E04FA2F}"/>
              </a:ext>
            </a:extLst>
          </p:cNvPr>
          <p:cNvSpPr txBox="1"/>
          <p:nvPr/>
        </p:nvSpPr>
        <p:spPr>
          <a:xfrm>
            <a:off x="3433898" y="1782847"/>
            <a:ext cx="473206" cy="523220"/>
          </a:xfrm>
          <a:prstGeom prst="rect">
            <a:avLst/>
          </a:prstGeom>
          <a:noFill/>
        </p:spPr>
        <p:txBody>
          <a:bodyPr wrap="none" rtlCol="0">
            <a:spAutoFit/>
          </a:bodyPr>
          <a:lstStyle/>
          <a:p>
            <a:r>
              <a:rPr lang="en-US" sz="2800" b="1" dirty="0"/>
              <a:t>...</a:t>
            </a:r>
          </a:p>
        </p:txBody>
      </p:sp>
      <p:sp>
        <p:nvSpPr>
          <p:cNvPr id="69" name="TextBox 68">
            <a:extLst>
              <a:ext uri="{FF2B5EF4-FFF2-40B4-BE49-F238E27FC236}">
                <a16:creationId xmlns:a16="http://schemas.microsoft.com/office/drawing/2014/main" id="{9140AE57-7084-3543-9848-EE9241FEB4D4}"/>
              </a:ext>
            </a:extLst>
          </p:cNvPr>
          <p:cNvSpPr txBox="1"/>
          <p:nvPr/>
        </p:nvSpPr>
        <p:spPr>
          <a:xfrm>
            <a:off x="806483" y="1859791"/>
            <a:ext cx="875561" cy="369332"/>
          </a:xfrm>
          <a:prstGeom prst="rect">
            <a:avLst/>
          </a:prstGeom>
          <a:noFill/>
        </p:spPr>
        <p:txBody>
          <a:bodyPr wrap="none" rtlCol="0">
            <a:spAutoFit/>
          </a:bodyPr>
          <a:lstStyle/>
          <a:p>
            <a:r>
              <a:rPr lang="en-US" dirty="0">
                <a:solidFill>
                  <a:srgbClr val="FF0000"/>
                </a:solidFill>
              </a:rPr>
              <a:t>Sample</a:t>
            </a:r>
          </a:p>
        </p:txBody>
      </p:sp>
      <p:sp>
        <p:nvSpPr>
          <p:cNvPr id="70" name="Rectangle 69">
            <a:extLst>
              <a:ext uri="{FF2B5EF4-FFF2-40B4-BE49-F238E27FC236}">
                <a16:creationId xmlns:a16="http://schemas.microsoft.com/office/drawing/2014/main" id="{2AD8E215-9551-444F-B0D1-F74068C320C4}"/>
              </a:ext>
            </a:extLst>
          </p:cNvPr>
          <p:cNvSpPr/>
          <p:nvPr/>
        </p:nvSpPr>
        <p:spPr>
          <a:xfrm>
            <a:off x="802420" y="2803805"/>
            <a:ext cx="2104166" cy="461665"/>
          </a:xfrm>
          <a:prstGeom prst="rect">
            <a:avLst/>
          </a:prstGeom>
        </p:spPr>
        <p:txBody>
          <a:bodyPr wrap="none">
            <a:spAutoFit/>
          </a:bodyPr>
          <a:lstStyle/>
          <a:p>
            <a:r>
              <a:rPr lang="en-US" sz="2400" dirty="0"/>
              <a:t>Null hypothesis</a:t>
            </a:r>
            <a:endParaRPr lang="en-US" sz="2400" b="1" dirty="0">
              <a:solidFill>
                <a:srgbClr val="FF0000"/>
              </a:solidFill>
              <a:latin typeface="Lucida Handwriting" panose="03010101010101010101" pitchFamily="66" charset="77"/>
            </a:endParaRPr>
          </a:p>
        </p:txBody>
      </p:sp>
      <p:sp>
        <p:nvSpPr>
          <p:cNvPr id="71" name="Rectangle 70">
            <a:extLst>
              <a:ext uri="{FF2B5EF4-FFF2-40B4-BE49-F238E27FC236}">
                <a16:creationId xmlns:a16="http://schemas.microsoft.com/office/drawing/2014/main" id="{EB3D602E-8135-FF45-8159-4C2F20F01E5C}"/>
              </a:ext>
            </a:extLst>
          </p:cNvPr>
          <p:cNvSpPr/>
          <p:nvPr/>
        </p:nvSpPr>
        <p:spPr>
          <a:xfrm>
            <a:off x="2901668" y="2738297"/>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0</a:t>
            </a:r>
            <a:endParaRPr lang="en-US" sz="2800"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F7DC8EB-7C65-694C-AED6-14098B5FEFCD}"/>
                  </a:ext>
                </a:extLst>
              </p:cNvPr>
              <p:cNvSpPr txBox="1"/>
              <p:nvPr/>
            </p:nvSpPr>
            <p:spPr>
              <a:xfrm>
                <a:off x="6007146" y="4360519"/>
                <a:ext cx="1567673" cy="734881"/>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Z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dirty="0">
                            <a:solidFill>
                              <a:srgbClr val="7030A0"/>
                            </a:solidFill>
                            <a:latin typeface="Lucida Handwriting" panose="03010101010101010101" pitchFamily="66" charset="77"/>
                          </a:rPr>
                          <m:t>𝜎</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59" name="TextBox 58">
                <a:extLst>
                  <a:ext uri="{FF2B5EF4-FFF2-40B4-BE49-F238E27FC236}">
                    <a16:creationId xmlns:a16="http://schemas.microsoft.com/office/drawing/2014/main" id="{9F7DC8EB-7C65-694C-AED6-14098B5FEFCD}"/>
                  </a:ext>
                </a:extLst>
              </p:cNvPr>
              <p:cNvSpPr txBox="1">
                <a:spLocks noRot="1" noChangeAspect="1" noMove="1" noResize="1" noEditPoints="1" noAdjustHandles="1" noChangeArrowheads="1" noChangeShapeType="1" noTextEdit="1"/>
              </p:cNvSpPr>
              <p:nvPr/>
            </p:nvSpPr>
            <p:spPr>
              <a:xfrm>
                <a:off x="6007146" y="4360519"/>
                <a:ext cx="1567673" cy="734881"/>
              </a:xfrm>
              <a:prstGeom prst="rect">
                <a:avLst/>
              </a:prstGeom>
              <a:blipFill>
                <a:blip r:embed="rId4"/>
                <a:stretch>
                  <a:fillRect l="-5645" t="-1695"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82E4C2A-FF06-ED45-A49A-B55BF4A1EC69}"/>
                  </a:ext>
                </a:extLst>
              </p:cNvPr>
              <p:cNvSpPr txBox="1"/>
              <p:nvPr/>
            </p:nvSpPr>
            <p:spPr>
              <a:xfrm>
                <a:off x="5915550" y="5169517"/>
                <a:ext cx="1750864" cy="747192"/>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T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i="0" dirty="0" smtClean="0">
                            <a:solidFill>
                              <a:srgbClr val="FF0000"/>
                            </a:solidFill>
                            <a:latin typeface="Lucida Handwriting" panose="03010101010101010101" pitchFamily="66" charset="77"/>
                          </a:rPr>
                          <m:t>SD</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61" name="TextBox 60">
                <a:extLst>
                  <a:ext uri="{FF2B5EF4-FFF2-40B4-BE49-F238E27FC236}">
                    <a16:creationId xmlns:a16="http://schemas.microsoft.com/office/drawing/2014/main" id="{782E4C2A-FF06-ED45-A49A-B55BF4A1EC69}"/>
                  </a:ext>
                </a:extLst>
              </p:cNvPr>
              <p:cNvSpPr txBox="1">
                <a:spLocks noRot="1" noChangeAspect="1" noMove="1" noResize="1" noEditPoints="1" noAdjustHandles="1" noChangeArrowheads="1" noChangeShapeType="1" noTextEdit="1"/>
              </p:cNvSpPr>
              <p:nvPr/>
            </p:nvSpPr>
            <p:spPr>
              <a:xfrm>
                <a:off x="5915550" y="5169517"/>
                <a:ext cx="1750864" cy="747192"/>
              </a:xfrm>
              <a:prstGeom prst="rect">
                <a:avLst/>
              </a:prstGeom>
              <a:blipFill>
                <a:blip r:embed="rId5"/>
                <a:stretch>
                  <a:fillRect l="-5036" t="-1667" b="-6667"/>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599F90BF-7087-E547-A179-E71C8588E869}"/>
              </a:ext>
            </a:extLst>
          </p:cNvPr>
          <p:cNvSpPr txBox="1"/>
          <p:nvPr/>
        </p:nvSpPr>
        <p:spPr>
          <a:xfrm>
            <a:off x="4682514"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6D068817-8FD6-7C46-AF84-C1B3075FF043}"/>
                  </a:ext>
                </a:extLst>
              </p:cNvPr>
              <p:cNvSpPr/>
              <p:nvPr/>
            </p:nvSpPr>
            <p:spPr>
              <a:xfrm>
                <a:off x="5155720" y="1659737"/>
                <a:ext cx="67678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m:oMathPara>
                </a14:m>
                <a:endParaRPr lang="en-US" sz="4400" dirty="0"/>
              </a:p>
            </p:txBody>
          </p:sp>
        </mc:Choice>
        <mc:Fallback xmlns="">
          <p:sp>
            <p:nvSpPr>
              <p:cNvPr id="86" name="Rectangle 85">
                <a:extLst>
                  <a:ext uri="{FF2B5EF4-FFF2-40B4-BE49-F238E27FC236}">
                    <a16:creationId xmlns:a16="http://schemas.microsoft.com/office/drawing/2014/main" id="{6D068817-8FD6-7C46-AF84-C1B3075FF043}"/>
                  </a:ext>
                </a:extLst>
              </p:cNvPr>
              <p:cNvSpPr>
                <a:spLocks noRot="1" noChangeAspect="1" noMove="1" noResize="1" noEditPoints="1" noAdjustHandles="1" noChangeArrowheads="1" noChangeShapeType="1" noTextEdit="1"/>
              </p:cNvSpPr>
              <p:nvPr/>
            </p:nvSpPr>
            <p:spPr>
              <a:xfrm>
                <a:off x="5155720" y="1659737"/>
                <a:ext cx="676787" cy="769441"/>
              </a:xfrm>
              <a:prstGeom prst="rect">
                <a:avLst/>
              </a:prstGeom>
              <a:blipFill>
                <a:blip r:embed="rId6"/>
                <a:stretch>
                  <a:fillRect l="-1852" r="-1852" b="-3279"/>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id="{5655A07B-CC33-614D-9B1E-409A555EEA7C}"/>
              </a:ext>
            </a:extLst>
          </p:cNvPr>
          <p:cNvSpPr txBox="1"/>
          <p:nvPr/>
        </p:nvSpPr>
        <p:spPr>
          <a:xfrm>
            <a:off x="5856265"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4B3FD88C-B40A-1F45-85C6-FB2DF7589EB2}"/>
                  </a:ext>
                </a:extLst>
              </p:cNvPr>
              <p:cNvSpPr txBox="1"/>
              <p:nvPr/>
            </p:nvSpPr>
            <p:spPr>
              <a:xfrm>
                <a:off x="6331904" y="1782847"/>
                <a:ext cx="1718740"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Z</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r>
                  <a:rPr lang="en-US" sz="2800" b="1" dirty="0"/>
                  <a:t> or </a:t>
                </a:r>
                <a:r>
                  <a:rPr lang="en-US" sz="2800" b="1" dirty="0">
                    <a:solidFill>
                      <a:srgbClr val="FF0000"/>
                    </a:solidFill>
                    <a:latin typeface="Lucida Handwriting" panose="03010101010101010101" pitchFamily="66" charset="77"/>
                  </a:rPr>
                  <a:t>T</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endParaRPr lang="en-US" sz="2800" b="1" baseline="-25000" dirty="0">
                  <a:latin typeface="Lucida Handwriting" panose="03010101010101010101" pitchFamily="66" charset="77"/>
                </a:endParaRPr>
              </a:p>
            </p:txBody>
          </p:sp>
        </mc:Choice>
        <mc:Fallback xmlns="">
          <p:sp>
            <p:nvSpPr>
              <p:cNvPr id="88" name="TextBox 87">
                <a:extLst>
                  <a:ext uri="{FF2B5EF4-FFF2-40B4-BE49-F238E27FC236}">
                    <a16:creationId xmlns:a16="http://schemas.microsoft.com/office/drawing/2014/main" id="{4B3FD88C-B40A-1F45-85C6-FB2DF7589EB2}"/>
                  </a:ext>
                </a:extLst>
              </p:cNvPr>
              <p:cNvSpPr txBox="1">
                <a:spLocks noRot="1" noChangeAspect="1" noMove="1" noResize="1" noEditPoints="1" noAdjustHandles="1" noChangeArrowheads="1" noChangeShapeType="1" noTextEdit="1"/>
              </p:cNvSpPr>
              <p:nvPr/>
            </p:nvSpPr>
            <p:spPr>
              <a:xfrm>
                <a:off x="6331904" y="1782847"/>
                <a:ext cx="1718740" cy="523220"/>
              </a:xfrm>
              <a:prstGeom prst="rect">
                <a:avLst/>
              </a:prstGeom>
              <a:blipFill>
                <a:blip r:embed="rId7"/>
                <a:stretch>
                  <a:fillRect l="-7353" t="-11628" r="-735" b="-30233"/>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112ED759-AFE1-6544-B330-A2A9A7410E71}"/>
              </a:ext>
            </a:extLst>
          </p:cNvPr>
          <p:cNvSpPr/>
          <p:nvPr/>
        </p:nvSpPr>
        <p:spPr>
          <a:xfrm>
            <a:off x="2325792" y="5562057"/>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sp>
        <p:nvSpPr>
          <p:cNvPr id="62" name="Rectangle 61">
            <a:extLst>
              <a:ext uri="{FF2B5EF4-FFF2-40B4-BE49-F238E27FC236}">
                <a16:creationId xmlns:a16="http://schemas.microsoft.com/office/drawing/2014/main" id="{33ED927A-6155-C648-AAF4-A14398074BCD}"/>
              </a:ext>
            </a:extLst>
          </p:cNvPr>
          <p:cNvSpPr/>
          <p:nvPr/>
        </p:nvSpPr>
        <p:spPr>
          <a:xfrm>
            <a:off x="4090596" y="5245153"/>
            <a:ext cx="32252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a:t>
            </a:r>
            <a:endParaRPr lang="en-US" dirty="0">
              <a:solidFill>
                <a:schemeClr val="accent2">
                  <a:lumMod val="75000"/>
                </a:schemeClr>
              </a:solidFill>
            </a:endParaRPr>
          </a:p>
        </p:txBody>
      </p:sp>
      <p:cxnSp>
        <p:nvCxnSpPr>
          <p:cNvPr id="78" name="Straight Connector 77">
            <a:extLst>
              <a:ext uri="{FF2B5EF4-FFF2-40B4-BE49-F238E27FC236}">
                <a16:creationId xmlns:a16="http://schemas.microsoft.com/office/drawing/2014/main" id="{EB446748-8B75-4D47-964F-1933082554F3}"/>
              </a:ext>
            </a:extLst>
          </p:cNvPr>
          <p:cNvCxnSpPr>
            <a:cxnSpLocks/>
          </p:cNvCxnSpPr>
          <p:nvPr/>
        </p:nvCxnSpPr>
        <p:spPr>
          <a:xfrm flipV="1">
            <a:off x="3783814" y="5576403"/>
            <a:ext cx="448947" cy="33940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8A92E99-A0F2-E04B-BA98-6F7498FDC3F8}"/>
              </a:ext>
            </a:extLst>
          </p:cNvPr>
          <p:cNvGrpSpPr/>
          <p:nvPr/>
        </p:nvGrpSpPr>
        <p:grpSpPr>
          <a:xfrm>
            <a:off x="3372607" y="5259650"/>
            <a:ext cx="614462" cy="842749"/>
            <a:chOff x="3372607" y="5259650"/>
            <a:chExt cx="614462" cy="842749"/>
          </a:xfrm>
        </p:grpSpPr>
        <p:pic>
          <p:nvPicPr>
            <p:cNvPr id="83" name="Graphic 82" descr="Flag">
              <a:extLst>
                <a:ext uri="{FF2B5EF4-FFF2-40B4-BE49-F238E27FC236}">
                  <a16:creationId xmlns:a16="http://schemas.microsoft.com/office/drawing/2014/main" id="{B92C88A8-9D29-5948-B15D-F614276DC3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72607" y="5259650"/>
              <a:ext cx="614462" cy="614462"/>
            </a:xfrm>
            <a:prstGeom prst="rect">
              <a:avLst/>
            </a:prstGeom>
          </p:spPr>
        </p:pic>
        <p:cxnSp>
          <p:nvCxnSpPr>
            <p:cNvPr id="9" name="Straight Connector 8">
              <a:extLst>
                <a:ext uri="{FF2B5EF4-FFF2-40B4-BE49-F238E27FC236}">
                  <a16:creationId xmlns:a16="http://schemas.microsoft.com/office/drawing/2014/main" id="{A27AD7BB-8128-A143-A516-DB845118B37C}"/>
                </a:ext>
              </a:extLst>
            </p:cNvPr>
            <p:cNvCxnSpPr/>
            <p:nvPr/>
          </p:nvCxnSpPr>
          <p:spPr>
            <a:xfrm>
              <a:off x="3518329" y="5755857"/>
              <a:ext cx="0" cy="346542"/>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E9D71EEE-9B16-034D-A0AF-B7F36B878B7A}"/>
              </a:ext>
            </a:extLst>
          </p:cNvPr>
          <p:cNvSpPr/>
          <p:nvPr/>
        </p:nvSpPr>
        <p:spPr>
          <a:xfrm>
            <a:off x="3332220" y="6072804"/>
            <a:ext cx="372218"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a:t>
            </a:r>
            <a:endParaRPr lang="en-US" sz="1400" dirty="0"/>
          </a:p>
        </p:txBody>
      </p:sp>
      <p:sp>
        <p:nvSpPr>
          <p:cNvPr id="89" name="Rectangle 88">
            <a:extLst>
              <a:ext uri="{FF2B5EF4-FFF2-40B4-BE49-F238E27FC236}">
                <a16:creationId xmlns:a16="http://schemas.microsoft.com/office/drawing/2014/main" id="{0087F1F2-2158-AC43-8631-5EC6658E0216}"/>
              </a:ext>
            </a:extLst>
          </p:cNvPr>
          <p:cNvSpPr/>
          <p:nvPr/>
        </p:nvSpPr>
        <p:spPr>
          <a:xfrm>
            <a:off x="3330617" y="6277333"/>
            <a:ext cx="375424"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a:t>
            </a:r>
            <a:endParaRPr lang="en-US" sz="1400" dirty="0"/>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DA8BB7A3-4420-6748-BBCC-78047C9C5998}"/>
                  </a:ext>
                </a:extLst>
              </p:cNvPr>
              <p:cNvSpPr txBox="1"/>
              <p:nvPr/>
            </p:nvSpPr>
            <p:spPr>
              <a:xfrm>
                <a:off x="2135264" y="6025501"/>
                <a:ext cx="444352" cy="307777"/>
              </a:xfrm>
              <a:prstGeom prst="rect">
                <a:avLst/>
              </a:prstGeom>
              <a:noFill/>
            </p:spPr>
            <p:txBody>
              <a:bodyPr wrap="squar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4" name="TextBox 93">
                <a:extLst>
                  <a:ext uri="{FF2B5EF4-FFF2-40B4-BE49-F238E27FC236}">
                    <a16:creationId xmlns:a16="http://schemas.microsoft.com/office/drawing/2014/main" id="{DA8BB7A3-4420-6748-BBCC-78047C9C5998}"/>
                  </a:ext>
                </a:extLst>
              </p:cNvPr>
              <p:cNvSpPr txBox="1">
                <a:spLocks noRot="1" noChangeAspect="1" noMove="1" noResize="1" noEditPoints="1" noAdjustHandles="1" noChangeArrowheads="1" noChangeShapeType="1" noTextEdit="1"/>
              </p:cNvSpPr>
              <p:nvPr/>
            </p:nvSpPr>
            <p:spPr>
              <a:xfrm>
                <a:off x="2135264" y="6025501"/>
                <a:ext cx="444352" cy="307777"/>
              </a:xfrm>
              <a:prstGeom prst="rect">
                <a:avLst/>
              </a:prstGeom>
              <a:blipFill>
                <a:blip r:embed="rId10"/>
                <a:stretch>
                  <a:fillRect l="-5714" b="-19231"/>
                </a:stretch>
              </a:blipFill>
            </p:spPr>
            <p:txBody>
              <a:bodyPr/>
              <a:lstStyle/>
              <a:p>
                <a:r>
                  <a:rPr lang="en-US">
                    <a:noFill/>
                  </a:rPr>
                  <a:t> </a:t>
                </a:r>
              </a:p>
            </p:txBody>
          </p:sp>
        </mc:Fallback>
      </mc:AlternateContent>
      <p:cxnSp>
        <p:nvCxnSpPr>
          <p:cNvPr id="95" name="Straight Connector 94">
            <a:extLst>
              <a:ext uri="{FF2B5EF4-FFF2-40B4-BE49-F238E27FC236}">
                <a16:creationId xmlns:a16="http://schemas.microsoft.com/office/drawing/2014/main" id="{9083C795-6AA8-A24E-A940-83515603F1A4}"/>
              </a:ext>
            </a:extLst>
          </p:cNvPr>
          <p:cNvCxnSpPr>
            <a:cxnSpLocks/>
            <a:endCxn id="52" idx="1"/>
          </p:cNvCxnSpPr>
          <p:nvPr/>
        </p:nvCxnSpPr>
        <p:spPr>
          <a:xfrm flipH="1" flipV="1">
            <a:off x="2351299" y="5606092"/>
            <a:ext cx="6142" cy="48329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858588A-2EC8-C543-AF60-17A119C388DA}"/>
                  </a:ext>
                </a:extLst>
              </p:cNvPr>
              <p:cNvSpPr txBox="1"/>
              <p:nvPr/>
            </p:nvSpPr>
            <p:spPr>
              <a:xfrm>
                <a:off x="2133661" y="6225078"/>
                <a:ext cx="447558" cy="307777"/>
              </a:xfrm>
              <a:prstGeom prst="rect">
                <a:avLst/>
              </a:prstGeom>
              <a:noFill/>
            </p:spPr>
            <p:txBody>
              <a:bodyPr wrap="squar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6" name="TextBox 95">
                <a:extLst>
                  <a:ext uri="{FF2B5EF4-FFF2-40B4-BE49-F238E27FC236}">
                    <a16:creationId xmlns:a16="http://schemas.microsoft.com/office/drawing/2014/main" id="{9858588A-2EC8-C543-AF60-17A119C388DA}"/>
                  </a:ext>
                </a:extLst>
              </p:cNvPr>
              <p:cNvSpPr txBox="1">
                <a:spLocks noRot="1" noChangeAspect="1" noMove="1" noResize="1" noEditPoints="1" noAdjustHandles="1" noChangeArrowheads="1" noChangeShapeType="1" noTextEdit="1"/>
              </p:cNvSpPr>
              <p:nvPr/>
            </p:nvSpPr>
            <p:spPr>
              <a:xfrm>
                <a:off x="2133661" y="6225078"/>
                <a:ext cx="447558" cy="307777"/>
              </a:xfrm>
              <a:prstGeom prst="rect">
                <a:avLst/>
              </a:prstGeom>
              <a:blipFill>
                <a:blip r:embed="rId11"/>
                <a:stretch>
                  <a:fillRect l="-571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4F7E4B8C-A752-824F-ABA4-552A0C9E4CA9}"/>
                  </a:ext>
                </a:extLst>
              </p:cNvPr>
              <p:cNvSpPr txBox="1"/>
              <p:nvPr/>
            </p:nvSpPr>
            <p:spPr>
              <a:xfrm>
                <a:off x="3793928" y="6025501"/>
                <a:ext cx="444352"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7" name="TextBox 96">
                <a:extLst>
                  <a:ext uri="{FF2B5EF4-FFF2-40B4-BE49-F238E27FC236}">
                    <a16:creationId xmlns:a16="http://schemas.microsoft.com/office/drawing/2014/main" id="{4F7E4B8C-A752-824F-ABA4-552A0C9E4CA9}"/>
                  </a:ext>
                </a:extLst>
              </p:cNvPr>
              <p:cNvSpPr txBox="1">
                <a:spLocks noRot="1" noChangeAspect="1" noMove="1" noResize="1" noEditPoints="1" noAdjustHandles="1" noChangeArrowheads="1" noChangeShapeType="1" noTextEdit="1"/>
              </p:cNvSpPr>
              <p:nvPr/>
            </p:nvSpPr>
            <p:spPr>
              <a:xfrm>
                <a:off x="3793928" y="6025501"/>
                <a:ext cx="444352" cy="307777"/>
              </a:xfrm>
              <a:prstGeom prst="rect">
                <a:avLst/>
              </a:prstGeom>
              <a:blipFill>
                <a:blip r:embed="rId12"/>
                <a:stretch>
                  <a:fillRect l="-2778" b="-19231"/>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9AD4C97-6046-2E47-9385-95D8A75102BC}"/>
              </a:ext>
            </a:extLst>
          </p:cNvPr>
          <p:cNvCxnSpPr>
            <a:cxnSpLocks/>
          </p:cNvCxnSpPr>
          <p:nvPr/>
        </p:nvCxnSpPr>
        <p:spPr>
          <a:xfrm flipV="1">
            <a:off x="4016104" y="5931537"/>
            <a:ext cx="0" cy="15784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3046475-6D37-2B40-B0BC-F6DDDD1D69D3}"/>
                  </a:ext>
                </a:extLst>
              </p:cNvPr>
              <p:cNvSpPr txBox="1"/>
              <p:nvPr/>
            </p:nvSpPr>
            <p:spPr>
              <a:xfrm>
                <a:off x="3792325" y="6225078"/>
                <a:ext cx="447558" cy="307777"/>
              </a:xfrm>
              <a:prstGeom prst="rect">
                <a:avLst/>
              </a:prstGeom>
              <a:noFill/>
            </p:spPr>
            <p:txBody>
              <a:bodyPr wrap="non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xmlns="">
          <p:sp>
            <p:nvSpPr>
              <p:cNvPr id="99" name="TextBox 98">
                <a:extLst>
                  <a:ext uri="{FF2B5EF4-FFF2-40B4-BE49-F238E27FC236}">
                    <a16:creationId xmlns:a16="http://schemas.microsoft.com/office/drawing/2014/main" id="{03046475-6D37-2B40-B0BC-F6DDDD1D69D3}"/>
                  </a:ext>
                </a:extLst>
              </p:cNvPr>
              <p:cNvSpPr txBox="1">
                <a:spLocks noRot="1" noChangeAspect="1" noMove="1" noResize="1" noEditPoints="1" noAdjustHandles="1" noChangeArrowheads="1" noChangeShapeType="1" noTextEdit="1"/>
              </p:cNvSpPr>
              <p:nvPr/>
            </p:nvSpPr>
            <p:spPr>
              <a:xfrm>
                <a:off x="3792325" y="6225078"/>
                <a:ext cx="447558" cy="307777"/>
              </a:xfrm>
              <a:prstGeom prst="rect">
                <a:avLst/>
              </a:prstGeom>
              <a:blipFill>
                <a:blip r:embed="rId13"/>
                <a:stretch>
                  <a:fillRect l="-2778" b="-20000"/>
                </a:stretch>
              </a:blipFill>
            </p:spPr>
            <p:txBody>
              <a:bodyPr/>
              <a:lstStyle/>
              <a:p>
                <a:r>
                  <a:rPr lang="en-US">
                    <a:noFill/>
                  </a:rPr>
                  <a:t> </a:t>
                </a:r>
              </a:p>
            </p:txBody>
          </p:sp>
        </mc:Fallback>
      </mc:AlternateContent>
      <p:sp>
        <p:nvSpPr>
          <p:cNvPr id="100" name="Rectangle 99">
            <a:extLst>
              <a:ext uri="{FF2B5EF4-FFF2-40B4-BE49-F238E27FC236}">
                <a16:creationId xmlns:a16="http://schemas.microsoft.com/office/drawing/2014/main" id="{B69F9759-6E5E-DB48-9E85-9A265DA6ABC5}"/>
              </a:ext>
            </a:extLst>
          </p:cNvPr>
          <p:cNvSpPr/>
          <p:nvPr/>
        </p:nvSpPr>
        <p:spPr>
          <a:xfrm>
            <a:off x="5787342" y="2810098"/>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&lt; </a:t>
            </a:r>
            <a:r>
              <a:rPr lang="en-US" b="1" dirty="0">
                <a:solidFill>
                  <a:srgbClr val="FF0000"/>
                </a:solidFill>
                <a:latin typeface="Lucida Handwriting" panose="03010101010101010101" pitchFamily="66" charset="77"/>
              </a:rPr>
              <a:t>158 cm</a:t>
            </a:r>
            <a:endParaRPr lang="en-US" dirty="0">
              <a:solidFill>
                <a:srgbClr val="FF0000"/>
              </a:solidFill>
            </a:endParaRPr>
          </a:p>
        </p:txBody>
      </p:sp>
    </p:spTree>
    <p:extLst>
      <p:ext uri="{BB962C8B-B14F-4D97-AF65-F5344CB8AC3E}">
        <p14:creationId xmlns:p14="http://schemas.microsoft.com/office/powerpoint/2010/main" val="8597150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par>
                                <p:cTn id="12" presetID="22" presetClass="entr" presetSubtype="8" fill="hold"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left)">
                                      <p:cBhvr>
                                        <p:cTn id="14" dur="500"/>
                                        <p:tgtEl>
                                          <p:spTgt spid="7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dissolve">
                                      <p:cBhvr>
                                        <p:cTn id="17" dur="500"/>
                                        <p:tgtEl>
                                          <p:spTgt spid="62"/>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dissolve">
                                      <p:cBhvr>
                                        <p:cTn id="25" dur="500"/>
                                        <p:tgtEl>
                                          <p:spTgt spid="84"/>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dissolve">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down)">
                                      <p:cBhvr>
                                        <p:cTn id="34" dur="500"/>
                                        <p:tgtEl>
                                          <p:spTgt spid="95"/>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dissolve">
                                      <p:cBhvr>
                                        <p:cTn id="38" dur="500"/>
                                        <p:tgtEl>
                                          <p:spTgt spid="94"/>
                                        </p:tgtEl>
                                      </p:cBhvr>
                                    </p:animEffec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dissolv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1" fill="hold" nodeType="clickEffect">
                                  <p:stCondLst>
                                    <p:cond delay="0"/>
                                  </p:stCondLst>
                                  <p:childTnLst>
                                    <p:animEffect transition="out" filter="wipe(up)">
                                      <p:cBhvr>
                                        <p:cTn id="46" dur="500"/>
                                        <p:tgtEl>
                                          <p:spTgt spid="95"/>
                                        </p:tgtEl>
                                      </p:cBhvr>
                                    </p:animEffect>
                                    <p:set>
                                      <p:cBhvr>
                                        <p:cTn id="47" dur="1" fill="hold">
                                          <p:stCondLst>
                                            <p:cond delay="499"/>
                                          </p:stCondLst>
                                        </p:cTn>
                                        <p:tgtEl>
                                          <p:spTgt spid="95"/>
                                        </p:tgtEl>
                                        <p:attrNameLst>
                                          <p:attrName>style.visibility</p:attrName>
                                        </p:attrNameLst>
                                      </p:cBhvr>
                                      <p:to>
                                        <p:strVal val="hidden"/>
                                      </p:to>
                                    </p:set>
                                  </p:childTnLst>
                                </p:cTn>
                              </p:par>
                            </p:childTnLst>
                          </p:cTn>
                        </p:par>
                        <p:par>
                          <p:cTn id="48" fill="hold">
                            <p:stCondLst>
                              <p:cond delay="500"/>
                            </p:stCondLst>
                            <p:childTnLst>
                              <p:par>
                                <p:cTn id="49" presetID="9" presetClass="exit" presetSubtype="0" fill="hold" grpId="1" nodeType="afterEffect">
                                  <p:stCondLst>
                                    <p:cond delay="0"/>
                                  </p:stCondLst>
                                  <p:childTnLst>
                                    <p:animEffect transition="out" filter="dissolve">
                                      <p:cBhvr>
                                        <p:cTn id="50" dur="500"/>
                                        <p:tgtEl>
                                          <p:spTgt spid="94"/>
                                        </p:tgtEl>
                                      </p:cBhvr>
                                    </p:animEffect>
                                    <p:set>
                                      <p:cBhvr>
                                        <p:cTn id="51" dur="1" fill="hold">
                                          <p:stCondLst>
                                            <p:cond delay="499"/>
                                          </p:stCondLst>
                                        </p:cTn>
                                        <p:tgtEl>
                                          <p:spTgt spid="94"/>
                                        </p:tgtEl>
                                        <p:attrNameLst>
                                          <p:attrName>style.visibility</p:attrName>
                                        </p:attrNameLst>
                                      </p:cBhvr>
                                      <p:to>
                                        <p:strVal val="hidden"/>
                                      </p:to>
                                    </p:set>
                                  </p:childTnLst>
                                </p:cTn>
                              </p:par>
                            </p:childTnLst>
                          </p:cTn>
                        </p:par>
                        <p:par>
                          <p:cTn id="52" fill="hold">
                            <p:stCondLst>
                              <p:cond delay="1000"/>
                            </p:stCondLst>
                            <p:childTnLst>
                              <p:par>
                                <p:cTn id="53" presetID="9" presetClass="exit" presetSubtype="0" fill="hold" grpId="1" nodeType="afterEffect">
                                  <p:stCondLst>
                                    <p:cond delay="0"/>
                                  </p:stCondLst>
                                  <p:childTnLst>
                                    <p:animEffect transition="out" filter="dissolve">
                                      <p:cBhvr>
                                        <p:cTn id="54" dur="500"/>
                                        <p:tgtEl>
                                          <p:spTgt spid="96"/>
                                        </p:tgtEl>
                                      </p:cBhvr>
                                    </p:animEffect>
                                    <p:set>
                                      <p:cBhvr>
                                        <p:cTn id="55" dur="1" fill="hold">
                                          <p:stCondLst>
                                            <p:cond delay="499"/>
                                          </p:stCondLst>
                                        </p:cTn>
                                        <p:tgtEl>
                                          <p:spTgt spid="96"/>
                                        </p:tgtEl>
                                        <p:attrNameLst>
                                          <p:attrName>style.visibility</p:attrName>
                                        </p:attrNameLst>
                                      </p:cBhvr>
                                      <p:to>
                                        <p:strVal val="hidden"/>
                                      </p:to>
                                    </p:set>
                                  </p:childTnLst>
                                </p:cTn>
                              </p:par>
                            </p:childTnLst>
                          </p:cTn>
                        </p:par>
                        <p:par>
                          <p:cTn id="56" fill="hold">
                            <p:stCondLst>
                              <p:cond delay="1500"/>
                            </p:stCondLst>
                            <p:childTnLst>
                              <p:par>
                                <p:cTn id="57" presetID="22" presetClass="entr" presetSubtype="4" fill="hold" nodeType="after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wipe(down)">
                                      <p:cBhvr>
                                        <p:cTn id="59" dur="500"/>
                                        <p:tgtEl>
                                          <p:spTgt spid="98"/>
                                        </p:tgtEl>
                                      </p:cBhvr>
                                    </p:animEffect>
                                  </p:childTnLst>
                                </p:cTn>
                              </p:par>
                            </p:childTnLst>
                          </p:cTn>
                        </p:par>
                        <p:par>
                          <p:cTn id="60" fill="hold">
                            <p:stCondLst>
                              <p:cond delay="2000"/>
                            </p:stCondLst>
                            <p:childTnLst>
                              <p:par>
                                <p:cTn id="61" presetID="9"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dissolve">
                                      <p:cBhvr>
                                        <p:cTn id="63" dur="500"/>
                                        <p:tgtEl>
                                          <p:spTgt spid="97"/>
                                        </p:tgtEl>
                                      </p:cBhvr>
                                    </p:animEffect>
                                  </p:childTnLst>
                                </p:cTn>
                              </p:par>
                            </p:childTnLst>
                          </p:cTn>
                        </p:par>
                        <p:par>
                          <p:cTn id="64" fill="hold">
                            <p:stCondLst>
                              <p:cond delay="2500"/>
                            </p:stCondLst>
                            <p:childTnLst>
                              <p:par>
                                <p:cTn id="65" presetID="9" presetClass="entr" presetSubtype="0" fill="hold" grpId="0" nodeType="after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dissolve">
                                      <p:cBhvr>
                                        <p:cTn id="67" dur="500"/>
                                        <p:tgtEl>
                                          <p:spTgt spid="99"/>
                                        </p:tgtEl>
                                      </p:cBhvr>
                                    </p:animEffect>
                                  </p:childTnLst>
                                </p:cTn>
                              </p:par>
                            </p:childTnLst>
                          </p:cTn>
                        </p:par>
                        <p:par>
                          <p:cTn id="68" fill="hold">
                            <p:stCondLst>
                              <p:cond delay="3000"/>
                            </p:stCondLst>
                            <p:childTnLst>
                              <p:par>
                                <p:cTn id="69" presetID="23" presetClass="emph" presetSubtype="0" fill="hold" nodeType="afterEffect">
                                  <p:stCondLst>
                                    <p:cond delay="0"/>
                                  </p:stCondLst>
                                  <p:childTnLst>
                                    <p:animClr clrSpc="hsl" dir="cw">
                                      <p:cBhvr override="childStyle">
                                        <p:cTn id="70" dur="500" fill="hold"/>
                                        <p:tgtEl>
                                          <p:spTgt spid="98"/>
                                        </p:tgtEl>
                                        <p:attrNameLst>
                                          <p:attrName>style.color</p:attrName>
                                        </p:attrNameLst>
                                      </p:cBhvr>
                                      <p:by>
                                        <p:hsl h="10842353" s="0" l="0"/>
                                      </p:by>
                                    </p:animClr>
                                    <p:animClr clrSpc="hsl" dir="cw">
                                      <p:cBhvr>
                                        <p:cTn id="71" dur="500" fill="hold"/>
                                        <p:tgtEl>
                                          <p:spTgt spid="98"/>
                                        </p:tgtEl>
                                        <p:attrNameLst>
                                          <p:attrName>fillcolor</p:attrName>
                                        </p:attrNameLst>
                                      </p:cBhvr>
                                      <p:by>
                                        <p:hsl h="10842353" s="0" l="0"/>
                                      </p:by>
                                    </p:animClr>
                                    <p:animClr clrSpc="hsl" dir="cw">
                                      <p:cBhvr>
                                        <p:cTn id="72" dur="500" fill="hold"/>
                                        <p:tgtEl>
                                          <p:spTgt spid="98"/>
                                        </p:tgtEl>
                                        <p:attrNameLst>
                                          <p:attrName>stroke.color</p:attrName>
                                        </p:attrNameLst>
                                      </p:cBhvr>
                                      <p:by>
                                        <p:hsl h="10842353" s="0" l="0"/>
                                      </p:by>
                                    </p:animClr>
                                    <p:set>
                                      <p:cBhvr>
                                        <p:cTn id="73" dur="500" fill="hold"/>
                                        <p:tgtEl>
                                          <p:spTgt spid="98"/>
                                        </p:tgtEl>
                                        <p:attrNameLst>
                                          <p:attrName>fill.type</p:attrName>
                                        </p:attrNameLst>
                                      </p:cBhvr>
                                      <p:to>
                                        <p:strVal val="solid"/>
                                      </p:to>
                                    </p:set>
                                  </p:childTnLst>
                                </p:cTn>
                              </p:par>
                              <p:par>
                                <p:cTn id="74" presetID="23" presetClass="emph" presetSubtype="0" fill="hold" grpId="1" nodeType="withEffect">
                                  <p:stCondLst>
                                    <p:cond delay="0"/>
                                  </p:stCondLst>
                                  <p:childTnLst>
                                    <p:animClr clrSpc="hsl" dir="cw">
                                      <p:cBhvr override="childStyle">
                                        <p:cTn id="75" dur="500" fill="hold"/>
                                        <p:tgtEl>
                                          <p:spTgt spid="97"/>
                                        </p:tgtEl>
                                        <p:attrNameLst>
                                          <p:attrName>style.color</p:attrName>
                                        </p:attrNameLst>
                                      </p:cBhvr>
                                      <p:by>
                                        <p:hsl h="10842353" s="0" l="0"/>
                                      </p:by>
                                    </p:animClr>
                                    <p:animClr clrSpc="hsl" dir="cw">
                                      <p:cBhvr>
                                        <p:cTn id="76" dur="500" fill="hold"/>
                                        <p:tgtEl>
                                          <p:spTgt spid="97"/>
                                        </p:tgtEl>
                                        <p:attrNameLst>
                                          <p:attrName>fillcolor</p:attrName>
                                        </p:attrNameLst>
                                      </p:cBhvr>
                                      <p:by>
                                        <p:hsl h="10842353" s="0" l="0"/>
                                      </p:by>
                                    </p:animClr>
                                    <p:animClr clrSpc="hsl" dir="cw">
                                      <p:cBhvr>
                                        <p:cTn id="77" dur="500" fill="hold"/>
                                        <p:tgtEl>
                                          <p:spTgt spid="97"/>
                                        </p:tgtEl>
                                        <p:attrNameLst>
                                          <p:attrName>stroke.color</p:attrName>
                                        </p:attrNameLst>
                                      </p:cBhvr>
                                      <p:by>
                                        <p:hsl h="10842353" s="0" l="0"/>
                                      </p:by>
                                    </p:animClr>
                                    <p:set>
                                      <p:cBhvr>
                                        <p:cTn id="78" dur="500" fill="hold"/>
                                        <p:tgtEl>
                                          <p:spTgt spid="97"/>
                                        </p:tgtEl>
                                        <p:attrNameLst>
                                          <p:attrName>fill.type</p:attrName>
                                        </p:attrNameLst>
                                      </p:cBhvr>
                                      <p:to>
                                        <p:strVal val="solid"/>
                                      </p:to>
                                    </p:set>
                                  </p:childTnLst>
                                </p:cTn>
                              </p:par>
                              <p:par>
                                <p:cTn id="79" presetID="23" presetClass="emph" presetSubtype="0" fill="hold" grpId="1" nodeType="withEffect">
                                  <p:stCondLst>
                                    <p:cond delay="0"/>
                                  </p:stCondLst>
                                  <p:childTnLst>
                                    <p:animClr clrSpc="hsl" dir="cw">
                                      <p:cBhvr override="childStyle">
                                        <p:cTn id="80" dur="500" fill="hold"/>
                                        <p:tgtEl>
                                          <p:spTgt spid="99"/>
                                        </p:tgtEl>
                                        <p:attrNameLst>
                                          <p:attrName>style.color</p:attrName>
                                        </p:attrNameLst>
                                      </p:cBhvr>
                                      <p:by>
                                        <p:hsl h="10842353" s="0" l="0"/>
                                      </p:by>
                                    </p:animClr>
                                    <p:animClr clrSpc="hsl" dir="cw">
                                      <p:cBhvr>
                                        <p:cTn id="81" dur="500" fill="hold"/>
                                        <p:tgtEl>
                                          <p:spTgt spid="99"/>
                                        </p:tgtEl>
                                        <p:attrNameLst>
                                          <p:attrName>fillcolor</p:attrName>
                                        </p:attrNameLst>
                                      </p:cBhvr>
                                      <p:by>
                                        <p:hsl h="10842353" s="0" l="0"/>
                                      </p:by>
                                    </p:animClr>
                                    <p:animClr clrSpc="hsl" dir="cw">
                                      <p:cBhvr>
                                        <p:cTn id="82" dur="500" fill="hold"/>
                                        <p:tgtEl>
                                          <p:spTgt spid="99"/>
                                        </p:tgtEl>
                                        <p:attrNameLst>
                                          <p:attrName>stroke.color</p:attrName>
                                        </p:attrNameLst>
                                      </p:cBhvr>
                                      <p:by>
                                        <p:hsl h="10842353" s="0" l="0"/>
                                      </p:by>
                                    </p:animClr>
                                    <p:set>
                                      <p:cBhvr>
                                        <p:cTn id="83" dur="500" fill="hold"/>
                                        <p:tgtEl>
                                          <p:spTgt spid="9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nodeType="clickEffect">
                                  <p:stCondLst>
                                    <p:cond delay="0"/>
                                  </p:stCondLst>
                                  <p:childTnLst>
                                    <p:animEffect transition="out" filter="wipe(up)">
                                      <p:cBhvr>
                                        <p:cTn id="87" dur="500"/>
                                        <p:tgtEl>
                                          <p:spTgt spid="98"/>
                                        </p:tgtEl>
                                      </p:cBhvr>
                                    </p:animEffect>
                                    <p:set>
                                      <p:cBhvr>
                                        <p:cTn id="88" dur="1" fill="hold">
                                          <p:stCondLst>
                                            <p:cond delay="499"/>
                                          </p:stCondLst>
                                        </p:cTn>
                                        <p:tgtEl>
                                          <p:spTgt spid="98"/>
                                        </p:tgtEl>
                                        <p:attrNameLst>
                                          <p:attrName>style.visibility</p:attrName>
                                        </p:attrNameLst>
                                      </p:cBhvr>
                                      <p:to>
                                        <p:strVal val="hidden"/>
                                      </p:to>
                                    </p:set>
                                  </p:childTnLst>
                                </p:cTn>
                              </p:par>
                            </p:childTnLst>
                          </p:cTn>
                        </p:par>
                        <p:par>
                          <p:cTn id="89" fill="hold">
                            <p:stCondLst>
                              <p:cond delay="500"/>
                            </p:stCondLst>
                            <p:childTnLst>
                              <p:par>
                                <p:cTn id="90" presetID="9" presetClass="exit" presetSubtype="0" fill="hold" grpId="2" nodeType="afterEffect">
                                  <p:stCondLst>
                                    <p:cond delay="0"/>
                                  </p:stCondLst>
                                  <p:childTnLst>
                                    <p:animEffect transition="out" filter="dissolve">
                                      <p:cBhvr>
                                        <p:cTn id="91" dur="500"/>
                                        <p:tgtEl>
                                          <p:spTgt spid="97"/>
                                        </p:tgtEl>
                                      </p:cBhvr>
                                    </p:animEffect>
                                    <p:set>
                                      <p:cBhvr>
                                        <p:cTn id="92" dur="1" fill="hold">
                                          <p:stCondLst>
                                            <p:cond delay="499"/>
                                          </p:stCondLst>
                                        </p:cTn>
                                        <p:tgtEl>
                                          <p:spTgt spid="97"/>
                                        </p:tgtEl>
                                        <p:attrNameLst>
                                          <p:attrName>style.visibility</p:attrName>
                                        </p:attrNameLst>
                                      </p:cBhvr>
                                      <p:to>
                                        <p:strVal val="hidden"/>
                                      </p:to>
                                    </p:set>
                                  </p:childTnLst>
                                </p:cTn>
                              </p:par>
                            </p:childTnLst>
                          </p:cTn>
                        </p:par>
                        <p:par>
                          <p:cTn id="93" fill="hold">
                            <p:stCondLst>
                              <p:cond delay="1000"/>
                            </p:stCondLst>
                            <p:childTnLst>
                              <p:par>
                                <p:cTn id="94" presetID="9" presetClass="exit" presetSubtype="0" fill="hold" grpId="2" nodeType="afterEffect">
                                  <p:stCondLst>
                                    <p:cond delay="0"/>
                                  </p:stCondLst>
                                  <p:childTnLst>
                                    <p:animEffect transition="out" filter="dissolve">
                                      <p:cBhvr>
                                        <p:cTn id="95" dur="500"/>
                                        <p:tgtEl>
                                          <p:spTgt spid="99"/>
                                        </p:tgtEl>
                                      </p:cBhvr>
                                    </p:animEffect>
                                    <p:set>
                                      <p:cBhvr>
                                        <p:cTn id="96" dur="1" fill="hold">
                                          <p:stCondLst>
                                            <p:cond delay="499"/>
                                          </p:stCondLst>
                                        </p:cTn>
                                        <p:tgtEl>
                                          <p:spTgt spid="99"/>
                                        </p:tgtEl>
                                        <p:attrNameLst>
                                          <p:attrName>style.visibility</p:attrName>
                                        </p:attrNameLst>
                                      </p:cBhvr>
                                      <p:to>
                                        <p:strVal val="hidden"/>
                                      </p:to>
                                    </p:set>
                                  </p:childTnLst>
                                </p:cTn>
                              </p:par>
                            </p:childTnLst>
                          </p:cTn>
                        </p:par>
                        <p:par>
                          <p:cTn id="97" fill="hold">
                            <p:stCondLst>
                              <p:cond delay="1500"/>
                            </p:stCondLst>
                            <p:childTnLst>
                              <p:par>
                                <p:cTn id="98" presetID="9" presetClass="exit" presetSubtype="0" fill="hold" grpId="0" nodeType="afterEffect">
                                  <p:stCondLst>
                                    <p:cond delay="0"/>
                                  </p:stCondLst>
                                  <p:childTnLst>
                                    <p:animEffect transition="out" filter="dissolve">
                                      <p:cBhvr>
                                        <p:cTn id="99" dur="500"/>
                                        <p:tgtEl>
                                          <p:spTgt spid="93"/>
                                        </p:tgtEl>
                                      </p:cBhvr>
                                    </p:animEffect>
                                    <p:set>
                                      <p:cBhvr>
                                        <p:cTn id="100" dur="1" fill="hold">
                                          <p:stCondLst>
                                            <p:cond delay="499"/>
                                          </p:stCondLst>
                                        </p:cTn>
                                        <p:tgtEl>
                                          <p:spTgt spid="93"/>
                                        </p:tgtEl>
                                        <p:attrNameLst>
                                          <p:attrName>style.visibility</p:attrName>
                                        </p:attrNameLst>
                                      </p:cBhvr>
                                      <p:to>
                                        <p:strVal val="hidden"/>
                                      </p:to>
                                    </p:set>
                                  </p:childTnLst>
                                </p:cTn>
                              </p:par>
                              <p:par>
                                <p:cTn id="101" presetID="9" presetClass="entr" presetSubtype="0"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dissolve">
                                      <p:cBhvr>
                                        <p:cTn id="103" dur="500"/>
                                        <p:tgtEl>
                                          <p:spTgt spid="100"/>
                                        </p:tgtEl>
                                      </p:cBhvr>
                                    </p:animEffect>
                                  </p:childTnLst>
                                </p:cTn>
                              </p:par>
                            </p:childTnLst>
                          </p:cTn>
                        </p:par>
                        <p:par>
                          <p:cTn id="104" fill="hold">
                            <p:stCondLst>
                              <p:cond delay="2000"/>
                            </p:stCondLst>
                            <p:childTnLst>
                              <p:par>
                                <p:cTn id="105" presetID="22" presetClass="exit" presetSubtype="1" fill="hold" nodeType="afterEffect">
                                  <p:stCondLst>
                                    <p:cond delay="0"/>
                                  </p:stCondLst>
                                  <p:childTnLst>
                                    <p:animEffect transition="out" filter="wipe(up)">
                                      <p:cBhvr>
                                        <p:cTn id="106" dur="500"/>
                                        <p:tgtEl>
                                          <p:spTgt spid="10"/>
                                        </p:tgtEl>
                                      </p:cBhvr>
                                    </p:animEffect>
                                    <p:set>
                                      <p:cBhvr>
                                        <p:cTn id="107" dur="1" fill="hold">
                                          <p:stCondLst>
                                            <p:cond delay="499"/>
                                          </p:stCondLst>
                                        </p:cTn>
                                        <p:tgtEl>
                                          <p:spTgt spid="10"/>
                                        </p:tgtEl>
                                        <p:attrNameLst>
                                          <p:attrName>style.visibility</p:attrName>
                                        </p:attrNameLst>
                                      </p:cBhvr>
                                      <p:to>
                                        <p:strVal val="hidden"/>
                                      </p:to>
                                    </p:set>
                                  </p:childTnLst>
                                </p:cTn>
                              </p:par>
                            </p:childTnLst>
                          </p:cTn>
                        </p:par>
                        <p:par>
                          <p:cTn id="108" fill="hold">
                            <p:stCondLst>
                              <p:cond delay="2500"/>
                            </p:stCondLst>
                            <p:childTnLst>
                              <p:par>
                                <p:cTn id="109" presetID="9" presetClass="exit" presetSubtype="0" fill="hold" grpId="1" nodeType="afterEffect">
                                  <p:stCondLst>
                                    <p:cond delay="0"/>
                                  </p:stCondLst>
                                  <p:childTnLst>
                                    <p:animEffect transition="out" filter="dissolve">
                                      <p:cBhvr>
                                        <p:cTn id="110" dur="500"/>
                                        <p:tgtEl>
                                          <p:spTgt spid="84"/>
                                        </p:tgtEl>
                                      </p:cBhvr>
                                    </p:animEffect>
                                    <p:set>
                                      <p:cBhvr>
                                        <p:cTn id="111" dur="1" fill="hold">
                                          <p:stCondLst>
                                            <p:cond delay="499"/>
                                          </p:stCondLst>
                                        </p:cTn>
                                        <p:tgtEl>
                                          <p:spTgt spid="84"/>
                                        </p:tgtEl>
                                        <p:attrNameLst>
                                          <p:attrName>style.visibility</p:attrName>
                                        </p:attrNameLst>
                                      </p:cBhvr>
                                      <p:to>
                                        <p:strVal val="hidden"/>
                                      </p:to>
                                    </p:set>
                                  </p:childTnLst>
                                </p:cTn>
                              </p:par>
                            </p:childTnLst>
                          </p:cTn>
                        </p:par>
                        <p:par>
                          <p:cTn id="112" fill="hold">
                            <p:stCondLst>
                              <p:cond delay="3000"/>
                            </p:stCondLst>
                            <p:childTnLst>
                              <p:par>
                                <p:cTn id="113" presetID="9" presetClass="exit" presetSubtype="0" fill="hold" grpId="1" nodeType="afterEffect">
                                  <p:stCondLst>
                                    <p:cond delay="0"/>
                                  </p:stCondLst>
                                  <p:childTnLst>
                                    <p:animEffect transition="out" filter="dissolve">
                                      <p:cBhvr>
                                        <p:cTn id="114" dur="500"/>
                                        <p:tgtEl>
                                          <p:spTgt spid="89"/>
                                        </p:tgtEl>
                                      </p:cBhvr>
                                    </p:animEffect>
                                    <p:set>
                                      <p:cBhvr>
                                        <p:cTn id="115" dur="1" fill="hold">
                                          <p:stCondLst>
                                            <p:cond delay="499"/>
                                          </p:stCondLst>
                                        </p:cTn>
                                        <p:tgtEl>
                                          <p:spTgt spid="89"/>
                                        </p:tgtEl>
                                        <p:attrNameLst>
                                          <p:attrName>style.visibility</p:attrName>
                                        </p:attrNameLst>
                                      </p:cBhvr>
                                      <p:to>
                                        <p:strVal val="hidden"/>
                                      </p:to>
                                    </p:set>
                                  </p:childTnLst>
                                </p:cTn>
                              </p:par>
                            </p:childTnLst>
                          </p:cTn>
                        </p:par>
                        <p:par>
                          <p:cTn id="116" fill="hold">
                            <p:stCondLst>
                              <p:cond delay="3500"/>
                            </p:stCondLst>
                            <p:childTnLst>
                              <p:par>
                                <p:cTn id="117" presetID="9" presetClass="exit" presetSubtype="0" fill="hold" grpId="1" nodeType="afterEffect">
                                  <p:stCondLst>
                                    <p:cond delay="0"/>
                                  </p:stCondLst>
                                  <p:childTnLst>
                                    <p:animEffect transition="out" filter="dissolve">
                                      <p:cBhvr>
                                        <p:cTn id="118" dur="500"/>
                                        <p:tgtEl>
                                          <p:spTgt spid="56"/>
                                        </p:tgtEl>
                                      </p:cBhvr>
                                    </p:animEffect>
                                    <p:set>
                                      <p:cBhvr>
                                        <p:cTn id="119" dur="1" fill="hold">
                                          <p:stCondLst>
                                            <p:cond delay="499"/>
                                          </p:stCondLst>
                                        </p:cTn>
                                        <p:tgtEl>
                                          <p:spTgt spid="56"/>
                                        </p:tgtEl>
                                        <p:attrNameLst>
                                          <p:attrName>style.visibility</p:attrName>
                                        </p:attrNameLst>
                                      </p:cBhvr>
                                      <p:to>
                                        <p:strVal val="hidden"/>
                                      </p:to>
                                    </p:set>
                                  </p:childTnLst>
                                </p:cTn>
                              </p:par>
                            </p:childTnLst>
                          </p:cTn>
                        </p:par>
                        <p:par>
                          <p:cTn id="120" fill="hold">
                            <p:stCondLst>
                              <p:cond delay="4000"/>
                            </p:stCondLst>
                            <p:childTnLst>
                              <p:par>
                                <p:cTn id="121" presetID="9" presetClass="exit" presetSubtype="0" fill="hold" grpId="1" nodeType="afterEffect">
                                  <p:stCondLst>
                                    <p:cond delay="0"/>
                                  </p:stCondLst>
                                  <p:childTnLst>
                                    <p:animEffect transition="out" filter="dissolve">
                                      <p:cBhvr>
                                        <p:cTn id="122" dur="500"/>
                                        <p:tgtEl>
                                          <p:spTgt spid="62"/>
                                        </p:tgtEl>
                                      </p:cBhvr>
                                    </p:animEffect>
                                    <p:set>
                                      <p:cBhvr>
                                        <p:cTn id="123" dur="1" fill="hold">
                                          <p:stCondLst>
                                            <p:cond delay="499"/>
                                          </p:stCondLst>
                                        </p:cTn>
                                        <p:tgtEl>
                                          <p:spTgt spid="62"/>
                                        </p:tgtEl>
                                        <p:attrNameLst>
                                          <p:attrName>style.visibility</p:attrName>
                                        </p:attrNameLst>
                                      </p:cBhvr>
                                      <p:to>
                                        <p:strVal val="hidden"/>
                                      </p:to>
                                    </p:set>
                                  </p:childTnLst>
                                </p:cTn>
                              </p:par>
                            </p:childTnLst>
                          </p:cTn>
                        </p:par>
                        <p:par>
                          <p:cTn id="124" fill="hold">
                            <p:stCondLst>
                              <p:cond delay="4500"/>
                            </p:stCondLst>
                            <p:childTnLst>
                              <p:par>
                                <p:cTn id="125" presetID="22" presetClass="exit" presetSubtype="2" fill="hold" nodeType="afterEffect">
                                  <p:stCondLst>
                                    <p:cond delay="0"/>
                                  </p:stCondLst>
                                  <p:childTnLst>
                                    <p:animEffect transition="out" filter="wipe(right)">
                                      <p:cBhvr>
                                        <p:cTn id="126" dur="500"/>
                                        <p:tgtEl>
                                          <p:spTgt spid="78"/>
                                        </p:tgtEl>
                                      </p:cBhvr>
                                    </p:animEffect>
                                    <p:set>
                                      <p:cBhvr>
                                        <p:cTn id="127" dur="1" fill="hold">
                                          <p:stCondLst>
                                            <p:cond delay="499"/>
                                          </p:stCondLst>
                                        </p:cTn>
                                        <p:tgtEl>
                                          <p:spTgt spid="78"/>
                                        </p:tgtEl>
                                        <p:attrNameLst>
                                          <p:attrName>style.visibility</p:attrName>
                                        </p:attrNameLst>
                                      </p:cBhvr>
                                      <p:to>
                                        <p:strVal val="hidden"/>
                                      </p:to>
                                    </p:set>
                                  </p:childTnLst>
                                </p:cTn>
                              </p:par>
                            </p:childTnLst>
                          </p:cTn>
                        </p:par>
                        <p:par>
                          <p:cTn id="128" fill="hold">
                            <p:stCondLst>
                              <p:cond delay="5000"/>
                            </p:stCondLst>
                            <p:childTnLst>
                              <p:par>
                                <p:cTn id="129" presetID="22" presetClass="exit" presetSubtype="1" fill="hold" nodeType="afterEffect">
                                  <p:stCondLst>
                                    <p:cond delay="0"/>
                                  </p:stCondLst>
                                  <p:childTnLst>
                                    <p:animEffect transition="out" filter="wipe(up)">
                                      <p:cBhvr>
                                        <p:cTn id="130" dur="500"/>
                                        <p:tgtEl>
                                          <p:spTgt spid="3"/>
                                        </p:tgtEl>
                                      </p:cBhvr>
                                    </p:animEffect>
                                    <p:set>
                                      <p:cBhvr>
                                        <p:cTn id="1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56" grpId="0"/>
      <p:bldP spid="56" grpId="1"/>
      <p:bldP spid="62" grpId="0"/>
      <p:bldP spid="62" grpId="1"/>
      <p:bldP spid="84" grpId="0"/>
      <p:bldP spid="84" grpId="1"/>
      <p:bldP spid="89" grpId="0"/>
      <p:bldP spid="89" grpId="1"/>
      <p:bldP spid="94" grpId="0"/>
      <p:bldP spid="94" grpId="1"/>
      <p:bldP spid="96" grpId="0"/>
      <p:bldP spid="96" grpId="1"/>
      <p:bldP spid="97" grpId="0"/>
      <p:bldP spid="97" grpId="1"/>
      <p:bldP spid="97" grpId="2"/>
      <p:bldP spid="99" grpId="0"/>
      <p:bldP spid="99" grpId="1"/>
      <p:bldP spid="99" grpId="2"/>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46ED9C6-7028-6B40-9C65-2278925C7449}"/>
              </a:ext>
            </a:extLst>
          </p:cNvPr>
          <p:cNvSpPr/>
          <p:nvPr/>
        </p:nvSpPr>
        <p:spPr>
          <a:xfrm>
            <a:off x="802420" y="3580983"/>
            <a:ext cx="2981394" cy="461665"/>
          </a:xfrm>
          <a:prstGeom prst="rect">
            <a:avLst/>
          </a:prstGeom>
        </p:spPr>
        <p:txBody>
          <a:bodyPr wrap="none">
            <a:spAutoFit/>
          </a:bodyPr>
          <a:lstStyle/>
          <a:p>
            <a:r>
              <a:rPr lang="en-US" sz="2400" dirty="0"/>
              <a:t>Alternative hypothesis</a:t>
            </a:r>
            <a:endParaRPr lang="en-US" sz="2400" b="1" dirty="0">
              <a:solidFill>
                <a:srgbClr val="FF0000"/>
              </a:solidFill>
              <a:latin typeface="Lucida Handwriting" panose="03010101010101010101" pitchFamily="66" charset="77"/>
            </a:endParaRPr>
          </a:p>
        </p:txBody>
      </p:sp>
      <p:sp>
        <p:nvSpPr>
          <p:cNvPr id="73" name="Rectangle 72">
            <a:extLst>
              <a:ext uri="{FF2B5EF4-FFF2-40B4-BE49-F238E27FC236}">
                <a16:creationId xmlns:a16="http://schemas.microsoft.com/office/drawing/2014/main" id="{E6DCC4F1-FAB0-4E45-9A62-D91D39467930}"/>
              </a:ext>
            </a:extLst>
          </p:cNvPr>
          <p:cNvSpPr/>
          <p:nvPr/>
        </p:nvSpPr>
        <p:spPr>
          <a:xfrm>
            <a:off x="3729729" y="3524214"/>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1</a:t>
            </a:r>
            <a:endParaRPr lang="en-US" sz="2800" dirty="0"/>
          </a:p>
        </p:txBody>
      </p:sp>
      <p:sp>
        <p:nvSpPr>
          <p:cNvPr id="74" name="Rectangle 73">
            <a:extLst>
              <a:ext uri="{FF2B5EF4-FFF2-40B4-BE49-F238E27FC236}">
                <a16:creationId xmlns:a16="http://schemas.microsoft.com/office/drawing/2014/main" id="{B88F6E4E-7FA5-4D49-BCF1-ED83B6AD9F5A}"/>
              </a:ext>
            </a:extLst>
          </p:cNvPr>
          <p:cNvSpPr/>
          <p:nvPr/>
        </p:nvSpPr>
        <p:spPr>
          <a:xfrm>
            <a:off x="4544425" y="3524214"/>
            <a:ext cx="684803"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a</a:t>
            </a:r>
            <a:endParaRPr lang="en-US" sz="2800" dirty="0"/>
          </a:p>
        </p:txBody>
      </p:sp>
      <p:sp>
        <p:nvSpPr>
          <p:cNvPr id="75" name="TextBox 74">
            <a:extLst>
              <a:ext uri="{FF2B5EF4-FFF2-40B4-BE49-F238E27FC236}">
                <a16:creationId xmlns:a16="http://schemas.microsoft.com/office/drawing/2014/main" id="{20117D12-8312-134D-B2E9-688105454A29}"/>
              </a:ext>
            </a:extLst>
          </p:cNvPr>
          <p:cNvSpPr txBox="1"/>
          <p:nvPr/>
        </p:nvSpPr>
        <p:spPr>
          <a:xfrm>
            <a:off x="4272531" y="3627149"/>
            <a:ext cx="386644" cy="369332"/>
          </a:xfrm>
          <a:prstGeom prst="rect">
            <a:avLst/>
          </a:prstGeom>
          <a:noFill/>
        </p:spPr>
        <p:txBody>
          <a:bodyPr wrap="none" rtlCol="0">
            <a:spAutoFit/>
          </a:bodyPr>
          <a:lstStyle/>
          <a:p>
            <a:r>
              <a:rPr lang="en-US" dirty="0"/>
              <a:t>or</a:t>
            </a:r>
          </a:p>
        </p:txBody>
      </p:sp>
      <p:sp>
        <p:nvSpPr>
          <p:cNvPr id="26" name="Rectangle 25">
            <a:extLst>
              <a:ext uri="{FF2B5EF4-FFF2-40B4-BE49-F238E27FC236}">
                <a16:creationId xmlns:a16="http://schemas.microsoft.com/office/drawing/2014/main" id="{849ABBAC-B4E2-F945-B24C-E6089CAA5AD2}"/>
              </a:ext>
            </a:extLst>
          </p:cNvPr>
          <p:cNvSpPr/>
          <p:nvPr/>
        </p:nvSpPr>
        <p:spPr>
          <a:xfrm>
            <a:off x="2883508" y="4203506"/>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grpSp>
        <p:nvGrpSpPr>
          <p:cNvPr id="63" name="Group 62">
            <a:extLst>
              <a:ext uri="{FF2B5EF4-FFF2-40B4-BE49-F238E27FC236}">
                <a16:creationId xmlns:a16="http://schemas.microsoft.com/office/drawing/2014/main" id="{4C821213-7578-6D48-A5C4-B6D2F03D6987}"/>
              </a:ext>
            </a:extLst>
          </p:cNvPr>
          <p:cNvGrpSpPr/>
          <p:nvPr/>
        </p:nvGrpSpPr>
        <p:grpSpPr>
          <a:xfrm flipH="1">
            <a:off x="1368363" y="4525451"/>
            <a:ext cx="3055607" cy="1506409"/>
            <a:chOff x="1480302" y="4541612"/>
            <a:chExt cx="2918932" cy="1506409"/>
          </a:xfrm>
        </p:grpSpPr>
        <p:sp>
          <p:nvSpPr>
            <p:cNvPr id="76" name="Freeform 75">
              <a:extLst>
                <a:ext uri="{FF2B5EF4-FFF2-40B4-BE49-F238E27FC236}">
                  <a16:creationId xmlns:a16="http://schemas.microsoft.com/office/drawing/2014/main" id="{D29F2602-0686-2D4E-82A6-0E71FA20C6CA}"/>
                </a:ext>
              </a:extLst>
            </p:cNvPr>
            <p:cNvSpPr/>
            <p:nvPr/>
          </p:nvSpPr>
          <p:spPr>
            <a:xfrm>
              <a:off x="1522824" y="4544680"/>
              <a:ext cx="2876410" cy="1502534"/>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 name="connsiteX0" fmla="*/ 0 w 3165231"/>
                <a:gd name="connsiteY0" fmla="*/ 1486493 h 1491182"/>
                <a:gd name="connsiteX1" fmla="*/ 1053715 w 3165231"/>
                <a:gd name="connsiteY1" fmla="*/ 1080988 h 1491182"/>
                <a:gd name="connsiteX2" fmla="*/ 1627163 w 3165231"/>
                <a:gd name="connsiteY2" fmla="*/ 7 h 1491182"/>
                <a:gd name="connsiteX3" fmla="*/ 2246141 w 3165231"/>
                <a:gd name="connsiteY3" fmla="*/ 1097287 h 1491182"/>
                <a:gd name="connsiteX4" fmla="*/ 3165231 w 3165231"/>
                <a:gd name="connsiteY4" fmla="*/ 1491182 h 1491182"/>
                <a:gd name="connsiteX0" fmla="*/ 0 w 2927831"/>
                <a:gd name="connsiteY0" fmla="*/ 1469967 h 1491182"/>
                <a:gd name="connsiteX1" fmla="*/ 816315 w 2927831"/>
                <a:gd name="connsiteY1" fmla="*/ 1080988 h 1491182"/>
                <a:gd name="connsiteX2" fmla="*/ 1389763 w 2927831"/>
                <a:gd name="connsiteY2" fmla="*/ 7 h 1491182"/>
                <a:gd name="connsiteX3" fmla="*/ 2008741 w 2927831"/>
                <a:gd name="connsiteY3" fmla="*/ 1097287 h 1491182"/>
                <a:gd name="connsiteX4" fmla="*/ 2927831 w 2927831"/>
                <a:gd name="connsiteY4" fmla="*/ 1491182 h 1491182"/>
                <a:gd name="connsiteX0" fmla="*/ 0 w 2932015"/>
                <a:gd name="connsiteY0" fmla="*/ 1469967 h 1512059"/>
                <a:gd name="connsiteX1" fmla="*/ 816315 w 2932015"/>
                <a:gd name="connsiteY1" fmla="*/ 1080988 h 1512059"/>
                <a:gd name="connsiteX2" fmla="*/ 1389763 w 2932015"/>
                <a:gd name="connsiteY2" fmla="*/ 7 h 1512059"/>
                <a:gd name="connsiteX3" fmla="*/ 2008741 w 2932015"/>
                <a:gd name="connsiteY3" fmla="*/ 1097287 h 1512059"/>
                <a:gd name="connsiteX4" fmla="*/ 2932015 w 2932015"/>
                <a:gd name="connsiteY4" fmla="*/ 1512059 h 1512059"/>
                <a:gd name="connsiteX0" fmla="*/ 0 w 2932015"/>
                <a:gd name="connsiteY0" fmla="*/ 1469967 h 1512059"/>
                <a:gd name="connsiteX1" fmla="*/ 816315 w 2932015"/>
                <a:gd name="connsiteY1" fmla="*/ 1080988 h 1512059"/>
                <a:gd name="connsiteX2" fmla="*/ 1389763 w 2932015"/>
                <a:gd name="connsiteY2" fmla="*/ 7 h 1512059"/>
                <a:gd name="connsiteX3" fmla="*/ 2008741 w 2932015"/>
                <a:gd name="connsiteY3" fmla="*/ 1097287 h 1512059"/>
                <a:gd name="connsiteX4" fmla="*/ 2932015 w 2932015"/>
                <a:gd name="connsiteY4" fmla="*/ 1512059 h 1512059"/>
                <a:gd name="connsiteX0" fmla="*/ 0 w 2944744"/>
                <a:gd name="connsiteY0" fmla="*/ 1469967 h 1502534"/>
                <a:gd name="connsiteX1" fmla="*/ 816315 w 2944744"/>
                <a:gd name="connsiteY1" fmla="*/ 1080988 h 1502534"/>
                <a:gd name="connsiteX2" fmla="*/ 1389763 w 2944744"/>
                <a:gd name="connsiteY2" fmla="*/ 7 h 1502534"/>
                <a:gd name="connsiteX3" fmla="*/ 2008741 w 2944744"/>
                <a:gd name="connsiteY3" fmla="*/ 1097287 h 1502534"/>
                <a:gd name="connsiteX4" fmla="*/ 2944744 w 2944744"/>
                <a:gd name="connsiteY4" fmla="*/ 1502534 h 1502534"/>
                <a:gd name="connsiteX0" fmla="*/ 0 w 2944744"/>
                <a:gd name="connsiteY0" fmla="*/ 1469967 h 1502534"/>
                <a:gd name="connsiteX1" fmla="*/ 816315 w 2944744"/>
                <a:gd name="connsiteY1" fmla="*/ 1080988 h 1502534"/>
                <a:gd name="connsiteX2" fmla="*/ 1389763 w 2944744"/>
                <a:gd name="connsiteY2" fmla="*/ 7 h 1502534"/>
                <a:gd name="connsiteX3" fmla="*/ 2008741 w 2944744"/>
                <a:gd name="connsiteY3" fmla="*/ 1097287 h 1502534"/>
                <a:gd name="connsiteX4" fmla="*/ 2944744 w 2944744"/>
                <a:gd name="connsiteY4" fmla="*/ 1502534 h 1502534"/>
                <a:gd name="connsiteX0" fmla="*/ 0 w 3017935"/>
                <a:gd name="connsiteY0" fmla="*/ 1492192 h 1502534"/>
                <a:gd name="connsiteX1" fmla="*/ 889506 w 3017935"/>
                <a:gd name="connsiteY1" fmla="*/ 1080988 h 1502534"/>
                <a:gd name="connsiteX2" fmla="*/ 1462954 w 3017935"/>
                <a:gd name="connsiteY2" fmla="*/ 7 h 1502534"/>
                <a:gd name="connsiteX3" fmla="*/ 2081932 w 3017935"/>
                <a:gd name="connsiteY3" fmla="*/ 1097287 h 1502534"/>
                <a:gd name="connsiteX4" fmla="*/ 3017935 w 3017935"/>
                <a:gd name="connsiteY4" fmla="*/ 1502534 h 1502534"/>
                <a:gd name="connsiteX0" fmla="*/ 0 w 3017935"/>
                <a:gd name="connsiteY0" fmla="*/ 1492192 h 1502534"/>
                <a:gd name="connsiteX1" fmla="*/ 889506 w 3017935"/>
                <a:gd name="connsiteY1" fmla="*/ 1080988 h 1502534"/>
                <a:gd name="connsiteX2" fmla="*/ 1462954 w 3017935"/>
                <a:gd name="connsiteY2" fmla="*/ 7 h 1502534"/>
                <a:gd name="connsiteX3" fmla="*/ 2081932 w 3017935"/>
                <a:gd name="connsiteY3" fmla="*/ 1097287 h 1502534"/>
                <a:gd name="connsiteX4" fmla="*/ 3017935 w 3017935"/>
                <a:gd name="connsiteY4" fmla="*/ 1502534 h 150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935" h="1502534">
                  <a:moveTo>
                    <a:pt x="0" y="1492192"/>
                  </a:moveTo>
                  <a:cubicBezTo>
                    <a:pt x="380218" y="1405050"/>
                    <a:pt x="645680" y="1329685"/>
                    <a:pt x="889506" y="1080988"/>
                  </a:cubicBezTo>
                  <a:cubicBezTo>
                    <a:pt x="1133332" y="832291"/>
                    <a:pt x="1264216" y="-2709"/>
                    <a:pt x="1462954" y="7"/>
                  </a:cubicBezTo>
                  <a:cubicBezTo>
                    <a:pt x="1661692" y="2723"/>
                    <a:pt x="1803504" y="859775"/>
                    <a:pt x="2081932" y="1097287"/>
                  </a:cubicBezTo>
                  <a:cubicBezTo>
                    <a:pt x="2338277" y="1345816"/>
                    <a:pt x="2956701" y="1452902"/>
                    <a:pt x="3017935" y="1502534"/>
                  </a:cubicBezTo>
                </a:path>
              </a:pathLst>
            </a:custGeom>
            <a:solidFill>
              <a:schemeClr val="accent2">
                <a:lumMod val="7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a:extLst>
                <a:ext uri="{FF2B5EF4-FFF2-40B4-BE49-F238E27FC236}">
                  <a16:creationId xmlns:a16="http://schemas.microsoft.com/office/drawing/2014/main" id="{D389CF00-9CAF-1447-B928-077F2E6DE919}"/>
                </a:ext>
              </a:extLst>
            </p:cNvPr>
            <p:cNvSpPr/>
            <p:nvPr/>
          </p:nvSpPr>
          <p:spPr>
            <a:xfrm>
              <a:off x="1480302" y="4541612"/>
              <a:ext cx="2028551" cy="1506409"/>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 name="connsiteX0" fmla="*/ 0 w 2311476"/>
                <a:gd name="connsiteY0" fmla="*/ 1486513 h 1500485"/>
                <a:gd name="connsiteX1" fmla="*/ 1031631 w 2311476"/>
                <a:gd name="connsiteY1" fmla="*/ 1064482 h 1500485"/>
                <a:gd name="connsiteX2" fmla="*/ 1627163 w 2311476"/>
                <a:gd name="connsiteY2" fmla="*/ 27 h 1500485"/>
                <a:gd name="connsiteX3" fmla="*/ 2246141 w 2311476"/>
                <a:gd name="connsiteY3" fmla="*/ 1097307 h 1500485"/>
                <a:gd name="connsiteX4" fmla="*/ 2230191 w 2311476"/>
                <a:gd name="connsiteY4" fmla="*/ 1500485 h 1500485"/>
                <a:gd name="connsiteX0" fmla="*/ 0 w 2355024"/>
                <a:gd name="connsiteY0" fmla="*/ 1486513 h 1500485"/>
                <a:gd name="connsiteX1" fmla="*/ 1031631 w 2355024"/>
                <a:gd name="connsiteY1" fmla="*/ 1064482 h 1500485"/>
                <a:gd name="connsiteX2" fmla="*/ 1627163 w 2355024"/>
                <a:gd name="connsiteY2" fmla="*/ 27 h 1500485"/>
                <a:gd name="connsiteX3" fmla="*/ 2246141 w 2355024"/>
                <a:gd name="connsiteY3" fmla="*/ 1097307 h 1500485"/>
                <a:gd name="connsiteX4" fmla="*/ 2230191 w 2355024"/>
                <a:gd name="connsiteY4" fmla="*/ 1500485 h 1500485"/>
                <a:gd name="connsiteX0" fmla="*/ 0 w 2246141"/>
                <a:gd name="connsiteY0" fmla="*/ 1486513 h 1500485"/>
                <a:gd name="connsiteX1" fmla="*/ 1031631 w 2246141"/>
                <a:gd name="connsiteY1" fmla="*/ 1064482 h 1500485"/>
                <a:gd name="connsiteX2" fmla="*/ 1627163 w 2246141"/>
                <a:gd name="connsiteY2" fmla="*/ 27 h 1500485"/>
                <a:gd name="connsiteX3" fmla="*/ 2246141 w 2246141"/>
                <a:gd name="connsiteY3" fmla="*/ 1097307 h 1500485"/>
                <a:gd name="connsiteX4" fmla="*/ 2230191 w 2246141"/>
                <a:gd name="connsiteY4" fmla="*/ 1500485 h 150048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50178"/>
                <a:gd name="connsiteY0" fmla="*/ 1486513 h 1506835"/>
                <a:gd name="connsiteX1" fmla="*/ 1031631 w 2250178"/>
                <a:gd name="connsiteY1" fmla="*/ 1064482 h 1506835"/>
                <a:gd name="connsiteX2" fmla="*/ 1627163 w 2250178"/>
                <a:gd name="connsiteY2" fmla="*/ 27 h 1506835"/>
                <a:gd name="connsiteX3" fmla="*/ 2246141 w 2250178"/>
                <a:gd name="connsiteY3" fmla="*/ 1097307 h 1506835"/>
                <a:gd name="connsiteX4" fmla="*/ 2250178 w 2250178"/>
                <a:gd name="connsiteY4" fmla="*/ 1506835 h 1506835"/>
                <a:gd name="connsiteX0" fmla="*/ 0 w 2250894"/>
                <a:gd name="connsiteY0" fmla="*/ 1486513 h 1506835"/>
                <a:gd name="connsiteX1" fmla="*/ 1031631 w 2250894"/>
                <a:gd name="connsiteY1" fmla="*/ 1064482 h 1506835"/>
                <a:gd name="connsiteX2" fmla="*/ 1627163 w 2250894"/>
                <a:gd name="connsiteY2" fmla="*/ 27 h 1506835"/>
                <a:gd name="connsiteX3" fmla="*/ 2246141 w 2250894"/>
                <a:gd name="connsiteY3" fmla="*/ 1097307 h 1506835"/>
                <a:gd name="connsiteX4" fmla="*/ 2250178 w 2250894"/>
                <a:gd name="connsiteY4" fmla="*/ 1506835 h 150683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611"/>
                <a:gd name="connsiteY0" fmla="*/ 1486513 h 1486513"/>
                <a:gd name="connsiteX1" fmla="*/ 1031631 w 2246611"/>
                <a:gd name="connsiteY1" fmla="*/ 1064482 h 1486513"/>
                <a:gd name="connsiteX2" fmla="*/ 1627163 w 2246611"/>
                <a:gd name="connsiteY2" fmla="*/ 27 h 1486513"/>
                <a:gd name="connsiteX3" fmla="*/ 2246141 w 2246611"/>
                <a:gd name="connsiteY3" fmla="*/ 1097307 h 1486513"/>
                <a:gd name="connsiteX4" fmla="*/ 2243516 w 2246611"/>
                <a:gd name="connsiteY4" fmla="*/ 1478260 h 1486513"/>
                <a:gd name="connsiteX0" fmla="*/ 0 w 2249418"/>
                <a:gd name="connsiteY0" fmla="*/ 1486513 h 1489884"/>
                <a:gd name="connsiteX1" fmla="*/ 1031631 w 2249418"/>
                <a:gd name="connsiteY1" fmla="*/ 1064482 h 1489884"/>
                <a:gd name="connsiteX2" fmla="*/ 1627163 w 2249418"/>
                <a:gd name="connsiteY2" fmla="*/ 27 h 1489884"/>
                <a:gd name="connsiteX3" fmla="*/ 2246141 w 2249418"/>
                <a:gd name="connsiteY3" fmla="*/ 1097307 h 1489884"/>
                <a:gd name="connsiteX4" fmla="*/ 2247582 w 2249418"/>
                <a:gd name="connsiteY4" fmla="*/ 1489884 h 1489884"/>
                <a:gd name="connsiteX0" fmla="*/ 0 w 2056185"/>
                <a:gd name="connsiteY0" fmla="*/ 1486513 h 1489884"/>
                <a:gd name="connsiteX1" fmla="*/ 838398 w 2056185"/>
                <a:gd name="connsiteY1" fmla="*/ 1064482 h 1489884"/>
                <a:gd name="connsiteX2" fmla="*/ 1433930 w 2056185"/>
                <a:gd name="connsiteY2" fmla="*/ 27 h 1489884"/>
                <a:gd name="connsiteX3" fmla="*/ 2052908 w 2056185"/>
                <a:gd name="connsiteY3" fmla="*/ 1097307 h 1489884"/>
                <a:gd name="connsiteX4" fmla="*/ 2054349 w 2056185"/>
                <a:gd name="connsiteY4" fmla="*/ 1489884 h 1489884"/>
                <a:gd name="connsiteX0" fmla="*/ 0 w 2056185"/>
                <a:gd name="connsiteY0" fmla="*/ 1486498 h 1489869"/>
                <a:gd name="connsiteX1" fmla="*/ 866003 w 2056185"/>
                <a:gd name="connsiteY1" fmla="*/ 1075484 h 1489869"/>
                <a:gd name="connsiteX2" fmla="*/ 1433930 w 2056185"/>
                <a:gd name="connsiteY2" fmla="*/ 12 h 1489869"/>
                <a:gd name="connsiteX3" fmla="*/ 2052908 w 2056185"/>
                <a:gd name="connsiteY3" fmla="*/ 1097292 h 1489869"/>
                <a:gd name="connsiteX4" fmla="*/ 2054349 w 2056185"/>
                <a:gd name="connsiteY4" fmla="*/ 1489869 h 1489869"/>
                <a:gd name="connsiteX0" fmla="*/ 0 w 2061706"/>
                <a:gd name="connsiteY0" fmla="*/ 1503024 h 1503024"/>
                <a:gd name="connsiteX1" fmla="*/ 871524 w 2061706"/>
                <a:gd name="connsiteY1" fmla="*/ 1075484 h 1503024"/>
                <a:gd name="connsiteX2" fmla="*/ 1439451 w 2061706"/>
                <a:gd name="connsiteY2" fmla="*/ 12 h 1503024"/>
                <a:gd name="connsiteX3" fmla="*/ 2058429 w 2061706"/>
                <a:gd name="connsiteY3" fmla="*/ 1097292 h 1503024"/>
                <a:gd name="connsiteX4" fmla="*/ 2059870 w 2061706"/>
                <a:gd name="connsiteY4" fmla="*/ 1489869 h 1503024"/>
                <a:gd name="connsiteX0" fmla="*/ 0 w 2058429"/>
                <a:gd name="connsiteY0" fmla="*/ 1503024 h 1506395"/>
                <a:gd name="connsiteX1" fmla="*/ 871524 w 2058429"/>
                <a:gd name="connsiteY1" fmla="*/ 1075484 h 1506395"/>
                <a:gd name="connsiteX2" fmla="*/ 1439451 w 2058429"/>
                <a:gd name="connsiteY2" fmla="*/ 12 h 1506395"/>
                <a:gd name="connsiteX3" fmla="*/ 2058429 w 2058429"/>
                <a:gd name="connsiteY3" fmla="*/ 1097292 h 1506395"/>
                <a:gd name="connsiteX4" fmla="*/ 2048828 w 2058429"/>
                <a:gd name="connsiteY4" fmla="*/ 1506395 h 1506395"/>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69471"/>
                <a:gd name="connsiteY0" fmla="*/ 1495693 h 1506409"/>
                <a:gd name="connsiteX1" fmla="*/ 882566 w 2069471"/>
                <a:gd name="connsiteY1" fmla="*/ 1075498 h 1506409"/>
                <a:gd name="connsiteX2" fmla="*/ 1450493 w 2069471"/>
                <a:gd name="connsiteY2" fmla="*/ 26 h 1506409"/>
                <a:gd name="connsiteX3" fmla="*/ 2069471 w 2069471"/>
                <a:gd name="connsiteY3" fmla="*/ 1108323 h 1506409"/>
                <a:gd name="connsiteX4" fmla="*/ 2059870 w 2069471"/>
                <a:gd name="connsiteY4" fmla="*/ 1506409 h 1506409"/>
                <a:gd name="connsiteX0" fmla="*/ 0 w 2080512"/>
                <a:gd name="connsiteY0" fmla="*/ 1506710 h 1506710"/>
                <a:gd name="connsiteX1" fmla="*/ 893607 w 2080512"/>
                <a:gd name="connsiteY1" fmla="*/ 1075498 h 1506710"/>
                <a:gd name="connsiteX2" fmla="*/ 1461534 w 2080512"/>
                <a:gd name="connsiteY2" fmla="*/ 26 h 1506710"/>
                <a:gd name="connsiteX3" fmla="*/ 2080512 w 2080512"/>
                <a:gd name="connsiteY3" fmla="*/ 1108323 h 1506710"/>
                <a:gd name="connsiteX4" fmla="*/ 2070911 w 2080512"/>
                <a:gd name="connsiteY4" fmla="*/ 1506409 h 1506710"/>
                <a:gd name="connsiteX0" fmla="*/ 0 w 2080512"/>
                <a:gd name="connsiteY0" fmla="*/ 1506710 h 1506710"/>
                <a:gd name="connsiteX1" fmla="*/ 893607 w 2080512"/>
                <a:gd name="connsiteY1" fmla="*/ 1075498 h 1506710"/>
                <a:gd name="connsiteX2" fmla="*/ 1461534 w 2080512"/>
                <a:gd name="connsiteY2" fmla="*/ 26 h 1506710"/>
                <a:gd name="connsiteX3" fmla="*/ 2080512 w 2080512"/>
                <a:gd name="connsiteY3" fmla="*/ 1108323 h 1506710"/>
                <a:gd name="connsiteX4" fmla="*/ 2070911 w 2080512"/>
                <a:gd name="connsiteY4" fmla="*/ 1506409 h 1506710"/>
                <a:gd name="connsiteX0" fmla="*/ 0 w 2128360"/>
                <a:gd name="connsiteY0" fmla="*/ 1503038 h 1506409"/>
                <a:gd name="connsiteX1" fmla="*/ 941455 w 2128360"/>
                <a:gd name="connsiteY1" fmla="*/ 1075498 h 1506409"/>
                <a:gd name="connsiteX2" fmla="*/ 1509382 w 2128360"/>
                <a:gd name="connsiteY2" fmla="*/ 26 h 1506409"/>
                <a:gd name="connsiteX3" fmla="*/ 2128360 w 2128360"/>
                <a:gd name="connsiteY3" fmla="*/ 1108323 h 1506409"/>
                <a:gd name="connsiteX4" fmla="*/ 2118759 w 2128360"/>
                <a:gd name="connsiteY4" fmla="*/ 1506409 h 1506409"/>
                <a:gd name="connsiteX0" fmla="*/ 0 w 2128360"/>
                <a:gd name="connsiteY0" fmla="*/ 1503038 h 1506409"/>
                <a:gd name="connsiteX1" fmla="*/ 941455 w 2128360"/>
                <a:gd name="connsiteY1" fmla="*/ 1075498 h 1506409"/>
                <a:gd name="connsiteX2" fmla="*/ 1509382 w 2128360"/>
                <a:gd name="connsiteY2" fmla="*/ 26 h 1506409"/>
                <a:gd name="connsiteX3" fmla="*/ 2128360 w 2128360"/>
                <a:gd name="connsiteY3" fmla="*/ 1108323 h 1506409"/>
                <a:gd name="connsiteX4" fmla="*/ 2118759 w 2128360"/>
                <a:gd name="connsiteY4" fmla="*/ 1506409 h 15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360" h="1506409">
                  <a:moveTo>
                    <a:pt x="0" y="1503038"/>
                  </a:moveTo>
                  <a:cubicBezTo>
                    <a:pt x="439108" y="1419568"/>
                    <a:pt x="689891" y="1326000"/>
                    <a:pt x="941455" y="1075498"/>
                  </a:cubicBezTo>
                  <a:cubicBezTo>
                    <a:pt x="1193019" y="824996"/>
                    <a:pt x="1311565" y="-5445"/>
                    <a:pt x="1509382" y="26"/>
                  </a:cubicBezTo>
                  <a:cubicBezTo>
                    <a:pt x="1707199" y="5497"/>
                    <a:pt x="1831528" y="881828"/>
                    <a:pt x="2128360" y="1108323"/>
                  </a:cubicBezTo>
                  <a:cubicBezTo>
                    <a:pt x="2128203" y="1217152"/>
                    <a:pt x="2123669" y="1401235"/>
                    <a:pt x="2118759" y="1506409"/>
                  </a:cubicBezTo>
                </a:path>
              </a:pathLst>
            </a:custGeom>
            <a:solidFill>
              <a:schemeClr val="accent1">
                <a:lumMod val="40000"/>
                <a:lumOff val="6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a:extLst>
              <a:ext uri="{FF2B5EF4-FFF2-40B4-BE49-F238E27FC236}">
                <a16:creationId xmlns:a16="http://schemas.microsoft.com/office/drawing/2014/main" id="{1FCE66A9-AE14-5043-9304-E54F3C57CD20}"/>
              </a:ext>
            </a:extLst>
          </p:cNvPr>
          <p:cNvSpPr/>
          <p:nvPr/>
        </p:nvSpPr>
        <p:spPr>
          <a:xfrm>
            <a:off x="1364516" y="4522791"/>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3850402-6BAB-9645-B40B-2BF115C9FD53}"/>
              </a:ext>
            </a:extLst>
          </p:cNvPr>
          <p:cNvCxnSpPr>
            <a:cxnSpLocks/>
          </p:cNvCxnSpPr>
          <p:nvPr/>
        </p:nvCxnSpPr>
        <p:spPr>
          <a:xfrm flipV="1">
            <a:off x="2914415" y="4367150"/>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305DFC-CA7B-A041-B25E-9DA537DACDF9}"/>
              </a:ext>
            </a:extLst>
          </p:cNvPr>
          <p:cNvCxnSpPr>
            <a:cxnSpLocks/>
          </p:cNvCxnSpPr>
          <p:nvPr/>
        </p:nvCxnSpPr>
        <p:spPr>
          <a:xfrm>
            <a:off x="797215" y="6039825"/>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378DFE2-04F8-CB48-AEE8-0202F08964CE}"/>
                  </a:ext>
                </a:extLst>
              </p:cNvPr>
              <p:cNvSpPr/>
              <p:nvPr/>
            </p:nvSpPr>
            <p:spPr>
              <a:xfrm>
                <a:off x="4682514" y="5994576"/>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6" name="Rectangle 35">
                <a:extLst>
                  <a:ext uri="{FF2B5EF4-FFF2-40B4-BE49-F238E27FC236}">
                    <a16:creationId xmlns:a16="http://schemas.microsoft.com/office/drawing/2014/main" id="{C378DFE2-04F8-CB48-AEE8-0202F08964CE}"/>
                  </a:ext>
                </a:extLst>
              </p:cNvPr>
              <p:cNvSpPr>
                <a:spLocks noRot="1" noChangeAspect="1" noMove="1" noResize="1" noEditPoints="1" noAdjustHandles="1" noChangeArrowheads="1" noChangeShapeType="1" noTextEdit="1"/>
              </p:cNvSpPr>
              <p:nvPr/>
            </p:nvSpPr>
            <p:spPr>
              <a:xfrm>
                <a:off x="4682514" y="5994576"/>
                <a:ext cx="473206" cy="369332"/>
              </a:xfrm>
              <a:prstGeom prst="rect">
                <a:avLst/>
              </a:prstGeom>
              <a:blipFill>
                <a:blip r:embed="rId3"/>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5B58D367-6B51-834D-B1D7-C0ABCF7C6EF5}"/>
              </a:ext>
            </a:extLst>
          </p:cNvPr>
          <p:cNvSpPr txBox="1"/>
          <p:nvPr/>
        </p:nvSpPr>
        <p:spPr>
          <a:xfrm>
            <a:off x="2763572" y="6029507"/>
            <a:ext cx="301686" cy="369332"/>
          </a:xfrm>
          <a:prstGeom prst="rect">
            <a:avLst/>
          </a:prstGeom>
          <a:noFill/>
        </p:spPr>
        <p:txBody>
          <a:bodyPr wrap="none" rtlCol="0">
            <a:spAutoFit/>
          </a:bodyPr>
          <a:lstStyle/>
          <a:p>
            <a:r>
              <a:rPr lang="en-US" b="1" dirty="0">
                <a:solidFill>
                  <a:srgbClr val="FF0000"/>
                </a:solidFill>
              </a:rPr>
              <a:t>0</a:t>
            </a:r>
          </a:p>
        </p:txBody>
      </p:sp>
      <p:sp>
        <p:nvSpPr>
          <p:cNvPr id="58" name="Rectangle 57">
            <a:extLst>
              <a:ext uri="{FF2B5EF4-FFF2-40B4-BE49-F238E27FC236}">
                <a16:creationId xmlns:a16="http://schemas.microsoft.com/office/drawing/2014/main" id="{C4C1B6CD-F250-B943-B114-6AAE4B0BD23F}"/>
              </a:ext>
            </a:extLst>
          </p:cNvPr>
          <p:cNvSpPr/>
          <p:nvPr/>
        </p:nvSpPr>
        <p:spPr>
          <a:xfrm>
            <a:off x="3246263" y="4947664"/>
            <a:ext cx="966931" cy="338554"/>
          </a:xfrm>
          <a:prstGeom prst="rect">
            <a:avLst/>
          </a:prstGeom>
        </p:spPr>
        <p:txBody>
          <a:bodyPr wrap="non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-1)</a:t>
            </a:r>
            <a:endParaRPr lang="en-US" sz="1600" dirty="0"/>
          </a:p>
        </p:txBody>
      </p:sp>
      <p:sp>
        <p:nvSpPr>
          <p:cNvPr id="5" name="Rectangle 4">
            <a:extLst>
              <a:ext uri="{FF2B5EF4-FFF2-40B4-BE49-F238E27FC236}">
                <a16:creationId xmlns:a16="http://schemas.microsoft.com/office/drawing/2014/main" id="{9EB5E941-6E3F-4247-A4D2-F96411D82FAE}"/>
              </a:ext>
            </a:extLst>
          </p:cNvPr>
          <p:cNvSpPr/>
          <p:nvPr/>
        </p:nvSpPr>
        <p:spPr>
          <a:xfrm>
            <a:off x="2159980" y="4947064"/>
            <a:ext cx="33855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endParaRPr lang="en-US" dirty="0"/>
          </a:p>
        </p:txBody>
      </p:sp>
      <p:sp>
        <p:nvSpPr>
          <p:cNvPr id="100" name="Rectangle 99">
            <a:extLst>
              <a:ext uri="{FF2B5EF4-FFF2-40B4-BE49-F238E27FC236}">
                <a16:creationId xmlns:a16="http://schemas.microsoft.com/office/drawing/2014/main" id="{B69F9759-6E5E-DB48-9E85-9A265DA6ABC5}"/>
              </a:ext>
            </a:extLst>
          </p:cNvPr>
          <p:cNvSpPr/>
          <p:nvPr/>
        </p:nvSpPr>
        <p:spPr>
          <a:xfrm>
            <a:off x="5787342" y="2810098"/>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&lt;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1" name="Rectangle 50">
            <a:extLst>
              <a:ext uri="{FF2B5EF4-FFF2-40B4-BE49-F238E27FC236}">
                <a16:creationId xmlns:a16="http://schemas.microsoft.com/office/drawing/2014/main" id="{CACB2F4D-9102-1A4A-AEAC-4B5617B62A1B}"/>
              </a:ext>
            </a:extLst>
          </p:cNvPr>
          <p:cNvSpPr/>
          <p:nvPr/>
        </p:nvSpPr>
        <p:spPr>
          <a:xfrm>
            <a:off x="9278431" y="5026030"/>
            <a:ext cx="1244251"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𝛼 </a:t>
            </a:r>
            <a:r>
              <a:rPr lang="en-US" sz="2400" dirty="0"/>
              <a:t>= 0.05</a:t>
            </a:r>
          </a:p>
        </p:txBody>
      </p:sp>
      <p:sp>
        <p:nvSpPr>
          <p:cNvPr id="53" name="Rectangle 52">
            <a:extLst>
              <a:ext uri="{FF2B5EF4-FFF2-40B4-BE49-F238E27FC236}">
                <a16:creationId xmlns:a16="http://schemas.microsoft.com/office/drawing/2014/main" id="{38496311-6460-9E44-AC91-97EE7A7EC246}"/>
              </a:ext>
            </a:extLst>
          </p:cNvPr>
          <p:cNvSpPr/>
          <p:nvPr/>
        </p:nvSpPr>
        <p:spPr>
          <a:xfrm>
            <a:off x="8522134" y="4597804"/>
            <a:ext cx="2756845" cy="461665"/>
          </a:xfrm>
          <a:prstGeom prst="rect">
            <a:avLst/>
          </a:prstGeom>
        </p:spPr>
        <p:txBody>
          <a:bodyPr wrap="none">
            <a:spAutoFit/>
          </a:bodyPr>
          <a:lstStyle/>
          <a:p>
            <a:r>
              <a:rPr lang="en-US" sz="2400" dirty="0"/>
              <a:t>Level of significance:</a:t>
            </a:r>
          </a:p>
        </p:txBody>
      </p:sp>
      <p:sp>
        <p:nvSpPr>
          <p:cNvPr id="54" name="Rectangle 53">
            <a:extLst>
              <a:ext uri="{FF2B5EF4-FFF2-40B4-BE49-F238E27FC236}">
                <a16:creationId xmlns:a16="http://schemas.microsoft.com/office/drawing/2014/main" id="{1D850743-5C02-B74C-A718-ABB2F5F018F1}"/>
              </a:ext>
            </a:extLst>
          </p:cNvPr>
          <p:cNvSpPr/>
          <p:nvPr/>
        </p:nvSpPr>
        <p:spPr>
          <a:xfrm>
            <a:off x="9102902" y="5882483"/>
            <a:ext cx="1699504" cy="461665"/>
          </a:xfrm>
          <a:prstGeom prst="rect">
            <a:avLst/>
          </a:prstGeom>
        </p:spPr>
        <p:txBody>
          <a:bodyPr wrap="none">
            <a:spAutoFit/>
          </a:bodyPr>
          <a:lstStyle/>
          <a:p>
            <a:r>
              <a:rPr lang="en-US" sz="2400" b="1" dirty="0">
                <a:solidFill>
                  <a:srgbClr val="0070C0"/>
                </a:solidFill>
                <a:latin typeface="Lucida Handwriting" panose="03010101010101010101" pitchFamily="66" charset="77"/>
              </a:rPr>
              <a:t>1- 𝛼 </a:t>
            </a:r>
            <a:r>
              <a:rPr lang="en-US" sz="2400" dirty="0"/>
              <a:t>= 0.95</a:t>
            </a:r>
          </a:p>
        </p:txBody>
      </p:sp>
      <p:sp>
        <p:nvSpPr>
          <p:cNvPr id="55" name="Rectangle 54">
            <a:extLst>
              <a:ext uri="{FF2B5EF4-FFF2-40B4-BE49-F238E27FC236}">
                <a16:creationId xmlns:a16="http://schemas.microsoft.com/office/drawing/2014/main" id="{64FE4EBF-7379-0E41-8C15-98590746F263}"/>
              </a:ext>
            </a:extLst>
          </p:cNvPr>
          <p:cNvSpPr/>
          <p:nvPr/>
        </p:nvSpPr>
        <p:spPr>
          <a:xfrm>
            <a:off x="8553873" y="5454256"/>
            <a:ext cx="2693366" cy="461665"/>
          </a:xfrm>
          <a:prstGeom prst="rect">
            <a:avLst/>
          </a:prstGeom>
        </p:spPr>
        <p:txBody>
          <a:bodyPr wrap="none">
            <a:spAutoFit/>
          </a:bodyPr>
          <a:lstStyle/>
          <a:p>
            <a:r>
              <a:rPr lang="en-US" sz="2400" dirty="0"/>
              <a:t>Confidence interval:</a:t>
            </a:r>
          </a:p>
        </p:txBody>
      </p:sp>
      <p:sp>
        <p:nvSpPr>
          <p:cNvPr id="2" name="Title 1"/>
          <p:cNvSpPr>
            <a:spLocks noGrp="1"/>
          </p:cNvSpPr>
          <p:nvPr>
            <p:ph type="title"/>
          </p:nvPr>
        </p:nvSpPr>
        <p:spPr/>
        <p:txBody>
          <a:bodyPr>
            <a:normAutofit/>
          </a:bodyPr>
          <a:lstStyle/>
          <a:p>
            <a:r>
              <a:rPr lang="en-US" sz="3200" b="1" dirty="0"/>
              <a:t>Hypothesis tests</a:t>
            </a:r>
          </a:p>
        </p:txBody>
      </p:sp>
      <p:sp>
        <p:nvSpPr>
          <p:cNvPr id="33" name="Oval 32">
            <a:extLst>
              <a:ext uri="{FF2B5EF4-FFF2-40B4-BE49-F238E27FC236}">
                <a16:creationId xmlns:a16="http://schemas.microsoft.com/office/drawing/2014/main" id="{6098B8D7-A0EC-BB47-BE04-4AD6C378F60D}"/>
              </a:ext>
            </a:extLst>
          </p:cNvPr>
          <p:cNvSpPr/>
          <p:nvPr/>
        </p:nvSpPr>
        <p:spPr>
          <a:xfrm>
            <a:off x="8447315" y="1564367"/>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47" name="Rectangle 46">
            <a:extLst>
              <a:ext uri="{FF2B5EF4-FFF2-40B4-BE49-F238E27FC236}">
                <a16:creationId xmlns:a16="http://schemas.microsoft.com/office/drawing/2014/main" id="{E564FE68-35ED-C040-A303-729851C410FA}"/>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60" name="TextBox 59">
            <a:extLst>
              <a:ext uri="{FF2B5EF4-FFF2-40B4-BE49-F238E27FC236}">
                <a16:creationId xmlns:a16="http://schemas.microsoft.com/office/drawing/2014/main" id="{37B136F1-E22B-4040-A65F-737D93B4272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64" name="Oval 63">
            <a:extLst>
              <a:ext uri="{FF2B5EF4-FFF2-40B4-BE49-F238E27FC236}">
                <a16:creationId xmlns:a16="http://schemas.microsoft.com/office/drawing/2014/main" id="{D5475247-487F-144C-925F-FF7EA3D84772}"/>
              </a:ext>
            </a:extLst>
          </p:cNvPr>
          <p:cNvSpPr/>
          <p:nvPr/>
        </p:nvSpPr>
        <p:spPr>
          <a:xfrm>
            <a:off x="1851962"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65" name="Oval 64">
            <a:extLst>
              <a:ext uri="{FF2B5EF4-FFF2-40B4-BE49-F238E27FC236}">
                <a16:creationId xmlns:a16="http://schemas.microsoft.com/office/drawing/2014/main" id="{5C7FE418-5B61-8646-BF70-E7635E85B695}"/>
              </a:ext>
            </a:extLst>
          </p:cNvPr>
          <p:cNvSpPr/>
          <p:nvPr/>
        </p:nvSpPr>
        <p:spPr>
          <a:xfrm>
            <a:off x="2379274"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66" name="Oval 65">
            <a:extLst>
              <a:ext uri="{FF2B5EF4-FFF2-40B4-BE49-F238E27FC236}">
                <a16:creationId xmlns:a16="http://schemas.microsoft.com/office/drawing/2014/main" id="{47BDAD40-A3C0-7340-97CA-1A7334B13F6E}"/>
              </a:ext>
            </a:extLst>
          </p:cNvPr>
          <p:cNvSpPr/>
          <p:nvPr/>
        </p:nvSpPr>
        <p:spPr>
          <a:xfrm>
            <a:off x="2906586" y="179721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67" name="Oval 66">
            <a:extLst>
              <a:ext uri="{FF2B5EF4-FFF2-40B4-BE49-F238E27FC236}">
                <a16:creationId xmlns:a16="http://schemas.microsoft.com/office/drawing/2014/main" id="{2967CDFC-FE1A-4C4B-B77C-A492899E24CC}"/>
              </a:ext>
            </a:extLst>
          </p:cNvPr>
          <p:cNvSpPr/>
          <p:nvPr/>
        </p:nvSpPr>
        <p:spPr>
          <a:xfrm>
            <a:off x="3939935" y="177788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68" name="TextBox 67">
            <a:extLst>
              <a:ext uri="{FF2B5EF4-FFF2-40B4-BE49-F238E27FC236}">
                <a16:creationId xmlns:a16="http://schemas.microsoft.com/office/drawing/2014/main" id="{51F59379-C2C0-DA45-93DB-B5563E04FA2F}"/>
              </a:ext>
            </a:extLst>
          </p:cNvPr>
          <p:cNvSpPr txBox="1"/>
          <p:nvPr/>
        </p:nvSpPr>
        <p:spPr>
          <a:xfrm>
            <a:off x="3433898" y="1782847"/>
            <a:ext cx="473206" cy="523220"/>
          </a:xfrm>
          <a:prstGeom prst="rect">
            <a:avLst/>
          </a:prstGeom>
          <a:noFill/>
        </p:spPr>
        <p:txBody>
          <a:bodyPr wrap="none" rtlCol="0">
            <a:spAutoFit/>
          </a:bodyPr>
          <a:lstStyle/>
          <a:p>
            <a:r>
              <a:rPr lang="en-US" sz="2800" b="1" dirty="0"/>
              <a:t>...</a:t>
            </a:r>
          </a:p>
        </p:txBody>
      </p:sp>
      <p:sp>
        <p:nvSpPr>
          <p:cNvPr id="69" name="TextBox 68">
            <a:extLst>
              <a:ext uri="{FF2B5EF4-FFF2-40B4-BE49-F238E27FC236}">
                <a16:creationId xmlns:a16="http://schemas.microsoft.com/office/drawing/2014/main" id="{9140AE57-7084-3543-9848-EE9241FEB4D4}"/>
              </a:ext>
            </a:extLst>
          </p:cNvPr>
          <p:cNvSpPr txBox="1"/>
          <p:nvPr/>
        </p:nvSpPr>
        <p:spPr>
          <a:xfrm>
            <a:off x="806483" y="1859791"/>
            <a:ext cx="875561" cy="369332"/>
          </a:xfrm>
          <a:prstGeom prst="rect">
            <a:avLst/>
          </a:prstGeom>
          <a:noFill/>
        </p:spPr>
        <p:txBody>
          <a:bodyPr wrap="none" rtlCol="0">
            <a:spAutoFit/>
          </a:bodyPr>
          <a:lstStyle/>
          <a:p>
            <a:r>
              <a:rPr lang="en-US" dirty="0">
                <a:solidFill>
                  <a:srgbClr val="FF0000"/>
                </a:solidFill>
              </a:rPr>
              <a:t>Sample</a:t>
            </a:r>
          </a:p>
        </p:txBody>
      </p:sp>
      <p:sp>
        <p:nvSpPr>
          <p:cNvPr id="70" name="Rectangle 69">
            <a:extLst>
              <a:ext uri="{FF2B5EF4-FFF2-40B4-BE49-F238E27FC236}">
                <a16:creationId xmlns:a16="http://schemas.microsoft.com/office/drawing/2014/main" id="{2AD8E215-9551-444F-B0D1-F74068C320C4}"/>
              </a:ext>
            </a:extLst>
          </p:cNvPr>
          <p:cNvSpPr/>
          <p:nvPr/>
        </p:nvSpPr>
        <p:spPr>
          <a:xfrm>
            <a:off x="802420" y="2803805"/>
            <a:ext cx="2104166" cy="461665"/>
          </a:xfrm>
          <a:prstGeom prst="rect">
            <a:avLst/>
          </a:prstGeom>
        </p:spPr>
        <p:txBody>
          <a:bodyPr wrap="none">
            <a:spAutoFit/>
          </a:bodyPr>
          <a:lstStyle/>
          <a:p>
            <a:r>
              <a:rPr lang="en-US" sz="2400" dirty="0"/>
              <a:t>Null hypothesis</a:t>
            </a:r>
            <a:endParaRPr lang="en-US" sz="2400" b="1" dirty="0">
              <a:solidFill>
                <a:srgbClr val="FF0000"/>
              </a:solidFill>
              <a:latin typeface="Lucida Handwriting" panose="03010101010101010101" pitchFamily="66" charset="77"/>
            </a:endParaRPr>
          </a:p>
        </p:txBody>
      </p:sp>
      <p:sp>
        <p:nvSpPr>
          <p:cNvPr id="71" name="Rectangle 70">
            <a:extLst>
              <a:ext uri="{FF2B5EF4-FFF2-40B4-BE49-F238E27FC236}">
                <a16:creationId xmlns:a16="http://schemas.microsoft.com/office/drawing/2014/main" id="{EB3D602E-8135-FF45-8159-4C2F20F01E5C}"/>
              </a:ext>
            </a:extLst>
          </p:cNvPr>
          <p:cNvSpPr/>
          <p:nvPr/>
        </p:nvSpPr>
        <p:spPr>
          <a:xfrm>
            <a:off x="2901668" y="2738297"/>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0</a:t>
            </a:r>
            <a:endParaRPr lang="en-US" sz="2800"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F7DC8EB-7C65-694C-AED6-14098B5FEFCD}"/>
                  </a:ext>
                </a:extLst>
              </p:cNvPr>
              <p:cNvSpPr txBox="1"/>
              <p:nvPr/>
            </p:nvSpPr>
            <p:spPr>
              <a:xfrm>
                <a:off x="6007146" y="4360519"/>
                <a:ext cx="1567673" cy="734881"/>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Z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dirty="0">
                            <a:solidFill>
                              <a:srgbClr val="7030A0"/>
                            </a:solidFill>
                            <a:latin typeface="Lucida Handwriting" panose="03010101010101010101" pitchFamily="66" charset="77"/>
                          </a:rPr>
                          <m:t>𝜎</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59" name="TextBox 58">
                <a:extLst>
                  <a:ext uri="{FF2B5EF4-FFF2-40B4-BE49-F238E27FC236}">
                    <a16:creationId xmlns:a16="http://schemas.microsoft.com/office/drawing/2014/main" id="{9F7DC8EB-7C65-694C-AED6-14098B5FEFCD}"/>
                  </a:ext>
                </a:extLst>
              </p:cNvPr>
              <p:cNvSpPr txBox="1">
                <a:spLocks noRot="1" noChangeAspect="1" noMove="1" noResize="1" noEditPoints="1" noAdjustHandles="1" noChangeArrowheads="1" noChangeShapeType="1" noTextEdit="1"/>
              </p:cNvSpPr>
              <p:nvPr/>
            </p:nvSpPr>
            <p:spPr>
              <a:xfrm>
                <a:off x="6007146" y="4360519"/>
                <a:ext cx="1567673" cy="734881"/>
              </a:xfrm>
              <a:prstGeom prst="rect">
                <a:avLst/>
              </a:prstGeom>
              <a:blipFill>
                <a:blip r:embed="rId4"/>
                <a:stretch>
                  <a:fillRect l="-5645" t="-1695"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82E4C2A-FF06-ED45-A49A-B55BF4A1EC69}"/>
                  </a:ext>
                </a:extLst>
              </p:cNvPr>
              <p:cNvSpPr txBox="1"/>
              <p:nvPr/>
            </p:nvSpPr>
            <p:spPr>
              <a:xfrm>
                <a:off x="5915550" y="5169517"/>
                <a:ext cx="1750864" cy="747192"/>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T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i="0" dirty="0" smtClean="0">
                            <a:solidFill>
                              <a:srgbClr val="FF0000"/>
                            </a:solidFill>
                            <a:latin typeface="Lucida Handwriting" panose="03010101010101010101" pitchFamily="66" charset="77"/>
                          </a:rPr>
                          <m:t>SD</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xmlns="">
          <p:sp>
            <p:nvSpPr>
              <p:cNvPr id="61" name="TextBox 60">
                <a:extLst>
                  <a:ext uri="{FF2B5EF4-FFF2-40B4-BE49-F238E27FC236}">
                    <a16:creationId xmlns:a16="http://schemas.microsoft.com/office/drawing/2014/main" id="{782E4C2A-FF06-ED45-A49A-B55BF4A1EC69}"/>
                  </a:ext>
                </a:extLst>
              </p:cNvPr>
              <p:cNvSpPr txBox="1">
                <a:spLocks noRot="1" noChangeAspect="1" noMove="1" noResize="1" noEditPoints="1" noAdjustHandles="1" noChangeArrowheads="1" noChangeShapeType="1" noTextEdit="1"/>
              </p:cNvSpPr>
              <p:nvPr/>
            </p:nvSpPr>
            <p:spPr>
              <a:xfrm>
                <a:off x="5915550" y="5169517"/>
                <a:ext cx="1750864" cy="747192"/>
              </a:xfrm>
              <a:prstGeom prst="rect">
                <a:avLst/>
              </a:prstGeom>
              <a:blipFill>
                <a:blip r:embed="rId5"/>
                <a:stretch>
                  <a:fillRect l="-5036" t="-1667" b="-6667"/>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599F90BF-7087-E547-A179-E71C8588E869}"/>
              </a:ext>
            </a:extLst>
          </p:cNvPr>
          <p:cNvSpPr txBox="1"/>
          <p:nvPr/>
        </p:nvSpPr>
        <p:spPr>
          <a:xfrm>
            <a:off x="4682514"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6D068817-8FD6-7C46-AF84-C1B3075FF043}"/>
                  </a:ext>
                </a:extLst>
              </p:cNvPr>
              <p:cNvSpPr/>
              <p:nvPr/>
            </p:nvSpPr>
            <p:spPr>
              <a:xfrm>
                <a:off x="5155720" y="1659737"/>
                <a:ext cx="67678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m:oMathPara>
                </a14:m>
                <a:endParaRPr lang="en-US" sz="4400" dirty="0"/>
              </a:p>
            </p:txBody>
          </p:sp>
        </mc:Choice>
        <mc:Fallback xmlns="">
          <p:sp>
            <p:nvSpPr>
              <p:cNvPr id="86" name="Rectangle 85">
                <a:extLst>
                  <a:ext uri="{FF2B5EF4-FFF2-40B4-BE49-F238E27FC236}">
                    <a16:creationId xmlns:a16="http://schemas.microsoft.com/office/drawing/2014/main" id="{6D068817-8FD6-7C46-AF84-C1B3075FF043}"/>
                  </a:ext>
                </a:extLst>
              </p:cNvPr>
              <p:cNvSpPr>
                <a:spLocks noRot="1" noChangeAspect="1" noMove="1" noResize="1" noEditPoints="1" noAdjustHandles="1" noChangeArrowheads="1" noChangeShapeType="1" noTextEdit="1"/>
              </p:cNvSpPr>
              <p:nvPr/>
            </p:nvSpPr>
            <p:spPr>
              <a:xfrm>
                <a:off x="5155720" y="1659737"/>
                <a:ext cx="676787" cy="769441"/>
              </a:xfrm>
              <a:prstGeom prst="rect">
                <a:avLst/>
              </a:prstGeom>
              <a:blipFill>
                <a:blip r:embed="rId6"/>
                <a:stretch>
                  <a:fillRect l="-1852" r="-1852" b="-3279"/>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id="{5655A07B-CC33-614D-9B1E-409A555EEA7C}"/>
              </a:ext>
            </a:extLst>
          </p:cNvPr>
          <p:cNvSpPr txBox="1"/>
          <p:nvPr/>
        </p:nvSpPr>
        <p:spPr>
          <a:xfrm>
            <a:off x="5856265" y="1752070"/>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4B3FD88C-B40A-1F45-85C6-FB2DF7589EB2}"/>
                  </a:ext>
                </a:extLst>
              </p:cNvPr>
              <p:cNvSpPr txBox="1"/>
              <p:nvPr/>
            </p:nvSpPr>
            <p:spPr>
              <a:xfrm>
                <a:off x="6331904" y="1782847"/>
                <a:ext cx="1718740"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Z</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r>
                  <a:rPr lang="en-US" sz="2800" b="1" dirty="0"/>
                  <a:t> or </a:t>
                </a:r>
                <a:r>
                  <a:rPr lang="en-US" sz="2800" b="1" dirty="0">
                    <a:solidFill>
                      <a:srgbClr val="FF0000"/>
                    </a:solidFill>
                    <a:latin typeface="Lucida Handwriting" panose="03010101010101010101" pitchFamily="66" charset="77"/>
                  </a:rPr>
                  <a:t>T</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endParaRPr lang="en-US" sz="2800" b="1" baseline="-25000" dirty="0">
                  <a:latin typeface="Lucida Handwriting" panose="03010101010101010101" pitchFamily="66" charset="77"/>
                </a:endParaRPr>
              </a:p>
            </p:txBody>
          </p:sp>
        </mc:Choice>
        <mc:Fallback xmlns="">
          <p:sp>
            <p:nvSpPr>
              <p:cNvPr id="88" name="TextBox 87">
                <a:extLst>
                  <a:ext uri="{FF2B5EF4-FFF2-40B4-BE49-F238E27FC236}">
                    <a16:creationId xmlns:a16="http://schemas.microsoft.com/office/drawing/2014/main" id="{4B3FD88C-B40A-1F45-85C6-FB2DF7589EB2}"/>
                  </a:ext>
                </a:extLst>
              </p:cNvPr>
              <p:cNvSpPr txBox="1">
                <a:spLocks noRot="1" noChangeAspect="1" noMove="1" noResize="1" noEditPoints="1" noAdjustHandles="1" noChangeArrowheads="1" noChangeShapeType="1" noTextEdit="1"/>
              </p:cNvSpPr>
              <p:nvPr/>
            </p:nvSpPr>
            <p:spPr>
              <a:xfrm>
                <a:off x="6331904" y="1782847"/>
                <a:ext cx="1718740" cy="523220"/>
              </a:xfrm>
              <a:prstGeom prst="rect">
                <a:avLst/>
              </a:prstGeom>
              <a:blipFill>
                <a:blip r:embed="rId7"/>
                <a:stretch>
                  <a:fillRect l="-7353" t="-11628" r="-735" b="-30233"/>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1B708B9A-E7EB-6E4F-83A6-41B84196F90F}"/>
              </a:ext>
            </a:extLst>
          </p:cNvPr>
          <p:cNvGrpSpPr/>
          <p:nvPr/>
        </p:nvGrpSpPr>
        <p:grpSpPr>
          <a:xfrm>
            <a:off x="1880239" y="5292172"/>
            <a:ext cx="578835" cy="771412"/>
            <a:chOff x="3080599" y="5330987"/>
            <a:chExt cx="578835" cy="771412"/>
          </a:xfrm>
        </p:grpSpPr>
        <p:pic>
          <p:nvPicPr>
            <p:cNvPr id="80" name="Graphic 79" descr="Flag">
              <a:extLst>
                <a:ext uri="{FF2B5EF4-FFF2-40B4-BE49-F238E27FC236}">
                  <a16:creationId xmlns:a16="http://schemas.microsoft.com/office/drawing/2014/main" id="{9EB8532A-A55F-3A48-A9AA-55CD363287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3080599" y="5330987"/>
              <a:ext cx="578835" cy="614462"/>
            </a:xfrm>
            <a:prstGeom prst="rect">
              <a:avLst/>
            </a:prstGeom>
          </p:spPr>
        </p:pic>
        <p:cxnSp>
          <p:nvCxnSpPr>
            <p:cNvPr id="81" name="Straight Connector 80">
              <a:extLst>
                <a:ext uri="{FF2B5EF4-FFF2-40B4-BE49-F238E27FC236}">
                  <a16:creationId xmlns:a16="http://schemas.microsoft.com/office/drawing/2014/main" id="{7651B479-3BE4-1E46-B106-5E4E6F5C93B8}"/>
                </a:ext>
              </a:extLst>
            </p:cNvPr>
            <p:cNvCxnSpPr/>
            <p:nvPr/>
          </p:nvCxnSpPr>
          <p:spPr>
            <a:xfrm>
              <a:off x="3508704" y="5755857"/>
              <a:ext cx="0" cy="346542"/>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65E2BB3F-9D8A-2547-A94C-1A037B49EFE0}"/>
              </a:ext>
            </a:extLst>
          </p:cNvPr>
          <p:cNvSpPr/>
          <p:nvPr/>
        </p:nvSpPr>
        <p:spPr>
          <a:xfrm>
            <a:off x="2057436" y="6033989"/>
            <a:ext cx="458780"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Z</a:t>
            </a:r>
            <a:r>
              <a:rPr lang="en-US" sz="1400" b="1" baseline="-25000" dirty="0">
                <a:solidFill>
                  <a:srgbClr val="0070C0"/>
                </a:solidFill>
                <a:latin typeface="Lucida Handwriting" panose="03010101010101010101" pitchFamily="66" charset="77"/>
              </a:rPr>
              <a:t>𝛼</a:t>
            </a:r>
            <a:endParaRPr lang="en-US" sz="1400" dirty="0"/>
          </a:p>
        </p:txBody>
      </p:sp>
      <p:sp>
        <p:nvSpPr>
          <p:cNvPr id="90" name="Rectangle 89">
            <a:extLst>
              <a:ext uri="{FF2B5EF4-FFF2-40B4-BE49-F238E27FC236}">
                <a16:creationId xmlns:a16="http://schemas.microsoft.com/office/drawing/2014/main" id="{73E66E9A-996E-D54C-A563-59EA2B4DE5A6}"/>
              </a:ext>
            </a:extLst>
          </p:cNvPr>
          <p:cNvSpPr/>
          <p:nvPr/>
        </p:nvSpPr>
        <p:spPr>
          <a:xfrm>
            <a:off x="2055833" y="6238518"/>
            <a:ext cx="461986"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a:t>
            </a:r>
            <a:endParaRPr lang="en-US" sz="1400" dirty="0"/>
          </a:p>
        </p:txBody>
      </p:sp>
      <p:sp>
        <p:nvSpPr>
          <p:cNvPr id="91" name="Rectangle 90">
            <a:extLst>
              <a:ext uri="{FF2B5EF4-FFF2-40B4-BE49-F238E27FC236}">
                <a16:creationId xmlns:a16="http://schemas.microsoft.com/office/drawing/2014/main" id="{5B93EB96-6AE1-FD40-B46F-7E53E2F46834}"/>
              </a:ext>
            </a:extLst>
          </p:cNvPr>
          <p:cNvSpPr/>
          <p:nvPr/>
        </p:nvSpPr>
        <p:spPr>
          <a:xfrm>
            <a:off x="2913734" y="5523899"/>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pic>
        <p:nvPicPr>
          <p:cNvPr id="92" name="Graphic 91" descr="Checklist">
            <a:hlinkClick r:id="rId10" action="ppaction://hlinksldjump"/>
            <a:extLst>
              <a:ext uri="{FF2B5EF4-FFF2-40B4-BE49-F238E27FC236}">
                <a16:creationId xmlns:a16="http://schemas.microsoft.com/office/drawing/2014/main" id="{058E818C-5FB4-234D-9999-6DD940C8316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3185793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down)">
                                      <p:cBhvr>
                                        <p:cTn id="11" dur="500"/>
                                        <p:tgtEl>
                                          <p:spTgt spid="7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dissolve">
                                      <p:cBhvr>
                                        <p:cTn id="15" dur="500"/>
                                        <p:tgtEl>
                                          <p:spTgt spid="8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dissolve">
                                      <p:cBhvr>
                                        <p:cTn id="19" dur="500"/>
                                        <p:tgtEl>
                                          <p:spTgt spid="9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dissolve">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0" nodeType="clickEffect">
                                  <p:stCondLst>
                                    <p:cond delay="0"/>
                                  </p:stCondLst>
                                  <p:childTnLst>
                                    <p:animEffect transition="out" filter="dissolve">
                                      <p:cBhvr>
                                        <p:cTn id="27" dur="500"/>
                                        <p:tgtEl>
                                          <p:spTgt spid="72"/>
                                        </p:tgtEl>
                                      </p:cBhvr>
                                    </p:animEffect>
                                    <p:set>
                                      <p:cBhvr>
                                        <p:cTn id="28" dur="1" fill="hold">
                                          <p:stCondLst>
                                            <p:cond delay="499"/>
                                          </p:stCondLst>
                                        </p:cTn>
                                        <p:tgtEl>
                                          <p:spTgt spid="72"/>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73"/>
                                        </p:tgtEl>
                                      </p:cBhvr>
                                    </p:animEffect>
                                    <p:set>
                                      <p:cBhvr>
                                        <p:cTn id="31" dur="1" fill="hold">
                                          <p:stCondLst>
                                            <p:cond delay="499"/>
                                          </p:stCondLst>
                                        </p:cTn>
                                        <p:tgtEl>
                                          <p:spTgt spid="7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74"/>
                                        </p:tgtEl>
                                      </p:cBhvr>
                                    </p:animEffect>
                                    <p:set>
                                      <p:cBhvr>
                                        <p:cTn id="34" dur="1" fill="hold">
                                          <p:stCondLst>
                                            <p:cond delay="499"/>
                                          </p:stCondLst>
                                        </p:cTn>
                                        <p:tgtEl>
                                          <p:spTgt spid="74"/>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75"/>
                                        </p:tgtEl>
                                      </p:cBhvr>
                                    </p:animEffect>
                                    <p:set>
                                      <p:cBhvr>
                                        <p:cTn id="37" dur="1" fill="hold">
                                          <p:stCondLst>
                                            <p:cond delay="499"/>
                                          </p:stCondLst>
                                        </p:cTn>
                                        <p:tgtEl>
                                          <p:spTgt spid="7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35"/>
                                        </p:tgtEl>
                                      </p:cBhvr>
                                    </p:animEffect>
                                    <p:set>
                                      <p:cBhvr>
                                        <p:cTn id="46" dur="1" fill="hold">
                                          <p:stCondLst>
                                            <p:cond delay="499"/>
                                          </p:stCondLst>
                                        </p:cTn>
                                        <p:tgtEl>
                                          <p:spTgt spid="35"/>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31"/>
                                        </p:tgtEl>
                                      </p:cBhvr>
                                    </p:animEffect>
                                    <p:set>
                                      <p:cBhvr>
                                        <p:cTn id="52" dur="1" fill="hold">
                                          <p:stCondLst>
                                            <p:cond delay="499"/>
                                          </p:stCondLst>
                                        </p:cTn>
                                        <p:tgtEl>
                                          <p:spTgt spid="3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6"/>
                                        </p:tgtEl>
                                      </p:cBhvr>
                                    </p:animEffect>
                                    <p:set>
                                      <p:cBhvr>
                                        <p:cTn id="55" dur="1" fill="hold">
                                          <p:stCondLst>
                                            <p:cond delay="499"/>
                                          </p:stCondLst>
                                        </p:cTn>
                                        <p:tgtEl>
                                          <p:spTgt spid="36"/>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58"/>
                                        </p:tgtEl>
                                      </p:cBhvr>
                                    </p:animEffect>
                                    <p:set>
                                      <p:cBhvr>
                                        <p:cTn id="61" dur="1" fill="hold">
                                          <p:stCondLst>
                                            <p:cond delay="499"/>
                                          </p:stCondLst>
                                        </p:cTn>
                                        <p:tgtEl>
                                          <p:spTgt spid="58"/>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5"/>
                                        </p:tgtEl>
                                      </p:cBhvr>
                                    </p:animEffect>
                                    <p:set>
                                      <p:cBhvr>
                                        <p:cTn id="64" dur="1" fill="hold">
                                          <p:stCondLst>
                                            <p:cond delay="499"/>
                                          </p:stCondLst>
                                        </p:cTn>
                                        <p:tgtEl>
                                          <p:spTgt spid="5"/>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100"/>
                                        </p:tgtEl>
                                      </p:cBhvr>
                                    </p:animEffect>
                                    <p:set>
                                      <p:cBhvr>
                                        <p:cTn id="67" dur="1" fill="hold">
                                          <p:stCondLst>
                                            <p:cond delay="499"/>
                                          </p:stCondLst>
                                        </p:cTn>
                                        <p:tgtEl>
                                          <p:spTgt spid="100"/>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par>
                                <p:cTn id="71" presetID="9" presetClass="exit" presetSubtype="0" fill="hold" grpId="0" nodeType="withEffect">
                                  <p:stCondLst>
                                    <p:cond delay="0"/>
                                  </p:stCondLst>
                                  <p:childTnLst>
                                    <p:animEffect transition="out" filter="dissolve">
                                      <p:cBhvr>
                                        <p:cTn id="72" dur="500"/>
                                        <p:tgtEl>
                                          <p:spTgt spid="53"/>
                                        </p:tgtEl>
                                      </p:cBhvr>
                                    </p:animEffect>
                                    <p:set>
                                      <p:cBhvr>
                                        <p:cTn id="73" dur="1" fill="hold">
                                          <p:stCondLst>
                                            <p:cond delay="499"/>
                                          </p:stCondLst>
                                        </p:cTn>
                                        <p:tgtEl>
                                          <p:spTgt spid="53"/>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9" presetClass="exit" presetSubtype="0" fill="hold" grpId="0" nodeType="withEffect">
                                  <p:stCondLst>
                                    <p:cond delay="0"/>
                                  </p:stCondLst>
                                  <p:childTnLst>
                                    <p:animEffect transition="out" filter="dissolve">
                                      <p:cBhvr>
                                        <p:cTn id="78" dur="500"/>
                                        <p:tgtEl>
                                          <p:spTgt spid="55"/>
                                        </p:tgtEl>
                                      </p:cBhvr>
                                    </p:animEffect>
                                    <p:set>
                                      <p:cBhvr>
                                        <p:cTn id="79" dur="1" fill="hold">
                                          <p:stCondLst>
                                            <p:cond delay="499"/>
                                          </p:stCondLst>
                                        </p:cTn>
                                        <p:tgtEl>
                                          <p:spTgt spid="55"/>
                                        </p:tgtEl>
                                        <p:attrNameLst>
                                          <p:attrName>style.visibility</p:attrName>
                                        </p:attrNameLst>
                                      </p:cBhvr>
                                      <p:to>
                                        <p:strVal val="hidden"/>
                                      </p:to>
                                    </p:set>
                                  </p:childTnLst>
                                </p:cTn>
                              </p:par>
                              <p:par>
                                <p:cTn id="80" presetID="9" presetClass="exit" presetSubtype="0" fill="hold" grpId="0" nodeType="with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par>
                                <p:cTn id="83" presetID="9" presetClass="exit" presetSubtype="0" fill="hold" grpId="0" nodeType="withEffect">
                                  <p:stCondLst>
                                    <p:cond delay="0"/>
                                  </p:stCondLst>
                                  <p:childTnLst>
                                    <p:animEffect transition="out" filter="dissolve">
                                      <p:cBhvr>
                                        <p:cTn id="84" dur="500"/>
                                        <p:tgtEl>
                                          <p:spTgt spid="47"/>
                                        </p:tgtEl>
                                      </p:cBhvr>
                                    </p:animEffect>
                                    <p:set>
                                      <p:cBhvr>
                                        <p:cTn id="85" dur="1" fill="hold">
                                          <p:stCondLst>
                                            <p:cond delay="499"/>
                                          </p:stCondLst>
                                        </p:cTn>
                                        <p:tgtEl>
                                          <p:spTgt spid="47"/>
                                        </p:tgtEl>
                                        <p:attrNameLst>
                                          <p:attrName>style.visibility</p:attrName>
                                        </p:attrNameLst>
                                      </p:cBhvr>
                                      <p:to>
                                        <p:strVal val="hidden"/>
                                      </p:to>
                                    </p:set>
                                  </p:childTnLst>
                                </p:cTn>
                              </p:par>
                              <p:par>
                                <p:cTn id="86" presetID="9" presetClass="exit" presetSubtype="0" fill="hold" grpId="0" nodeType="withEffect">
                                  <p:stCondLst>
                                    <p:cond delay="0"/>
                                  </p:stCondLst>
                                  <p:childTnLst>
                                    <p:animEffect transition="out" filter="dissolve">
                                      <p:cBhvr>
                                        <p:cTn id="87" dur="500"/>
                                        <p:tgtEl>
                                          <p:spTgt spid="60"/>
                                        </p:tgtEl>
                                      </p:cBhvr>
                                    </p:animEffect>
                                    <p:set>
                                      <p:cBhvr>
                                        <p:cTn id="88" dur="1" fill="hold">
                                          <p:stCondLst>
                                            <p:cond delay="499"/>
                                          </p:stCondLst>
                                        </p:cTn>
                                        <p:tgtEl>
                                          <p:spTgt spid="60"/>
                                        </p:tgtEl>
                                        <p:attrNameLst>
                                          <p:attrName>style.visibility</p:attrName>
                                        </p:attrNameLst>
                                      </p:cBhvr>
                                      <p:to>
                                        <p:strVal val="hidden"/>
                                      </p:to>
                                    </p:set>
                                  </p:childTnLst>
                                </p:cTn>
                              </p:par>
                              <p:par>
                                <p:cTn id="89" presetID="9" presetClass="exit" presetSubtype="0" fill="hold" grpId="0" nodeType="withEffect">
                                  <p:stCondLst>
                                    <p:cond delay="0"/>
                                  </p:stCondLst>
                                  <p:childTnLst>
                                    <p:animEffect transition="out" filter="dissolve">
                                      <p:cBhvr>
                                        <p:cTn id="90" dur="500"/>
                                        <p:tgtEl>
                                          <p:spTgt spid="64"/>
                                        </p:tgtEl>
                                      </p:cBhvr>
                                    </p:animEffect>
                                    <p:set>
                                      <p:cBhvr>
                                        <p:cTn id="91" dur="1" fill="hold">
                                          <p:stCondLst>
                                            <p:cond delay="499"/>
                                          </p:stCondLst>
                                        </p:cTn>
                                        <p:tgtEl>
                                          <p:spTgt spid="64"/>
                                        </p:tgtEl>
                                        <p:attrNameLst>
                                          <p:attrName>style.visibility</p:attrName>
                                        </p:attrNameLst>
                                      </p:cBhvr>
                                      <p:to>
                                        <p:strVal val="hidden"/>
                                      </p:to>
                                    </p:set>
                                  </p:childTnLst>
                                </p:cTn>
                              </p:par>
                              <p:par>
                                <p:cTn id="92" presetID="9" presetClass="exit" presetSubtype="0" fill="hold" grpId="0" nodeType="withEffect">
                                  <p:stCondLst>
                                    <p:cond delay="0"/>
                                  </p:stCondLst>
                                  <p:childTnLst>
                                    <p:animEffect transition="out" filter="dissolv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9" presetClass="exit" presetSubtype="0" fill="hold" grpId="0" nodeType="withEffect">
                                  <p:stCondLst>
                                    <p:cond delay="0"/>
                                  </p:stCondLst>
                                  <p:childTnLst>
                                    <p:animEffect transition="out" filter="dissolve">
                                      <p:cBhvr>
                                        <p:cTn id="96" dur="500"/>
                                        <p:tgtEl>
                                          <p:spTgt spid="66"/>
                                        </p:tgtEl>
                                      </p:cBhvr>
                                    </p:animEffect>
                                    <p:set>
                                      <p:cBhvr>
                                        <p:cTn id="97" dur="1" fill="hold">
                                          <p:stCondLst>
                                            <p:cond delay="499"/>
                                          </p:stCondLst>
                                        </p:cTn>
                                        <p:tgtEl>
                                          <p:spTgt spid="66"/>
                                        </p:tgtEl>
                                        <p:attrNameLst>
                                          <p:attrName>style.visibility</p:attrName>
                                        </p:attrNameLst>
                                      </p:cBhvr>
                                      <p:to>
                                        <p:strVal val="hidden"/>
                                      </p:to>
                                    </p:set>
                                  </p:childTnLst>
                                </p:cTn>
                              </p:par>
                              <p:par>
                                <p:cTn id="98" presetID="9" presetClass="exit" presetSubtype="0" fill="hold" grpId="0" nodeType="withEffect">
                                  <p:stCondLst>
                                    <p:cond delay="0"/>
                                  </p:stCondLst>
                                  <p:childTnLst>
                                    <p:animEffect transition="out" filter="dissolve">
                                      <p:cBhvr>
                                        <p:cTn id="99" dur="500"/>
                                        <p:tgtEl>
                                          <p:spTgt spid="67"/>
                                        </p:tgtEl>
                                      </p:cBhvr>
                                    </p:animEffect>
                                    <p:set>
                                      <p:cBhvr>
                                        <p:cTn id="100" dur="1" fill="hold">
                                          <p:stCondLst>
                                            <p:cond delay="499"/>
                                          </p:stCondLst>
                                        </p:cTn>
                                        <p:tgtEl>
                                          <p:spTgt spid="67"/>
                                        </p:tgtEl>
                                        <p:attrNameLst>
                                          <p:attrName>style.visibility</p:attrName>
                                        </p:attrNameLst>
                                      </p:cBhvr>
                                      <p:to>
                                        <p:strVal val="hidden"/>
                                      </p:to>
                                    </p:set>
                                  </p:childTnLst>
                                </p:cTn>
                              </p:par>
                              <p:par>
                                <p:cTn id="101" presetID="9" presetClass="exit" presetSubtype="0" fill="hold" grpId="0" nodeType="withEffect">
                                  <p:stCondLst>
                                    <p:cond delay="0"/>
                                  </p:stCondLst>
                                  <p:childTnLst>
                                    <p:animEffect transition="out" filter="dissolve">
                                      <p:cBhvr>
                                        <p:cTn id="102" dur="500"/>
                                        <p:tgtEl>
                                          <p:spTgt spid="68"/>
                                        </p:tgtEl>
                                      </p:cBhvr>
                                    </p:animEffect>
                                    <p:set>
                                      <p:cBhvr>
                                        <p:cTn id="103" dur="1" fill="hold">
                                          <p:stCondLst>
                                            <p:cond delay="499"/>
                                          </p:stCondLst>
                                        </p:cTn>
                                        <p:tgtEl>
                                          <p:spTgt spid="68"/>
                                        </p:tgtEl>
                                        <p:attrNameLst>
                                          <p:attrName>style.visibility</p:attrName>
                                        </p:attrNameLst>
                                      </p:cBhvr>
                                      <p:to>
                                        <p:strVal val="hidden"/>
                                      </p:to>
                                    </p:set>
                                  </p:childTnLst>
                                </p:cTn>
                              </p:par>
                              <p:par>
                                <p:cTn id="104" presetID="9" presetClass="exit" presetSubtype="0" fill="hold" grpId="0" nodeType="withEffect">
                                  <p:stCondLst>
                                    <p:cond delay="0"/>
                                  </p:stCondLst>
                                  <p:childTnLst>
                                    <p:animEffect transition="out" filter="dissolve">
                                      <p:cBhvr>
                                        <p:cTn id="105" dur="500"/>
                                        <p:tgtEl>
                                          <p:spTgt spid="69"/>
                                        </p:tgtEl>
                                      </p:cBhvr>
                                    </p:animEffect>
                                    <p:set>
                                      <p:cBhvr>
                                        <p:cTn id="106" dur="1" fill="hold">
                                          <p:stCondLst>
                                            <p:cond delay="499"/>
                                          </p:stCondLst>
                                        </p:cTn>
                                        <p:tgtEl>
                                          <p:spTgt spid="69"/>
                                        </p:tgtEl>
                                        <p:attrNameLst>
                                          <p:attrName>style.visibility</p:attrName>
                                        </p:attrNameLst>
                                      </p:cBhvr>
                                      <p:to>
                                        <p:strVal val="hidden"/>
                                      </p:to>
                                    </p:set>
                                  </p:childTnLst>
                                </p:cTn>
                              </p:par>
                              <p:par>
                                <p:cTn id="107" presetID="9" presetClass="exit" presetSubtype="0" fill="hold" grpId="0" nodeType="withEffect">
                                  <p:stCondLst>
                                    <p:cond delay="0"/>
                                  </p:stCondLst>
                                  <p:childTnLst>
                                    <p:animEffect transition="out" filter="dissolv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9" presetClass="exit" presetSubtype="0" fill="hold" grpId="0" nodeType="withEffect">
                                  <p:stCondLst>
                                    <p:cond delay="0"/>
                                  </p:stCondLst>
                                  <p:childTnLst>
                                    <p:animEffect transition="out" filter="dissolve">
                                      <p:cBhvr>
                                        <p:cTn id="111" dur="500"/>
                                        <p:tgtEl>
                                          <p:spTgt spid="71"/>
                                        </p:tgtEl>
                                      </p:cBhvr>
                                    </p:animEffect>
                                    <p:set>
                                      <p:cBhvr>
                                        <p:cTn id="112" dur="1" fill="hold">
                                          <p:stCondLst>
                                            <p:cond delay="499"/>
                                          </p:stCondLst>
                                        </p:cTn>
                                        <p:tgtEl>
                                          <p:spTgt spid="71"/>
                                        </p:tgtEl>
                                        <p:attrNameLst>
                                          <p:attrName>style.visibility</p:attrName>
                                        </p:attrNameLst>
                                      </p:cBhvr>
                                      <p:to>
                                        <p:strVal val="hidden"/>
                                      </p:to>
                                    </p:set>
                                  </p:childTnLst>
                                </p:cTn>
                              </p:par>
                              <p:par>
                                <p:cTn id="113" presetID="9" presetClass="exit" presetSubtype="0" fill="hold" grpId="0" nodeType="withEffect">
                                  <p:stCondLst>
                                    <p:cond delay="0"/>
                                  </p:stCondLst>
                                  <p:childTnLst>
                                    <p:animEffect transition="out" filter="dissolve">
                                      <p:cBhvr>
                                        <p:cTn id="114" dur="500"/>
                                        <p:tgtEl>
                                          <p:spTgt spid="59"/>
                                        </p:tgtEl>
                                      </p:cBhvr>
                                    </p:animEffect>
                                    <p:set>
                                      <p:cBhvr>
                                        <p:cTn id="115" dur="1" fill="hold">
                                          <p:stCondLst>
                                            <p:cond delay="499"/>
                                          </p:stCondLst>
                                        </p:cTn>
                                        <p:tgtEl>
                                          <p:spTgt spid="59"/>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61"/>
                                        </p:tgtEl>
                                      </p:cBhvr>
                                    </p:animEffect>
                                    <p:set>
                                      <p:cBhvr>
                                        <p:cTn id="118" dur="1" fill="hold">
                                          <p:stCondLst>
                                            <p:cond delay="499"/>
                                          </p:stCondLst>
                                        </p:cTn>
                                        <p:tgtEl>
                                          <p:spTgt spid="61"/>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85"/>
                                        </p:tgtEl>
                                      </p:cBhvr>
                                    </p:animEffect>
                                    <p:set>
                                      <p:cBhvr>
                                        <p:cTn id="121" dur="1" fill="hold">
                                          <p:stCondLst>
                                            <p:cond delay="499"/>
                                          </p:stCondLst>
                                        </p:cTn>
                                        <p:tgtEl>
                                          <p:spTgt spid="85"/>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87"/>
                                        </p:tgtEl>
                                      </p:cBhvr>
                                    </p:animEffect>
                                    <p:set>
                                      <p:cBhvr>
                                        <p:cTn id="127" dur="1" fill="hold">
                                          <p:stCondLst>
                                            <p:cond delay="499"/>
                                          </p:stCondLst>
                                        </p:cTn>
                                        <p:tgtEl>
                                          <p:spTgt spid="87"/>
                                        </p:tgtEl>
                                        <p:attrNameLst>
                                          <p:attrName>style.visibility</p:attrName>
                                        </p:attrNameLst>
                                      </p:cBhvr>
                                      <p:to>
                                        <p:strVal val="hidden"/>
                                      </p:to>
                                    </p:set>
                                  </p:childTnLst>
                                </p:cTn>
                              </p:par>
                              <p:par>
                                <p:cTn id="128" presetID="9" presetClass="exit" presetSubtype="0" fill="hold" grpId="0" nodeType="withEffect">
                                  <p:stCondLst>
                                    <p:cond delay="0"/>
                                  </p:stCondLst>
                                  <p:childTnLst>
                                    <p:animEffect transition="out" filter="dissolve">
                                      <p:cBhvr>
                                        <p:cTn id="129" dur="500"/>
                                        <p:tgtEl>
                                          <p:spTgt spid="88"/>
                                        </p:tgtEl>
                                      </p:cBhvr>
                                    </p:animEffect>
                                    <p:set>
                                      <p:cBhvr>
                                        <p:cTn id="130" dur="1" fill="hold">
                                          <p:stCondLst>
                                            <p:cond delay="499"/>
                                          </p:stCondLst>
                                        </p:cTn>
                                        <p:tgtEl>
                                          <p:spTgt spid="88"/>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79"/>
                                        </p:tgtEl>
                                      </p:cBhvr>
                                    </p:animEffect>
                                    <p:set>
                                      <p:cBhvr>
                                        <p:cTn id="133" dur="1" fill="hold">
                                          <p:stCondLst>
                                            <p:cond delay="499"/>
                                          </p:stCondLst>
                                        </p:cTn>
                                        <p:tgtEl>
                                          <p:spTgt spid="79"/>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90"/>
                                        </p:tgtEl>
                                      </p:cBhvr>
                                    </p:animEffect>
                                    <p:set>
                                      <p:cBhvr>
                                        <p:cTn id="139" dur="1" fill="hold">
                                          <p:stCondLst>
                                            <p:cond delay="499"/>
                                          </p:stCondLst>
                                        </p:cTn>
                                        <p:tgtEl>
                                          <p:spTgt spid="90"/>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91"/>
                                        </p:tgtEl>
                                      </p:cBhvr>
                                    </p:animEffect>
                                    <p:set>
                                      <p:cBhvr>
                                        <p:cTn id="142" dur="1" fill="hold">
                                          <p:stCondLst>
                                            <p:cond delay="499"/>
                                          </p:stCondLst>
                                        </p:cTn>
                                        <p:tgtEl>
                                          <p:spTgt spid="91"/>
                                        </p:tgtEl>
                                        <p:attrNameLst>
                                          <p:attrName>style.visibility</p:attrName>
                                        </p:attrNameLst>
                                      </p:cBhvr>
                                      <p:to>
                                        <p:strVal val="hidden"/>
                                      </p:to>
                                    </p:set>
                                  </p:childTnLst>
                                </p:cTn>
                              </p:par>
                            </p:childTnLst>
                          </p:cTn>
                        </p:par>
                        <p:par>
                          <p:cTn id="143" fill="hold">
                            <p:stCondLst>
                              <p:cond delay="500"/>
                            </p:stCondLst>
                            <p:childTnLst>
                              <p:par>
                                <p:cTn id="144" presetID="9" presetClass="exit" presetSubtype="0" fill="hold" grpId="0" nodeType="afterEffect">
                                  <p:stCondLst>
                                    <p:cond delay="0"/>
                                  </p:stCondLst>
                                  <p:childTnLst>
                                    <p:animEffect transition="out" filter="dissolve">
                                      <p:cBhvr>
                                        <p:cTn id="145" dur="500"/>
                                        <p:tgtEl>
                                          <p:spTgt spid="2"/>
                                        </p:tgtEl>
                                      </p:cBhvr>
                                    </p:animEffect>
                                    <p:set>
                                      <p:cBhvr>
                                        <p:cTn id="146" dur="1" fill="hold">
                                          <p:stCondLst>
                                            <p:cond delay="499"/>
                                          </p:stCondLst>
                                        </p:cTn>
                                        <p:tgtEl>
                                          <p:spTgt spid="2"/>
                                        </p:tgtEl>
                                        <p:attrNameLst>
                                          <p:attrName>style.visibility</p:attrName>
                                        </p:attrNameLst>
                                      </p:cBhvr>
                                      <p:to>
                                        <p:strVal val="hidden"/>
                                      </p:to>
                                    </p:set>
                                  </p:childTnLst>
                                </p:cTn>
                              </p:par>
                            </p:childTnLst>
                          </p:cTn>
                        </p:par>
                        <p:par>
                          <p:cTn id="147" fill="hold">
                            <p:stCondLst>
                              <p:cond delay="1000"/>
                            </p:stCondLst>
                            <p:childTnLst>
                              <p:par>
                                <p:cTn id="148" presetID="9" presetClass="entr" presetSubtype="0" fill="hold" nodeType="afterEffect">
                                  <p:stCondLst>
                                    <p:cond delay="0"/>
                                  </p:stCondLst>
                                  <p:childTnLst>
                                    <p:set>
                                      <p:cBhvr>
                                        <p:cTn id="149" dur="1" fill="hold">
                                          <p:stCondLst>
                                            <p:cond delay="0"/>
                                          </p:stCondLst>
                                        </p:cTn>
                                        <p:tgtEl>
                                          <p:spTgt spid="92"/>
                                        </p:tgtEl>
                                        <p:attrNameLst>
                                          <p:attrName>style.visibility</p:attrName>
                                        </p:attrNameLst>
                                      </p:cBhvr>
                                      <p:to>
                                        <p:strVal val="visible"/>
                                      </p:to>
                                    </p:set>
                                    <p:animEffect transition="in" filter="dissolve">
                                      <p:cBhvr>
                                        <p:cTn id="15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26" grpId="0"/>
      <p:bldP spid="35" grpId="0" animBg="1"/>
      <p:bldP spid="36" grpId="0"/>
      <p:bldP spid="57" grpId="0"/>
      <p:bldP spid="58" grpId="0"/>
      <p:bldP spid="5" grpId="0"/>
      <p:bldP spid="100" grpId="0"/>
      <p:bldP spid="51" grpId="0"/>
      <p:bldP spid="53" grpId="0"/>
      <p:bldP spid="54" grpId="0"/>
      <p:bldP spid="55" grpId="0"/>
      <p:bldP spid="2" grpId="0"/>
      <p:bldP spid="33" grpId="0" animBg="1"/>
      <p:bldP spid="47" grpId="0"/>
      <p:bldP spid="60" grpId="0"/>
      <p:bldP spid="64" grpId="0" animBg="1"/>
      <p:bldP spid="65" grpId="0" animBg="1"/>
      <p:bldP spid="66" grpId="0" animBg="1"/>
      <p:bldP spid="67" grpId="0" animBg="1"/>
      <p:bldP spid="68" grpId="0"/>
      <p:bldP spid="69" grpId="0"/>
      <p:bldP spid="70" grpId="0"/>
      <p:bldP spid="71" grpId="0"/>
      <p:bldP spid="59" grpId="0"/>
      <p:bldP spid="61" grpId="0"/>
      <p:bldP spid="85" grpId="0"/>
      <p:bldP spid="86" grpId="0"/>
      <p:bldP spid="87" grpId="0"/>
      <p:bldP spid="88" grpId="0"/>
      <p:bldP spid="82" grpId="0"/>
      <p:bldP spid="82" grpId="1"/>
      <p:bldP spid="90" grpId="0"/>
      <p:bldP spid="90" grpId="1"/>
      <p:bldP spid="91" grpId="0"/>
      <p:bldP spid="9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903CF877-45E2-B64B-BF09-0252A502421C}"/>
              </a:ext>
            </a:extLst>
          </p:cNvPr>
          <p:cNvSpPr/>
          <p:nvPr/>
        </p:nvSpPr>
        <p:spPr>
          <a:xfrm>
            <a:off x="1144735" y="3428222"/>
            <a:ext cx="1009839" cy="394601"/>
          </a:xfrm>
          <a:custGeom>
            <a:avLst/>
            <a:gdLst>
              <a:gd name="connsiteX0" fmla="*/ 0 w 932720"/>
              <a:gd name="connsiteY0" fmla="*/ 308608 h 308608"/>
              <a:gd name="connsiteX1" fmla="*/ 466360 w 932720"/>
              <a:gd name="connsiteY1" fmla="*/ 0 h 308608"/>
              <a:gd name="connsiteX2" fmla="*/ 932720 w 932720"/>
              <a:gd name="connsiteY2" fmla="*/ 308608 h 308608"/>
              <a:gd name="connsiteX3" fmla="*/ 0 w 932720"/>
              <a:gd name="connsiteY3" fmla="*/ 308608 h 308608"/>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69201 h 369201"/>
              <a:gd name="connsiteX1" fmla="*/ 1011696 w 1011696"/>
              <a:gd name="connsiteY1" fmla="*/ 0 h 369201"/>
              <a:gd name="connsiteX2" fmla="*/ 1009839 w 1011696"/>
              <a:gd name="connsiteY2" fmla="*/ 363693 h 369201"/>
              <a:gd name="connsiteX3" fmla="*/ 0 w 1011696"/>
              <a:gd name="connsiteY3" fmla="*/ 369201 h 369201"/>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Lst>
            <a:ahLst/>
            <a:cxnLst>
              <a:cxn ang="0">
                <a:pos x="connsiteX0" y="connsiteY0"/>
              </a:cxn>
              <a:cxn ang="0">
                <a:pos x="connsiteX1" y="connsiteY1"/>
              </a:cxn>
              <a:cxn ang="0">
                <a:pos x="connsiteX2" y="connsiteY2"/>
              </a:cxn>
              <a:cxn ang="0">
                <a:pos x="connsiteX3" y="connsiteY3"/>
              </a:cxn>
            </a:cxnLst>
            <a:rect l="l" t="t" r="r" b="b"/>
            <a:pathLst>
              <a:path w="1009839" h="394601">
                <a:moveTo>
                  <a:pt x="0" y="394601"/>
                </a:moveTo>
                <a:cubicBezTo>
                  <a:pt x="350085" y="284388"/>
                  <a:pt x="515216" y="330935"/>
                  <a:pt x="1008521" y="0"/>
                </a:cubicBezTo>
                <a:cubicBezTo>
                  <a:pt x="1008960" y="129698"/>
                  <a:pt x="1009400" y="259395"/>
                  <a:pt x="1009839" y="389093"/>
                </a:cubicBezTo>
                <a:lnTo>
                  <a:pt x="0" y="394601"/>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97F8EF-EECD-D34E-BD44-A5200165E6CE}"/>
              </a:ext>
            </a:extLst>
          </p:cNvPr>
          <p:cNvSpPr/>
          <p:nvPr/>
        </p:nvSpPr>
        <p:spPr>
          <a:xfrm>
            <a:off x="2734496" y="1990672"/>
            <a:ext cx="784207" cy="369332"/>
          </a:xfrm>
          <a:prstGeom prst="rect">
            <a:avLst/>
          </a:prstGeom>
        </p:spPr>
        <p:txBody>
          <a:bodyPr wrap="square">
            <a:spAutoFit/>
          </a:bodyPr>
          <a:lstStyle/>
          <a:p>
            <a:r>
              <a:rPr lang="en-US" dirty="0">
                <a:latin typeface="Lucida Handwriting" panose="03010101010101010101" pitchFamily="66" charset="77"/>
              </a:rPr>
              <a:t>f(</a:t>
            </a:r>
            <a:r>
              <a:rPr lang="en-US" b="1" dirty="0" err="1">
                <a:latin typeface="Lucida Handwriting" panose="03010101010101010101" pitchFamily="66" charset="77"/>
              </a:rPr>
              <a:t>x</a:t>
            </a:r>
            <a:r>
              <a:rPr lang="en-US" b="1" baseline="-25000" dirty="0" err="1">
                <a:latin typeface="Lucida Handwriting" panose="03010101010101010101" pitchFamily="66" charset="77"/>
              </a:rPr>
              <a:t>S</a:t>
            </a:r>
            <a:r>
              <a:rPr lang="en-US" dirty="0">
                <a:latin typeface="Lucida Handwriting" panose="03010101010101010101" pitchFamily="66" charset="77"/>
              </a:rPr>
              <a:t>)</a:t>
            </a:r>
            <a:endParaRPr lang="en-US" dirty="0"/>
          </a:p>
        </p:txBody>
      </p:sp>
      <p:sp>
        <p:nvSpPr>
          <p:cNvPr id="86" name="Freeform 85">
            <a:extLst>
              <a:ext uri="{FF2B5EF4-FFF2-40B4-BE49-F238E27FC236}">
                <a16:creationId xmlns:a16="http://schemas.microsoft.com/office/drawing/2014/main" id="{FC34B4EB-8FE6-9E47-84C3-1284E5501A1E}"/>
              </a:ext>
            </a:extLst>
          </p:cNvPr>
          <p:cNvSpPr/>
          <p:nvPr/>
        </p:nvSpPr>
        <p:spPr>
          <a:xfrm flipH="1">
            <a:off x="2151400" y="2312027"/>
            <a:ext cx="2123535" cy="1506409"/>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 name="connsiteX0" fmla="*/ 0 w 2311476"/>
              <a:gd name="connsiteY0" fmla="*/ 1486513 h 1500485"/>
              <a:gd name="connsiteX1" fmla="*/ 1031631 w 2311476"/>
              <a:gd name="connsiteY1" fmla="*/ 1064482 h 1500485"/>
              <a:gd name="connsiteX2" fmla="*/ 1627163 w 2311476"/>
              <a:gd name="connsiteY2" fmla="*/ 27 h 1500485"/>
              <a:gd name="connsiteX3" fmla="*/ 2246141 w 2311476"/>
              <a:gd name="connsiteY3" fmla="*/ 1097307 h 1500485"/>
              <a:gd name="connsiteX4" fmla="*/ 2230191 w 2311476"/>
              <a:gd name="connsiteY4" fmla="*/ 1500485 h 1500485"/>
              <a:gd name="connsiteX0" fmla="*/ 0 w 2355024"/>
              <a:gd name="connsiteY0" fmla="*/ 1486513 h 1500485"/>
              <a:gd name="connsiteX1" fmla="*/ 1031631 w 2355024"/>
              <a:gd name="connsiteY1" fmla="*/ 1064482 h 1500485"/>
              <a:gd name="connsiteX2" fmla="*/ 1627163 w 2355024"/>
              <a:gd name="connsiteY2" fmla="*/ 27 h 1500485"/>
              <a:gd name="connsiteX3" fmla="*/ 2246141 w 2355024"/>
              <a:gd name="connsiteY3" fmla="*/ 1097307 h 1500485"/>
              <a:gd name="connsiteX4" fmla="*/ 2230191 w 2355024"/>
              <a:gd name="connsiteY4" fmla="*/ 1500485 h 1500485"/>
              <a:gd name="connsiteX0" fmla="*/ 0 w 2246141"/>
              <a:gd name="connsiteY0" fmla="*/ 1486513 h 1500485"/>
              <a:gd name="connsiteX1" fmla="*/ 1031631 w 2246141"/>
              <a:gd name="connsiteY1" fmla="*/ 1064482 h 1500485"/>
              <a:gd name="connsiteX2" fmla="*/ 1627163 w 2246141"/>
              <a:gd name="connsiteY2" fmla="*/ 27 h 1500485"/>
              <a:gd name="connsiteX3" fmla="*/ 2246141 w 2246141"/>
              <a:gd name="connsiteY3" fmla="*/ 1097307 h 1500485"/>
              <a:gd name="connsiteX4" fmla="*/ 2230191 w 2246141"/>
              <a:gd name="connsiteY4" fmla="*/ 1500485 h 150048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50178"/>
              <a:gd name="connsiteY0" fmla="*/ 1486513 h 1506835"/>
              <a:gd name="connsiteX1" fmla="*/ 1031631 w 2250178"/>
              <a:gd name="connsiteY1" fmla="*/ 1064482 h 1506835"/>
              <a:gd name="connsiteX2" fmla="*/ 1627163 w 2250178"/>
              <a:gd name="connsiteY2" fmla="*/ 27 h 1506835"/>
              <a:gd name="connsiteX3" fmla="*/ 2246141 w 2250178"/>
              <a:gd name="connsiteY3" fmla="*/ 1097307 h 1506835"/>
              <a:gd name="connsiteX4" fmla="*/ 2250178 w 2250178"/>
              <a:gd name="connsiteY4" fmla="*/ 1506835 h 1506835"/>
              <a:gd name="connsiteX0" fmla="*/ 0 w 2250894"/>
              <a:gd name="connsiteY0" fmla="*/ 1486513 h 1506835"/>
              <a:gd name="connsiteX1" fmla="*/ 1031631 w 2250894"/>
              <a:gd name="connsiteY1" fmla="*/ 1064482 h 1506835"/>
              <a:gd name="connsiteX2" fmla="*/ 1627163 w 2250894"/>
              <a:gd name="connsiteY2" fmla="*/ 27 h 1506835"/>
              <a:gd name="connsiteX3" fmla="*/ 2246141 w 2250894"/>
              <a:gd name="connsiteY3" fmla="*/ 1097307 h 1506835"/>
              <a:gd name="connsiteX4" fmla="*/ 2250178 w 2250894"/>
              <a:gd name="connsiteY4" fmla="*/ 1506835 h 1506835"/>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141"/>
              <a:gd name="connsiteY0" fmla="*/ 1486513 h 1503660"/>
              <a:gd name="connsiteX1" fmla="*/ 1031631 w 2246141"/>
              <a:gd name="connsiteY1" fmla="*/ 1064482 h 1503660"/>
              <a:gd name="connsiteX2" fmla="*/ 1627163 w 2246141"/>
              <a:gd name="connsiteY2" fmla="*/ 27 h 1503660"/>
              <a:gd name="connsiteX3" fmla="*/ 2246141 w 2246141"/>
              <a:gd name="connsiteY3" fmla="*/ 1097307 h 1503660"/>
              <a:gd name="connsiteX4" fmla="*/ 2240185 w 2246141"/>
              <a:gd name="connsiteY4" fmla="*/ 1503660 h 1503660"/>
              <a:gd name="connsiteX0" fmla="*/ 0 w 2246611"/>
              <a:gd name="connsiteY0" fmla="*/ 1486513 h 1486513"/>
              <a:gd name="connsiteX1" fmla="*/ 1031631 w 2246611"/>
              <a:gd name="connsiteY1" fmla="*/ 1064482 h 1486513"/>
              <a:gd name="connsiteX2" fmla="*/ 1627163 w 2246611"/>
              <a:gd name="connsiteY2" fmla="*/ 27 h 1486513"/>
              <a:gd name="connsiteX3" fmla="*/ 2246141 w 2246611"/>
              <a:gd name="connsiteY3" fmla="*/ 1097307 h 1486513"/>
              <a:gd name="connsiteX4" fmla="*/ 2243516 w 2246611"/>
              <a:gd name="connsiteY4" fmla="*/ 1478260 h 1486513"/>
              <a:gd name="connsiteX0" fmla="*/ 0 w 2249418"/>
              <a:gd name="connsiteY0" fmla="*/ 1486513 h 1489884"/>
              <a:gd name="connsiteX1" fmla="*/ 1031631 w 2249418"/>
              <a:gd name="connsiteY1" fmla="*/ 1064482 h 1489884"/>
              <a:gd name="connsiteX2" fmla="*/ 1627163 w 2249418"/>
              <a:gd name="connsiteY2" fmla="*/ 27 h 1489884"/>
              <a:gd name="connsiteX3" fmla="*/ 2246141 w 2249418"/>
              <a:gd name="connsiteY3" fmla="*/ 1097307 h 1489884"/>
              <a:gd name="connsiteX4" fmla="*/ 2247582 w 2249418"/>
              <a:gd name="connsiteY4" fmla="*/ 1489884 h 1489884"/>
              <a:gd name="connsiteX0" fmla="*/ 0 w 2056185"/>
              <a:gd name="connsiteY0" fmla="*/ 1486513 h 1489884"/>
              <a:gd name="connsiteX1" fmla="*/ 838398 w 2056185"/>
              <a:gd name="connsiteY1" fmla="*/ 1064482 h 1489884"/>
              <a:gd name="connsiteX2" fmla="*/ 1433930 w 2056185"/>
              <a:gd name="connsiteY2" fmla="*/ 27 h 1489884"/>
              <a:gd name="connsiteX3" fmla="*/ 2052908 w 2056185"/>
              <a:gd name="connsiteY3" fmla="*/ 1097307 h 1489884"/>
              <a:gd name="connsiteX4" fmla="*/ 2054349 w 2056185"/>
              <a:gd name="connsiteY4" fmla="*/ 1489884 h 1489884"/>
              <a:gd name="connsiteX0" fmla="*/ 0 w 2056185"/>
              <a:gd name="connsiteY0" fmla="*/ 1486498 h 1489869"/>
              <a:gd name="connsiteX1" fmla="*/ 866003 w 2056185"/>
              <a:gd name="connsiteY1" fmla="*/ 1075484 h 1489869"/>
              <a:gd name="connsiteX2" fmla="*/ 1433930 w 2056185"/>
              <a:gd name="connsiteY2" fmla="*/ 12 h 1489869"/>
              <a:gd name="connsiteX3" fmla="*/ 2052908 w 2056185"/>
              <a:gd name="connsiteY3" fmla="*/ 1097292 h 1489869"/>
              <a:gd name="connsiteX4" fmla="*/ 2054349 w 2056185"/>
              <a:gd name="connsiteY4" fmla="*/ 1489869 h 1489869"/>
              <a:gd name="connsiteX0" fmla="*/ 0 w 2061706"/>
              <a:gd name="connsiteY0" fmla="*/ 1503024 h 1503024"/>
              <a:gd name="connsiteX1" fmla="*/ 871524 w 2061706"/>
              <a:gd name="connsiteY1" fmla="*/ 1075484 h 1503024"/>
              <a:gd name="connsiteX2" fmla="*/ 1439451 w 2061706"/>
              <a:gd name="connsiteY2" fmla="*/ 12 h 1503024"/>
              <a:gd name="connsiteX3" fmla="*/ 2058429 w 2061706"/>
              <a:gd name="connsiteY3" fmla="*/ 1097292 h 1503024"/>
              <a:gd name="connsiteX4" fmla="*/ 2059870 w 2061706"/>
              <a:gd name="connsiteY4" fmla="*/ 1489869 h 1503024"/>
              <a:gd name="connsiteX0" fmla="*/ 0 w 2058429"/>
              <a:gd name="connsiteY0" fmla="*/ 1503024 h 1506395"/>
              <a:gd name="connsiteX1" fmla="*/ 871524 w 2058429"/>
              <a:gd name="connsiteY1" fmla="*/ 1075484 h 1506395"/>
              <a:gd name="connsiteX2" fmla="*/ 1439451 w 2058429"/>
              <a:gd name="connsiteY2" fmla="*/ 12 h 1506395"/>
              <a:gd name="connsiteX3" fmla="*/ 2058429 w 2058429"/>
              <a:gd name="connsiteY3" fmla="*/ 1097292 h 1506395"/>
              <a:gd name="connsiteX4" fmla="*/ 2048828 w 2058429"/>
              <a:gd name="connsiteY4" fmla="*/ 1506395 h 1506395"/>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58429"/>
              <a:gd name="connsiteY0" fmla="*/ 1503038 h 1506409"/>
              <a:gd name="connsiteX1" fmla="*/ 871524 w 2058429"/>
              <a:gd name="connsiteY1" fmla="*/ 1075498 h 1506409"/>
              <a:gd name="connsiteX2" fmla="*/ 1439451 w 2058429"/>
              <a:gd name="connsiteY2" fmla="*/ 26 h 1506409"/>
              <a:gd name="connsiteX3" fmla="*/ 2058429 w 2058429"/>
              <a:gd name="connsiteY3" fmla="*/ 1108323 h 1506409"/>
              <a:gd name="connsiteX4" fmla="*/ 2048828 w 2058429"/>
              <a:gd name="connsiteY4" fmla="*/ 1506409 h 1506409"/>
              <a:gd name="connsiteX0" fmla="*/ 0 w 2069471"/>
              <a:gd name="connsiteY0" fmla="*/ 1495693 h 1506409"/>
              <a:gd name="connsiteX1" fmla="*/ 882566 w 2069471"/>
              <a:gd name="connsiteY1" fmla="*/ 1075498 h 1506409"/>
              <a:gd name="connsiteX2" fmla="*/ 1450493 w 2069471"/>
              <a:gd name="connsiteY2" fmla="*/ 26 h 1506409"/>
              <a:gd name="connsiteX3" fmla="*/ 2069471 w 2069471"/>
              <a:gd name="connsiteY3" fmla="*/ 1108323 h 1506409"/>
              <a:gd name="connsiteX4" fmla="*/ 2059870 w 2069471"/>
              <a:gd name="connsiteY4" fmla="*/ 1506409 h 1506409"/>
              <a:gd name="connsiteX0" fmla="*/ 0 w 2080512"/>
              <a:gd name="connsiteY0" fmla="*/ 1506710 h 1506710"/>
              <a:gd name="connsiteX1" fmla="*/ 893607 w 2080512"/>
              <a:gd name="connsiteY1" fmla="*/ 1075498 h 1506710"/>
              <a:gd name="connsiteX2" fmla="*/ 1461534 w 2080512"/>
              <a:gd name="connsiteY2" fmla="*/ 26 h 1506710"/>
              <a:gd name="connsiteX3" fmla="*/ 2080512 w 2080512"/>
              <a:gd name="connsiteY3" fmla="*/ 1108323 h 1506710"/>
              <a:gd name="connsiteX4" fmla="*/ 2070911 w 2080512"/>
              <a:gd name="connsiteY4" fmla="*/ 1506409 h 1506710"/>
              <a:gd name="connsiteX0" fmla="*/ 0 w 2080512"/>
              <a:gd name="connsiteY0" fmla="*/ 1506710 h 1506710"/>
              <a:gd name="connsiteX1" fmla="*/ 893607 w 2080512"/>
              <a:gd name="connsiteY1" fmla="*/ 1075498 h 1506710"/>
              <a:gd name="connsiteX2" fmla="*/ 1461534 w 2080512"/>
              <a:gd name="connsiteY2" fmla="*/ 26 h 1506710"/>
              <a:gd name="connsiteX3" fmla="*/ 2080512 w 2080512"/>
              <a:gd name="connsiteY3" fmla="*/ 1108323 h 1506710"/>
              <a:gd name="connsiteX4" fmla="*/ 2070911 w 2080512"/>
              <a:gd name="connsiteY4" fmla="*/ 1506409 h 1506710"/>
              <a:gd name="connsiteX0" fmla="*/ 0 w 2128360"/>
              <a:gd name="connsiteY0" fmla="*/ 1503038 h 1506409"/>
              <a:gd name="connsiteX1" fmla="*/ 941455 w 2128360"/>
              <a:gd name="connsiteY1" fmla="*/ 1075498 h 1506409"/>
              <a:gd name="connsiteX2" fmla="*/ 1509382 w 2128360"/>
              <a:gd name="connsiteY2" fmla="*/ 26 h 1506409"/>
              <a:gd name="connsiteX3" fmla="*/ 2128360 w 2128360"/>
              <a:gd name="connsiteY3" fmla="*/ 1108323 h 1506409"/>
              <a:gd name="connsiteX4" fmla="*/ 2118759 w 2128360"/>
              <a:gd name="connsiteY4" fmla="*/ 1506409 h 1506409"/>
              <a:gd name="connsiteX0" fmla="*/ 0 w 2128360"/>
              <a:gd name="connsiteY0" fmla="*/ 1503038 h 1506409"/>
              <a:gd name="connsiteX1" fmla="*/ 941455 w 2128360"/>
              <a:gd name="connsiteY1" fmla="*/ 1075498 h 1506409"/>
              <a:gd name="connsiteX2" fmla="*/ 1509382 w 2128360"/>
              <a:gd name="connsiteY2" fmla="*/ 26 h 1506409"/>
              <a:gd name="connsiteX3" fmla="*/ 2128360 w 2128360"/>
              <a:gd name="connsiteY3" fmla="*/ 1108323 h 1506409"/>
              <a:gd name="connsiteX4" fmla="*/ 2118759 w 2128360"/>
              <a:gd name="connsiteY4" fmla="*/ 1506409 h 15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360" h="1506409">
                <a:moveTo>
                  <a:pt x="0" y="1503038"/>
                </a:moveTo>
                <a:cubicBezTo>
                  <a:pt x="439108" y="1419568"/>
                  <a:pt x="689891" y="1326000"/>
                  <a:pt x="941455" y="1075498"/>
                </a:cubicBezTo>
                <a:cubicBezTo>
                  <a:pt x="1193019" y="824996"/>
                  <a:pt x="1311565" y="-5445"/>
                  <a:pt x="1509382" y="26"/>
                </a:cubicBezTo>
                <a:cubicBezTo>
                  <a:pt x="1707199" y="5497"/>
                  <a:pt x="1831528" y="881828"/>
                  <a:pt x="2128360" y="1108323"/>
                </a:cubicBezTo>
                <a:cubicBezTo>
                  <a:pt x="2128203" y="1217152"/>
                  <a:pt x="2123669" y="1401235"/>
                  <a:pt x="2118759" y="1506409"/>
                </a:cubicBezTo>
              </a:path>
            </a:pathLst>
          </a:custGeom>
          <a:solidFill>
            <a:schemeClr val="accent6">
              <a:lumMod val="60000"/>
              <a:lumOff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iangle 7">
            <a:extLst>
              <a:ext uri="{FF2B5EF4-FFF2-40B4-BE49-F238E27FC236}">
                <a16:creationId xmlns:a16="http://schemas.microsoft.com/office/drawing/2014/main" id="{92219A75-9B4A-AA4F-8B43-49C0E4128780}"/>
              </a:ext>
            </a:extLst>
          </p:cNvPr>
          <p:cNvSpPr/>
          <p:nvPr/>
        </p:nvSpPr>
        <p:spPr>
          <a:xfrm flipH="1">
            <a:off x="3317187" y="3375241"/>
            <a:ext cx="1010208" cy="451751"/>
          </a:xfrm>
          <a:custGeom>
            <a:avLst/>
            <a:gdLst>
              <a:gd name="connsiteX0" fmla="*/ 0 w 932720"/>
              <a:gd name="connsiteY0" fmla="*/ 308608 h 308608"/>
              <a:gd name="connsiteX1" fmla="*/ 466360 w 932720"/>
              <a:gd name="connsiteY1" fmla="*/ 0 h 308608"/>
              <a:gd name="connsiteX2" fmla="*/ 932720 w 932720"/>
              <a:gd name="connsiteY2" fmla="*/ 308608 h 308608"/>
              <a:gd name="connsiteX3" fmla="*/ 0 w 932720"/>
              <a:gd name="connsiteY3" fmla="*/ 308608 h 308608"/>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69201 h 369201"/>
              <a:gd name="connsiteX1" fmla="*/ 1011696 w 1011696"/>
              <a:gd name="connsiteY1" fmla="*/ 0 h 369201"/>
              <a:gd name="connsiteX2" fmla="*/ 1009839 w 1011696"/>
              <a:gd name="connsiteY2" fmla="*/ 363693 h 369201"/>
              <a:gd name="connsiteX3" fmla="*/ 0 w 1011696"/>
              <a:gd name="connsiteY3" fmla="*/ 369201 h 369201"/>
              <a:gd name="connsiteX0" fmla="*/ 0 w 1014871"/>
              <a:gd name="connsiteY0" fmla="*/ 524776 h 524776"/>
              <a:gd name="connsiteX1" fmla="*/ 1014871 w 1014871"/>
              <a:gd name="connsiteY1" fmla="*/ 0 h 524776"/>
              <a:gd name="connsiteX2" fmla="*/ 1009839 w 1014871"/>
              <a:gd name="connsiteY2" fmla="*/ 519268 h 524776"/>
              <a:gd name="connsiteX3" fmla="*/ 0 w 1014871"/>
              <a:gd name="connsiteY3" fmla="*/ 524776 h 524776"/>
              <a:gd name="connsiteX0" fmla="*/ 0 w 1010208"/>
              <a:gd name="connsiteY0" fmla="*/ 515251 h 515251"/>
              <a:gd name="connsiteX1" fmla="*/ 1008521 w 1010208"/>
              <a:gd name="connsiteY1" fmla="*/ 0 h 515251"/>
              <a:gd name="connsiteX2" fmla="*/ 1009839 w 1010208"/>
              <a:gd name="connsiteY2" fmla="*/ 509743 h 515251"/>
              <a:gd name="connsiteX3" fmla="*/ 0 w 1010208"/>
              <a:gd name="connsiteY3" fmla="*/ 515251 h 515251"/>
              <a:gd name="connsiteX0" fmla="*/ 0 w 1011696"/>
              <a:gd name="connsiteY0" fmla="*/ 454926 h 454926"/>
              <a:gd name="connsiteX1" fmla="*/ 1011696 w 1011696"/>
              <a:gd name="connsiteY1" fmla="*/ 0 h 454926"/>
              <a:gd name="connsiteX2" fmla="*/ 1009839 w 1011696"/>
              <a:gd name="connsiteY2" fmla="*/ 449418 h 454926"/>
              <a:gd name="connsiteX3" fmla="*/ 0 w 1011696"/>
              <a:gd name="connsiteY3" fmla="*/ 454926 h 454926"/>
              <a:gd name="connsiteX0" fmla="*/ 0 w 1011696"/>
              <a:gd name="connsiteY0" fmla="*/ 451751 h 451751"/>
              <a:gd name="connsiteX1" fmla="*/ 1011696 w 1011696"/>
              <a:gd name="connsiteY1" fmla="*/ 0 h 451751"/>
              <a:gd name="connsiteX2" fmla="*/ 1009839 w 1011696"/>
              <a:gd name="connsiteY2" fmla="*/ 446243 h 451751"/>
              <a:gd name="connsiteX3" fmla="*/ 0 w 1011696"/>
              <a:gd name="connsiteY3" fmla="*/ 451751 h 451751"/>
              <a:gd name="connsiteX0" fmla="*/ 0 w 1010208"/>
              <a:gd name="connsiteY0" fmla="*/ 451751 h 451751"/>
              <a:gd name="connsiteX1" fmla="*/ 1008521 w 1010208"/>
              <a:gd name="connsiteY1" fmla="*/ 0 h 451751"/>
              <a:gd name="connsiteX2" fmla="*/ 1009839 w 1010208"/>
              <a:gd name="connsiteY2" fmla="*/ 446243 h 451751"/>
              <a:gd name="connsiteX3" fmla="*/ 0 w 1010208"/>
              <a:gd name="connsiteY3" fmla="*/ 451751 h 451751"/>
              <a:gd name="connsiteX0" fmla="*/ 0 w 1010208"/>
              <a:gd name="connsiteY0" fmla="*/ 451751 h 451751"/>
              <a:gd name="connsiteX1" fmla="*/ 1008521 w 1010208"/>
              <a:gd name="connsiteY1" fmla="*/ 0 h 451751"/>
              <a:gd name="connsiteX2" fmla="*/ 1009839 w 1010208"/>
              <a:gd name="connsiteY2" fmla="*/ 446243 h 451751"/>
              <a:gd name="connsiteX3" fmla="*/ 0 w 1010208"/>
              <a:gd name="connsiteY3" fmla="*/ 451751 h 451751"/>
              <a:gd name="connsiteX0" fmla="*/ 0 w 1010208"/>
              <a:gd name="connsiteY0" fmla="*/ 451751 h 451751"/>
              <a:gd name="connsiteX1" fmla="*/ 1008521 w 1010208"/>
              <a:gd name="connsiteY1" fmla="*/ 0 h 451751"/>
              <a:gd name="connsiteX2" fmla="*/ 1009839 w 1010208"/>
              <a:gd name="connsiteY2" fmla="*/ 446243 h 451751"/>
              <a:gd name="connsiteX3" fmla="*/ 0 w 1010208"/>
              <a:gd name="connsiteY3" fmla="*/ 451751 h 451751"/>
            </a:gdLst>
            <a:ahLst/>
            <a:cxnLst>
              <a:cxn ang="0">
                <a:pos x="connsiteX0" y="connsiteY0"/>
              </a:cxn>
              <a:cxn ang="0">
                <a:pos x="connsiteX1" y="connsiteY1"/>
              </a:cxn>
              <a:cxn ang="0">
                <a:pos x="connsiteX2" y="connsiteY2"/>
              </a:cxn>
              <a:cxn ang="0">
                <a:pos x="connsiteX3" y="connsiteY3"/>
              </a:cxn>
            </a:cxnLst>
            <a:rect l="l" t="t" r="r" b="b"/>
            <a:pathLst>
              <a:path w="1010208" h="451751">
                <a:moveTo>
                  <a:pt x="0" y="451751"/>
                </a:moveTo>
                <a:cubicBezTo>
                  <a:pt x="362785" y="360588"/>
                  <a:pt x="670791" y="349985"/>
                  <a:pt x="1008521" y="0"/>
                </a:cubicBezTo>
                <a:cubicBezTo>
                  <a:pt x="1006844" y="173089"/>
                  <a:pt x="1011516" y="273154"/>
                  <a:pt x="1009839" y="446243"/>
                </a:cubicBezTo>
                <a:lnTo>
                  <a:pt x="0" y="451751"/>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DA9BD2FB-C210-1942-A833-0AADB7B432E0}"/>
              </a:ext>
            </a:extLst>
          </p:cNvPr>
          <p:cNvSpPr/>
          <p:nvPr/>
        </p:nvSpPr>
        <p:spPr>
          <a:xfrm>
            <a:off x="1215505" y="2309957"/>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5822881-DDB6-5448-AB8F-2C7CEEC260AA}"/>
              </a:ext>
            </a:extLst>
          </p:cNvPr>
          <p:cNvCxnSpPr>
            <a:cxnSpLocks/>
          </p:cNvCxnSpPr>
          <p:nvPr/>
        </p:nvCxnSpPr>
        <p:spPr>
          <a:xfrm flipV="1">
            <a:off x="2765404" y="2154316"/>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2A2780-7E3E-0743-870D-1DB16B00D49E}"/>
              </a:ext>
            </a:extLst>
          </p:cNvPr>
          <p:cNvCxnSpPr>
            <a:cxnSpLocks/>
          </p:cNvCxnSpPr>
          <p:nvPr/>
        </p:nvCxnSpPr>
        <p:spPr>
          <a:xfrm>
            <a:off x="648204" y="382699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99939C8B-6A46-8B4D-8BFC-47B532391443}"/>
                  </a:ext>
                </a:extLst>
              </p:cNvPr>
              <p:cNvSpPr/>
              <p:nvPr/>
            </p:nvSpPr>
            <p:spPr>
              <a:xfrm>
                <a:off x="4533503" y="3781742"/>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p:sp>
            <p:nvSpPr>
              <p:cNvPr id="34" name="Rectangle 33">
                <a:extLst>
                  <a:ext uri="{FF2B5EF4-FFF2-40B4-BE49-F238E27FC236}">
                    <a16:creationId xmlns:a16="http://schemas.microsoft.com/office/drawing/2014/main" id="{99939C8B-6A46-8B4D-8BFC-47B532391443}"/>
                  </a:ext>
                </a:extLst>
              </p:cNvPr>
              <p:cNvSpPr>
                <a:spLocks noRot="1" noChangeAspect="1" noMove="1" noResize="1" noEditPoints="1" noAdjustHandles="1" noChangeArrowheads="1" noChangeShapeType="1" noTextEdit="1"/>
              </p:cNvSpPr>
              <p:nvPr/>
            </p:nvSpPr>
            <p:spPr>
              <a:xfrm>
                <a:off x="4533503" y="3781742"/>
                <a:ext cx="473206" cy="369332"/>
              </a:xfrm>
              <a:prstGeom prst="rect">
                <a:avLst/>
              </a:prstGeom>
              <a:blipFill>
                <a:blip r:embed="rId3"/>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26EF5D98-128C-FB4B-A1C9-7B42304B1B16}"/>
              </a:ext>
            </a:extLst>
          </p:cNvPr>
          <p:cNvSpPr txBox="1"/>
          <p:nvPr/>
        </p:nvSpPr>
        <p:spPr>
          <a:xfrm>
            <a:off x="2614561" y="3816673"/>
            <a:ext cx="301686" cy="369332"/>
          </a:xfrm>
          <a:prstGeom prst="rect">
            <a:avLst/>
          </a:prstGeom>
          <a:noFill/>
        </p:spPr>
        <p:txBody>
          <a:bodyPr wrap="none" rtlCol="0">
            <a:spAutoFit/>
          </a:bodyPr>
          <a:lstStyle/>
          <a:p>
            <a:r>
              <a:rPr lang="en-US" b="1" dirty="0">
                <a:solidFill>
                  <a:srgbClr val="FF0000"/>
                </a:solidFill>
              </a:rPr>
              <a:t>0</a:t>
            </a:r>
          </a:p>
        </p:txBody>
      </p:sp>
      <p:sp>
        <p:nvSpPr>
          <p:cNvPr id="36" name="Rectangle 35">
            <a:extLst>
              <a:ext uri="{FF2B5EF4-FFF2-40B4-BE49-F238E27FC236}">
                <a16:creationId xmlns:a16="http://schemas.microsoft.com/office/drawing/2014/main" id="{25339B5F-5C83-834D-9967-8E3E351AB257}"/>
              </a:ext>
            </a:extLst>
          </p:cNvPr>
          <p:cNvSpPr/>
          <p:nvPr/>
        </p:nvSpPr>
        <p:spPr>
          <a:xfrm>
            <a:off x="3097252" y="2734830"/>
            <a:ext cx="966931" cy="338554"/>
          </a:xfrm>
          <a:prstGeom prst="rect">
            <a:avLst/>
          </a:prstGeom>
        </p:spPr>
        <p:txBody>
          <a:bodyPr wrap="non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-1)</a:t>
            </a:r>
            <a:endParaRPr lang="en-US" sz="1600" dirty="0"/>
          </a:p>
        </p:txBody>
      </p:sp>
      <p:sp>
        <p:nvSpPr>
          <p:cNvPr id="37" name="Rectangle 36">
            <a:extLst>
              <a:ext uri="{FF2B5EF4-FFF2-40B4-BE49-F238E27FC236}">
                <a16:creationId xmlns:a16="http://schemas.microsoft.com/office/drawing/2014/main" id="{A8181279-C3F6-BD41-8B3B-2D5E56DEA3B0}"/>
              </a:ext>
            </a:extLst>
          </p:cNvPr>
          <p:cNvSpPr/>
          <p:nvPr/>
        </p:nvSpPr>
        <p:spPr>
          <a:xfrm>
            <a:off x="2010969" y="2734230"/>
            <a:ext cx="338554" cy="369332"/>
          </a:xfrm>
          <a:prstGeom prst="rect">
            <a:avLst/>
          </a:prstGeom>
        </p:spPr>
        <p:txBody>
          <a:bodyPr wrap="none">
            <a:spAutoFit/>
          </a:bodyPr>
          <a:lstStyle/>
          <a:p>
            <a:r>
              <a:rPr lang="en-US" b="1" dirty="0">
                <a:solidFill>
                  <a:srgbClr val="7030A0"/>
                </a:solidFill>
                <a:latin typeface="Lucida Handwriting" panose="03010101010101010101" pitchFamily="66" charset="77"/>
              </a:rPr>
              <a:t>Z</a:t>
            </a:r>
            <a:endParaRPr lang="en-US" dirty="0"/>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62B45732-224D-0C49-86B0-961ACA972301}"/>
                  </a:ext>
                </a:extLst>
              </p:cNvPr>
              <p:cNvSpPr txBox="1"/>
              <p:nvPr/>
            </p:nvSpPr>
            <p:spPr>
              <a:xfrm>
                <a:off x="1938362" y="3816673"/>
                <a:ext cx="444352" cy="307777"/>
              </a:xfrm>
              <a:prstGeom prst="rect">
                <a:avLst/>
              </a:prstGeom>
              <a:noFill/>
            </p:spPr>
            <p:txBody>
              <a:bodyPr wrap="square" rtlCol="0">
                <a:spAutoFit/>
              </a:bodyPr>
              <a:lstStyle/>
              <a:p>
                <a:r>
                  <a:rPr lang="en-US" sz="1400" b="1" dirty="0">
                    <a:solidFill>
                      <a:srgbClr val="FF0000"/>
                    </a:solidFill>
                    <a:latin typeface="Lucida Handwriting" panose="03010101010101010101" pitchFamily="66" charset="77"/>
                  </a:rPr>
                  <a:t>Z</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p:sp>
            <p:nvSpPr>
              <p:cNvPr id="59" name="TextBox 58">
                <a:extLst>
                  <a:ext uri="{FF2B5EF4-FFF2-40B4-BE49-F238E27FC236}">
                    <a16:creationId xmlns:a16="http://schemas.microsoft.com/office/drawing/2014/main" id="{62B45732-224D-0C49-86B0-961ACA972301}"/>
                  </a:ext>
                </a:extLst>
              </p:cNvPr>
              <p:cNvSpPr txBox="1">
                <a:spLocks noRot="1" noChangeAspect="1" noMove="1" noResize="1" noEditPoints="1" noAdjustHandles="1" noChangeArrowheads="1" noChangeShapeType="1" noTextEdit="1"/>
              </p:cNvSpPr>
              <p:nvPr/>
            </p:nvSpPr>
            <p:spPr>
              <a:xfrm>
                <a:off x="1938362" y="3816673"/>
                <a:ext cx="444352" cy="307777"/>
              </a:xfrm>
              <a:prstGeom prst="rect">
                <a:avLst/>
              </a:prstGeom>
              <a:blipFill>
                <a:blip r:embed="rId4"/>
                <a:stretch>
                  <a:fillRect l="-2778" t="-4000" b="-20000"/>
                </a:stretch>
              </a:blipFill>
            </p:spPr>
            <p:txBody>
              <a:bodyPr/>
              <a:lstStyle/>
              <a:p>
                <a:r>
                  <a:rPr lang="en-US">
                    <a:noFill/>
                  </a:rPr>
                  <a:t> </a:t>
                </a:r>
              </a:p>
            </p:txBody>
          </p:sp>
        </mc:Fallback>
      </mc:AlternateContent>
      <p:cxnSp>
        <p:nvCxnSpPr>
          <p:cNvPr id="61" name="Straight Connector 60">
            <a:extLst>
              <a:ext uri="{FF2B5EF4-FFF2-40B4-BE49-F238E27FC236}">
                <a16:creationId xmlns:a16="http://schemas.microsoft.com/office/drawing/2014/main" id="{141FA7F0-FC97-6142-A1F2-428AC5537C17}"/>
              </a:ext>
            </a:extLst>
          </p:cNvPr>
          <p:cNvCxnSpPr>
            <a:cxnSpLocks/>
            <a:endCxn id="86" idx="3"/>
          </p:cNvCxnSpPr>
          <p:nvPr/>
        </p:nvCxnSpPr>
        <p:spPr>
          <a:xfrm flipH="1" flipV="1">
            <a:off x="2151400" y="3420350"/>
            <a:ext cx="12314" cy="460204"/>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7E78F26F-E7DB-C04B-896C-8E6C11AFBA29}"/>
                  </a:ext>
                </a:extLst>
              </p:cNvPr>
              <p:cNvSpPr txBox="1"/>
              <p:nvPr/>
            </p:nvSpPr>
            <p:spPr>
              <a:xfrm>
                <a:off x="1936759" y="4016250"/>
                <a:ext cx="447558" cy="307777"/>
              </a:xfrm>
              <a:prstGeom prst="rect">
                <a:avLst/>
              </a:prstGeom>
              <a:noFill/>
            </p:spPr>
            <p:txBody>
              <a:bodyPr wrap="square" rtlCol="0">
                <a:spAutoFit/>
              </a:bodyPr>
              <a:lstStyle/>
              <a:p>
                <a:r>
                  <a:rPr lang="en-US" sz="1400" b="1" dirty="0">
                    <a:solidFill>
                      <a:srgbClr val="FF0000"/>
                    </a:solidFill>
                    <a:latin typeface="Lucida Handwriting" panose="03010101010101010101" pitchFamily="66" charset="77"/>
                  </a:rPr>
                  <a:t>T</a:t>
                </a:r>
                <a:r>
                  <a:rPr lang="en-US" sz="1400" b="1" dirty="0">
                    <a:solidFill>
                      <a:srgbClr val="FF0000"/>
                    </a:solidFill>
                  </a:rPr>
                  <a:t> </a:t>
                </a:r>
                <a14:m>
                  <m:oMath xmlns:m="http://schemas.openxmlformats.org/officeDocument/2006/math">
                    <m:acc>
                      <m:accPr>
                        <m:chr m:val="̅"/>
                        <m:ctrlPr>
                          <a:rPr lang="en-US" sz="1400" b="1" i="1" baseline="-25000">
                            <a:solidFill>
                              <a:srgbClr val="FF0000"/>
                            </a:solidFill>
                            <a:latin typeface="Cambria Math" panose="02040503050406030204" pitchFamily="18" charset="0"/>
                          </a:rPr>
                        </m:ctrlPr>
                      </m:accPr>
                      <m:e>
                        <m:r>
                          <m:rPr>
                            <m:nor/>
                          </m:rPr>
                          <a:rPr lang="en-US" sz="1400" b="1" baseline="-25000" dirty="0">
                            <a:solidFill>
                              <a:srgbClr val="FF0000"/>
                            </a:solidFill>
                            <a:latin typeface="Lucida Handwriting" panose="03010101010101010101" pitchFamily="66" charset="77"/>
                          </a:rPr>
                          <m:t>x</m:t>
                        </m:r>
                        <m:r>
                          <m:rPr>
                            <m:nor/>
                          </m:rPr>
                          <a:rPr lang="en-US" sz="1400" b="1" baseline="-25000" dirty="0">
                            <a:solidFill>
                              <a:srgbClr val="FF0000"/>
                            </a:solidFill>
                          </a:rPr>
                          <m:t> </m:t>
                        </m:r>
                      </m:e>
                    </m:acc>
                  </m:oMath>
                </a14:m>
                <a:endParaRPr lang="en-US" sz="1400" b="1" baseline="-25000" dirty="0">
                  <a:latin typeface="Lucida Handwriting" panose="03010101010101010101" pitchFamily="66" charset="77"/>
                </a:endParaRPr>
              </a:p>
            </p:txBody>
          </p:sp>
        </mc:Choice>
        <mc:Fallback>
          <p:sp>
            <p:nvSpPr>
              <p:cNvPr id="63" name="TextBox 62">
                <a:extLst>
                  <a:ext uri="{FF2B5EF4-FFF2-40B4-BE49-F238E27FC236}">
                    <a16:creationId xmlns:a16="http://schemas.microsoft.com/office/drawing/2014/main" id="{7E78F26F-E7DB-C04B-896C-8E6C11AFBA29}"/>
                  </a:ext>
                </a:extLst>
              </p:cNvPr>
              <p:cNvSpPr txBox="1">
                <a:spLocks noRot="1" noChangeAspect="1" noMove="1" noResize="1" noEditPoints="1" noAdjustHandles="1" noChangeArrowheads="1" noChangeShapeType="1" noTextEdit="1"/>
              </p:cNvSpPr>
              <p:nvPr/>
            </p:nvSpPr>
            <p:spPr>
              <a:xfrm>
                <a:off x="1936759" y="4016250"/>
                <a:ext cx="447558" cy="307777"/>
              </a:xfrm>
              <a:prstGeom prst="rect">
                <a:avLst/>
              </a:prstGeom>
              <a:blipFill>
                <a:blip r:embed="rId5"/>
                <a:stretch>
                  <a:fillRect l="-2778" b="-24000"/>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42E69073-3578-2944-80BB-1F820D8E1C7E}"/>
              </a:ext>
            </a:extLst>
          </p:cNvPr>
          <p:cNvCxnSpPr>
            <a:cxnSpLocks/>
          </p:cNvCxnSpPr>
          <p:nvPr/>
        </p:nvCxnSpPr>
        <p:spPr>
          <a:xfrm>
            <a:off x="2022648" y="3208980"/>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D636ABD-5586-C041-81FB-1EEE03D32274}"/>
              </a:ext>
            </a:extLst>
          </p:cNvPr>
          <p:cNvCxnSpPr/>
          <p:nvPr/>
        </p:nvCxnSpPr>
        <p:spPr>
          <a:xfrm flipH="1">
            <a:off x="2004114" y="3208980"/>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91F0F446-5A70-9D4A-87CE-164BE273C592}"/>
              </a:ext>
            </a:extLst>
          </p:cNvPr>
          <p:cNvCxnSpPr/>
          <p:nvPr/>
        </p:nvCxnSpPr>
        <p:spPr>
          <a:xfrm flipH="1">
            <a:off x="1838260" y="3208980"/>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02800BE8-3598-184C-ADEB-D84A9673CFD2}"/>
              </a:ext>
            </a:extLst>
          </p:cNvPr>
          <p:cNvCxnSpPr>
            <a:cxnSpLocks/>
          </p:cNvCxnSpPr>
          <p:nvPr/>
        </p:nvCxnSpPr>
        <p:spPr>
          <a:xfrm>
            <a:off x="2228661" y="3208980"/>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sz="3200" b="1" dirty="0"/>
              <a:t>p-value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3" name="Oval 32">
            <a:extLst>
              <a:ext uri="{FF2B5EF4-FFF2-40B4-BE49-F238E27FC236}">
                <a16:creationId xmlns:a16="http://schemas.microsoft.com/office/drawing/2014/main" id="{6098B8D7-A0EC-BB47-BE04-4AD6C378F60D}"/>
              </a:ext>
            </a:extLst>
          </p:cNvPr>
          <p:cNvSpPr/>
          <p:nvPr/>
        </p:nvSpPr>
        <p:spPr>
          <a:xfrm>
            <a:off x="8447315" y="1564367"/>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47" name="Rectangle 46">
            <a:extLst>
              <a:ext uri="{FF2B5EF4-FFF2-40B4-BE49-F238E27FC236}">
                <a16:creationId xmlns:a16="http://schemas.microsoft.com/office/drawing/2014/main" id="{E564FE68-35ED-C040-A303-729851C410FA}"/>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60" name="TextBox 59">
            <a:extLst>
              <a:ext uri="{FF2B5EF4-FFF2-40B4-BE49-F238E27FC236}">
                <a16:creationId xmlns:a16="http://schemas.microsoft.com/office/drawing/2014/main" id="{37B136F1-E22B-4040-A65F-737D93B4272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43" name="Oval 42">
            <a:extLst>
              <a:ext uri="{FF2B5EF4-FFF2-40B4-BE49-F238E27FC236}">
                <a16:creationId xmlns:a16="http://schemas.microsoft.com/office/drawing/2014/main" id="{290C5839-91AD-E64F-BBD3-1346B64D1846}"/>
              </a:ext>
            </a:extLst>
          </p:cNvPr>
          <p:cNvSpPr/>
          <p:nvPr/>
        </p:nvSpPr>
        <p:spPr>
          <a:xfrm>
            <a:off x="1509634" y="4725700"/>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44" name="Oval 43">
            <a:extLst>
              <a:ext uri="{FF2B5EF4-FFF2-40B4-BE49-F238E27FC236}">
                <a16:creationId xmlns:a16="http://schemas.microsoft.com/office/drawing/2014/main" id="{CE12DE3D-CBB6-674D-9C42-9B72B39A555B}"/>
              </a:ext>
            </a:extLst>
          </p:cNvPr>
          <p:cNvSpPr/>
          <p:nvPr/>
        </p:nvSpPr>
        <p:spPr>
          <a:xfrm>
            <a:off x="2036946" y="4725700"/>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45" name="Oval 44">
            <a:extLst>
              <a:ext uri="{FF2B5EF4-FFF2-40B4-BE49-F238E27FC236}">
                <a16:creationId xmlns:a16="http://schemas.microsoft.com/office/drawing/2014/main" id="{3C839F79-0D4E-CC47-8CA4-9057C0CDB8B4}"/>
              </a:ext>
            </a:extLst>
          </p:cNvPr>
          <p:cNvSpPr/>
          <p:nvPr/>
        </p:nvSpPr>
        <p:spPr>
          <a:xfrm>
            <a:off x="2564258" y="4725700"/>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46" name="Oval 45">
            <a:extLst>
              <a:ext uri="{FF2B5EF4-FFF2-40B4-BE49-F238E27FC236}">
                <a16:creationId xmlns:a16="http://schemas.microsoft.com/office/drawing/2014/main" id="{A6FD24DD-A965-3C40-89A6-A50D83F61D36}"/>
              </a:ext>
            </a:extLst>
          </p:cNvPr>
          <p:cNvSpPr/>
          <p:nvPr/>
        </p:nvSpPr>
        <p:spPr>
          <a:xfrm>
            <a:off x="3597607" y="4706363"/>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49" name="TextBox 48">
            <a:extLst>
              <a:ext uri="{FF2B5EF4-FFF2-40B4-BE49-F238E27FC236}">
                <a16:creationId xmlns:a16="http://schemas.microsoft.com/office/drawing/2014/main" id="{207539FB-1B4B-624D-88F3-3337DB44E28A}"/>
              </a:ext>
            </a:extLst>
          </p:cNvPr>
          <p:cNvSpPr txBox="1"/>
          <p:nvPr/>
        </p:nvSpPr>
        <p:spPr>
          <a:xfrm>
            <a:off x="3091570" y="4711330"/>
            <a:ext cx="473206" cy="523220"/>
          </a:xfrm>
          <a:prstGeom prst="rect">
            <a:avLst/>
          </a:prstGeom>
          <a:noFill/>
        </p:spPr>
        <p:txBody>
          <a:bodyPr wrap="none" rtlCol="0">
            <a:spAutoFit/>
          </a:bodyPr>
          <a:lstStyle/>
          <a:p>
            <a:r>
              <a:rPr lang="en-US" sz="2800" b="1" dirty="0"/>
              <a:t>...</a:t>
            </a:r>
          </a:p>
        </p:txBody>
      </p:sp>
      <p:sp>
        <p:nvSpPr>
          <p:cNvPr id="50" name="TextBox 49">
            <a:extLst>
              <a:ext uri="{FF2B5EF4-FFF2-40B4-BE49-F238E27FC236}">
                <a16:creationId xmlns:a16="http://schemas.microsoft.com/office/drawing/2014/main" id="{46D4CA9B-4C6F-B54E-954F-BF90DDAA593D}"/>
              </a:ext>
            </a:extLst>
          </p:cNvPr>
          <p:cNvSpPr txBox="1"/>
          <p:nvPr/>
        </p:nvSpPr>
        <p:spPr>
          <a:xfrm>
            <a:off x="464155" y="4788274"/>
            <a:ext cx="875561" cy="369332"/>
          </a:xfrm>
          <a:prstGeom prst="rect">
            <a:avLst/>
          </a:prstGeom>
          <a:noFill/>
        </p:spPr>
        <p:txBody>
          <a:bodyPr wrap="none" rtlCol="0">
            <a:spAutoFit/>
          </a:bodyPr>
          <a:lstStyle/>
          <a:p>
            <a:r>
              <a:rPr lang="en-US" dirty="0">
                <a:solidFill>
                  <a:srgbClr val="FF0000"/>
                </a:solidFill>
              </a:rPr>
              <a:t>Sample</a:t>
            </a:r>
          </a:p>
        </p:txBody>
      </p:sp>
      <p:sp>
        <p:nvSpPr>
          <p:cNvPr id="51" name="TextBox 50">
            <a:extLst>
              <a:ext uri="{FF2B5EF4-FFF2-40B4-BE49-F238E27FC236}">
                <a16:creationId xmlns:a16="http://schemas.microsoft.com/office/drawing/2014/main" id="{57FE7E70-AC55-B34A-971A-A740C4A331FD}"/>
              </a:ext>
            </a:extLst>
          </p:cNvPr>
          <p:cNvSpPr txBox="1"/>
          <p:nvPr/>
        </p:nvSpPr>
        <p:spPr>
          <a:xfrm>
            <a:off x="4340186" y="4680553"/>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mc:Choice xmlns:a14="http://schemas.microsoft.com/office/drawing/2010/main" Requires="a14">
          <p:sp>
            <p:nvSpPr>
              <p:cNvPr id="53" name="Rectangle 52">
                <a:extLst>
                  <a:ext uri="{FF2B5EF4-FFF2-40B4-BE49-F238E27FC236}">
                    <a16:creationId xmlns:a16="http://schemas.microsoft.com/office/drawing/2014/main" id="{05ED19F0-D205-D24C-87D9-2C2EA846ED6E}"/>
                  </a:ext>
                </a:extLst>
              </p:cNvPr>
              <p:cNvSpPr/>
              <p:nvPr/>
            </p:nvSpPr>
            <p:spPr>
              <a:xfrm>
                <a:off x="4813392" y="4588220"/>
                <a:ext cx="67678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400" b="1" i="1">
                              <a:solidFill>
                                <a:srgbClr val="FF0000"/>
                              </a:solidFill>
                              <a:latin typeface="Cambria Math" panose="02040503050406030204" pitchFamily="18" charset="0"/>
                            </a:rPr>
                          </m:ctrlPr>
                        </m:accPr>
                        <m:e>
                          <m:r>
                            <m:rPr>
                              <m:nor/>
                            </m:rPr>
                            <a:rPr lang="en-US" sz="4400" b="1" dirty="0">
                              <a:solidFill>
                                <a:srgbClr val="FF0000"/>
                              </a:solidFill>
                              <a:latin typeface="Lucida Handwriting" panose="03010101010101010101" pitchFamily="66" charset="77"/>
                            </a:rPr>
                            <m:t>x</m:t>
                          </m:r>
                        </m:e>
                      </m:acc>
                    </m:oMath>
                  </m:oMathPara>
                </a14:m>
                <a:endParaRPr lang="en-US" sz="4400" dirty="0"/>
              </a:p>
            </p:txBody>
          </p:sp>
        </mc:Choice>
        <mc:Fallback>
          <p:sp>
            <p:nvSpPr>
              <p:cNvPr id="53" name="Rectangle 52">
                <a:extLst>
                  <a:ext uri="{FF2B5EF4-FFF2-40B4-BE49-F238E27FC236}">
                    <a16:creationId xmlns:a16="http://schemas.microsoft.com/office/drawing/2014/main" id="{05ED19F0-D205-D24C-87D9-2C2EA846ED6E}"/>
                  </a:ext>
                </a:extLst>
              </p:cNvPr>
              <p:cNvSpPr>
                <a:spLocks noRot="1" noChangeAspect="1" noMove="1" noResize="1" noEditPoints="1" noAdjustHandles="1" noChangeArrowheads="1" noChangeShapeType="1" noTextEdit="1"/>
              </p:cNvSpPr>
              <p:nvPr/>
            </p:nvSpPr>
            <p:spPr>
              <a:xfrm>
                <a:off x="4813392" y="4588220"/>
                <a:ext cx="676787" cy="769441"/>
              </a:xfrm>
              <a:prstGeom prst="rect">
                <a:avLst/>
              </a:prstGeom>
              <a:blipFill>
                <a:blip r:embed="rId6"/>
                <a:stretch>
                  <a:fillRect l="-1852" r="-1852" b="-3226"/>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EC86BD7-F92D-0E4F-9C80-633273AF7835}"/>
              </a:ext>
            </a:extLst>
          </p:cNvPr>
          <p:cNvSpPr txBox="1"/>
          <p:nvPr/>
        </p:nvSpPr>
        <p:spPr>
          <a:xfrm>
            <a:off x="5513937" y="4680553"/>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29AA50E9-34D3-9940-B374-37E8C97312F4}"/>
                  </a:ext>
                </a:extLst>
              </p:cNvPr>
              <p:cNvSpPr txBox="1"/>
              <p:nvPr/>
            </p:nvSpPr>
            <p:spPr>
              <a:xfrm>
                <a:off x="5989576" y="4711330"/>
                <a:ext cx="1718740"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Z</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r>
                  <a:rPr lang="en-US" sz="2800" b="1" dirty="0"/>
                  <a:t> or </a:t>
                </a:r>
                <a:r>
                  <a:rPr lang="en-US" sz="2800" b="1" dirty="0">
                    <a:solidFill>
                      <a:srgbClr val="FF0000"/>
                    </a:solidFill>
                    <a:latin typeface="Lucida Handwriting" panose="03010101010101010101" pitchFamily="66" charset="77"/>
                  </a:rPr>
                  <a:t>T</a:t>
                </a:r>
                <a:r>
                  <a:rPr lang="en-US" sz="2800" b="1" dirty="0">
                    <a:solidFill>
                      <a:srgbClr val="FF0000"/>
                    </a:solidFill>
                  </a:rPr>
                  <a:t> </a:t>
                </a:r>
                <a14:m>
                  <m:oMath xmlns:m="http://schemas.openxmlformats.org/officeDocument/2006/math">
                    <m:acc>
                      <m:accPr>
                        <m:chr m:val="̅"/>
                        <m:ctrlPr>
                          <a:rPr lang="en-US" sz="2800" b="1" i="1" baseline="-25000">
                            <a:solidFill>
                              <a:srgbClr val="FF0000"/>
                            </a:solidFill>
                            <a:latin typeface="Cambria Math" panose="02040503050406030204" pitchFamily="18" charset="0"/>
                          </a:rPr>
                        </m:ctrlPr>
                      </m:accPr>
                      <m:e>
                        <m:r>
                          <m:rPr>
                            <m:nor/>
                          </m:rPr>
                          <a:rPr lang="en-US" sz="2800" b="1" baseline="-25000" dirty="0">
                            <a:solidFill>
                              <a:srgbClr val="FF0000"/>
                            </a:solidFill>
                            <a:latin typeface="Lucida Handwriting" panose="03010101010101010101" pitchFamily="66" charset="77"/>
                          </a:rPr>
                          <m:t>x</m:t>
                        </m:r>
                        <m:r>
                          <m:rPr>
                            <m:nor/>
                          </m:rPr>
                          <a:rPr lang="en-US" sz="2800" b="1" baseline="-25000" dirty="0">
                            <a:solidFill>
                              <a:srgbClr val="FF0000"/>
                            </a:solidFill>
                          </a:rPr>
                          <m:t> </m:t>
                        </m:r>
                      </m:e>
                    </m:acc>
                  </m:oMath>
                </a14:m>
                <a:endParaRPr lang="en-US" sz="2800" b="1" baseline="-25000" dirty="0">
                  <a:latin typeface="Lucida Handwriting" panose="03010101010101010101" pitchFamily="66" charset="77"/>
                </a:endParaRPr>
              </a:p>
            </p:txBody>
          </p:sp>
        </mc:Choice>
        <mc:Fallback>
          <p:sp>
            <p:nvSpPr>
              <p:cNvPr id="55" name="TextBox 54">
                <a:extLst>
                  <a:ext uri="{FF2B5EF4-FFF2-40B4-BE49-F238E27FC236}">
                    <a16:creationId xmlns:a16="http://schemas.microsoft.com/office/drawing/2014/main" id="{29AA50E9-34D3-9940-B374-37E8C97312F4}"/>
                  </a:ext>
                </a:extLst>
              </p:cNvPr>
              <p:cNvSpPr txBox="1">
                <a:spLocks noRot="1" noChangeAspect="1" noMove="1" noResize="1" noEditPoints="1" noAdjustHandles="1" noChangeArrowheads="1" noChangeShapeType="1" noTextEdit="1"/>
              </p:cNvSpPr>
              <p:nvPr/>
            </p:nvSpPr>
            <p:spPr>
              <a:xfrm>
                <a:off x="5989576" y="4711330"/>
                <a:ext cx="1718740" cy="523220"/>
              </a:xfrm>
              <a:prstGeom prst="rect">
                <a:avLst/>
              </a:prstGeom>
              <a:blipFill>
                <a:blip r:embed="rId7"/>
                <a:stretch>
                  <a:fillRect l="-7353" t="-14286" r="-735"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E3E6390-CE5A-5247-990F-EDC3D31D6860}"/>
                  </a:ext>
                </a:extLst>
              </p:cNvPr>
              <p:cNvSpPr txBox="1"/>
              <p:nvPr/>
            </p:nvSpPr>
            <p:spPr>
              <a:xfrm>
                <a:off x="5832281" y="2309957"/>
                <a:ext cx="1567673" cy="734881"/>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Z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dirty="0">
                            <a:solidFill>
                              <a:srgbClr val="7030A0"/>
                            </a:solidFill>
                            <a:latin typeface="Lucida Handwriting" panose="03010101010101010101" pitchFamily="66" charset="77"/>
                          </a:rPr>
                          <m:t>𝜎</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p:sp>
            <p:nvSpPr>
              <p:cNvPr id="57" name="TextBox 56">
                <a:extLst>
                  <a:ext uri="{FF2B5EF4-FFF2-40B4-BE49-F238E27FC236}">
                    <a16:creationId xmlns:a16="http://schemas.microsoft.com/office/drawing/2014/main" id="{7E3E6390-CE5A-5247-990F-EDC3D31D6860}"/>
                  </a:ext>
                </a:extLst>
              </p:cNvPr>
              <p:cNvSpPr txBox="1">
                <a:spLocks noRot="1" noChangeAspect="1" noMove="1" noResize="1" noEditPoints="1" noAdjustHandles="1" noChangeArrowheads="1" noChangeShapeType="1" noTextEdit="1"/>
              </p:cNvSpPr>
              <p:nvPr/>
            </p:nvSpPr>
            <p:spPr>
              <a:xfrm>
                <a:off x="5832281" y="2309957"/>
                <a:ext cx="1567673" cy="734881"/>
              </a:xfrm>
              <a:prstGeom prst="rect">
                <a:avLst/>
              </a:prstGeom>
              <a:blipFill>
                <a:blip r:embed="rId8"/>
                <a:stretch>
                  <a:fillRect l="-5600" t="-1695"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92A14E5F-B2F8-4144-B270-511A7CEAA890}"/>
                  </a:ext>
                </a:extLst>
              </p:cNvPr>
              <p:cNvSpPr txBox="1"/>
              <p:nvPr/>
            </p:nvSpPr>
            <p:spPr>
              <a:xfrm>
                <a:off x="5740685" y="3118955"/>
                <a:ext cx="1750864" cy="747192"/>
              </a:xfrm>
              <a:prstGeom prst="rect">
                <a:avLst/>
              </a:prstGeom>
              <a:noFill/>
            </p:spPr>
            <p:txBody>
              <a:bodyPr wrap="none" rtlCol="0">
                <a:spAutoFit/>
              </a:bodyPr>
              <a:lstStyle/>
              <a:p>
                <a:r>
                  <a:rPr lang="en-US" sz="2400" dirty="0">
                    <a:solidFill>
                      <a:srgbClr val="FF0000"/>
                    </a:solidFill>
                    <a:latin typeface="Lucida Handwriting" panose="03010101010101010101" pitchFamily="66" charset="77"/>
                  </a:rPr>
                  <a:t>T </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 </a:t>
                </a:r>
                <a14:m>
                  <m:oMath xmlns:m="http://schemas.openxmlformats.org/officeDocument/2006/math">
                    <m:f>
                      <m:fPr>
                        <m:ctrlPr>
                          <a:rPr lang="en-US" sz="2400" i="1" smtClean="0">
                            <a:solidFill>
                              <a:srgbClr val="FF0000"/>
                            </a:solidFill>
                            <a:latin typeface="Cambria Math" panose="02040503050406030204" pitchFamily="18" charset="0"/>
                          </a:rPr>
                        </m:ctrlPr>
                      </m:fPr>
                      <m:num>
                        <m:acc>
                          <m:accPr>
                            <m:chr m:val="̅"/>
                            <m:ctrlPr>
                              <a:rPr lang="en-US" sz="2400" b="1" i="1" smtClean="0">
                                <a:solidFill>
                                  <a:srgbClr val="FF0000"/>
                                </a:solidFill>
                                <a:latin typeface="Cambria Math" panose="02040503050406030204" pitchFamily="18" charset="0"/>
                              </a:rPr>
                            </m:ctrlPr>
                          </m:accPr>
                          <m:e>
                            <m:r>
                              <m:rPr>
                                <m:nor/>
                              </m:rPr>
                              <a:rPr lang="en-US" sz="2400" b="1" i="0" dirty="0" smtClean="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S</m:t>
                            </m:r>
                          </m:e>
                        </m:acc>
                        <m:r>
                          <a:rPr lang="en-US" sz="2400" b="0" i="1" smtClean="0">
                            <a:solidFill>
                              <a:srgbClr val="FF0000"/>
                            </a:solidFill>
                            <a:latin typeface="Cambria Math" panose="02040503050406030204" pitchFamily="18" charset="0"/>
                          </a:rPr>
                          <m:t> </m:t>
                        </m:r>
                        <m:r>
                          <a:rPr lang="en-US" sz="2400" b="0" i="1" smtClean="0">
                            <a:solidFill>
                              <a:schemeClr val="tx1"/>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 </m:t>
                        </m:r>
                        <m:r>
                          <m:rPr>
                            <m:nor/>
                          </m:rPr>
                          <a:rPr lang="en-US" sz="2400" b="1" dirty="0">
                            <a:solidFill>
                              <a:srgbClr val="7030A0"/>
                            </a:solidFill>
                            <a:latin typeface="Lucida Handwriting" panose="03010101010101010101" pitchFamily="66" charset="77"/>
                          </a:rPr>
                          <m:t>𝜇</m:t>
                        </m:r>
                      </m:num>
                      <m:den>
                        <m:r>
                          <m:rPr>
                            <m:nor/>
                          </m:rPr>
                          <a:rPr lang="en-US" sz="2400" b="1" i="0" dirty="0" smtClean="0">
                            <a:solidFill>
                              <a:srgbClr val="FF0000"/>
                            </a:solidFill>
                            <a:latin typeface="Lucida Handwriting" panose="03010101010101010101" pitchFamily="66" charset="77"/>
                          </a:rPr>
                          <m:t>SD</m:t>
                        </m:r>
                        <m:r>
                          <a:rPr lang="en-US" sz="2400" b="0" i="1" dirty="0" smtClean="0">
                            <a:solidFill>
                              <a:schemeClr val="tx1"/>
                            </a:solidFill>
                            <a:latin typeface="Cambria Math" panose="02040503050406030204" pitchFamily="18" charset="0"/>
                          </a:rPr>
                          <m:t>/</m:t>
                        </m:r>
                        <m:rad>
                          <m:radPr>
                            <m:degHide m:val="on"/>
                            <m:ctrlPr>
                              <a:rPr lang="en-US" sz="2400" b="0" i="1" dirty="0" smtClean="0">
                                <a:solidFill>
                                  <a:schemeClr val="tx1"/>
                                </a:solidFill>
                                <a:latin typeface="Cambria Math" panose="02040503050406030204" pitchFamily="18" charset="0"/>
                              </a:rPr>
                            </m:ctrlPr>
                          </m:radPr>
                          <m:deg/>
                          <m:e>
                            <m:r>
                              <m:rPr>
                                <m:nor/>
                              </m:rPr>
                              <a:rPr lang="en-US" sz="2400" b="1" dirty="0">
                                <a:solidFill>
                                  <a:srgbClr val="FF0000"/>
                                </a:solidFill>
                                <a:latin typeface="Lucida Handwriting" panose="03010101010101010101" pitchFamily="66" charset="77"/>
                              </a:rPr>
                              <m:t>n</m:t>
                            </m:r>
                          </m:e>
                        </m:rad>
                      </m:den>
                    </m:f>
                  </m:oMath>
                </a14:m>
                <a:endParaRPr lang="en-US" sz="2400" dirty="0">
                  <a:solidFill>
                    <a:srgbClr val="FF0000"/>
                  </a:solidFill>
                  <a:latin typeface="Lucida Handwriting" panose="03010101010101010101" pitchFamily="66" charset="77"/>
                </a:endParaRPr>
              </a:p>
            </p:txBody>
          </p:sp>
        </mc:Choice>
        <mc:Fallback>
          <p:sp>
            <p:nvSpPr>
              <p:cNvPr id="58" name="TextBox 57">
                <a:extLst>
                  <a:ext uri="{FF2B5EF4-FFF2-40B4-BE49-F238E27FC236}">
                    <a16:creationId xmlns:a16="http://schemas.microsoft.com/office/drawing/2014/main" id="{92A14E5F-B2F8-4144-B270-511A7CEAA890}"/>
                  </a:ext>
                </a:extLst>
              </p:cNvPr>
              <p:cNvSpPr txBox="1">
                <a:spLocks noRot="1" noChangeAspect="1" noMove="1" noResize="1" noEditPoints="1" noAdjustHandles="1" noChangeArrowheads="1" noChangeShapeType="1" noTextEdit="1"/>
              </p:cNvSpPr>
              <p:nvPr/>
            </p:nvSpPr>
            <p:spPr>
              <a:xfrm>
                <a:off x="5740685" y="3118955"/>
                <a:ext cx="1750864" cy="747192"/>
              </a:xfrm>
              <a:prstGeom prst="rect">
                <a:avLst/>
              </a:prstGeom>
              <a:blipFill>
                <a:blip r:embed="rId9"/>
                <a:stretch>
                  <a:fillRect l="-5036" t="-1695" b="-8475"/>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C4274684-E195-734D-B32D-0AF94ECA587C}"/>
              </a:ext>
            </a:extLst>
          </p:cNvPr>
          <p:cNvSpPr/>
          <p:nvPr/>
        </p:nvSpPr>
        <p:spPr>
          <a:xfrm>
            <a:off x="8802065" y="4803500"/>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80" name="Rectangle 79">
            <a:extLst>
              <a:ext uri="{FF2B5EF4-FFF2-40B4-BE49-F238E27FC236}">
                <a16:creationId xmlns:a16="http://schemas.microsoft.com/office/drawing/2014/main" id="{1AA43DD4-8FC0-394D-B4A5-A41BB2247304}"/>
              </a:ext>
            </a:extLst>
          </p:cNvPr>
          <p:cNvSpPr/>
          <p:nvPr/>
        </p:nvSpPr>
        <p:spPr>
          <a:xfrm>
            <a:off x="8802065" y="5346928"/>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&gt;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&lt; </a:t>
            </a:r>
            <a:r>
              <a:rPr lang="en-US" b="1" dirty="0">
                <a:solidFill>
                  <a:srgbClr val="FF0000"/>
                </a:solidFill>
                <a:latin typeface="Lucida Handwriting" panose="03010101010101010101" pitchFamily="66" charset="77"/>
              </a:rPr>
              <a:t>158 cm</a:t>
            </a:r>
            <a:endParaRPr lang="en-US" dirty="0">
              <a:solidFill>
                <a:srgbClr val="FF0000"/>
              </a:solidFill>
            </a:endParaRPr>
          </a:p>
        </p:txBody>
      </p:sp>
      <p:cxnSp>
        <p:nvCxnSpPr>
          <p:cNvPr id="4" name="Straight Arrow Connector 3">
            <a:extLst>
              <a:ext uri="{FF2B5EF4-FFF2-40B4-BE49-F238E27FC236}">
                <a16:creationId xmlns:a16="http://schemas.microsoft.com/office/drawing/2014/main" id="{4DD0D8DC-3B8A-9244-95C5-5FBB2FA14D61}"/>
              </a:ext>
            </a:extLst>
          </p:cNvPr>
          <p:cNvCxnSpPr/>
          <p:nvPr/>
        </p:nvCxnSpPr>
        <p:spPr>
          <a:xfrm flipH="1">
            <a:off x="10809346" y="5264258"/>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5D6EE87-44A8-DD4C-A7D0-DED807D58AEF}"/>
              </a:ext>
            </a:extLst>
          </p:cNvPr>
          <p:cNvCxnSpPr>
            <a:cxnSpLocks/>
          </p:cNvCxnSpPr>
          <p:nvPr/>
        </p:nvCxnSpPr>
        <p:spPr>
          <a:xfrm>
            <a:off x="11199747" y="5264258"/>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4B12499-AACF-B545-A8D7-856C7DD6E70F}"/>
              </a:ext>
            </a:extLst>
          </p:cNvPr>
          <p:cNvCxnSpPr>
            <a:cxnSpLocks/>
          </p:cNvCxnSpPr>
          <p:nvPr/>
        </p:nvCxnSpPr>
        <p:spPr>
          <a:xfrm>
            <a:off x="11025856" y="5517205"/>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FC8B98CE-241E-E242-A559-8F1C673AFCE2}"/>
              </a:ext>
            </a:extLst>
          </p:cNvPr>
          <p:cNvCxnSpPr/>
          <p:nvPr/>
        </p:nvCxnSpPr>
        <p:spPr>
          <a:xfrm flipH="1">
            <a:off x="11025856" y="5797335"/>
            <a:ext cx="308105"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E745D66-7CAC-F744-A1D4-60A6C7E87B35}"/>
              </a:ext>
            </a:extLst>
          </p:cNvPr>
          <p:cNvCxnSpPr>
            <a:cxnSpLocks/>
          </p:cNvCxnSpPr>
          <p:nvPr/>
        </p:nvCxnSpPr>
        <p:spPr>
          <a:xfrm flipV="1">
            <a:off x="9510048" y="5161994"/>
            <a:ext cx="257198" cy="230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F21C777-8B94-534E-AFAA-0F328BE9AA77}"/>
              </a:ext>
            </a:extLst>
          </p:cNvPr>
          <p:cNvSpPr/>
          <p:nvPr/>
        </p:nvSpPr>
        <p:spPr>
          <a:xfrm>
            <a:off x="409044" y="5528785"/>
            <a:ext cx="7283116" cy="646331"/>
          </a:xfrm>
          <a:prstGeom prst="rect">
            <a:avLst/>
          </a:prstGeom>
        </p:spPr>
        <p:txBody>
          <a:bodyPr wrap="square">
            <a:spAutoFit/>
          </a:bodyPr>
          <a:lstStyle/>
          <a:p>
            <a:r>
              <a:rPr lang="en-US" dirty="0"/>
              <a:t>﻿The </a:t>
            </a:r>
            <a:r>
              <a:rPr lang="en-US" b="1" dirty="0">
                <a:latin typeface="Lucida Handwriting" panose="03010101010101010101" pitchFamily="66" charset="77"/>
              </a:rPr>
              <a:t>P–value</a:t>
            </a:r>
            <a:r>
              <a:rPr lang="en-US" dirty="0"/>
              <a:t>  is the probability, calculated under </a:t>
            </a:r>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dirty="0"/>
              <a:t>, that the test statistic takes a value equal to or more extreme than the value actually observed.</a:t>
            </a:r>
          </a:p>
        </p:txBody>
      </p:sp>
      <p:pic>
        <p:nvPicPr>
          <p:cNvPr id="91" name="Graphic 90" descr="Checklist">
            <a:hlinkClick r:id="rId10" action="ppaction://hlinksldjump"/>
            <a:extLst>
              <a:ext uri="{FF2B5EF4-FFF2-40B4-BE49-F238E27FC236}">
                <a16:creationId xmlns:a16="http://schemas.microsoft.com/office/drawing/2014/main" id="{612ED6A3-CCF0-4E41-8F15-6A15AF4893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406618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4"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dissolve">
                                      <p:cBhvr>
                                        <p:cTn id="38" dur="500"/>
                                        <p:tgtEl>
                                          <p:spTgt spid="3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dissolve">
                                      <p:cBhvr>
                                        <p:cTn id="46" dur="500"/>
                                        <p:tgtEl>
                                          <p:spTgt spid="3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dissolve">
                                      <p:cBhvr>
                                        <p:cTn id="54" dur="500"/>
                                        <p:tgtEl>
                                          <p:spTgt spid="43"/>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dissolve">
                                      <p:cBhvr>
                                        <p:cTn id="58" dur="300"/>
                                        <p:tgtEl>
                                          <p:spTgt spid="44"/>
                                        </p:tgtEl>
                                      </p:cBhvr>
                                    </p:animEffect>
                                  </p:childTnLst>
                                </p:cTn>
                              </p:par>
                            </p:childTnLst>
                          </p:cTn>
                        </p:par>
                        <p:par>
                          <p:cTn id="59" fill="hold">
                            <p:stCondLst>
                              <p:cond delay="800"/>
                            </p:stCondLst>
                            <p:childTnLst>
                              <p:par>
                                <p:cTn id="60" presetID="9"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dissolve">
                                      <p:cBhvr>
                                        <p:cTn id="62" dur="300"/>
                                        <p:tgtEl>
                                          <p:spTgt spid="45"/>
                                        </p:tgtEl>
                                      </p:cBhvr>
                                    </p:animEffect>
                                  </p:childTnLst>
                                </p:cTn>
                              </p:par>
                            </p:childTnLst>
                          </p:cTn>
                        </p:par>
                        <p:par>
                          <p:cTn id="63" fill="hold">
                            <p:stCondLst>
                              <p:cond delay="1100"/>
                            </p:stCondLst>
                            <p:childTnLst>
                              <p:par>
                                <p:cTn id="64" presetID="9"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dissolve">
                                      <p:cBhvr>
                                        <p:cTn id="66" dur="300"/>
                                        <p:tgtEl>
                                          <p:spTgt spid="49"/>
                                        </p:tgtEl>
                                      </p:cBhvr>
                                    </p:animEffect>
                                  </p:childTnLst>
                                </p:cTn>
                              </p:par>
                            </p:childTnLst>
                          </p:cTn>
                        </p:par>
                        <p:par>
                          <p:cTn id="67" fill="hold">
                            <p:stCondLst>
                              <p:cond delay="1400"/>
                            </p:stCondLst>
                            <p:childTnLst>
                              <p:par>
                                <p:cTn id="68" presetID="9" presetClass="entr" presetSubtype="0"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300"/>
                                        <p:tgtEl>
                                          <p:spTgt spid="46"/>
                                        </p:tgtEl>
                                      </p:cBhvr>
                                    </p:animEffect>
                                  </p:childTnLst>
                                </p:cTn>
                              </p:par>
                            </p:childTnLst>
                          </p:cTn>
                        </p:par>
                        <p:par>
                          <p:cTn id="71" fill="hold">
                            <p:stCondLst>
                              <p:cond delay="1700"/>
                            </p:stCondLst>
                            <p:childTnLst>
                              <p:par>
                                <p:cTn id="72" presetID="9" presetClass="entr" presetSubtype="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dissolve">
                                      <p:cBhvr>
                                        <p:cTn id="74" dur="300"/>
                                        <p:tgtEl>
                                          <p:spTgt spid="50"/>
                                        </p:tgtEl>
                                      </p:cBhvr>
                                    </p:animEffect>
                                  </p:childTnLst>
                                </p:cTn>
                              </p:par>
                            </p:childTnLst>
                          </p:cTn>
                        </p:par>
                        <p:par>
                          <p:cTn id="75" fill="hold">
                            <p:stCondLst>
                              <p:cond delay="2000"/>
                            </p:stCondLst>
                            <p:childTnLst>
                              <p:par>
                                <p:cTn id="76" presetID="22" presetClass="entr" presetSubtype="8"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300"/>
                                        <p:tgtEl>
                                          <p:spTgt spid="51"/>
                                        </p:tgtEl>
                                      </p:cBhvr>
                                    </p:animEffect>
                                  </p:childTnLst>
                                </p:cTn>
                              </p:par>
                            </p:childTnLst>
                          </p:cTn>
                        </p:par>
                        <p:par>
                          <p:cTn id="79" fill="hold">
                            <p:stCondLst>
                              <p:cond delay="23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300"/>
                                        <p:tgtEl>
                                          <p:spTgt spid="53"/>
                                        </p:tgtEl>
                                      </p:cBhvr>
                                    </p:animEffect>
                                  </p:childTnLst>
                                </p:cTn>
                              </p:par>
                            </p:childTnLst>
                          </p:cTn>
                        </p:par>
                        <p:par>
                          <p:cTn id="83" fill="hold">
                            <p:stCondLst>
                              <p:cond delay="26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300"/>
                                        <p:tgtEl>
                                          <p:spTgt spid="54"/>
                                        </p:tgtEl>
                                      </p:cBhvr>
                                    </p:animEffect>
                                  </p:childTnLst>
                                </p:cTn>
                              </p:par>
                            </p:childTnLst>
                          </p:cTn>
                        </p:par>
                        <p:par>
                          <p:cTn id="87" fill="hold">
                            <p:stCondLst>
                              <p:cond delay="2900"/>
                            </p:stCondLst>
                            <p:childTnLst>
                              <p:par>
                                <p:cTn id="88" presetID="22" presetClass="entr" presetSubtype="8"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left)">
                                      <p:cBhvr>
                                        <p:cTn id="90" dur="300"/>
                                        <p:tgtEl>
                                          <p:spTgt spid="55"/>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dissolve">
                                      <p:cBhvr>
                                        <p:cTn id="93" dur="500"/>
                                        <p:tgtEl>
                                          <p:spTgt spid="5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dissolve">
                                      <p:cBhvr>
                                        <p:cTn id="96" dur="500"/>
                                        <p:tgtEl>
                                          <p:spTgt spid="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wipe(down)">
                                      <p:cBhvr>
                                        <p:cTn id="101" dur="500"/>
                                        <p:tgtEl>
                                          <p:spTgt spid="61"/>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dissolve">
                                      <p:cBhvr>
                                        <p:cTn id="109" dur="500"/>
                                        <p:tgtEl>
                                          <p:spTgt spid="6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dissolve">
                                      <p:cBhvr>
                                        <p:cTn id="114" dur="500"/>
                                        <p:tgtEl>
                                          <p:spTgt spid="76"/>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dissolve">
                                      <p:cBhvr>
                                        <p:cTn id="117" dur="500"/>
                                        <p:tgtEl>
                                          <p:spTgt spid="80"/>
                                        </p:tgtEl>
                                      </p:cBhvr>
                                    </p:animEffect>
                                  </p:childTnLst>
                                </p:cTn>
                              </p:par>
                            </p:childTnLst>
                          </p:cTn>
                        </p:par>
                        <p:par>
                          <p:cTn id="118" fill="hold">
                            <p:stCondLst>
                              <p:cond delay="500"/>
                            </p:stCondLst>
                            <p:childTnLst>
                              <p:par>
                                <p:cTn id="119" presetID="22" presetClass="entr" presetSubtype="4" fill="hold" nodeType="after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wipe(down)">
                                      <p:cBhvr>
                                        <p:cTn id="121" dur="500"/>
                                        <p:tgtEl>
                                          <p:spTgt spid="8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nodeType="clickEffect">
                                  <p:stCondLst>
                                    <p:cond delay="0"/>
                                  </p:stCondLst>
                                  <p:childTnLst>
                                    <p:set>
                                      <p:cBhvr>
                                        <p:cTn id="125" dur="1" fill="hold">
                                          <p:stCondLst>
                                            <p:cond delay="0"/>
                                          </p:stCondLst>
                                        </p:cTn>
                                        <p:tgtEl>
                                          <p:spTgt spid="4"/>
                                        </p:tgtEl>
                                        <p:attrNameLst>
                                          <p:attrName>style.visibility</p:attrName>
                                        </p:attrNameLst>
                                      </p:cBhvr>
                                      <p:to>
                                        <p:strVal val="visible"/>
                                      </p:to>
                                    </p:set>
                                    <p:animEffect transition="in" filter="wipe(right)">
                                      <p:cBhvr>
                                        <p:cTn id="126" dur="500"/>
                                        <p:tgtEl>
                                          <p:spTgt spid="4"/>
                                        </p:tgtEl>
                                      </p:cBhvr>
                                    </p:animEffect>
                                  </p:childTnLst>
                                </p:cTn>
                              </p:par>
                              <p:par>
                                <p:cTn id="127" presetID="22" presetClass="entr" presetSubtype="8" fill="hold" nodeType="withEffect">
                                  <p:stCondLst>
                                    <p:cond delay="0"/>
                                  </p:stCondLst>
                                  <p:childTnLst>
                                    <p:set>
                                      <p:cBhvr>
                                        <p:cTn id="128" dur="1" fill="hold">
                                          <p:stCondLst>
                                            <p:cond delay="0"/>
                                          </p:stCondLst>
                                        </p:cTn>
                                        <p:tgtEl>
                                          <p:spTgt spid="81"/>
                                        </p:tgtEl>
                                        <p:attrNameLst>
                                          <p:attrName>style.visibility</p:attrName>
                                        </p:attrNameLst>
                                      </p:cBhvr>
                                      <p:to>
                                        <p:strVal val="visible"/>
                                      </p:to>
                                    </p:set>
                                    <p:animEffect transition="in" filter="wipe(left)">
                                      <p:cBhvr>
                                        <p:cTn id="129" dur="500"/>
                                        <p:tgtEl>
                                          <p:spTgt spid="81"/>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wipe(left)">
                                      <p:cBhvr>
                                        <p:cTn id="133" dur="500"/>
                                        <p:tgtEl>
                                          <p:spTgt spid="82"/>
                                        </p:tgtEl>
                                      </p:cBhvr>
                                    </p:animEffect>
                                  </p:childTnLst>
                                </p:cTn>
                              </p:par>
                            </p:childTnLst>
                          </p:cTn>
                        </p:par>
                        <p:par>
                          <p:cTn id="134" fill="hold">
                            <p:stCondLst>
                              <p:cond delay="1000"/>
                            </p:stCondLst>
                            <p:childTnLst>
                              <p:par>
                                <p:cTn id="135" presetID="22" presetClass="entr" presetSubtype="2" fill="hold" nodeType="after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wipe(right)">
                                      <p:cBhvr>
                                        <p:cTn id="137" dur="500"/>
                                        <p:tgtEl>
                                          <p:spTgt spid="8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wipe(left)">
                                      <p:cBhvr>
                                        <p:cTn id="142" dur="500"/>
                                        <p:tgtEl>
                                          <p:spTgt spid="8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dissolve">
                                      <p:cBhvr>
                                        <p:cTn id="152" dur="500"/>
                                        <p:tgtEl>
                                          <p:spTgt spid="7"/>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xit" presetSubtype="0" fill="hold" nodeType="clickEffect">
                                  <p:stCondLst>
                                    <p:cond delay="0"/>
                                  </p:stCondLst>
                                  <p:childTnLst>
                                    <p:animEffect transition="out" filter="dissolve">
                                      <p:cBhvr>
                                        <p:cTn id="156" dur="500"/>
                                        <p:tgtEl>
                                          <p:spTgt spid="85"/>
                                        </p:tgtEl>
                                      </p:cBhvr>
                                    </p:animEffect>
                                    <p:set>
                                      <p:cBhvr>
                                        <p:cTn id="157" dur="1" fill="hold">
                                          <p:stCondLst>
                                            <p:cond delay="499"/>
                                          </p:stCondLst>
                                        </p:cTn>
                                        <p:tgtEl>
                                          <p:spTgt spid="85"/>
                                        </p:tgtEl>
                                        <p:attrNameLst>
                                          <p:attrName>style.visibility</p:attrName>
                                        </p:attrNameLst>
                                      </p:cBhvr>
                                      <p:to>
                                        <p:strVal val="hidden"/>
                                      </p:to>
                                    </p:set>
                                  </p:childTnLst>
                                </p:cTn>
                              </p:par>
                            </p:childTnLst>
                          </p:cTn>
                        </p:par>
                        <p:par>
                          <p:cTn id="158" fill="hold">
                            <p:stCondLst>
                              <p:cond delay="500"/>
                            </p:stCondLst>
                            <p:childTnLst>
                              <p:par>
                                <p:cTn id="159" presetID="22" presetClass="exit" presetSubtype="1" fill="hold" grpId="1" nodeType="afterEffect">
                                  <p:stCondLst>
                                    <p:cond delay="0"/>
                                  </p:stCondLst>
                                  <p:childTnLst>
                                    <p:animEffect transition="out" filter="wipe(up)">
                                      <p:cBhvr>
                                        <p:cTn id="160" dur="500"/>
                                        <p:tgtEl>
                                          <p:spTgt spid="86"/>
                                        </p:tgtEl>
                                      </p:cBhvr>
                                    </p:animEffect>
                                    <p:set>
                                      <p:cBhvr>
                                        <p:cTn id="161" dur="1" fill="hold">
                                          <p:stCondLst>
                                            <p:cond delay="499"/>
                                          </p:stCondLst>
                                        </p:cTn>
                                        <p:tgtEl>
                                          <p:spTgt spid="86"/>
                                        </p:tgtEl>
                                        <p:attrNameLst>
                                          <p:attrName>style.visibility</p:attrName>
                                        </p:attrNameLst>
                                      </p:cBhvr>
                                      <p:to>
                                        <p:strVal val="hidden"/>
                                      </p:to>
                                    </p:set>
                                  </p:childTnLst>
                                </p:cTn>
                              </p:par>
                            </p:childTnLst>
                          </p:cTn>
                        </p:par>
                        <p:par>
                          <p:cTn id="162" fill="hold">
                            <p:stCondLst>
                              <p:cond delay="1000"/>
                            </p:stCondLst>
                            <p:childTnLst>
                              <p:par>
                                <p:cTn id="163" presetID="22" presetClass="entr" presetSubtype="2" fill="hold" nodeType="afterEffect">
                                  <p:stCondLst>
                                    <p:cond delay="0"/>
                                  </p:stCondLst>
                                  <p:childTnLst>
                                    <p:set>
                                      <p:cBhvr>
                                        <p:cTn id="164" dur="1" fill="hold">
                                          <p:stCondLst>
                                            <p:cond delay="0"/>
                                          </p:stCondLst>
                                        </p:cTn>
                                        <p:tgtEl>
                                          <p:spTgt spid="87"/>
                                        </p:tgtEl>
                                        <p:attrNameLst>
                                          <p:attrName>style.visibility</p:attrName>
                                        </p:attrNameLst>
                                      </p:cBhvr>
                                      <p:to>
                                        <p:strVal val="visible"/>
                                      </p:to>
                                    </p:set>
                                    <p:animEffect transition="in" filter="wipe(right)">
                                      <p:cBhvr>
                                        <p:cTn id="165" dur="500"/>
                                        <p:tgtEl>
                                          <p:spTgt spid="87"/>
                                        </p:tgtEl>
                                      </p:cBhvr>
                                    </p:animEffect>
                                  </p:childTnLst>
                                </p:cTn>
                              </p:par>
                            </p:childTnLst>
                          </p:cTn>
                        </p:par>
                        <p:par>
                          <p:cTn id="166" fill="hold">
                            <p:stCondLst>
                              <p:cond delay="1500"/>
                            </p:stCondLst>
                            <p:childTnLst>
                              <p:par>
                                <p:cTn id="167" presetID="22" presetClass="entr" presetSubtype="4" fill="hold" grpId="0" nodeType="afterEffect">
                                  <p:stCondLst>
                                    <p:cond delay="0"/>
                                  </p:stCondLst>
                                  <p:childTnLst>
                                    <p:set>
                                      <p:cBhvr>
                                        <p:cTn id="168" dur="1" fill="hold">
                                          <p:stCondLst>
                                            <p:cond delay="0"/>
                                          </p:stCondLst>
                                        </p:cTn>
                                        <p:tgtEl>
                                          <p:spTgt spid="8"/>
                                        </p:tgtEl>
                                        <p:attrNameLst>
                                          <p:attrName>style.visibility</p:attrName>
                                        </p:attrNameLst>
                                      </p:cBhvr>
                                      <p:to>
                                        <p:strVal val="visible"/>
                                      </p:to>
                                    </p:set>
                                    <p:animEffect transition="in" filter="wipe(down)">
                                      <p:cBhvr>
                                        <p:cTn id="169" dur="500"/>
                                        <p:tgtEl>
                                          <p:spTgt spid="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xit" presetSubtype="2" fill="hold" nodeType="clickEffect">
                                  <p:stCondLst>
                                    <p:cond delay="0"/>
                                  </p:stCondLst>
                                  <p:childTnLst>
                                    <p:animEffect transition="out" filter="wipe(right)">
                                      <p:cBhvr>
                                        <p:cTn id="173" dur="500"/>
                                        <p:tgtEl>
                                          <p:spTgt spid="87"/>
                                        </p:tgtEl>
                                      </p:cBhvr>
                                    </p:animEffect>
                                    <p:set>
                                      <p:cBhvr>
                                        <p:cTn id="174" dur="1" fill="hold">
                                          <p:stCondLst>
                                            <p:cond delay="499"/>
                                          </p:stCondLst>
                                        </p:cTn>
                                        <p:tgtEl>
                                          <p:spTgt spid="87"/>
                                        </p:tgtEl>
                                        <p:attrNameLst>
                                          <p:attrName>style.visibility</p:attrName>
                                        </p:attrNameLst>
                                      </p:cBhvr>
                                      <p:to>
                                        <p:strVal val="hidden"/>
                                      </p:to>
                                    </p:set>
                                  </p:childTnLst>
                                </p:cTn>
                              </p:par>
                            </p:childTnLst>
                          </p:cTn>
                        </p:par>
                        <p:par>
                          <p:cTn id="175" fill="hold">
                            <p:stCondLst>
                              <p:cond delay="500"/>
                            </p:stCondLst>
                            <p:childTnLst>
                              <p:par>
                                <p:cTn id="176" presetID="22" presetClass="entr" presetSubtype="2" fill="hold" nodeType="after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wipe(right)">
                                      <p:cBhvr>
                                        <p:cTn id="178" dur="500"/>
                                        <p:tgtEl>
                                          <p:spTgt spid="88"/>
                                        </p:tgtEl>
                                      </p:cBhvr>
                                    </p:animEffect>
                                  </p:childTnLst>
                                </p:cTn>
                              </p:par>
                              <p:par>
                                <p:cTn id="179" presetID="22" presetClass="entr" presetSubtype="8" fill="hold" nodeType="withEffect">
                                  <p:stCondLst>
                                    <p:cond delay="0"/>
                                  </p:stCondLst>
                                  <p:childTnLst>
                                    <p:set>
                                      <p:cBhvr>
                                        <p:cTn id="180" dur="1" fill="hold">
                                          <p:stCondLst>
                                            <p:cond delay="0"/>
                                          </p:stCondLst>
                                        </p:cTn>
                                        <p:tgtEl>
                                          <p:spTgt spid="89"/>
                                        </p:tgtEl>
                                        <p:attrNameLst>
                                          <p:attrName>style.visibility</p:attrName>
                                        </p:attrNameLst>
                                      </p:cBhvr>
                                      <p:to>
                                        <p:strVal val="visible"/>
                                      </p:to>
                                    </p:set>
                                    <p:animEffect transition="in" filter="wipe(left)">
                                      <p:cBhvr>
                                        <p:cTn id="181" dur="500"/>
                                        <p:tgtEl>
                                          <p:spTgt spid="89"/>
                                        </p:tgtEl>
                                      </p:cBhvr>
                                    </p:animEffect>
                                  </p:childTnLst>
                                </p:cTn>
                              </p:par>
                            </p:childTnLst>
                          </p:cTn>
                        </p:par>
                        <p:par>
                          <p:cTn id="182" fill="hold">
                            <p:stCondLst>
                              <p:cond delay="1000"/>
                            </p:stCondLst>
                            <p:childTnLst>
                              <p:par>
                                <p:cTn id="183" presetID="22" presetClass="entr" presetSubtype="4" fill="hold" grpId="0" nodeType="afterEffect">
                                  <p:stCondLst>
                                    <p:cond delay="0"/>
                                  </p:stCondLst>
                                  <p:childTnLst>
                                    <p:set>
                                      <p:cBhvr>
                                        <p:cTn id="184" dur="1" fill="hold">
                                          <p:stCondLst>
                                            <p:cond delay="0"/>
                                          </p:stCondLst>
                                        </p:cTn>
                                        <p:tgtEl>
                                          <p:spTgt spid="90"/>
                                        </p:tgtEl>
                                        <p:attrNameLst>
                                          <p:attrName>style.visibility</p:attrName>
                                        </p:attrNameLst>
                                      </p:cBhvr>
                                      <p:to>
                                        <p:strVal val="visible"/>
                                      </p:to>
                                    </p:set>
                                    <p:animEffect transition="in" filter="wipe(down)">
                                      <p:cBhvr>
                                        <p:cTn id="185" dur="500"/>
                                        <p:tgtEl>
                                          <p:spTgt spid="90"/>
                                        </p:tgtEl>
                                      </p:cBhvr>
                                    </p:animEffect>
                                  </p:childTnLst>
                                </p:cTn>
                              </p:par>
                            </p:childTnLst>
                          </p:cTn>
                        </p:par>
                        <p:par>
                          <p:cTn id="186" fill="hold">
                            <p:stCondLst>
                              <p:cond delay="1500"/>
                            </p:stCondLst>
                            <p:childTnLst>
                              <p:par>
                                <p:cTn id="187" presetID="0" presetClass="path" presetSubtype="0" accel="50000" decel="50000" fill="hold" nodeType="afterEffect">
                                  <p:stCondLst>
                                    <p:cond delay="0"/>
                                  </p:stCondLst>
                                  <p:childTnLst>
                                    <p:animMotion origin="layout" path="M -0.01237 -4.07407E-6 L 0.09102 -4.07407E-6 " pathEditMode="relative" rAng="0" ptsTypes="AA">
                                      <p:cBhvr>
                                        <p:cTn id="188" dur="2000" fill="hold"/>
                                        <p:tgtEl>
                                          <p:spTgt spid="89"/>
                                        </p:tgtEl>
                                        <p:attrNameLst>
                                          <p:attrName>ppt_x</p:attrName>
                                          <p:attrName>ppt_y</p:attrName>
                                        </p:attrNameLst>
                                      </p:cBhvr>
                                      <p:rCtr x="5169" y="0"/>
                                    </p:animMotion>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8"/>
                                        </p:tgtEl>
                                      </p:cBhvr>
                                    </p:animEffect>
                                    <p:set>
                                      <p:cBhvr>
                                        <p:cTn id="193" dur="1" fill="hold">
                                          <p:stCondLst>
                                            <p:cond delay="499"/>
                                          </p:stCondLst>
                                        </p:cTn>
                                        <p:tgtEl>
                                          <p:spTgt spid="8"/>
                                        </p:tgtEl>
                                        <p:attrNameLst>
                                          <p:attrName>style.visibility</p:attrName>
                                        </p:attrNameLst>
                                      </p:cBhvr>
                                      <p:to>
                                        <p:strVal val="hidden"/>
                                      </p:to>
                                    </p:set>
                                  </p:childTnLst>
                                </p:cTn>
                              </p:par>
                              <p:par>
                                <p:cTn id="194" presetID="9" presetClass="exit" presetSubtype="0" fill="hold" grpId="1" nodeType="withEffect">
                                  <p:stCondLst>
                                    <p:cond delay="0"/>
                                  </p:stCondLst>
                                  <p:childTnLst>
                                    <p:animEffect transition="out" filter="dissolve">
                                      <p:cBhvr>
                                        <p:cTn id="195" dur="500"/>
                                        <p:tgtEl>
                                          <p:spTgt spid="26"/>
                                        </p:tgtEl>
                                      </p:cBhvr>
                                    </p:animEffect>
                                    <p:set>
                                      <p:cBhvr>
                                        <p:cTn id="196" dur="1" fill="hold">
                                          <p:stCondLst>
                                            <p:cond delay="499"/>
                                          </p:stCondLst>
                                        </p:cTn>
                                        <p:tgtEl>
                                          <p:spTgt spid="26"/>
                                        </p:tgtEl>
                                        <p:attrNameLst>
                                          <p:attrName>style.visibility</p:attrName>
                                        </p:attrNameLst>
                                      </p:cBhvr>
                                      <p:to>
                                        <p:strVal val="hidden"/>
                                      </p:to>
                                    </p:set>
                                  </p:childTnLst>
                                </p:cTn>
                              </p:par>
                              <p:par>
                                <p:cTn id="197" presetID="9" presetClass="exit" presetSubtype="0" fill="hold" grpId="2" nodeType="withEffect">
                                  <p:stCondLst>
                                    <p:cond delay="0"/>
                                  </p:stCondLst>
                                  <p:childTnLst>
                                    <p:animEffect transition="out" filter="dissolve">
                                      <p:cBhvr>
                                        <p:cTn id="198" dur="500"/>
                                        <p:tgtEl>
                                          <p:spTgt spid="86"/>
                                        </p:tgtEl>
                                      </p:cBhvr>
                                    </p:animEffect>
                                    <p:set>
                                      <p:cBhvr>
                                        <p:cTn id="199" dur="1" fill="hold">
                                          <p:stCondLst>
                                            <p:cond delay="499"/>
                                          </p:stCondLst>
                                        </p:cTn>
                                        <p:tgtEl>
                                          <p:spTgt spid="86"/>
                                        </p:tgtEl>
                                        <p:attrNameLst>
                                          <p:attrName>style.visibility</p:attrName>
                                        </p:attrNameLst>
                                      </p:cBhvr>
                                      <p:to>
                                        <p:strVal val="hidden"/>
                                      </p:to>
                                    </p:set>
                                  </p:childTnLst>
                                </p:cTn>
                              </p:par>
                              <p:par>
                                <p:cTn id="200" presetID="9" presetClass="exit" presetSubtype="0" fill="hold" grpId="1" nodeType="withEffect">
                                  <p:stCondLst>
                                    <p:cond delay="0"/>
                                  </p:stCondLst>
                                  <p:childTnLst>
                                    <p:animEffect transition="out" filter="dissolve">
                                      <p:cBhvr>
                                        <p:cTn id="201" dur="500"/>
                                        <p:tgtEl>
                                          <p:spTgt spid="90"/>
                                        </p:tgtEl>
                                      </p:cBhvr>
                                    </p:animEffect>
                                    <p:set>
                                      <p:cBhvr>
                                        <p:cTn id="202" dur="1" fill="hold">
                                          <p:stCondLst>
                                            <p:cond delay="499"/>
                                          </p:stCondLst>
                                        </p:cTn>
                                        <p:tgtEl>
                                          <p:spTgt spid="90"/>
                                        </p:tgtEl>
                                        <p:attrNameLst>
                                          <p:attrName>style.visibility</p:attrName>
                                        </p:attrNameLst>
                                      </p:cBhvr>
                                      <p:to>
                                        <p:strVal val="hidden"/>
                                      </p:to>
                                    </p:set>
                                  </p:childTnLst>
                                </p:cTn>
                              </p:par>
                              <p:par>
                                <p:cTn id="203" presetID="9" presetClass="exit" presetSubtype="0" fill="hold" grpId="1" nodeType="withEffect">
                                  <p:stCondLst>
                                    <p:cond delay="0"/>
                                  </p:stCondLst>
                                  <p:childTnLst>
                                    <p:animEffect transition="out" filter="dissolve">
                                      <p:cBhvr>
                                        <p:cTn id="204" dur="500"/>
                                        <p:tgtEl>
                                          <p:spTgt spid="30"/>
                                        </p:tgtEl>
                                      </p:cBhvr>
                                    </p:animEffect>
                                    <p:set>
                                      <p:cBhvr>
                                        <p:cTn id="205" dur="1" fill="hold">
                                          <p:stCondLst>
                                            <p:cond delay="499"/>
                                          </p:stCondLst>
                                        </p:cTn>
                                        <p:tgtEl>
                                          <p:spTgt spid="30"/>
                                        </p:tgtEl>
                                        <p:attrNameLst>
                                          <p:attrName>style.visibility</p:attrName>
                                        </p:attrNameLst>
                                      </p:cBhvr>
                                      <p:to>
                                        <p:strVal val="hidden"/>
                                      </p:to>
                                    </p:set>
                                  </p:childTnLst>
                                </p:cTn>
                              </p:par>
                              <p:par>
                                <p:cTn id="206" presetID="9" presetClass="exit" presetSubtype="0" fill="hold" nodeType="withEffect">
                                  <p:stCondLst>
                                    <p:cond delay="0"/>
                                  </p:stCondLst>
                                  <p:childTnLst>
                                    <p:animEffect transition="out" filter="dissolve">
                                      <p:cBhvr>
                                        <p:cTn id="207" dur="500"/>
                                        <p:tgtEl>
                                          <p:spTgt spid="31"/>
                                        </p:tgtEl>
                                      </p:cBhvr>
                                    </p:animEffect>
                                    <p:set>
                                      <p:cBhvr>
                                        <p:cTn id="208" dur="1" fill="hold">
                                          <p:stCondLst>
                                            <p:cond delay="499"/>
                                          </p:stCondLst>
                                        </p:cTn>
                                        <p:tgtEl>
                                          <p:spTgt spid="31"/>
                                        </p:tgtEl>
                                        <p:attrNameLst>
                                          <p:attrName>style.visibility</p:attrName>
                                        </p:attrNameLst>
                                      </p:cBhvr>
                                      <p:to>
                                        <p:strVal val="hidden"/>
                                      </p:to>
                                    </p:set>
                                  </p:childTnLst>
                                </p:cTn>
                              </p:par>
                              <p:par>
                                <p:cTn id="209" presetID="9" presetClass="exit" presetSubtype="0" fill="hold" nodeType="withEffect">
                                  <p:stCondLst>
                                    <p:cond delay="0"/>
                                  </p:stCondLst>
                                  <p:childTnLst>
                                    <p:animEffect transition="out" filter="dissolve">
                                      <p:cBhvr>
                                        <p:cTn id="210" dur="500"/>
                                        <p:tgtEl>
                                          <p:spTgt spid="32"/>
                                        </p:tgtEl>
                                      </p:cBhvr>
                                    </p:animEffect>
                                    <p:set>
                                      <p:cBhvr>
                                        <p:cTn id="211" dur="1" fill="hold">
                                          <p:stCondLst>
                                            <p:cond delay="499"/>
                                          </p:stCondLst>
                                        </p:cTn>
                                        <p:tgtEl>
                                          <p:spTgt spid="32"/>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34"/>
                                        </p:tgtEl>
                                      </p:cBhvr>
                                    </p:animEffect>
                                    <p:set>
                                      <p:cBhvr>
                                        <p:cTn id="214" dur="1" fill="hold">
                                          <p:stCondLst>
                                            <p:cond delay="499"/>
                                          </p:stCondLst>
                                        </p:cTn>
                                        <p:tgtEl>
                                          <p:spTgt spid="34"/>
                                        </p:tgtEl>
                                        <p:attrNameLst>
                                          <p:attrName>style.visibility</p:attrName>
                                        </p:attrNameLst>
                                      </p:cBhvr>
                                      <p:to>
                                        <p:strVal val="hidden"/>
                                      </p:to>
                                    </p:set>
                                  </p:childTnLst>
                                </p:cTn>
                              </p:par>
                              <p:par>
                                <p:cTn id="215" presetID="9" presetClass="exit" presetSubtype="0" fill="hold" grpId="1" nodeType="withEffect">
                                  <p:stCondLst>
                                    <p:cond delay="0"/>
                                  </p:stCondLst>
                                  <p:childTnLst>
                                    <p:animEffect transition="out" filter="dissolve">
                                      <p:cBhvr>
                                        <p:cTn id="216" dur="500"/>
                                        <p:tgtEl>
                                          <p:spTgt spid="35"/>
                                        </p:tgtEl>
                                      </p:cBhvr>
                                    </p:animEffect>
                                    <p:set>
                                      <p:cBhvr>
                                        <p:cTn id="217" dur="1" fill="hold">
                                          <p:stCondLst>
                                            <p:cond delay="499"/>
                                          </p:stCondLst>
                                        </p:cTn>
                                        <p:tgtEl>
                                          <p:spTgt spid="35"/>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36"/>
                                        </p:tgtEl>
                                      </p:cBhvr>
                                    </p:animEffect>
                                    <p:set>
                                      <p:cBhvr>
                                        <p:cTn id="220" dur="1" fill="hold">
                                          <p:stCondLst>
                                            <p:cond delay="499"/>
                                          </p:stCondLst>
                                        </p:cTn>
                                        <p:tgtEl>
                                          <p:spTgt spid="36"/>
                                        </p:tgtEl>
                                        <p:attrNameLst>
                                          <p:attrName>style.visibility</p:attrName>
                                        </p:attrNameLst>
                                      </p:cBhvr>
                                      <p:to>
                                        <p:strVal val="hidden"/>
                                      </p:to>
                                    </p:set>
                                  </p:childTnLst>
                                </p:cTn>
                              </p:par>
                              <p:par>
                                <p:cTn id="221" presetID="9" presetClass="exit" presetSubtype="0" fill="hold" grpId="1" nodeType="withEffect">
                                  <p:stCondLst>
                                    <p:cond delay="0"/>
                                  </p:stCondLst>
                                  <p:childTnLst>
                                    <p:animEffect transition="out" filter="dissolve">
                                      <p:cBhvr>
                                        <p:cTn id="222" dur="500"/>
                                        <p:tgtEl>
                                          <p:spTgt spid="37"/>
                                        </p:tgtEl>
                                      </p:cBhvr>
                                    </p:animEffect>
                                    <p:set>
                                      <p:cBhvr>
                                        <p:cTn id="223" dur="1" fill="hold">
                                          <p:stCondLst>
                                            <p:cond delay="499"/>
                                          </p:stCondLst>
                                        </p:cTn>
                                        <p:tgtEl>
                                          <p:spTgt spid="37"/>
                                        </p:tgtEl>
                                        <p:attrNameLst>
                                          <p:attrName>style.visibility</p:attrName>
                                        </p:attrNameLst>
                                      </p:cBhvr>
                                      <p:to>
                                        <p:strVal val="hidden"/>
                                      </p:to>
                                    </p:set>
                                  </p:childTnLst>
                                </p:cTn>
                              </p:par>
                              <p:par>
                                <p:cTn id="224" presetID="9" presetClass="exit" presetSubtype="0" fill="hold" grpId="1" nodeType="withEffect">
                                  <p:stCondLst>
                                    <p:cond delay="0"/>
                                  </p:stCondLst>
                                  <p:childTnLst>
                                    <p:animEffect transition="out" filter="dissolve">
                                      <p:cBhvr>
                                        <p:cTn id="225" dur="500"/>
                                        <p:tgtEl>
                                          <p:spTgt spid="59"/>
                                        </p:tgtEl>
                                      </p:cBhvr>
                                    </p:animEffect>
                                    <p:set>
                                      <p:cBhvr>
                                        <p:cTn id="226" dur="1" fill="hold">
                                          <p:stCondLst>
                                            <p:cond delay="499"/>
                                          </p:stCondLst>
                                        </p:cTn>
                                        <p:tgtEl>
                                          <p:spTgt spid="59"/>
                                        </p:tgtEl>
                                        <p:attrNameLst>
                                          <p:attrName>style.visibility</p:attrName>
                                        </p:attrNameLst>
                                      </p:cBhvr>
                                      <p:to>
                                        <p:strVal val="hidden"/>
                                      </p:to>
                                    </p:set>
                                  </p:childTnLst>
                                </p:cTn>
                              </p:par>
                              <p:par>
                                <p:cTn id="227" presetID="9" presetClass="exit" presetSubtype="0" fill="hold" nodeType="withEffect">
                                  <p:stCondLst>
                                    <p:cond delay="0"/>
                                  </p:stCondLst>
                                  <p:childTnLst>
                                    <p:animEffect transition="out" filter="dissolve">
                                      <p:cBhvr>
                                        <p:cTn id="228" dur="500"/>
                                        <p:tgtEl>
                                          <p:spTgt spid="61"/>
                                        </p:tgtEl>
                                      </p:cBhvr>
                                    </p:animEffect>
                                    <p:set>
                                      <p:cBhvr>
                                        <p:cTn id="229" dur="1" fill="hold">
                                          <p:stCondLst>
                                            <p:cond delay="499"/>
                                          </p:stCondLst>
                                        </p:cTn>
                                        <p:tgtEl>
                                          <p:spTgt spid="61"/>
                                        </p:tgtEl>
                                        <p:attrNameLst>
                                          <p:attrName>style.visibility</p:attrName>
                                        </p:attrNameLst>
                                      </p:cBhvr>
                                      <p:to>
                                        <p:strVal val="hidden"/>
                                      </p:to>
                                    </p:set>
                                  </p:childTnLst>
                                </p:cTn>
                              </p:par>
                              <p:par>
                                <p:cTn id="230" presetID="9" presetClass="exit" presetSubtype="0" fill="hold" grpId="1" nodeType="withEffect">
                                  <p:stCondLst>
                                    <p:cond delay="0"/>
                                  </p:stCondLst>
                                  <p:childTnLst>
                                    <p:animEffect transition="out" filter="dissolve">
                                      <p:cBhvr>
                                        <p:cTn id="231" dur="500"/>
                                        <p:tgtEl>
                                          <p:spTgt spid="63"/>
                                        </p:tgtEl>
                                      </p:cBhvr>
                                    </p:animEffect>
                                    <p:set>
                                      <p:cBhvr>
                                        <p:cTn id="232" dur="1" fill="hold">
                                          <p:stCondLst>
                                            <p:cond delay="499"/>
                                          </p:stCondLst>
                                        </p:cTn>
                                        <p:tgtEl>
                                          <p:spTgt spid="63"/>
                                        </p:tgtEl>
                                        <p:attrNameLst>
                                          <p:attrName>style.visibility</p:attrName>
                                        </p:attrNameLst>
                                      </p:cBhvr>
                                      <p:to>
                                        <p:strVal val="hidden"/>
                                      </p:to>
                                    </p:set>
                                  </p:childTnLst>
                                </p:cTn>
                              </p:par>
                              <p:par>
                                <p:cTn id="233" presetID="9" presetClass="exit" presetSubtype="0" fill="hold" nodeType="withEffect">
                                  <p:stCondLst>
                                    <p:cond delay="0"/>
                                  </p:stCondLst>
                                  <p:childTnLst>
                                    <p:animEffect transition="out" filter="dissolve">
                                      <p:cBhvr>
                                        <p:cTn id="234" dur="500"/>
                                        <p:tgtEl>
                                          <p:spTgt spid="85"/>
                                        </p:tgtEl>
                                      </p:cBhvr>
                                    </p:animEffect>
                                    <p:set>
                                      <p:cBhvr>
                                        <p:cTn id="235" dur="1" fill="hold">
                                          <p:stCondLst>
                                            <p:cond delay="499"/>
                                          </p:stCondLst>
                                        </p:cTn>
                                        <p:tgtEl>
                                          <p:spTgt spid="85"/>
                                        </p:tgtEl>
                                        <p:attrNameLst>
                                          <p:attrName>style.visibility</p:attrName>
                                        </p:attrNameLst>
                                      </p:cBhvr>
                                      <p:to>
                                        <p:strVal val="hidden"/>
                                      </p:to>
                                    </p:set>
                                  </p:childTnLst>
                                </p:cTn>
                              </p:par>
                              <p:par>
                                <p:cTn id="236" presetID="9" presetClass="exit" presetSubtype="0" fill="hold" nodeType="withEffect">
                                  <p:stCondLst>
                                    <p:cond delay="0"/>
                                  </p:stCondLst>
                                  <p:childTnLst>
                                    <p:animEffect transition="out" filter="dissolve">
                                      <p:cBhvr>
                                        <p:cTn id="237" dur="500"/>
                                        <p:tgtEl>
                                          <p:spTgt spid="87"/>
                                        </p:tgtEl>
                                      </p:cBhvr>
                                    </p:animEffect>
                                    <p:set>
                                      <p:cBhvr>
                                        <p:cTn id="238" dur="1" fill="hold">
                                          <p:stCondLst>
                                            <p:cond delay="499"/>
                                          </p:stCondLst>
                                        </p:cTn>
                                        <p:tgtEl>
                                          <p:spTgt spid="87"/>
                                        </p:tgtEl>
                                        <p:attrNameLst>
                                          <p:attrName>style.visibility</p:attrName>
                                        </p:attrNameLst>
                                      </p:cBhvr>
                                      <p:to>
                                        <p:strVal val="hidden"/>
                                      </p:to>
                                    </p:set>
                                  </p:childTnLst>
                                </p:cTn>
                              </p:par>
                              <p:par>
                                <p:cTn id="239" presetID="9" presetClass="exit" presetSubtype="0" fill="hold" nodeType="withEffect">
                                  <p:stCondLst>
                                    <p:cond delay="0"/>
                                  </p:stCondLst>
                                  <p:childTnLst>
                                    <p:animEffect transition="out" filter="dissolve">
                                      <p:cBhvr>
                                        <p:cTn id="240" dur="500"/>
                                        <p:tgtEl>
                                          <p:spTgt spid="88"/>
                                        </p:tgtEl>
                                      </p:cBhvr>
                                    </p:animEffect>
                                    <p:set>
                                      <p:cBhvr>
                                        <p:cTn id="241" dur="1" fill="hold">
                                          <p:stCondLst>
                                            <p:cond delay="499"/>
                                          </p:stCondLst>
                                        </p:cTn>
                                        <p:tgtEl>
                                          <p:spTgt spid="88"/>
                                        </p:tgtEl>
                                        <p:attrNameLst>
                                          <p:attrName>style.visibility</p:attrName>
                                        </p:attrNameLst>
                                      </p:cBhvr>
                                      <p:to>
                                        <p:strVal val="hidden"/>
                                      </p:to>
                                    </p:set>
                                  </p:childTnLst>
                                </p:cTn>
                              </p:par>
                              <p:par>
                                <p:cTn id="242" presetID="9" presetClass="exit" presetSubtype="0" fill="hold" nodeType="withEffect">
                                  <p:stCondLst>
                                    <p:cond delay="0"/>
                                  </p:stCondLst>
                                  <p:childTnLst>
                                    <p:animEffect transition="out" filter="dissolve">
                                      <p:cBhvr>
                                        <p:cTn id="243" dur="500"/>
                                        <p:tgtEl>
                                          <p:spTgt spid="89"/>
                                        </p:tgtEl>
                                      </p:cBhvr>
                                    </p:animEffect>
                                    <p:set>
                                      <p:cBhvr>
                                        <p:cTn id="244" dur="1" fill="hold">
                                          <p:stCondLst>
                                            <p:cond delay="499"/>
                                          </p:stCondLst>
                                        </p:cTn>
                                        <p:tgtEl>
                                          <p:spTgt spid="89"/>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33"/>
                                        </p:tgtEl>
                                      </p:cBhvr>
                                    </p:animEffect>
                                    <p:set>
                                      <p:cBhvr>
                                        <p:cTn id="247" dur="1" fill="hold">
                                          <p:stCondLst>
                                            <p:cond delay="499"/>
                                          </p:stCondLst>
                                        </p:cTn>
                                        <p:tgtEl>
                                          <p:spTgt spid="33"/>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47"/>
                                        </p:tgtEl>
                                      </p:cBhvr>
                                    </p:animEffect>
                                    <p:set>
                                      <p:cBhvr>
                                        <p:cTn id="250" dur="1" fill="hold">
                                          <p:stCondLst>
                                            <p:cond delay="499"/>
                                          </p:stCondLst>
                                        </p:cTn>
                                        <p:tgtEl>
                                          <p:spTgt spid="47"/>
                                        </p:tgtEl>
                                        <p:attrNameLst>
                                          <p:attrName>style.visibility</p:attrName>
                                        </p:attrNameLst>
                                      </p:cBhvr>
                                      <p:to>
                                        <p:strVal val="hidden"/>
                                      </p:to>
                                    </p:set>
                                  </p:childTnLst>
                                </p:cTn>
                              </p:par>
                              <p:par>
                                <p:cTn id="251" presetID="9" presetClass="exit" presetSubtype="0" fill="hold" grpId="1" nodeType="withEffect">
                                  <p:stCondLst>
                                    <p:cond delay="0"/>
                                  </p:stCondLst>
                                  <p:childTnLst>
                                    <p:animEffect transition="out" filter="dissolve">
                                      <p:cBhvr>
                                        <p:cTn id="252" dur="500"/>
                                        <p:tgtEl>
                                          <p:spTgt spid="60"/>
                                        </p:tgtEl>
                                      </p:cBhvr>
                                    </p:animEffect>
                                    <p:set>
                                      <p:cBhvr>
                                        <p:cTn id="253" dur="1" fill="hold">
                                          <p:stCondLst>
                                            <p:cond delay="499"/>
                                          </p:stCondLst>
                                        </p:cTn>
                                        <p:tgtEl>
                                          <p:spTgt spid="60"/>
                                        </p:tgtEl>
                                        <p:attrNameLst>
                                          <p:attrName>style.visibility</p:attrName>
                                        </p:attrNameLst>
                                      </p:cBhvr>
                                      <p:to>
                                        <p:strVal val="hidden"/>
                                      </p:to>
                                    </p:set>
                                  </p:childTnLst>
                                </p:cTn>
                              </p:par>
                              <p:par>
                                <p:cTn id="254" presetID="9" presetClass="exit" presetSubtype="0" fill="hold" grpId="1" nodeType="withEffect">
                                  <p:stCondLst>
                                    <p:cond delay="0"/>
                                  </p:stCondLst>
                                  <p:childTnLst>
                                    <p:animEffect transition="out" filter="dissolve">
                                      <p:cBhvr>
                                        <p:cTn id="255" dur="500"/>
                                        <p:tgtEl>
                                          <p:spTgt spid="43"/>
                                        </p:tgtEl>
                                      </p:cBhvr>
                                    </p:animEffect>
                                    <p:set>
                                      <p:cBhvr>
                                        <p:cTn id="256" dur="1" fill="hold">
                                          <p:stCondLst>
                                            <p:cond delay="499"/>
                                          </p:stCondLst>
                                        </p:cTn>
                                        <p:tgtEl>
                                          <p:spTgt spid="43"/>
                                        </p:tgtEl>
                                        <p:attrNameLst>
                                          <p:attrName>style.visibility</p:attrName>
                                        </p:attrNameLst>
                                      </p:cBhvr>
                                      <p:to>
                                        <p:strVal val="hidden"/>
                                      </p:to>
                                    </p:set>
                                  </p:childTnLst>
                                </p:cTn>
                              </p:par>
                              <p:par>
                                <p:cTn id="257" presetID="9" presetClass="exit" presetSubtype="0" fill="hold" grpId="1" nodeType="withEffect">
                                  <p:stCondLst>
                                    <p:cond delay="0"/>
                                  </p:stCondLst>
                                  <p:childTnLst>
                                    <p:animEffect transition="out" filter="dissolve">
                                      <p:cBhvr>
                                        <p:cTn id="258" dur="500"/>
                                        <p:tgtEl>
                                          <p:spTgt spid="44"/>
                                        </p:tgtEl>
                                      </p:cBhvr>
                                    </p:animEffect>
                                    <p:set>
                                      <p:cBhvr>
                                        <p:cTn id="259" dur="1" fill="hold">
                                          <p:stCondLst>
                                            <p:cond delay="499"/>
                                          </p:stCondLst>
                                        </p:cTn>
                                        <p:tgtEl>
                                          <p:spTgt spid="44"/>
                                        </p:tgtEl>
                                        <p:attrNameLst>
                                          <p:attrName>style.visibility</p:attrName>
                                        </p:attrNameLst>
                                      </p:cBhvr>
                                      <p:to>
                                        <p:strVal val="hidden"/>
                                      </p:to>
                                    </p:set>
                                  </p:childTnLst>
                                </p:cTn>
                              </p:par>
                              <p:par>
                                <p:cTn id="260" presetID="9" presetClass="exit" presetSubtype="0" fill="hold" grpId="1" nodeType="withEffect">
                                  <p:stCondLst>
                                    <p:cond delay="0"/>
                                  </p:stCondLst>
                                  <p:childTnLst>
                                    <p:animEffect transition="out" filter="dissolve">
                                      <p:cBhvr>
                                        <p:cTn id="261" dur="500"/>
                                        <p:tgtEl>
                                          <p:spTgt spid="45"/>
                                        </p:tgtEl>
                                      </p:cBhvr>
                                    </p:animEffect>
                                    <p:set>
                                      <p:cBhvr>
                                        <p:cTn id="262" dur="1" fill="hold">
                                          <p:stCondLst>
                                            <p:cond delay="499"/>
                                          </p:stCondLst>
                                        </p:cTn>
                                        <p:tgtEl>
                                          <p:spTgt spid="45"/>
                                        </p:tgtEl>
                                        <p:attrNameLst>
                                          <p:attrName>style.visibility</p:attrName>
                                        </p:attrNameLst>
                                      </p:cBhvr>
                                      <p:to>
                                        <p:strVal val="hidden"/>
                                      </p:to>
                                    </p:set>
                                  </p:childTnLst>
                                </p:cTn>
                              </p:par>
                              <p:par>
                                <p:cTn id="263" presetID="9" presetClass="exit" presetSubtype="0" fill="hold" grpId="1" nodeType="withEffect">
                                  <p:stCondLst>
                                    <p:cond delay="0"/>
                                  </p:stCondLst>
                                  <p:childTnLst>
                                    <p:animEffect transition="out" filter="dissolve">
                                      <p:cBhvr>
                                        <p:cTn id="264" dur="500"/>
                                        <p:tgtEl>
                                          <p:spTgt spid="46"/>
                                        </p:tgtEl>
                                      </p:cBhvr>
                                    </p:animEffect>
                                    <p:set>
                                      <p:cBhvr>
                                        <p:cTn id="265" dur="1" fill="hold">
                                          <p:stCondLst>
                                            <p:cond delay="499"/>
                                          </p:stCondLst>
                                        </p:cTn>
                                        <p:tgtEl>
                                          <p:spTgt spid="46"/>
                                        </p:tgtEl>
                                        <p:attrNameLst>
                                          <p:attrName>style.visibility</p:attrName>
                                        </p:attrNameLst>
                                      </p:cBhvr>
                                      <p:to>
                                        <p:strVal val="hidden"/>
                                      </p:to>
                                    </p:set>
                                  </p:childTnLst>
                                </p:cTn>
                              </p:par>
                              <p:par>
                                <p:cTn id="266" presetID="9" presetClass="exit" presetSubtype="0" fill="hold" grpId="1" nodeType="withEffect">
                                  <p:stCondLst>
                                    <p:cond delay="0"/>
                                  </p:stCondLst>
                                  <p:childTnLst>
                                    <p:animEffect transition="out" filter="dissolve">
                                      <p:cBhvr>
                                        <p:cTn id="267" dur="500"/>
                                        <p:tgtEl>
                                          <p:spTgt spid="49"/>
                                        </p:tgtEl>
                                      </p:cBhvr>
                                    </p:animEffect>
                                    <p:set>
                                      <p:cBhvr>
                                        <p:cTn id="268" dur="1" fill="hold">
                                          <p:stCondLst>
                                            <p:cond delay="499"/>
                                          </p:stCondLst>
                                        </p:cTn>
                                        <p:tgtEl>
                                          <p:spTgt spid="49"/>
                                        </p:tgtEl>
                                        <p:attrNameLst>
                                          <p:attrName>style.visibility</p:attrName>
                                        </p:attrNameLst>
                                      </p:cBhvr>
                                      <p:to>
                                        <p:strVal val="hidden"/>
                                      </p:to>
                                    </p:set>
                                  </p:childTnLst>
                                </p:cTn>
                              </p:par>
                              <p:par>
                                <p:cTn id="269" presetID="9" presetClass="exit" presetSubtype="0" fill="hold" grpId="1" nodeType="withEffect">
                                  <p:stCondLst>
                                    <p:cond delay="0"/>
                                  </p:stCondLst>
                                  <p:childTnLst>
                                    <p:animEffect transition="out" filter="dissolve">
                                      <p:cBhvr>
                                        <p:cTn id="270" dur="500"/>
                                        <p:tgtEl>
                                          <p:spTgt spid="50"/>
                                        </p:tgtEl>
                                      </p:cBhvr>
                                    </p:animEffect>
                                    <p:set>
                                      <p:cBhvr>
                                        <p:cTn id="271" dur="1" fill="hold">
                                          <p:stCondLst>
                                            <p:cond delay="499"/>
                                          </p:stCondLst>
                                        </p:cTn>
                                        <p:tgtEl>
                                          <p:spTgt spid="50"/>
                                        </p:tgtEl>
                                        <p:attrNameLst>
                                          <p:attrName>style.visibility</p:attrName>
                                        </p:attrNameLst>
                                      </p:cBhvr>
                                      <p:to>
                                        <p:strVal val="hidden"/>
                                      </p:to>
                                    </p:set>
                                  </p:childTnLst>
                                </p:cTn>
                              </p:par>
                              <p:par>
                                <p:cTn id="272" presetID="9" presetClass="exit" presetSubtype="0" fill="hold" grpId="1" nodeType="withEffect">
                                  <p:stCondLst>
                                    <p:cond delay="0"/>
                                  </p:stCondLst>
                                  <p:childTnLst>
                                    <p:animEffect transition="out" filter="dissolve">
                                      <p:cBhvr>
                                        <p:cTn id="273" dur="500"/>
                                        <p:tgtEl>
                                          <p:spTgt spid="51"/>
                                        </p:tgtEl>
                                      </p:cBhvr>
                                    </p:animEffect>
                                    <p:set>
                                      <p:cBhvr>
                                        <p:cTn id="274" dur="1" fill="hold">
                                          <p:stCondLst>
                                            <p:cond delay="499"/>
                                          </p:stCondLst>
                                        </p:cTn>
                                        <p:tgtEl>
                                          <p:spTgt spid="51"/>
                                        </p:tgtEl>
                                        <p:attrNameLst>
                                          <p:attrName>style.visibility</p:attrName>
                                        </p:attrNameLst>
                                      </p:cBhvr>
                                      <p:to>
                                        <p:strVal val="hidden"/>
                                      </p:to>
                                    </p:set>
                                  </p:childTnLst>
                                </p:cTn>
                              </p:par>
                              <p:par>
                                <p:cTn id="275" presetID="9" presetClass="exit" presetSubtype="0" fill="hold" grpId="1" nodeType="withEffect">
                                  <p:stCondLst>
                                    <p:cond delay="0"/>
                                  </p:stCondLst>
                                  <p:childTnLst>
                                    <p:animEffect transition="out" filter="dissolve">
                                      <p:cBhvr>
                                        <p:cTn id="276" dur="500"/>
                                        <p:tgtEl>
                                          <p:spTgt spid="53"/>
                                        </p:tgtEl>
                                      </p:cBhvr>
                                    </p:animEffect>
                                    <p:set>
                                      <p:cBhvr>
                                        <p:cTn id="277" dur="1" fill="hold">
                                          <p:stCondLst>
                                            <p:cond delay="499"/>
                                          </p:stCondLst>
                                        </p:cTn>
                                        <p:tgtEl>
                                          <p:spTgt spid="53"/>
                                        </p:tgtEl>
                                        <p:attrNameLst>
                                          <p:attrName>style.visibility</p:attrName>
                                        </p:attrNameLst>
                                      </p:cBhvr>
                                      <p:to>
                                        <p:strVal val="hidden"/>
                                      </p:to>
                                    </p:set>
                                  </p:childTnLst>
                                </p:cTn>
                              </p:par>
                              <p:par>
                                <p:cTn id="278" presetID="9" presetClass="exit" presetSubtype="0" fill="hold" grpId="1" nodeType="withEffect">
                                  <p:stCondLst>
                                    <p:cond delay="0"/>
                                  </p:stCondLst>
                                  <p:childTnLst>
                                    <p:animEffect transition="out" filter="dissolve">
                                      <p:cBhvr>
                                        <p:cTn id="279" dur="500"/>
                                        <p:tgtEl>
                                          <p:spTgt spid="54"/>
                                        </p:tgtEl>
                                      </p:cBhvr>
                                    </p:animEffect>
                                    <p:set>
                                      <p:cBhvr>
                                        <p:cTn id="280" dur="1" fill="hold">
                                          <p:stCondLst>
                                            <p:cond delay="499"/>
                                          </p:stCondLst>
                                        </p:cTn>
                                        <p:tgtEl>
                                          <p:spTgt spid="54"/>
                                        </p:tgtEl>
                                        <p:attrNameLst>
                                          <p:attrName>style.visibility</p:attrName>
                                        </p:attrNameLst>
                                      </p:cBhvr>
                                      <p:to>
                                        <p:strVal val="hidden"/>
                                      </p:to>
                                    </p:set>
                                  </p:childTnLst>
                                </p:cTn>
                              </p:par>
                              <p:par>
                                <p:cTn id="281" presetID="9" presetClass="exit" presetSubtype="0" fill="hold" grpId="1" nodeType="withEffect">
                                  <p:stCondLst>
                                    <p:cond delay="0"/>
                                  </p:stCondLst>
                                  <p:childTnLst>
                                    <p:animEffect transition="out" filter="dissolve">
                                      <p:cBhvr>
                                        <p:cTn id="282" dur="500"/>
                                        <p:tgtEl>
                                          <p:spTgt spid="55"/>
                                        </p:tgtEl>
                                      </p:cBhvr>
                                    </p:animEffect>
                                    <p:set>
                                      <p:cBhvr>
                                        <p:cTn id="283" dur="1" fill="hold">
                                          <p:stCondLst>
                                            <p:cond delay="499"/>
                                          </p:stCondLst>
                                        </p:cTn>
                                        <p:tgtEl>
                                          <p:spTgt spid="55"/>
                                        </p:tgtEl>
                                        <p:attrNameLst>
                                          <p:attrName>style.visibility</p:attrName>
                                        </p:attrNameLst>
                                      </p:cBhvr>
                                      <p:to>
                                        <p:strVal val="hidden"/>
                                      </p:to>
                                    </p:set>
                                  </p:childTnLst>
                                </p:cTn>
                              </p:par>
                              <p:par>
                                <p:cTn id="284" presetID="9" presetClass="exit" presetSubtype="0" fill="hold" grpId="1" nodeType="withEffect">
                                  <p:stCondLst>
                                    <p:cond delay="0"/>
                                  </p:stCondLst>
                                  <p:childTnLst>
                                    <p:animEffect transition="out" filter="dissolve">
                                      <p:cBhvr>
                                        <p:cTn id="285" dur="500"/>
                                        <p:tgtEl>
                                          <p:spTgt spid="57"/>
                                        </p:tgtEl>
                                      </p:cBhvr>
                                    </p:animEffect>
                                    <p:set>
                                      <p:cBhvr>
                                        <p:cTn id="286" dur="1" fill="hold">
                                          <p:stCondLst>
                                            <p:cond delay="499"/>
                                          </p:stCondLst>
                                        </p:cTn>
                                        <p:tgtEl>
                                          <p:spTgt spid="57"/>
                                        </p:tgtEl>
                                        <p:attrNameLst>
                                          <p:attrName>style.visibility</p:attrName>
                                        </p:attrNameLst>
                                      </p:cBhvr>
                                      <p:to>
                                        <p:strVal val="hidden"/>
                                      </p:to>
                                    </p:set>
                                  </p:childTnLst>
                                </p:cTn>
                              </p:par>
                              <p:par>
                                <p:cTn id="287" presetID="9" presetClass="exit" presetSubtype="0" fill="hold" grpId="1" nodeType="withEffect">
                                  <p:stCondLst>
                                    <p:cond delay="0"/>
                                  </p:stCondLst>
                                  <p:childTnLst>
                                    <p:animEffect transition="out" filter="dissolve">
                                      <p:cBhvr>
                                        <p:cTn id="288" dur="500"/>
                                        <p:tgtEl>
                                          <p:spTgt spid="58"/>
                                        </p:tgtEl>
                                      </p:cBhvr>
                                    </p:animEffect>
                                    <p:set>
                                      <p:cBhvr>
                                        <p:cTn id="289" dur="1" fill="hold">
                                          <p:stCondLst>
                                            <p:cond delay="499"/>
                                          </p:stCondLst>
                                        </p:cTn>
                                        <p:tgtEl>
                                          <p:spTgt spid="58"/>
                                        </p:tgtEl>
                                        <p:attrNameLst>
                                          <p:attrName>style.visibility</p:attrName>
                                        </p:attrNameLst>
                                      </p:cBhvr>
                                      <p:to>
                                        <p:strVal val="hidden"/>
                                      </p:to>
                                    </p:set>
                                  </p:childTnLst>
                                </p:cTn>
                              </p:par>
                              <p:par>
                                <p:cTn id="290" presetID="9" presetClass="exit" presetSubtype="0" fill="hold" grpId="1" nodeType="withEffect">
                                  <p:stCondLst>
                                    <p:cond delay="0"/>
                                  </p:stCondLst>
                                  <p:childTnLst>
                                    <p:animEffect transition="out" filter="dissolve">
                                      <p:cBhvr>
                                        <p:cTn id="291" dur="500"/>
                                        <p:tgtEl>
                                          <p:spTgt spid="76"/>
                                        </p:tgtEl>
                                      </p:cBhvr>
                                    </p:animEffect>
                                    <p:set>
                                      <p:cBhvr>
                                        <p:cTn id="292" dur="1" fill="hold">
                                          <p:stCondLst>
                                            <p:cond delay="499"/>
                                          </p:stCondLst>
                                        </p:cTn>
                                        <p:tgtEl>
                                          <p:spTgt spid="76"/>
                                        </p:tgtEl>
                                        <p:attrNameLst>
                                          <p:attrName>style.visibility</p:attrName>
                                        </p:attrNameLst>
                                      </p:cBhvr>
                                      <p:to>
                                        <p:strVal val="hidden"/>
                                      </p:to>
                                    </p:set>
                                  </p:childTnLst>
                                </p:cTn>
                              </p:par>
                              <p:par>
                                <p:cTn id="293" presetID="9" presetClass="exit" presetSubtype="0" fill="hold" grpId="1" nodeType="withEffect">
                                  <p:stCondLst>
                                    <p:cond delay="0"/>
                                  </p:stCondLst>
                                  <p:childTnLst>
                                    <p:animEffect transition="out" filter="dissolve">
                                      <p:cBhvr>
                                        <p:cTn id="294" dur="500"/>
                                        <p:tgtEl>
                                          <p:spTgt spid="80"/>
                                        </p:tgtEl>
                                      </p:cBhvr>
                                    </p:animEffect>
                                    <p:set>
                                      <p:cBhvr>
                                        <p:cTn id="295" dur="1" fill="hold">
                                          <p:stCondLst>
                                            <p:cond delay="499"/>
                                          </p:stCondLst>
                                        </p:cTn>
                                        <p:tgtEl>
                                          <p:spTgt spid="80"/>
                                        </p:tgtEl>
                                        <p:attrNameLst>
                                          <p:attrName>style.visibility</p:attrName>
                                        </p:attrNameLst>
                                      </p:cBhvr>
                                      <p:to>
                                        <p:strVal val="hidden"/>
                                      </p:to>
                                    </p:set>
                                  </p:childTnLst>
                                </p:cTn>
                              </p:par>
                              <p:par>
                                <p:cTn id="296" presetID="9" presetClass="exit" presetSubtype="0" fill="hold" nodeType="withEffect">
                                  <p:stCondLst>
                                    <p:cond delay="0"/>
                                  </p:stCondLst>
                                  <p:childTnLst>
                                    <p:animEffect transition="out" filter="dissolv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9" presetClass="exit" presetSubtype="0" fill="hold" nodeType="withEffect">
                                  <p:stCondLst>
                                    <p:cond delay="0"/>
                                  </p:stCondLst>
                                  <p:childTnLst>
                                    <p:animEffect transition="out" filter="dissolve">
                                      <p:cBhvr>
                                        <p:cTn id="300" dur="500"/>
                                        <p:tgtEl>
                                          <p:spTgt spid="81"/>
                                        </p:tgtEl>
                                      </p:cBhvr>
                                    </p:animEffect>
                                    <p:set>
                                      <p:cBhvr>
                                        <p:cTn id="301" dur="1" fill="hold">
                                          <p:stCondLst>
                                            <p:cond delay="499"/>
                                          </p:stCondLst>
                                        </p:cTn>
                                        <p:tgtEl>
                                          <p:spTgt spid="81"/>
                                        </p:tgtEl>
                                        <p:attrNameLst>
                                          <p:attrName>style.visibility</p:attrName>
                                        </p:attrNameLst>
                                      </p:cBhvr>
                                      <p:to>
                                        <p:strVal val="hidden"/>
                                      </p:to>
                                    </p:set>
                                  </p:childTnLst>
                                </p:cTn>
                              </p:par>
                              <p:par>
                                <p:cTn id="302" presetID="9" presetClass="exit" presetSubtype="0" fill="hold" nodeType="withEffect">
                                  <p:stCondLst>
                                    <p:cond delay="0"/>
                                  </p:stCondLst>
                                  <p:childTnLst>
                                    <p:animEffect transition="out" filter="dissolve">
                                      <p:cBhvr>
                                        <p:cTn id="303" dur="500"/>
                                        <p:tgtEl>
                                          <p:spTgt spid="82"/>
                                        </p:tgtEl>
                                      </p:cBhvr>
                                    </p:animEffect>
                                    <p:set>
                                      <p:cBhvr>
                                        <p:cTn id="304" dur="1" fill="hold">
                                          <p:stCondLst>
                                            <p:cond delay="499"/>
                                          </p:stCondLst>
                                        </p:cTn>
                                        <p:tgtEl>
                                          <p:spTgt spid="82"/>
                                        </p:tgtEl>
                                        <p:attrNameLst>
                                          <p:attrName>style.visibility</p:attrName>
                                        </p:attrNameLst>
                                      </p:cBhvr>
                                      <p:to>
                                        <p:strVal val="hidden"/>
                                      </p:to>
                                    </p:set>
                                  </p:childTnLst>
                                </p:cTn>
                              </p:par>
                              <p:par>
                                <p:cTn id="305" presetID="9" presetClass="exit" presetSubtype="0" fill="hold" nodeType="withEffect">
                                  <p:stCondLst>
                                    <p:cond delay="0"/>
                                  </p:stCondLst>
                                  <p:childTnLst>
                                    <p:animEffect transition="out" filter="dissolve">
                                      <p:cBhvr>
                                        <p:cTn id="306" dur="500"/>
                                        <p:tgtEl>
                                          <p:spTgt spid="83"/>
                                        </p:tgtEl>
                                      </p:cBhvr>
                                    </p:animEffect>
                                    <p:set>
                                      <p:cBhvr>
                                        <p:cTn id="307" dur="1" fill="hold">
                                          <p:stCondLst>
                                            <p:cond delay="499"/>
                                          </p:stCondLst>
                                        </p:cTn>
                                        <p:tgtEl>
                                          <p:spTgt spid="83"/>
                                        </p:tgtEl>
                                        <p:attrNameLst>
                                          <p:attrName>style.visibility</p:attrName>
                                        </p:attrNameLst>
                                      </p:cBhvr>
                                      <p:to>
                                        <p:strVal val="hidden"/>
                                      </p:to>
                                    </p:set>
                                  </p:childTnLst>
                                </p:cTn>
                              </p:par>
                              <p:par>
                                <p:cTn id="308" presetID="9" presetClass="exit" presetSubtype="0" fill="hold" nodeType="withEffect">
                                  <p:stCondLst>
                                    <p:cond delay="0"/>
                                  </p:stCondLst>
                                  <p:childTnLst>
                                    <p:animEffect transition="out" filter="dissolve">
                                      <p:cBhvr>
                                        <p:cTn id="309" dur="500"/>
                                        <p:tgtEl>
                                          <p:spTgt spid="84"/>
                                        </p:tgtEl>
                                      </p:cBhvr>
                                    </p:animEffect>
                                    <p:set>
                                      <p:cBhvr>
                                        <p:cTn id="310" dur="1" fill="hold">
                                          <p:stCondLst>
                                            <p:cond delay="499"/>
                                          </p:stCondLst>
                                        </p:cTn>
                                        <p:tgtEl>
                                          <p:spTgt spid="84"/>
                                        </p:tgtEl>
                                        <p:attrNameLst>
                                          <p:attrName>style.visibility</p:attrName>
                                        </p:attrNameLst>
                                      </p:cBhvr>
                                      <p:to>
                                        <p:strVal val="hidden"/>
                                      </p:to>
                                    </p:set>
                                  </p:childTnLst>
                                </p:cTn>
                              </p:par>
                              <p:par>
                                <p:cTn id="311" presetID="9" presetClass="exit" presetSubtype="0" fill="hold" grpId="1" nodeType="withEffect">
                                  <p:stCondLst>
                                    <p:cond delay="0"/>
                                  </p:stCondLst>
                                  <p:childTnLst>
                                    <p:animEffect transition="out" filter="dissolve">
                                      <p:cBhvr>
                                        <p:cTn id="312" dur="500"/>
                                        <p:tgtEl>
                                          <p:spTgt spid="7"/>
                                        </p:tgtEl>
                                      </p:cBhvr>
                                    </p:animEffect>
                                    <p:set>
                                      <p:cBhvr>
                                        <p:cTn id="313" dur="1" fill="hold">
                                          <p:stCondLst>
                                            <p:cond delay="499"/>
                                          </p:stCondLst>
                                        </p:cTn>
                                        <p:tgtEl>
                                          <p:spTgt spid="7"/>
                                        </p:tgtEl>
                                        <p:attrNameLst>
                                          <p:attrName>style.visibility</p:attrName>
                                        </p:attrNameLst>
                                      </p:cBhvr>
                                      <p:to>
                                        <p:strVal val="hidden"/>
                                      </p:to>
                                    </p:set>
                                  </p:childTnLst>
                                </p:cTn>
                              </p:par>
                            </p:childTnLst>
                          </p:cTn>
                        </p:par>
                        <p:par>
                          <p:cTn id="314" fill="hold">
                            <p:stCondLst>
                              <p:cond delay="500"/>
                            </p:stCondLst>
                            <p:childTnLst>
                              <p:par>
                                <p:cTn id="315" presetID="9" presetClass="exit" presetSubtype="0" fill="hold" grpId="1" nodeType="afterEffect">
                                  <p:stCondLst>
                                    <p:cond delay="0"/>
                                  </p:stCondLst>
                                  <p:childTnLst>
                                    <p:animEffect transition="out" filter="dissolve">
                                      <p:cBhvr>
                                        <p:cTn id="316" dur="500"/>
                                        <p:tgtEl>
                                          <p:spTgt spid="2"/>
                                        </p:tgtEl>
                                      </p:cBhvr>
                                    </p:animEffect>
                                    <p:set>
                                      <p:cBhvr>
                                        <p:cTn id="317" dur="1" fill="hold">
                                          <p:stCondLst>
                                            <p:cond delay="499"/>
                                          </p:stCondLst>
                                        </p:cTn>
                                        <p:tgtEl>
                                          <p:spTgt spid="2"/>
                                        </p:tgtEl>
                                        <p:attrNameLst>
                                          <p:attrName>style.visibility</p:attrName>
                                        </p:attrNameLst>
                                      </p:cBhvr>
                                      <p:to>
                                        <p:strVal val="hidden"/>
                                      </p:to>
                                    </p:set>
                                  </p:childTnLst>
                                </p:cTn>
                              </p:par>
                            </p:childTnLst>
                          </p:cTn>
                        </p:par>
                        <p:par>
                          <p:cTn id="318" fill="hold">
                            <p:stCondLst>
                              <p:cond delay="1000"/>
                            </p:stCondLst>
                            <p:childTnLst>
                              <p:par>
                                <p:cTn id="319" presetID="9" presetClass="entr" presetSubtype="0" fill="hold" nodeType="afterEffect">
                                  <p:stCondLst>
                                    <p:cond delay="0"/>
                                  </p:stCondLst>
                                  <p:childTnLst>
                                    <p:set>
                                      <p:cBhvr>
                                        <p:cTn id="320" dur="1" fill="hold">
                                          <p:stCondLst>
                                            <p:cond delay="0"/>
                                          </p:stCondLst>
                                        </p:cTn>
                                        <p:tgtEl>
                                          <p:spTgt spid="91"/>
                                        </p:tgtEl>
                                        <p:attrNameLst>
                                          <p:attrName>style.visibility</p:attrName>
                                        </p:attrNameLst>
                                      </p:cBhvr>
                                      <p:to>
                                        <p:strVal val="visible"/>
                                      </p:to>
                                    </p:set>
                                    <p:animEffect transition="in" filter="dissolve">
                                      <p:cBhvr>
                                        <p:cTn id="32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6" grpId="0"/>
      <p:bldP spid="26" grpId="1"/>
      <p:bldP spid="86" grpId="0" animBg="1"/>
      <p:bldP spid="86" grpId="1" animBg="1"/>
      <p:bldP spid="86" grpId="2" animBg="1"/>
      <p:bldP spid="90" grpId="0" animBg="1"/>
      <p:bldP spid="90" grpId="1" animBg="1"/>
      <p:bldP spid="30" grpId="0" animBg="1"/>
      <p:bldP spid="30" grpId="1" animBg="1"/>
      <p:bldP spid="34" grpId="0"/>
      <p:bldP spid="34" grpId="1"/>
      <p:bldP spid="35" grpId="0"/>
      <p:bldP spid="35" grpId="1"/>
      <p:bldP spid="36" grpId="0"/>
      <p:bldP spid="36" grpId="1"/>
      <p:bldP spid="37" grpId="0"/>
      <p:bldP spid="37" grpId="1"/>
      <p:bldP spid="59" grpId="0"/>
      <p:bldP spid="59" grpId="1"/>
      <p:bldP spid="63" grpId="0"/>
      <p:bldP spid="63" grpId="1"/>
      <p:bldP spid="2" grpId="0"/>
      <p:bldP spid="2" grpId="1"/>
      <p:bldP spid="33" grpId="0" animBg="1"/>
      <p:bldP spid="33" grpId="1" animBg="1"/>
      <p:bldP spid="47" grpId="0"/>
      <p:bldP spid="47" grpId="1"/>
      <p:bldP spid="60" grpId="0"/>
      <p:bldP spid="60" grpId="1"/>
      <p:bldP spid="43" grpId="0" animBg="1"/>
      <p:bldP spid="43" grpId="1" animBg="1"/>
      <p:bldP spid="44" grpId="0" animBg="1"/>
      <p:bldP spid="44" grpId="1" animBg="1"/>
      <p:bldP spid="45" grpId="0" animBg="1"/>
      <p:bldP spid="45" grpId="1" animBg="1"/>
      <p:bldP spid="46" grpId="0" animBg="1"/>
      <p:bldP spid="46" grpId="1" animBg="1"/>
      <p:bldP spid="49" grpId="0"/>
      <p:bldP spid="49" grpId="1"/>
      <p:bldP spid="50" grpId="0"/>
      <p:bldP spid="50" grpId="1"/>
      <p:bldP spid="51" grpId="0"/>
      <p:bldP spid="51" grpId="1"/>
      <p:bldP spid="53" grpId="0"/>
      <p:bldP spid="53" grpId="1"/>
      <p:bldP spid="54" grpId="0"/>
      <p:bldP spid="54" grpId="1"/>
      <p:bldP spid="55" grpId="0"/>
      <p:bldP spid="55" grpId="1"/>
      <p:bldP spid="57" grpId="0"/>
      <p:bldP spid="57" grpId="1"/>
      <p:bldP spid="58" grpId="0"/>
      <p:bldP spid="58" grpId="1"/>
      <p:bldP spid="76" grpId="0"/>
      <p:bldP spid="76" grpId="1"/>
      <p:bldP spid="80" grpId="0"/>
      <p:bldP spid="80"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Lecture 12</a:t>
            </a:r>
          </a:p>
        </p:txBody>
      </p:sp>
    </p:spTree>
    <p:extLst>
      <p:ext uri="{BB962C8B-B14F-4D97-AF65-F5344CB8AC3E}">
        <p14:creationId xmlns:p14="http://schemas.microsoft.com/office/powerpoint/2010/main" val="8996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67" name="Content Placeholder 2">
            <a:extLst>
              <a:ext uri="{FF2B5EF4-FFF2-40B4-BE49-F238E27FC236}">
                <a16:creationId xmlns:a16="http://schemas.microsoft.com/office/drawing/2014/main" id="{31B3A293-4CB6-4246-82F4-B81D49B456E0}"/>
              </a:ext>
            </a:extLst>
          </p:cNvPr>
          <p:cNvSpPr txBox="1">
            <a:spLocks/>
          </p:cNvSpPr>
          <p:nvPr/>
        </p:nvSpPr>
        <p:spPr>
          <a:xfrm>
            <a:off x="557626" y="1923154"/>
            <a:ext cx="7123333" cy="43343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Forms of inference</a:t>
            </a:r>
          </a:p>
          <a:p>
            <a:pPr marL="0" indent="0">
              <a:buFont typeface="Arial"/>
              <a:buNone/>
            </a:pPr>
            <a:r>
              <a:rPr lang="en-US" dirty="0"/>
              <a:t>Drawing inference about population mean</a:t>
            </a:r>
          </a:p>
          <a:p>
            <a:pPr marL="0" indent="0">
              <a:buFont typeface="Arial"/>
              <a:buNone/>
            </a:pPr>
            <a:r>
              <a:rPr lang="en-US" dirty="0"/>
              <a:t>Drawing inference about population variance</a:t>
            </a:r>
          </a:p>
          <a:p>
            <a:pPr marL="0" indent="0">
              <a:buFont typeface="Arial"/>
              <a:buNone/>
            </a:pPr>
            <a:r>
              <a:rPr lang="en-US" dirty="0"/>
              <a:t>Hypothesis tests</a:t>
            </a:r>
          </a:p>
          <a:p>
            <a:pPr marL="0" indent="0">
              <a:buFont typeface="Arial"/>
              <a:buNone/>
            </a:pPr>
            <a:r>
              <a:rPr lang="en-US" dirty="0"/>
              <a:t>p-value</a:t>
            </a:r>
          </a:p>
          <a:p>
            <a:pPr marL="0" indent="0">
              <a:buFont typeface="Arial"/>
              <a:buNone/>
            </a:pPr>
            <a:endParaRPr lang="en-US" dirty="0"/>
          </a:p>
        </p:txBody>
      </p:sp>
      <p:grpSp>
        <p:nvGrpSpPr>
          <p:cNvPr id="68" name="Group 67">
            <a:extLst>
              <a:ext uri="{FF2B5EF4-FFF2-40B4-BE49-F238E27FC236}">
                <a16:creationId xmlns:a16="http://schemas.microsoft.com/office/drawing/2014/main" id="{112D6B1F-61EC-6C43-9DCC-AC4F9B7085AC}"/>
              </a:ext>
            </a:extLst>
          </p:cNvPr>
          <p:cNvGrpSpPr/>
          <p:nvPr/>
        </p:nvGrpSpPr>
        <p:grpSpPr>
          <a:xfrm>
            <a:off x="-44957" y="1908625"/>
            <a:ext cx="498357" cy="517310"/>
            <a:chOff x="-44067" y="1900503"/>
            <a:chExt cx="526473" cy="546495"/>
          </a:xfrm>
        </p:grpSpPr>
        <p:grpSp>
          <p:nvGrpSpPr>
            <p:cNvPr id="69" name="Group 68">
              <a:extLst>
                <a:ext uri="{FF2B5EF4-FFF2-40B4-BE49-F238E27FC236}">
                  <a16:creationId xmlns:a16="http://schemas.microsoft.com/office/drawing/2014/main" id="{BCF2E0CD-9D62-954F-9F32-4CAF453D229C}"/>
                </a:ext>
              </a:extLst>
            </p:cNvPr>
            <p:cNvGrpSpPr/>
            <p:nvPr/>
          </p:nvGrpSpPr>
          <p:grpSpPr>
            <a:xfrm>
              <a:off x="-44067" y="1925148"/>
              <a:ext cx="526473" cy="521850"/>
              <a:chOff x="-37391" y="1951337"/>
              <a:chExt cx="526473" cy="521850"/>
            </a:xfrm>
          </p:grpSpPr>
          <p:sp>
            <p:nvSpPr>
              <p:cNvPr id="71" name="Chord 70">
                <a:extLst>
                  <a:ext uri="{FF2B5EF4-FFF2-40B4-BE49-F238E27FC236}">
                    <a16:creationId xmlns:a16="http://schemas.microsoft.com/office/drawing/2014/main" id="{D0F7059E-43E1-0E4F-B120-8C75F9205262}"/>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9B7EF56-2806-5D4E-99A5-120D63C6FA6B}"/>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a:hlinkClick r:id="rId2" action="ppaction://hlinksldjump"/>
              <a:extLst>
                <a:ext uri="{FF2B5EF4-FFF2-40B4-BE49-F238E27FC236}">
                  <a16:creationId xmlns:a16="http://schemas.microsoft.com/office/drawing/2014/main" id="{C5309775-C3CD-DD42-8A11-C102A19D2BAF}"/>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73" name="Group 72">
            <a:extLst>
              <a:ext uri="{FF2B5EF4-FFF2-40B4-BE49-F238E27FC236}">
                <a16:creationId xmlns:a16="http://schemas.microsoft.com/office/drawing/2014/main" id="{E676ABBC-7B26-7440-8222-7B782B4C433F}"/>
              </a:ext>
            </a:extLst>
          </p:cNvPr>
          <p:cNvGrpSpPr/>
          <p:nvPr/>
        </p:nvGrpSpPr>
        <p:grpSpPr>
          <a:xfrm>
            <a:off x="-44957" y="2411652"/>
            <a:ext cx="509692" cy="523220"/>
            <a:chOff x="-44067" y="1900503"/>
            <a:chExt cx="538448" cy="552738"/>
          </a:xfrm>
        </p:grpSpPr>
        <p:grpSp>
          <p:nvGrpSpPr>
            <p:cNvPr id="74" name="Group 73">
              <a:extLst>
                <a:ext uri="{FF2B5EF4-FFF2-40B4-BE49-F238E27FC236}">
                  <a16:creationId xmlns:a16="http://schemas.microsoft.com/office/drawing/2014/main" id="{6FF9BD85-A31A-034F-9939-85F85A3262CC}"/>
                </a:ext>
              </a:extLst>
            </p:cNvPr>
            <p:cNvGrpSpPr/>
            <p:nvPr/>
          </p:nvGrpSpPr>
          <p:grpSpPr>
            <a:xfrm>
              <a:off x="-44067" y="1925148"/>
              <a:ext cx="526473" cy="521850"/>
              <a:chOff x="-37391" y="1951337"/>
              <a:chExt cx="526473" cy="521850"/>
            </a:xfrm>
          </p:grpSpPr>
          <p:sp>
            <p:nvSpPr>
              <p:cNvPr id="76" name="Chord 75">
                <a:extLst>
                  <a:ext uri="{FF2B5EF4-FFF2-40B4-BE49-F238E27FC236}">
                    <a16:creationId xmlns:a16="http://schemas.microsoft.com/office/drawing/2014/main" id="{95C71479-3F1E-6F49-BB73-0089D3CB3532}"/>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9A5B261-CFD6-F144-BA78-146354DE3412}"/>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5" name="TextBox 74">
              <a:hlinkClick r:id="rId3" action="ppaction://hlinksldjump"/>
              <a:extLst>
                <a:ext uri="{FF2B5EF4-FFF2-40B4-BE49-F238E27FC236}">
                  <a16:creationId xmlns:a16="http://schemas.microsoft.com/office/drawing/2014/main" id="{2983B4CE-C94B-ED47-BAF4-008D2EEBBD0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78" name="Group 77">
            <a:extLst>
              <a:ext uri="{FF2B5EF4-FFF2-40B4-BE49-F238E27FC236}">
                <a16:creationId xmlns:a16="http://schemas.microsoft.com/office/drawing/2014/main" id="{8DAADCA9-651C-874A-B61E-85879D0F702F}"/>
              </a:ext>
            </a:extLst>
          </p:cNvPr>
          <p:cNvGrpSpPr/>
          <p:nvPr/>
        </p:nvGrpSpPr>
        <p:grpSpPr>
          <a:xfrm>
            <a:off x="-44957" y="2920589"/>
            <a:ext cx="509692" cy="523220"/>
            <a:chOff x="-44067" y="1900503"/>
            <a:chExt cx="538448" cy="552738"/>
          </a:xfrm>
        </p:grpSpPr>
        <p:grpSp>
          <p:nvGrpSpPr>
            <p:cNvPr id="79" name="Group 78">
              <a:extLst>
                <a:ext uri="{FF2B5EF4-FFF2-40B4-BE49-F238E27FC236}">
                  <a16:creationId xmlns:a16="http://schemas.microsoft.com/office/drawing/2014/main" id="{0BDADE83-F53A-434D-BE5B-C436D08BF67C}"/>
                </a:ext>
              </a:extLst>
            </p:cNvPr>
            <p:cNvGrpSpPr/>
            <p:nvPr/>
          </p:nvGrpSpPr>
          <p:grpSpPr>
            <a:xfrm>
              <a:off x="-44067" y="1925148"/>
              <a:ext cx="526473" cy="521850"/>
              <a:chOff x="-37391" y="1951337"/>
              <a:chExt cx="526473" cy="521850"/>
            </a:xfrm>
          </p:grpSpPr>
          <p:sp>
            <p:nvSpPr>
              <p:cNvPr id="81" name="Chord 80">
                <a:extLst>
                  <a:ext uri="{FF2B5EF4-FFF2-40B4-BE49-F238E27FC236}">
                    <a16:creationId xmlns:a16="http://schemas.microsoft.com/office/drawing/2014/main" id="{1B9EAD24-085D-1B4F-8ACC-07CECE9ED9E8}"/>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D7D74C4-87F0-CE49-A851-02B31E60C927}"/>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80" name="TextBox 79">
              <a:hlinkClick r:id="rId4" action="ppaction://hlinksldjump"/>
              <a:extLst>
                <a:ext uri="{FF2B5EF4-FFF2-40B4-BE49-F238E27FC236}">
                  <a16:creationId xmlns:a16="http://schemas.microsoft.com/office/drawing/2014/main" id="{166C0DFF-DB68-AD4E-9DF6-E1E943BF2AF4}"/>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83" name="Group 82">
            <a:extLst>
              <a:ext uri="{FF2B5EF4-FFF2-40B4-BE49-F238E27FC236}">
                <a16:creationId xmlns:a16="http://schemas.microsoft.com/office/drawing/2014/main" id="{9EB13447-222E-2F45-8C71-EC3B505CF981}"/>
              </a:ext>
            </a:extLst>
          </p:cNvPr>
          <p:cNvGrpSpPr/>
          <p:nvPr/>
        </p:nvGrpSpPr>
        <p:grpSpPr>
          <a:xfrm>
            <a:off x="-44957" y="3429526"/>
            <a:ext cx="509692" cy="523220"/>
            <a:chOff x="-44067" y="1900503"/>
            <a:chExt cx="538448" cy="552738"/>
          </a:xfrm>
        </p:grpSpPr>
        <p:grpSp>
          <p:nvGrpSpPr>
            <p:cNvPr id="84" name="Group 83">
              <a:extLst>
                <a:ext uri="{FF2B5EF4-FFF2-40B4-BE49-F238E27FC236}">
                  <a16:creationId xmlns:a16="http://schemas.microsoft.com/office/drawing/2014/main" id="{58F38083-9F57-A149-B9C4-2323B7D9E341}"/>
                </a:ext>
              </a:extLst>
            </p:cNvPr>
            <p:cNvGrpSpPr/>
            <p:nvPr/>
          </p:nvGrpSpPr>
          <p:grpSpPr>
            <a:xfrm>
              <a:off x="-44067" y="1925148"/>
              <a:ext cx="526473" cy="521850"/>
              <a:chOff x="-37391" y="1951337"/>
              <a:chExt cx="526473" cy="521850"/>
            </a:xfrm>
          </p:grpSpPr>
          <p:sp>
            <p:nvSpPr>
              <p:cNvPr id="86" name="Chord 85">
                <a:extLst>
                  <a:ext uri="{FF2B5EF4-FFF2-40B4-BE49-F238E27FC236}">
                    <a16:creationId xmlns:a16="http://schemas.microsoft.com/office/drawing/2014/main" id="{00677D35-1CE9-4A46-A84B-467B0805B9F8}"/>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5798AAB-BB6B-CB49-9C8E-0CEC1E848100}"/>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85" name="TextBox 84">
              <a:hlinkClick r:id="rId5" action="ppaction://hlinksldjump"/>
              <a:extLst>
                <a:ext uri="{FF2B5EF4-FFF2-40B4-BE49-F238E27FC236}">
                  <a16:creationId xmlns:a16="http://schemas.microsoft.com/office/drawing/2014/main" id="{4A98363B-FEEE-1B42-84F1-63018F30B0AC}"/>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88" name="Group 87">
            <a:extLst>
              <a:ext uri="{FF2B5EF4-FFF2-40B4-BE49-F238E27FC236}">
                <a16:creationId xmlns:a16="http://schemas.microsoft.com/office/drawing/2014/main" id="{6C9A3B87-051F-284E-B447-D3F9B141DC33}"/>
              </a:ext>
            </a:extLst>
          </p:cNvPr>
          <p:cNvGrpSpPr/>
          <p:nvPr/>
        </p:nvGrpSpPr>
        <p:grpSpPr>
          <a:xfrm>
            <a:off x="-44957" y="3938463"/>
            <a:ext cx="509692" cy="523220"/>
            <a:chOff x="-44067" y="1900503"/>
            <a:chExt cx="538448" cy="552738"/>
          </a:xfrm>
        </p:grpSpPr>
        <p:grpSp>
          <p:nvGrpSpPr>
            <p:cNvPr id="89" name="Group 88">
              <a:extLst>
                <a:ext uri="{FF2B5EF4-FFF2-40B4-BE49-F238E27FC236}">
                  <a16:creationId xmlns:a16="http://schemas.microsoft.com/office/drawing/2014/main" id="{D4288F4B-ADCF-7A4B-B6AC-8C6DF5ED0A69}"/>
                </a:ext>
              </a:extLst>
            </p:cNvPr>
            <p:cNvGrpSpPr/>
            <p:nvPr/>
          </p:nvGrpSpPr>
          <p:grpSpPr>
            <a:xfrm>
              <a:off x="-44067" y="1925148"/>
              <a:ext cx="526473" cy="521850"/>
              <a:chOff x="-37391" y="1951337"/>
              <a:chExt cx="526473" cy="521850"/>
            </a:xfrm>
          </p:grpSpPr>
          <p:sp>
            <p:nvSpPr>
              <p:cNvPr id="91" name="Chord 90">
                <a:extLst>
                  <a:ext uri="{FF2B5EF4-FFF2-40B4-BE49-F238E27FC236}">
                    <a16:creationId xmlns:a16="http://schemas.microsoft.com/office/drawing/2014/main" id="{809E03BF-2B66-3F44-BC0C-02B36209B166}"/>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FEE85-9E96-DE41-B21F-5B28BC3514D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90" name="TextBox 89">
              <a:hlinkClick r:id="rId6" action="ppaction://hlinksldjump"/>
              <a:extLst>
                <a:ext uri="{FF2B5EF4-FFF2-40B4-BE49-F238E27FC236}">
                  <a16:creationId xmlns:a16="http://schemas.microsoft.com/office/drawing/2014/main" id="{78E0ADDE-ECC9-6048-8C6D-95577109BDD0}"/>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spTree>
    <p:extLst>
      <p:ext uri="{BB962C8B-B14F-4D97-AF65-F5344CB8AC3E}">
        <p14:creationId xmlns:p14="http://schemas.microsoft.com/office/powerpoint/2010/main" val="366901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Statistical inferences</a:t>
            </a:r>
          </a:p>
        </p:txBody>
      </p:sp>
    </p:spTree>
    <p:extLst>
      <p:ext uri="{BB962C8B-B14F-4D97-AF65-F5344CB8AC3E}">
        <p14:creationId xmlns:p14="http://schemas.microsoft.com/office/powerpoint/2010/main" val="29960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a:xfrm>
            <a:off x="557626" y="1923154"/>
            <a:ext cx="7123333" cy="4334308"/>
          </a:xfrm>
        </p:spPr>
        <p:txBody>
          <a:bodyPr>
            <a:noAutofit/>
          </a:bodyPr>
          <a:lstStyle/>
          <a:p>
            <a:pPr marL="0" indent="0">
              <a:buNone/>
            </a:pPr>
            <a:r>
              <a:rPr lang="en-US" dirty="0"/>
              <a:t>Forms of inference</a:t>
            </a:r>
          </a:p>
          <a:p>
            <a:pPr marL="0" indent="0">
              <a:buNone/>
            </a:pPr>
            <a:r>
              <a:rPr lang="en-US" dirty="0"/>
              <a:t>Drawing inference about population mean</a:t>
            </a:r>
          </a:p>
          <a:p>
            <a:pPr marL="0" indent="0">
              <a:buNone/>
            </a:pPr>
            <a:r>
              <a:rPr lang="en-US" dirty="0"/>
              <a:t>Drawing inference about population variance</a:t>
            </a:r>
          </a:p>
          <a:p>
            <a:pPr marL="0" indent="0">
              <a:buNone/>
            </a:pPr>
            <a:r>
              <a:rPr lang="en-US" dirty="0"/>
              <a:t>Hypothesis tests</a:t>
            </a:r>
          </a:p>
          <a:p>
            <a:pPr marL="0" indent="0">
              <a:buNone/>
            </a:pPr>
            <a:r>
              <a:rPr lang="en-US" dirty="0"/>
              <a:t>p-value</a:t>
            </a:r>
          </a:p>
          <a:p>
            <a:pPr marL="0" indent="0">
              <a:buNone/>
            </a:pPr>
            <a:endParaRPr lang="en-US"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pSp>
        <p:nvGrpSpPr>
          <p:cNvPr id="26" name="Group 25">
            <a:extLst>
              <a:ext uri="{FF2B5EF4-FFF2-40B4-BE49-F238E27FC236}">
                <a16:creationId xmlns:a16="http://schemas.microsoft.com/office/drawing/2014/main" id="{ED174DBF-17EA-EE4D-B37E-B04852FC5A23}"/>
              </a:ext>
            </a:extLst>
          </p:cNvPr>
          <p:cNvGrpSpPr/>
          <p:nvPr/>
        </p:nvGrpSpPr>
        <p:grpSpPr>
          <a:xfrm>
            <a:off x="-44957" y="1908625"/>
            <a:ext cx="498357" cy="517310"/>
            <a:chOff x="-44067" y="1900503"/>
            <a:chExt cx="526473" cy="546495"/>
          </a:xfrm>
        </p:grpSpPr>
        <p:grpSp>
          <p:nvGrpSpPr>
            <p:cNvPr id="24" name="Group 23">
              <a:extLst>
                <a:ext uri="{FF2B5EF4-FFF2-40B4-BE49-F238E27FC236}">
                  <a16:creationId xmlns:a16="http://schemas.microsoft.com/office/drawing/2014/main" id="{1EBA5400-273C-AC4D-AA91-BFFDA5FF3108}"/>
                </a:ext>
              </a:extLst>
            </p:cNvPr>
            <p:cNvGrpSpPr/>
            <p:nvPr/>
          </p:nvGrpSpPr>
          <p:grpSpPr>
            <a:xfrm>
              <a:off x="-44067" y="1925148"/>
              <a:ext cx="526473" cy="521850"/>
              <a:chOff x="-37391" y="1951337"/>
              <a:chExt cx="526473" cy="521850"/>
            </a:xfrm>
          </p:grpSpPr>
          <p:sp>
            <p:nvSpPr>
              <p:cNvPr id="22" name="Chord 21">
                <a:extLst>
                  <a:ext uri="{FF2B5EF4-FFF2-40B4-BE49-F238E27FC236}">
                    <a16:creationId xmlns:a16="http://schemas.microsoft.com/office/drawing/2014/main" id="{7BF8FBC7-5740-C244-862E-1021E5645F3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D61FD-BEF5-EB4D-B932-F33BA0A41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5" name="TextBox 24">
              <a:hlinkClick r:id="rId2" action="ppaction://hlinksldjump"/>
              <a:extLst>
                <a:ext uri="{FF2B5EF4-FFF2-40B4-BE49-F238E27FC236}">
                  <a16:creationId xmlns:a16="http://schemas.microsoft.com/office/drawing/2014/main" id="{3D19B417-6C59-E94A-923E-AE08781237B6}"/>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2" name="Group 31">
            <a:extLst>
              <a:ext uri="{FF2B5EF4-FFF2-40B4-BE49-F238E27FC236}">
                <a16:creationId xmlns:a16="http://schemas.microsoft.com/office/drawing/2014/main" id="{9A9440CB-CAA4-7243-B24C-A24C79428BBD}"/>
              </a:ext>
            </a:extLst>
          </p:cNvPr>
          <p:cNvGrpSpPr/>
          <p:nvPr/>
        </p:nvGrpSpPr>
        <p:grpSpPr>
          <a:xfrm>
            <a:off x="-44957" y="2411652"/>
            <a:ext cx="509692" cy="523220"/>
            <a:chOff x="-44067" y="1900503"/>
            <a:chExt cx="538448" cy="552738"/>
          </a:xfrm>
        </p:grpSpPr>
        <p:grpSp>
          <p:nvGrpSpPr>
            <p:cNvPr id="33" name="Group 32">
              <a:extLst>
                <a:ext uri="{FF2B5EF4-FFF2-40B4-BE49-F238E27FC236}">
                  <a16:creationId xmlns:a16="http://schemas.microsoft.com/office/drawing/2014/main" id="{1F316B5F-90D1-1E46-89E3-7C3ED18F6E2A}"/>
                </a:ext>
              </a:extLst>
            </p:cNvPr>
            <p:cNvGrpSpPr/>
            <p:nvPr/>
          </p:nvGrpSpPr>
          <p:grpSpPr>
            <a:xfrm>
              <a:off x="-44067" y="1925148"/>
              <a:ext cx="526473" cy="521850"/>
              <a:chOff x="-37391" y="1951337"/>
              <a:chExt cx="526473" cy="521850"/>
            </a:xfrm>
          </p:grpSpPr>
          <p:sp>
            <p:nvSpPr>
              <p:cNvPr id="35" name="Chord 34">
                <a:extLst>
                  <a:ext uri="{FF2B5EF4-FFF2-40B4-BE49-F238E27FC236}">
                    <a16:creationId xmlns:a16="http://schemas.microsoft.com/office/drawing/2014/main" id="{A10B8383-BFB1-9B49-BC63-E606EBA6120C}"/>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7F95FA-C65E-124A-914E-227F7D0A04E6}"/>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a:hlinkClick r:id="rId3" action="ppaction://hlinksldjump"/>
              <a:extLst>
                <a:ext uri="{FF2B5EF4-FFF2-40B4-BE49-F238E27FC236}">
                  <a16:creationId xmlns:a16="http://schemas.microsoft.com/office/drawing/2014/main" id="{51654847-DCFF-8B43-998A-AFCF1D326BD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7" name="Group 36">
            <a:extLst>
              <a:ext uri="{FF2B5EF4-FFF2-40B4-BE49-F238E27FC236}">
                <a16:creationId xmlns:a16="http://schemas.microsoft.com/office/drawing/2014/main" id="{2EE5B75C-0199-BC43-8381-7E9E77FC03AE}"/>
              </a:ext>
            </a:extLst>
          </p:cNvPr>
          <p:cNvGrpSpPr/>
          <p:nvPr/>
        </p:nvGrpSpPr>
        <p:grpSpPr>
          <a:xfrm>
            <a:off x="-44957" y="2920589"/>
            <a:ext cx="509692" cy="523220"/>
            <a:chOff x="-44067" y="1900503"/>
            <a:chExt cx="538448" cy="552738"/>
          </a:xfrm>
        </p:grpSpPr>
        <p:grpSp>
          <p:nvGrpSpPr>
            <p:cNvPr id="38" name="Group 37">
              <a:extLst>
                <a:ext uri="{FF2B5EF4-FFF2-40B4-BE49-F238E27FC236}">
                  <a16:creationId xmlns:a16="http://schemas.microsoft.com/office/drawing/2014/main" id="{2AEE4A49-1754-1E4F-985C-39F515C43EE0}"/>
                </a:ext>
              </a:extLst>
            </p:cNvPr>
            <p:cNvGrpSpPr/>
            <p:nvPr/>
          </p:nvGrpSpPr>
          <p:grpSpPr>
            <a:xfrm>
              <a:off x="-44067" y="1925148"/>
              <a:ext cx="526473" cy="521850"/>
              <a:chOff x="-37391" y="1951337"/>
              <a:chExt cx="526473" cy="521850"/>
            </a:xfrm>
          </p:grpSpPr>
          <p:sp>
            <p:nvSpPr>
              <p:cNvPr id="40" name="Chord 39">
                <a:extLst>
                  <a:ext uri="{FF2B5EF4-FFF2-40B4-BE49-F238E27FC236}">
                    <a16:creationId xmlns:a16="http://schemas.microsoft.com/office/drawing/2014/main" id="{0E43DD85-BD40-2444-BA7C-EC89993C941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37847D-BF2F-2943-968D-0E278300ABB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9" name="TextBox 38">
              <a:hlinkClick r:id="rId4" action="ppaction://hlinksldjump"/>
              <a:extLst>
                <a:ext uri="{FF2B5EF4-FFF2-40B4-BE49-F238E27FC236}">
                  <a16:creationId xmlns:a16="http://schemas.microsoft.com/office/drawing/2014/main" id="{7AE48F08-FF39-854B-8463-B848E4BBE35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2" name="Group 41">
            <a:extLst>
              <a:ext uri="{FF2B5EF4-FFF2-40B4-BE49-F238E27FC236}">
                <a16:creationId xmlns:a16="http://schemas.microsoft.com/office/drawing/2014/main" id="{3F10BED9-03C0-9949-88B1-5EA473B1BF2D}"/>
              </a:ext>
            </a:extLst>
          </p:cNvPr>
          <p:cNvGrpSpPr/>
          <p:nvPr/>
        </p:nvGrpSpPr>
        <p:grpSpPr>
          <a:xfrm>
            <a:off x="-44957" y="3429526"/>
            <a:ext cx="509692" cy="523220"/>
            <a:chOff x="-44067" y="1900503"/>
            <a:chExt cx="538448" cy="552738"/>
          </a:xfrm>
        </p:grpSpPr>
        <p:grpSp>
          <p:nvGrpSpPr>
            <p:cNvPr id="43" name="Group 42">
              <a:extLst>
                <a:ext uri="{FF2B5EF4-FFF2-40B4-BE49-F238E27FC236}">
                  <a16:creationId xmlns:a16="http://schemas.microsoft.com/office/drawing/2014/main" id="{8246FF87-9CF2-6A47-8555-79D36DD41962}"/>
                </a:ext>
              </a:extLst>
            </p:cNvPr>
            <p:cNvGrpSpPr/>
            <p:nvPr/>
          </p:nvGrpSpPr>
          <p:grpSpPr>
            <a:xfrm>
              <a:off x="-44067" y="1925148"/>
              <a:ext cx="526473" cy="521850"/>
              <a:chOff x="-37391" y="1951337"/>
              <a:chExt cx="526473" cy="521850"/>
            </a:xfrm>
          </p:grpSpPr>
          <p:sp>
            <p:nvSpPr>
              <p:cNvPr id="45" name="Chord 44">
                <a:extLst>
                  <a:ext uri="{FF2B5EF4-FFF2-40B4-BE49-F238E27FC236}">
                    <a16:creationId xmlns:a16="http://schemas.microsoft.com/office/drawing/2014/main" id="{A8514004-BFFE-CC4C-BCB6-2B164C0AFE7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09E26D-D0FC-164D-BC16-AA87CF8679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4" name="TextBox 43">
              <a:hlinkClick r:id="rId5" action="ppaction://hlinksldjump"/>
              <a:extLst>
                <a:ext uri="{FF2B5EF4-FFF2-40B4-BE49-F238E27FC236}">
                  <a16:creationId xmlns:a16="http://schemas.microsoft.com/office/drawing/2014/main" id="{8C3F7601-75DF-8C47-B1CE-418F064FF43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47" name="Group 46">
            <a:extLst>
              <a:ext uri="{FF2B5EF4-FFF2-40B4-BE49-F238E27FC236}">
                <a16:creationId xmlns:a16="http://schemas.microsoft.com/office/drawing/2014/main" id="{B8AA901D-FBB7-DA4D-AB63-DFE2C49C3BA7}"/>
              </a:ext>
            </a:extLst>
          </p:cNvPr>
          <p:cNvGrpSpPr/>
          <p:nvPr/>
        </p:nvGrpSpPr>
        <p:grpSpPr>
          <a:xfrm>
            <a:off x="-44957" y="3938463"/>
            <a:ext cx="509692" cy="523220"/>
            <a:chOff x="-44067" y="1900503"/>
            <a:chExt cx="538448" cy="552738"/>
          </a:xfrm>
        </p:grpSpPr>
        <p:grpSp>
          <p:nvGrpSpPr>
            <p:cNvPr id="48" name="Group 47">
              <a:extLst>
                <a:ext uri="{FF2B5EF4-FFF2-40B4-BE49-F238E27FC236}">
                  <a16:creationId xmlns:a16="http://schemas.microsoft.com/office/drawing/2014/main" id="{3D0392DA-1325-DE41-89BD-927AF064D0D0}"/>
                </a:ext>
              </a:extLst>
            </p:cNvPr>
            <p:cNvGrpSpPr/>
            <p:nvPr/>
          </p:nvGrpSpPr>
          <p:grpSpPr>
            <a:xfrm>
              <a:off x="-44067" y="1925148"/>
              <a:ext cx="526473" cy="521850"/>
              <a:chOff x="-37391" y="1951337"/>
              <a:chExt cx="526473" cy="521850"/>
            </a:xfrm>
          </p:grpSpPr>
          <p:sp>
            <p:nvSpPr>
              <p:cNvPr id="50" name="Chord 49">
                <a:extLst>
                  <a:ext uri="{FF2B5EF4-FFF2-40B4-BE49-F238E27FC236}">
                    <a16:creationId xmlns:a16="http://schemas.microsoft.com/office/drawing/2014/main" id="{CA7060CA-01D8-6647-9F2E-731470C9E304}"/>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5BE2000-A65C-9949-BE91-14056E9058CA}"/>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9" name="TextBox 48">
              <a:hlinkClick r:id="rId6" action="ppaction://hlinksldjump"/>
              <a:extLst>
                <a:ext uri="{FF2B5EF4-FFF2-40B4-BE49-F238E27FC236}">
                  <a16:creationId xmlns:a16="http://schemas.microsoft.com/office/drawing/2014/main" id="{89E7081B-CB02-DB41-850E-5EBC7A7C78D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spTree>
    <p:extLst>
      <p:ext uri="{BB962C8B-B14F-4D97-AF65-F5344CB8AC3E}">
        <p14:creationId xmlns:p14="http://schemas.microsoft.com/office/powerpoint/2010/main" val="1752162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left)">
                                      <p:cBhvr>
                                        <p:cTn id="39" dur="500"/>
                                        <p:tgtEl>
                                          <p:spTgt spid="3">
                                            <p:txEl>
                                              <p:pRg st="3" end="3"/>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500"/>
                                        <p:tgtEl>
                                          <p:spTgt spid="4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3">
                                            <p:txEl>
                                              <p:pRg st="0" end="0"/>
                                            </p:txEl>
                                          </p:spTgt>
                                        </p:tgtEl>
                                      </p:cBhvr>
                                    </p:animEffect>
                                    <p:set>
                                      <p:cBhvr>
                                        <p:cTn id="52" dur="1" fill="hold">
                                          <p:stCondLst>
                                            <p:cond delay="499"/>
                                          </p:stCondLst>
                                        </p:cTn>
                                        <p:tgtEl>
                                          <p:spTgt spid="3">
                                            <p:txEl>
                                              <p:pRg st="0" end="0"/>
                                            </p:txEl>
                                          </p:spTgt>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3">
                                            <p:txEl>
                                              <p:pRg st="1" end="1"/>
                                            </p:txEl>
                                          </p:spTgt>
                                        </p:tgtEl>
                                      </p:cBhvr>
                                    </p:animEffect>
                                    <p:set>
                                      <p:cBhvr>
                                        <p:cTn id="55" dur="1" fill="hold">
                                          <p:stCondLst>
                                            <p:cond delay="499"/>
                                          </p:stCondLst>
                                        </p:cTn>
                                        <p:tgtEl>
                                          <p:spTgt spid="3">
                                            <p:txEl>
                                              <p:pRg st="1" end="1"/>
                                            </p:txEl>
                                          </p:spTgt>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3">
                                            <p:txEl>
                                              <p:pRg st="2" end="2"/>
                                            </p:txEl>
                                          </p:spTgt>
                                        </p:tgtEl>
                                      </p:cBhvr>
                                    </p:animEffect>
                                    <p:set>
                                      <p:cBhvr>
                                        <p:cTn id="58" dur="1" fill="hold">
                                          <p:stCondLst>
                                            <p:cond delay="499"/>
                                          </p:stCondLst>
                                        </p:cTn>
                                        <p:tgtEl>
                                          <p:spTgt spid="3">
                                            <p:txEl>
                                              <p:pRg st="2" end="2"/>
                                            </p:txEl>
                                          </p:spTgt>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3">
                                            <p:txEl>
                                              <p:pRg st="3" end="3"/>
                                            </p:txEl>
                                          </p:spTgt>
                                        </p:tgtEl>
                                      </p:cBhvr>
                                    </p:animEffect>
                                    <p:set>
                                      <p:cBhvr>
                                        <p:cTn id="61" dur="1" fill="hold">
                                          <p:stCondLst>
                                            <p:cond delay="499"/>
                                          </p:stCondLst>
                                        </p:cTn>
                                        <p:tgtEl>
                                          <p:spTgt spid="3">
                                            <p:txEl>
                                              <p:pRg st="3" end="3"/>
                                            </p:txEl>
                                          </p:spTgt>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3">
                                            <p:txEl>
                                              <p:pRg st="4" end="4"/>
                                            </p:txEl>
                                          </p:spTgt>
                                        </p:tgtEl>
                                      </p:cBhvr>
                                    </p:animEffect>
                                    <p:set>
                                      <p:cBhvr>
                                        <p:cTn id="64" dur="1" fill="hold">
                                          <p:stCondLst>
                                            <p:cond delay="499"/>
                                          </p:stCondLst>
                                        </p:cTn>
                                        <p:tgtEl>
                                          <p:spTgt spid="3">
                                            <p:txEl>
                                              <p:pRg st="4" end="4"/>
                                            </p:txEl>
                                          </p:spTgt>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37"/>
                                        </p:tgtEl>
                                      </p:cBhvr>
                                    </p:animEffect>
                                    <p:set>
                                      <p:cBhvr>
                                        <p:cTn id="73" dur="1" fill="hold">
                                          <p:stCondLst>
                                            <p:cond delay="499"/>
                                          </p:stCondLst>
                                        </p:cTn>
                                        <p:tgtEl>
                                          <p:spTgt spid="37"/>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42"/>
                                        </p:tgtEl>
                                      </p:cBhvr>
                                    </p:animEffect>
                                    <p:set>
                                      <p:cBhvr>
                                        <p:cTn id="76" dur="1" fill="hold">
                                          <p:stCondLst>
                                            <p:cond delay="499"/>
                                          </p:stCondLst>
                                        </p:cTn>
                                        <p:tgtEl>
                                          <p:spTgt spid="42"/>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47"/>
                                        </p:tgtEl>
                                      </p:cBhvr>
                                    </p:animEffect>
                                    <p:set>
                                      <p:cBhvr>
                                        <p:cTn id="79" dur="1" fill="hold">
                                          <p:stCondLst>
                                            <p:cond delay="499"/>
                                          </p:stCondLst>
                                        </p:cTn>
                                        <p:tgtEl>
                                          <p:spTgt spid="47"/>
                                        </p:tgtEl>
                                        <p:attrNameLst>
                                          <p:attrName>style.visibility</p:attrName>
                                        </p:attrNameLst>
                                      </p:cBhvr>
                                      <p:to>
                                        <p:strVal val="hidden"/>
                                      </p:to>
                                    </p:set>
                                  </p:childTnLst>
                                </p:cTn>
                              </p:par>
                            </p:childTnLst>
                          </p:cTn>
                        </p:par>
                        <p:par>
                          <p:cTn id="80" fill="hold">
                            <p:stCondLst>
                              <p:cond delay="500"/>
                            </p:stCondLst>
                            <p:childTnLst>
                              <p:par>
                                <p:cTn id="81" presetID="9" presetClass="exit" presetSubtype="0" fill="hold" grpId="1" nodeType="afterEffect">
                                  <p:stCondLst>
                                    <p:cond delay="0"/>
                                  </p:stCondLst>
                                  <p:childTnLst>
                                    <p:animEffect transition="out" filter="dissolve">
                                      <p:cBhvr>
                                        <p:cTn id="82" dur="500"/>
                                        <p:tgtEl>
                                          <p:spTgt spid="2"/>
                                        </p:tgtEl>
                                      </p:cBhvr>
                                    </p:animEffect>
                                    <p:set>
                                      <p:cBhvr>
                                        <p:cTn id="8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3" name="Content Placeholder 2"/>
          <p:cNvSpPr>
            <a:spLocks noGrp="1"/>
          </p:cNvSpPr>
          <p:nvPr>
            <p:ph idx="1"/>
          </p:nvPr>
        </p:nvSpPr>
        <p:spPr>
          <a:xfrm>
            <a:off x="838200" y="1812243"/>
            <a:ext cx="6026063" cy="776695"/>
          </a:xfrm>
        </p:spPr>
        <p:txBody>
          <a:bodyPr>
            <a:noAutofit/>
          </a:bodyPr>
          <a:lstStyle/>
          <a:p>
            <a:pPr marL="0" indent="0" algn="just">
              <a:buNone/>
            </a:pPr>
            <a:r>
              <a:rPr lang="en-US" dirty="0"/>
              <a:t>The purpose of statistical analysis is to make an inference about the population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Oval 3">
            <a:extLst>
              <a:ext uri="{FF2B5EF4-FFF2-40B4-BE49-F238E27FC236}">
                <a16:creationId xmlns:a16="http://schemas.microsoft.com/office/drawing/2014/main" id="{87C0C58F-FA88-044C-8568-5B064F4ED7A8}"/>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7" name="Rectangle 6">
            <a:extLst>
              <a:ext uri="{FF2B5EF4-FFF2-40B4-BE49-F238E27FC236}">
                <a16:creationId xmlns:a16="http://schemas.microsoft.com/office/drawing/2014/main" id="{40520C3C-DDC7-3240-B2B7-575CD5E33D2C}"/>
              </a:ext>
            </a:extLst>
          </p:cNvPr>
          <p:cNvSpPr/>
          <p:nvPr/>
        </p:nvSpPr>
        <p:spPr>
          <a:xfrm>
            <a:off x="5072543" y="4927724"/>
            <a:ext cx="5501245" cy="523220"/>
          </a:xfrm>
          <a:prstGeom prst="rect">
            <a:avLst/>
          </a:prstGeom>
        </p:spPr>
        <p:txBody>
          <a:bodyPr wrap="square">
            <a:spAutoFit/>
          </a:bodyPr>
          <a:lstStyle/>
          <a:p>
            <a:r>
              <a:rPr lang="en-US" sz="2800" dirty="0"/>
              <a:t>is the process of using data analysis </a:t>
            </a:r>
          </a:p>
        </p:txBody>
      </p:sp>
      <p:sp>
        <p:nvSpPr>
          <p:cNvPr id="11" name="Rectangle 10">
            <a:extLst>
              <a:ext uri="{FF2B5EF4-FFF2-40B4-BE49-F238E27FC236}">
                <a16:creationId xmlns:a16="http://schemas.microsoft.com/office/drawing/2014/main" id="{32802445-50DE-2E43-8D3E-74AD18F0C2C9}"/>
              </a:ext>
            </a:extLst>
          </p:cNvPr>
          <p:cNvSpPr/>
          <p:nvPr/>
        </p:nvSpPr>
        <p:spPr>
          <a:xfrm>
            <a:off x="838200" y="4866169"/>
            <a:ext cx="4447051" cy="646331"/>
          </a:xfrm>
          <a:prstGeom prst="rect">
            <a:avLst/>
          </a:prstGeom>
        </p:spPr>
        <p:txBody>
          <a:bodyPr wrap="none">
            <a:spAutoFit/>
          </a:bodyPr>
          <a:lstStyle/>
          <a:p>
            <a:r>
              <a:rPr lang="en-US" sz="3600" b="1" dirty="0">
                <a:solidFill>
                  <a:srgbClr val="FF0000"/>
                </a:solidFill>
                <a:latin typeface="Bradley Hand" pitchFamily="2" charset="77"/>
              </a:rPr>
              <a:t>Statistical inference </a:t>
            </a:r>
          </a:p>
        </p:txBody>
      </p:sp>
      <p:sp>
        <p:nvSpPr>
          <p:cNvPr id="31" name="Oval 30">
            <a:extLst>
              <a:ext uri="{FF2B5EF4-FFF2-40B4-BE49-F238E27FC236}">
                <a16:creationId xmlns:a16="http://schemas.microsoft.com/office/drawing/2014/main" id="{7B76CAFC-AF0C-EB43-B55C-CF2C439D0EEF}"/>
              </a:ext>
            </a:extLst>
          </p:cNvPr>
          <p:cNvSpPr/>
          <p:nvPr/>
        </p:nvSpPr>
        <p:spPr>
          <a:xfrm>
            <a:off x="2523988" y="291394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33" name="Oval 32">
            <a:extLst>
              <a:ext uri="{FF2B5EF4-FFF2-40B4-BE49-F238E27FC236}">
                <a16:creationId xmlns:a16="http://schemas.microsoft.com/office/drawing/2014/main" id="{2505B349-F518-1E40-87AB-D7A7284AADF9}"/>
              </a:ext>
            </a:extLst>
          </p:cNvPr>
          <p:cNvSpPr/>
          <p:nvPr/>
        </p:nvSpPr>
        <p:spPr>
          <a:xfrm>
            <a:off x="3051300" y="291394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34" name="Oval 33">
            <a:extLst>
              <a:ext uri="{FF2B5EF4-FFF2-40B4-BE49-F238E27FC236}">
                <a16:creationId xmlns:a16="http://schemas.microsoft.com/office/drawing/2014/main" id="{C1D596CA-41A3-9D4A-BFCE-05DDB8EE8C5C}"/>
              </a:ext>
            </a:extLst>
          </p:cNvPr>
          <p:cNvSpPr/>
          <p:nvPr/>
        </p:nvSpPr>
        <p:spPr>
          <a:xfrm>
            <a:off x="3578612" y="291394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35" name="Oval 34">
            <a:extLst>
              <a:ext uri="{FF2B5EF4-FFF2-40B4-BE49-F238E27FC236}">
                <a16:creationId xmlns:a16="http://schemas.microsoft.com/office/drawing/2014/main" id="{F3F0A9DD-A494-6D4B-A504-23811CE15CB9}"/>
              </a:ext>
            </a:extLst>
          </p:cNvPr>
          <p:cNvSpPr/>
          <p:nvPr/>
        </p:nvSpPr>
        <p:spPr>
          <a:xfrm>
            <a:off x="4611961" y="2894611"/>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39" name="TextBox 38">
            <a:extLst>
              <a:ext uri="{FF2B5EF4-FFF2-40B4-BE49-F238E27FC236}">
                <a16:creationId xmlns:a16="http://schemas.microsoft.com/office/drawing/2014/main" id="{8D15CE9F-AF99-1A43-9928-0B1A2F55243C}"/>
              </a:ext>
            </a:extLst>
          </p:cNvPr>
          <p:cNvSpPr txBox="1"/>
          <p:nvPr/>
        </p:nvSpPr>
        <p:spPr>
          <a:xfrm>
            <a:off x="4105924" y="2899578"/>
            <a:ext cx="473206" cy="523220"/>
          </a:xfrm>
          <a:prstGeom prst="rect">
            <a:avLst/>
          </a:prstGeom>
          <a:noFill/>
        </p:spPr>
        <p:txBody>
          <a:bodyPr wrap="none" rtlCol="0">
            <a:spAutoFit/>
          </a:bodyPr>
          <a:lstStyle/>
          <a:p>
            <a:r>
              <a:rPr lang="en-US" sz="2800" b="1" dirty="0"/>
              <a:t>...</a:t>
            </a:r>
          </a:p>
        </p:txBody>
      </p:sp>
      <p:sp>
        <p:nvSpPr>
          <p:cNvPr id="42" name="TextBox 41">
            <a:extLst>
              <a:ext uri="{FF2B5EF4-FFF2-40B4-BE49-F238E27FC236}">
                <a16:creationId xmlns:a16="http://schemas.microsoft.com/office/drawing/2014/main" id="{5F3CACF9-B7C5-5E43-8961-147AB46C4DB1}"/>
              </a:ext>
            </a:extLst>
          </p:cNvPr>
          <p:cNvSpPr txBox="1"/>
          <p:nvPr/>
        </p:nvSpPr>
        <p:spPr>
          <a:xfrm>
            <a:off x="1533929" y="2976522"/>
            <a:ext cx="875561" cy="369332"/>
          </a:xfrm>
          <a:prstGeom prst="rect">
            <a:avLst/>
          </a:prstGeom>
          <a:noFill/>
        </p:spPr>
        <p:txBody>
          <a:bodyPr wrap="none" rtlCol="0">
            <a:spAutoFit/>
          </a:bodyPr>
          <a:lstStyle/>
          <a:p>
            <a:r>
              <a:rPr lang="en-US" dirty="0">
                <a:solidFill>
                  <a:srgbClr val="FF0000"/>
                </a:solidFill>
              </a:rPr>
              <a:t>Sample</a:t>
            </a:r>
          </a:p>
        </p:txBody>
      </p:sp>
      <p:sp>
        <p:nvSpPr>
          <p:cNvPr id="13" name="Rectangle 12">
            <a:extLst>
              <a:ext uri="{FF2B5EF4-FFF2-40B4-BE49-F238E27FC236}">
                <a16:creationId xmlns:a16="http://schemas.microsoft.com/office/drawing/2014/main" id="{40BE4C39-F7FF-3E48-8616-F17BE8E8980E}"/>
              </a:ext>
            </a:extLst>
          </p:cNvPr>
          <p:cNvSpPr/>
          <p:nvPr/>
        </p:nvSpPr>
        <p:spPr>
          <a:xfrm>
            <a:off x="4329850" y="3693961"/>
            <a:ext cx="692818" cy="369332"/>
          </a:xfrm>
          <a:prstGeom prst="rect">
            <a:avLst/>
          </a:prstGeom>
        </p:spPr>
        <p:txBody>
          <a:bodyPr wrap="none">
            <a:spAutoFit/>
          </a:bodyPr>
          <a:lstStyle/>
          <a:p>
            <a:r>
              <a:rPr lang="en-US" b="1" dirty="0" err="1"/>
              <a:t>sd</a:t>
            </a:r>
            <a:r>
              <a:rPr lang="en-US" b="1" dirty="0"/>
              <a:t>(</a:t>
            </a:r>
            <a:r>
              <a:rPr lang="en-US" b="1" dirty="0">
                <a:solidFill>
                  <a:srgbClr val="FF0000"/>
                </a:solidFill>
                <a:latin typeface="Lucida Handwriting" panose="03010101010101010101" pitchFamily="66" charset="77"/>
              </a:rPr>
              <a:t>x</a:t>
            </a:r>
            <a:r>
              <a:rPr lang="en-US" b="1" dirty="0"/>
              <a:t>)</a:t>
            </a:r>
            <a:endParaRPr lang="en-US" dirty="0"/>
          </a:p>
        </p:txBody>
      </p:sp>
      <p:sp>
        <p:nvSpPr>
          <p:cNvPr id="14" name="Rectangle 13">
            <a:extLst>
              <a:ext uri="{FF2B5EF4-FFF2-40B4-BE49-F238E27FC236}">
                <a16:creationId xmlns:a16="http://schemas.microsoft.com/office/drawing/2014/main" id="{1342D7A6-C642-EF4A-8A77-CE159C284286}"/>
              </a:ext>
            </a:extLst>
          </p:cNvPr>
          <p:cNvSpPr/>
          <p:nvPr/>
        </p:nvSpPr>
        <p:spPr>
          <a:xfrm>
            <a:off x="5118984" y="3925303"/>
            <a:ext cx="779188" cy="369332"/>
          </a:xfrm>
          <a:prstGeom prst="rect">
            <a:avLst/>
          </a:prstGeom>
        </p:spPr>
        <p:txBody>
          <a:bodyPr wrap="none">
            <a:spAutoFit/>
          </a:bodyPr>
          <a:lstStyle/>
          <a:p>
            <a:r>
              <a:rPr lang="en-US" b="1" dirty="0"/>
              <a:t>var(</a:t>
            </a:r>
            <a:r>
              <a:rPr lang="en-US" b="1" dirty="0">
                <a:solidFill>
                  <a:srgbClr val="FF0000"/>
                </a:solidFill>
                <a:latin typeface="Lucida Handwriting" panose="03010101010101010101" pitchFamily="66" charset="77"/>
              </a:rPr>
              <a:t>x</a:t>
            </a:r>
            <a:r>
              <a:rPr lang="en-US" b="1" dirty="0"/>
              <a:t>)</a:t>
            </a:r>
            <a:endParaRPr lang="en-US" dirty="0"/>
          </a:p>
        </p:txBody>
      </p:sp>
      <p:sp>
        <p:nvSpPr>
          <p:cNvPr id="43" name="Rectangle 42">
            <a:extLst>
              <a:ext uri="{FF2B5EF4-FFF2-40B4-BE49-F238E27FC236}">
                <a16:creationId xmlns:a16="http://schemas.microsoft.com/office/drawing/2014/main" id="{C35FA118-B196-1C40-AFA2-1CDED44F1971}"/>
              </a:ext>
            </a:extLst>
          </p:cNvPr>
          <p:cNvSpPr/>
          <p:nvPr/>
        </p:nvSpPr>
        <p:spPr>
          <a:xfrm>
            <a:off x="3789911" y="4151295"/>
            <a:ext cx="1018227" cy="369332"/>
          </a:xfrm>
          <a:prstGeom prst="rect">
            <a:avLst/>
          </a:prstGeom>
        </p:spPr>
        <p:txBody>
          <a:bodyPr wrap="none">
            <a:spAutoFit/>
          </a:bodyPr>
          <a:lstStyle/>
          <a:p>
            <a:r>
              <a:rPr lang="en-US" b="1" dirty="0"/>
              <a:t>mean(</a:t>
            </a:r>
            <a:r>
              <a:rPr lang="en-US" b="1" dirty="0">
                <a:solidFill>
                  <a:srgbClr val="FF0000"/>
                </a:solidFill>
                <a:latin typeface="Lucida Handwriting" panose="03010101010101010101" pitchFamily="66" charset="77"/>
              </a:rPr>
              <a:t>x</a:t>
            </a:r>
            <a:r>
              <a:rPr lang="en-US" b="1" dirty="0"/>
              <a:t>)</a:t>
            </a:r>
            <a:endParaRPr lang="en-US" dirty="0"/>
          </a:p>
        </p:txBody>
      </p:sp>
      <p:sp>
        <p:nvSpPr>
          <p:cNvPr id="44" name="Rectangle 43">
            <a:extLst>
              <a:ext uri="{FF2B5EF4-FFF2-40B4-BE49-F238E27FC236}">
                <a16:creationId xmlns:a16="http://schemas.microsoft.com/office/drawing/2014/main" id="{61A90352-46DD-834F-9FE5-A9057B65BC79}"/>
              </a:ext>
            </a:extLst>
          </p:cNvPr>
          <p:cNvSpPr/>
          <p:nvPr/>
        </p:nvSpPr>
        <p:spPr>
          <a:xfrm>
            <a:off x="2115043" y="3983970"/>
            <a:ext cx="826508" cy="369332"/>
          </a:xfrm>
          <a:prstGeom prst="rect">
            <a:avLst/>
          </a:prstGeom>
        </p:spPr>
        <p:txBody>
          <a:bodyPr wrap="none">
            <a:spAutoFit/>
          </a:bodyPr>
          <a:lstStyle/>
          <a:p>
            <a:r>
              <a:rPr lang="en-US" b="1" dirty="0"/>
              <a:t>hist(</a:t>
            </a:r>
            <a:r>
              <a:rPr lang="en-US" b="1" dirty="0">
                <a:solidFill>
                  <a:srgbClr val="FF0000"/>
                </a:solidFill>
                <a:latin typeface="Lucida Handwriting" panose="03010101010101010101" pitchFamily="66" charset="77"/>
              </a:rPr>
              <a:t>x</a:t>
            </a:r>
            <a:r>
              <a:rPr lang="en-US" b="1" dirty="0"/>
              <a:t>)</a:t>
            </a:r>
            <a:endParaRPr lang="en-US" dirty="0"/>
          </a:p>
        </p:txBody>
      </p:sp>
      <p:sp>
        <p:nvSpPr>
          <p:cNvPr id="45" name="Rectangle 44">
            <a:extLst>
              <a:ext uri="{FF2B5EF4-FFF2-40B4-BE49-F238E27FC236}">
                <a16:creationId xmlns:a16="http://schemas.microsoft.com/office/drawing/2014/main" id="{7703985F-175A-BB41-AC25-2A134DB1CFED}"/>
              </a:ext>
            </a:extLst>
          </p:cNvPr>
          <p:cNvSpPr/>
          <p:nvPr/>
        </p:nvSpPr>
        <p:spPr>
          <a:xfrm>
            <a:off x="2704599" y="3733438"/>
            <a:ext cx="1209177" cy="369332"/>
          </a:xfrm>
          <a:prstGeom prst="rect">
            <a:avLst/>
          </a:prstGeom>
        </p:spPr>
        <p:txBody>
          <a:bodyPr wrap="none">
            <a:spAutoFit/>
          </a:bodyPr>
          <a:lstStyle/>
          <a:p>
            <a:r>
              <a:rPr lang="en-US" b="1" dirty="0"/>
              <a:t>boxplot(</a:t>
            </a:r>
            <a:r>
              <a:rPr lang="en-US" b="1" dirty="0">
                <a:solidFill>
                  <a:srgbClr val="FF0000"/>
                </a:solidFill>
                <a:latin typeface="Lucida Handwriting" panose="03010101010101010101" pitchFamily="66" charset="77"/>
              </a:rPr>
              <a:t>x</a:t>
            </a:r>
            <a:r>
              <a:rPr lang="en-US" b="1" dirty="0"/>
              <a:t>)</a:t>
            </a:r>
            <a:endParaRPr lang="en-US" dirty="0"/>
          </a:p>
        </p:txBody>
      </p:sp>
      <p:sp>
        <p:nvSpPr>
          <p:cNvPr id="46" name="Rectangle 45">
            <a:extLst>
              <a:ext uri="{FF2B5EF4-FFF2-40B4-BE49-F238E27FC236}">
                <a16:creationId xmlns:a16="http://schemas.microsoft.com/office/drawing/2014/main" id="{C2779D30-7C09-B046-B353-A4E60C238809}"/>
              </a:ext>
            </a:extLst>
          </p:cNvPr>
          <p:cNvSpPr/>
          <p:nvPr/>
        </p:nvSpPr>
        <p:spPr>
          <a:xfrm>
            <a:off x="1499882" y="3513719"/>
            <a:ext cx="909608" cy="369332"/>
          </a:xfrm>
          <a:prstGeom prst="rect">
            <a:avLst/>
          </a:prstGeom>
        </p:spPr>
        <p:txBody>
          <a:bodyPr wrap="none">
            <a:spAutoFit/>
          </a:bodyPr>
          <a:lstStyle/>
          <a:p>
            <a:r>
              <a:rPr lang="en-US" b="1" dirty="0"/>
              <a:t>outliers</a:t>
            </a:r>
            <a:endParaRPr lang="en-US" dirty="0"/>
          </a:p>
        </p:txBody>
      </p:sp>
      <p:sp>
        <p:nvSpPr>
          <p:cNvPr id="16" name="Rectangle 15">
            <a:extLst>
              <a:ext uri="{FF2B5EF4-FFF2-40B4-BE49-F238E27FC236}">
                <a16:creationId xmlns:a16="http://schemas.microsoft.com/office/drawing/2014/main" id="{101E9083-2907-2D4B-BB70-739A90A93052}"/>
              </a:ext>
            </a:extLst>
          </p:cNvPr>
          <p:cNvSpPr/>
          <p:nvPr/>
        </p:nvSpPr>
        <p:spPr>
          <a:xfrm>
            <a:off x="838199" y="5381357"/>
            <a:ext cx="9685713" cy="523220"/>
          </a:xfrm>
          <a:prstGeom prst="rect">
            <a:avLst/>
          </a:prstGeom>
        </p:spPr>
        <p:txBody>
          <a:bodyPr wrap="square">
            <a:spAutoFit/>
          </a:bodyPr>
          <a:lstStyle/>
          <a:p>
            <a:r>
              <a:rPr lang="en-US" sz="2800" dirty="0"/>
              <a:t>to deduce properties of an underlying distribution of probability</a:t>
            </a:r>
          </a:p>
        </p:txBody>
      </p:sp>
    </p:spTree>
    <p:extLst>
      <p:ext uri="{BB962C8B-B14F-4D97-AF65-F5344CB8AC3E}">
        <p14:creationId xmlns:p14="http://schemas.microsoft.com/office/powerpoint/2010/main" val="1555931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dissolve">
                                      <p:cBhvr>
                                        <p:cTn id="24" dur="500"/>
                                        <p:tgtEl>
                                          <p:spTgt spid="33"/>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par>
                          <p:cTn id="37" fill="hold">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200"/>
                                        <p:tgtEl>
                                          <p:spTgt spid="44"/>
                                        </p:tgtEl>
                                      </p:cBhvr>
                                    </p:animEffect>
                                  </p:childTnLst>
                                </p:cTn>
                              </p:par>
                            </p:childTnLst>
                          </p:cTn>
                        </p:par>
                        <p:par>
                          <p:cTn id="55" fill="hold">
                            <p:stCondLst>
                              <p:cond delay="700"/>
                            </p:stCondLst>
                            <p:childTnLst>
                              <p:par>
                                <p:cTn id="56" presetID="9" presetClass="entr" presetSubtype="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dissolve">
                                      <p:cBhvr>
                                        <p:cTn id="58" dur="200"/>
                                        <p:tgtEl>
                                          <p:spTgt spid="45"/>
                                        </p:tgtEl>
                                      </p:cBhvr>
                                    </p:animEffect>
                                  </p:childTnLst>
                                </p:cTn>
                              </p:par>
                            </p:childTnLst>
                          </p:cTn>
                        </p:par>
                        <p:par>
                          <p:cTn id="59" fill="hold">
                            <p:stCondLst>
                              <p:cond delay="900"/>
                            </p:stCondLst>
                            <p:childTnLst>
                              <p:par>
                                <p:cTn id="60" presetID="9" presetClass="entr" presetSubtype="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dissolve">
                                      <p:cBhvr>
                                        <p:cTn id="62" dur="200"/>
                                        <p:tgtEl>
                                          <p:spTgt spid="43"/>
                                        </p:tgtEl>
                                      </p:cBhvr>
                                    </p:animEffect>
                                  </p:childTnLst>
                                </p:cTn>
                              </p:par>
                            </p:childTnLst>
                          </p:cTn>
                        </p:par>
                        <p:par>
                          <p:cTn id="63" fill="hold">
                            <p:stCondLst>
                              <p:cond delay="1100"/>
                            </p:stCondLst>
                            <p:childTnLst>
                              <p:par>
                                <p:cTn id="64" presetID="9" presetClass="entr" presetSubtype="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dissolve">
                                      <p:cBhvr>
                                        <p:cTn id="66" dur="200"/>
                                        <p:tgtEl>
                                          <p:spTgt spid="13"/>
                                        </p:tgtEl>
                                      </p:cBhvr>
                                    </p:animEffect>
                                  </p:childTnLst>
                                </p:cTn>
                              </p:par>
                            </p:childTnLst>
                          </p:cTn>
                        </p:par>
                        <p:par>
                          <p:cTn id="67" fill="hold">
                            <p:stCondLst>
                              <p:cond delay="1300"/>
                            </p:stCondLst>
                            <p:childTnLst>
                              <p:par>
                                <p:cTn id="68" presetID="9"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dissolve">
                                      <p:cBhvr>
                                        <p:cTn id="70" dur="200"/>
                                        <p:tgtEl>
                                          <p:spTgt spid="14"/>
                                        </p:tgtEl>
                                      </p:cBhvr>
                                    </p:animEffect>
                                  </p:childTnLst>
                                </p:cTn>
                              </p:par>
                            </p:childTnLst>
                          </p:cTn>
                        </p:par>
                        <p:par>
                          <p:cTn id="71" fill="hold">
                            <p:stCondLst>
                              <p:cond delay="1500"/>
                            </p:stCondLst>
                            <p:childTnLst>
                              <p:par>
                                <p:cTn id="72" presetID="26" presetClass="emph" presetSubtype="0" repeatCount="indefinite" fill="hold" grpId="1" nodeType="afterEffect">
                                  <p:stCondLst>
                                    <p:cond delay="0"/>
                                  </p:stCondLst>
                                  <p:endCondLst>
                                    <p:cond evt="onNext" delay="0">
                                      <p:tgtEl>
                                        <p:sldTgt/>
                                      </p:tgtEl>
                                    </p:cond>
                                  </p:endCondLst>
                                  <p:childTnLst>
                                    <p:animEffect transition="out" filter="fade">
                                      <p:cBhvr>
                                        <p:cTn id="73" dur="500" tmFilter="0, 0; .2, .5; .8, .5; 1, 0"/>
                                        <p:tgtEl>
                                          <p:spTgt spid="46"/>
                                        </p:tgtEl>
                                      </p:cBhvr>
                                    </p:animEffect>
                                    <p:animScale>
                                      <p:cBhvr>
                                        <p:cTn id="74" dur="250" autoRev="1" fill="hold"/>
                                        <p:tgtEl>
                                          <p:spTgt spid="46"/>
                                        </p:tgtEl>
                                      </p:cBhvr>
                                      <p:by x="105000" y="105000"/>
                                    </p:animScale>
                                  </p:childTnLst>
                                </p:cTn>
                              </p:par>
                              <p:par>
                                <p:cTn id="75" presetID="26" presetClass="emph" presetSubtype="0" repeatCount="indefinite" fill="hold" grpId="1" nodeType="withEffect">
                                  <p:stCondLst>
                                    <p:cond delay="200"/>
                                  </p:stCondLst>
                                  <p:endCondLst>
                                    <p:cond evt="onNext" delay="0">
                                      <p:tgtEl>
                                        <p:sldTgt/>
                                      </p:tgtEl>
                                    </p:cond>
                                  </p:endCondLst>
                                  <p:childTnLst>
                                    <p:animEffect transition="out" filter="fade">
                                      <p:cBhvr>
                                        <p:cTn id="76" dur="500" tmFilter="0, 0; .2, .5; .8, .5; 1, 0"/>
                                        <p:tgtEl>
                                          <p:spTgt spid="44"/>
                                        </p:tgtEl>
                                      </p:cBhvr>
                                    </p:animEffect>
                                    <p:animScale>
                                      <p:cBhvr>
                                        <p:cTn id="77" dur="250" autoRev="1" fill="hold"/>
                                        <p:tgtEl>
                                          <p:spTgt spid="44"/>
                                        </p:tgtEl>
                                      </p:cBhvr>
                                      <p:by x="105000" y="105000"/>
                                    </p:animScale>
                                  </p:childTnLst>
                                </p:cTn>
                              </p:par>
                              <p:par>
                                <p:cTn id="78" presetID="26" presetClass="emph" presetSubtype="0" repeatCount="indefinite" fill="hold" grpId="1" nodeType="withEffect">
                                  <p:stCondLst>
                                    <p:cond delay="100"/>
                                  </p:stCondLst>
                                  <p:endCondLst>
                                    <p:cond evt="onNext" delay="0">
                                      <p:tgtEl>
                                        <p:sldTgt/>
                                      </p:tgtEl>
                                    </p:cond>
                                  </p:endCondLst>
                                  <p:childTnLst>
                                    <p:animEffect transition="out" filter="fade">
                                      <p:cBhvr>
                                        <p:cTn id="79" dur="500" tmFilter="0, 0; .2, .5; .8, .5; 1, 0"/>
                                        <p:tgtEl>
                                          <p:spTgt spid="45"/>
                                        </p:tgtEl>
                                      </p:cBhvr>
                                    </p:animEffect>
                                    <p:animScale>
                                      <p:cBhvr>
                                        <p:cTn id="80" dur="250" autoRev="1" fill="hold"/>
                                        <p:tgtEl>
                                          <p:spTgt spid="45"/>
                                        </p:tgtEl>
                                      </p:cBhvr>
                                      <p:by x="105000" y="105000"/>
                                    </p:animScale>
                                  </p:childTnLst>
                                </p:cTn>
                              </p:par>
                              <p:par>
                                <p:cTn id="81" presetID="26" presetClass="emph" presetSubtype="0" repeatCount="indefinite" fill="hold" grpId="1" nodeType="withEffect">
                                  <p:stCondLst>
                                    <p:cond delay="200"/>
                                  </p:stCondLst>
                                  <p:endCondLst>
                                    <p:cond evt="onNext" delay="0">
                                      <p:tgtEl>
                                        <p:sldTgt/>
                                      </p:tgtEl>
                                    </p:cond>
                                  </p:endCondLst>
                                  <p:childTnLst>
                                    <p:animEffect transition="out" filter="fade">
                                      <p:cBhvr>
                                        <p:cTn id="82" dur="500" tmFilter="0, 0; .2, .5; .8, .5; 1, 0"/>
                                        <p:tgtEl>
                                          <p:spTgt spid="13"/>
                                        </p:tgtEl>
                                      </p:cBhvr>
                                    </p:animEffect>
                                    <p:animScale>
                                      <p:cBhvr>
                                        <p:cTn id="83" dur="250" autoRev="1" fill="hold"/>
                                        <p:tgtEl>
                                          <p:spTgt spid="13"/>
                                        </p:tgtEl>
                                      </p:cBhvr>
                                      <p:by x="105000" y="105000"/>
                                    </p:animScale>
                                  </p:childTnLst>
                                </p:cTn>
                              </p:par>
                              <p:par>
                                <p:cTn id="84" presetID="26" presetClass="emph" presetSubtype="0" repeatCount="indefinite" fill="hold" grpId="1" nodeType="withEffect">
                                  <p:stCondLst>
                                    <p:cond delay="100"/>
                                  </p:stCondLst>
                                  <p:endCondLst>
                                    <p:cond evt="onNext" delay="0">
                                      <p:tgtEl>
                                        <p:sldTgt/>
                                      </p:tgtEl>
                                    </p:cond>
                                  </p:end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par>
                                <p:cTn id="87" presetID="26" presetClass="emph" presetSubtype="0" repeatCount="indefinite" fill="hold" grpId="1" nodeType="withEffect">
                                  <p:stCondLst>
                                    <p:cond delay="200"/>
                                  </p:stCondLst>
                                  <p:endCondLst>
                                    <p:cond evt="onNext" delay="0">
                                      <p:tgtEl>
                                        <p:sldTgt/>
                                      </p:tgtEl>
                                    </p:cond>
                                  </p:endCondLst>
                                  <p:childTnLst>
                                    <p:animEffect transition="out" filter="fade">
                                      <p:cBhvr>
                                        <p:cTn id="88" dur="500" tmFilter="0, 0; .2, .5; .8, .5; 1, 0"/>
                                        <p:tgtEl>
                                          <p:spTgt spid="14"/>
                                        </p:tgtEl>
                                      </p:cBhvr>
                                    </p:animEffect>
                                    <p:animScale>
                                      <p:cBhvr>
                                        <p:cTn id="89" dur="250" autoRev="1" fill="hold"/>
                                        <p:tgtEl>
                                          <p:spTgt spid="14"/>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2" nodeType="clickEffect">
                                  <p:stCondLst>
                                    <p:cond delay="0"/>
                                  </p:stCondLst>
                                  <p:childTnLst>
                                    <p:animEffect transition="out" filter="dissolv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childTnLst>
                          </p:cTn>
                        </p:par>
                        <p:par>
                          <p:cTn id="95" fill="hold">
                            <p:stCondLst>
                              <p:cond delay="500"/>
                            </p:stCondLst>
                            <p:childTnLst>
                              <p:par>
                                <p:cTn id="96" presetID="9" presetClass="exit" presetSubtype="0" fill="hold" grpId="2" nodeType="afterEffect">
                                  <p:stCondLst>
                                    <p:cond delay="0"/>
                                  </p:stCondLst>
                                  <p:childTnLst>
                                    <p:animEffect transition="out" filter="dissolve">
                                      <p:cBhvr>
                                        <p:cTn id="97" dur="100"/>
                                        <p:tgtEl>
                                          <p:spTgt spid="43"/>
                                        </p:tgtEl>
                                      </p:cBhvr>
                                    </p:animEffect>
                                    <p:set>
                                      <p:cBhvr>
                                        <p:cTn id="98" dur="1" fill="hold">
                                          <p:stCondLst>
                                            <p:cond delay="99"/>
                                          </p:stCondLst>
                                        </p:cTn>
                                        <p:tgtEl>
                                          <p:spTgt spid="43"/>
                                        </p:tgtEl>
                                        <p:attrNameLst>
                                          <p:attrName>style.visibility</p:attrName>
                                        </p:attrNameLst>
                                      </p:cBhvr>
                                      <p:to>
                                        <p:strVal val="hidden"/>
                                      </p:to>
                                    </p:set>
                                  </p:childTnLst>
                                </p:cTn>
                              </p:par>
                            </p:childTnLst>
                          </p:cTn>
                        </p:par>
                        <p:par>
                          <p:cTn id="99" fill="hold">
                            <p:stCondLst>
                              <p:cond delay="600"/>
                            </p:stCondLst>
                            <p:childTnLst>
                              <p:par>
                                <p:cTn id="100" presetID="9" presetClass="exit" presetSubtype="0" fill="hold" grpId="2" nodeType="afterEffect">
                                  <p:stCondLst>
                                    <p:cond delay="0"/>
                                  </p:stCondLst>
                                  <p:childTnLst>
                                    <p:animEffect transition="out" filter="dissolve">
                                      <p:cBhvr>
                                        <p:cTn id="101" dur="100"/>
                                        <p:tgtEl>
                                          <p:spTgt spid="44"/>
                                        </p:tgtEl>
                                      </p:cBhvr>
                                    </p:animEffect>
                                    <p:set>
                                      <p:cBhvr>
                                        <p:cTn id="102" dur="1" fill="hold">
                                          <p:stCondLst>
                                            <p:cond delay="99"/>
                                          </p:stCondLst>
                                        </p:cTn>
                                        <p:tgtEl>
                                          <p:spTgt spid="44"/>
                                        </p:tgtEl>
                                        <p:attrNameLst>
                                          <p:attrName>style.visibility</p:attrName>
                                        </p:attrNameLst>
                                      </p:cBhvr>
                                      <p:to>
                                        <p:strVal val="hidden"/>
                                      </p:to>
                                    </p:set>
                                  </p:childTnLst>
                                </p:cTn>
                              </p:par>
                            </p:childTnLst>
                          </p:cTn>
                        </p:par>
                        <p:par>
                          <p:cTn id="103" fill="hold">
                            <p:stCondLst>
                              <p:cond delay="700"/>
                            </p:stCondLst>
                            <p:childTnLst>
                              <p:par>
                                <p:cTn id="104" presetID="9" presetClass="exit" presetSubtype="0" fill="hold" grpId="2" nodeType="afterEffect">
                                  <p:stCondLst>
                                    <p:cond delay="0"/>
                                  </p:stCondLst>
                                  <p:childTnLst>
                                    <p:animEffect transition="out" filter="dissolve">
                                      <p:cBhvr>
                                        <p:cTn id="105" dur="100"/>
                                        <p:tgtEl>
                                          <p:spTgt spid="45"/>
                                        </p:tgtEl>
                                      </p:cBhvr>
                                    </p:animEffect>
                                    <p:set>
                                      <p:cBhvr>
                                        <p:cTn id="106" dur="1" fill="hold">
                                          <p:stCondLst>
                                            <p:cond delay="99"/>
                                          </p:stCondLst>
                                        </p:cTn>
                                        <p:tgtEl>
                                          <p:spTgt spid="45"/>
                                        </p:tgtEl>
                                        <p:attrNameLst>
                                          <p:attrName>style.visibility</p:attrName>
                                        </p:attrNameLst>
                                      </p:cBhvr>
                                      <p:to>
                                        <p:strVal val="hidden"/>
                                      </p:to>
                                    </p:set>
                                  </p:childTnLst>
                                </p:cTn>
                              </p:par>
                            </p:childTnLst>
                          </p:cTn>
                        </p:par>
                        <p:par>
                          <p:cTn id="107" fill="hold">
                            <p:stCondLst>
                              <p:cond delay="800"/>
                            </p:stCondLst>
                            <p:childTnLst>
                              <p:par>
                                <p:cTn id="108" presetID="9" presetClass="exit" presetSubtype="0" fill="hold" grpId="2" nodeType="afterEffect">
                                  <p:stCondLst>
                                    <p:cond delay="0"/>
                                  </p:stCondLst>
                                  <p:childTnLst>
                                    <p:animEffect transition="out" filter="dissolve">
                                      <p:cBhvr>
                                        <p:cTn id="109" dur="100"/>
                                        <p:tgtEl>
                                          <p:spTgt spid="46"/>
                                        </p:tgtEl>
                                      </p:cBhvr>
                                    </p:animEffect>
                                    <p:set>
                                      <p:cBhvr>
                                        <p:cTn id="110" dur="1" fill="hold">
                                          <p:stCondLst>
                                            <p:cond delay="99"/>
                                          </p:stCondLst>
                                        </p:cTn>
                                        <p:tgtEl>
                                          <p:spTgt spid="46"/>
                                        </p:tgtEl>
                                        <p:attrNameLst>
                                          <p:attrName>style.visibility</p:attrName>
                                        </p:attrNameLst>
                                      </p:cBhvr>
                                      <p:to>
                                        <p:strVal val="hidden"/>
                                      </p:to>
                                    </p:set>
                                  </p:childTnLst>
                                </p:cTn>
                              </p:par>
                            </p:childTnLst>
                          </p:cTn>
                        </p:par>
                        <p:par>
                          <p:cTn id="111" fill="hold">
                            <p:stCondLst>
                              <p:cond delay="900"/>
                            </p:stCondLst>
                            <p:childTnLst>
                              <p:par>
                                <p:cTn id="112" presetID="9" presetClass="exit" presetSubtype="0" fill="hold" grpId="2" nodeType="afterEffect">
                                  <p:stCondLst>
                                    <p:cond delay="0"/>
                                  </p:stCondLst>
                                  <p:childTnLst>
                                    <p:animEffect transition="out" filter="dissolve">
                                      <p:cBhvr>
                                        <p:cTn id="113" dur="100"/>
                                        <p:tgtEl>
                                          <p:spTgt spid="14"/>
                                        </p:tgtEl>
                                      </p:cBhvr>
                                    </p:animEffect>
                                    <p:set>
                                      <p:cBhvr>
                                        <p:cTn id="114" dur="1" fill="hold">
                                          <p:stCondLst>
                                            <p:cond delay="99"/>
                                          </p:stCondLst>
                                        </p:cTn>
                                        <p:tgtEl>
                                          <p:spTgt spid="1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left)">
                                      <p:cBhvr>
                                        <p:cTn id="119" dur="500"/>
                                        <p:tgtEl>
                                          <p:spTgt spid="7"/>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left)">
                                      <p:cBhvr>
                                        <p:cTn id="1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P spid="7" grpId="0"/>
      <p:bldP spid="11" grpId="0"/>
      <p:bldP spid="31" grpId="0" animBg="1"/>
      <p:bldP spid="33" grpId="0" animBg="1"/>
      <p:bldP spid="34" grpId="0" animBg="1"/>
      <p:bldP spid="35" grpId="0" animBg="1"/>
      <p:bldP spid="39" grpId="0"/>
      <p:bldP spid="42" grpId="0"/>
      <p:bldP spid="13" grpId="0"/>
      <p:bldP spid="13" grpId="1"/>
      <p:bldP spid="13" grpId="2"/>
      <p:bldP spid="14" grpId="0"/>
      <p:bldP spid="14" grpId="1"/>
      <p:bldP spid="14" grpId="2"/>
      <p:bldP spid="43" grpId="0"/>
      <p:bldP spid="43" grpId="1"/>
      <p:bldP spid="43" grpId="2"/>
      <p:bldP spid="44" grpId="0"/>
      <p:bldP spid="44" grpId="1"/>
      <p:bldP spid="44" grpId="2"/>
      <p:bldP spid="45" grpId="0"/>
      <p:bldP spid="45" grpId="1"/>
      <p:bldP spid="45" grpId="2"/>
      <p:bldP spid="46" grpId="0"/>
      <p:bldP spid="46" grpId="1"/>
      <p:bldP spid="46" grpId="2"/>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3" name="Content Placeholder 2"/>
          <p:cNvSpPr>
            <a:spLocks noGrp="1"/>
          </p:cNvSpPr>
          <p:nvPr>
            <p:ph idx="1"/>
          </p:nvPr>
        </p:nvSpPr>
        <p:spPr>
          <a:xfrm>
            <a:off x="838200" y="2040801"/>
            <a:ext cx="6026063" cy="470069"/>
          </a:xfrm>
        </p:spPr>
        <p:txBody>
          <a:bodyPr>
            <a:noAutofit/>
          </a:bodyPr>
          <a:lstStyle/>
          <a:p>
            <a:pPr marL="0" indent="0" algn="just">
              <a:buNone/>
            </a:pPr>
            <a:r>
              <a:rPr lang="en-US" dirty="0"/>
              <a:t>There are two main form of inference: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7" name="Rectangle 6">
            <a:extLst>
              <a:ext uri="{FF2B5EF4-FFF2-40B4-BE49-F238E27FC236}">
                <a16:creationId xmlns:a16="http://schemas.microsoft.com/office/drawing/2014/main" id="{019B2C49-F7A8-DD48-9F96-6454447FA9F7}"/>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11" name="Rectangle 10">
            <a:extLst>
              <a:ext uri="{FF2B5EF4-FFF2-40B4-BE49-F238E27FC236}">
                <a16:creationId xmlns:a16="http://schemas.microsoft.com/office/drawing/2014/main" id="{84E4FC63-1CEF-1B4D-BF6F-38E577CA153A}"/>
              </a:ext>
            </a:extLst>
          </p:cNvPr>
          <p:cNvSpPr/>
          <p:nvPr/>
        </p:nvSpPr>
        <p:spPr>
          <a:xfrm>
            <a:off x="9162154" y="3277994"/>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13" name="TextBox 12">
            <a:extLst>
              <a:ext uri="{FF2B5EF4-FFF2-40B4-BE49-F238E27FC236}">
                <a16:creationId xmlns:a16="http://schemas.microsoft.com/office/drawing/2014/main" id="{74743F0F-7243-E241-B2A1-6306C7D1D02E}"/>
              </a:ext>
            </a:extLst>
          </p:cNvPr>
          <p:cNvSpPr txBox="1"/>
          <p:nvPr/>
        </p:nvSpPr>
        <p:spPr>
          <a:xfrm>
            <a:off x="9604270" y="199067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3" name="TextBox 32">
            <a:extLst>
              <a:ext uri="{FF2B5EF4-FFF2-40B4-BE49-F238E27FC236}">
                <a16:creationId xmlns:a16="http://schemas.microsoft.com/office/drawing/2014/main" id="{9A5FADC5-C1B1-4B41-A732-B67C2233CD9F}"/>
              </a:ext>
            </a:extLst>
          </p:cNvPr>
          <p:cNvSpPr txBox="1"/>
          <p:nvPr/>
        </p:nvSpPr>
        <p:spPr>
          <a:xfrm>
            <a:off x="9706075" y="3277994"/>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14" name="Rectangle 13">
            <a:extLst>
              <a:ext uri="{FF2B5EF4-FFF2-40B4-BE49-F238E27FC236}">
                <a16:creationId xmlns:a16="http://schemas.microsoft.com/office/drawing/2014/main" id="{6D4D03D7-8F55-CB42-A903-91681D59A0C7}"/>
              </a:ext>
            </a:extLst>
          </p:cNvPr>
          <p:cNvSpPr/>
          <p:nvPr/>
        </p:nvSpPr>
        <p:spPr>
          <a:xfrm>
            <a:off x="838200" y="2748518"/>
            <a:ext cx="5918800" cy="523220"/>
          </a:xfrm>
          <a:prstGeom prst="rect">
            <a:avLst/>
          </a:prstGeom>
        </p:spPr>
        <p:txBody>
          <a:bodyPr wrap="none">
            <a:spAutoFit/>
          </a:bodyPr>
          <a:lstStyle/>
          <a:p>
            <a:pPr marL="514350" indent="-514350" algn="just">
              <a:buFont typeface="+mj-lt"/>
              <a:buAutoNum type="arabicPeriod"/>
            </a:pPr>
            <a:r>
              <a:rPr lang="en-US" sz="2800" dirty="0"/>
              <a:t>estimation of population parameter</a:t>
            </a:r>
          </a:p>
        </p:txBody>
      </p:sp>
      <p:sp>
        <p:nvSpPr>
          <p:cNvPr id="16" name="Rectangle 15">
            <a:extLst>
              <a:ext uri="{FF2B5EF4-FFF2-40B4-BE49-F238E27FC236}">
                <a16:creationId xmlns:a16="http://schemas.microsoft.com/office/drawing/2014/main" id="{5B812FF4-F4D8-134B-B55D-217C8B2F4FC0}"/>
              </a:ext>
            </a:extLst>
          </p:cNvPr>
          <p:cNvSpPr/>
          <p:nvPr/>
        </p:nvSpPr>
        <p:spPr>
          <a:xfrm>
            <a:off x="838200" y="3509386"/>
            <a:ext cx="5176802" cy="523220"/>
          </a:xfrm>
          <a:prstGeom prst="rect">
            <a:avLst/>
          </a:prstGeom>
        </p:spPr>
        <p:txBody>
          <a:bodyPr wrap="none">
            <a:spAutoFit/>
          </a:bodyPr>
          <a:lstStyle/>
          <a:p>
            <a:pPr marL="514350" indent="-514350" algn="just">
              <a:buFont typeface="+mj-lt"/>
              <a:buAutoNum type="arabicPeriod" startAt="2"/>
            </a:pPr>
            <a:r>
              <a:rPr lang="en-US" sz="2800" dirty="0"/>
              <a:t>testing of statistical hypothesis</a:t>
            </a:r>
          </a:p>
        </p:txBody>
      </p:sp>
      <p:sp>
        <p:nvSpPr>
          <p:cNvPr id="35" name="TextBox 34">
            <a:extLst>
              <a:ext uri="{FF2B5EF4-FFF2-40B4-BE49-F238E27FC236}">
                <a16:creationId xmlns:a16="http://schemas.microsoft.com/office/drawing/2014/main" id="{9B99A180-CA51-C341-8139-243879EC01B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9" name="TextBox 38">
            <a:extLst>
              <a:ext uri="{FF2B5EF4-FFF2-40B4-BE49-F238E27FC236}">
                <a16:creationId xmlns:a16="http://schemas.microsoft.com/office/drawing/2014/main" id="{D431F316-C38B-6544-BE5B-680CC7968621}"/>
              </a:ext>
            </a:extLst>
          </p:cNvPr>
          <p:cNvSpPr txBox="1"/>
          <p:nvPr/>
        </p:nvSpPr>
        <p:spPr>
          <a:xfrm>
            <a:off x="9715291" y="3277993"/>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pic>
        <p:nvPicPr>
          <p:cNvPr id="20" name="Graphic 19" descr="Woman">
            <a:extLst>
              <a:ext uri="{FF2B5EF4-FFF2-40B4-BE49-F238E27FC236}">
                <a16:creationId xmlns:a16="http://schemas.microsoft.com/office/drawing/2014/main" id="{0D18F85D-60B0-5E42-999B-3EB821FB90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96406" y="4470133"/>
            <a:ext cx="1703023" cy="1703023"/>
          </a:xfrm>
          <a:prstGeom prst="rect">
            <a:avLst/>
          </a:prstGeom>
        </p:spPr>
      </p:pic>
      <p:cxnSp>
        <p:nvCxnSpPr>
          <p:cNvPr id="31" name="Straight Arrow Connector 30">
            <a:extLst>
              <a:ext uri="{FF2B5EF4-FFF2-40B4-BE49-F238E27FC236}">
                <a16:creationId xmlns:a16="http://schemas.microsoft.com/office/drawing/2014/main" id="{4AD1C4A6-B940-FD41-AFEB-73662F5EA7B1}"/>
              </a:ext>
            </a:extLst>
          </p:cNvPr>
          <p:cNvCxnSpPr>
            <a:cxnSpLocks/>
          </p:cNvCxnSpPr>
          <p:nvPr/>
        </p:nvCxnSpPr>
        <p:spPr>
          <a:xfrm flipV="1">
            <a:off x="4599429" y="4508487"/>
            <a:ext cx="0" cy="1623639"/>
          </a:xfrm>
          <a:prstGeom prst="straightConnector1">
            <a:avLst/>
          </a:prstGeom>
          <a:ln w="571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58EAE2C2-4DEA-EB4F-AAAB-A59B78290C16}"/>
              </a:ext>
            </a:extLst>
          </p:cNvPr>
          <p:cNvCxnSpPr>
            <a:cxnSpLocks/>
          </p:cNvCxnSpPr>
          <p:nvPr/>
        </p:nvCxnSpPr>
        <p:spPr>
          <a:xfrm>
            <a:off x="3878726" y="6132125"/>
            <a:ext cx="932529"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38A09E-5732-734C-B4CC-F90B3BF78137}"/>
              </a:ext>
            </a:extLst>
          </p:cNvPr>
          <p:cNvCxnSpPr>
            <a:cxnSpLocks/>
          </p:cNvCxnSpPr>
          <p:nvPr/>
        </p:nvCxnSpPr>
        <p:spPr>
          <a:xfrm>
            <a:off x="3747917" y="4508487"/>
            <a:ext cx="106333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67512A4-4C15-464A-BB49-B7BE4507DDBC}"/>
              </a:ext>
            </a:extLst>
          </p:cNvPr>
          <p:cNvSpPr txBox="1"/>
          <p:nvPr/>
        </p:nvSpPr>
        <p:spPr>
          <a:xfrm>
            <a:off x="4667389" y="5023707"/>
            <a:ext cx="1628972" cy="523220"/>
          </a:xfrm>
          <a:prstGeom prst="rect">
            <a:avLst/>
          </a:prstGeom>
          <a:noFill/>
        </p:spPr>
        <p:txBody>
          <a:bodyPr wrap="none" rtlCol="0">
            <a:spAutoFit/>
          </a:bodyPr>
          <a:lstStyle/>
          <a:p>
            <a:r>
              <a:rPr lang="en-US" sz="2800" b="1" dirty="0">
                <a:solidFill>
                  <a:schemeClr val="accent2"/>
                </a:solidFill>
              </a:rPr>
              <a:t>h=158 cm</a:t>
            </a:r>
          </a:p>
        </p:txBody>
      </p:sp>
      <p:pic>
        <p:nvPicPr>
          <p:cNvPr id="49" name="Picture 48">
            <a:extLst>
              <a:ext uri="{FF2B5EF4-FFF2-40B4-BE49-F238E27FC236}">
                <a16:creationId xmlns:a16="http://schemas.microsoft.com/office/drawing/2014/main" id="{E54301EE-8D2C-FC42-9263-941D775F4A19}"/>
              </a:ext>
            </a:extLst>
          </p:cNvPr>
          <p:cNvPicPr>
            <a:picLocks noChangeAspect="1"/>
          </p:cNvPicPr>
          <p:nvPr/>
        </p:nvPicPr>
        <p:blipFill>
          <a:blip r:embed="rId5"/>
          <a:stretch>
            <a:fillRect/>
          </a:stretch>
        </p:blipFill>
        <p:spPr>
          <a:xfrm>
            <a:off x="1151906" y="4242166"/>
            <a:ext cx="1457688" cy="2105549"/>
          </a:xfrm>
          <a:prstGeom prst="rect">
            <a:avLst/>
          </a:prstGeom>
        </p:spPr>
      </p:pic>
      <p:sp>
        <p:nvSpPr>
          <p:cNvPr id="50" name="TextBox 49">
            <a:extLst>
              <a:ext uri="{FF2B5EF4-FFF2-40B4-BE49-F238E27FC236}">
                <a16:creationId xmlns:a16="http://schemas.microsoft.com/office/drawing/2014/main" id="{EF9A43E6-2C3B-084D-A31E-0C5A0AD59BC9}"/>
              </a:ext>
            </a:extLst>
          </p:cNvPr>
          <p:cNvSpPr txBox="1"/>
          <p:nvPr/>
        </p:nvSpPr>
        <p:spPr>
          <a:xfrm>
            <a:off x="3912293" y="4134507"/>
            <a:ext cx="652743" cy="369332"/>
          </a:xfrm>
          <a:prstGeom prst="rect">
            <a:avLst/>
          </a:prstGeom>
          <a:noFill/>
        </p:spPr>
        <p:txBody>
          <a:bodyPr wrap="none" rtlCol="0">
            <a:spAutoFit/>
          </a:bodyPr>
          <a:lstStyle/>
          <a:p>
            <a:r>
              <a:rPr lang="en-US" b="1" dirty="0"/>
              <a:t>1990</a:t>
            </a:r>
          </a:p>
        </p:txBody>
      </p:sp>
      <p:pic>
        <p:nvPicPr>
          <p:cNvPr id="56" name="Graphic 55" descr="Woman">
            <a:extLst>
              <a:ext uri="{FF2B5EF4-FFF2-40B4-BE49-F238E27FC236}">
                <a16:creationId xmlns:a16="http://schemas.microsoft.com/office/drawing/2014/main" id="{E3E29CE4-40D8-C048-87C5-2BD7DCC659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2481" y="4278632"/>
            <a:ext cx="1703023" cy="1892765"/>
          </a:xfrm>
          <a:prstGeom prst="rect">
            <a:avLst/>
          </a:prstGeom>
        </p:spPr>
      </p:pic>
      <p:cxnSp>
        <p:nvCxnSpPr>
          <p:cNvPr id="57" name="Straight Arrow Connector 56">
            <a:extLst>
              <a:ext uri="{FF2B5EF4-FFF2-40B4-BE49-F238E27FC236}">
                <a16:creationId xmlns:a16="http://schemas.microsoft.com/office/drawing/2014/main" id="{FF70552D-0BEF-F948-804E-8EB915E3ACDE}"/>
              </a:ext>
            </a:extLst>
          </p:cNvPr>
          <p:cNvCxnSpPr>
            <a:cxnSpLocks/>
          </p:cNvCxnSpPr>
          <p:nvPr/>
        </p:nvCxnSpPr>
        <p:spPr>
          <a:xfrm flipV="1">
            <a:off x="7885504" y="4347434"/>
            <a:ext cx="0" cy="1782934"/>
          </a:xfrm>
          <a:prstGeom prst="straightConnector1">
            <a:avLst/>
          </a:prstGeom>
          <a:ln w="571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9AB918D0-8019-124B-81F9-B5BCA53D77ED}"/>
              </a:ext>
            </a:extLst>
          </p:cNvPr>
          <p:cNvCxnSpPr>
            <a:cxnSpLocks/>
          </p:cNvCxnSpPr>
          <p:nvPr/>
        </p:nvCxnSpPr>
        <p:spPr>
          <a:xfrm>
            <a:off x="7164801" y="6130366"/>
            <a:ext cx="932529"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3411854-F018-FA4E-89A2-8C899D66C232}"/>
              </a:ext>
            </a:extLst>
          </p:cNvPr>
          <p:cNvCxnSpPr>
            <a:cxnSpLocks/>
          </p:cNvCxnSpPr>
          <p:nvPr/>
        </p:nvCxnSpPr>
        <p:spPr>
          <a:xfrm>
            <a:off x="7033992" y="4321102"/>
            <a:ext cx="106333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2B9998F-4972-9347-AD99-36AD503CCD14}"/>
              </a:ext>
            </a:extLst>
          </p:cNvPr>
          <p:cNvSpPr txBox="1"/>
          <p:nvPr/>
        </p:nvSpPr>
        <p:spPr>
          <a:xfrm>
            <a:off x="7164801" y="3978102"/>
            <a:ext cx="652743" cy="369332"/>
          </a:xfrm>
          <a:prstGeom prst="rect">
            <a:avLst/>
          </a:prstGeom>
          <a:noFill/>
        </p:spPr>
        <p:txBody>
          <a:bodyPr wrap="none" rtlCol="0">
            <a:spAutoFit/>
          </a:bodyPr>
          <a:lstStyle/>
          <a:p>
            <a:r>
              <a:rPr lang="en-US" b="1" dirty="0"/>
              <a:t>2020</a:t>
            </a:r>
          </a:p>
        </p:txBody>
      </p:sp>
      <p:sp>
        <p:nvSpPr>
          <p:cNvPr id="63" name="TextBox 62">
            <a:extLst>
              <a:ext uri="{FF2B5EF4-FFF2-40B4-BE49-F238E27FC236}">
                <a16:creationId xmlns:a16="http://schemas.microsoft.com/office/drawing/2014/main" id="{D1197310-41AE-544D-B1FA-324A67DB7AC5}"/>
              </a:ext>
            </a:extLst>
          </p:cNvPr>
          <p:cNvSpPr txBox="1"/>
          <p:nvPr/>
        </p:nvSpPr>
        <p:spPr>
          <a:xfrm>
            <a:off x="7975298" y="4905912"/>
            <a:ext cx="1795684" cy="523220"/>
          </a:xfrm>
          <a:prstGeom prst="rect">
            <a:avLst/>
          </a:prstGeom>
          <a:noFill/>
        </p:spPr>
        <p:txBody>
          <a:bodyPr wrap="none" rtlCol="0">
            <a:spAutoFit/>
          </a:bodyPr>
          <a:lstStyle/>
          <a:p>
            <a:r>
              <a:rPr lang="en-US" sz="2800" b="1" dirty="0">
                <a:solidFill>
                  <a:schemeClr val="accent2"/>
                </a:solidFill>
              </a:rPr>
              <a:t>h=158 cm?</a:t>
            </a:r>
          </a:p>
        </p:txBody>
      </p:sp>
    </p:spTree>
    <p:extLst>
      <p:ext uri="{BB962C8B-B14F-4D97-AF65-F5344CB8AC3E}">
        <p14:creationId xmlns:p14="http://schemas.microsoft.com/office/powerpoint/2010/main" val="31739783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iterate type="lt">
                                    <p:tmPct val="0"/>
                                  </p:iterate>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grpId="0" nodeType="afterEffect">
                                  <p:stCondLst>
                                    <p:cond delay="0"/>
                                  </p:stCondLst>
                                  <p:iterate type="lt">
                                    <p:tmPct val="0"/>
                                  </p:iterate>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1" nodeType="clickEffect">
                                  <p:stCondLst>
                                    <p:cond delay="0"/>
                                  </p:stCondLst>
                                  <p:iterate type="lt">
                                    <p:tmPct val="4000"/>
                                  </p:iterate>
                                  <p:childTnLst>
                                    <p:set>
                                      <p:cBhvr override="childStyle">
                                        <p:cTn id="36" dur="500" fill="hold"/>
                                        <p:tgtEl>
                                          <p:spTgt spid="14"/>
                                        </p:tgtEl>
                                        <p:attrNameLst>
                                          <p:attrName>style.color</p:attrName>
                                        </p:attrNameLst>
                                      </p:cBhvr>
                                      <p:to>
                                        <p:clrVal>
                                          <a:schemeClr val="accent2"/>
                                        </p:clrVal>
                                      </p:to>
                                    </p:set>
                                    <p:set>
                                      <p:cBhvr>
                                        <p:cTn id="37" dur="500" fill="hold"/>
                                        <p:tgtEl>
                                          <p:spTgt spid="14"/>
                                        </p:tgtEl>
                                        <p:attrNameLst>
                                          <p:attrName>fillcolor</p:attrName>
                                        </p:attrNameLst>
                                      </p:cBhvr>
                                      <p:to>
                                        <p:clrVal>
                                          <a:schemeClr val="accent2"/>
                                        </p:clrVal>
                                      </p:to>
                                    </p:set>
                                    <p:set>
                                      <p:cBhvr>
                                        <p:cTn id="38" dur="500" fill="hold"/>
                                        <p:tgtEl>
                                          <p:spTgt spid="14"/>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2" fill="hold" grpId="1" nodeType="clickEffect">
                                  <p:stCondLst>
                                    <p:cond delay="0"/>
                                  </p:stCondLst>
                                  <p:childTnLst>
                                    <p:animEffect transition="out" filter="wipe(right)">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par>
                                <p:cTn id="44" presetID="22" presetClass="exit" presetSubtype="2" fill="hold" grpId="1" nodeType="withEffect">
                                  <p:stCondLst>
                                    <p:cond delay="0"/>
                                  </p:stCondLst>
                                  <p:childTnLst>
                                    <p:animEffect transition="out" filter="wipe(right)">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1"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mph" presetSubtype="0" fill="hold" grpId="1" nodeType="clickEffect">
                                  <p:stCondLst>
                                    <p:cond delay="0"/>
                                  </p:stCondLst>
                                  <p:iterate type="lt">
                                    <p:tmPct val="4000"/>
                                  </p:iterate>
                                  <p:childTnLst>
                                    <p:set>
                                      <p:cBhvr override="childStyle">
                                        <p:cTn id="57" dur="500" fill="hold"/>
                                        <p:tgtEl>
                                          <p:spTgt spid="16"/>
                                        </p:tgtEl>
                                        <p:attrNameLst>
                                          <p:attrName>style.color</p:attrName>
                                        </p:attrNameLst>
                                      </p:cBhvr>
                                      <p:to>
                                        <p:clrVal>
                                          <a:schemeClr val="accent1"/>
                                        </p:clrVal>
                                      </p:to>
                                    </p:set>
                                    <p:set>
                                      <p:cBhvr>
                                        <p:cTn id="58" dur="500" fill="hold"/>
                                        <p:tgtEl>
                                          <p:spTgt spid="16"/>
                                        </p:tgtEl>
                                        <p:attrNameLst>
                                          <p:attrName>fillcolor</p:attrName>
                                        </p:attrNameLst>
                                      </p:cBhvr>
                                      <p:to>
                                        <p:clrVal>
                                          <a:schemeClr val="accent1"/>
                                        </p:clrVal>
                                      </p:to>
                                    </p:set>
                                    <p:set>
                                      <p:cBhvr>
                                        <p:cTn id="59" dur="500" fill="hold"/>
                                        <p:tgtEl>
                                          <p:spTgt spid="16"/>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fltVal val="0"/>
                                          </p:val>
                                        </p:tav>
                                        <p:tav tm="100000">
                                          <p:val>
                                            <p:strVal val="#ppt_h"/>
                                          </p:val>
                                        </p:tav>
                                      </p:tavLst>
                                    </p:anim>
                                  </p:childTnLst>
                                </p:cTn>
                              </p:par>
                            </p:childTnLst>
                          </p:cTn>
                        </p:par>
                        <p:par>
                          <p:cTn id="66" fill="hold">
                            <p:stCondLst>
                              <p:cond delay="500"/>
                            </p:stCondLst>
                            <p:childTnLst>
                              <p:par>
                                <p:cTn id="67" presetID="9" presetClass="entr" presetSubtype="0"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par>
                                <p:cTn id="74" presetID="22" presetClass="entr" presetSubtype="8"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par>
                          <p:cTn id="77" fill="hold">
                            <p:stCondLst>
                              <p:cond delay="1500"/>
                            </p:stCondLst>
                            <p:childTnLst>
                              <p:par>
                                <p:cTn id="78" presetID="55" presetClass="entr" presetSubtype="0" fill="hold" nodeType="after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p:cTn id="80" dur="1000" fill="hold"/>
                                        <p:tgtEl>
                                          <p:spTgt spid="31"/>
                                        </p:tgtEl>
                                        <p:attrNameLst>
                                          <p:attrName>ppt_w</p:attrName>
                                        </p:attrNameLst>
                                      </p:cBhvr>
                                      <p:tavLst>
                                        <p:tav tm="0">
                                          <p:val>
                                            <p:strVal val="#ppt_w*0.70"/>
                                          </p:val>
                                        </p:tav>
                                        <p:tav tm="100000">
                                          <p:val>
                                            <p:strVal val="#ppt_w"/>
                                          </p:val>
                                        </p:tav>
                                      </p:tavLst>
                                    </p:anim>
                                    <p:anim calcmode="lin" valueType="num">
                                      <p:cBhvr>
                                        <p:cTn id="81" dur="1000" fill="hold"/>
                                        <p:tgtEl>
                                          <p:spTgt spid="31"/>
                                        </p:tgtEl>
                                        <p:attrNameLst>
                                          <p:attrName>ppt_h</p:attrName>
                                        </p:attrNameLst>
                                      </p:cBhvr>
                                      <p:tavLst>
                                        <p:tav tm="0">
                                          <p:val>
                                            <p:strVal val="#ppt_h"/>
                                          </p:val>
                                        </p:tav>
                                        <p:tav tm="100000">
                                          <p:val>
                                            <p:strVal val="#ppt_h"/>
                                          </p:val>
                                        </p:tav>
                                      </p:tavLst>
                                    </p:anim>
                                    <p:animEffect transition="in" filter="fade">
                                      <p:cBhvr>
                                        <p:cTn id="82" dur="1000"/>
                                        <p:tgtEl>
                                          <p:spTgt spid="31"/>
                                        </p:tgtEl>
                                      </p:cBhvr>
                                    </p:animEffect>
                                  </p:childTnLst>
                                </p:cTn>
                              </p:par>
                            </p:childTnLst>
                          </p:cTn>
                        </p:par>
                        <p:par>
                          <p:cTn id="83" fill="hold">
                            <p:stCondLst>
                              <p:cond delay="2500"/>
                            </p:stCondLst>
                            <p:childTnLst>
                              <p:par>
                                <p:cTn id="84" presetID="22" presetClass="entr" presetSubtype="8"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wipe(left)">
                                      <p:cBhvr>
                                        <p:cTn id="86" dur="500"/>
                                        <p:tgtEl>
                                          <p:spTgt spid="4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dissolve">
                                      <p:cBhvr>
                                        <p:cTn id="89" dur="500"/>
                                        <p:tgtEl>
                                          <p:spTgt spid="50"/>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par>
                                <p:cTn id="99" presetID="22" presetClass="entr" presetSubtype="8"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left)">
                                      <p:cBhvr>
                                        <p:cTn id="101" dur="500"/>
                                        <p:tgtEl>
                                          <p:spTgt spid="58"/>
                                        </p:tgtEl>
                                      </p:cBhvr>
                                    </p:animEffect>
                                  </p:childTnLst>
                                </p:cTn>
                              </p:par>
                            </p:childTnLst>
                          </p:cTn>
                        </p:par>
                        <p:par>
                          <p:cTn id="102" fill="hold">
                            <p:stCondLst>
                              <p:cond delay="1000"/>
                            </p:stCondLst>
                            <p:childTnLst>
                              <p:par>
                                <p:cTn id="103" presetID="55" presetClass="entr" presetSubtype="0" fill="hold" nodeType="after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p:cTn id="105" dur="1000" fill="hold"/>
                                        <p:tgtEl>
                                          <p:spTgt spid="57"/>
                                        </p:tgtEl>
                                        <p:attrNameLst>
                                          <p:attrName>ppt_w</p:attrName>
                                        </p:attrNameLst>
                                      </p:cBhvr>
                                      <p:tavLst>
                                        <p:tav tm="0">
                                          <p:val>
                                            <p:strVal val="#ppt_w*0.70"/>
                                          </p:val>
                                        </p:tav>
                                        <p:tav tm="100000">
                                          <p:val>
                                            <p:strVal val="#ppt_w"/>
                                          </p:val>
                                        </p:tav>
                                      </p:tavLst>
                                    </p:anim>
                                    <p:anim calcmode="lin" valueType="num">
                                      <p:cBhvr>
                                        <p:cTn id="106" dur="1000" fill="hold"/>
                                        <p:tgtEl>
                                          <p:spTgt spid="57"/>
                                        </p:tgtEl>
                                        <p:attrNameLst>
                                          <p:attrName>ppt_h</p:attrName>
                                        </p:attrNameLst>
                                      </p:cBhvr>
                                      <p:tavLst>
                                        <p:tav tm="0">
                                          <p:val>
                                            <p:strVal val="#ppt_h"/>
                                          </p:val>
                                        </p:tav>
                                        <p:tav tm="100000">
                                          <p:val>
                                            <p:strVal val="#ppt_h"/>
                                          </p:val>
                                        </p:tav>
                                      </p:tavLst>
                                    </p:anim>
                                    <p:animEffect transition="in" filter="fade">
                                      <p:cBhvr>
                                        <p:cTn id="107" dur="1000"/>
                                        <p:tgtEl>
                                          <p:spTgt spid="57"/>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dissolve">
                                      <p:cBhvr>
                                        <p:cTn id="110" dur="500"/>
                                        <p:tgtEl>
                                          <p:spTgt spid="61"/>
                                        </p:tgtEl>
                                      </p:cBhvr>
                                    </p:animEffect>
                                  </p:childTnLst>
                                </p:cTn>
                              </p:par>
                            </p:childTnLst>
                          </p:cTn>
                        </p:par>
                        <p:par>
                          <p:cTn id="111" fill="hold">
                            <p:stCondLst>
                              <p:cond delay="2000"/>
                            </p:stCondLst>
                            <p:childTnLst>
                              <p:par>
                                <p:cTn id="112" presetID="22" presetClass="entr" presetSubtype="8" fill="hold" grpId="0" nodeType="after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left)">
                                      <p:cBhvr>
                                        <p:cTn id="114" dur="500"/>
                                        <p:tgtEl>
                                          <p:spTgt spid="6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2" nodeType="clickEffect">
                                  <p:stCondLst>
                                    <p:cond delay="0"/>
                                  </p:stCondLst>
                                  <p:iterate type="lt">
                                    <p:tmPct val="0"/>
                                  </p:iterate>
                                  <p:childTnLst>
                                    <p:animEffect transition="out" filter="dissolve">
                                      <p:cBhvr>
                                        <p:cTn id="118" dur="500"/>
                                        <p:tgtEl>
                                          <p:spTgt spid="16"/>
                                        </p:tgtEl>
                                      </p:cBhvr>
                                    </p:animEffect>
                                    <p:set>
                                      <p:cBhvr>
                                        <p:cTn id="119" dur="1" fill="hold">
                                          <p:stCondLst>
                                            <p:cond delay="499"/>
                                          </p:stCondLst>
                                        </p:cTn>
                                        <p:tgtEl>
                                          <p:spTgt spid="16"/>
                                        </p:tgtEl>
                                        <p:attrNameLst>
                                          <p:attrName>style.visibility</p:attrName>
                                        </p:attrNameLst>
                                      </p:cBhvr>
                                      <p:to>
                                        <p:strVal val="hidden"/>
                                      </p:to>
                                    </p:set>
                                  </p:childTnLst>
                                </p:cTn>
                              </p:par>
                              <p:par>
                                <p:cTn id="120" presetID="9" presetClass="exit" presetSubtype="0" fill="hold" nodeType="withEffect">
                                  <p:stCondLst>
                                    <p:cond delay="0"/>
                                  </p:stCondLst>
                                  <p:childTnLst>
                                    <p:animEffect transition="out" filter="dissolve">
                                      <p:cBhvr>
                                        <p:cTn id="121" dur="500"/>
                                        <p:tgtEl>
                                          <p:spTgt spid="20"/>
                                        </p:tgtEl>
                                      </p:cBhvr>
                                    </p:animEffect>
                                    <p:set>
                                      <p:cBhvr>
                                        <p:cTn id="122" dur="1" fill="hold">
                                          <p:stCondLst>
                                            <p:cond delay="499"/>
                                          </p:stCondLst>
                                        </p:cTn>
                                        <p:tgtEl>
                                          <p:spTgt spid="20"/>
                                        </p:tgtEl>
                                        <p:attrNameLst>
                                          <p:attrName>style.visibility</p:attrName>
                                        </p:attrNameLst>
                                      </p:cBhvr>
                                      <p:to>
                                        <p:strVal val="hidden"/>
                                      </p:to>
                                    </p:set>
                                  </p:childTnLst>
                                </p:cTn>
                              </p:par>
                              <p:par>
                                <p:cTn id="123" presetID="9" presetClass="exit" presetSubtype="0" fill="hold" nodeType="withEffect">
                                  <p:stCondLst>
                                    <p:cond delay="0"/>
                                  </p:stCondLst>
                                  <p:childTnLst>
                                    <p:animEffect transition="out" filter="dissolve">
                                      <p:cBhvr>
                                        <p:cTn id="124" dur="500"/>
                                        <p:tgtEl>
                                          <p:spTgt spid="31"/>
                                        </p:tgtEl>
                                      </p:cBhvr>
                                    </p:animEffect>
                                    <p:set>
                                      <p:cBhvr>
                                        <p:cTn id="125" dur="1" fill="hold">
                                          <p:stCondLst>
                                            <p:cond delay="499"/>
                                          </p:stCondLst>
                                        </p:cTn>
                                        <p:tgtEl>
                                          <p:spTgt spid="31"/>
                                        </p:tgtEl>
                                        <p:attrNameLst>
                                          <p:attrName>style.visibility</p:attrName>
                                        </p:attrNameLst>
                                      </p:cBhvr>
                                      <p:to>
                                        <p:strVal val="hidden"/>
                                      </p:to>
                                    </p:set>
                                  </p:childTnLst>
                                </p:cTn>
                              </p:par>
                              <p:par>
                                <p:cTn id="126" presetID="9" presetClass="exit" presetSubtype="0" fill="hold" nodeType="withEffect">
                                  <p:stCondLst>
                                    <p:cond delay="0"/>
                                  </p:stCondLst>
                                  <p:childTnLst>
                                    <p:animEffect transition="out" filter="dissolve">
                                      <p:cBhvr>
                                        <p:cTn id="127" dur="500"/>
                                        <p:tgtEl>
                                          <p:spTgt spid="42"/>
                                        </p:tgtEl>
                                      </p:cBhvr>
                                    </p:animEffect>
                                    <p:set>
                                      <p:cBhvr>
                                        <p:cTn id="128" dur="1" fill="hold">
                                          <p:stCondLst>
                                            <p:cond delay="499"/>
                                          </p:stCondLst>
                                        </p:cTn>
                                        <p:tgtEl>
                                          <p:spTgt spid="42"/>
                                        </p:tgtEl>
                                        <p:attrNameLst>
                                          <p:attrName>style.visibility</p:attrName>
                                        </p:attrNameLst>
                                      </p:cBhvr>
                                      <p:to>
                                        <p:strVal val="hidden"/>
                                      </p:to>
                                    </p:set>
                                  </p:childTnLst>
                                </p:cTn>
                              </p:par>
                              <p:par>
                                <p:cTn id="129" presetID="9" presetClass="exit" presetSubtype="0" fill="hold" nodeType="withEffect">
                                  <p:stCondLst>
                                    <p:cond delay="0"/>
                                  </p:stCondLst>
                                  <p:childTnLst>
                                    <p:animEffect transition="out" filter="dissolve">
                                      <p:cBhvr>
                                        <p:cTn id="130" dur="500"/>
                                        <p:tgtEl>
                                          <p:spTgt spid="44"/>
                                        </p:tgtEl>
                                      </p:cBhvr>
                                    </p:animEffect>
                                    <p:set>
                                      <p:cBhvr>
                                        <p:cTn id="131" dur="1" fill="hold">
                                          <p:stCondLst>
                                            <p:cond delay="499"/>
                                          </p:stCondLst>
                                        </p:cTn>
                                        <p:tgtEl>
                                          <p:spTgt spid="44"/>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47"/>
                                        </p:tgtEl>
                                      </p:cBhvr>
                                    </p:animEffect>
                                    <p:set>
                                      <p:cBhvr>
                                        <p:cTn id="134" dur="1" fill="hold">
                                          <p:stCondLst>
                                            <p:cond delay="499"/>
                                          </p:stCondLst>
                                        </p:cTn>
                                        <p:tgtEl>
                                          <p:spTgt spid="47"/>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50"/>
                                        </p:tgtEl>
                                      </p:cBhvr>
                                    </p:animEffect>
                                    <p:set>
                                      <p:cBhvr>
                                        <p:cTn id="137" dur="1" fill="hold">
                                          <p:stCondLst>
                                            <p:cond delay="499"/>
                                          </p:stCondLst>
                                        </p:cTn>
                                        <p:tgtEl>
                                          <p:spTgt spid="50"/>
                                        </p:tgtEl>
                                        <p:attrNameLst>
                                          <p:attrName>style.visibility</p:attrName>
                                        </p:attrNameLst>
                                      </p:cBhvr>
                                      <p:to>
                                        <p:strVal val="hidden"/>
                                      </p:to>
                                    </p:set>
                                  </p:childTnLst>
                                </p:cTn>
                              </p:par>
                              <p:par>
                                <p:cTn id="138" presetID="9" presetClass="exit" presetSubtype="0" fill="hold" nodeType="withEffect">
                                  <p:stCondLst>
                                    <p:cond delay="0"/>
                                  </p:stCondLst>
                                  <p:childTnLst>
                                    <p:animEffect transition="out" filter="dissolve">
                                      <p:cBhvr>
                                        <p:cTn id="139" dur="500"/>
                                        <p:tgtEl>
                                          <p:spTgt spid="56"/>
                                        </p:tgtEl>
                                      </p:cBhvr>
                                    </p:animEffect>
                                    <p:set>
                                      <p:cBhvr>
                                        <p:cTn id="140" dur="1" fill="hold">
                                          <p:stCondLst>
                                            <p:cond delay="499"/>
                                          </p:stCondLst>
                                        </p:cTn>
                                        <p:tgtEl>
                                          <p:spTgt spid="56"/>
                                        </p:tgtEl>
                                        <p:attrNameLst>
                                          <p:attrName>style.visibility</p:attrName>
                                        </p:attrNameLst>
                                      </p:cBhvr>
                                      <p:to>
                                        <p:strVal val="hidden"/>
                                      </p:to>
                                    </p:set>
                                  </p:childTnLst>
                                </p:cTn>
                              </p:par>
                              <p:par>
                                <p:cTn id="141" presetID="9" presetClass="exit" presetSubtype="0" fill="hold" nodeType="withEffect">
                                  <p:stCondLst>
                                    <p:cond delay="0"/>
                                  </p:stCondLst>
                                  <p:childTnLst>
                                    <p:animEffect transition="out" filter="dissolve">
                                      <p:cBhvr>
                                        <p:cTn id="142" dur="500"/>
                                        <p:tgtEl>
                                          <p:spTgt spid="57"/>
                                        </p:tgtEl>
                                      </p:cBhvr>
                                    </p:animEffect>
                                    <p:set>
                                      <p:cBhvr>
                                        <p:cTn id="143" dur="1" fill="hold">
                                          <p:stCondLst>
                                            <p:cond delay="499"/>
                                          </p:stCondLst>
                                        </p:cTn>
                                        <p:tgtEl>
                                          <p:spTgt spid="57"/>
                                        </p:tgtEl>
                                        <p:attrNameLst>
                                          <p:attrName>style.visibility</p:attrName>
                                        </p:attrNameLst>
                                      </p:cBhvr>
                                      <p:to>
                                        <p:strVal val="hidden"/>
                                      </p:to>
                                    </p:set>
                                  </p:childTnLst>
                                </p:cTn>
                              </p:par>
                              <p:par>
                                <p:cTn id="144" presetID="9" presetClass="exit" presetSubtype="0" fill="hold" nodeType="withEffect">
                                  <p:stCondLst>
                                    <p:cond delay="0"/>
                                  </p:stCondLst>
                                  <p:childTnLst>
                                    <p:animEffect transition="out" filter="dissolve">
                                      <p:cBhvr>
                                        <p:cTn id="145" dur="500"/>
                                        <p:tgtEl>
                                          <p:spTgt spid="58"/>
                                        </p:tgtEl>
                                      </p:cBhvr>
                                    </p:animEffect>
                                    <p:set>
                                      <p:cBhvr>
                                        <p:cTn id="146" dur="1" fill="hold">
                                          <p:stCondLst>
                                            <p:cond delay="499"/>
                                          </p:stCondLst>
                                        </p:cTn>
                                        <p:tgtEl>
                                          <p:spTgt spid="58"/>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59"/>
                                        </p:tgtEl>
                                      </p:cBhvr>
                                    </p:animEffect>
                                    <p:set>
                                      <p:cBhvr>
                                        <p:cTn id="149" dur="1" fill="hold">
                                          <p:stCondLst>
                                            <p:cond delay="499"/>
                                          </p:stCondLst>
                                        </p:cTn>
                                        <p:tgtEl>
                                          <p:spTgt spid="59"/>
                                        </p:tgtEl>
                                        <p:attrNameLst>
                                          <p:attrName>style.visibility</p:attrName>
                                        </p:attrNameLst>
                                      </p:cBhvr>
                                      <p:to>
                                        <p:strVal val="hidden"/>
                                      </p:to>
                                    </p:set>
                                  </p:childTnLst>
                                </p:cTn>
                              </p:par>
                              <p:par>
                                <p:cTn id="150" presetID="9" presetClass="exit" presetSubtype="0" fill="hold" grpId="1" nodeType="withEffect">
                                  <p:stCondLst>
                                    <p:cond delay="0"/>
                                  </p:stCondLst>
                                  <p:childTnLst>
                                    <p:animEffect transition="out" filter="dissolve">
                                      <p:cBhvr>
                                        <p:cTn id="151" dur="500"/>
                                        <p:tgtEl>
                                          <p:spTgt spid="61"/>
                                        </p:tgtEl>
                                      </p:cBhvr>
                                    </p:animEffect>
                                    <p:set>
                                      <p:cBhvr>
                                        <p:cTn id="152" dur="1" fill="hold">
                                          <p:stCondLst>
                                            <p:cond delay="499"/>
                                          </p:stCondLst>
                                        </p:cTn>
                                        <p:tgtEl>
                                          <p:spTgt spid="61"/>
                                        </p:tgtEl>
                                        <p:attrNameLst>
                                          <p:attrName>style.visibility</p:attrName>
                                        </p:attrNameLst>
                                      </p:cBhvr>
                                      <p:to>
                                        <p:strVal val="hidden"/>
                                      </p:to>
                                    </p:set>
                                  </p:childTnLst>
                                </p:cTn>
                              </p:par>
                              <p:par>
                                <p:cTn id="153" presetID="9" presetClass="exit" presetSubtype="0" fill="hold" grpId="1" nodeType="withEffect">
                                  <p:stCondLst>
                                    <p:cond delay="0"/>
                                  </p:stCondLst>
                                  <p:childTnLst>
                                    <p:animEffect transition="out" filter="dissolve">
                                      <p:cBhvr>
                                        <p:cTn id="154" dur="500"/>
                                        <p:tgtEl>
                                          <p:spTgt spid="63"/>
                                        </p:tgtEl>
                                      </p:cBhvr>
                                    </p:animEffect>
                                    <p:set>
                                      <p:cBhvr>
                                        <p:cTn id="155" dur="1" fill="hold">
                                          <p:stCondLst>
                                            <p:cond delay="499"/>
                                          </p:stCondLst>
                                        </p:cTn>
                                        <p:tgtEl>
                                          <p:spTgt spid="63"/>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49"/>
                                        </p:tgtEl>
                                      </p:cBhvr>
                                    </p:animEffect>
                                    <p:set>
                                      <p:cBhvr>
                                        <p:cTn id="158" dur="1" fill="hold">
                                          <p:stCondLst>
                                            <p:cond delay="499"/>
                                          </p:stCondLst>
                                        </p:cTn>
                                        <p:tgtEl>
                                          <p:spTgt spid="49"/>
                                        </p:tgtEl>
                                        <p:attrNameLst>
                                          <p:attrName>style.visibility</p:attrName>
                                        </p:attrNameLst>
                                      </p:cBhvr>
                                      <p:to>
                                        <p:strVal val="hidden"/>
                                      </p:to>
                                    </p:set>
                                  </p:childTnLst>
                                </p:cTn>
                              </p:par>
                              <p:par>
                                <p:cTn id="159" presetID="9" presetClass="exit" presetSubtype="0" fill="hold" grpId="1" nodeType="withEffect">
                                  <p:stCondLst>
                                    <p:cond delay="0"/>
                                  </p:stCondLst>
                                  <p:childTnLst>
                                    <p:animEffect transition="out" filter="dissolve">
                                      <p:cBhvr>
                                        <p:cTn id="160" dur="500"/>
                                        <p:tgtEl>
                                          <p:spTgt spid="3">
                                            <p:txEl>
                                              <p:pRg st="0" end="0"/>
                                            </p:txEl>
                                          </p:spTgt>
                                        </p:tgtEl>
                                      </p:cBhvr>
                                    </p:animEffect>
                                    <p:set>
                                      <p:cBhvr>
                                        <p:cTn id="161" dur="1" fill="hold">
                                          <p:stCondLst>
                                            <p:cond delay="499"/>
                                          </p:stCondLst>
                                        </p:cTn>
                                        <p:tgtEl>
                                          <p:spTgt spid="3">
                                            <p:txEl>
                                              <p:pRg st="0" end="0"/>
                                            </p:txEl>
                                          </p:spTgt>
                                        </p:tgtEl>
                                        <p:attrNameLst>
                                          <p:attrName>style.visibility</p:attrName>
                                        </p:attrNameLst>
                                      </p:cBhvr>
                                      <p:to>
                                        <p:strVal val="hidden"/>
                                      </p:to>
                                    </p:set>
                                  </p:childTnLst>
                                </p:cTn>
                              </p:par>
                              <p:par>
                                <p:cTn id="162" presetID="16" presetClass="emph" presetSubtype="0" fill="hold" grpId="2" nodeType="withEffect">
                                  <p:stCondLst>
                                    <p:cond delay="0"/>
                                  </p:stCondLst>
                                  <p:iterate type="lt">
                                    <p:tmPct val="4000"/>
                                  </p:iterate>
                                  <p:childTnLst>
                                    <p:set>
                                      <p:cBhvr override="childStyle">
                                        <p:cTn id="163" dur="500" fill="hold"/>
                                        <p:tgtEl>
                                          <p:spTgt spid="14"/>
                                        </p:tgtEl>
                                        <p:attrNameLst>
                                          <p:attrName>style.color</p:attrName>
                                        </p:attrNameLst>
                                      </p:cBhvr>
                                      <p:to>
                                        <p:clrVal>
                                          <a:srgbClr val="000000"/>
                                        </p:clrVal>
                                      </p:to>
                                    </p:set>
                                    <p:set>
                                      <p:cBhvr>
                                        <p:cTn id="164" dur="500" fill="hold"/>
                                        <p:tgtEl>
                                          <p:spTgt spid="14"/>
                                        </p:tgtEl>
                                        <p:attrNameLst>
                                          <p:attrName>fillcolor</p:attrName>
                                        </p:attrNameLst>
                                      </p:cBhvr>
                                      <p:to>
                                        <p:clrVal>
                                          <a:srgbClr val="000000"/>
                                        </p:clrVal>
                                      </p:to>
                                    </p:set>
                                    <p:set>
                                      <p:cBhvr>
                                        <p:cTn id="165"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 grpId="0"/>
      <p:bldP spid="11" grpId="0"/>
      <p:bldP spid="13" grpId="0"/>
      <p:bldP spid="13" grpId="1"/>
      <p:bldP spid="33" grpId="0"/>
      <p:bldP spid="33" grpId="1"/>
      <p:bldP spid="14" grpId="0"/>
      <p:bldP spid="14" grpId="1"/>
      <p:bldP spid="14" grpId="2"/>
      <p:bldP spid="16" grpId="0"/>
      <p:bldP spid="16" grpId="1"/>
      <p:bldP spid="16" grpId="2"/>
      <p:bldP spid="35" grpId="1"/>
      <p:bldP spid="39" grpId="1"/>
      <p:bldP spid="47" grpId="0"/>
      <p:bldP spid="47" grpId="1"/>
      <p:bldP spid="50" grpId="0"/>
      <p:bldP spid="50" grpId="1"/>
      <p:bldP spid="61" grpId="0"/>
      <p:bldP spid="61" grpId="1"/>
      <p:bldP spid="63" grpId="0"/>
      <p:bldP spid="6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7" name="Rectangle 6">
            <a:extLst>
              <a:ext uri="{FF2B5EF4-FFF2-40B4-BE49-F238E27FC236}">
                <a16:creationId xmlns:a16="http://schemas.microsoft.com/office/drawing/2014/main" id="{019B2C49-F7A8-DD48-9F96-6454447FA9F7}"/>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11" name="Rectangle 10">
            <a:extLst>
              <a:ext uri="{FF2B5EF4-FFF2-40B4-BE49-F238E27FC236}">
                <a16:creationId xmlns:a16="http://schemas.microsoft.com/office/drawing/2014/main" id="{84E4FC63-1CEF-1B4D-BF6F-38E577CA153A}"/>
              </a:ext>
            </a:extLst>
          </p:cNvPr>
          <p:cNvSpPr/>
          <p:nvPr/>
        </p:nvSpPr>
        <p:spPr>
          <a:xfrm>
            <a:off x="9162154" y="3277994"/>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13" name="TextBox 12">
            <a:extLst>
              <a:ext uri="{FF2B5EF4-FFF2-40B4-BE49-F238E27FC236}">
                <a16:creationId xmlns:a16="http://schemas.microsoft.com/office/drawing/2014/main" id="{74743F0F-7243-E241-B2A1-6306C7D1D02E}"/>
              </a:ext>
            </a:extLst>
          </p:cNvPr>
          <p:cNvSpPr txBox="1"/>
          <p:nvPr/>
        </p:nvSpPr>
        <p:spPr>
          <a:xfrm>
            <a:off x="9604270" y="199067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3" name="TextBox 32">
            <a:extLst>
              <a:ext uri="{FF2B5EF4-FFF2-40B4-BE49-F238E27FC236}">
                <a16:creationId xmlns:a16="http://schemas.microsoft.com/office/drawing/2014/main" id="{9A5FADC5-C1B1-4B41-A732-B67C2233CD9F}"/>
              </a:ext>
            </a:extLst>
          </p:cNvPr>
          <p:cNvSpPr txBox="1"/>
          <p:nvPr/>
        </p:nvSpPr>
        <p:spPr>
          <a:xfrm>
            <a:off x="9706075" y="3277994"/>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14" name="Rectangle 13">
            <a:extLst>
              <a:ext uri="{FF2B5EF4-FFF2-40B4-BE49-F238E27FC236}">
                <a16:creationId xmlns:a16="http://schemas.microsoft.com/office/drawing/2014/main" id="{6D4D03D7-8F55-CB42-A903-91681D59A0C7}"/>
              </a:ext>
            </a:extLst>
          </p:cNvPr>
          <p:cNvSpPr/>
          <p:nvPr/>
        </p:nvSpPr>
        <p:spPr>
          <a:xfrm>
            <a:off x="838200" y="2748518"/>
            <a:ext cx="5918800" cy="523220"/>
          </a:xfrm>
          <a:prstGeom prst="rect">
            <a:avLst/>
          </a:prstGeom>
        </p:spPr>
        <p:txBody>
          <a:bodyPr wrap="none">
            <a:spAutoFit/>
          </a:bodyPr>
          <a:lstStyle/>
          <a:p>
            <a:pPr marL="514350" indent="-514350" algn="just">
              <a:buFont typeface="+mj-lt"/>
              <a:buAutoNum type="arabicPeriod"/>
            </a:pPr>
            <a:r>
              <a:rPr lang="en-US" sz="2800" dirty="0"/>
              <a:t>estimation of population parameter</a:t>
            </a:r>
          </a:p>
        </p:txBody>
      </p:sp>
      <p:sp>
        <p:nvSpPr>
          <p:cNvPr id="35" name="TextBox 34">
            <a:extLst>
              <a:ext uri="{FF2B5EF4-FFF2-40B4-BE49-F238E27FC236}">
                <a16:creationId xmlns:a16="http://schemas.microsoft.com/office/drawing/2014/main" id="{9B99A180-CA51-C341-8139-243879EC01B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9" name="TextBox 38">
            <a:extLst>
              <a:ext uri="{FF2B5EF4-FFF2-40B4-BE49-F238E27FC236}">
                <a16:creationId xmlns:a16="http://schemas.microsoft.com/office/drawing/2014/main" id="{D431F316-C38B-6544-BE5B-680CC7968621}"/>
              </a:ext>
            </a:extLst>
          </p:cNvPr>
          <p:cNvSpPr txBox="1"/>
          <p:nvPr/>
        </p:nvSpPr>
        <p:spPr>
          <a:xfrm>
            <a:off x="9715291" y="3277993"/>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8" name="TextBox 7">
            <a:extLst>
              <a:ext uri="{FF2B5EF4-FFF2-40B4-BE49-F238E27FC236}">
                <a16:creationId xmlns:a16="http://schemas.microsoft.com/office/drawing/2014/main" id="{8C9BF4C7-00AC-6C44-B230-8B86EF7E3F67}"/>
              </a:ext>
            </a:extLst>
          </p:cNvPr>
          <p:cNvSpPr txBox="1"/>
          <p:nvPr/>
        </p:nvSpPr>
        <p:spPr>
          <a:xfrm>
            <a:off x="677922" y="3353025"/>
            <a:ext cx="2643224" cy="523220"/>
          </a:xfrm>
          <a:prstGeom prst="rect">
            <a:avLst/>
          </a:prstGeom>
          <a:noFill/>
        </p:spPr>
        <p:txBody>
          <a:bodyPr wrap="none" rtlCol="0">
            <a:spAutoFit/>
          </a:bodyPr>
          <a:lstStyle/>
          <a:p>
            <a:r>
              <a:rPr lang="en-US" sz="2800" b="1" dirty="0">
                <a:solidFill>
                  <a:schemeClr val="accent1"/>
                </a:solidFill>
              </a:rPr>
              <a:t>Point estimation</a:t>
            </a:r>
          </a:p>
        </p:txBody>
      </p:sp>
      <p:sp>
        <p:nvSpPr>
          <p:cNvPr id="9" name="TextBox 8">
            <a:extLst>
              <a:ext uri="{FF2B5EF4-FFF2-40B4-BE49-F238E27FC236}">
                <a16:creationId xmlns:a16="http://schemas.microsoft.com/office/drawing/2014/main" id="{7F6622FD-AF34-C84D-A8B8-EFAC76BA79E5}"/>
              </a:ext>
            </a:extLst>
          </p:cNvPr>
          <p:cNvSpPr txBox="1"/>
          <p:nvPr/>
        </p:nvSpPr>
        <p:spPr>
          <a:xfrm>
            <a:off x="4589346" y="3353025"/>
            <a:ext cx="3012812" cy="523220"/>
          </a:xfrm>
          <a:prstGeom prst="rect">
            <a:avLst/>
          </a:prstGeom>
          <a:noFill/>
        </p:spPr>
        <p:txBody>
          <a:bodyPr wrap="none" rtlCol="0">
            <a:spAutoFit/>
          </a:bodyPr>
          <a:lstStyle/>
          <a:p>
            <a:r>
              <a:rPr lang="en-US" sz="2800" b="1" dirty="0">
                <a:solidFill>
                  <a:schemeClr val="accent6"/>
                </a:solidFill>
              </a:rPr>
              <a:t>Interval estimation</a:t>
            </a:r>
          </a:p>
        </p:txBody>
      </p:sp>
      <p:pic>
        <p:nvPicPr>
          <p:cNvPr id="12" name="Graphic 11" descr="Target">
            <a:extLst>
              <a:ext uri="{FF2B5EF4-FFF2-40B4-BE49-F238E27FC236}">
                <a16:creationId xmlns:a16="http://schemas.microsoft.com/office/drawing/2014/main" id="{136C8F8F-DC2B-7441-B98D-1D1396E0D3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4411" y="4162401"/>
            <a:ext cx="914400" cy="396672"/>
          </a:xfrm>
          <a:prstGeom prst="rect">
            <a:avLst/>
          </a:prstGeom>
        </p:spPr>
      </p:pic>
      <p:cxnSp>
        <p:nvCxnSpPr>
          <p:cNvPr id="17" name="Straight Arrow Connector 16">
            <a:extLst>
              <a:ext uri="{FF2B5EF4-FFF2-40B4-BE49-F238E27FC236}">
                <a16:creationId xmlns:a16="http://schemas.microsoft.com/office/drawing/2014/main" id="{1E8DC67C-C08A-4942-824A-EC7E8C779684}"/>
              </a:ext>
            </a:extLst>
          </p:cNvPr>
          <p:cNvCxnSpPr/>
          <p:nvPr/>
        </p:nvCxnSpPr>
        <p:spPr>
          <a:xfrm>
            <a:off x="677922" y="4360737"/>
            <a:ext cx="2449591" cy="0"/>
          </a:xfrm>
          <a:prstGeom prst="straightConnector1">
            <a:avLst/>
          </a:prstGeom>
          <a:ln w="3810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16C1A0C-56C7-524C-AE73-97C59E261028}"/>
              </a:ext>
            </a:extLst>
          </p:cNvPr>
          <p:cNvSpPr/>
          <p:nvPr/>
        </p:nvSpPr>
        <p:spPr>
          <a:xfrm>
            <a:off x="3038201" y="4011696"/>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b="1" dirty="0"/>
          </a:p>
        </p:txBody>
      </p:sp>
      <p:cxnSp>
        <p:nvCxnSpPr>
          <p:cNvPr id="36" name="Straight Arrow Connector 35">
            <a:extLst>
              <a:ext uri="{FF2B5EF4-FFF2-40B4-BE49-F238E27FC236}">
                <a16:creationId xmlns:a16="http://schemas.microsoft.com/office/drawing/2014/main" id="{9B90FDA4-40D6-2746-8590-477BC633872A}"/>
              </a:ext>
            </a:extLst>
          </p:cNvPr>
          <p:cNvCxnSpPr/>
          <p:nvPr/>
        </p:nvCxnSpPr>
        <p:spPr>
          <a:xfrm>
            <a:off x="4702578" y="4361885"/>
            <a:ext cx="2449591" cy="0"/>
          </a:xfrm>
          <a:prstGeom prst="straightConnector1">
            <a:avLst/>
          </a:prstGeom>
          <a:ln w="3810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9C78207-8622-6547-8325-74CF9843CCF4}"/>
              </a:ext>
            </a:extLst>
          </p:cNvPr>
          <p:cNvSpPr/>
          <p:nvPr/>
        </p:nvSpPr>
        <p:spPr>
          <a:xfrm>
            <a:off x="7091007" y="4011696"/>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b="1" dirty="0"/>
          </a:p>
        </p:txBody>
      </p:sp>
      <p:pic>
        <p:nvPicPr>
          <p:cNvPr id="21" name="Graphic 20" descr="Flag">
            <a:extLst>
              <a:ext uri="{FF2B5EF4-FFF2-40B4-BE49-F238E27FC236}">
                <a16:creationId xmlns:a16="http://schemas.microsoft.com/office/drawing/2014/main" id="{58078525-8484-544E-AACF-F813F8276A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1534" y="3798010"/>
            <a:ext cx="614462" cy="614462"/>
          </a:xfrm>
          <a:prstGeom prst="rect">
            <a:avLst/>
          </a:prstGeom>
        </p:spPr>
      </p:pic>
      <p:pic>
        <p:nvPicPr>
          <p:cNvPr id="41" name="Graphic 40" descr="Target">
            <a:extLst>
              <a:ext uri="{FF2B5EF4-FFF2-40B4-BE49-F238E27FC236}">
                <a16:creationId xmlns:a16="http://schemas.microsoft.com/office/drawing/2014/main" id="{5B0A21B0-1295-3644-9F6B-54BE189D89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84876" y="4163549"/>
            <a:ext cx="914400" cy="396672"/>
          </a:xfrm>
          <a:prstGeom prst="rect">
            <a:avLst/>
          </a:prstGeom>
        </p:spPr>
      </p:pic>
      <p:pic>
        <p:nvPicPr>
          <p:cNvPr id="43" name="Graphic 42" descr="Target">
            <a:extLst>
              <a:ext uri="{FF2B5EF4-FFF2-40B4-BE49-F238E27FC236}">
                <a16:creationId xmlns:a16="http://schemas.microsoft.com/office/drawing/2014/main" id="{95D93721-BE2B-704F-B8B0-055A080EE6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54417" y="4163549"/>
            <a:ext cx="914400" cy="396672"/>
          </a:xfrm>
          <a:prstGeom prst="rect">
            <a:avLst/>
          </a:prstGeom>
        </p:spPr>
      </p:pic>
      <p:pic>
        <p:nvPicPr>
          <p:cNvPr id="45" name="Graphic 44" descr="Flag">
            <a:extLst>
              <a:ext uri="{FF2B5EF4-FFF2-40B4-BE49-F238E27FC236}">
                <a16:creationId xmlns:a16="http://schemas.microsoft.com/office/drawing/2014/main" id="{A2F2866D-9A65-4949-952E-10D7B600B4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4617" y="3798752"/>
            <a:ext cx="614462" cy="614462"/>
          </a:xfrm>
          <a:prstGeom prst="rect">
            <a:avLst/>
          </a:prstGeom>
        </p:spPr>
      </p:pic>
      <p:pic>
        <p:nvPicPr>
          <p:cNvPr id="46" name="Graphic 45" descr="Flag">
            <a:extLst>
              <a:ext uri="{FF2B5EF4-FFF2-40B4-BE49-F238E27FC236}">
                <a16:creationId xmlns:a16="http://schemas.microsoft.com/office/drawing/2014/main" id="{E0A43B0A-52AE-3E43-9C39-D4C1BF9C25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1251" y="3798752"/>
            <a:ext cx="614462" cy="614462"/>
          </a:xfrm>
          <a:prstGeom prst="rect">
            <a:avLst/>
          </a:prstGeom>
        </p:spPr>
      </p:pic>
      <p:sp>
        <p:nvSpPr>
          <p:cNvPr id="48" name="Rectangle 47">
            <a:extLst>
              <a:ext uri="{FF2B5EF4-FFF2-40B4-BE49-F238E27FC236}">
                <a16:creationId xmlns:a16="http://schemas.microsoft.com/office/drawing/2014/main" id="{F8435052-A39E-2C41-B23D-4427AA52FC53}"/>
              </a:ext>
            </a:extLst>
          </p:cNvPr>
          <p:cNvSpPr/>
          <p:nvPr/>
        </p:nvSpPr>
        <p:spPr>
          <a:xfrm>
            <a:off x="1690071" y="4400336"/>
            <a:ext cx="381836"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𝜇</a:t>
            </a:r>
            <a:endParaRPr lang="en-US" sz="2800" dirty="0"/>
          </a:p>
        </p:txBody>
      </p:sp>
      <p:sp>
        <p:nvSpPr>
          <p:cNvPr id="51" name="Right Brace 50">
            <a:extLst>
              <a:ext uri="{FF2B5EF4-FFF2-40B4-BE49-F238E27FC236}">
                <a16:creationId xmlns:a16="http://schemas.microsoft.com/office/drawing/2014/main" id="{01133988-36C5-6342-8532-BAB04952EE4A}"/>
              </a:ext>
            </a:extLst>
          </p:cNvPr>
          <p:cNvSpPr/>
          <p:nvPr/>
        </p:nvSpPr>
        <p:spPr>
          <a:xfrm rot="5400000">
            <a:off x="5786969" y="4114182"/>
            <a:ext cx="160864" cy="1050650"/>
          </a:xfrm>
          <a:prstGeom prst="rightBrace">
            <a:avLst/>
          </a:prstGeom>
          <a:noFill/>
          <a:ln w="38100">
            <a:solidFill>
              <a:srgbClr val="7030A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solidFill>
                <a:srgbClr val="7030A0"/>
              </a:solidFill>
            </a:endParaRPr>
          </a:p>
        </p:txBody>
      </p:sp>
      <p:sp>
        <p:nvSpPr>
          <p:cNvPr id="52" name="Rectangle 51">
            <a:extLst>
              <a:ext uri="{FF2B5EF4-FFF2-40B4-BE49-F238E27FC236}">
                <a16:creationId xmlns:a16="http://schemas.microsoft.com/office/drawing/2014/main" id="{BF2DA568-FBC2-5C4E-972C-138605DD3B12}"/>
              </a:ext>
            </a:extLst>
          </p:cNvPr>
          <p:cNvSpPr/>
          <p:nvPr/>
        </p:nvSpPr>
        <p:spPr>
          <a:xfrm>
            <a:off x="5676483" y="4579297"/>
            <a:ext cx="381836"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𝜇</a:t>
            </a:r>
            <a:endParaRPr lang="en-US" sz="2800" dirty="0"/>
          </a:p>
        </p:txBody>
      </p:sp>
      <p:sp>
        <p:nvSpPr>
          <p:cNvPr id="22" name="TextBox 21">
            <a:extLst>
              <a:ext uri="{FF2B5EF4-FFF2-40B4-BE49-F238E27FC236}">
                <a16:creationId xmlns:a16="http://schemas.microsoft.com/office/drawing/2014/main" id="{7B6D810C-23E9-A04F-B1BA-B96C20993E4A}"/>
              </a:ext>
            </a:extLst>
          </p:cNvPr>
          <p:cNvSpPr txBox="1"/>
          <p:nvPr/>
        </p:nvSpPr>
        <p:spPr>
          <a:xfrm>
            <a:off x="767887" y="4908114"/>
            <a:ext cx="2336986" cy="369332"/>
          </a:xfrm>
          <a:prstGeom prst="rect">
            <a:avLst/>
          </a:prstGeom>
          <a:noFill/>
        </p:spPr>
        <p:txBody>
          <a:bodyPr wrap="none" rtlCol="0">
            <a:spAutoFit/>
          </a:bodyPr>
          <a:lstStyle/>
          <a:p>
            <a:r>
              <a:rPr lang="en-US" dirty="0"/>
              <a:t>single numerical value`</a:t>
            </a:r>
          </a:p>
        </p:txBody>
      </p:sp>
      <p:sp>
        <p:nvSpPr>
          <p:cNvPr id="53" name="TextBox 52">
            <a:extLst>
              <a:ext uri="{FF2B5EF4-FFF2-40B4-BE49-F238E27FC236}">
                <a16:creationId xmlns:a16="http://schemas.microsoft.com/office/drawing/2014/main" id="{3DAD2146-AD00-9842-83D1-FFAAA7D0D434}"/>
              </a:ext>
            </a:extLst>
          </p:cNvPr>
          <p:cNvSpPr txBox="1"/>
          <p:nvPr/>
        </p:nvSpPr>
        <p:spPr>
          <a:xfrm>
            <a:off x="4589346" y="5072496"/>
            <a:ext cx="2676054" cy="369332"/>
          </a:xfrm>
          <a:prstGeom prst="rect">
            <a:avLst/>
          </a:prstGeom>
          <a:noFill/>
        </p:spPr>
        <p:txBody>
          <a:bodyPr wrap="none" rtlCol="0">
            <a:spAutoFit/>
          </a:bodyPr>
          <a:lstStyle/>
          <a:p>
            <a:r>
              <a:rPr lang="en-US" dirty="0"/>
              <a:t>interval of plausible values</a:t>
            </a:r>
          </a:p>
        </p:txBody>
      </p:sp>
      <p:sp>
        <p:nvSpPr>
          <p:cNvPr id="23" name="TextBox 22">
            <a:extLst>
              <a:ext uri="{FF2B5EF4-FFF2-40B4-BE49-F238E27FC236}">
                <a16:creationId xmlns:a16="http://schemas.microsoft.com/office/drawing/2014/main" id="{D31F5460-9EE9-3441-A29A-92CE04E96582}"/>
              </a:ext>
            </a:extLst>
          </p:cNvPr>
          <p:cNvSpPr txBox="1"/>
          <p:nvPr/>
        </p:nvSpPr>
        <p:spPr>
          <a:xfrm>
            <a:off x="4560996" y="3950807"/>
            <a:ext cx="1589666" cy="923330"/>
          </a:xfrm>
          <a:prstGeom prst="rect">
            <a:avLst/>
          </a:prstGeom>
          <a:noFill/>
        </p:spPr>
        <p:txBody>
          <a:bodyPr wrap="none" rtlCol="0">
            <a:spAutoFit/>
          </a:bodyPr>
          <a:lstStyle/>
          <a:p>
            <a:r>
              <a:rPr lang="en-US" dirty="0"/>
              <a:t>Estimator</a:t>
            </a:r>
            <a:endParaRPr lang="en-US" sz="4000" dirty="0">
              <a:solidFill>
                <a:srgbClr val="7030A0"/>
              </a:solidFill>
            </a:endParaRPr>
          </a:p>
          <a:p>
            <a:endParaRPr lang="en-US" dirty="0"/>
          </a:p>
          <a:p>
            <a:r>
              <a:rPr lang="en-US" dirty="0"/>
              <a:t>Standard error</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F550D2-D4D3-DA49-AAD0-F17D6136DD00}"/>
                  </a:ext>
                </a:extLst>
              </p:cNvPr>
              <p:cNvSpPr/>
              <p:nvPr/>
            </p:nvSpPr>
            <p:spPr>
              <a:xfrm>
                <a:off x="5625939" y="3810772"/>
                <a:ext cx="5146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a:solidFill>
                                <a:srgbClr val="7030A0"/>
                              </a:solidFill>
                              <a:latin typeface="Cambria Math" panose="02040503050406030204" pitchFamily="18" charset="0"/>
                            </a:rPr>
                          </m:ctrlPr>
                        </m:accPr>
                        <m:e>
                          <m:r>
                            <m:rPr>
                              <m:nor/>
                            </m:rPr>
                            <a:rPr lang="en-US" sz="3200" b="1" dirty="0">
                              <a:solidFill>
                                <a:srgbClr val="7030A0"/>
                              </a:solidFill>
                              <a:latin typeface="Lucida Handwriting" panose="03010101010101010101" pitchFamily="66" charset="77"/>
                            </a:rPr>
                            <m:t>𝜇</m:t>
                          </m:r>
                        </m:e>
                      </m:acc>
                    </m:oMath>
                  </m:oMathPara>
                </a14:m>
                <a:endParaRPr lang="en-US" sz="3200" b="1" dirty="0"/>
              </a:p>
            </p:txBody>
          </p:sp>
        </mc:Choice>
        <mc:Fallback xmlns="">
          <p:sp>
            <p:nvSpPr>
              <p:cNvPr id="24" name="Rectangle 23">
                <a:extLst>
                  <a:ext uri="{FF2B5EF4-FFF2-40B4-BE49-F238E27FC236}">
                    <a16:creationId xmlns:a16="http://schemas.microsoft.com/office/drawing/2014/main" id="{EEF550D2-D4D3-DA49-AAD0-F17D6136DD00}"/>
                  </a:ext>
                </a:extLst>
              </p:cNvPr>
              <p:cNvSpPr>
                <a:spLocks noRot="1" noChangeAspect="1" noMove="1" noResize="1" noEditPoints="1" noAdjustHandles="1" noChangeArrowheads="1" noChangeShapeType="1" noTextEdit="1"/>
              </p:cNvSpPr>
              <p:nvPr/>
            </p:nvSpPr>
            <p:spPr>
              <a:xfrm>
                <a:off x="5625939" y="3810772"/>
                <a:ext cx="514693" cy="584775"/>
              </a:xfrm>
              <a:prstGeom prst="rect">
                <a:avLst/>
              </a:prstGeom>
              <a:blipFill>
                <a:blip r:embed="rId17"/>
                <a:stretch>
                  <a:fillRect t="-1087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23006C6-BA1F-3C45-849C-A1010D85E81D}"/>
                  </a:ext>
                </a:extLst>
              </p:cNvPr>
              <p:cNvSpPr txBox="1"/>
              <p:nvPr/>
            </p:nvSpPr>
            <p:spPr>
              <a:xfrm>
                <a:off x="6022522" y="3827697"/>
                <a:ext cx="912429" cy="584775"/>
              </a:xfrm>
              <a:prstGeom prst="rect">
                <a:avLst/>
              </a:prstGeom>
              <a:noFill/>
            </p:spPr>
            <p:txBody>
              <a:bodyPr wrap="none" rtlCol="0">
                <a:spAutoFit/>
              </a:bodyPr>
              <a:lstStyle/>
              <a:p>
                <a:r>
                  <a:rPr lang="en-US" sz="3200" dirty="0">
                    <a:latin typeface="Lucida Handwriting" panose="03010101010101010101" pitchFamily="66" charset="77"/>
                  </a:rPr>
                  <a:t>=</a:t>
                </a:r>
                <a:r>
                  <a:rPr lang="en-US" sz="3200" dirty="0"/>
                  <a:t> </a:t>
                </a:r>
                <a14:m>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smtClean="0">
                            <a:solidFill>
                              <a:srgbClr val="FF0000"/>
                            </a:solidFill>
                            <a:latin typeface="Lucida Handwriting" panose="03010101010101010101" pitchFamily="66" charset="77"/>
                          </a:rPr>
                          <m:t>x</m:t>
                        </m:r>
                        <m:r>
                          <m:rPr>
                            <m:nor/>
                          </m:rPr>
                          <a:rPr lang="en-US" sz="3200" b="1" dirty="0" smtClean="0">
                            <a:solidFill>
                              <a:srgbClr val="FF0000"/>
                            </a:solidFill>
                          </a:rPr>
                          <m:t> </m:t>
                        </m:r>
                      </m:e>
                    </m:acc>
                  </m:oMath>
                </a14:m>
                <a:endParaRPr lang="en-US" sz="3200" b="1" dirty="0"/>
              </a:p>
            </p:txBody>
          </p:sp>
        </mc:Choice>
        <mc:Fallback xmlns="">
          <p:sp>
            <p:nvSpPr>
              <p:cNvPr id="25" name="TextBox 24">
                <a:extLst>
                  <a:ext uri="{FF2B5EF4-FFF2-40B4-BE49-F238E27FC236}">
                    <a16:creationId xmlns:a16="http://schemas.microsoft.com/office/drawing/2014/main" id="{423006C6-BA1F-3C45-849C-A1010D85E81D}"/>
                  </a:ext>
                </a:extLst>
              </p:cNvPr>
              <p:cNvSpPr txBox="1">
                <a:spLocks noRot="1" noChangeAspect="1" noMove="1" noResize="1" noEditPoints="1" noAdjustHandles="1" noChangeArrowheads="1" noChangeShapeType="1" noTextEdit="1"/>
              </p:cNvSpPr>
              <p:nvPr/>
            </p:nvSpPr>
            <p:spPr>
              <a:xfrm>
                <a:off x="6022522" y="3827697"/>
                <a:ext cx="912429" cy="584775"/>
              </a:xfrm>
              <a:prstGeom prst="rect">
                <a:avLst/>
              </a:prstGeom>
              <a:blipFill>
                <a:blip r:embed="rId18"/>
                <a:stretch>
                  <a:fillRect l="-15068" t="-10638" r="-10959"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ADCD51FC-1514-6C42-BCCF-26C907188885}"/>
                  </a:ext>
                </a:extLst>
              </p:cNvPr>
              <p:cNvSpPr/>
              <p:nvPr/>
            </p:nvSpPr>
            <p:spPr>
              <a:xfrm>
                <a:off x="6127267" y="4395547"/>
                <a:ext cx="1474891" cy="584775"/>
              </a:xfrm>
              <a:prstGeom prst="rect">
                <a:avLst/>
              </a:prstGeom>
            </p:spPr>
            <p:txBody>
              <a:bodyPr wrap="none">
                <a:spAutoFit/>
              </a:bodyPr>
              <a:lstStyle/>
              <a:p>
                <a:r>
                  <a:rPr lang="en-US" sz="3200" b="1" dirty="0">
                    <a:solidFill>
                      <a:srgbClr val="7030A0"/>
                    </a:solidFill>
                    <a:latin typeface="Lucida Handwriting" panose="03010101010101010101" pitchFamily="66" charset="77"/>
                  </a:rPr>
                  <a:t>S.E.</a:t>
                </a:r>
                <a:r>
                  <a:rPr lang="en-US" sz="3200" b="1" dirty="0">
                    <a:solidFill>
                      <a:srgbClr val="7030A0"/>
                    </a:solidFill>
                  </a:rPr>
                  <a:t>(</a:t>
                </a:r>
                <a14:m>
                  <m:oMath xmlns:m="http://schemas.openxmlformats.org/officeDocument/2006/math">
                    <m:acc>
                      <m:accPr>
                        <m:chr m:val="̂"/>
                        <m:ctrlPr>
                          <a:rPr lang="en-US" sz="3200" b="1" i="1">
                            <a:solidFill>
                              <a:srgbClr val="7030A0"/>
                            </a:solidFill>
                            <a:latin typeface="Cambria Math" panose="02040503050406030204" pitchFamily="18" charset="0"/>
                          </a:rPr>
                        </m:ctrlPr>
                      </m:accPr>
                      <m:e>
                        <m:r>
                          <m:rPr>
                            <m:nor/>
                          </m:rPr>
                          <a:rPr lang="en-US" sz="3200" b="1" dirty="0">
                            <a:solidFill>
                              <a:srgbClr val="7030A0"/>
                            </a:solidFill>
                            <a:latin typeface="Lucida Handwriting" panose="03010101010101010101" pitchFamily="66" charset="77"/>
                          </a:rPr>
                          <m:t>𝜇</m:t>
                        </m:r>
                      </m:e>
                    </m:acc>
                    <m:r>
                      <a:rPr lang="en-US" sz="3200" b="1" i="1" dirty="0" smtClean="0">
                        <a:solidFill>
                          <a:srgbClr val="7030A0"/>
                        </a:solidFill>
                        <a:latin typeface="Cambria Math" panose="02040503050406030204" pitchFamily="18" charset="0"/>
                      </a:rPr>
                      <m:t>)</m:t>
                    </m:r>
                  </m:oMath>
                </a14:m>
                <a:endParaRPr lang="en-US" sz="3200" b="1" dirty="0"/>
              </a:p>
            </p:txBody>
          </p:sp>
        </mc:Choice>
        <mc:Fallback xmlns="">
          <p:sp>
            <p:nvSpPr>
              <p:cNvPr id="54" name="Rectangle 53">
                <a:extLst>
                  <a:ext uri="{FF2B5EF4-FFF2-40B4-BE49-F238E27FC236}">
                    <a16:creationId xmlns:a16="http://schemas.microsoft.com/office/drawing/2014/main" id="{ADCD51FC-1514-6C42-BCCF-26C907188885}"/>
                  </a:ext>
                </a:extLst>
              </p:cNvPr>
              <p:cNvSpPr>
                <a:spLocks noRot="1" noChangeAspect="1" noMove="1" noResize="1" noEditPoints="1" noAdjustHandles="1" noChangeArrowheads="1" noChangeShapeType="1" noTextEdit="1"/>
              </p:cNvSpPr>
              <p:nvPr/>
            </p:nvSpPr>
            <p:spPr>
              <a:xfrm>
                <a:off x="6127267" y="4395547"/>
                <a:ext cx="1474891" cy="584775"/>
              </a:xfrm>
              <a:prstGeom prst="rect">
                <a:avLst/>
              </a:prstGeom>
              <a:blipFill>
                <a:blip r:embed="rId19"/>
                <a:stretch>
                  <a:fillRect l="-9322" t="-14894" r="-5085" b="-34043"/>
                </a:stretch>
              </a:blipFill>
            </p:spPr>
            <p:txBody>
              <a:bodyPr/>
              <a:lstStyle/>
              <a:p>
                <a:r>
                  <a:rPr lang="en-US">
                    <a:noFill/>
                  </a:rPr>
                  <a:t> </a:t>
                </a:r>
              </a:p>
            </p:txBody>
          </p:sp>
        </mc:Fallback>
      </mc:AlternateContent>
    </p:spTree>
    <p:extLst>
      <p:ext uri="{BB962C8B-B14F-4D97-AF65-F5344CB8AC3E}">
        <p14:creationId xmlns:p14="http://schemas.microsoft.com/office/powerpoint/2010/main" val="38330159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66667E-6 1.11111E-6 L -0.0043 -0.14861 " pathEditMode="relative" rAng="0" ptsTypes="AA">
                                      <p:cBhvr>
                                        <p:cTn id="6" dur="2000" fill="hold"/>
                                        <p:tgtEl>
                                          <p:spTgt spid="14"/>
                                        </p:tgtEl>
                                        <p:attrNameLst>
                                          <p:attrName>ppt_x</p:attrName>
                                          <p:attrName>ppt_y</p:attrName>
                                        </p:attrNameLst>
                                      </p:cBhvr>
                                      <p:rCtr x="-221" y="-7431"/>
                                    </p:animMotion>
                                  </p:childTnLst>
                                </p:cTn>
                              </p:par>
                              <p:par>
                                <p:cTn id="7" presetID="22" presetClass="exit" presetSubtype="2" fill="hold" grpId="0" nodeType="withEffect">
                                  <p:stCondLst>
                                    <p:cond delay="0"/>
                                  </p:stCondLst>
                                  <p:childTnLst>
                                    <p:animEffect transition="out" filter="wipe(right)">
                                      <p:cBhvr>
                                        <p:cTn id="8" dur="500"/>
                                        <p:tgtEl>
                                          <p:spTgt spid="39"/>
                                        </p:tgtEl>
                                      </p:cBhvr>
                                    </p:animEffect>
                                    <p:set>
                                      <p:cBhvr>
                                        <p:cTn id="9" dur="1" fill="hold">
                                          <p:stCondLst>
                                            <p:cond delay="499"/>
                                          </p:stCondLst>
                                        </p:cTn>
                                        <p:tgtEl>
                                          <p:spTgt spid="39"/>
                                        </p:tgtEl>
                                        <p:attrNameLst>
                                          <p:attrName>style.visibility</p:attrName>
                                        </p:attrNameLst>
                                      </p:cBhvr>
                                      <p:to>
                                        <p:strVal val="hidden"/>
                                      </p:to>
                                    </p:set>
                                  </p:childTnLst>
                                </p:cTn>
                              </p:par>
                              <p:par>
                                <p:cTn id="10" presetID="22" presetClass="exit" presetSubtype="2" fill="hold" grpId="0" nodeType="withEffect">
                                  <p:stCondLst>
                                    <p:cond delay="0"/>
                                  </p:stCondLst>
                                  <p:childTnLst>
                                    <p:animEffect transition="out" filter="wipe(right)">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dissolve">
                                      <p:cBhvr>
                                        <p:cTn id="32" dur="500"/>
                                        <p:tgtEl>
                                          <p:spTgt spid="18">
                                            <p:txEl>
                                              <p:pRg st="0" end="0"/>
                                            </p:txEl>
                                          </p:spTgt>
                                        </p:tgtEl>
                                      </p:cBhvr>
                                    </p:animEffect>
                                  </p:childTnLst>
                                </p:cTn>
                              </p:par>
                              <p:par>
                                <p:cTn id="33" presetID="2"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par>
                          <p:cTn id="41" fill="hold">
                            <p:stCondLst>
                              <p:cond delay="2000"/>
                            </p:stCondLst>
                            <p:childTnLst>
                              <p:par>
                                <p:cTn id="42" presetID="9"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dissolve">
                                      <p:cBhvr>
                                        <p:cTn id="44" dur="500"/>
                                        <p:tgtEl>
                                          <p:spTgt spid="48"/>
                                        </p:tgtEl>
                                      </p:cBhvr>
                                    </p:animEffect>
                                  </p:childTnLst>
                                </p:cTn>
                              </p:par>
                            </p:childTnLst>
                          </p:cTn>
                        </p:par>
                        <p:par>
                          <p:cTn id="45" fill="hold">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par>
                          <p:cTn id="49" fill="hold">
                            <p:stCondLst>
                              <p:cond delay="3000"/>
                            </p:stCondLst>
                            <p:childTnLst>
                              <p:par>
                                <p:cTn id="50" presetID="22" presetClass="entr" presetSubtype="8"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par>
                          <p:cTn id="53" fill="hold">
                            <p:stCondLst>
                              <p:cond delay="3500"/>
                            </p:stCondLst>
                            <p:childTnLst>
                              <p:par>
                                <p:cTn id="54" presetID="9" presetClass="entr" presetSubtype="0" fill="hold" nodeType="afterEffect">
                                  <p:stCondLst>
                                    <p:cond delay="0"/>
                                  </p:stCondLst>
                                  <p:childTnLst>
                                    <p:set>
                                      <p:cBhvr>
                                        <p:cTn id="55" dur="1" fill="hold">
                                          <p:stCondLst>
                                            <p:cond delay="0"/>
                                          </p:stCondLst>
                                        </p:cTn>
                                        <p:tgtEl>
                                          <p:spTgt spid="37">
                                            <p:txEl>
                                              <p:pRg st="0" end="0"/>
                                            </p:txEl>
                                          </p:spTgt>
                                        </p:tgtEl>
                                        <p:attrNameLst>
                                          <p:attrName>style.visibility</p:attrName>
                                        </p:attrNameLst>
                                      </p:cBhvr>
                                      <p:to>
                                        <p:strVal val="visible"/>
                                      </p:to>
                                    </p:set>
                                    <p:animEffect transition="in" filter="dissolve">
                                      <p:cBhvr>
                                        <p:cTn id="56" dur="500"/>
                                        <p:tgtEl>
                                          <p:spTgt spid="37">
                                            <p:txEl>
                                              <p:pRg st="0" end="0"/>
                                            </p:txEl>
                                          </p:spTgt>
                                        </p:tgtEl>
                                      </p:cBhvr>
                                    </p:animEffect>
                                  </p:childTnLst>
                                </p:cTn>
                              </p:par>
                              <p:par>
                                <p:cTn id="57" presetID="2" presetClass="entr" presetSubtype="1"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0-#ppt_h/2"/>
                                          </p:val>
                                        </p:tav>
                                        <p:tav tm="100000">
                                          <p:val>
                                            <p:strVal val="#ppt_y"/>
                                          </p:val>
                                        </p:tav>
                                      </p:tavLst>
                                    </p:anim>
                                  </p:childTnLst>
                                </p:cTn>
                              </p:par>
                            </p:childTnLst>
                          </p:cTn>
                        </p:par>
                        <p:par>
                          <p:cTn id="65" fill="hold">
                            <p:stCondLst>
                              <p:cond delay="4000"/>
                            </p:stCondLst>
                            <p:childTnLst>
                              <p:par>
                                <p:cTn id="66" presetID="22" presetClass="entr" presetSubtype="4" fill="hold"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par>
                                <p:cTn id="69" presetID="2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500"/>
                                        <p:tgtEl>
                                          <p:spTgt spid="46"/>
                                        </p:tgtEl>
                                      </p:cBhvr>
                                    </p:animEffect>
                                  </p:childTnLst>
                                </p:cTn>
                              </p:par>
                            </p:childTnLst>
                          </p:cTn>
                        </p:par>
                        <p:par>
                          <p:cTn id="72" fill="hold">
                            <p:stCondLst>
                              <p:cond delay="4500"/>
                            </p:stCondLst>
                            <p:childTnLst>
                              <p:par>
                                <p:cTn id="73" presetID="22" presetClass="entr" presetSubtype="1" fill="hold" grpId="2"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up)">
                                      <p:cBhvr>
                                        <p:cTn id="75" dur="500"/>
                                        <p:tgtEl>
                                          <p:spTgt spid="51"/>
                                        </p:tgtEl>
                                      </p:cBhvr>
                                    </p:animEffect>
                                  </p:childTnLst>
                                </p:cTn>
                              </p:par>
                            </p:childTnLst>
                          </p:cTn>
                        </p:par>
                        <p:par>
                          <p:cTn id="76" fill="hold">
                            <p:stCondLst>
                              <p:cond delay="5000"/>
                            </p:stCondLst>
                            <p:childTnLst>
                              <p:par>
                                <p:cTn id="77" presetID="9"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dissolve">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dissolve">
                                      <p:cBhvr>
                                        <p:cTn id="84" dur="500"/>
                                        <p:tgtEl>
                                          <p:spTgt spid="22"/>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dissolve">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xit" presetSubtype="0" fill="hold" grpId="1" nodeType="clickEffect">
                                  <p:stCondLst>
                                    <p:cond delay="0"/>
                                  </p:stCondLst>
                                  <p:childTnLst>
                                    <p:animEffect transition="out" filter="dissolve">
                                      <p:cBhvr>
                                        <p:cTn id="92" dur="500"/>
                                        <p:tgtEl>
                                          <p:spTgt spid="9"/>
                                        </p:tgtEl>
                                      </p:cBhvr>
                                    </p:animEffect>
                                    <p:set>
                                      <p:cBhvr>
                                        <p:cTn id="93" dur="1" fill="hold">
                                          <p:stCondLst>
                                            <p:cond delay="499"/>
                                          </p:stCondLst>
                                        </p:cTn>
                                        <p:tgtEl>
                                          <p:spTgt spid="9"/>
                                        </p:tgtEl>
                                        <p:attrNameLst>
                                          <p:attrName>style.visibility</p:attrName>
                                        </p:attrNameLst>
                                      </p:cBhvr>
                                      <p:to>
                                        <p:strVal val="hidden"/>
                                      </p:to>
                                    </p:set>
                                  </p:childTnLst>
                                </p:cTn>
                              </p:par>
                              <p:par>
                                <p:cTn id="94" presetID="9" presetClass="exit" presetSubtype="0" fill="hold" nodeType="withEffect">
                                  <p:stCondLst>
                                    <p:cond delay="0"/>
                                  </p:stCondLst>
                                  <p:childTnLst>
                                    <p:animEffect transition="out" filter="dissolve">
                                      <p:cBhvr>
                                        <p:cTn id="95" dur="500"/>
                                        <p:tgtEl>
                                          <p:spTgt spid="36"/>
                                        </p:tgtEl>
                                      </p:cBhvr>
                                    </p:animEffect>
                                    <p:set>
                                      <p:cBhvr>
                                        <p:cTn id="96" dur="1" fill="hold">
                                          <p:stCondLst>
                                            <p:cond delay="499"/>
                                          </p:stCondLst>
                                        </p:cTn>
                                        <p:tgtEl>
                                          <p:spTgt spid="36"/>
                                        </p:tgtEl>
                                        <p:attrNameLst>
                                          <p:attrName>style.visibility</p:attrName>
                                        </p:attrNameLst>
                                      </p:cBhvr>
                                      <p:to>
                                        <p:strVal val="hidden"/>
                                      </p:to>
                                    </p:set>
                                  </p:childTnLst>
                                </p:cTn>
                              </p:par>
                              <p:par>
                                <p:cTn id="97" presetID="9" presetClass="exit" presetSubtype="0" fill="hold" grpId="0" nodeType="withEffect">
                                  <p:stCondLst>
                                    <p:cond delay="0"/>
                                  </p:stCondLst>
                                  <p:childTnLst>
                                    <p:animEffect transition="out" filter="dissolve">
                                      <p:cBhvr>
                                        <p:cTn id="98" dur="500"/>
                                        <p:tgtEl>
                                          <p:spTgt spid="37">
                                            <p:txEl>
                                              <p:pRg st="0" end="0"/>
                                            </p:txEl>
                                          </p:spTgt>
                                        </p:tgtEl>
                                      </p:cBhvr>
                                    </p:animEffect>
                                    <p:set>
                                      <p:cBhvr>
                                        <p:cTn id="99" dur="1" fill="hold">
                                          <p:stCondLst>
                                            <p:cond delay="499"/>
                                          </p:stCondLst>
                                        </p:cTn>
                                        <p:tgtEl>
                                          <p:spTgt spid="37">
                                            <p:txEl>
                                              <p:pRg st="0" end="0"/>
                                            </p:txEl>
                                          </p:spTgt>
                                        </p:tgtEl>
                                        <p:attrNameLst>
                                          <p:attrName>style.visibility</p:attrName>
                                        </p:attrNameLst>
                                      </p:cBhvr>
                                      <p:to>
                                        <p:strVal val="hidden"/>
                                      </p:to>
                                    </p:set>
                                  </p:childTnLst>
                                </p:cTn>
                              </p:par>
                              <p:par>
                                <p:cTn id="100" presetID="9" presetClass="exit" presetSubtype="0" fill="hold" nodeType="withEffect">
                                  <p:stCondLst>
                                    <p:cond delay="0"/>
                                  </p:stCondLst>
                                  <p:childTnLst>
                                    <p:animEffect transition="out" filter="dissolve">
                                      <p:cBhvr>
                                        <p:cTn id="101" dur="500"/>
                                        <p:tgtEl>
                                          <p:spTgt spid="41"/>
                                        </p:tgtEl>
                                      </p:cBhvr>
                                    </p:animEffect>
                                    <p:set>
                                      <p:cBhvr>
                                        <p:cTn id="102" dur="1" fill="hold">
                                          <p:stCondLst>
                                            <p:cond delay="499"/>
                                          </p:stCondLst>
                                        </p:cTn>
                                        <p:tgtEl>
                                          <p:spTgt spid="41"/>
                                        </p:tgtEl>
                                        <p:attrNameLst>
                                          <p:attrName>style.visibility</p:attrName>
                                        </p:attrNameLst>
                                      </p:cBhvr>
                                      <p:to>
                                        <p:strVal val="hidden"/>
                                      </p:to>
                                    </p:set>
                                  </p:childTnLst>
                                </p:cTn>
                              </p:par>
                              <p:par>
                                <p:cTn id="103" presetID="9" presetClass="exit" presetSubtype="0" fill="hold" nodeType="withEffect">
                                  <p:stCondLst>
                                    <p:cond delay="0"/>
                                  </p:stCondLst>
                                  <p:childTnLst>
                                    <p:animEffect transition="out" filter="dissolve">
                                      <p:cBhvr>
                                        <p:cTn id="104" dur="500"/>
                                        <p:tgtEl>
                                          <p:spTgt spid="43"/>
                                        </p:tgtEl>
                                      </p:cBhvr>
                                    </p:animEffect>
                                    <p:set>
                                      <p:cBhvr>
                                        <p:cTn id="105" dur="1" fill="hold">
                                          <p:stCondLst>
                                            <p:cond delay="499"/>
                                          </p:stCondLst>
                                        </p:cTn>
                                        <p:tgtEl>
                                          <p:spTgt spid="43"/>
                                        </p:tgtEl>
                                        <p:attrNameLst>
                                          <p:attrName>style.visibility</p:attrName>
                                        </p:attrNameLst>
                                      </p:cBhvr>
                                      <p:to>
                                        <p:strVal val="hidden"/>
                                      </p:to>
                                    </p:set>
                                  </p:childTnLst>
                                </p:cTn>
                              </p:par>
                              <p:par>
                                <p:cTn id="106" presetID="9" presetClass="exit" presetSubtype="0" fill="hold" nodeType="withEffect">
                                  <p:stCondLst>
                                    <p:cond delay="0"/>
                                  </p:stCondLst>
                                  <p:childTnLst>
                                    <p:animEffect transition="out" filter="dissolve">
                                      <p:cBhvr>
                                        <p:cTn id="107" dur="500"/>
                                        <p:tgtEl>
                                          <p:spTgt spid="45"/>
                                        </p:tgtEl>
                                      </p:cBhvr>
                                    </p:animEffect>
                                    <p:set>
                                      <p:cBhvr>
                                        <p:cTn id="108" dur="1" fill="hold">
                                          <p:stCondLst>
                                            <p:cond delay="499"/>
                                          </p:stCondLst>
                                        </p:cTn>
                                        <p:tgtEl>
                                          <p:spTgt spid="45"/>
                                        </p:tgtEl>
                                        <p:attrNameLst>
                                          <p:attrName>style.visibility</p:attrName>
                                        </p:attrNameLst>
                                      </p:cBhvr>
                                      <p:to>
                                        <p:strVal val="hidden"/>
                                      </p:to>
                                    </p:set>
                                  </p:childTnLst>
                                </p:cTn>
                              </p:par>
                              <p:par>
                                <p:cTn id="109" presetID="9" presetClass="exit" presetSubtype="0" fill="hold" nodeType="withEffect">
                                  <p:stCondLst>
                                    <p:cond delay="0"/>
                                  </p:stCondLst>
                                  <p:childTnLst>
                                    <p:animEffect transition="out" filter="dissolve">
                                      <p:cBhvr>
                                        <p:cTn id="110" dur="500"/>
                                        <p:tgtEl>
                                          <p:spTgt spid="46"/>
                                        </p:tgtEl>
                                      </p:cBhvr>
                                    </p:animEffect>
                                    <p:set>
                                      <p:cBhvr>
                                        <p:cTn id="111" dur="1" fill="hold">
                                          <p:stCondLst>
                                            <p:cond delay="499"/>
                                          </p:stCondLst>
                                        </p:cTn>
                                        <p:tgtEl>
                                          <p:spTgt spid="46"/>
                                        </p:tgtEl>
                                        <p:attrNameLst>
                                          <p:attrName>style.visibility</p:attrName>
                                        </p:attrNameLst>
                                      </p:cBhvr>
                                      <p:to>
                                        <p:strVal val="hidden"/>
                                      </p:to>
                                    </p:set>
                                  </p:childTnLst>
                                </p:cTn>
                              </p:par>
                              <p:par>
                                <p:cTn id="112" presetID="9" presetClass="exit" presetSubtype="0" fill="hold" grpId="3" nodeType="withEffect">
                                  <p:stCondLst>
                                    <p:cond delay="0"/>
                                  </p:stCondLst>
                                  <p:childTnLst>
                                    <p:animEffect transition="out" filter="dissolve">
                                      <p:cBhvr>
                                        <p:cTn id="113" dur="500"/>
                                        <p:tgtEl>
                                          <p:spTgt spid="51"/>
                                        </p:tgtEl>
                                      </p:cBhvr>
                                    </p:animEffect>
                                    <p:set>
                                      <p:cBhvr>
                                        <p:cTn id="114" dur="1" fill="hold">
                                          <p:stCondLst>
                                            <p:cond delay="499"/>
                                          </p:stCondLst>
                                        </p:cTn>
                                        <p:tgtEl>
                                          <p:spTgt spid="51"/>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52"/>
                                        </p:tgtEl>
                                      </p:cBhvr>
                                    </p:animEffect>
                                    <p:set>
                                      <p:cBhvr>
                                        <p:cTn id="117" dur="1" fill="hold">
                                          <p:stCondLst>
                                            <p:cond delay="499"/>
                                          </p:stCondLst>
                                        </p:cTn>
                                        <p:tgtEl>
                                          <p:spTgt spid="52"/>
                                        </p:tgtEl>
                                        <p:attrNameLst>
                                          <p:attrName>style.visibility</p:attrName>
                                        </p:attrNameLst>
                                      </p:cBhvr>
                                      <p:to>
                                        <p:strVal val="hidden"/>
                                      </p:to>
                                    </p:set>
                                  </p:childTnLst>
                                </p:cTn>
                              </p:par>
                              <p:par>
                                <p:cTn id="118" presetID="9" presetClass="exit" presetSubtype="0" fill="hold" grpId="1" nodeType="withEffect">
                                  <p:stCondLst>
                                    <p:cond delay="0"/>
                                  </p:stCondLst>
                                  <p:childTnLst>
                                    <p:animEffect transition="out" filter="dissolve">
                                      <p:cBhvr>
                                        <p:cTn id="119" dur="500"/>
                                        <p:tgtEl>
                                          <p:spTgt spid="53"/>
                                        </p:tgtEl>
                                      </p:cBhvr>
                                    </p:animEffect>
                                    <p:set>
                                      <p:cBhvr>
                                        <p:cTn id="120" dur="1" fill="hold">
                                          <p:stCondLst>
                                            <p:cond delay="499"/>
                                          </p:stCondLst>
                                        </p:cTn>
                                        <p:tgtEl>
                                          <p:spTgt spid="53"/>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23">
                                            <p:txEl>
                                              <p:pRg st="0" end="0"/>
                                            </p:txEl>
                                          </p:spTgt>
                                        </p:tgtEl>
                                        <p:attrNameLst>
                                          <p:attrName>style.visibility</p:attrName>
                                        </p:attrNameLst>
                                      </p:cBhvr>
                                      <p:to>
                                        <p:strVal val="visible"/>
                                      </p:to>
                                    </p:set>
                                    <p:animEffect transition="in" filter="dissolve">
                                      <p:cBhvr>
                                        <p:cTn id="124" dur="500"/>
                                        <p:tgtEl>
                                          <p:spTgt spid="23">
                                            <p:txEl>
                                              <p:pRg st="0" end="0"/>
                                            </p:txEl>
                                          </p:spTgt>
                                        </p:tgtEl>
                                      </p:cBhvr>
                                    </p:animEffect>
                                  </p:childTnLst>
                                </p:cTn>
                              </p:par>
                            </p:childTnLst>
                          </p:cTn>
                        </p:par>
                        <p:par>
                          <p:cTn id="125" fill="hold">
                            <p:stCondLst>
                              <p:cond delay="1000"/>
                            </p:stCondLst>
                            <p:childTnLst>
                              <p:par>
                                <p:cTn id="126" presetID="9" presetClass="entr" presetSubtype="0" fill="hold" grpId="0" nodeType="afterEffect">
                                  <p:stCondLst>
                                    <p:cond delay="0"/>
                                  </p:stCondLst>
                                  <p:childTnLst>
                                    <p:set>
                                      <p:cBhvr>
                                        <p:cTn id="127" dur="1" fill="hold">
                                          <p:stCondLst>
                                            <p:cond delay="0"/>
                                          </p:stCondLst>
                                        </p:cTn>
                                        <p:tgtEl>
                                          <p:spTgt spid="23">
                                            <p:txEl>
                                              <p:pRg st="2" end="2"/>
                                            </p:txEl>
                                          </p:spTgt>
                                        </p:tgtEl>
                                        <p:attrNameLst>
                                          <p:attrName>style.visibility</p:attrName>
                                        </p:attrNameLst>
                                      </p:cBhvr>
                                      <p:to>
                                        <p:strVal val="visible"/>
                                      </p:to>
                                    </p:set>
                                    <p:animEffect transition="in" filter="dissolve">
                                      <p:cBhvr>
                                        <p:cTn id="128" dur="500"/>
                                        <p:tgtEl>
                                          <p:spTgt spid="23">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dissolve">
                                      <p:cBhvr>
                                        <p:cTn id="133" dur="500"/>
                                        <p:tgtEl>
                                          <p:spTgt spid="54"/>
                                        </p:tgtEl>
                                      </p:cBhvr>
                                    </p:animEffect>
                                  </p:childTnLst>
                                </p:cTn>
                              </p:par>
                            </p:childTnLst>
                          </p:cTn>
                        </p:par>
                        <p:par>
                          <p:cTn id="134" fill="hold">
                            <p:stCondLst>
                              <p:cond delay="500"/>
                            </p:stCondLst>
                            <p:childTnLst>
                              <p:par>
                                <p:cTn id="135" presetID="9" presetClass="entr" presetSubtype="0" fill="hold" grpId="0" nodeType="afterEffect">
                                  <p:stCondLst>
                                    <p:cond delay="0"/>
                                  </p:stCondLst>
                                  <p:childTnLst>
                                    <p:set>
                                      <p:cBhvr>
                                        <p:cTn id="136" dur="1" fill="hold">
                                          <p:stCondLst>
                                            <p:cond delay="0"/>
                                          </p:stCondLst>
                                        </p:cTn>
                                        <p:tgtEl>
                                          <p:spTgt spid="24"/>
                                        </p:tgtEl>
                                        <p:attrNameLst>
                                          <p:attrName>style.visibility</p:attrName>
                                        </p:attrNameLst>
                                      </p:cBhvr>
                                      <p:to>
                                        <p:strVal val="visible"/>
                                      </p:to>
                                    </p:set>
                                    <p:animEffect transition="in" filter="dissolve">
                                      <p:cBhvr>
                                        <p:cTn id="137" dur="500"/>
                                        <p:tgtEl>
                                          <p:spTgt spid="2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ipe(left)">
                                      <p:cBhvr>
                                        <p:cTn id="142" dur="500"/>
                                        <p:tgtEl>
                                          <p:spTgt spid="25"/>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xit" presetSubtype="0" fill="hold" grpId="1" nodeType="clickEffect">
                                  <p:stCondLst>
                                    <p:cond delay="0"/>
                                  </p:stCondLst>
                                  <p:childTnLst>
                                    <p:animEffect transition="out" filter="dissolve">
                                      <p:cBhvr>
                                        <p:cTn id="146" dur="500"/>
                                        <p:tgtEl>
                                          <p:spTgt spid="23">
                                            <p:txEl>
                                              <p:pRg st="0" end="0"/>
                                            </p:txEl>
                                          </p:spTgt>
                                        </p:tgtEl>
                                      </p:cBhvr>
                                    </p:animEffect>
                                    <p:set>
                                      <p:cBhvr>
                                        <p:cTn id="147" dur="1" fill="hold">
                                          <p:stCondLst>
                                            <p:cond delay="499"/>
                                          </p:stCondLst>
                                        </p:cTn>
                                        <p:tgtEl>
                                          <p:spTgt spid="23">
                                            <p:txEl>
                                              <p:pRg st="0" end="0"/>
                                            </p:txEl>
                                          </p:spTgt>
                                        </p:tgtEl>
                                        <p:attrNameLst>
                                          <p:attrName>style.visibility</p:attrName>
                                        </p:attrNameLst>
                                      </p:cBhvr>
                                      <p:to>
                                        <p:strVal val="hidden"/>
                                      </p:to>
                                    </p:set>
                                  </p:childTnLst>
                                </p:cTn>
                              </p:par>
                              <p:par>
                                <p:cTn id="148" presetID="9" presetClass="exit" presetSubtype="0" fill="hold" grpId="1" nodeType="withEffect">
                                  <p:stCondLst>
                                    <p:cond delay="0"/>
                                  </p:stCondLst>
                                  <p:childTnLst>
                                    <p:animEffect transition="out" filter="dissolve">
                                      <p:cBhvr>
                                        <p:cTn id="149" dur="500"/>
                                        <p:tgtEl>
                                          <p:spTgt spid="23">
                                            <p:txEl>
                                              <p:pRg st="2" end="2"/>
                                            </p:txEl>
                                          </p:spTgt>
                                        </p:tgtEl>
                                      </p:cBhvr>
                                    </p:animEffect>
                                    <p:set>
                                      <p:cBhvr>
                                        <p:cTn id="150" dur="1" fill="hold">
                                          <p:stCondLst>
                                            <p:cond delay="499"/>
                                          </p:stCondLst>
                                        </p:cTn>
                                        <p:tgtEl>
                                          <p:spTgt spid="23">
                                            <p:txEl>
                                              <p:pRg st="2" end="2"/>
                                            </p:txEl>
                                          </p:spTgt>
                                        </p:tgtEl>
                                        <p:attrNameLst>
                                          <p:attrName>style.visibility</p:attrName>
                                        </p:attrNameLst>
                                      </p:cBhvr>
                                      <p:to>
                                        <p:strVal val="hidden"/>
                                      </p:to>
                                    </p:set>
                                  </p:childTnLst>
                                </p:cTn>
                              </p:par>
                              <p:par>
                                <p:cTn id="151" presetID="9" presetClass="exit" presetSubtype="0" fill="hold" grpId="1" nodeType="withEffect">
                                  <p:stCondLst>
                                    <p:cond delay="0"/>
                                  </p:stCondLst>
                                  <p:childTnLst>
                                    <p:animEffect transition="out" filter="dissolve">
                                      <p:cBhvr>
                                        <p:cTn id="152" dur="500"/>
                                        <p:tgtEl>
                                          <p:spTgt spid="24"/>
                                        </p:tgtEl>
                                      </p:cBhvr>
                                    </p:animEffect>
                                    <p:set>
                                      <p:cBhvr>
                                        <p:cTn id="153" dur="1" fill="hold">
                                          <p:stCondLst>
                                            <p:cond delay="499"/>
                                          </p:stCondLst>
                                        </p:cTn>
                                        <p:tgtEl>
                                          <p:spTgt spid="24"/>
                                        </p:tgtEl>
                                        <p:attrNameLst>
                                          <p:attrName>style.visibility</p:attrName>
                                        </p:attrNameLst>
                                      </p:cBhvr>
                                      <p:to>
                                        <p:strVal val="hidden"/>
                                      </p:to>
                                    </p:set>
                                  </p:childTnLst>
                                </p:cTn>
                              </p:par>
                              <p:par>
                                <p:cTn id="154" presetID="9" presetClass="exit" presetSubtype="0" fill="hold" grpId="1" nodeType="withEffect">
                                  <p:stCondLst>
                                    <p:cond delay="0"/>
                                  </p:stCondLst>
                                  <p:childTnLst>
                                    <p:animEffect transition="out" filter="dissolve">
                                      <p:cBhvr>
                                        <p:cTn id="155" dur="500"/>
                                        <p:tgtEl>
                                          <p:spTgt spid="25"/>
                                        </p:tgtEl>
                                      </p:cBhvr>
                                    </p:animEffect>
                                    <p:set>
                                      <p:cBhvr>
                                        <p:cTn id="156" dur="1" fill="hold">
                                          <p:stCondLst>
                                            <p:cond delay="499"/>
                                          </p:stCondLst>
                                        </p:cTn>
                                        <p:tgtEl>
                                          <p:spTgt spid="25"/>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8"/>
                                        </p:tgtEl>
                                      </p:cBhvr>
                                    </p:animEffect>
                                    <p:set>
                                      <p:cBhvr>
                                        <p:cTn id="159" dur="1" fill="hold">
                                          <p:stCondLst>
                                            <p:cond delay="499"/>
                                          </p:stCondLst>
                                        </p:cTn>
                                        <p:tgtEl>
                                          <p:spTgt spid="8"/>
                                        </p:tgtEl>
                                        <p:attrNameLst>
                                          <p:attrName>style.visibility</p:attrName>
                                        </p:attrNameLst>
                                      </p:cBhvr>
                                      <p:to>
                                        <p:strVal val="hidden"/>
                                      </p:to>
                                    </p:set>
                                  </p:childTnLst>
                                </p:cTn>
                              </p:par>
                              <p:par>
                                <p:cTn id="160" presetID="9" presetClass="exit" presetSubtype="0" fill="hold" nodeType="withEffect">
                                  <p:stCondLst>
                                    <p:cond delay="0"/>
                                  </p:stCondLst>
                                  <p:childTnLst>
                                    <p:animEffect transition="out" filter="dissolve">
                                      <p:cBhvr>
                                        <p:cTn id="161" dur="500"/>
                                        <p:tgtEl>
                                          <p:spTgt spid="12"/>
                                        </p:tgtEl>
                                      </p:cBhvr>
                                    </p:animEffect>
                                    <p:set>
                                      <p:cBhvr>
                                        <p:cTn id="162" dur="1" fill="hold">
                                          <p:stCondLst>
                                            <p:cond delay="499"/>
                                          </p:stCondLst>
                                        </p:cTn>
                                        <p:tgtEl>
                                          <p:spTgt spid="12"/>
                                        </p:tgtEl>
                                        <p:attrNameLst>
                                          <p:attrName>style.visibility</p:attrName>
                                        </p:attrNameLst>
                                      </p:cBhvr>
                                      <p:to>
                                        <p:strVal val="hidden"/>
                                      </p:to>
                                    </p:set>
                                  </p:childTnLst>
                                </p:cTn>
                              </p:par>
                              <p:par>
                                <p:cTn id="163" presetID="9" presetClass="exit" presetSubtype="0" fill="hold" nodeType="withEffect">
                                  <p:stCondLst>
                                    <p:cond delay="0"/>
                                  </p:stCondLst>
                                  <p:childTnLst>
                                    <p:animEffect transition="out" filter="dissolve">
                                      <p:cBhvr>
                                        <p:cTn id="164" dur="500"/>
                                        <p:tgtEl>
                                          <p:spTgt spid="17"/>
                                        </p:tgtEl>
                                      </p:cBhvr>
                                    </p:animEffect>
                                    <p:set>
                                      <p:cBhvr>
                                        <p:cTn id="165" dur="1" fill="hold">
                                          <p:stCondLst>
                                            <p:cond delay="499"/>
                                          </p:stCondLst>
                                        </p:cTn>
                                        <p:tgtEl>
                                          <p:spTgt spid="17"/>
                                        </p:tgtEl>
                                        <p:attrNameLst>
                                          <p:attrName>style.visibility</p:attrName>
                                        </p:attrNameLst>
                                      </p:cBhvr>
                                      <p:to>
                                        <p:strVal val="hidden"/>
                                      </p:to>
                                    </p:set>
                                  </p:childTnLst>
                                </p:cTn>
                              </p:par>
                              <p:par>
                                <p:cTn id="166" presetID="9" presetClass="exit" presetSubtype="0" fill="hold" grpId="0" nodeType="withEffect">
                                  <p:stCondLst>
                                    <p:cond delay="0"/>
                                  </p:stCondLst>
                                  <p:childTnLst>
                                    <p:animEffect transition="out" filter="dissolve">
                                      <p:cBhvr>
                                        <p:cTn id="167" dur="500"/>
                                        <p:tgtEl>
                                          <p:spTgt spid="18">
                                            <p:txEl>
                                              <p:pRg st="0" end="0"/>
                                            </p:txEl>
                                          </p:spTgt>
                                        </p:tgtEl>
                                      </p:cBhvr>
                                    </p:animEffect>
                                    <p:set>
                                      <p:cBhvr>
                                        <p:cTn id="168" dur="1" fill="hold">
                                          <p:stCondLst>
                                            <p:cond delay="499"/>
                                          </p:stCondLst>
                                        </p:cTn>
                                        <p:tgtEl>
                                          <p:spTgt spid="18">
                                            <p:txEl>
                                              <p:pRg st="0" end="0"/>
                                            </p:txEl>
                                          </p:spTgt>
                                        </p:tgtEl>
                                        <p:attrNameLst>
                                          <p:attrName>style.visibility</p:attrName>
                                        </p:attrNameLst>
                                      </p:cBhvr>
                                      <p:to>
                                        <p:strVal val="hidden"/>
                                      </p:to>
                                    </p:set>
                                  </p:childTnLst>
                                </p:cTn>
                              </p:par>
                              <p:par>
                                <p:cTn id="169" presetID="9" presetClass="exit" presetSubtype="0" fill="hold" nodeType="withEffect">
                                  <p:stCondLst>
                                    <p:cond delay="0"/>
                                  </p:stCondLst>
                                  <p:childTnLst>
                                    <p:animEffect transition="out" filter="dissolve">
                                      <p:cBhvr>
                                        <p:cTn id="170" dur="500"/>
                                        <p:tgtEl>
                                          <p:spTgt spid="21"/>
                                        </p:tgtEl>
                                      </p:cBhvr>
                                    </p:animEffect>
                                    <p:set>
                                      <p:cBhvr>
                                        <p:cTn id="171" dur="1" fill="hold">
                                          <p:stCondLst>
                                            <p:cond delay="499"/>
                                          </p:stCondLst>
                                        </p:cTn>
                                        <p:tgtEl>
                                          <p:spTgt spid="21"/>
                                        </p:tgtEl>
                                        <p:attrNameLst>
                                          <p:attrName>style.visibility</p:attrName>
                                        </p:attrNameLst>
                                      </p:cBhvr>
                                      <p:to>
                                        <p:strVal val="hidden"/>
                                      </p:to>
                                    </p:set>
                                  </p:childTnLst>
                                </p:cTn>
                              </p:par>
                              <p:par>
                                <p:cTn id="172" presetID="9" presetClass="exit" presetSubtype="0" fill="hold" grpId="1" nodeType="withEffect">
                                  <p:stCondLst>
                                    <p:cond delay="0"/>
                                  </p:stCondLst>
                                  <p:childTnLst>
                                    <p:animEffect transition="out" filter="dissolve">
                                      <p:cBhvr>
                                        <p:cTn id="173" dur="500"/>
                                        <p:tgtEl>
                                          <p:spTgt spid="48"/>
                                        </p:tgtEl>
                                      </p:cBhvr>
                                    </p:animEffect>
                                    <p:set>
                                      <p:cBhvr>
                                        <p:cTn id="174" dur="1" fill="hold">
                                          <p:stCondLst>
                                            <p:cond delay="499"/>
                                          </p:stCondLst>
                                        </p:cTn>
                                        <p:tgtEl>
                                          <p:spTgt spid="48"/>
                                        </p:tgtEl>
                                        <p:attrNameLst>
                                          <p:attrName>style.visibility</p:attrName>
                                        </p:attrNameLst>
                                      </p:cBhvr>
                                      <p:to>
                                        <p:strVal val="hidden"/>
                                      </p:to>
                                    </p:set>
                                  </p:childTnLst>
                                </p:cTn>
                              </p:par>
                              <p:par>
                                <p:cTn id="175" presetID="9" presetClass="exit" presetSubtype="0" fill="hold" grpId="1" nodeType="withEffect">
                                  <p:stCondLst>
                                    <p:cond delay="0"/>
                                  </p:stCondLst>
                                  <p:childTnLst>
                                    <p:animEffect transition="out" filter="dissolve">
                                      <p:cBhvr>
                                        <p:cTn id="176" dur="500"/>
                                        <p:tgtEl>
                                          <p:spTgt spid="22"/>
                                        </p:tgtEl>
                                      </p:cBhvr>
                                    </p:animEffect>
                                    <p:set>
                                      <p:cBhvr>
                                        <p:cTn id="177" dur="1" fill="hold">
                                          <p:stCondLst>
                                            <p:cond delay="499"/>
                                          </p:stCondLst>
                                        </p:cTn>
                                        <p:tgtEl>
                                          <p:spTgt spid="22"/>
                                        </p:tgtEl>
                                        <p:attrNameLst>
                                          <p:attrName>style.visibility</p:attrName>
                                        </p:attrNameLst>
                                      </p:cBhvr>
                                      <p:to>
                                        <p:strVal val="hidden"/>
                                      </p:to>
                                    </p:set>
                                  </p:childTnLst>
                                </p:cTn>
                              </p:par>
                              <p:par>
                                <p:cTn id="178" presetID="9" presetClass="exit" presetSubtype="0" fill="hold" grpId="1" nodeType="withEffect">
                                  <p:stCondLst>
                                    <p:cond delay="0"/>
                                  </p:stCondLst>
                                  <p:childTnLst>
                                    <p:animEffect transition="out" filter="dissolve">
                                      <p:cBhvr>
                                        <p:cTn id="179" dur="500"/>
                                        <p:tgtEl>
                                          <p:spTgt spid="14"/>
                                        </p:tgtEl>
                                      </p:cBhvr>
                                    </p:animEffect>
                                    <p:set>
                                      <p:cBhvr>
                                        <p:cTn id="180" dur="1" fill="hold">
                                          <p:stCondLst>
                                            <p:cond delay="499"/>
                                          </p:stCondLst>
                                        </p:cTn>
                                        <p:tgtEl>
                                          <p:spTgt spid="14"/>
                                        </p:tgtEl>
                                        <p:attrNameLst>
                                          <p:attrName>style.visibility</p:attrName>
                                        </p:attrNameLst>
                                      </p:cBhvr>
                                      <p:to>
                                        <p:strVal val="hidden"/>
                                      </p:to>
                                    </p:set>
                                  </p:childTnLst>
                                </p:cTn>
                              </p:par>
                              <p:par>
                                <p:cTn id="181" presetID="9" presetClass="exit" presetSubtype="0" fill="hold" grpId="1" nodeType="withEffect">
                                  <p:stCondLst>
                                    <p:cond delay="0"/>
                                  </p:stCondLst>
                                  <p:childTnLst>
                                    <p:animEffect transition="out" filter="dissolve">
                                      <p:cBhvr>
                                        <p:cTn id="182" dur="500"/>
                                        <p:tgtEl>
                                          <p:spTgt spid="54"/>
                                        </p:tgtEl>
                                      </p:cBhvr>
                                    </p:animEffect>
                                    <p:set>
                                      <p:cBhvr>
                                        <p:cTn id="183"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3" grpId="0"/>
      <p:bldP spid="14" grpId="0"/>
      <p:bldP spid="14" grpId="1"/>
      <p:bldP spid="35" grpId="0"/>
      <p:bldP spid="39" grpId="0"/>
      <p:bldP spid="8" grpId="0"/>
      <p:bldP spid="8" grpId="1"/>
      <p:bldP spid="9" grpId="0"/>
      <p:bldP spid="9" grpId="1"/>
      <p:bldP spid="18" grpId="0" build="allAtOnce"/>
      <p:bldP spid="37" grpId="0" build="allAtOnce"/>
      <p:bldP spid="48" grpId="0"/>
      <p:bldP spid="48" grpId="1"/>
      <p:bldP spid="51" grpId="2" animBg="1"/>
      <p:bldP spid="51" grpId="3" animBg="1"/>
      <p:bldP spid="52" grpId="0"/>
      <p:bldP spid="52" grpId="1"/>
      <p:bldP spid="22" grpId="0"/>
      <p:bldP spid="22" grpId="1"/>
      <p:bldP spid="53" grpId="0"/>
      <p:bldP spid="53" grpId="1"/>
      <p:bldP spid="23" grpId="0" uiExpand="1" build="p"/>
      <p:bldP spid="23" grpId="1" build="allAtOnce"/>
      <p:bldP spid="24" grpId="0"/>
      <p:bldP spid="24" grpId="1"/>
      <p:bldP spid="25" grpId="0"/>
      <p:bldP spid="25" grpId="1"/>
      <p:bldP spid="54" grpId="0"/>
      <p:bldP spid="5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7" name="Rectangle 6">
            <a:extLst>
              <a:ext uri="{FF2B5EF4-FFF2-40B4-BE49-F238E27FC236}">
                <a16:creationId xmlns:a16="http://schemas.microsoft.com/office/drawing/2014/main" id="{019B2C49-F7A8-DD48-9F96-6454447FA9F7}"/>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11" name="Rectangle 10">
            <a:extLst>
              <a:ext uri="{FF2B5EF4-FFF2-40B4-BE49-F238E27FC236}">
                <a16:creationId xmlns:a16="http://schemas.microsoft.com/office/drawing/2014/main" id="{84E4FC63-1CEF-1B4D-BF6F-38E577CA153A}"/>
              </a:ext>
            </a:extLst>
          </p:cNvPr>
          <p:cNvSpPr/>
          <p:nvPr/>
        </p:nvSpPr>
        <p:spPr>
          <a:xfrm>
            <a:off x="9162154" y="3277994"/>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13" name="TextBox 12">
            <a:extLst>
              <a:ext uri="{FF2B5EF4-FFF2-40B4-BE49-F238E27FC236}">
                <a16:creationId xmlns:a16="http://schemas.microsoft.com/office/drawing/2014/main" id="{74743F0F-7243-E241-B2A1-6306C7D1D02E}"/>
              </a:ext>
            </a:extLst>
          </p:cNvPr>
          <p:cNvSpPr txBox="1"/>
          <p:nvPr/>
        </p:nvSpPr>
        <p:spPr>
          <a:xfrm>
            <a:off x="9604270" y="1990673"/>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3" name="TextBox 32">
            <a:extLst>
              <a:ext uri="{FF2B5EF4-FFF2-40B4-BE49-F238E27FC236}">
                <a16:creationId xmlns:a16="http://schemas.microsoft.com/office/drawing/2014/main" id="{9A5FADC5-C1B1-4B41-A732-B67C2233CD9F}"/>
              </a:ext>
            </a:extLst>
          </p:cNvPr>
          <p:cNvSpPr txBox="1"/>
          <p:nvPr/>
        </p:nvSpPr>
        <p:spPr>
          <a:xfrm>
            <a:off x="9706075" y="3277994"/>
            <a:ext cx="95891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5" name="TextBox 34">
            <a:extLst>
              <a:ext uri="{FF2B5EF4-FFF2-40B4-BE49-F238E27FC236}">
                <a16:creationId xmlns:a16="http://schemas.microsoft.com/office/drawing/2014/main" id="{9B99A180-CA51-C341-8139-243879EC01B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9" name="TextBox 38">
            <a:extLst>
              <a:ext uri="{FF2B5EF4-FFF2-40B4-BE49-F238E27FC236}">
                <a16:creationId xmlns:a16="http://schemas.microsoft.com/office/drawing/2014/main" id="{D431F316-C38B-6544-BE5B-680CC7968621}"/>
              </a:ext>
            </a:extLst>
          </p:cNvPr>
          <p:cNvSpPr txBox="1"/>
          <p:nvPr/>
        </p:nvSpPr>
        <p:spPr>
          <a:xfrm>
            <a:off x="9715291" y="3277993"/>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4" name="Rectangle 33">
            <a:extLst>
              <a:ext uri="{FF2B5EF4-FFF2-40B4-BE49-F238E27FC236}">
                <a16:creationId xmlns:a16="http://schemas.microsoft.com/office/drawing/2014/main" id="{B1710436-1495-5349-B520-49EBF63D7851}"/>
              </a:ext>
            </a:extLst>
          </p:cNvPr>
          <p:cNvSpPr/>
          <p:nvPr/>
        </p:nvSpPr>
        <p:spPr>
          <a:xfrm>
            <a:off x="919198" y="1852172"/>
            <a:ext cx="5176802" cy="523220"/>
          </a:xfrm>
          <a:prstGeom prst="rect">
            <a:avLst/>
          </a:prstGeom>
        </p:spPr>
        <p:txBody>
          <a:bodyPr wrap="none">
            <a:spAutoFit/>
          </a:bodyPr>
          <a:lstStyle/>
          <a:p>
            <a:pPr marL="514350" indent="-514350" algn="just">
              <a:buFont typeface="+mj-lt"/>
              <a:buAutoNum type="arabicPeriod" startAt="2"/>
            </a:pPr>
            <a:r>
              <a:rPr lang="en-US" sz="2800" dirty="0"/>
              <a:t>testing of statistical hypothesis</a:t>
            </a:r>
          </a:p>
        </p:txBody>
      </p:sp>
      <p:sp>
        <p:nvSpPr>
          <p:cNvPr id="3" name="Rectangle 2">
            <a:extLst>
              <a:ext uri="{FF2B5EF4-FFF2-40B4-BE49-F238E27FC236}">
                <a16:creationId xmlns:a16="http://schemas.microsoft.com/office/drawing/2014/main" id="{BABB3BEE-E2A0-914F-8750-61888DBA8970}"/>
              </a:ext>
            </a:extLst>
          </p:cNvPr>
          <p:cNvSpPr/>
          <p:nvPr/>
        </p:nvSpPr>
        <p:spPr>
          <a:xfrm>
            <a:off x="834483" y="3138933"/>
            <a:ext cx="3122971" cy="461665"/>
          </a:xfrm>
          <a:prstGeom prst="rect">
            <a:avLst/>
          </a:prstGeom>
        </p:spPr>
        <p:txBody>
          <a:bodyPr wrap="none">
            <a:spAutoFit/>
          </a:bodyPr>
          <a:lstStyle/>
          <a:p>
            <a:r>
              <a:rPr lang="en-US" sz="2400" b="1" dirty="0">
                <a:solidFill>
                  <a:srgbClr val="FF0000"/>
                </a:solidFill>
                <a:latin typeface="Bradley Hand" pitchFamily="2" charset="77"/>
              </a:rPr>
              <a:t>Statistical hypothesis</a:t>
            </a:r>
          </a:p>
        </p:txBody>
      </p:sp>
      <p:sp>
        <p:nvSpPr>
          <p:cNvPr id="4" name="Rectangle 3">
            <a:extLst>
              <a:ext uri="{FF2B5EF4-FFF2-40B4-BE49-F238E27FC236}">
                <a16:creationId xmlns:a16="http://schemas.microsoft.com/office/drawing/2014/main" id="{7F103129-B04A-164D-A0F1-DA16233D373B}"/>
              </a:ext>
            </a:extLst>
          </p:cNvPr>
          <p:cNvSpPr/>
          <p:nvPr/>
        </p:nvSpPr>
        <p:spPr>
          <a:xfrm>
            <a:off x="3839180" y="3138933"/>
            <a:ext cx="3432478" cy="400110"/>
          </a:xfrm>
          <a:prstGeom prst="rect">
            <a:avLst/>
          </a:prstGeom>
        </p:spPr>
        <p:txBody>
          <a:bodyPr wrap="none">
            <a:spAutoFit/>
          </a:bodyPr>
          <a:lstStyle/>
          <a:p>
            <a:r>
              <a:rPr lang="en-US" sz="2000" dirty="0"/>
              <a:t>- a statement about population</a:t>
            </a:r>
          </a:p>
        </p:txBody>
      </p:sp>
      <p:sp>
        <p:nvSpPr>
          <p:cNvPr id="5" name="Rectangle 4">
            <a:extLst>
              <a:ext uri="{FF2B5EF4-FFF2-40B4-BE49-F238E27FC236}">
                <a16:creationId xmlns:a16="http://schemas.microsoft.com/office/drawing/2014/main" id="{D43C2F96-C0E9-CB4D-9424-68A4227D7BCA}"/>
              </a:ext>
            </a:extLst>
          </p:cNvPr>
          <p:cNvSpPr/>
          <p:nvPr/>
        </p:nvSpPr>
        <p:spPr>
          <a:xfrm>
            <a:off x="834483" y="3932006"/>
            <a:ext cx="2104166" cy="461665"/>
          </a:xfrm>
          <a:prstGeom prst="rect">
            <a:avLst/>
          </a:prstGeom>
        </p:spPr>
        <p:txBody>
          <a:bodyPr wrap="none">
            <a:spAutoFit/>
          </a:bodyPr>
          <a:lstStyle/>
          <a:p>
            <a:r>
              <a:rPr lang="en-US" sz="2400" dirty="0"/>
              <a:t>Null hypothesis</a:t>
            </a:r>
            <a:endParaRPr lang="en-US" sz="2400" b="1" dirty="0">
              <a:solidFill>
                <a:srgbClr val="FF0000"/>
              </a:solidFill>
              <a:latin typeface="Lucida Handwriting" panose="03010101010101010101" pitchFamily="66" charset="77"/>
            </a:endParaRPr>
          </a:p>
        </p:txBody>
      </p:sp>
      <p:sp>
        <p:nvSpPr>
          <p:cNvPr id="10" name="Rectangle 9">
            <a:extLst>
              <a:ext uri="{FF2B5EF4-FFF2-40B4-BE49-F238E27FC236}">
                <a16:creationId xmlns:a16="http://schemas.microsoft.com/office/drawing/2014/main" id="{1044FE89-05B9-C44D-806A-A9638F89361B}"/>
              </a:ext>
            </a:extLst>
          </p:cNvPr>
          <p:cNvSpPr/>
          <p:nvPr/>
        </p:nvSpPr>
        <p:spPr>
          <a:xfrm>
            <a:off x="2933731" y="3866498"/>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0</a:t>
            </a:r>
            <a:endParaRPr lang="en-US" sz="2800" dirty="0"/>
          </a:p>
        </p:txBody>
      </p:sp>
      <p:pic>
        <p:nvPicPr>
          <p:cNvPr id="49" name="Graphic 48" descr="Woman">
            <a:extLst>
              <a:ext uri="{FF2B5EF4-FFF2-40B4-BE49-F238E27FC236}">
                <a16:creationId xmlns:a16="http://schemas.microsoft.com/office/drawing/2014/main" id="{571DE021-B923-4743-ACC4-B1E23E5BAE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3555" y="4452719"/>
            <a:ext cx="1703023" cy="1703023"/>
          </a:xfrm>
          <a:prstGeom prst="rect">
            <a:avLst/>
          </a:prstGeom>
        </p:spPr>
      </p:pic>
      <p:cxnSp>
        <p:nvCxnSpPr>
          <p:cNvPr id="50" name="Straight Arrow Connector 49">
            <a:extLst>
              <a:ext uri="{FF2B5EF4-FFF2-40B4-BE49-F238E27FC236}">
                <a16:creationId xmlns:a16="http://schemas.microsoft.com/office/drawing/2014/main" id="{0D0AE203-B810-7D44-9E94-ADDF617B5A0F}"/>
              </a:ext>
            </a:extLst>
          </p:cNvPr>
          <p:cNvCxnSpPr>
            <a:cxnSpLocks/>
          </p:cNvCxnSpPr>
          <p:nvPr/>
        </p:nvCxnSpPr>
        <p:spPr>
          <a:xfrm flipV="1">
            <a:off x="6646578" y="4491073"/>
            <a:ext cx="0" cy="1623639"/>
          </a:xfrm>
          <a:prstGeom prst="straightConnector1">
            <a:avLst/>
          </a:prstGeom>
          <a:ln w="571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1DC33C7B-2C90-874C-BEA5-A8DAF566380B}"/>
              </a:ext>
            </a:extLst>
          </p:cNvPr>
          <p:cNvCxnSpPr>
            <a:cxnSpLocks/>
          </p:cNvCxnSpPr>
          <p:nvPr/>
        </p:nvCxnSpPr>
        <p:spPr>
          <a:xfrm>
            <a:off x="5925875" y="6114711"/>
            <a:ext cx="932529"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F6D0B58-9167-E841-AE85-BDB8B47CF5E0}"/>
              </a:ext>
            </a:extLst>
          </p:cNvPr>
          <p:cNvCxnSpPr>
            <a:cxnSpLocks/>
          </p:cNvCxnSpPr>
          <p:nvPr/>
        </p:nvCxnSpPr>
        <p:spPr>
          <a:xfrm>
            <a:off x="5795066" y="4491073"/>
            <a:ext cx="106333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CEC38E7-3FEC-E24F-AA89-2CA1BFDF2BD4}"/>
              </a:ext>
            </a:extLst>
          </p:cNvPr>
          <p:cNvSpPr txBox="1"/>
          <p:nvPr/>
        </p:nvSpPr>
        <p:spPr>
          <a:xfrm>
            <a:off x="6714538" y="5006293"/>
            <a:ext cx="1628972" cy="523220"/>
          </a:xfrm>
          <a:prstGeom prst="rect">
            <a:avLst/>
          </a:prstGeom>
          <a:noFill/>
        </p:spPr>
        <p:txBody>
          <a:bodyPr wrap="none" rtlCol="0">
            <a:spAutoFit/>
          </a:bodyPr>
          <a:lstStyle/>
          <a:p>
            <a:r>
              <a:rPr lang="en-US" sz="2800" b="1" dirty="0">
                <a:solidFill>
                  <a:schemeClr val="accent2"/>
                </a:solidFill>
              </a:rPr>
              <a:t>h=158 cm</a:t>
            </a:r>
          </a:p>
        </p:txBody>
      </p:sp>
      <p:sp>
        <p:nvSpPr>
          <p:cNvPr id="58" name="TextBox 57">
            <a:extLst>
              <a:ext uri="{FF2B5EF4-FFF2-40B4-BE49-F238E27FC236}">
                <a16:creationId xmlns:a16="http://schemas.microsoft.com/office/drawing/2014/main" id="{7A83CD8A-65E8-654E-8BE2-E716FB9DA3AD}"/>
              </a:ext>
            </a:extLst>
          </p:cNvPr>
          <p:cNvSpPr txBox="1"/>
          <p:nvPr/>
        </p:nvSpPr>
        <p:spPr>
          <a:xfrm>
            <a:off x="5959442" y="4117093"/>
            <a:ext cx="652743" cy="369332"/>
          </a:xfrm>
          <a:prstGeom prst="rect">
            <a:avLst/>
          </a:prstGeom>
          <a:noFill/>
        </p:spPr>
        <p:txBody>
          <a:bodyPr wrap="none" rtlCol="0">
            <a:spAutoFit/>
          </a:bodyPr>
          <a:lstStyle/>
          <a:p>
            <a:r>
              <a:rPr lang="en-US" b="1" dirty="0"/>
              <a:t>1990</a:t>
            </a:r>
          </a:p>
        </p:txBody>
      </p:sp>
      <p:sp>
        <p:nvSpPr>
          <p:cNvPr id="59" name="Rectangle 58">
            <a:extLst>
              <a:ext uri="{FF2B5EF4-FFF2-40B4-BE49-F238E27FC236}">
                <a16:creationId xmlns:a16="http://schemas.microsoft.com/office/drawing/2014/main" id="{18A9BBEB-B9FD-C84F-B0B9-2C6FC8370229}"/>
              </a:ext>
            </a:extLst>
          </p:cNvPr>
          <p:cNvSpPr/>
          <p:nvPr/>
        </p:nvSpPr>
        <p:spPr>
          <a:xfrm>
            <a:off x="11772792" y="5786410"/>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dirty="0"/>
          </a:p>
        </p:txBody>
      </p:sp>
      <p:sp>
        <p:nvSpPr>
          <p:cNvPr id="60" name="Rectangle 59">
            <a:extLst>
              <a:ext uri="{FF2B5EF4-FFF2-40B4-BE49-F238E27FC236}">
                <a16:creationId xmlns:a16="http://schemas.microsoft.com/office/drawing/2014/main" id="{3436E0AD-D71C-3243-A8B3-C45F133A2FFD}"/>
              </a:ext>
            </a:extLst>
          </p:cNvPr>
          <p:cNvSpPr/>
          <p:nvPr/>
        </p:nvSpPr>
        <p:spPr>
          <a:xfrm>
            <a:off x="8303496" y="4274712"/>
            <a:ext cx="689612" cy="369332"/>
          </a:xfrm>
          <a:prstGeom prst="rect">
            <a:avLst/>
          </a:prstGeom>
        </p:spPr>
        <p:txBody>
          <a:bodyPr wrap="none">
            <a:spAutoFit/>
          </a:bodyPr>
          <a:lstStyle/>
          <a:p>
            <a:r>
              <a:rPr lang="en-US" dirty="0">
                <a:latin typeface="Lucida Handwriting" panose="03010101010101010101" pitchFamily="66" charset="77"/>
              </a:rPr>
              <a:t>f(</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61" name="Straight Arrow Connector 60">
            <a:extLst>
              <a:ext uri="{FF2B5EF4-FFF2-40B4-BE49-F238E27FC236}">
                <a16:creationId xmlns:a16="http://schemas.microsoft.com/office/drawing/2014/main" id="{CF4537AD-EEB4-FB48-929D-49F077AC609E}"/>
              </a:ext>
            </a:extLst>
          </p:cNvPr>
          <p:cNvCxnSpPr>
            <a:cxnSpLocks/>
          </p:cNvCxnSpPr>
          <p:nvPr/>
        </p:nvCxnSpPr>
        <p:spPr>
          <a:xfrm flipV="1">
            <a:off x="8352554" y="4422189"/>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7888D1-43FC-2F42-B2AC-8ADF16682A0F}"/>
              </a:ext>
            </a:extLst>
          </p:cNvPr>
          <p:cNvCxnSpPr>
            <a:cxnSpLocks/>
          </p:cNvCxnSpPr>
          <p:nvPr/>
        </p:nvCxnSpPr>
        <p:spPr>
          <a:xfrm>
            <a:off x="7861279" y="6101756"/>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D11322A-D311-324B-904B-B4196EF3A041}"/>
              </a:ext>
            </a:extLst>
          </p:cNvPr>
          <p:cNvSpPr/>
          <p:nvPr/>
        </p:nvSpPr>
        <p:spPr>
          <a:xfrm>
            <a:off x="10135332" y="4473644"/>
            <a:ext cx="1391728" cy="369332"/>
          </a:xfrm>
          <a:prstGeom prst="rect">
            <a:avLst/>
          </a:prstGeom>
          <a:ln>
            <a:noFill/>
          </a:ln>
        </p:spPr>
        <p:txBody>
          <a:bodyPr wrap="none">
            <a:spAutoFit/>
          </a:bodyPr>
          <a:lstStyle/>
          <a:p>
            <a:r>
              <a:rPr lang="en-US" dirty="0" err="1">
                <a:solidFill>
                  <a:schemeClr val="accent6">
                    <a:lumMod val="75000"/>
                  </a:schemeClr>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𝛍</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𝛅</a:t>
            </a:r>
            <a:r>
              <a:rPr lang="en-US" dirty="0">
                <a:latin typeface="Lucida Handwriting" panose="03010101010101010101" pitchFamily="66" charset="77"/>
              </a:rPr>
              <a:t>)</a:t>
            </a:r>
            <a:endParaRPr lang="en-US" dirty="0"/>
          </a:p>
        </p:txBody>
      </p:sp>
      <p:cxnSp>
        <p:nvCxnSpPr>
          <p:cNvPr id="64" name="Straight Connector 63">
            <a:extLst>
              <a:ext uri="{FF2B5EF4-FFF2-40B4-BE49-F238E27FC236}">
                <a16:creationId xmlns:a16="http://schemas.microsoft.com/office/drawing/2014/main" id="{2F86B0C1-27F8-C142-AC62-93E6532A28EB}"/>
              </a:ext>
            </a:extLst>
          </p:cNvPr>
          <p:cNvCxnSpPr>
            <a:cxnSpLocks/>
          </p:cNvCxnSpPr>
          <p:nvPr/>
        </p:nvCxnSpPr>
        <p:spPr>
          <a:xfrm flipV="1">
            <a:off x="9977628" y="4565315"/>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65" name="Freeform 64">
            <a:extLst>
              <a:ext uri="{FF2B5EF4-FFF2-40B4-BE49-F238E27FC236}">
                <a16:creationId xmlns:a16="http://schemas.microsoft.com/office/drawing/2014/main" id="{ED002D20-AFC8-C345-9664-21C1B414E67D}"/>
              </a:ext>
            </a:extLst>
          </p:cNvPr>
          <p:cNvSpPr/>
          <p:nvPr/>
        </p:nvSpPr>
        <p:spPr>
          <a:xfrm>
            <a:off x="8419616" y="4565310"/>
            <a:ext cx="3019986"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E4A9F0-8038-A140-9A0D-B96792AD879A}"/>
              </a:ext>
            </a:extLst>
          </p:cNvPr>
          <p:cNvSpPr/>
          <p:nvPr/>
        </p:nvSpPr>
        <p:spPr>
          <a:xfrm>
            <a:off x="9690832" y="6108566"/>
            <a:ext cx="872355" cy="369332"/>
          </a:xfrm>
          <a:prstGeom prst="rect">
            <a:avLst/>
          </a:prstGeom>
        </p:spPr>
        <p:txBody>
          <a:bodyPr wrap="none">
            <a:spAutoFit/>
          </a:bodyPr>
          <a:lstStyle/>
          <a:p>
            <a:r>
              <a:rPr lang="en-US" b="1" dirty="0">
                <a:solidFill>
                  <a:srgbClr val="FF0000"/>
                </a:solidFill>
              </a:rPr>
              <a:t>158 cm</a:t>
            </a:r>
          </a:p>
        </p:txBody>
      </p:sp>
      <p:sp>
        <p:nvSpPr>
          <p:cNvPr id="69" name="Rectangle 68">
            <a:extLst>
              <a:ext uri="{FF2B5EF4-FFF2-40B4-BE49-F238E27FC236}">
                <a16:creationId xmlns:a16="http://schemas.microsoft.com/office/drawing/2014/main" id="{9658D321-46F3-F94B-A692-7BE59A315A6A}"/>
              </a:ext>
            </a:extLst>
          </p:cNvPr>
          <p:cNvSpPr/>
          <p:nvPr/>
        </p:nvSpPr>
        <p:spPr>
          <a:xfrm>
            <a:off x="834483" y="4709184"/>
            <a:ext cx="2981394" cy="461665"/>
          </a:xfrm>
          <a:prstGeom prst="rect">
            <a:avLst/>
          </a:prstGeom>
        </p:spPr>
        <p:txBody>
          <a:bodyPr wrap="none">
            <a:spAutoFit/>
          </a:bodyPr>
          <a:lstStyle/>
          <a:p>
            <a:r>
              <a:rPr lang="en-US" sz="2400" dirty="0"/>
              <a:t>Alternative hypothesis</a:t>
            </a:r>
            <a:endParaRPr lang="en-US" sz="2400" b="1" dirty="0">
              <a:solidFill>
                <a:srgbClr val="FF0000"/>
              </a:solidFill>
              <a:latin typeface="Lucida Handwriting" panose="03010101010101010101" pitchFamily="66" charset="77"/>
            </a:endParaRPr>
          </a:p>
        </p:txBody>
      </p:sp>
      <p:sp>
        <p:nvSpPr>
          <p:cNvPr id="70" name="Rectangle 69">
            <a:extLst>
              <a:ext uri="{FF2B5EF4-FFF2-40B4-BE49-F238E27FC236}">
                <a16:creationId xmlns:a16="http://schemas.microsoft.com/office/drawing/2014/main" id="{D90A69C3-4F76-1443-A43E-CB615836898E}"/>
              </a:ext>
            </a:extLst>
          </p:cNvPr>
          <p:cNvSpPr/>
          <p:nvPr/>
        </p:nvSpPr>
        <p:spPr>
          <a:xfrm>
            <a:off x="3761792" y="4652415"/>
            <a:ext cx="657552"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1</a:t>
            </a:r>
            <a:endParaRPr lang="en-US" sz="2800" dirty="0"/>
          </a:p>
        </p:txBody>
      </p:sp>
      <p:sp>
        <p:nvSpPr>
          <p:cNvPr id="71" name="Rectangle 70">
            <a:extLst>
              <a:ext uri="{FF2B5EF4-FFF2-40B4-BE49-F238E27FC236}">
                <a16:creationId xmlns:a16="http://schemas.microsoft.com/office/drawing/2014/main" id="{C4DAFCBD-AA94-A74F-9C43-09628B91E5B1}"/>
              </a:ext>
            </a:extLst>
          </p:cNvPr>
          <p:cNvSpPr/>
          <p:nvPr/>
        </p:nvSpPr>
        <p:spPr>
          <a:xfrm>
            <a:off x="4576488" y="4652415"/>
            <a:ext cx="684803"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H</a:t>
            </a:r>
            <a:r>
              <a:rPr lang="en-US" sz="2800" b="1" baseline="-25000" dirty="0">
                <a:solidFill>
                  <a:srgbClr val="FF0000"/>
                </a:solidFill>
                <a:latin typeface="Lucida Handwriting" panose="03010101010101010101" pitchFamily="66" charset="77"/>
              </a:rPr>
              <a:t>a</a:t>
            </a:r>
            <a:endParaRPr lang="en-US" sz="2800" dirty="0"/>
          </a:p>
        </p:txBody>
      </p:sp>
      <p:sp>
        <p:nvSpPr>
          <p:cNvPr id="16" name="TextBox 15">
            <a:extLst>
              <a:ext uri="{FF2B5EF4-FFF2-40B4-BE49-F238E27FC236}">
                <a16:creationId xmlns:a16="http://schemas.microsoft.com/office/drawing/2014/main" id="{BF8619E7-A63F-C947-ABFC-256719092349}"/>
              </a:ext>
            </a:extLst>
          </p:cNvPr>
          <p:cNvSpPr txBox="1"/>
          <p:nvPr/>
        </p:nvSpPr>
        <p:spPr>
          <a:xfrm>
            <a:off x="4304594" y="4755350"/>
            <a:ext cx="386644" cy="369332"/>
          </a:xfrm>
          <a:prstGeom prst="rect">
            <a:avLst/>
          </a:prstGeom>
          <a:noFill/>
        </p:spPr>
        <p:txBody>
          <a:bodyPr wrap="none" rtlCol="0">
            <a:spAutoFit/>
          </a:bodyPr>
          <a:lstStyle/>
          <a:p>
            <a:r>
              <a:rPr lang="en-US" dirty="0"/>
              <a:t>or</a:t>
            </a:r>
          </a:p>
        </p:txBody>
      </p:sp>
      <p:sp>
        <p:nvSpPr>
          <p:cNvPr id="19" name="Rectangle 18">
            <a:extLst>
              <a:ext uri="{FF2B5EF4-FFF2-40B4-BE49-F238E27FC236}">
                <a16:creationId xmlns:a16="http://schemas.microsoft.com/office/drawing/2014/main" id="{85652251-5291-0946-ABB1-53969A0A15B1}"/>
              </a:ext>
            </a:extLst>
          </p:cNvPr>
          <p:cNvSpPr/>
          <p:nvPr/>
        </p:nvSpPr>
        <p:spPr>
          <a:xfrm>
            <a:off x="3448712" y="3989673"/>
            <a:ext cx="1702710"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 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72" name="Rectangle 71">
            <a:extLst>
              <a:ext uri="{FF2B5EF4-FFF2-40B4-BE49-F238E27FC236}">
                <a16:creationId xmlns:a16="http://schemas.microsoft.com/office/drawing/2014/main" id="{B9A303C7-FE39-0448-A71E-8C82BCE40C8E}"/>
              </a:ext>
            </a:extLst>
          </p:cNvPr>
          <p:cNvSpPr/>
          <p:nvPr/>
        </p:nvSpPr>
        <p:spPr>
          <a:xfrm>
            <a:off x="1618859" y="5267903"/>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0</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20" name="Rectangle 19">
            <a:extLst>
              <a:ext uri="{FF2B5EF4-FFF2-40B4-BE49-F238E27FC236}">
                <a16:creationId xmlns:a16="http://schemas.microsoft.com/office/drawing/2014/main" id="{2C21CA98-4E9B-F948-9568-AFDEB1201E38}"/>
              </a:ext>
            </a:extLst>
          </p:cNvPr>
          <p:cNvSpPr/>
          <p:nvPr/>
        </p:nvSpPr>
        <p:spPr>
          <a:xfrm>
            <a:off x="1628813" y="5811331"/>
            <a:ext cx="2007281" cy="646331"/>
          </a:xfrm>
          <a:prstGeom prst="rect">
            <a:avLst/>
          </a:prstGeom>
        </p:spPr>
        <p:txBody>
          <a:bodyPr wrap="none">
            <a:spAutoFit/>
          </a:bodyPr>
          <a:lstStyle/>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&gt; </a:t>
            </a:r>
            <a:r>
              <a:rPr lang="en-US" b="1" dirty="0">
                <a:solidFill>
                  <a:srgbClr val="FF0000"/>
                </a:solidFill>
                <a:latin typeface="Lucida Handwriting" panose="03010101010101010101" pitchFamily="66" charset="77"/>
              </a:rPr>
              <a:t>158 cm</a:t>
            </a:r>
          </a:p>
          <a:p>
            <a:r>
              <a:rPr lang="en-US" b="1" dirty="0">
                <a:solidFill>
                  <a:srgbClr val="FF0000"/>
                </a:solidFill>
                <a:latin typeface="Lucida Handwriting" panose="03010101010101010101" pitchFamily="66" charset="77"/>
              </a:rPr>
              <a:t>H</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&lt; </a:t>
            </a:r>
            <a:r>
              <a:rPr lang="en-US" b="1" dirty="0">
                <a:solidFill>
                  <a:srgbClr val="FF0000"/>
                </a:solidFill>
                <a:latin typeface="Lucida Handwriting" panose="03010101010101010101" pitchFamily="66" charset="77"/>
              </a:rPr>
              <a:t>158 cm</a:t>
            </a:r>
            <a:endParaRPr lang="en-US" dirty="0">
              <a:solidFill>
                <a:srgbClr val="FF0000"/>
              </a:solidFill>
            </a:endParaRPr>
          </a:p>
        </p:txBody>
      </p:sp>
      <p:sp>
        <p:nvSpPr>
          <p:cNvPr id="26" name="Rounded Rectangle 25">
            <a:extLst>
              <a:ext uri="{FF2B5EF4-FFF2-40B4-BE49-F238E27FC236}">
                <a16:creationId xmlns:a16="http://schemas.microsoft.com/office/drawing/2014/main" id="{9979AAA1-6156-FF46-848F-CF343DA233F4}"/>
              </a:ext>
            </a:extLst>
          </p:cNvPr>
          <p:cNvSpPr/>
          <p:nvPr/>
        </p:nvSpPr>
        <p:spPr>
          <a:xfrm>
            <a:off x="1595044" y="5581105"/>
            <a:ext cx="2116243" cy="838745"/>
          </a:xfrm>
          <a:prstGeom prst="roundRect">
            <a:avLst/>
          </a:prstGeom>
          <a:noFill/>
          <a:ln w="285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3950E72-C270-C74C-BCC4-7A7E94CA67E9}"/>
              </a:ext>
            </a:extLst>
          </p:cNvPr>
          <p:cNvCxnSpPr>
            <a:cxnSpLocks/>
          </p:cNvCxnSpPr>
          <p:nvPr/>
        </p:nvCxnSpPr>
        <p:spPr>
          <a:xfrm flipV="1">
            <a:off x="2325180" y="5615636"/>
            <a:ext cx="257198" cy="230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1440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0"/>
                                  </p:iterate>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22" presetClass="exit" presetSubtype="2" fill="hold" grpId="0" nodeType="withEffect">
                                  <p:stCondLst>
                                    <p:cond delay="0"/>
                                  </p:stCondLst>
                                  <p:childTnLst>
                                    <p:animEffect transition="out" filter="wipe(right)">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dissolve">
                                      <p:cBhvr>
                                        <p:cTn id="45" dur="500"/>
                                        <p:tgtEl>
                                          <p:spTgt spid="4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100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dissolve">
                                      <p:cBhvr>
                                        <p:cTn id="65" dur="500"/>
                                        <p:tgtEl>
                                          <p:spTgt spid="58"/>
                                        </p:tgtEl>
                                      </p:cBhvr>
                                    </p:animEffect>
                                  </p:childTnLst>
                                </p:cTn>
                              </p:par>
                            </p:childTnLst>
                          </p:cTn>
                        </p:par>
                        <p:par>
                          <p:cTn id="66" fill="hold">
                            <p:stCondLst>
                              <p:cond delay="2500"/>
                            </p:stCondLst>
                            <p:childTnLst>
                              <p:par>
                                <p:cTn id="67" presetID="22" presetClass="entr" presetSubtype="8" fill="hold"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left)">
                                      <p:cBhvr>
                                        <p:cTn id="69" dur="500"/>
                                        <p:tgtEl>
                                          <p:spTgt spid="62"/>
                                        </p:tgtEl>
                                      </p:cBhvr>
                                    </p:animEffect>
                                  </p:childTnLst>
                                </p:cTn>
                              </p:par>
                              <p:par>
                                <p:cTn id="70" presetID="22" presetClass="entr" presetSubtype="4"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childTnLst>
                          </p:cTn>
                        </p:par>
                        <p:par>
                          <p:cTn id="73" fill="hold">
                            <p:stCondLst>
                              <p:cond delay="3000"/>
                            </p:stCondLst>
                            <p:childTnLst>
                              <p:par>
                                <p:cTn id="74" presetID="9" presetClass="entr" presetSubtype="0" fill="hold" grpId="0" nodeType="after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dissolve">
                                      <p:cBhvr>
                                        <p:cTn id="76" dur="500"/>
                                        <p:tgtEl>
                                          <p:spTgt spid="5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dissolve">
                                      <p:cBhvr>
                                        <p:cTn id="79" dur="500"/>
                                        <p:tgtEl>
                                          <p:spTgt spid="60"/>
                                        </p:tgtEl>
                                      </p:cBhvr>
                                    </p:animEffect>
                                  </p:childTnLst>
                                </p:cTn>
                              </p:par>
                            </p:childTnLst>
                          </p:cTn>
                        </p:par>
                        <p:par>
                          <p:cTn id="80" fill="hold">
                            <p:stCondLst>
                              <p:cond delay="3500"/>
                            </p:stCondLst>
                            <p:childTnLst>
                              <p:par>
                                <p:cTn id="81" presetID="22" presetClass="entr" presetSubtype="4" fill="hold" nodeType="after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wipe(down)">
                                      <p:cBhvr>
                                        <p:cTn id="83" dur="500"/>
                                        <p:tgtEl>
                                          <p:spTgt spid="64"/>
                                        </p:tgtEl>
                                      </p:cBhvr>
                                    </p:animEffect>
                                  </p:childTnLst>
                                </p:cTn>
                              </p:par>
                            </p:childTnLst>
                          </p:cTn>
                        </p:par>
                        <p:par>
                          <p:cTn id="84" fill="hold">
                            <p:stCondLst>
                              <p:cond delay="4000"/>
                            </p:stCondLst>
                            <p:childTnLst>
                              <p:par>
                                <p:cTn id="85" presetID="9" presetClass="entr" presetSubtype="0" fill="hold" grpId="0" nodeType="after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dissolve">
                                      <p:cBhvr>
                                        <p:cTn id="87" dur="500"/>
                                        <p:tgtEl>
                                          <p:spTgt spid="63"/>
                                        </p:tgtEl>
                                      </p:cBhvr>
                                    </p:animEffect>
                                  </p:childTnLst>
                                </p:cTn>
                              </p:par>
                            </p:childTnLst>
                          </p:cTn>
                        </p:par>
                        <p:par>
                          <p:cTn id="88" fill="hold">
                            <p:stCondLst>
                              <p:cond delay="4500"/>
                            </p:stCondLst>
                            <p:childTnLst>
                              <p:par>
                                <p:cTn id="89" presetID="9" presetClass="entr" presetSubtype="0" fill="hold" grpId="1"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dissolve">
                                      <p:cBhvr>
                                        <p:cTn id="91" dur="500"/>
                                        <p:tgtEl>
                                          <p:spTgt spid="65"/>
                                        </p:tgtEl>
                                      </p:cBhvr>
                                    </p:animEffect>
                                  </p:childTnLst>
                                </p:cTn>
                              </p:par>
                            </p:childTnLst>
                          </p:cTn>
                        </p:par>
                        <p:par>
                          <p:cTn id="92" fill="hold">
                            <p:stCondLst>
                              <p:cond delay="5000"/>
                            </p:stCondLst>
                            <p:childTnLst>
                              <p:par>
                                <p:cTn id="93" presetID="9"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dissolv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dissolve">
                                      <p:cBhvr>
                                        <p:cTn id="100" dur="500"/>
                                        <p:tgtEl>
                                          <p:spTgt spid="19"/>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dissolve">
                                      <p:cBhvr>
                                        <p:cTn id="105" dur="500"/>
                                        <p:tgtEl>
                                          <p:spTgt spid="69"/>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wipe(left)">
                                      <p:cBhvr>
                                        <p:cTn id="109" dur="500"/>
                                        <p:tgtEl>
                                          <p:spTgt spid="70"/>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wipe(left)">
                                      <p:cBhvr>
                                        <p:cTn id="113" dur="500"/>
                                        <p:tgtEl>
                                          <p:spTgt spid="16"/>
                                        </p:tgtEl>
                                      </p:cBhvr>
                                    </p:animEffect>
                                  </p:childTnLst>
                                </p:cTn>
                              </p:par>
                            </p:childTnLst>
                          </p:cTn>
                        </p:par>
                        <p:par>
                          <p:cTn id="114" fill="hold">
                            <p:stCondLst>
                              <p:cond delay="1500"/>
                            </p:stCondLst>
                            <p:childTnLst>
                              <p:par>
                                <p:cTn id="115" presetID="22" presetClass="entr" presetSubtype="8" fill="hold" grpId="0" nodeType="after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1" nodeType="clickEffect">
                                  <p:stCondLst>
                                    <p:cond delay="0"/>
                                  </p:stCondLst>
                                  <p:childTnLst>
                                    <p:animEffect transition="out" filter="dissolve">
                                      <p:cBhvr>
                                        <p:cTn id="121" dur="500"/>
                                        <p:tgtEl>
                                          <p:spTgt spid="19"/>
                                        </p:tgtEl>
                                      </p:cBhvr>
                                    </p:animEffect>
                                    <p:set>
                                      <p:cBhvr>
                                        <p:cTn id="122" dur="1" fill="hold">
                                          <p:stCondLst>
                                            <p:cond delay="499"/>
                                          </p:stCondLst>
                                        </p:cTn>
                                        <p:tgtEl>
                                          <p:spTgt spid="19"/>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wipe(left)">
                                      <p:cBhvr>
                                        <p:cTn id="126" dur="500"/>
                                        <p:tgtEl>
                                          <p:spTgt spid="72"/>
                                        </p:tgtEl>
                                      </p:cBhvr>
                                    </p:animEffect>
                                  </p:childTnLst>
                                </p:cTn>
                              </p:par>
                            </p:childTnLst>
                          </p:cTn>
                        </p:par>
                        <p:par>
                          <p:cTn id="127" fill="hold">
                            <p:stCondLst>
                              <p:cond delay="1000"/>
                            </p:stCondLst>
                            <p:childTnLst>
                              <p:par>
                                <p:cTn id="128" presetID="22" presetClass="entr" presetSubtype="4" fill="hold" nodeType="after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wipe(down)">
                                      <p:cBhvr>
                                        <p:cTn id="130" dur="5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wipe(left)">
                                      <p:cBhvr>
                                        <p:cTn id="135" dur="500"/>
                                        <p:tgtEl>
                                          <p:spTgt spid="2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6"/>
                                        </p:tgtEl>
                                        <p:attrNameLst>
                                          <p:attrName>style.visibility</p:attrName>
                                        </p:attrNameLst>
                                      </p:cBhvr>
                                      <p:to>
                                        <p:strVal val="visible"/>
                                      </p:to>
                                    </p:set>
                                    <p:animEffect transition="in" filter="dissolve">
                                      <p:cBhvr>
                                        <p:cTn id="140" dur="500"/>
                                        <p:tgtEl>
                                          <p:spTgt spid="26"/>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xit" presetSubtype="0" fill="hold" grpId="1" nodeType="clickEffect">
                                  <p:stCondLst>
                                    <p:cond delay="0"/>
                                  </p:stCondLst>
                                  <p:iterate type="lt">
                                    <p:tmPct val="0"/>
                                  </p:iterate>
                                  <p:childTnLst>
                                    <p:animEffect transition="out" filter="dissolve">
                                      <p:cBhvr>
                                        <p:cTn id="144" dur="500"/>
                                        <p:tgtEl>
                                          <p:spTgt spid="34"/>
                                        </p:tgtEl>
                                      </p:cBhvr>
                                    </p:animEffect>
                                    <p:set>
                                      <p:cBhvr>
                                        <p:cTn id="145" dur="1" fill="hold">
                                          <p:stCondLst>
                                            <p:cond delay="499"/>
                                          </p:stCondLst>
                                        </p:cTn>
                                        <p:tgtEl>
                                          <p:spTgt spid="34"/>
                                        </p:tgtEl>
                                        <p:attrNameLst>
                                          <p:attrName>style.visibility</p:attrName>
                                        </p:attrNameLst>
                                      </p:cBhvr>
                                      <p:to>
                                        <p:strVal val="hidden"/>
                                      </p:to>
                                    </p:set>
                                  </p:childTnLst>
                                </p:cTn>
                              </p:par>
                              <p:par>
                                <p:cTn id="146" presetID="9" presetClass="exit" presetSubtype="0" fill="hold" grpId="1" nodeType="withEffect">
                                  <p:stCondLst>
                                    <p:cond delay="0"/>
                                  </p:stCondLst>
                                  <p:childTnLst>
                                    <p:animEffect transition="out" filter="dissolve">
                                      <p:cBhvr>
                                        <p:cTn id="147" dur="500"/>
                                        <p:tgtEl>
                                          <p:spTgt spid="3"/>
                                        </p:tgtEl>
                                      </p:cBhvr>
                                    </p:animEffect>
                                    <p:set>
                                      <p:cBhvr>
                                        <p:cTn id="148" dur="1" fill="hold">
                                          <p:stCondLst>
                                            <p:cond delay="499"/>
                                          </p:stCondLst>
                                        </p:cTn>
                                        <p:tgtEl>
                                          <p:spTgt spid="3"/>
                                        </p:tgtEl>
                                        <p:attrNameLst>
                                          <p:attrName>style.visibility</p:attrName>
                                        </p:attrNameLst>
                                      </p:cBhvr>
                                      <p:to>
                                        <p:strVal val="hidden"/>
                                      </p:to>
                                    </p:set>
                                  </p:childTnLst>
                                </p:cTn>
                              </p:par>
                              <p:par>
                                <p:cTn id="149" presetID="9" presetClass="exit" presetSubtype="0" fill="hold" grpId="1" nodeType="withEffect">
                                  <p:stCondLst>
                                    <p:cond delay="0"/>
                                  </p:stCondLst>
                                  <p:childTnLst>
                                    <p:animEffect transition="out" filter="dissolve">
                                      <p:cBhvr>
                                        <p:cTn id="150" dur="500"/>
                                        <p:tgtEl>
                                          <p:spTgt spid="4"/>
                                        </p:tgtEl>
                                      </p:cBhvr>
                                    </p:animEffect>
                                    <p:set>
                                      <p:cBhvr>
                                        <p:cTn id="151" dur="1" fill="hold">
                                          <p:stCondLst>
                                            <p:cond delay="499"/>
                                          </p:stCondLst>
                                        </p:cTn>
                                        <p:tgtEl>
                                          <p:spTgt spid="4"/>
                                        </p:tgtEl>
                                        <p:attrNameLst>
                                          <p:attrName>style.visibility</p:attrName>
                                        </p:attrNameLst>
                                      </p:cBhvr>
                                      <p:to>
                                        <p:strVal val="hidden"/>
                                      </p:to>
                                    </p:set>
                                  </p:childTnLst>
                                </p:cTn>
                              </p:par>
                              <p:par>
                                <p:cTn id="152" presetID="9" presetClass="exit" presetSubtype="0" fill="hold" grpId="1" nodeType="withEffect">
                                  <p:stCondLst>
                                    <p:cond delay="0"/>
                                  </p:stCondLst>
                                  <p:childTnLst>
                                    <p:animEffect transition="out" filter="dissolve">
                                      <p:cBhvr>
                                        <p:cTn id="153" dur="500"/>
                                        <p:tgtEl>
                                          <p:spTgt spid="5"/>
                                        </p:tgtEl>
                                      </p:cBhvr>
                                    </p:animEffect>
                                    <p:set>
                                      <p:cBhvr>
                                        <p:cTn id="154" dur="1" fill="hold">
                                          <p:stCondLst>
                                            <p:cond delay="499"/>
                                          </p:stCondLst>
                                        </p:cTn>
                                        <p:tgtEl>
                                          <p:spTgt spid="5"/>
                                        </p:tgtEl>
                                        <p:attrNameLst>
                                          <p:attrName>style.visibility</p:attrName>
                                        </p:attrNameLst>
                                      </p:cBhvr>
                                      <p:to>
                                        <p:strVal val="hidden"/>
                                      </p:to>
                                    </p:set>
                                  </p:childTnLst>
                                </p:cTn>
                              </p:par>
                              <p:par>
                                <p:cTn id="155" presetID="9" presetClass="exit" presetSubtype="0" fill="hold" grpId="1" nodeType="withEffect">
                                  <p:stCondLst>
                                    <p:cond delay="0"/>
                                  </p:stCondLst>
                                  <p:childTnLst>
                                    <p:animEffect transition="out" filter="dissolve">
                                      <p:cBhvr>
                                        <p:cTn id="156" dur="500"/>
                                        <p:tgtEl>
                                          <p:spTgt spid="10"/>
                                        </p:tgtEl>
                                      </p:cBhvr>
                                    </p:animEffect>
                                    <p:set>
                                      <p:cBhvr>
                                        <p:cTn id="157" dur="1" fill="hold">
                                          <p:stCondLst>
                                            <p:cond delay="499"/>
                                          </p:stCondLst>
                                        </p:cTn>
                                        <p:tgtEl>
                                          <p:spTgt spid="10"/>
                                        </p:tgtEl>
                                        <p:attrNameLst>
                                          <p:attrName>style.visibility</p:attrName>
                                        </p:attrNameLst>
                                      </p:cBhvr>
                                      <p:to>
                                        <p:strVal val="hidden"/>
                                      </p:to>
                                    </p:set>
                                  </p:childTnLst>
                                </p:cTn>
                              </p:par>
                              <p:par>
                                <p:cTn id="158" presetID="9" presetClass="exit" presetSubtype="0" fill="hold" nodeType="withEffect">
                                  <p:stCondLst>
                                    <p:cond delay="0"/>
                                  </p:stCondLst>
                                  <p:childTnLst>
                                    <p:animEffect transition="out" filter="dissolve">
                                      <p:cBhvr>
                                        <p:cTn id="159" dur="500"/>
                                        <p:tgtEl>
                                          <p:spTgt spid="49"/>
                                        </p:tgtEl>
                                      </p:cBhvr>
                                    </p:animEffect>
                                    <p:set>
                                      <p:cBhvr>
                                        <p:cTn id="160" dur="1" fill="hold">
                                          <p:stCondLst>
                                            <p:cond delay="499"/>
                                          </p:stCondLst>
                                        </p:cTn>
                                        <p:tgtEl>
                                          <p:spTgt spid="49"/>
                                        </p:tgtEl>
                                        <p:attrNameLst>
                                          <p:attrName>style.visibility</p:attrName>
                                        </p:attrNameLst>
                                      </p:cBhvr>
                                      <p:to>
                                        <p:strVal val="hidden"/>
                                      </p:to>
                                    </p:set>
                                  </p:childTnLst>
                                </p:cTn>
                              </p:par>
                              <p:par>
                                <p:cTn id="161" presetID="9" presetClass="exit" presetSubtype="0" fill="hold" nodeType="withEffect">
                                  <p:stCondLst>
                                    <p:cond delay="0"/>
                                  </p:stCondLst>
                                  <p:childTnLst>
                                    <p:animEffect transition="out" filter="dissolve">
                                      <p:cBhvr>
                                        <p:cTn id="162" dur="500"/>
                                        <p:tgtEl>
                                          <p:spTgt spid="50"/>
                                        </p:tgtEl>
                                      </p:cBhvr>
                                    </p:animEffect>
                                    <p:set>
                                      <p:cBhvr>
                                        <p:cTn id="163" dur="1" fill="hold">
                                          <p:stCondLst>
                                            <p:cond delay="499"/>
                                          </p:stCondLst>
                                        </p:cTn>
                                        <p:tgtEl>
                                          <p:spTgt spid="50"/>
                                        </p:tgtEl>
                                        <p:attrNameLst>
                                          <p:attrName>style.visibility</p:attrName>
                                        </p:attrNameLst>
                                      </p:cBhvr>
                                      <p:to>
                                        <p:strVal val="hidden"/>
                                      </p:to>
                                    </p:set>
                                  </p:childTnLst>
                                </p:cTn>
                              </p:par>
                              <p:par>
                                <p:cTn id="164" presetID="9" presetClass="exit" presetSubtype="0" fill="hold" nodeType="withEffect">
                                  <p:stCondLst>
                                    <p:cond delay="0"/>
                                  </p:stCondLst>
                                  <p:childTnLst>
                                    <p:animEffect transition="out" filter="dissolve">
                                      <p:cBhvr>
                                        <p:cTn id="165" dur="500"/>
                                        <p:tgtEl>
                                          <p:spTgt spid="55"/>
                                        </p:tgtEl>
                                      </p:cBhvr>
                                    </p:animEffect>
                                    <p:set>
                                      <p:cBhvr>
                                        <p:cTn id="166" dur="1" fill="hold">
                                          <p:stCondLst>
                                            <p:cond delay="499"/>
                                          </p:stCondLst>
                                        </p:cTn>
                                        <p:tgtEl>
                                          <p:spTgt spid="5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56"/>
                                        </p:tgtEl>
                                      </p:cBhvr>
                                    </p:animEffect>
                                    <p:set>
                                      <p:cBhvr>
                                        <p:cTn id="169" dur="1" fill="hold">
                                          <p:stCondLst>
                                            <p:cond delay="499"/>
                                          </p:stCondLst>
                                        </p:cTn>
                                        <p:tgtEl>
                                          <p:spTgt spid="56"/>
                                        </p:tgtEl>
                                        <p:attrNameLst>
                                          <p:attrName>style.visibility</p:attrName>
                                        </p:attrNameLst>
                                      </p:cBhvr>
                                      <p:to>
                                        <p:strVal val="hidden"/>
                                      </p:to>
                                    </p:set>
                                  </p:childTnLst>
                                </p:cTn>
                              </p:par>
                              <p:par>
                                <p:cTn id="170" presetID="9" presetClass="exit" presetSubtype="0" fill="hold" grpId="1" nodeType="withEffect">
                                  <p:stCondLst>
                                    <p:cond delay="0"/>
                                  </p:stCondLst>
                                  <p:childTnLst>
                                    <p:animEffect transition="out" filter="dissolve">
                                      <p:cBhvr>
                                        <p:cTn id="171" dur="500"/>
                                        <p:tgtEl>
                                          <p:spTgt spid="58"/>
                                        </p:tgtEl>
                                      </p:cBhvr>
                                    </p:animEffect>
                                    <p:set>
                                      <p:cBhvr>
                                        <p:cTn id="172" dur="1" fill="hold">
                                          <p:stCondLst>
                                            <p:cond delay="499"/>
                                          </p:stCondLst>
                                        </p:cTn>
                                        <p:tgtEl>
                                          <p:spTgt spid="58"/>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69"/>
                                        </p:tgtEl>
                                      </p:cBhvr>
                                    </p:animEffect>
                                    <p:set>
                                      <p:cBhvr>
                                        <p:cTn id="175" dur="1" fill="hold">
                                          <p:stCondLst>
                                            <p:cond delay="499"/>
                                          </p:stCondLst>
                                        </p:cTn>
                                        <p:tgtEl>
                                          <p:spTgt spid="69"/>
                                        </p:tgtEl>
                                        <p:attrNameLst>
                                          <p:attrName>style.visibility</p:attrName>
                                        </p:attrNameLst>
                                      </p:cBhvr>
                                      <p:to>
                                        <p:strVal val="hidden"/>
                                      </p:to>
                                    </p:set>
                                  </p:childTnLst>
                                </p:cTn>
                              </p:par>
                              <p:par>
                                <p:cTn id="176" presetID="9" presetClass="exit" presetSubtype="0" fill="hold" grpId="1" nodeType="withEffect">
                                  <p:stCondLst>
                                    <p:cond delay="0"/>
                                  </p:stCondLst>
                                  <p:childTnLst>
                                    <p:animEffect transition="out" filter="dissolve">
                                      <p:cBhvr>
                                        <p:cTn id="177" dur="500"/>
                                        <p:tgtEl>
                                          <p:spTgt spid="70"/>
                                        </p:tgtEl>
                                      </p:cBhvr>
                                    </p:animEffect>
                                    <p:set>
                                      <p:cBhvr>
                                        <p:cTn id="178" dur="1" fill="hold">
                                          <p:stCondLst>
                                            <p:cond delay="499"/>
                                          </p:stCondLst>
                                        </p:cTn>
                                        <p:tgtEl>
                                          <p:spTgt spid="70"/>
                                        </p:tgtEl>
                                        <p:attrNameLst>
                                          <p:attrName>style.visibility</p:attrName>
                                        </p:attrNameLst>
                                      </p:cBhvr>
                                      <p:to>
                                        <p:strVal val="hidden"/>
                                      </p:to>
                                    </p:set>
                                  </p:childTnLst>
                                </p:cTn>
                              </p:par>
                              <p:par>
                                <p:cTn id="179" presetID="9" presetClass="exit" presetSubtype="0" fill="hold" grpId="1" nodeType="withEffect">
                                  <p:stCondLst>
                                    <p:cond delay="0"/>
                                  </p:stCondLst>
                                  <p:childTnLst>
                                    <p:animEffect transition="out" filter="dissolve">
                                      <p:cBhvr>
                                        <p:cTn id="180" dur="500"/>
                                        <p:tgtEl>
                                          <p:spTgt spid="71"/>
                                        </p:tgtEl>
                                      </p:cBhvr>
                                    </p:animEffect>
                                    <p:set>
                                      <p:cBhvr>
                                        <p:cTn id="181" dur="1" fill="hold">
                                          <p:stCondLst>
                                            <p:cond delay="499"/>
                                          </p:stCondLst>
                                        </p:cTn>
                                        <p:tgtEl>
                                          <p:spTgt spid="71"/>
                                        </p:tgtEl>
                                        <p:attrNameLst>
                                          <p:attrName>style.visibility</p:attrName>
                                        </p:attrNameLst>
                                      </p:cBhvr>
                                      <p:to>
                                        <p:strVal val="hidden"/>
                                      </p:to>
                                    </p:set>
                                  </p:childTnLst>
                                </p:cTn>
                              </p:par>
                              <p:par>
                                <p:cTn id="182" presetID="9" presetClass="exit" presetSubtype="0" fill="hold" grpId="1" nodeType="withEffect">
                                  <p:stCondLst>
                                    <p:cond delay="0"/>
                                  </p:stCondLst>
                                  <p:childTnLst>
                                    <p:animEffect transition="out" filter="dissolve">
                                      <p:cBhvr>
                                        <p:cTn id="183" dur="500"/>
                                        <p:tgtEl>
                                          <p:spTgt spid="16"/>
                                        </p:tgtEl>
                                      </p:cBhvr>
                                    </p:animEffect>
                                    <p:set>
                                      <p:cBhvr>
                                        <p:cTn id="184" dur="1" fill="hold">
                                          <p:stCondLst>
                                            <p:cond delay="499"/>
                                          </p:stCondLst>
                                        </p:cTn>
                                        <p:tgtEl>
                                          <p:spTgt spid="16"/>
                                        </p:tgtEl>
                                        <p:attrNameLst>
                                          <p:attrName>style.visibility</p:attrName>
                                        </p:attrNameLst>
                                      </p:cBhvr>
                                      <p:to>
                                        <p:strVal val="hidden"/>
                                      </p:to>
                                    </p:set>
                                  </p:childTnLst>
                                </p:cTn>
                              </p:par>
                              <p:par>
                                <p:cTn id="185" presetID="9" presetClass="exit" presetSubtype="0" fill="hold" grpId="2" nodeType="withEffect">
                                  <p:stCondLst>
                                    <p:cond delay="0"/>
                                  </p:stCondLst>
                                  <p:childTnLst>
                                    <p:animEffect transition="out" filter="dissolve">
                                      <p:cBhvr>
                                        <p:cTn id="186" dur="500"/>
                                        <p:tgtEl>
                                          <p:spTgt spid="19"/>
                                        </p:tgtEl>
                                      </p:cBhvr>
                                    </p:animEffect>
                                    <p:set>
                                      <p:cBhvr>
                                        <p:cTn id="187" dur="1" fill="hold">
                                          <p:stCondLst>
                                            <p:cond delay="499"/>
                                          </p:stCondLst>
                                        </p:cTn>
                                        <p:tgtEl>
                                          <p:spTgt spid="19"/>
                                        </p:tgtEl>
                                        <p:attrNameLst>
                                          <p:attrName>style.visibility</p:attrName>
                                        </p:attrNameLst>
                                      </p:cBhvr>
                                      <p:to>
                                        <p:strVal val="hidden"/>
                                      </p:to>
                                    </p:set>
                                  </p:childTnLst>
                                </p:cTn>
                              </p:par>
                              <p:par>
                                <p:cTn id="188" presetID="9" presetClass="exit" presetSubtype="0" fill="hold" grpId="1" nodeType="withEffect">
                                  <p:stCondLst>
                                    <p:cond delay="0"/>
                                  </p:stCondLst>
                                  <p:childTnLst>
                                    <p:animEffect transition="out" filter="dissolve">
                                      <p:cBhvr>
                                        <p:cTn id="189" dur="500"/>
                                        <p:tgtEl>
                                          <p:spTgt spid="72"/>
                                        </p:tgtEl>
                                      </p:cBhvr>
                                    </p:animEffect>
                                    <p:set>
                                      <p:cBhvr>
                                        <p:cTn id="190" dur="1" fill="hold">
                                          <p:stCondLst>
                                            <p:cond delay="499"/>
                                          </p:stCondLst>
                                        </p:cTn>
                                        <p:tgtEl>
                                          <p:spTgt spid="72"/>
                                        </p:tgtEl>
                                        <p:attrNameLst>
                                          <p:attrName>style.visibility</p:attrName>
                                        </p:attrNameLst>
                                      </p:cBhvr>
                                      <p:to>
                                        <p:strVal val="hidden"/>
                                      </p:to>
                                    </p:set>
                                  </p:childTnLst>
                                </p:cTn>
                              </p:par>
                              <p:par>
                                <p:cTn id="191" presetID="9" presetClass="exit" presetSubtype="0" fill="hold" grpId="1" nodeType="withEffect">
                                  <p:stCondLst>
                                    <p:cond delay="0"/>
                                  </p:stCondLst>
                                  <p:childTnLst>
                                    <p:animEffect transition="out" filter="dissolve">
                                      <p:cBhvr>
                                        <p:cTn id="192" dur="500"/>
                                        <p:tgtEl>
                                          <p:spTgt spid="20"/>
                                        </p:tgtEl>
                                      </p:cBhvr>
                                    </p:animEffect>
                                    <p:set>
                                      <p:cBhvr>
                                        <p:cTn id="193" dur="1" fill="hold">
                                          <p:stCondLst>
                                            <p:cond delay="499"/>
                                          </p:stCondLst>
                                        </p:cTn>
                                        <p:tgtEl>
                                          <p:spTgt spid="20"/>
                                        </p:tgtEl>
                                        <p:attrNameLst>
                                          <p:attrName>style.visibility</p:attrName>
                                        </p:attrNameLst>
                                      </p:cBhvr>
                                      <p:to>
                                        <p:strVal val="hidden"/>
                                      </p:to>
                                    </p:set>
                                  </p:childTnLst>
                                </p:cTn>
                              </p:par>
                              <p:par>
                                <p:cTn id="194" presetID="9" presetClass="exit" presetSubtype="0" fill="hold" grpId="1" nodeType="withEffect">
                                  <p:stCondLst>
                                    <p:cond delay="0"/>
                                  </p:stCondLst>
                                  <p:childTnLst>
                                    <p:animEffect transition="out" filter="dissolve">
                                      <p:cBhvr>
                                        <p:cTn id="195" dur="500"/>
                                        <p:tgtEl>
                                          <p:spTgt spid="26"/>
                                        </p:tgtEl>
                                      </p:cBhvr>
                                    </p:animEffect>
                                    <p:set>
                                      <p:cBhvr>
                                        <p:cTn id="196" dur="1" fill="hold">
                                          <p:stCondLst>
                                            <p:cond delay="499"/>
                                          </p:stCondLst>
                                        </p:cTn>
                                        <p:tgtEl>
                                          <p:spTgt spid="26"/>
                                        </p:tgtEl>
                                        <p:attrNameLst>
                                          <p:attrName>style.visibility</p:attrName>
                                        </p:attrNameLst>
                                      </p:cBhvr>
                                      <p:to>
                                        <p:strVal val="hidden"/>
                                      </p:to>
                                    </p:set>
                                  </p:childTnLst>
                                </p:cTn>
                              </p:par>
                              <p:par>
                                <p:cTn id="197" presetID="9" presetClass="exit" presetSubtype="0" fill="hold" nodeType="withEffect">
                                  <p:stCondLst>
                                    <p:cond delay="0"/>
                                  </p:stCondLst>
                                  <p:childTnLst>
                                    <p:animEffect transition="out" filter="dissolve">
                                      <p:cBhvr>
                                        <p:cTn id="198" dur="500"/>
                                        <p:tgtEl>
                                          <p:spTgt spid="29"/>
                                        </p:tgtEl>
                                      </p:cBhvr>
                                    </p:animEffect>
                                    <p:set>
                                      <p:cBhvr>
                                        <p:cTn id="199" dur="1" fill="hold">
                                          <p:stCondLst>
                                            <p:cond delay="499"/>
                                          </p:stCondLst>
                                        </p:cTn>
                                        <p:tgtEl>
                                          <p:spTgt spid="29"/>
                                        </p:tgtEl>
                                        <p:attrNameLst>
                                          <p:attrName>style.visibility</p:attrName>
                                        </p:attrNameLst>
                                      </p:cBhvr>
                                      <p:to>
                                        <p:strVal val="hidden"/>
                                      </p:to>
                                    </p:set>
                                  </p:childTnLst>
                                </p:cTn>
                              </p:par>
                              <p:par>
                                <p:cTn id="200" presetID="9" presetClass="exit" presetSubtype="0" fill="hold" grpId="1" nodeType="withEffect">
                                  <p:stCondLst>
                                    <p:cond delay="0"/>
                                  </p:stCondLst>
                                  <p:childTnLst>
                                    <p:animEffect transition="out" filter="dissolve">
                                      <p:cBhvr>
                                        <p:cTn id="201" dur="500"/>
                                        <p:tgtEl>
                                          <p:spTgt spid="59"/>
                                        </p:tgtEl>
                                      </p:cBhvr>
                                    </p:animEffect>
                                    <p:set>
                                      <p:cBhvr>
                                        <p:cTn id="202" dur="1" fill="hold">
                                          <p:stCondLst>
                                            <p:cond delay="499"/>
                                          </p:stCondLst>
                                        </p:cTn>
                                        <p:tgtEl>
                                          <p:spTgt spid="59"/>
                                        </p:tgtEl>
                                        <p:attrNameLst>
                                          <p:attrName>style.visibility</p:attrName>
                                        </p:attrNameLst>
                                      </p:cBhvr>
                                      <p:to>
                                        <p:strVal val="hidden"/>
                                      </p:to>
                                    </p:set>
                                  </p:childTnLst>
                                </p:cTn>
                              </p:par>
                              <p:par>
                                <p:cTn id="203" presetID="9" presetClass="exit" presetSubtype="0" fill="hold" grpId="1" nodeType="withEffect">
                                  <p:stCondLst>
                                    <p:cond delay="0"/>
                                  </p:stCondLst>
                                  <p:childTnLst>
                                    <p:animEffect transition="out" filter="dissolve">
                                      <p:cBhvr>
                                        <p:cTn id="204" dur="500"/>
                                        <p:tgtEl>
                                          <p:spTgt spid="60"/>
                                        </p:tgtEl>
                                      </p:cBhvr>
                                    </p:animEffect>
                                    <p:set>
                                      <p:cBhvr>
                                        <p:cTn id="205" dur="1" fill="hold">
                                          <p:stCondLst>
                                            <p:cond delay="499"/>
                                          </p:stCondLst>
                                        </p:cTn>
                                        <p:tgtEl>
                                          <p:spTgt spid="60"/>
                                        </p:tgtEl>
                                        <p:attrNameLst>
                                          <p:attrName>style.visibility</p:attrName>
                                        </p:attrNameLst>
                                      </p:cBhvr>
                                      <p:to>
                                        <p:strVal val="hidden"/>
                                      </p:to>
                                    </p:set>
                                  </p:childTnLst>
                                </p:cTn>
                              </p:par>
                              <p:par>
                                <p:cTn id="206" presetID="9" presetClass="exit" presetSubtype="0" fill="hold" nodeType="withEffect">
                                  <p:stCondLst>
                                    <p:cond delay="0"/>
                                  </p:stCondLst>
                                  <p:childTnLst>
                                    <p:animEffect transition="out" filter="dissolve">
                                      <p:cBhvr>
                                        <p:cTn id="207" dur="500"/>
                                        <p:tgtEl>
                                          <p:spTgt spid="61"/>
                                        </p:tgtEl>
                                      </p:cBhvr>
                                    </p:animEffect>
                                    <p:set>
                                      <p:cBhvr>
                                        <p:cTn id="208" dur="1" fill="hold">
                                          <p:stCondLst>
                                            <p:cond delay="499"/>
                                          </p:stCondLst>
                                        </p:cTn>
                                        <p:tgtEl>
                                          <p:spTgt spid="61"/>
                                        </p:tgtEl>
                                        <p:attrNameLst>
                                          <p:attrName>style.visibility</p:attrName>
                                        </p:attrNameLst>
                                      </p:cBhvr>
                                      <p:to>
                                        <p:strVal val="hidden"/>
                                      </p:to>
                                    </p:set>
                                  </p:childTnLst>
                                </p:cTn>
                              </p:par>
                              <p:par>
                                <p:cTn id="209" presetID="9" presetClass="exit" presetSubtype="0" fill="hold" nodeType="withEffect">
                                  <p:stCondLst>
                                    <p:cond delay="0"/>
                                  </p:stCondLst>
                                  <p:childTnLst>
                                    <p:animEffect transition="out" filter="dissolve">
                                      <p:cBhvr>
                                        <p:cTn id="210" dur="500"/>
                                        <p:tgtEl>
                                          <p:spTgt spid="62"/>
                                        </p:tgtEl>
                                      </p:cBhvr>
                                    </p:animEffect>
                                    <p:set>
                                      <p:cBhvr>
                                        <p:cTn id="211" dur="1" fill="hold">
                                          <p:stCondLst>
                                            <p:cond delay="499"/>
                                          </p:stCondLst>
                                        </p:cTn>
                                        <p:tgtEl>
                                          <p:spTgt spid="62"/>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63"/>
                                        </p:tgtEl>
                                      </p:cBhvr>
                                    </p:animEffect>
                                    <p:set>
                                      <p:cBhvr>
                                        <p:cTn id="214" dur="1" fill="hold">
                                          <p:stCondLst>
                                            <p:cond delay="499"/>
                                          </p:stCondLst>
                                        </p:cTn>
                                        <p:tgtEl>
                                          <p:spTgt spid="63"/>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64"/>
                                        </p:tgtEl>
                                      </p:cBhvr>
                                    </p:animEffect>
                                    <p:set>
                                      <p:cBhvr>
                                        <p:cTn id="217" dur="1" fill="hold">
                                          <p:stCondLst>
                                            <p:cond delay="499"/>
                                          </p:stCondLst>
                                        </p:cTn>
                                        <p:tgtEl>
                                          <p:spTgt spid="64"/>
                                        </p:tgtEl>
                                        <p:attrNameLst>
                                          <p:attrName>style.visibility</p:attrName>
                                        </p:attrNameLst>
                                      </p:cBhvr>
                                      <p:to>
                                        <p:strVal val="hidden"/>
                                      </p:to>
                                    </p:set>
                                  </p:childTnLst>
                                </p:cTn>
                              </p:par>
                              <p:par>
                                <p:cTn id="218" presetID="9" presetClass="exit" presetSubtype="0" fill="hold" grpId="2" nodeType="withEffect">
                                  <p:stCondLst>
                                    <p:cond delay="0"/>
                                  </p:stCondLst>
                                  <p:childTnLst>
                                    <p:animEffect transition="out" filter="dissolve">
                                      <p:cBhvr>
                                        <p:cTn id="219" dur="500"/>
                                        <p:tgtEl>
                                          <p:spTgt spid="65"/>
                                        </p:tgtEl>
                                      </p:cBhvr>
                                    </p:animEffect>
                                    <p:set>
                                      <p:cBhvr>
                                        <p:cTn id="220" dur="1" fill="hold">
                                          <p:stCondLst>
                                            <p:cond delay="499"/>
                                          </p:stCondLst>
                                        </p:cTn>
                                        <p:tgtEl>
                                          <p:spTgt spid="65"/>
                                        </p:tgtEl>
                                        <p:attrNameLst>
                                          <p:attrName>style.visibility</p:attrName>
                                        </p:attrNameLst>
                                      </p:cBhvr>
                                      <p:to>
                                        <p:strVal val="hidden"/>
                                      </p:to>
                                    </p:set>
                                  </p:childTnLst>
                                </p:cTn>
                              </p:par>
                              <p:par>
                                <p:cTn id="221" presetID="9" presetClass="exit" presetSubtype="0" fill="hold" grpId="1" nodeType="withEffect">
                                  <p:stCondLst>
                                    <p:cond delay="0"/>
                                  </p:stCondLst>
                                  <p:childTnLst>
                                    <p:animEffect transition="out" filter="dissolve">
                                      <p:cBhvr>
                                        <p:cTn id="222" dur="500"/>
                                        <p:tgtEl>
                                          <p:spTgt spid="15"/>
                                        </p:tgtEl>
                                      </p:cBhvr>
                                    </p:animEffect>
                                    <p:set>
                                      <p:cBhvr>
                                        <p:cTn id="223" dur="1" fill="hold">
                                          <p:stCondLst>
                                            <p:cond delay="499"/>
                                          </p:stCondLst>
                                        </p:cTn>
                                        <p:tgtEl>
                                          <p:spTgt spid="15"/>
                                        </p:tgtEl>
                                        <p:attrNameLst>
                                          <p:attrName>style.visibility</p:attrName>
                                        </p:attrNameLst>
                                      </p:cBhvr>
                                      <p:to>
                                        <p:strVal val="hidden"/>
                                      </p:to>
                                    </p:set>
                                  </p:childTnLst>
                                </p:cTn>
                              </p:par>
                              <p:par>
                                <p:cTn id="224" presetID="9" presetClass="exit" presetSubtype="0" fill="hold" grpId="1" nodeType="withEffect">
                                  <p:stCondLst>
                                    <p:cond delay="0"/>
                                  </p:stCondLst>
                                  <p:childTnLst>
                                    <p:animEffect transition="out" filter="dissolve">
                                      <p:cBhvr>
                                        <p:cTn id="225" dur="500"/>
                                        <p:tgtEl>
                                          <p:spTgt spid="57"/>
                                        </p:tgtEl>
                                      </p:cBhvr>
                                    </p:animEffect>
                                    <p:set>
                                      <p:cBhvr>
                                        <p:cTn id="226"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3" grpId="0"/>
      <p:bldP spid="35" grpId="0"/>
      <p:bldP spid="39" grpId="0"/>
      <p:bldP spid="34" grpId="0"/>
      <p:bldP spid="34" grpId="1"/>
      <p:bldP spid="3" grpId="0"/>
      <p:bldP spid="3" grpId="1"/>
      <p:bldP spid="4" grpId="0"/>
      <p:bldP spid="4" grpId="1"/>
      <p:bldP spid="5" grpId="0"/>
      <p:bldP spid="5" grpId="1"/>
      <p:bldP spid="10" grpId="0"/>
      <p:bldP spid="10" grpId="1"/>
      <p:bldP spid="57" grpId="0"/>
      <p:bldP spid="57" grpId="1"/>
      <p:bldP spid="58" grpId="0"/>
      <p:bldP spid="58" grpId="1"/>
      <p:bldP spid="59" grpId="0"/>
      <p:bldP spid="59" grpId="1"/>
      <p:bldP spid="60" grpId="0"/>
      <p:bldP spid="60" grpId="1"/>
      <p:bldP spid="63" grpId="0" animBg="1"/>
      <p:bldP spid="63" grpId="1"/>
      <p:bldP spid="65" grpId="1" animBg="1"/>
      <p:bldP spid="65" grpId="2" animBg="1"/>
      <p:bldP spid="15" grpId="0"/>
      <p:bldP spid="15" grpId="1"/>
      <p:bldP spid="69" grpId="0"/>
      <p:bldP spid="69" grpId="1"/>
      <p:bldP spid="70" grpId="0"/>
      <p:bldP spid="70" grpId="1"/>
      <p:bldP spid="71" grpId="0"/>
      <p:bldP spid="71" grpId="1"/>
      <p:bldP spid="16" grpId="0"/>
      <p:bldP spid="16" grpId="1"/>
      <p:bldP spid="19" grpId="0"/>
      <p:bldP spid="19" grpId="1"/>
      <p:bldP spid="19" grpId="2"/>
      <p:bldP spid="72" grpId="0"/>
      <p:bldP spid="72" grpId="1"/>
      <p:bldP spid="20" grpId="0"/>
      <p:bldP spid="20" grpId="1"/>
      <p:bldP spid="26" grpId="0" animBg="1"/>
      <p:bldP spid="2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Forms of inference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8" name="Oval 27">
            <a:extLst>
              <a:ext uri="{FF2B5EF4-FFF2-40B4-BE49-F238E27FC236}">
                <a16:creationId xmlns:a16="http://schemas.microsoft.com/office/drawing/2014/main" id="{58959DAD-5443-EA43-97EA-03022983DC81}"/>
              </a:ext>
            </a:extLst>
          </p:cNvPr>
          <p:cNvSpPr/>
          <p:nvPr/>
        </p:nvSpPr>
        <p:spPr>
          <a:xfrm>
            <a:off x="8447315" y="1523279"/>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7" name="Rectangle 6">
            <a:extLst>
              <a:ext uri="{FF2B5EF4-FFF2-40B4-BE49-F238E27FC236}">
                <a16:creationId xmlns:a16="http://schemas.microsoft.com/office/drawing/2014/main" id="{019B2C49-F7A8-DD48-9F96-6454447FA9F7}"/>
              </a:ext>
            </a:extLst>
          </p:cNvPr>
          <p:cNvSpPr/>
          <p:nvPr/>
        </p:nvSpPr>
        <p:spPr>
          <a:xfrm>
            <a:off x="9212029" y="199067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11" name="Rectangle 10">
            <a:extLst>
              <a:ext uri="{FF2B5EF4-FFF2-40B4-BE49-F238E27FC236}">
                <a16:creationId xmlns:a16="http://schemas.microsoft.com/office/drawing/2014/main" id="{84E4FC63-1CEF-1B4D-BF6F-38E577CA153A}"/>
              </a:ext>
            </a:extLst>
          </p:cNvPr>
          <p:cNvSpPr/>
          <p:nvPr/>
        </p:nvSpPr>
        <p:spPr>
          <a:xfrm>
            <a:off x="9162154" y="3277994"/>
            <a:ext cx="768159"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𝜎</a:t>
            </a:r>
            <a:r>
              <a:rPr lang="en-US" sz="4400" b="1" baseline="30000" dirty="0">
                <a:solidFill>
                  <a:srgbClr val="7030A0"/>
                </a:solidFill>
                <a:latin typeface="Lucida Handwriting" panose="03010101010101010101" pitchFamily="66" charset="77"/>
              </a:rPr>
              <a:t>2</a:t>
            </a:r>
            <a:endParaRPr lang="en-US" sz="4400" dirty="0"/>
          </a:p>
        </p:txBody>
      </p:sp>
      <p:sp>
        <p:nvSpPr>
          <p:cNvPr id="35" name="TextBox 34">
            <a:extLst>
              <a:ext uri="{FF2B5EF4-FFF2-40B4-BE49-F238E27FC236}">
                <a16:creationId xmlns:a16="http://schemas.microsoft.com/office/drawing/2014/main" id="{9B99A180-CA51-C341-8139-243879EC01BD}"/>
              </a:ext>
            </a:extLst>
          </p:cNvPr>
          <p:cNvSpPr txBox="1"/>
          <p:nvPr/>
        </p:nvSpPr>
        <p:spPr>
          <a:xfrm>
            <a:off x="9608052" y="1990672"/>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39" name="TextBox 38">
            <a:extLst>
              <a:ext uri="{FF2B5EF4-FFF2-40B4-BE49-F238E27FC236}">
                <a16:creationId xmlns:a16="http://schemas.microsoft.com/office/drawing/2014/main" id="{D431F316-C38B-6544-BE5B-680CC7968621}"/>
              </a:ext>
            </a:extLst>
          </p:cNvPr>
          <p:cNvSpPr txBox="1"/>
          <p:nvPr/>
        </p:nvSpPr>
        <p:spPr>
          <a:xfrm>
            <a:off x="9715291" y="3277993"/>
            <a:ext cx="862737" cy="769441"/>
          </a:xfrm>
          <a:prstGeom prst="rect">
            <a:avLst/>
          </a:prstGeom>
          <a:noFill/>
        </p:spPr>
        <p:txBody>
          <a:bodyPr wrap="none" rtlCol="0">
            <a:spAutoFit/>
          </a:bodyPr>
          <a:lstStyle/>
          <a:p>
            <a:r>
              <a:rPr lang="en-US" sz="4400" b="1" dirty="0">
                <a:latin typeface="Lucida Handwriting" panose="03010101010101010101" pitchFamily="66" charset="77"/>
              </a:rPr>
              <a:t>-</a:t>
            </a:r>
            <a:r>
              <a:rPr lang="en-US" sz="4400" b="1" dirty="0">
                <a:solidFill>
                  <a:srgbClr val="FF0000"/>
                </a:solidFill>
                <a:latin typeface="Lucida Handwriting" panose="03010101010101010101" pitchFamily="66" charset="77"/>
              </a:rPr>
              <a:t> !</a:t>
            </a:r>
          </a:p>
        </p:txBody>
      </p:sp>
      <p:sp>
        <p:nvSpPr>
          <p:cNvPr id="8" name="TextBox 7">
            <a:extLst>
              <a:ext uri="{FF2B5EF4-FFF2-40B4-BE49-F238E27FC236}">
                <a16:creationId xmlns:a16="http://schemas.microsoft.com/office/drawing/2014/main" id="{39AC480E-C977-2B4F-A68F-EF8426590418}"/>
              </a:ext>
            </a:extLst>
          </p:cNvPr>
          <p:cNvSpPr txBox="1"/>
          <p:nvPr/>
        </p:nvSpPr>
        <p:spPr>
          <a:xfrm>
            <a:off x="781054" y="1990672"/>
            <a:ext cx="2963632"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Confidence interval</a:t>
            </a:r>
          </a:p>
          <a:p>
            <a:pPr marL="285750" indent="-285750">
              <a:buFont typeface="Arial" panose="020B0604020202020204" pitchFamily="34" charset="0"/>
              <a:buChar char="•"/>
            </a:pPr>
            <a:r>
              <a:rPr lang="en-US" sz="2400" dirty="0"/>
              <a:t>Rejection region</a:t>
            </a:r>
          </a:p>
          <a:p>
            <a:pPr marL="285750" indent="-285750">
              <a:buFont typeface="Arial" panose="020B0604020202020204" pitchFamily="34" charset="0"/>
              <a:buChar char="•"/>
            </a:pPr>
            <a:r>
              <a:rPr lang="en-US" sz="2400" dirty="0"/>
              <a:t>Level of significance</a:t>
            </a:r>
          </a:p>
        </p:txBody>
      </p:sp>
      <p:sp>
        <p:nvSpPr>
          <p:cNvPr id="9" name="TextBox 8">
            <a:extLst>
              <a:ext uri="{FF2B5EF4-FFF2-40B4-BE49-F238E27FC236}">
                <a16:creationId xmlns:a16="http://schemas.microsoft.com/office/drawing/2014/main" id="{5EBFE2E7-CBE6-E24E-B002-1152B9BD109D}"/>
              </a:ext>
            </a:extLst>
          </p:cNvPr>
          <p:cNvSpPr txBox="1"/>
          <p:nvPr/>
        </p:nvSpPr>
        <p:spPr>
          <a:xfrm>
            <a:off x="3079664" y="1581948"/>
            <a:ext cx="3010761" cy="523220"/>
          </a:xfrm>
          <a:prstGeom prst="rect">
            <a:avLst/>
          </a:prstGeom>
          <a:noFill/>
        </p:spPr>
        <p:txBody>
          <a:bodyPr wrap="none" rtlCol="0">
            <a:spAutoFit/>
          </a:bodyPr>
          <a:lstStyle/>
          <a:p>
            <a:r>
              <a:rPr lang="en-US" sz="2800" dirty="0"/>
              <a:t>confidence interval</a:t>
            </a:r>
          </a:p>
        </p:txBody>
      </p:sp>
      <p:sp>
        <p:nvSpPr>
          <p:cNvPr id="12" name="TextBox 11">
            <a:extLst>
              <a:ext uri="{FF2B5EF4-FFF2-40B4-BE49-F238E27FC236}">
                <a16:creationId xmlns:a16="http://schemas.microsoft.com/office/drawing/2014/main" id="{E68F8E14-1A5F-0943-8007-E3606779DB38}"/>
              </a:ext>
            </a:extLst>
          </p:cNvPr>
          <p:cNvSpPr txBox="1"/>
          <p:nvPr/>
        </p:nvSpPr>
        <p:spPr>
          <a:xfrm>
            <a:off x="868453" y="1581948"/>
            <a:ext cx="2263761" cy="523220"/>
          </a:xfrm>
          <a:prstGeom prst="rect">
            <a:avLst/>
          </a:prstGeom>
          <a:noFill/>
        </p:spPr>
        <p:txBody>
          <a:bodyPr wrap="none" rtlCol="0">
            <a:spAutoFit/>
          </a:bodyPr>
          <a:lstStyle/>
          <a:p>
            <a:r>
              <a:rPr lang="en-US" sz="2800" b="1" dirty="0">
                <a:solidFill>
                  <a:srgbClr val="0070C0"/>
                </a:solidFill>
                <a:latin typeface="Lucida Handwriting" panose="03010101010101010101" pitchFamily="66" charset="77"/>
              </a:rPr>
              <a:t>100(1-𝛼)%</a:t>
            </a:r>
          </a:p>
        </p:txBody>
      </p:sp>
      <p:sp>
        <p:nvSpPr>
          <p:cNvPr id="42" name="Rectangle 41">
            <a:extLst>
              <a:ext uri="{FF2B5EF4-FFF2-40B4-BE49-F238E27FC236}">
                <a16:creationId xmlns:a16="http://schemas.microsoft.com/office/drawing/2014/main" id="{392BE353-3FA9-7D41-935B-B07B418BFFDE}"/>
              </a:ext>
            </a:extLst>
          </p:cNvPr>
          <p:cNvSpPr/>
          <p:nvPr/>
        </p:nvSpPr>
        <p:spPr>
          <a:xfrm>
            <a:off x="9683290" y="3160223"/>
            <a:ext cx="494046" cy="769441"/>
          </a:xfrm>
          <a:prstGeom prst="rect">
            <a:avLst/>
          </a:prstGeom>
        </p:spPr>
        <p:txBody>
          <a:bodyPr wrap="none">
            <a:spAutoFit/>
          </a:bodyPr>
          <a:lstStyle/>
          <a:p>
            <a:r>
              <a:rPr lang="en-US" sz="4400" b="1" dirty="0">
                <a:solidFill>
                  <a:srgbClr val="7030A0"/>
                </a:solidFill>
                <a:latin typeface="Lucida Handwriting" panose="03010101010101010101" pitchFamily="66" charset="77"/>
              </a:rPr>
              <a:t>𝜇</a:t>
            </a:r>
            <a:endParaRPr lang="en-US" sz="4400" dirty="0"/>
          </a:p>
        </p:txBody>
      </p:sp>
      <p:sp>
        <p:nvSpPr>
          <p:cNvPr id="21" name="Rectangle 20">
            <a:extLst>
              <a:ext uri="{FF2B5EF4-FFF2-40B4-BE49-F238E27FC236}">
                <a16:creationId xmlns:a16="http://schemas.microsoft.com/office/drawing/2014/main" id="{8155C54F-E3F6-8B4D-A6AC-B9903C947ABF}"/>
              </a:ext>
            </a:extLst>
          </p:cNvPr>
          <p:cNvSpPr/>
          <p:nvPr/>
        </p:nvSpPr>
        <p:spPr>
          <a:xfrm>
            <a:off x="6173227" y="5434495"/>
            <a:ext cx="333746" cy="369332"/>
          </a:xfrm>
          <a:prstGeom prst="rect">
            <a:avLst/>
          </a:prstGeom>
        </p:spPr>
        <p:txBody>
          <a:bodyPr wrap="square">
            <a:spAutoFit/>
          </a:bodyPr>
          <a:lstStyle/>
          <a:p>
            <a:r>
              <a:rPr lang="en-US" b="1" dirty="0">
                <a:solidFill>
                  <a:schemeClr val="accent6">
                    <a:lumMod val="50000"/>
                  </a:schemeClr>
                </a:solidFill>
                <a:latin typeface="Lucida Handwriting" panose="03010101010101010101" pitchFamily="66" charset="77"/>
              </a:rPr>
              <a:t>x</a:t>
            </a:r>
            <a:endParaRPr lang="en-US" dirty="0">
              <a:solidFill>
                <a:schemeClr val="accent6">
                  <a:lumMod val="50000"/>
                </a:schemeClr>
              </a:solidFill>
            </a:endParaRPr>
          </a:p>
        </p:txBody>
      </p:sp>
      <p:sp>
        <p:nvSpPr>
          <p:cNvPr id="22" name="Rectangle 21">
            <a:extLst>
              <a:ext uri="{FF2B5EF4-FFF2-40B4-BE49-F238E27FC236}">
                <a16:creationId xmlns:a16="http://schemas.microsoft.com/office/drawing/2014/main" id="{F1CEDCF0-DF8D-F74D-9900-C7F3CCC4AACE}"/>
              </a:ext>
            </a:extLst>
          </p:cNvPr>
          <p:cNvSpPr/>
          <p:nvPr/>
        </p:nvSpPr>
        <p:spPr>
          <a:xfrm>
            <a:off x="2703931" y="3922797"/>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23" name="Straight Arrow Connector 22">
            <a:extLst>
              <a:ext uri="{FF2B5EF4-FFF2-40B4-BE49-F238E27FC236}">
                <a16:creationId xmlns:a16="http://schemas.microsoft.com/office/drawing/2014/main" id="{1E4D74A9-E9F3-7147-B81B-D6583DA4C1F9}"/>
              </a:ext>
            </a:extLst>
          </p:cNvPr>
          <p:cNvCxnSpPr>
            <a:cxnSpLocks/>
          </p:cNvCxnSpPr>
          <p:nvPr/>
        </p:nvCxnSpPr>
        <p:spPr>
          <a:xfrm flipV="1">
            <a:off x="2752989" y="4070274"/>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F05F34-1715-B740-99EA-203AB65A2F5D}"/>
              </a:ext>
            </a:extLst>
          </p:cNvPr>
          <p:cNvCxnSpPr>
            <a:cxnSpLocks/>
          </p:cNvCxnSpPr>
          <p:nvPr/>
        </p:nvCxnSpPr>
        <p:spPr>
          <a:xfrm>
            <a:off x="2261714" y="574984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BD6D67C-4F09-274E-9A5B-CEBCBE066113}"/>
              </a:ext>
            </a:extLst>
          </p:cNvPr>
          <p:cNvSpPr/>
          <p:nvPr/>
        </p:nvSpPr>
        <p:spPr>
          <a:xfrm>
            <a:off x="4535767" y="4121729"/>
            <a:ext cx="1391728" cy="369332"/>
          </a:xfrm>
          <a:prstGeom prst="rect">
            <a:avLst/>
          </a:prstGeom>
          <a:ln>
            <a:noFill/>
          </a:ln>
        </p:spPr>
        <p:txBody>
          <a:bodyPr wrap="square">
            <a:spAutoFit/>
          </a:bodyPr>
          <a:lstStyle/>
          <a:p>
            <a:r>
              <a:rPr lang="en-US" dirty="0" err="1">
                <a:solidFill>
                  <a:schemeClr val="accent6">
                    <a:lumMod val="75000"/>
                  </a:schemeClr>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chemeClr val="accent6">
                    <a:lumMod val="50000"/>
                  </a:schemeClr>
                </a:solidFill>
                <a:latin typeface="Lucida Handwriting" panose="03010101010101010101" pitchFamily="66" charset="77"/>
              </a:rPr>
              <a:t>x</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𝛍</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𝛅</a:t>
            </a:r>
            <a:r>
              <a:rPr lang="en-US" dirty="0">
                <a:latin typeface="Lucida Handwriting" panose="03010101010101010101" pitchFamily="66" charset="77"/>
              </a:rPr>
              <a:t>)</a:t>
            </a:r>
            <a:endParaRPr lang="en-US" dirty="0"/>
          </a:p>
        </p:txBody>
      </p:sp>
      <p:cxnSp>
        <p:nvCxnSpPr>
          <p:cNvPr id="26" name="Straight Connector 25">
            <a:extLst>
              <a:ext uri="{FF2B5EF4-FFF2-40B4-BE49-F238E27FC236}">
                <a16:creationId xmlns:a16="http://schemas.microsoft.com/office/drawing/2014/main" id="{4F69094C-4115-2F4D-9186-E2673F37D0F5}"/>
              </a:ext>
            </a:extLst>
          </p:cNvPr>
          <p:cNvCxnSpPr>
            <a:cxnSpLocks/>
          </p:cNvCxnSpPr>
          <p:nvPr/>
        </p:nvCxnSpPr>
        <p:spPr>
          <a:xfrm flipV="1">
            <a:off x="4368015" y="4213400"/>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BAE56D-A752-9949-9C55-25F5F37E4EB7}"/>
              </a:ext>
            </a:extLst>
          </p:cNvPr>
          <p:cNvSpPr/>
          <p:nvPr/>
        </p:nvSpPr>
        <p:spPr>
          <a:xfrm>
            <a:off x="4223618" y="5704592"/>
            <a:ext cx="328936" cy="369332"/>
          </a:xfrm>
          <a:prstGeom prst="rect">
            <a:avLst/>
          </a:prstGeom>
        </p:spPr>
        <p:txBody>
          <a:bodyPr wrap="square">
            <a:spAutoFit/>
          </a:bodyPr>
          <a:lstStyle/>
          <a:p>
            <a:r>
              <a:rPr lang="en-US" b="1" dirty="0">
                <a:solidFill>
                  <a:srgbClr val="7030A0"/>
                </a:solidFill>
                <a:latin typeface="Lucida Handwriting" panose="03010101010101010101" pitchFamily="66" charset="77"/>
              </a:rPr>
              <a:t>𝛍</a:t>
            </a:r>
            <a:endParaRPr lang="en-US" dirty="0"/>
          </a:p>
        </p:txBody>
      </p:sp>
      <p:sp>
        <p:nvSpPr>
          <p:cNvPr id="29" name="Freeform 28">
            <a:extLst>
              <a:ext uri="{FF2B5EF4-FFF2-40B4-BE49-F238E27FC236}">
                <a16:creationId xmlns:a16="http://schemas.microsoft.com/office/drawing/2014/main" id="{88E77045-1EF7-924A-A4DC-7BF62C22ABED}"/>
              </a:ext>
            </a:extLst>
          </p:cNvPr>
          <p:cNvSpPr/>
          <p:nvPr/>
        </p:nvSpPr>
        <p:spPr>
          <a:xfrm>
            <a:off x="3600424" y="4232807"/>
            <a:ext cx="1506552"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A9F5A6BF-F9BF-0C4B-A4C5-2A8C1010D82E}"/>
              </a:ext>
            </a:extLst>
          </p:cNvPr>
          <p:cNvSpPr/>
          <p:nvPr/>
        </p:nvSpPr>
        <p:spPr>
          <a:xfrm>
            <a:off x="2748132" y="4213399"/>
            <a:ext cx="3165231"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DDE09EF-2B7F-BC45-AAD9-B5A0087503D1}"/>
                  </a:ext>
                </a:extLst>
              </p:cNvPr>
              <p:cNvSpPr/>
              <p:nvPr/>
            </p:nvSpPr>
            <p:spPr>
              <a:xfrm>
                <a:off x="5175798" y="4596503"/>
                <a:ext cx="1688347" cy="503408"/>
              </a:xfrm>
              <a:prstGeom prst="rect">
                <a:avLst/>
              </a:prstGeom>
              <a:ln>
                <a:noFill/>
              </a:ln>
            </p:spPr>
            <p:txBody>
              <a:bodyPr wrap="square">
                <a:spAutoFit/>
              </a:bodyPr>
              <a:lstStyle/>
              <a:p>
                <a:r>
                  <a:rPr lang="en-US" dirty="0" err="1">
                    <a:solidFill>
                      <a:schemeClr val="accent4"/>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Xs</a:t>
                </a:r>
                <a:r>
                  <a:rPr lang="en-US" dirty="0">
                    <a:latin typeface="Lucida Handwriting" panose="03010101010101010101" pitchFamily="66" charset="77"/>
                  </a:rPr>
                  <a:t>(</a:t>
                </a:r>
                <a14:m>
                  <m:oMath xmlns:m="http://schemas.openxmlformats.org/officeDocument/2006/math">
                    <m:acc>
                      <m:accPr>
                        <m:chr m:val="̅"/>
                        <m:ctrlPr>
                          <a:rPr lang="en-US" b="1" i="1" smtClean="0">
                            <a:solidFill>
                              <a:srgbClr val="FFC000"/>
                            </a:solidFill>
                            <a:latin typeface="Cambria Math" panose="02040503050406030204" pitchFamily="18" charset="0"/>
                          </a:rPr>
                        </m:ctrlPr>
                      </m:accPr>
                      <m:e>
                        <m:r>
                          <m:rPr>
                            <m:nor/>
                          </m:rPr>
                          <a:rPr lang="en-US" b="1" dirty="0">
                            <a:solidFill>
                              <a:srgbClr val="FFC000"/>
                            </a:solidFill>
                            <a:latin typeface="Lucida Handwriting" panose="03010101010101010101" pitchFamily="66" charset="77"/>
                          </a:rPr>
                          <m:t>x</m:t>
                        </m:r>
                      </m:e>
                    </m:acc>
                    <m:r>
                      <a:rPr lang="en-US" b="1" i="1" baseline="-25000">
                        <a:solidFill>
                          <a:srgbClr val="FFC000"/>
                        </a:solidFill>
                        <a:latin typeface="Cambria Math" panose="02040503050406030204" pitchFamily="18" charset="0"/>
                      </a:rPr>
                      <m:t>𝑺</m:t>
                    </m:r>
                  </m:oMath>
                </a14:m>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14:m>
                  <m:oMath xmlns:m="http://schemas.openxmlformats.org/officeDocument/2006/math">
                    <m:f>
                      <m:fPr>
                        <m:ctrlPr>
                          <a:rPr lang="en-US" b="1" i="1">
                            <a:solidFill>
                              <a:srgbClr val="7030A0"/>
                            </a:solidFill>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solidFill>
                                  <a:srgbClr val="7030A0"/>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n</m:t>
                            </m:r>
                          </m:e>
                        </m:rad>
                      </m:den>
                    </m:f>
                  </m:oMath>
                </a14:m>
                <a:r>
                  <a:rPr lang="en-US" dirty="0">
                    <a:latin typeface="Lucida Handwriting" panose="03010101010101010101" pitchFamily="66" charset="77"/>
                  </a:rPr>
                  <a:t>)</a:t>
                </a:r>
                <a:endParaRPr lang="en-US" dirty="0"/>
              </a:p>
            </p:txBody>
          </p:sp>
        </mc:Choice>
        <mc:Fallback xmlns="">
          <p:sp>
            <p:nvSpPr>
              <p:cNvPr id="31" name="Rectangle 30">
                <a:extLst>
                  <a:ext uri="{FF2B5EF4-FFF2-40B4-BE49-F238E27FC236}">
                    <a16:creationId xmlns:a16="http://schemas.microsoft.com/office/drawing/2014/main" id="{EDDE09EF-2B7F-BC45-AAD9-B5A0087503D1}"/>
                  </a:ext>
                </a:extLst>
              </p:cNvPr>
              <p:cNvSpPr>
                <a:spLocks noRot="1" noChangeAspect="1" noMove="1" noResize="1" noEditPoints="1" noAdjustHandles="1" noChangeArrowheads="1" noChangeShapeType="1" noTextEdit="1"/>
              </p:cNvSpPr>
              <p:nvPr/>
            </p:nvSpPr>
            <p:spPr>
              <a:xfrm>
                <a:off x="5175798" y="4596503"/>
                <a:ext cx="1688347" cy="503408"/>
              </a:xfrm>
              <a:prstGeom prst="rect">
                <a:avLst/>
              </a:prstGeom>
              <a:blipFill>
                <a:blip r:embed="rId3"/>
                <a:stretch>
                  <a:fillRect l="-3788" r="-2273" b="-2439"/>
                </a:stretch>
              </a:blipFill>
              <a:ln>
                <a:no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99CDD9A2-9CAA-6C4D-9C56-32A3593B3C09}"/>
              </a:ext>
            </a:extLst>
          </p:cNvPr>
          <p:cNvCxnSpPr>
            <a:cxnSpLocks/>
          </p:cNvCxnSpPr>
          <p:nvPr/>
        </p:nvCxnSpPr>
        <p:spPr>
          <a:xfrm flipV="1">
            <a:off x="4613564" y="5008615"/>
            <a:ext cx="562234" cy="225206"/>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62F5127-1205-934D-9D78-61A86BFCE03A}"/>
                  </a:ext>
                </a:extLst>
              </p:cNvPr>
              <p:cNvSpPr/>
              <p:nvPr/>
            </p:nvSpPr>
            <p:spPr>
              <a:xfrm>
                <a:off x="6147013" y="5704592"/>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4"/>
                              </a:solidFill>
                              <a:latin typeface="Cambria Math" panose="02040503050406030204" pitchFamily="18" charset="0"/>
                            </a:rPr>
                          </m:ctrlPr>
                        </m:accPr>
                        <m:e>
                          <m:r>
                            <m:rPr>
                              <m:nor/>
                            </m:rPr>
                            <a:rPr lang="en-US" b="1" dirty="0">
                              <a:solidFill>
                                <a:schemeClr val="accent4"/>
                              </a:solidFill>
                              <a:latin typeface="Lucida Handwriting" panose="03010101010101010101" pitchFamily="66" charset="77"/>
                            </a:rPr>
                            <m:t>x</m:t>
                          </m:r>
                        </m:e>
                      </m:acc>
                      <m:r>
                        <a:rPr lang="en-US" b="1" i="1" baseline="-25000">
                          <a:solidFill>
                            <a:schemeClr val="accent4"/>
                          </a:solidFill>
                          <a:latin typeface="Cambria Math" panose="02040503050406030204" pitchFamily="18" charset="0"/>
                        </a:rPr>
                        <m:t>𝑺</m:t>
                      </m:r>
                    </m:oMath>
                  </m:oMathPara>
                </a14:m>
                <a:endParaRPr lang="en-US" dirty="0">
                  <a:solidFill>
                    <a:schemeClr val="accent4"/>
                  </a:solidFill>
                </a:endParaRPr>
              </a:p>
            </p:txBody>
          </p:sp>
        </mc:Choice>
        <mc:Fallback xmlns="">
          <p:sp>
            <p:nvSpPr>
              <p:cNvPr id="33" name="Rectangle 32">
                <a:extLst>
                  <a:ext uri="{FF2B5EF4-FFF2-40B4-BE49-F238E27FC236}">
                    <a16:creationId xmlns:a16="http://schemas.microsoft.com/office/drawing/2014/main" id="{162F5127-1205-934D-9D78-61A86BFCE03A}"/>
                  </a:ext>
                </a:extLst>
              </p:cNvPr>
              <p:cNvSpPr>
                <a:spLocks noRot="1" noChangeAspect="1" noMove="1" noResize="1" noEditPoints="1" noAdjustHandles="1" noChangeArrowheads="1" noChangeShapeType="1" noTextEdit="1"/>
              </p:cNvSpPr>
              <p:nvPr/>
            </p:nvSpPr>
            <p:spPr>
              <a:xfrm>
                <a:off x="6147013" y="5704592"/>
                <a:ext cx="473206" cy="369332"/>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A04ECD12-5740-CE41-A591-2227C5F26F06}"/>
              </a:ext>
            </a:extLst>
          </p:cNvPr>
          <p:cNvSpPr/>
          <p:nvPr/>
        </p:nvSpPr>
        <p:spPr>
          <a:xfrm>
            <a:off x="4812425"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D523BC7-BF20-6847-8445-EED1E33AA293}"/>
              </a:ext>
            </a:extLst>
          </p:cNvPr>
          <p:cNvSpPr/>
          <p:nvPr/>
        </p:nvSpPr>
        <p:spPr>
          <a:xfrm>
            <a:off x="4036921"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A344D16-AEF4-F441-B434-E65C7298F251}"/>
              </a:ext>
            </a:extLst>
          </p:cNvPr>
          <p:cNvSpPr/>
          <p:nvPr/>
        </p:nvSpPr>
        <p:spPr>
          <a:xfrm>
            <a:off x="4878188"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93D6039-0DA0-D246-A8F9-FC35A568B105}"/>
              </a:ext>
            </a:extLst>
          </p:cNvPr>
          <p:cNvSpPr/>
          <p:nvPr/>
        </p:nvSpPr>
        <p:spPr>
          <a:xfrm>
            <a:off x="4291747"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A4A58FA-57EB-F942-9EF5-C3A2DB9C177F}"/>
              </a:ext>
            </a:extLst>
          </p:cNvPr>
          <p:cNvSpPr/>
          <p:nvPr/>
        </p:nvSpPr>
        <p:spPr>
          <a:xfrm>
            <a:off x="4525158"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0A8B7A8-3EEB-5047-900E-13229B003ABC}"/>
              </a:ext>
            </a:extLst>
          </p:cNvPr>
          <p:cNvSpPr/>
          <p:nvPr/>
        </p:nvSpPr>
        <p:spPr>
          <a:xfrm>
            <a:off x="4724568"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D42BD56-7FEA-7C4F-A6AE-FF168F403805}"/>
              </a:ext>
            </a:extLst>
          </p:cNvPr>
          <p:cNvSpPr/>
          <p:nvPr/>
        </p:nvSpPr>
        <p:spPr>
          <a:xfrm>
            <a:off x="4891783"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2F7211A-9812-344B-AB7B-5C9E32166168}"/>
              </a:ext>
            </a:extLst>
          </p:cNvPr>
          <p:cNvSpPr/>
          <p:nvPr/>
        </p:nvSpPr>
        <p:spPr>
          <a:xfrm>
            <a:off x="4837959"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0208F67-0B30-3C4C-A1DE-5BA49AE112C9}"/>
              </a:ext>
            </a:extLst>
          </p:cNvPr>
          <p:cNvSpPr/>
          <p:nvPr/>
        </p:nvSpPr>
        <p:spPr>
          <a:xfrm>
            <a:off x="3998177"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972A101-BDE4-2241-8D25-DC8C8D200E2D}"/>
              </a:ext>
            </a:extLst>
          </p:cNvPr>
          <p:cNvSpPr/>
          <p:nvPr/>
        </p:nvSpPr>
        <p:spPr>
          <a:xfrm>
            <a:off x="4946283"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F6D6E6B-DDBE-BB48-9F1B-4082AECD3E7A}"/>
              </a:ext>
            </a:extLst>
          </p:cNvPr>
          <p:cNvSpPr/>
          <p:nvPr/>
        </p:nvSpPr>
        <p:spPr>
          <a:xfrm>
            <a:off x="4330527"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F232311-B733-6744-AE85-4526F58CA9D6}"/>
              </a:ext>
            </a:extLst>
          </p:cNvPr>
          <p:cNvSpPr/>
          <p:nvPr/>
        </p:nvSpPr>
        <p:spPr>
          <a:xfrm>
            <a:off x="4497970"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513D64F-6C6D-1646-97BC-0CDA9BC75C4C}"/>
              </a:ext>
            </a:extLst>
          </p:cNvPr>
          <p:cNvSpPr/>
          <p:nvPr/>
        </p:nvSpPr>
        <p:spPr>
          <a:xfrm>
            <a:off x="4791038"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33B35D7-208E-EB49-9E99-A7B23778EC18}"/>
              </a:ext>
            </a:extLst>
          </p:cNvPr>
          <p:cNvSpPr/>
          <p:nvPr/>
        </p:nvSpPr>
        <p:spPr>
          <a:xfrm>
            <a:off x="5079865"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8283079-94FD-6941-ACDD-9B9FB4F57A65}"/>
              </a:ext>
            </a:extLst>
          </p:cNvPr>
          <p:cNvSpPr/>
          <p:nvPr/>
        </p:nvSpPr>
        <p:spPr>
          <a:xfrm>
            <a:off x="5279275"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69D2DDB-A2E4-A942-A8D1-FE61AA52A1C2}"/>
              </a:ext>
            </a:extLst>
          </p:cNvPr>
          <p:cNvSpPr/>
          <p:nvPr/>
        </p:nvSpPr>
        <p:spPr>
          <a:xfrm>
            <a:off x="5412215"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BB013F-27A3-0D48-AA87-972BF65FCCBC}"/>
              </a:ext>
            </a:extLst>
          </p:cNvPr>
          <p:cNvSpPr/>
          <p:nvPr/>
        </p:nvSpPr>
        <p:spPr>
          <a:xfrm>
            <a:off x="4704412"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2C1069D-77CC-D24D-90D8-EA1F4BB12A61}"/>
              </a:ext>
            </a:extLst>
          </p:cNvPr>
          <p:cNvSpPr/>
          <p:nvPr/>
        </p:nvSpPr>
        <p:spPr>
          <a:xfrm>
            <a:off x="4613390"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09F3CCB-99B3-D944-96F1-3129E1C3EFDB}"/>
              </a:ext>
            </a:extLst>
          </p:cNvPr>
          <p:cNvSpPr/>
          <p:nvPr/>
        </p:nvSpPr>
        <p:spPr>
          <a:xfrm>
            <a:off x="4685022"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6AB565F-CC14-604E-BC86-25CC91C25F34}"/>
              </a:ext>
            </a:extLst>
          </p:cNvPr>
          <p:cNvSpPr/>
          <p:nvPr/>
        </p:nvSpPr>
        <p:spPr>
          <a:xfrm>
            <a:off x="4946925"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2C5BCEE-DFFC-CD40-8F38-EFF3CA22B4CA}"/>
              </a:ext>
            </a:extLst>
          </p:cNvPr>
          <p:cNvSpPr/>
          <p:nvPr/>
        </p:nvSpPr>
        <p:spPr>
          <a:xfrm>
            <a:off x="4913814"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FD27528-5766-B745-80AB-644236DD076B}"/>
              </a:ext>
            </a:extLst>
          </p:cNvPr>
          <p:cNvSpPr/>
          <p:nvPr/>
        </p:nvSpPr>
        <p:spPr>
          <a:xfrm>
            <a:off x="4837959"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4D8218C-3C95-5F48-A5E2-3ECB6741BB2D}"/>
              </a:ext>
            </a:extLst>
          </p:cNvPr>
          <p:cNvSpPr/>
          <p:nvPr/>
        </p:nvSpPr>
        <p:spPr>
          <a:xfrm>
            <a:off x="5019698"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90FB9B6-97FE-4E42-B0AA-ADF6CC2815DF}"/>
              </a:ext>
            </a:extLst>
          </p:cNvPr>
          <p:cNvSpPr/>
          <p:nvPr/>
        </p:nvSpPr>
        <p:spPr>
          <a:xfrm>
            <a:off x="5545149" y="57135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DCC43F7-AE07-084A-B44C-500922436AC8}"/>
              </a:ext>
            </a:extLst>
          </p:cNvPr>
          <p:cNvSpPr txBox="1"/>
          <p:nvPr/>
        </p:nvSpPr>
        <p:spPr>
          <a:xfrm>
            <a:off x="4881134" y="2534455"/>
            <a:ext cx="2432525" cy="646331"/>
          </a:xfrm>
          <a:prstGeom prst="rect">
            <a:avLst/>
          </a:prstGeom>
          <a:noFill/>
        </p:spPr>
        <p:txBody>
          <a:bodyPr wrap="none" rtlCol="0">
            <a:spAutoFit/>
          </a:bodyPr>
          <a:lstStyle/>
          <a:p>
            <a:r>
              <a:rPr lang="en-US" dirty="0"/>
              <a:t>95% confidence interval</a:t>
            </a:r>
          </a:p>
          <a:p>
            <a:r>
              <a:rPr lang="en-US" dirty="0"/>
              <a:t>0.95 confidence interval</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182C0C-0AC8-EB40-A37E-0B66CF11F184}"/>
                  </a:ext>
                </a:extLst>
              </p:cNvPr>
              <p:cNvSpPr txBox="1"/>
              <p:nvPr/>
            </p:nvSpPr>
            <p:spPr>
              <a:xfrm>
                <a:off x="4682872" y="5733810"/>
                <a:ext cx="439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dirty="0">
                              <a:solidFill>
                                <a:srgbClr val="FF0000"/>
                              </a:solidFill>
                            </a:rPr>
                            <m:t> </m:t>
                          </m:r>
                        </m:e>
                      </m:acc>
                    </m:oMath>
                  </m:oMathPara>
                </a14:m>
                <a:endParaRPr lang="en-US" b="1" dirty="0"/>
              </a:p>
            </p:txBody>
          </p:sp>
        </mc:Choice>
        <mc:Fallback xmlns="">
          <p:sp>
            <p:nvSpPr>
              <p:cNvPr id="15" name="TextBox 14">
                <a:extLst>
                  <a:ext uri="{FF2B5EF4-FFF2-40B4-BE49-F238E27FC236}">
                    <a16:creationId xmlns:a16="http://schemas.microsoft.com/office/drawing/2014/main" id="{4C182C0C-0AC8-EB40-A37E-0B66CF11F184}"/>
                  </a:ext>
                </a:extLst>
              </p:cNvPr>
              <p:cNvSpPr txBox="1">
                <a:spLocks noRot="1" noChangeAspect="1" noMove="1" noResize="1" noEditPoints="1" noAdjustHandles="1" noChangeArrowheads="1" noChangeShapeType="1" noTextEdit="1"/>
              </p:cNvSpPr>
              <p:nvPr/>
            </p:nvSpPr>
            <p:spPr>
              <a:xfrm>
                <a:off x="4682872" y="5733810"/>
                <a:ext cx="439544" cy="369332"/>
              </a:xfrm>
              <a:prstGeom prst="rect">
                <a:avLst/>
              </a:prstGeom>
              <a:blipFill>
                <a:blip r:embed="rId5"/>
                <a:stretch>
                  <a:fillRect b="-16129"/>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6ADC2C45-DB67-D341-ACD9-B1D894F29114}"/>
              </a:ext>
            </a:extLst>
          </p:cNvPr>
          <p:cNvCxnSpPr>
            <a:cxnSpLocks/>
          </p:cNvCxnSpPr>
          <p:nvPr/>
        </p:nvCxnSpPr>
        <p:spPr>
          <a:xfrm flipV="1">
            <a:off x="4903700" y="5591175"/>
            <a:ext cx="0" cy="219523"/>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7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39"/>
                                        </p:tgtEl>
                                      </p:cBhvr>
                                    </p:animEffect>
                                    <p:set>
                                      <p:cBhvr>
                                        <p:cTn id="16" dur="1" fill="hold">
                                          <p:stCondLst>
                                            <p:cond delay="499"/>
                                          </p:stCondLst>
                                        </p:cTn>
                                        <p:tgtEl>
                                          <p:spTgt spid="39"/>
                                        </p:tgtEl>
                                        <p:attrNameLst>
                                          <p:attrName>style.visibility</p:attrName>
                                        </p:attrNameLst>
                                      </p:cBhvr>
                                      <p:to>
                                        <p:strVal val="hidden"/>
                                      </p:to>
                                    </p:se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dissolve">
                                      <p:cBhvr>
                                        <p:cTn id="24" dur="500"/>
                                        <p:tgtEl>
                                          <p:spTgt spid="8">
                                            <p:txEl>
                                              <p:pRg st="1" end="1"/>
                                            </p:txEl>
                                          </p:spTgt>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dissolve">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8">
                                            <p:txEl>
                                              <p:pRg st="0" end="0"/>
                                            </p:txEl>
                                          </p:spTgt>
                                        </p:tgtEl>
                                      </p:cBhvr>
                                    </p:animEffect>
                                    <p:set>
                                      <p:cBhvr>
                                        <p:cTn id="33" dur="1" fill="hold">
                                          <p:stCondLst>
                                            <p:cond delay="499"/>
                                          </p:stCondLst>
                                        </p:cTn>
                                        <p:tgtEl>
                                          <p:spTgt spid="8">
                                            <p:txEl>
                                              <p:pRg st="0" end="0"/>
                                            </p:txEl>
                                          </p:spTgt>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8">
                                            <p:txEl>
                                              <p:pRg st="1" end="1"/>
                                            </p:txEl>
                                          </p:spTgt>
                                        </p:tgtEl>
                                      </p:cBhvr>
                                    </p:animEffect>
                                    <p:set>
                                      <p:cBhvr>
                                        <p:cTn id="36" dur="1" fill="hold">
                                          <p:stCondLst>
                                            <p:cond delay="499"/>
                                          </p:stCondLst>
                                        </p:cTn>
                                        <p:tgtEl>
                                          <p:spTgt spid="8">
                                            <p:txEl>
                                              <p:pRg st="1" end="1"/>
                                            </p:txEl>
                                          </p:spTgt>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8">
                                            <p:txEl>
                                              <p:pRg st="2" end="2"/>
                                            </p:txEl>
                                          </p:spTgt>
                                        </p:tgtEl>
                                      </p:cBhvr>
                                    </p:animEffect>
                                    <p:set>
                                      <p:cBhvr>
                                        <p:cTn id="39" dur="1" fill="hold">
                                          <p:stCondLst>
                                            <p:cond delay="499"/>
                                          </p:stCondLst>
                                        </p:cTn>
                                        <p:tgtEl>
                                          <p:spTgt spid="8">
                                            <p:txEl>
                                              <p:pRg st="2" end="2"/>
                                            </p:txEl>
                                          </p:spTgt>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dissolv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1" nodeType="clickEffect">
                                  <p:stCondLst>
                                    <p:cond delay="0"/>
                                  </p:stCondLst>
                                  <p:childTnLst>
                                    <p:animEffect transition="out" filter="dissolve">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par>
                                <p:cTn id="67" presetID="22" presetClass="entr" presetSubtype="4"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childTnLst>
                          </p:cTn>
                        </p:par>
                        <p:par>
                          <p:cTn id="70" fill="hold">
                            <p:stCondLst>
                              <p:cond delay="1000"/>
                            </p:stCondLst>
                            <p:childTnLst>
                              <p:par>
                                <p:cTn id="71" presetID="9"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ssolve">
                                      <p:cBhvr>
                                        <p:cTn id="73" dur="500"/>
                                        <p:tgtEl>
                                          <p:spTgt spid="2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dissolve">
                                      <p:cBhvr>
                                        <p:cTn id="76" dur="500"/>
                                        <p:tgtEl>
                                          <p:spTgt spid="22"/>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childTnLst>
                          </p:cTn>
                        </p:par>
                        <p:par>
                          <p:cTn id="81" fill="hold">
                            <p:stCondLst>
                              <p:cond delay="2000"/>
                            </p:stCondLst>
                            <p:childTnLst>
                              <p:par>
                                <p:cTn id="82" presetID="22" presetClass="entr" presetSubtype="4"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00"/>
                                        <p:tgtEl>
                                          <p:spTgt spid="26"/>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dissolve">
                                      <p:cBhvr>
                                        <p:cTn id="87" dur="500"/>
                                        <p:tgtEl>
                                          <p:spTgt spid="27"/>
                                        </p:tgtEl>
                                      </p:cBhvr>
                                    </p:animEffect>
                                  </p:childTnLst>
                                </p:cTn>
                              </p:par>
                            </p:childTnLst>
                          </p:cTn>
                        </p:par>
                        <p:par>
                          <p:cTn id="88" fill="hold">
                            <p:stCondLst>
                              <p:cond delay="2500"/>
                            </p:stCondLst>
                            <p:childTnLst>
                              <p:par>
                                <p:cTn id="89" presetID="9" presetClass="entr" presetSubtype="0"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dissolve">
                                      <p:cBhvr>
                                        <p:cTn id="91" dur="500"/>
                                        <p:tgtEl>
                                          <p:spTgt spid="2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1"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dissolve">
                                      <p:cBhvr>
                                        <p:cTn id="96" dur="500"/>
                                        <p:tgtEl>
                                          <p:spTgt spid="29"/>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dissolve">
                                      <p:cBhvr>
                                        <p:cTn id="104" dur="500"/>
                                        <p:tgtEl>
                                          <p:spTgt spid="31"/>
                                        </p:tgtEl>
                                      </p:cBhvr>
                                    </p:animEffect>
                                  </p:childTnLst>
                                </p:cTn>
                              </p:par>
                            </p:childTnLst>
                          </p:cTn>
                        </p:par>
                        <p:par>
                          <p:cTn id="105" fill="hold">
                            <p:stCondLst>
                              <p:cond delay="1500"/>
                            </p:stCondLst>
                            <p:childTnLst>
                              <p:par>
                                <p:cTn id="106" presetID="9" presetClass="entr" presetSubtype="0"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dissolve">
                                      <p:cBhvr>
                                        <p:cTn id="108" dur="500"/>
                                        <p:tgtEl>
                                          <p:spTgt spid="33"/>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dissolve">
                                      <p:cBhvr>
                                        <p:cTn id="113" dur="50"/>
                                        <p:tgtEl>
                                          <p:spTgt spid="13"/>
                                        </p:tgtEl>
                                      </p:cBhvr>
                                    </p:animEffect>
                                  </p:childTnLst>
                                </p:cTn>
                              </p:par>
                            </p:childTnLst>
                          </p:cTn>
                        </p:par>
                        <p:par>
                          <p:cTn id="114" fill="hold">
                            <p:stCondLst>
                              <p:cond delay="50"/>
                            </p:stCondLst>
                            <p:childTnLst>
                              <p:par>
                                <p:cTn id="115" presetID="9" presetClass="entr" presetSubtype="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
                                        <p:tgtEl>
                                          <p:spTgt spid="38"/>
                                        </p:tgtEl>
                                      </p:cBhvr>
                                    </p:animEffect>
                                  </p:childTnLst>
                                </p:cTn>
                              </p:par>
                            </p:childTnLst>
                          </p:cTn>
                        </p:par>
                        <p:par>
                          <p:cTn id="118" fill="hold">
                            <p:stCondLst>
                              <p:cond delay="100"/>
                            </p:stCondLst>
                            <p:childTnLst>
                              <p:par>
                                <p:cTn id="119" presetID="9" presetClass="entr" presetSubtype="0" fill="hold" grpId="0" nodeType="after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dissolve">
                                      <p:cBhvr>
                                        <p:cTn id="121" dur="50"/>
                                        <p:tgtEl>
                                          <p:spTgt spid="40"/>
                                        </p:tgtEl>
                                      </p:cBhvr>
                                    </p:animEffect>
                                  </p:childTnLst>
                                </p:cTn>
                              </p:par>
                            </p:childTnLst>
                          </p:cTn>
                        </p:par>
                        <p:par>
                          <p:cTn id="122" fill="hold">
                            <p:stCondLst>
                              <p:cond delay="150"/>
                            </p:stCondLst>
                            <p:childTnLst>
                              <p:par>
                                <p:cTn id="123" presetID="9" presetClass="entr" presetSubtype="0" fill="hold" grpId="0" nodeType="after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
                                        <p:tgtEl>
                                          <p:spTgt spid="41"/>
                                        </p:tgtEl>
                                      </p:cBhvr>
                                    </p:animEffect>
                                  </p:childTnLst>
                                </p:cTn>
                              </p:par>
                            </p:childTnLst>
                          </p:cTn>
                        </p:par>
                        <p:par>
                          <p:cTn id="126" fill="hold">
                            <p:stCondLst>
                              <p:cond delay="200"/>
                            </p:stCondLst>
                            <p:childTnLst>
                              <p:par>
                                <p:cTn id="127" presetID="9" presetClass="entr" presetSubtype="0" fill="hold" grpId="0" nodeType="after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dissolve">
                                      <p:cBhvr>
                                        <p:cTn id="129" dur="50"/>
                                        <p:tgtEl>
                                          <p:spTgt spid="49"/>
                                        </p:tgtEl>
                                      </p:cBhvr>
                                    </p:animEffect>
                                  </p:childTnLst>
                                </p:cTn>
                              </p:par>
                            </p:childTnLst>
                          </p:cTn>
                        </p:par>
                        <p:par>
                          <p:cTn id="130" fill="hold">
                            <p:stCondLst>
                              <p:cond delay="250"/>
                            </p:stCondLst>
                            <p:childTnLst>
                              <p:par>
                                <p:cTn id="131" presetID="9" presetClass="entr" presetSubtype="0" fill="hold" grpId="0" nodeType="after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dissolve">
                                      <p:cBhvr>
                                        <p:cTn id="133" dur="50"/>
                                        <p:tgtEl>
                                          <p:spTgt spid="50"/>
                                        </p:tgtEl>
                                      </p:cBhvr>
                                    </p:animEffect>
                                  </p:childTnLst>
                                </p:cTn>
                              </p:par>
                            </p:childTnLst>
                          </p:cTn>
                        </p:par>
                        <p:par>
                          <p:cTn id="134" fill="hold">
                            <p:stCondLst>
                              <p:cond delay="300"/>
                            </p:stCondLst>
                            <p:childTnLst>
                              <p:par>
                                <p:cTn id="135" presetID="9" presetClass="entr" presetSubtype="0" fill="hold" grpId="0" nodeType="after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dissolve">
                                      <p:cBhvr>
                                        <p:cTn id="137" dur="50"/>
                                        <p:tgtEl>
                                          <p:spTgt spid="52"/>
                                        </p:tgtEl>
                                      </p:cBhvr>
                                    </p:animEffect>
                                  </p:childTnLst>
                                </p:cTn>
                              </p:par>
                            </p:childTnLst>
                          </p:cTn>
                        </p:par>
                        <p:par>
                          <p:cTn id="138" fill="hold">
                            <p:stCondLst>
                              <p:cond delay="350"/>
                            </p:stCondLst>
                            <p:childTnLst>
                              <p:par>
                                <p:cTn id="139" presetID="9" presetClass="entr" presetSubtype="0" fill="hold" grpId="0"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dissolve">
                                      <p:cBhvr>
                                        <p:cTn id="141" dur="50"/>
                                        <p:tgtEl>
                                          <p:spTgt spid="54"/>
                                        </p:tgtEl>
                                      </p:cBhvr>
                                    </p:animEffect>
                                  </p:childTnLst>
                                </p:cTn>
                              </p:par>
                            </p:childTnLst>
                          </p:cTn>
                        </p:par>
                        <p:par>
                          <p:cTn id="142" fill="hold">
                            <p:stCondLst>
                              <p:cond delay="400"/>
                            </p:stCondLst>
                            <p:childTnLst>
                              <p:par>
                                <p:cTn id="143" presetID="9" presetClass="entr" presetSubtype="0" fill="hold" grpId="0" nodeType="after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dissolve">
                                      <p:cBhvr>
                                        <p:cTn id="145" dur="50"/>
                                        <p:tgtEl>
                                          <p:spTgt spid="55"/>
                                        </p:tgtEl>
                                      </p:cBhvr>
                                    </p:animEffect>
                                  </p:childTnLst>
                                </p:cTn>
                              </p:par>
                            </p:childTnLst>
                          </p:cTn>
                        </p:par>
                        <p:par>
                          <p:cTn id="146" fill="hold">
                            <p:stCondLst>
                              <p:cond delay="450"/>
                            </p:stCondLst>
                            <p:childTnLst>
                              <p:par>
                                <p:cTn id="147" presetID="9"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animEffect transition="in" filter="dissolve">
                                      <p:cBhvr>
                                        <p:cTn id="149" dur="50"/>
                                        <p:tgtEl>
                                          <p:spTgt spid="56"/>
                                        </p:tgtEl>
                                      </p:cBhvr>
                                    </p:animEffect>
                                  </p:childTnLst>
                                </p:cTn>
                              </p:par>
                            </p:childTnLst>
                          </p:cTn>
                        </p:par>
                        <p:par>
                          <p:cTn id="150" fill="hold">
                            <p:stCondLst>
                              <p:cond delay="500"/>
                            </p:stCondLst>
                            <p:childTnLst>
                              <p:par>
                                <p:cTn id="151" presetID="9" presetClass="entr" presetSubtype="0" fill="hold" grpId="0" nodeType="after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dissolve">
                                      <p:cBhvr>
                                        <p:cTn id="153" dur="50"/>
                                        <p:tgtEl>
                                          <p:spTgt spid="57"/>
                                        </p:tgtEl>
                                      </p:cBhvr>
                                    </p:animEffect>
                                  </p:childTnLst>
                                </p:cTn>
                              </p:par>
                            </p:childTnLst>
                          </p:cTn>
                        </p:par>
                        <p:par>
                          <p:cTn id="154" fill="hold">
                            <p:stCondLst>
                              <p:cond delay="550"/>
                            </p:stCondLst>
                            <p:childTnLst>
                              <p:par>
                                <p:cTn id="155" presetID="9" presetClass="entr" presetSubtype="0" fill="hold" grpId="0" nodeType="after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dissolve">
                                      <p:cBhvr>
                                        <p:cTn id="157" dur="50"/>
                                        <p:tgtEl>
                                          <p:spTgt spid="58"/>
                                        </p:tgtEl>
                                      </p:cBhvr>
                                    </p:animEffect>
                                  </p:childTnLst>
                                </p:cTn>
                              </p:par>
                            </p:childTnLst>
                          </p:cTn>
                        </p:par>
                        <p:par>
                          <p:cTn id="158" fill="hold">
                            <p:stCondLst>
                              <p:cond delay="600"/>
                            </p:stCondLst>
                            <p:childTnLst>
                              <p:par>
                                <p:cTn id="159" presetID="9" presetClass="entr" presetSubtype="0" fill="hold" grpId="0" nodeType="afterEffect">
                                  <p:stCondLst>
                                    <p:cond delay="0"/>
                                  </p:stCondLst>
                                  <p:childTnLst>
                                    <p:set>
                                      <p:cBhvr>
                                        <p:cTn id="160" dur="1" fill="hold">
                                          <p:stCondLst>
                                            <p:cond delay="0"/>
                                          </p:stCondLst>
                                        </p:cTn>
                                        <p:tgtEl>
                                          <p:spTgt spid="59"/>
                                        </p:tgtEl>
                                        <p:attrNameLst>
                                          <p:attrName>style.visibility</p:attrName>
                                        </p:attrNameLst>
                                      </p:cBhvr>
                                      <p:to>
                                        <p:strVal val="visible"/>
                                      </p:to>
                                    </p:set>
                                    <p:animEffect transition="in" filter="dissolve">
                                      <p:cBhvr>
                                        <p:cTn id="161" dur="50"/>
                                        <p:tgtEl>
                                          <p:spTgt spid="59"/>
                                        </p:tgtEl>
                                      </p:cBhvr>
                                    </p:animEffect>
                                  </p:childTnLst>
                                </p:cTn>
                              </p:par>
                            </p:childTnLst>
                          </p:cTn>
                        </p:par>
                        <p:par>
                          <p:cTn id="162" fill="hold">
                            <p:stCondLst>
                              <p:cond delay="650"/>
                            </p:stCondLst>
                            <p:childTnLst>
                              <p:par>
                                <p:cTn id="163" presetID="9" presetClass="entr" presetSubtype="0" fill="hold" grpId="0" nodeType="afterEffect">
                                  <p:stCondLst>
                                    <p:cond delay="0"/>
                                  </p:stCondLst>
                                  <p:childTnLst>
                                    <p:set>
                                      <p:cBhvr>
                                        <p:cTn id="164" dur="1" fill="hold">
                                          <p:stCondLst>
                                            <p:cond delay="0"/>
                                          </p:stCondLst>
                                        </p:cTn>
                                        <p:tgtEl>
                                          <p:spTgt spid="60"/>
                                        </p:tgtEl>
                                        <p:attrNameLst>
                                          <p:attrName>style.visibility</p:attrName>
                                        </p:attrNameLst>
                                      </p:cBhvr>
                                      <p:to>
                                        <p:strVal val="visible"/>
                                      </p:to>
                                    </p:set>
                                    <p:animEffect transition="in" filter="dissolve">
                                      <p:cBhvr>
                                        <p:cTn id="165" dur="50"/>
                                        <p:tgtEl>
                                          <p:spTgt spid="60"/>
                                        </p:tgtEl>
                                      </p:cBhvr>
                                    </p:animEffect>
                                  </p:childTnLst>
                                </p:cTn>
                              </p:par>
                            </p:childTnLst>
                          </p:cTn>
                        </p:par>
                        <p:par>
                          <p:cTn id="166" fill="hold">
                            <p:stCondLst>
                              <p:cond delay="700"/>
                            </p:stCondLst>
                            <p:childTnLst>
                              <p:par>
                                <p:cTn id="167" presetID="9" presetClass="entr" presetSubtype="0" fill="hold" grpId="0" nodeType="afterEffect">
                                  <p:stCondLst>
                                    <p:cond delay="0"/>
                                  </p:stCondLst>
                                  <p:childTnLst>
                                    <p:set>
                                      <p:cBhvr>
                                        <p:cTn id="168" dur="1" fill="hold">
                                          <p:stCondLst>
                                            <p:cond delay="0"/>
                                          </p:stCondLst>
                                        </p:cTn>
                                        <p:tgtEl>
                                          <p:spTgt spid="61"/>
                                        </p:tgtEl>
                                        <p:attrNameLst>
                                          <p:attrName>style.visibility</p:attrName>
                                        </p:attrNameLst>
                                      </p:cBhvr>
                                      <p:to>
                                        <p:strVal val="visible"/>
                                      </p:to>
                                    </p:set>
                                    <p:animEffect transition="in" filter="dissolve">
                                      <p:cBhvr>
                                        <p:cTn id="169" dur="50"/>
                                        <p:tgtEl>
                                          <p:spTgt spid="61"/>
                                        </p:tgtEl>
                                      </p:cBhvr>
                                    </p:animEffect>
                                  </p:childTnLst>
                                </p:cTn>
                              </p:par>
                            </p:childTnLst>
                          </p:cTn>
                        </p:par>
                        <p:par>
                          <p:cTn id="170" fill="hold">
                            <p:stCondLst>
                              <p:cond delay="750"/>
                            </p:stCondLst>
                            <p:childTnLst>
                              <p:par>
                                <p:cTn id="171" presetID="9" presetClass="entr" presetSubtype="0" fill="hold" grpId="0" nodeType="after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dissolve">
                                      <p:cBhvr>
                                        <p:cTn id="173" dur="50"/>
                                        <p:tgtEl>
                                          <p:spTgt spid="62"/>
                                        </p:tgtEl>
                                      </p:cBhvr>
                                    </p:animEffect>
                                  </p:childTnLst>
                                </p:cTn>
                              </p:par>
                            </p:childTnLst>
                          </p:cTn>
                        </p:par>
                        <p:par>
                          <p:cTn id="174" fill="hold">
                            <p:stCondLst>
                              <p:cond delay="800"/>
                            </p:stCondLst>
                            <p:childTnLst>
                              <p:par>
                                <p:cTn id="175" presetID="9" presetClass="entr" presetSubtype="0" fill="hold" grpId="0" nodeType="afterEffect">
                                  <p:stCondLst>
                                    <p:cond delay="0"/>
                                  </p:stCondLst>
                                  <p:childTnLst>
                                    <p:set>
                                      <p:cBhvr>
                                        <p:cTn id="176" dur="1" fill="hold">
                                          <p:stCondLst>
                                            <p:cond delay="0"/>
                                          </p:stCondLst>
                                        </p:cTn>
                                        <p:tgtEl>
                                          <p:spTgt spid="63"/>
                                        </p:tgtEl>
                                        <p:attrNameLst>
                                          <p:attrName>style.visibility</p:attrName>
                                        </p:attrNameLst>
                                      </p:cBhvr>
                                      <p:to>
                                        <p:strVal val="visible"/>
                                      </p:to>
                                    </p:set>
                                    <p:animEffect transition="in" filter="dissolve">
                                      <p:cBhvr>
                                        <p:cTn id="177" dur="50"/>
                                        <p:tgtEl>
                                          <p:spTgt spid="63"/>
                                        </p:tgtEl>
                                      </p:cBhvr>
                                    </p:animEffect>
                                  </p:childTnLst>
                                </p:cTn>
                              </p:par>
                            </p:childTnLst>
                          </p:cTn>
                        </p:par>
                        <p:par>
                          <p:cTn id="178" fill="hold">
                            <p:stCondLst>
                              <p:cond delay="850"/>
                            </p:stCondLst>
                            <p:childTnLst>
                              <p:par>
                                <p:cTn id="179" presetID="9" presetClass="entr" presetSubtype="0" fill="hold" grpId="0" nodeType="after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dissolve">
                                      <p:cBhvr>
                                        <p:cTn id="181" dur="50"/>
                                        <p:tgtEl>
                                          <p:spTgt spid="64"/>
                                        </p:tgtEl>
                                      </p:cBhvr>
                                    </p:animEffect>
                                  </p:childTnLst>
                                </p:cTn>
                              </p:par>
                            </p:childTnLst>
                          </p:cTn>
                        </p:par>
                        <p:par>
                          <p:cTn id="182" fill="hold">
                            <p:stCondLst>
                              <p:cond delay="900"/>
                            </p:stCondLst>
                            <p:childTnLst>
                              <p:par>
                                <p:cTn id="183" presetID="9" presetClass="entr" presetSubtype="0" fill="hold" grpId="0" nodeType="afterEffect">
                                  <p:stCondLst>
                                    <p:cond delay="0"/>
                                  </p:stCondLst>
                                  <p:childTnLst>
                                    <p:set>
                                      <p:cBhvr>
                                        <p:cTn id="184" dur="1" fill="hold">
                                          <p:stCondLst>
                                            <p:cond delay="0"/>
                                          </p:stCondLst>
                                        </p:cTn>
                                        <p:tgtEl>
                                          <p:spTgt spid="65"/>
                                        </p:tgtEl>
                                        <p:attrNameLst>
                                          <p:attrName>style.visibility</p:attrName>
                                        </p:attrNameLst>
                                      </p:cBhvr>
                                      <p:to>
                                        <p:strVal val="visible"/>
                                      </p:to>
                                    </p:set>
                                    <p:animEffect transition="in" filter="dissolve">
                                      <p:cBhvr>
                                        <p:cTn id="185" dur="50"/>
                                        <p:tgtEl>
                                          <p:spTgt spid="65"/>
                                        </p:tgtEl>
                                      </p:cBhvr>
                                    </p:animEffect>
                                  </p:childTnLst>
                                </p:cTn>
                              </p:par>
                            </p:childTnLst>
                          </p:cTn>
                        </p:par>
                        <p:par>
                          <p:cTn id="186" fill="hold">
                            <p:stCondLst>
                              <p:cond delay="950"/>
                            </p:stCondLst>
                            <p:childTnLst>
                              <p:par>
                                <p:cTn id="187" presetID="9" presetClass="entr" presetSubtype="0" fill="hold" grpId="0" nodeType="afterEffect">
                                  <p:stCondLst>
                                    <p:cond delay="0"/>
                                  </p:stCondLst>
                                  <p:childTnLst>
                                    <p:set>
                                      <p:cBhvr>
                                        <p:cTn id="188" dur="1" fill="hold">
                                          <p:stCondLst>
                                            <p:cond delay="0"/>
                                          </p:stCondLst>
                                        </p:cTn>
                                        <p:tgtEl>
                                          <p:spTgt spid="66"/>
                                        </p:tgtEl>
                                        <p:attrNameLst>
                                          <p:attrName>style.visibility</p:attrName>
                                        </p:attrNameLst>
                                      </p:cBhvr>
                                      <p:to>
                                        <p:strVal val="visible"/>
                                      </p:to>
                                    </p:set>
                                    <p:animEffect transition="in" filter="dissolve">
                                      <p:cBhvr>
                                        <p:cTn id="189" dur="50"/>
                                        <p:tgtEl>
                                          <p:spTgt spid="66"/>
                                        </p:tgtEl>
                                      </p:cBhvr>
                                    </p:animEffect>
                                  </p:childTnLst>
                                </p:cTn>
                              </p:par>
                            </p:childTnLst>
                          </p:cTn>
                        </p:par>
                        <p:par>
                          <p:cTn id="190" fill="hold">
                            <p:stCondLst>
                              <p:cond delay="1000"/>
                            </p:stCondLst>
                            <p:childTnLst>
                              <p:par>
                                <p:cTn id="191" presetID="9" presetClass="entr" presetSubtype="0" fill="hold" grpId="0" nodeType="afterEffect">
                                  <p:stCondLst>
                                    <p:cond delay="0"/>
                                  </p:stCondLst>
                                  <p:childTnLst>
                                    <p:set>
                                      <p:cBhvr>
                                        <p:cTn id="192" dur="1" fill="hold">
                                          <p:stCondLst>
                                            <p:cond delay="0"/>
                                          </p:stCondLst>
                                        </p:cTn>
                                        <p:tgtEl>
                                          <p:spTgt spid="67"/>
                                        </p:tgtEl>
                                        <p:attrNameLst>
                                          <p:attrName>style.visibility</p:attrName>
                                        </p:attrNameLst>
                                      </p:cBhvr>
                                      <p:to>
                                        <p:strVal val="visible"/>
                                      </p:to>
                                    </p:set>
                                    <p:animEffect transition="in" filter="dissolve">
                                      <p:cBhvr>
                                        <p:cTn id="193" dur="50"/>
                                        <p:tgtEl>
                                          <p:spTgt spid="67"/>
                                        </p:tgtEl>
                                      </p:cBhvr>
                                    </p:animEffect>
                                  </p:childTnLst>
                                </p:cTn>
                              </p:par>
                            </p:childTnLst>
                          </p:cTn>
                        </p:par>
                        <p:par>
                          <p:cTn id="194" fill="hold">
                            <p:stCondLst>
                              <p:cond delay="1050"/>
                            </p:stCondLst>
                            <p:childTnLst>
                              <p:par>
                                <p:cTn id="195" presetID="9" presetClass="entr" presetSubtype="0" fill="hold" grpId="0" nodeType="afterEffect">
                                  <p:stCondLst>
                                    <p:cond delay="0"/>
                                  </p:stCondLst>
                                  <p:childTnLst>
                                    <p:set>
                                      <p:cBhvr>
                                        <p:cTn id="196" dur="1" fill="hold">
                                          <p:stCondLst>
                                            <p:cond delay="0"/>
                                          </p:stCondLst>
                                        </p:cTn>
                                        <p:tgtEl>
                                          <p:spTgt spid="68"/>
                                        </p:tgtEl>
                                        <p:attrNameLst>
                                          <p:attrName>style.visibility</p:attrName>
                                        </p:attrNameLst>
                                      </p:cBhvr>
                                      <p:to>
                                        <p:strVal val="visible"/>
                                      </p:to>
                                    </p:set>
                                    <p:animEffect transition="in" filter="dissolve">
                                      <p:cBhvr>
                                        <p:cTn id="197" dur="50"/>
                                        <p:tgtEl>
                                          <p:spTgt spid="68"/>
                                        </p:tgtEl>
                                      </p:cBhvr>
                                    </p:animEffect>
                                  </p:childTnLst>
                                </p:cTn>
                              </p:par>
                            </p:childTnLst>
                          </p:cTn>
                        </p:par>
                        <p:par>
                          <p:cTn id="198" fill="hold">
                            <p:stCondLst>
                              <p:cond delay="1100"/>
                            </p:stCondLst>
                            <p:childTnLst>
                              <p:par>
                                <p:cTn id="199" presetID="9" presetClass="entr" presetSubtype="0" fill="hold" grpId="0" nodeType="afterEffect">
                                  <p:stCondLst>
                                    <p:cond delay="0"/>
                                  </p:stCondLst>
                                  <p:childTnLst>
                                    <p:set>
                                      <p:cBhvr>
                                        <p:cTn id="200" dur="1" fill="hold">
                                          <p:stCondLst>
                                            <p:cond delay="0"/>
                                          </p:stCondLst>
                                        </p:cTn>
                                        <p:tgtEl>
                                          <p:spTgt spid="69"/>
                                        </p:tgtEl>
                                        <p:attrNameLst>
                                          <p:attrName>style.visibility</p:attrName>
                                        </p:attrNameLst>
                                      </p:cBhvr>
                                      <p:to>
                                        <p:strVal val="visible"/>
                                      </p:to>
                                    </p:set>
                                    <p:animEffect transition="in" filter="dissolve">
                                      <p:cBhvr>
                                        <p:cTn id="201" dur="50"/>
                                        <p:tgtEl>
                                          <p:spTgt spid="69"/>
                                        </p:tgtEl>
                                      </p:cBhvr>
                                    </p:animEffect>
                                  </p:childTnLst>
                                </p:cTn>
                              </p:par>
                            </p:childTnLst>
                          </p:cTn>
                        </p:par>
                        <p:par>
                          <p:cTn id="202" fill="hold">
                            <p:stCondLst>
                              <p:cond delay="1150"/>
                            </p:stCondLst>
                            <p:childTnLst>
                              <p:par>
                                <p:cTn id="203" presetID="9" presetClass="entr" presetSubtype="0" fill="hold" grpId="0" nodeType="after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dissolve">
                                      <p:cBhvr>
                                        <p:cTn id="205" dur="50"/>
                                        <p:tgtEl>
                                          <p:spTgt spid="70"/>
                                        </p:tgtEl>
                                      </p:cBhvr>
                                    </p:animEffect>
                                  </p:childTnLst>
                                </p:cTn>
                              </p:par>
                            </p:childTnLst>
                          </p:cTn>
                        </p:par>
                        <p:par>
                          <p:cTn id="206" fill="hold">
                            <p:stCondLst>
                              <p:cond delay="1200"/>
                            </p:stCondLst>
                            <p:childTnLst>
                              <p:par>
                                <p:cTn id="207" presetID="22" presetClass="entr" presetSubtype="4" fill="hold" nodeType="afterEffect">
                                  <p:stCondLst>
                                    <p:cond delay="0"/>
                                  </p:stCondLst>
                                  <p:childTnLst>
                                    <p:set>
                                      <p:cBhvr>
                                        <p:cTn id="208" dur="1" fill="hold">
                                          <p:stCondLst>
                                            <p:cond delay="0"/>
                                          </p:stCondLst>
                                        </p:cTn>
                                        <p:tgtEl>
                                          <p:spTgt spid="19"/>
                                        </p:tgtEl>
                                        <p:attrNameLst>
                                          <p:attrName>style.visibility</p:attrName>
                                        </p:attrNameLst>
                                      </p:cBhvr>
                                      <p:to>
                                        <p:strVal val="visible"/>
                                      </p:to>
                                    </p:set>
                                    <p:animEffect transition="in" filter="wipe(down)">
                                      <p:cBhvr>
                                        <p:cTn id="209" dur="500"/>
                                        <p:tgtEl>
                                          <p:spTgt spid="19"/>
                                        </p:tgtEl>
                                      </p:cBhvr>
                                    </p:animEffect>
                                  </p:childTnLst>
                                </p:cTn>
                              </p:par>
                            </p:childTnLst>
                          </p:cTn>
                        </p:par>
                        <p:par>
                          <p:cTn id="210" fill="hold">
                            <p:stCondLst>
                              <p:cond delay="1700"/>
                            </p:stCondLst>
                            <p:childTnLst>
                              <p:par>
                                <p:cTn id="211" presetID="9" presetClass="entr" presetSubtype="0" fill="hold" grpId="0" nodeType="afterEffect">
                                  <p:stCondLst>
                                    <p:cond delay="0"/>
                                  </p:stCondLst>
                                  <p:childTnLst>
                                    <p:set>
                                      <p:cBhvr>
                                        <p:cTn id="212" dur="1" fill="hold">
                                          <p:stCondLst>
                                            <p:cond delay="0"/>
                                          </p:stCondLst>
                                        </p:cTn>
                                        <p:tgtEl>
                                          <p:spTgt spid="15"/>
                                        </p:tgtEl>
                                        <p:attrNameLst>
                                          <p:attrName>style.visibility</p:attrName>
                                        </p:attrNameLst>
                                      </p:cBhvr>
                                      <p:to>
                                        <p:strVal val="visible"/>
                                      </p:to>
                                    </p:set>
                                    <p:animEffect transition="in" filter="dissolve">
                                      <p:cBhvr>
                                        <p:cTn id="213" dur="500"/>
                                        <p:tgtEl>
                                          <p:spTgt spid="15"/>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xit" presetSubtype="0" fill="hold" grpId="1" nodeType="clickEffect">
                                  <p:stCondLst>
                                    <p:cond delay="0"/>
                                  </p:stCondLst>
                                  <p:childTnLst>
                                    <p:animEffect transition="out" filter="dissolve">
                                      <p:cBhvr>
                                        <p:cTn id="217" dur="500"/>
                                        <p:tgtEl>
                                          <p:spTgt spid="13"/>
                                        </p:tgtEl>
                                      </p:cBhvr>
                                    </p:animEffect>
                                    <p:set>
                                      <p:cBhvr>
                                        <p:cTn id="218" dur="1" fill="hold">
                                          <p:stCondLst>
                                            <p:cond delay="499"/>
                                          </p:stCondLst>
                                        </p:cTn>
                                        <p:tgtEl>
                                          <p:spTgt spid="13"/>
                                        </p:tgtEl>
                                        <p:attrNameLst>
                                          <p:attrName>style.visibility</p:attrName>
                                        </p:attrNameLst>
                                      </p:cBhvr>
                                      <p:to>
                                        <p:strVal val="hidden"/>
                                      </p:to>
                                    </p:set>
                                  </p:childTnLst>
                                </p:cTn>
                              </p:par>
                            </p:childTnLst>
                          </p:cTn>
                        </p:par>
                        <p:par>
                          <p:cTn id="219" fill="hold">
                            <p:stCondLst>
                              <p:cond delay="500"/>
                            </p:stCondLst>
                            <p:childTnLst>
                              <p:par>
                                <p:cTn id="220" presetID="9" presetClass="exit" presetSubtype="0" fill="hold" grpId="1" nodeType="afterEffect">
                                  <p:stCondLst>
                                    <p:cond delay="0"/>
                                  </p:stCondLst>
                                  <p:childTnLst>
                                    <p:animEffect transition="out" filter="dissolve">
                                      <p:cBhvr>
                                        <p:cTn id="221" dur="50"/>
                                        <p:tgtEl>
                                          <p:spTgt spid="38"/>
                                        </p:tgtEl>
                                      </p:cBhvr>
                                    </p:animEffect>
                                    <p:set>
                                      <p:cBhvr>
                                        <p:cTn id="222" dur="1" fill="hold">
                                          <p:stCondLst>
                                            <p:cond delay="49"/>
                                          </p:stCondLst>
                                        </p:cTn>
                                        <p:tgtEl>
                                          <p:spTgt spid="38"/>
                                        </p:tgtEl>
                                        <p:attrNameLst>
                                          <p:attrName>style.visibility</p:attrName>
                                        </p:attrNameLst>
                                      </p:cBhvr>
                                      <p:to>
                                        <p:strVal val="hidden"/>
                                      </p:to>
                                    </p:set>
                                  </p:childTnLst>
                                </p:cTn>
                              </p:par>
                            </p:childTnLst>
                          </p:cTn>
                        </p:par>
                        <p:par>
                          <p:cTn id="223" fill="hold">
                            <p:stCondLst>
                              <p:cond delay="550"/>
                            </p:stCondLst>
                            <p:childTnLst>
                              <p:par>
                                <p:cTn id="224" presetID="9" presetClass="exit" presetSubtype="0" fill="hold" grpId="1" nodeType="afterEffect">
                                  <p:stCondLst>
                                    <p:cond delay="0"/>
                                  </p:stCondLst>
                                  <p:childTnLst>
                                    <p:animEffect transition="out" filter="dissolve">
                                      <p:cBhvr>
                                        <p:cTn id="225" dur="50"/>
                                        <p:tgtEl>
                                          <p:spTgt spid="40"/>
                                        </p:tgtEl>
                                      </p:cBhvr>
                                    </p:animEffect>
                                    <p:set>
                                      <p:cBhvr>
                                        <p:cTn id="226" dur="1" fill="hold">
                                          <p:stCondLst>
                                            <p:cond delay="49"/>
                                          </p:stCondLst>
                                        </p:cTn>
                                        <p:tgtEl>
                                          <p:spTgt spid="40"/>
                                        </p:tgtEl>
                                        <p:attrNameLst>
                                          <p:attrName>style.visibility</p:attrName>
                                        </p:attrNameLst>
                                      </p:cBhvr>
                                      <p:to>
                                        <p:strVal val="hidden"/>
                                      </p:to>
                                    </p:set>
                                  </p:childTnLst>
                                </p:cTn>
                              </p:par>
                            </p:childTnLst>
                          </p:cTn>
                        </p:par>
                        <p:par>
                          <p:cTn id="227" fill="hold">
                            <p:stCondLst>
                              <p:cond delay="600"/>
                            </p:stCondLst>
                            <p:childTnLst>
                              <p:par>
                                <p:cTn id="228" presetID="9" presetClass="exit" presetSubtype="0" fill="hold" grpId="1" nodeType="afterEffect">
                                  <p:stCondLst>
                                    <p:cond delay="0"/>
                                  </p:stCondLst>
                                  <p:childTnLst>
                                    <p:animEffect transition="out" filter="dissolve">
                                      <p:cBhvr>
                                        <p:cTn id="229" dur="50"/>
                                        <p:tgtEl>
                                          <p:spTgt spid="41"/>
                                        </p:tgtEl>
                                      </p:cBhvr>
                                    </p:animEffect>
                                    <p:set>
                                      <p:cBhvr>
                                        <p:cTn id="230" dur="1" fill="hold">
                                          <p:stCondLst>
                                            <p:cond delay="49"/>
                                          </p:stCondLst>
                                        </p:cTn>
                                        <p:tgtEl>
                                          <p:spTgt spid="41"/>
                                        </p:tgtEl>
                                        <p:attrNameLst>
                                          <p:attrName>style.visibility</p:attrName>
                                        </p:attrNameLst>
                                      </p:cBhvr>
                                      <p:to>
                                        <p:strVal val="hidden"/>
                                      </p:to>
                                    </p:set>
                                  </p:childTnLst>
                                </p:cTn>
                              </p:par>
                            </p:childTnLst>
                          </p:cTn>
                        </p:par>
                        <p:par>
                          <p:cTn id="231" fill="hold">
                            <p:stCondLst>
                              <p:cond delay="650"/>
                            </p:stCondLst>
                            <p:childTnLst>
                              <p:par>
                                <p:cTn id="232" presetID="9" presetClass="exit" presetSubtype="0" fill="hold" grpId="1" nodeType="afterEffect">
                                  <p:stCondLst>
                                    <p:cond delay="0"/>
                                  </p:stCondLst>
                                  <p:childTnLst>
                                    <p:animEffect transition="out" filter="dissolve">
                                      <p:cBhvr>
                                        <p:cTn id="233" dur="50"/>
                                        <p:tgtEl>
                                          <p:spTgt spid="49"/>
                                        </p:tgtEl>
                                      </p:cBhvr>
                                    </p:animEffect>
                                    <p:set>
                                      <p:cBhvr>
                                        <p:cTn id="234" dur="1" fill="hold">
                                          <p:stCondLst>
                                            <p:cond delay="49"/>
                                          </p:stCondLst>
                                        </p:cTn>
                                        <p:tgtEl>
                                          <p:spTgt spid="49"/>
                                        </p:tgtEl>
                                        <p:attrNameLst>
                                          <p:attrName>style.visibility</p:attrName>
                                        </p:attrNameLst>
                                      </p:cBhvr>
                                      <p:to>
                                        <p:strVal val="hidden"/>
                                      </p:to>
                                    </p:set>
                                  </p:childTnLst>
                                </p:cTn>
                              </p:par>
                            </p:childTnLst>
                          </p:cTn>
                        </p:par>
                        <p:par>
                          <p:cTn id="235" fill="hold">
                            <p:stCondLst>
                              <p:cond delay="700"/>
                            </p:stCondLst>
                            <p:childTnLst>
                              <p:par>
                                <p:cTn id="236" presetID="9" presetClass="exit" presetSubtype="0" fill="hold" grpId="1" nodeType="afterEffect">
                                  <p:stCondLst>
                                    <p:cond delay="0"/>
                                  </p:stCondLst>
                                  <p:childTnLst>
                                    <p:animEffect transition="out" filter="dissolve">
                                      <p:cBhvr>
                                        <p:cTn id="237" dur="50"/>
                                        <p:tgtEl>
                                          <p:spTgt spid="50"/>
                                        </p:tgtEl>
                                      </p:cBhvr>
                                    </p:animEffect>
                                    <p:set>
                                      <p:cBhvr>
                                        <p:cTn id="238" dur="1" fill="hold">
                                          <p:stCondLst>
                                            <p:cond delay="49"/>
                                          </p:stCondLst>
                                        </p:cTn>
                                        <p:tgtEl>
                                          <p:spTgt spid="50"/>
                                        </p:tgtEl>
                                        <p:attrNameLst>
                                          <p:attrName>style.visibility</p:attrName>
                                        </p:attrNameLst>
                                      </p:cBhvr>
                                      <p:to>
                                        <p:strVal val="hidden"/>
                                      </p:to>
                                    </p:set>
                                  </p:childTnLst>
                                </p:cTn>
                              </p:par>
                            </p:childTnLst>
                          </p:cTn>
                        </p:par>
                        <p:par>
                          <p:cTn id="239" fill="hold">
                            <p:stCondLst>
                              <p:cond delay="750"/>
                            </p:stCondLst>
                            <p:childTnLst>
                              <p:par>
                                <p:cTn id="240" presetID="9" presetClass="exit" presetSubtype="0" fill="hold" grpId="1" nodeType="afterEffect">
                                  <p:stCondLst>
                                    <p:cond delay="0"/>
                                  </p:stCondLst>
                                  <p:childTnLst>
                                    <p:animEffect transition="out" filter="dissolve">
                                      <p:cBhvr>
                                        <p:cTn id="241" dur="50"/>
                                        <p:tgtEl>
                                          <p:spTgt spid="52"/>
                                        </p:tgtEl>
                                      </p:cBhvr>
                                    </p:animEffect>
                                    <p:set>
                                      <p:cBhvr>
                                        <p:cTn id="242" dur="1" fill="hold">
                                          <p:stCondLst>
                                            <p:cond delay="49"/>
                                          </p:stCondLst>
                                        </p:cTn>
                                        <p:tgtEl>
                                          <p:spTgt spid="52"/>
                                        </p:tgtEl>
                                        <p:attrNameLst>
                                          <p:attrName>style.visibility</p:attrName>
                                        </p:attrNameLst>
                                      </p:cBhvr>
                                      <p:to>
                                        <p:strVal val="hidden"/>
                                      </p:to>
                                    </p:set>
                                  </p:childTnLst>
                                </p:cTn>
                              </p:par>
                            </p:childTnLst>
                          </p:cTn>
                        </p:par>
                        <p:par>
                          <p:cTn id="243" fill="hold">
                            <p:stCondLst>
                              <p:cond delay="800"/>
                            </p:stCondLst>
                            <p:childTnLst>
                              <p:par>
                                <p:cTn id="244" presetID="9" presetClass="exit" presetSubtype="0" fill="hold" grpId="1" nodeType="afterEffect">
                                  <p:stCondLst>
                                    <p:cond delay="0"/>
                                  </p:stCondLst>
                                  <p:childTnLst>
                                    <p:animEffect transition="out" filter="dissolve">
                                      <p:cBhvr>
                                        <p:cTn id="245" dur="50"/>
                                        <p:tgtEl>
                                          <p:spTgt spid="54"/>
                                        </p:tgtEl>
                                      </p:cBhvr>
                                    </p:animEffect>
                                    <p:set>
                                      <p:cBhvr>
                                        <p:cTn id="246" dur="1" fill="hold">
                                          <p:stCondLst>
                                            <p:cond delay="49"/>
                                          </p:stCondLst>
                                        </p:cTn>
                                        <p:tgtEl>
                                          <p:spTgt spid="54"/>
                                        </p:tgtEl>
                                        <p:attrNameLst>
                                          <p:attrName>style.visibility</p:attrName>
                                        </p:attrNameLst>
                                      </p:cBhvr>
                                      <p:to>
                                        <p:strVal val="hidden"/>
                                      </p:to>
                                    </p:set>
                                  </p:childTnLst>
                                </p:cTn>
                              </p:par>
                            </p:childTnLst>
                          </p:cTn>
                        </p:par>
                        <p:par>
                          <p:cTn id="247" fill="hold">
                            <p:stCondLst>
                              <p:cond delay="850"/>
                            </p:stCondLst>
                            <p:childTnLst>
                              <p:par>
                                <p:cTn id="248" presetID="9" presetClass="exit" presetSubtype="0" fill="hold" grpId="1" nodeType="afterEffect">
                                  <p:stCondLst>
                                    <p:cond delay="0"/>
                                  </p:stCondLst>
                                  <p:childTnLst>
                                    <p:animEffect transition="out" filter="dissolve">
                                      <p:cBhvr>
                                        <p:cTn id="249" dur="50"/>
                                        <p:tgtEl>
                                          <p:spTgt spid="55"/>
                                        </p:tgtEl>
                                      </p:cBhvr>
                                    </p:animEffect>
                                    <p:set>
                                      <p:cBhvr>
                                        <p:cTn id="250" dur="1" fill="hold">
                                          <p:stCondLst>
                                            <p:cond delay="49"/>
                                          </p:stCondLst>
                                        </p:cTn>
                                        <p:tgtEl>
                                          <p:spTgt spid="55"/>
                                        </p:tgtEl>
                                        <p:attrNameLst>
                                          <p:attrName>style.visibility</p:attrName>
                                        </p:attrNameLst>
                                      </p:cBhvr>
                                      <p:to>
                                        <p:strVal val="hidden"/>
                                      </p:to>
                                    </p:set>
                                  </p:childTnLst>
                                </p:cTn>
                              </p:par>
                            </p:childTnLst>
                          </p:cTn>
                        </p:par>
                        <p:par>
                          <p:cTn id="251" fill="hold">
                            <p:stCondLst>
                              <p:cond delay="900"/>
                            </p:stCondLst>
                            <p:childTnLst>
                              <p:par>
                                <p:cTn id="252" presetID="9" presetClass="exit" presetSubtype="0" fill="hold" grpId="1" nodeType="afterEffect">
                                  <p:stCondLst>
                                    <p:cond delay="0"/>
                                  </p:stCondLst>
                                  <p:childTnLst>
                                    <p:animEffect transition="out" filter="dissolve">
                                      <p:cBhvr>
                                        <p:cTn id="253" dur="50"/>
                                        <p:tgtEl>
                                          <p:spTgt spid="56"/>
                                        </p:tgtEl>
                                      </p:cBhvr>
                                    </p:animEffect>
                                    <p:set>
                                      <p:cBhvr>
                                        <p:cTn id="254" dur="1" fill="hold">
                                          <p:stCondLst>
                                            <p:cond delay="49"/>
                                          </p:stCondLst>
                                        </p:cTn>
                                        <p:tgtEl>
                                          <p:spTgt spid="56"/>
                                        </p:tgtEl>
                                        <p:attrNameLst>
                                          <p:attrName>style.visibility</p:attrName>
                                        </p:attrNameLst>
                                      </p:cBhvr>
                                      <p:to>
                                        <p:strVal val="hidden"/>
                                      </p:to>
                                    </p:set>
                                  </p:childTnLst>
                                </p:cTn>
                              </p:par>
                            </p:childTnLst>
                          </p:cTn>
                        </p:par>
                        <p:par>
                          <p:cTn id="255" fill="hold">
                            <p:stCondLst>
                              <p:cond delay="950"/>
                            </p:stCondLst>
                            <p:childTnLst>
                              <p:par>
                                <p:cTn id="256" presetID="9" presetClass="exit" presetSubtype="0" fill="hold" grpId="1" nodeType="afterEffect">
                                  <p:stCondLst>
                                    <p:cond delay="0"/>
                                  </p:stCondLst>
                                  <p:childTnLst>
                                    <p:animEffect transition="out" filter="dissolve">
                                      <p:cBhvr>
                                        <p:cTn id="257" dur="50"/>
                                        <p:tgtEl>
                                          <p:spTgt spid="57"/>
                                        </p:tgtEl>
                                      </p:cBhvr>
                                    </p:animEffect>
                                    <p:set>
                                      <p:cBhvr>
                                        <p:cTn id="258" dur="1" fill="hold">
                                          <p:stCondLst>
                                            <p:cond delay="49"/>
                                          </p:stCondLst>
                                        </p:cTn>
                                        <p:tgtEl>
                                          <p:spTgt spid="57"/>
                                        </p:tgtEl>
                                        <p:attrNameLst>
                                          <p:attrName>style.visibility</p:attrName>
                                        </p:attrNameLst>
                                      </p:cBhvr>
                                      <p:to>
                                        <p:strVal val="hidden"/>
                                      </p:to>
                                    </p:set>
                                  </p:childTnLst>
                                </p:cTn>
                              </p:par>
                            </p:childTnLst>
                          </p:cTn>
                        </p:par>
                        <p:par>
                          <p:cTn id="259" fill="hold">
                            <p:stCondLst>
                              <p:cond delay="1000"/>
                            </p:stCondLst>
                            <p:childTnLst>
                              <p:par>
                                <p:cTn id="260" presetID="9" presetClass="exit" presetSubtype="0" fill="hold" grpId="1" nodeType="afterEffect">
                                  <p:stCondLst>
                                    <p:cond delay="0"/>
                                  </p:stCondLst>
                                  <p:childTnLst>
                                    <p:animEffect transition="out" filter="dissolve">
                                      <p:cBhvr>
                                        <p:cTn id="261" dur="50"/>
                                        <p:tgtEl>
                                          <p:spTgt spid="58"/>
                                        </p:tgtEl>
                                      </p:cBhvr>
                                    </p:animEffect>
                                    <p:set>
                                      <p:cBhvr>
                                        <p:cTn id="262" dur="1" fill="hold">
                                          <p:stCondLst>
                                            <p:cond delay="49"/>
                                          </p:stCondLst>
                                        </p:cTn>
                                        <p:tgtEl>
                                          <p:spTgt spid="58"/>
                                        </p:tgtEl>
                                        <p:attrNameLst>
                                          <p:attrName>style.visibility</p:attrName>
                                        </p:attrNameLst>
                                      </p:cBhvr>
                                      <p:to>
                                        <p:strVal val="hidden"/>
                                      </p:to>
                                    </p:set>
                                  </p:childTnLst>
                                </p:cTn>
                              </p:par>
                            </p:childTnLst>
                          </p:cTn>
                        </p:par>
                        <p:par>
                          <p:cTn id="263" fill="hold">
                            <p:stCondLst>
                              <p:cond delay="1050"/>
                            </p:stCondLst>
                            <p:childTnLst>
                              <p:par>
                                <p:cTn id="264" presetID="9" presetClass="exit" presetSubtype="0" fill="hold" grpId="1" nodeType="afterEffect">
                                  <p:stCondLst>
                                    <p:cond delay="0"/>
                                  </p:stCondLst>
                                  <p:childTnLst>
                                    <p:animEffect transition="out" filter="dissolve">
                                      <p:cBhvr>
                                        <p:cTn id="265" dur="50"/>
                                        <p:tgtEl>
                                          <p:spTgt spid="59"/>
                                        </p:tgtEl>
                                      </p:cBhvr>
                                    </p:animEffect>
                                    <p:set>
                                      <p:cBhvr>
                                        <p:cTn id="266" dur="1" fill="hold">
                                          <p:stCondLst>
                                            <p:cond delay="49"/>
                                          </p:stCondLst>
                                        </p:cTn>
                                        <p:tgtEl>
                                          <p:spTgt spid="59"/>
                                        </p:tgtEl>
                                        <p:attrNameLst>
                                          <p:attrName>style.visibility</p:attrName>
                                        </p:attrNameLst>
                                      </p:cBhvr>
                                      <p:to>
                                        <p:strVal val="hidden"/>
                                      </p:to>
                                    </p:set>
                                  </p:childTnLst>
                                </p:cTn>
                              </p:par>
                            </p:childTnLst>
                          </p:cTn>
                        </p:par>
                        <p:par>
                          <p:cTn id="267" fill="hold">
                            <p:stCondLst>
                              <p:cond delay="1100"/>
                            </p:stCondLst>
                            <p:childTnLst>
                              <p:par>
                                <p:cTn id="268" presetID="9" presetClass="exit" presetSubtype="0" fill="hold" grpId="1" nodeType="afterEffect">
                                  <p:stCondLst>
                                    <p:cond delay="0"/>
                                  </p:stCondLst>
                                  <p:childTnLst>
                                    <p:animEffect transition="out" filter="dissolve">
                                      <p:cBhvr>
                                        <p:cTn id="269" dur="50"/>
                                        <p:tgtEl>
                                          <p:spTgt spid="60"/>
                                        </p:tgtEl>
                                      </p:cBhvr>
                                    </p:animEffect>
                                    <p:set>
                                      <p:cBhvr>
                                        <p:cTn id="270" dur="1" fill="hold">
                                          <p:stCondLst>
                                            <p:cond delay="49"/>
                                          </p:stCondLst>
                                        </p:cTn>
                                        <p:tgtEl>
                                          <p:spTgt spid="60"/>
                                        </p:tgtEl>
                                        <p:attrNameLst>
                                          <p:attrName>style.visibility</p:attrName>
                                        </p:attrNameLst>
                                      </p:cBhvr>
                                      <p:to>
                                        <p:strVal val="hidden"/>
                                      </p:to>
                                    </p:set>
                                  </p:childTnLst>
                                </p:cTn>
                              </p:par>
                            </p:childTnLst>
                          </p:cTn>
                        </p:par>
                        <p:par>
                          <p:cTn id="271" fill="hold">
                            <p:stCondLst>
                              <p:cond delay="1150"/>
                            </p:stCondLst>
                            <p:childTnLst>
                              <p:par>
                                <p:cTn id="272" presetID="9" presetClass="exit" presetSubtype="0" fill="hold" grpId="1" nodeType="afterEffect">
                                  <p:stCondLst>
                                    <p:cond delay="0"/>
                                  </p:stCondLst>
                                  <p:childTnLst>
                                    <p:animEffect transition="out" filter="dissolve">
                                      <p:cBhvr>
                                        <p:cTn id="273" dur="50"/>
                                        <p:tgtEl>
                                          <p:spTgt spid="61"/>
                                        </p:tgtEl>
                                      </p:cBhvr>
                                    </p:animEffect>
                                    <p:set>
                                      <p:cBhvr>
                                        <p:cTn id="274" dur="1" fill="hold">
                                          <p:stCondLst>
                                            <p:cond delay="49"/>
                                          </p:stCondLst>
                                        </p:cTn>
                                        <p:tgtEl>
                                          <p:spTgt spid="61"/>
                                        </p:tgtEl>
                                        <p:attrNameLst>
                                          <p:attrName>style.visibility</p:attrName>
                                        </p:attrNameLst>
                                      </p:cBhvr>
                                      <p:to>
                                        <p:strVal val="hidden"/>
                                      </p:to>
                                    </p:set>
                                  </p:childTnLst>
                                </p:cTn>
                              </p:par>
                            </p:childTnLst>
                          </p:cTn>
                        </p:par>
                        <p:par>
                          <p:cTn id="275" fill="hold">
                            <p:stCondLst>
                              <p:cond delay="1200"/>
                            </p:stCondLst>
                            <p:childTnLst>
                              <p:par>
                                <p:cTn id="276" presetID="9" presetClass="exit" presetSubtype="0" fill="hold" grpId="1" nodeType="afterEffect">
                                  <p:stCondLst>
                                    <p:cond delay="0"/>
                                  </p:stCondLst>
                                  <p:childTnLst>
                                    <p:animEffect transition="out" filter="dissolve">
                                      <p:cBhvr>
                                        <p:cTn id="277" dur="50"/>
                                        <p:tgtEl>
                                          <p:spTgt spid="62"/>
                                        </p:tgtEl>
                                      </p:cBhvr>
                                    </p:animEffect>
                                    <p:set>
                                      <p:cBhvr>
                                        <p:cTn id="278" dur="1" fill="hold">
                                          <p:stCondLst>
                                            <p:cond delay="49"/>
                                          </p:stCondLst>
                                        </p:cTn>
                                        <p:tgtEl>
                                          <p:spTgt spid="62"/>
                                        </p:tgtEl>
                                        <p:attrNameLst>
                                          <p:attrName>style.visibility</p:attrName>
                                        </p:attrNameLst>
                                      </p:cBhvr>
                                      <p:to>
                                        <p:strVal val="hidden"/>
                                      </p:to>
                                    </p:set>
                                  </p:childTnLst>
                                </p:cTn>
                              </p:par>
                            </p:childTnLst>
                          </p:cTn>
                        </p:par>
                        <p:par>
                          <p:cTn id="279" fill="hold">
                            <p:stCondLst>
                              <p:cond delay="1250"/>
                            </p:stCondLst>
                            <p:childTnLst>
                              <p:par>
                                <p:cTn id="280" presetID="9" presetClass="exit" presetSubtype="0" fill="hold" grpId="1" nodeType="afterEffect">
                                  <p:stCondLst>
                                    <p:cond delay="0"/>
                                  </p:stCondLst>
                                  <p:childTnLst>
                                    <p:animEffect transition="out" filter="dissolve">
                                      <p:cBhvr>
                                        <p:cTn id="281" dur="50"/>
                                        <p:tgtEl>
                                          <p:spTgt spid="63"/>
                                        </p:tgtEl>
                                      </p:cBhvr>
                                    </p:animEffect>
                                    <p:set>
                                      <p:cBhvr>
                                        <p:cTn id="282" dur="1" fill="hold">
                                          <p:stCondLst>
                                            <p:cond delay="49"/>
                                          </p:stCondLst>
                                        </p:cTn>
                                        <p:tgtEl>
                                          <p:spTgt spid="63"/>
                                        </p:tgtEl>
                                        <p:attrNameLst>
                                          <p:attrName>style.visibility</p:attrName>
                                        </p:attrNameLst>
                                      </p:cBhvr>
                                      <p:to>
                                        <p:strVal val="hidden"/>
                                      </p:to>
                                    </p:set>
                                  </p:childTnLst>
                                </p:cTn>
                              </p:par>
                            </p:childTnLst>
                          </p:cTn>
                        </p:par>
                        <p:par>
                          <p:cTn id="283" fill="hold">
                            <p:stCondLst>
                              <p:cond delay="1300"/>
                            </p:stCondLst>
                            <p:childTnLst>
                              <p:par>
                                <p:cTn id="284" presetID="9" presetClass="exit" presetSubtype="0" fill="hold" grpId="1" nodeType="afterEffect">
                                  <p:stCondLst>
                                    <p:cond delay="0"/>
                                  </p:stCondLst>
                                  <p:childTnLst>
                                    <p:animEffect transition="out" filter="dissolve">
                                      <p:cBhvr>
                                        <p:cTn id="285" dur="50"/>
                                        <p:tgtEl>
                                          <p:spTgt spid="64"/>
                                        </p:tgtEl>
                                      </p:cBhvr>
                                    </p:animEffect>
                                    <p:set>
                                      <p:cBhvr>
                                        <p:cTn id="286" dur="1" fill="hold">
                                          <p:stCondLst>
                                            <p:cond delay="49"/>
                                          </p:stCondLst>
                                        </p:cTn>
                                        <p:tgtEl>
                                          <p:spTgt spid="64"/>
                                        </p:tgtEl>
                                        <p:attrNameLst>
                                          <p:attrName>style.visibility</p:attrName>
                                        </p:attrNameLst>
                                      </p:cBhvr>
                                      <p:to>
                                        <p:strVal val="hidden"/>
                                      </p:to>
                                    </p:set>
                                  </p:childTnLst>
                                </p:cTn>
                              </p:par>
                            </p:childTnLst>
                          </p:cTn>
                        </p:par>
                        <p:par>
                          <p:cTn id="287" fill="hold">
                            <p:stCondLst>
                              <p:cond delay="1350"/>
                            </p:stCondLst>
                            <p:childTnLst>
                              <p:par>
                                <p:cTn id="288" presetID="9" presetClass="exit" presetSubtype="0" fill="hold" grpId="1" nodeType="afterEffect">
                                  <p:stCondLst>
                                    <p:cond delay="0"/>
                                  </p:stCondLst>
                                  <p:childTnLst>
                                    <p:animEffect transition="out" filter="dissolve">
                                      <p:cBhvr>
                                        <p:cTn id="289" dur="50"/>
                                        <p:tgtEl>
                                          <p:spTgt spid="65"/>
                                        </p:tgtEl>
                                      </p:cBhvr>
                                    </p:animEffect>
                                    <p:set>
                                      <p:cBhvr>
                                        <p:cTn id="290" dur="1" fill="hold">
                                          <p:stCondLst>
                                            <p:cond delay="49"/>
                                          </p:stCondLst>
                                        </p:cTn>
                                        <p:tgtEl>
                                          <p:spTgt spid="65"/>
                                        </p:tgtEl>
                                        <p:attrNameLst>
                                          <p:attrName>style.visibility</p:attrName>
                                        </p:attrNameLst>
                                      </p:cBhvr>
                                      <p:to>
                                        <p:strVal val="hidden"/>
                                      </p:to>
                                    </p:set>
                                  </p:childTnLst>
                                </p:cTn>
                              </p:par>
                            </p:childTnLst>
                          </p:cTn>
                        </p:par>
                        <p:par>
                          <p:cTn id="291" fill="hold">
                            <p:stCondLst>
                              <p:cond delay="1400"/>
                            </p:stCondLst>
                            <p:childTnLst>
                              <p:par>
                                <p:cTn id="292" presetID="9" presetClass="exit" presetSubtype="0" fill="hold" grpId="1" nodeType="afterEffect">
                                  <p:stCondLst>
                                    <p:cond delay="0"/>
                                  </p:stCondLst>
                                  <p:childTnLst>
                                    <p:animEffect transition="out" filter="dissolve">
                                      <p:cBhvr>
                                        <p:cTn id="293" dur="50"/>
                                        <p:tgtEl>
                                          <p:spTgt spid="66"/>
                                        </p:tgtEl>
                                      </p:cBhvr>
                                    </p:animEffect>
                                    <p:set>
                                      <p:cBhvr>
                                        <p:cTn id="294" dur="1" fill="hold">
                                          <p:stCondLst>
                                            <p:cond delay="49"/>
                                          </p:stCondLst>
                                        </p:cTn>
                                        <p:tgtEl>
                                          <p:spTgt spid="66"/>
                                        </p:tgtEl>
                                        <p:attrNameLst>
                                          <p:attrName>style.visibility</p:attrName>
                                        </p:attrNameLst>
                                      </p:cBhvr>
                                      <p:to>
                                        <p:strVal val="hidden"/>
                                      </p:to>
                                    </p:set>
                                  </p:childTnLst>
                                </p:cTn>
                              </p:par>
                            </p:childTnLst>
                          </p:cTn>
                        </p:par>
                        <p:par>
                          <p:cTn id="295" fill="hold">
                            <p:stCondLst>
                              <p:cond delay="1450"/>
                            </p:stCondLst>
                            <p:childTnLst>
                              <p:par>
                                <p:cTn id="296" presetID="9" presetClass="exit" presetSubtype="0" fill="hold" grpId="1" nodeType="afterEffect">
                                  <p:stCondLst>
                                    <p:cond delay="0"/>
                                  </p:stCondLst>
                                  <p:childTnLst>
                                    <p:animEffect transition="out" filter="dissolve">
                                      <p:cBhvr>
                                        <p:cTn id="297" dur="50"/>
                                        <p:tgtEl>
                                          <p:spTgt spid="67"/>
                                        </p:tgtEl>
                                      </p:cBhvr>
                                    </p:animEffect>
                                    <p:set>
                                      <p:cBhvr>
                                        <p:cTn id="298" dur="1" fill="hold">
                                          <p:stCondLst>
                                            <p:cond delay="49"/>
                                          </p:stCondLst>
                                        </p:cTn>
                                        <p:tgtEl>
                                          <p:spTgt spid="67"/>
                                        </p:tgtEl>
                                        <p:attrNameLst>
                                          <p:attrName>style.visibility</p:attrName>
                                        </p:attrNameLst>
                                      </p:cBhvr>
                                      <p:to>
                                        <p:strVal val="hidden"/>
                                      </p:to>
                                    </p:set>
                                  </p:childTnLst>
                                </p:cTn>
                              </p:par>
                            </p:childTnLst>
                          </p:cTn>
                        </p:par>
                        <p:par>
                          <p:cTn id="299" fill="hold">
                            <p:stCondLst>
                              <p:cond delay="1500"/>
                            </p:stCondLst>
                            <p:childTnLst>
                              <p:par>
                                <p:cTn id="300" presetID="9" presetClass="exit" presetSubtype="0" fill="hold" grpId="1" nodeType="afterEffect">
                                  <p:stCondLst>
                                    <p:cond delay="0"/>
                                  </p:stCondLst>
                                  <p:childTnLst>
                                    <p:animEffect transition="out" filter="dissolve">
                                      <p:cBhvr>
                                        <p:cTn id="301" dur="50"/>
                                        <p:tgtEl>
                                          <p:spTgt spid="68"/>
                                        </p:tgtEl>
                                      </p:cBhvr>
                                    </p:animEffect>
                                    <p:set>
                                      <p:cBhvr>
                                        <p:cTn id="302" dur="1" fill="hold">
                                          <p:stCondLst>
                                            <p:cond delay="49"/>
                                          </p:stCondLst>
                                        </p:cTn>
                                        <p:tgtEl>
                                          <p:spTgt spid="68"/>
                                        </p:tgtEl>
                                        <p:attrNameLst>
                                          <p:attrName>style.visibility</p:attrName>
                                        </p:attrNameLst>
                                      </p:cBhvr>
                                      <p:to>
                                        <p:strVal val="hidden"/>
                                      </p:to>
                                    </p:set>
                                  </p:childTnLst>
                                </p:cTn>
                              </p:par>
                            </p:childTnLst>
                          </p:cTn>
                        </p:par>
                        <p:par>
                          <p:cTn id="303" fill="hold">
                            <p:stCondLst>
                              <p:cond delay="1550"/>
                            </p:stCondLst>
                            <p:childTnLst>
                              <p:par>
                                <p:cTn id="304" presetID="9" presetClass="exit" presetSubtype="0" fill="hold" grpId="1" nodeType="afterEffect">
                                  <p:stCondLst>
                                    <p:cond delay="0"/>
                                  </p:stCondLst>
                                  <p:childTnLst>
                                    <p:animEffect transition="out" filter="dissolve">
                                      <p:cBhvr>
                                        <p:cTn id="305" dur="50"/>
                                        <p:tgtEl>
                                          <p:spTgt spid="69"/>
                                        </p:tgtEl>
                                      </p:cBhvr>
                                    </p:animEffect>
                                    <p:set>
                                      <p:cBhvr>
                                        <p:cTn id="306" dur="1" fill="hold">
                                          <p:stCondLst>
                                            <p:cond delay="49"/>
                                          </p:stCondLst>
                                        </p:cTn>
                                        <p:tgtEl>
                                          <p:spTgt spid="69"/>
                                        </p:tgtEl>
                                        <p:attrNameLst>
                                          <p:attrName>style.visibility</p:attrName>
                                        </p:attrNameLst>
                                      </p:cBhvr>
                                      <p:to>
                                        <p:strVal val="hidden"/>
                                      </p:to>
                                    </p:set>
                                  </p:childTnLst>
                                </p:cTn>
                              </p:par>
                            </p:childTnLst>
                          </p:cTn>
                        </p:par>
                        <p:par>
                          <p:cTn id="307" fill="hold">
                            <p:stCondLst>
                              <p:cond delay="1600"/>
                            </p:stCondLst>
                            <p:childTnLst>
                              <p:par>
                                <p:cTn id="308" presetID="9" presetClass="exit" presetSubtype="0" fill="hold" grpId="1" nodeType="afterEffect">
                                  <p:stCondLst>
                                    <p:cond delay="0"/>
                                  </p:stCondLst>
                                  <p:childTnLst>
                                    <p:animEffect transition="out" filter="dissolve">
                                      <p:cBhvr>
                                        <p:cTn id="309" dur="50"/>
                                        <p:tgtEl>
                                          <p:spTgt spid="70"/>
                                        </p:tgtEl>
                                      </p:cBhvr>
                                    </p:animEffect>
                                    <p:set>
                                      <p:cBhvr>
                                        <p:cTn id="310" dur="1" fill="hold">
                                          <p:stCondLst>
                                            <p:cond delay="49"/>
                                          </p:stCondLst>
                                        </p:cTn>
                                        <p:tgtEl>
                                          <p:spTgt spid="70"/>
                                        </p:tgtEl>
                                        <p:attrNameLst>
                                          <p:attrName>style.visibility</p:attrName>
                                        </p:attrNameLst>
                                      </p:cBhvr>
                                      <p:to>
                                        <p:strVal val="hidden"/>
                                      </p:to>
                                    </p:set>
                                  </p:childTnLst>
                                </p:cTn>
                              </p:par>
                              <p:par>
                                <p:cTn id="311" presetID="22" presetClass="exit" presetSubtype="1" fill="hold" grpId="1" nodeType="withEffect">
                                  <p:stCondLst>
                                    <p:cond delay="0"/>
                                  </p:stCondLst>
                                  <p:childTnLst>
                                    <p:animEffect transition="out" filter="wipe(up)">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2100"/>
                            </p:stCondLst>
                            <p:childTnLst>
                              <p:par>
                                <p:cTn id="315" presetID="9" presetClass="exit" presetSubtype="0" fill="hold" grpId="1" nodeType="afterEffect">
                                  <p:stCondLst>
                                    <p:cond delay="0"/>
                                  </p:stCondLst>
                                  <p:childTnLst>
                                    <p:animEffect transition="out" filter="dissolve">
                                      <p:cBhvr>
                                        <p:cTn id="316" dur="500"/>
                                        <p:tgtEl>
                                          <p:spTgt spid="25"/>
                                        </p:tgtEl>
                                      </p:cBhvr>
                                    </p:animEffect>
                                    <p:set>
                                      <p:cBhvr>
                                        <p:cTn id="317" dur="1" fill="hold">
                                          <p:stCondLst>
                                            <p:cond delay="499"/>
                                          </p:stCondLst>
                                        </p:cTn>
                                        <p:tgtEl>
                                          <p:spTgt spid="25"/>
                                        </p:tgtEl>
                                        <p:attrNameLst>
                                          <p:attrName>style.visibility</p:attrName>
                                        </p:attrNameLst>
                                      </p:cBhvr>
                                      <p:to>
                                        <p:strVal val="hidden"/>
                                      </p:to>
                                    </p:set>
                                  </p:childTnLst>
                                </p:cTn>
                              </p:par>
                            </p:childTnLst>
                          </p:cTn>
                        </p:par>
                        <p:par>
                          <p:cTn id="318" fill="hold">
                            <p:stCondLst>
                              <p:cond delay="2600"/>
                            </p:stCondLst>
                            <p:childTnLst>
                              <p:par>
                                <p:cTn id="319" presetID="9" presetClass="exit" presetSubtype="0" fill="hold" grpId="1" nodeType="afterEffect">
                                  <p:stCondLst>
                                    <p:cond delay="0"/>
                                  </p:stCondLst>
                                  <p:childTnLst>
                                    <p:animEffect transition="out" filter="dissolve">
                                      <p:cBhvr>
                                        <p:cTn id="320" dur="500"/>
                                        <p:tgtEl>
                                          <p:spTgt spid="21"/>
                                        </p:tgtEl>
                                      </p:cBhvr>
                                    </p:animEffect>
                                    <p:set>
                                      <p:cBhvr>
                                        <p:cTn id="32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35" grpId="0"/>
      <p:bldP spid="39" grpId="0"/>
      <p:bldP spid="8" grpId="0" uiExpand="1" build="allAtOnce"/>
      <p:bldP spid="8" grpId="1" build="allAtOnce"/>
      <p:bldP spid="9" grpId="0"/>
      <p:bldP spid="12" grpId="0"/>
      <p:bldP spid="42" grpId="0"/>
      <p:bldP spid="21" grpId="0"/>
      <p:bldP spid="21" grpId="1"/>
      <p:bldP spid="22" grpId="0"/>
      <p:bldP spid="25" grpId="0"/>
      <p:bldP spid="25" grpId="1"/>
      <p:bldP spid="27" grpId="0"/>
      <p:bldP spid="29" grpId="1" animBg="1"/>
      <p:bldP spid="30" grpId="0" animBg="1"/>
      <p:bldP spid="30" grpId="1" animBg="1"/>
      <p:bldP spid="31" grpId="0"/>
      <p:bldP spid="33" grpId="0"/>
      <p:bldP spid="13" grpId="0" animBg="1"/>
      <p:bldP spid="13" grpId="1" animBg="1"/>
      <p:bldP spid="38" grpId="0" animBg="1"/>
      <p:bldP spid="38" grpId="1" animBg="1"/>
      <p:bldP spid="40" grpId="0" animBg="1"/>
      <p:bldP spid="40" grpId="1" animBg="1"/>
      <p:bldP spid="41" grpId="0" animBg="1"/>
      <p:bldP spid="41" grpId="1" animBg="1"/>
      <p:bldP spid="49" grpId="0" animBg="1"/>
      <p:bldP spid="49" grpId="1" animBg="1"/>
      <p:bldP spid="50" grpId="0" animBg="1"/>
      <p:bldP spid="50" grpId="1" animBg="1"/>
      <p:bldP spid="52" grpId="0" animBg="1"/>
      <p:bldP spid="52"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14" grpId="0"/>
      <p:bldP spid="14" grpId="1"/>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36146</TotalTime>
  <Words>4402</Words>
  <Application>Microsoft Macintosh PowerPoint</Application>
  <PresentationFormat>Widescreen</PresentationFormat>
  <Paragraphs>669</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Bradley Hand</vt:lpstr>
      <vt:lpstr>Calibri</vt:lpstr>
      <vt:lpstr>Calibri Light</vt:lpstr>
      <vt:lpstr>Cambria Math</vt:lpstr>
      <vt:lpstr>Lucida Handwriting</vt:lpstr>
      <vt:lpstr>Office Theme</vt:lpstr>
      <vt:lpstr>Statistical data analysis in R</vt:lpstr>
      <vt:lpstr>PowerPoint Presentation</vt:lpstr>
      <vt:lpstr>Statistical inferences</vt:lpstr>
      <vt:lpstr>In this lecture</vt:lpstr>
      <vt:lpstr>Forms of inference</vt:lpstr>
      <vt:lpstr>Forms of inference</vt:lpstr>
      <vt:lpstr>Forms of inference</vt:lpstr>
      <vt:lpstr>Forms of inference</vt:lpstr>
      <vt:lpstr>Forms of inference</vt:lpstr>
      <vt:lpstr>Forms of inference</vt:lpstr>
      <vt:lpstr>Forms of inference</vt:lpstr>
      <vt:lpstr>Drawing inference about population mean</vt:lpstr>
      <vt:lpstr>Drawing inference about population mean</vt:lpstr>
      <vt:lpstr>Drawing inference about population variance</vt:lpstr>
      <vt:lpstr>Hypothesis tests</vt:lpstr>
      <vt:lpstr>Hypothesis tests</vt:lpstr>
      <vt:lpstr>Hypothesis tests</vt:lpstr>
      <vt:lpstr>Hypothesis tests</vt:lpstr>
      <vt:lpstr>p-value</vt:lpstr>
      <vt:lpstr>In this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 in R</dc:title>
  <dc:creator>Victor Ermakov</dc:creator>
  <cp:lastModifiedBy>Microsoft Office User</cp:lastModifiedBy>
  <cp:revision>446</cp:revision>
  <dcterms:created xsi:type="dcterms:W3CDTF">2019-09-07T16:57:28Z</dcterms:created>
  <dcterms:modified xsi:type="dcterms:W3CDTF">2020-06-21T14:43:11Z</dcterms:modified>
</cp:coreProperties>
</file>